
<file path=[Content_Types].xml><?xml version="1.0" encoding="utf-8"?>
<Types xmlns="http://schemas.openxmlformats.org/package/2006/content-types">
  <Default Extension="jpeg" ContentType="image/jpeg"/>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38"/>
  </p:handoutMasterIdLst>
  <p:sldIdLst>
    <p:sldId id="292" r:id="rId3"/>
    <p:sldId id="257" r:id="rId4"/>
    <p:sldId id="258" r:id="rId6"/>
    <p:sldId id="259" r:id="rId7"/>
    <p:sldId id="260" r:id="rId8"/>
    <p:sldId id="261" r:id="rId9"/>
    <p:sldId id="262" r:id="rId10"/>
    <p:sldId id="263" r:id="rId11"/>
    <p:sldId id="264" r:id="rId12"/>
    <p:sldId id="265" r:id="rId13"/>
    <p:sldId id="293" r:id="rId14"/>
    <p:sldId id="294" r:id="rId15"/>
    <p:sldId id="295" r:id="rId16"/>
    <p:sldId id="296" r:id="rId17"/>
    <p:sldId id="310" r:id="rId18"/>
    <p:sldId id="311" r:id="rId19"/>
    <p:sldId id="312" r:id="rId20"/>
    <p:sldId id="301" r:id="rId21"/>
    <p:sldId id="302" r:id="rId22"/>
    <p:sldId id="303" r:id="rId23"/>
    <p:sldId id="304" r:id="rId24"/>
    <p:sldId id="305" r:id="rId25"/>
    <p:sldId id="306" r:id="rId26"/>
    <p:sldId id="307" r:id="rId27"/>
    <p:sldId id="278" r:id="rId28"/>
    <p:sldId id="279" r:id="rId29"/>
    <p:sldId id="280" r:id="rId30"/>
    <p:sldId id="281" r:id="rId31"/>
    <p:sldId id="282" r:id="rId32"/>
    <p:sldId id="283" r:id="rId33"/>
    <p:sldId id="284" r:id="rId34"/>
    <p:sldId id="285" r:id="rId35"/>
    <p:sldId id="286" r:id="rId36"/>
    <p:sldId id="287" r:id="rId37"/>
  </p:sldIdLst>
  <p:sldSz cx="9144000" cy="6858000" type="screen4x3"/>
  <p:notesSz cx="6858000" cy="9144000"/>
  <p:defaultTextStyle>
    <a:defPPr>
      <a:defRPr lang="it-IT"/>
    </a:defPPr>
    <a:lvl1pPr algn="l" rtl="0" fontAlgn="base">
      <a:spcBef>
        <a:spcPct val="0"/>
      </a:spcBef>
      <a:spcAft>
        <a:spcPct val="0"/>
      </a:spcAft>
      <a:defRPr sz="16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08000"/>
    <a:srgbClr val="0099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04" autoAdjust="0"/>
    <p:restoredTop sz="79190" autoAdjust="0"/>
  </p:normalViewPr>
  <p:slideViewPr>
    <p:cSldViewPr>
      <p:cViewPr varScale="1">
        <p:scale>
          <a:sx n="84" d="100"/>
          <a:sy n="84" d="100"/>
        </p:scale>
        <p:origin x="-672"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 Target="slides/slide2.xml"/><Relationship Id="rId39" Type="http://schemas.openxmlformats.org/officeDocument/2006/relationships/presProps" Target="presProps.xml"/><Relationship Id="rId38" Type="http://schemas.openxmlformats.org/officeDocument/2006/relationships/handoutMaster" Target="handoutMasters/handoutMaster1.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73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vl1pPr>
          </a:lstStyle>
          <a:p>
            <a:endParaRPr lang="it-IT"/>
          </a:p>
        </p:txBody>
      </p:sp>
      <p:sp>
        <p:nvSpPr>
          <p:cNvPr id="116739"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endParaRPr lang="it-IT"/>
          </a:p>
        </p:txBody>
      </p:sp>
      <p:sp>
        <p:nvSpPr>
          <p:cNvPr id="116740"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vl1pPr>
          </a:lstStyle>
          <a:p>
            <a:endParaRPr lang="it-IT"/>
          </a:p>
        </p:txBody>
      </p:sp>
      <p:sp>
        <p:nvSpPr>
          <p:cNvPr id="116741"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vl1pPr>
          </a:lstStyle>
          <a:p>
            <a:fld id="{6C4D6DE5-1F0B-486F-9FE8-28FBF3DB7CF6}" type="slidenum">
              <a:rPr lang="it-IT"/>
            </a:fld>
            <a:endParaRPr lang="it-IT"/>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66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vl1pPr>
          </a:lstStyle>
          <a:p>
            <a:endParaRPr lang="it-IT"/>
          </a:p>
        </p:txBody>
      </p:sp>
      <p:sp>
        <p:nvSpPr>
          <p:cNvPr id="113667"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endParaRPr lang="it-IT"/>
          </a:p>
        </p:txBody>
      </p:sp>
      <p:sp>
        <p:nvSpPr>
          <p:cNvPr id="1136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p:spPr>
      </p:sp>
      <p:sp>
        <p:nvSpPr>
          <p:cNvPr id="113669"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it-IT" smtClean="0"/>
              <a:t>Fare clic per modificare gli stili del testo dello schema</a:t>
            </a:r>
            <a:endParaRPr lang="it-IT" smtClean="0"/>
          </a:p>
          <a:p>
            <a:pPr lvl="1"/>
            <a:r>
              <a:rPr lang="it-IT" smtClean="0"/>
              <a:t>Secondo livello</a:t>
            </a:r>
            <a:endParaRPr lang="it-IT" smtClean="0"/>
          </a:p>
          <a:p>
            <a:pPr lvl="2"/>
            <a:r>
              <a:rPr lang="it-IT" smtClean="0"/>
              <a:t>Terzo livello</a:t>
            </a:r>
            <a:endParaRPr lang="it-IT" smtClean="0"/>
          </a:p>
          <a:p>
            <a:pPr lvl="3"/>
            <a:r>
              <a:rPr lang="it-IT" smtClean="0"/>
              <a:t>Quarto livello</a:t>
            </a:r>
            <a:endParaRPr lang="it-IT" smtClean="0"/>
          </a:p>
          <a:p>
            <a:pPr lvl="4"/>
            <a:r>
              <a:rPr lang="it-IT" smtClean="0"/>
              <a:t>Quinto livello</a:t>
            </a:r>
            <a:endParaRPr lang="it-IT" smtClean="0"/>
          </a:p>
        </p:txBody>
      </p:sp>
      <p:sp>
        <p:nvSpPr>
          <p:cNvPr id="113670"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vl1pPr>
          </a:lstStyle>
          <a:p>
            <a:endParaRPr lang="it-IT"/>
          </a:p>
        </p:txBody>
      </p:sp>
      <p:sp>
        <p:nvSpPr>
          <p:cNvPr id="11367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vl1pPr>
          </a:lstStyle>
          <a:p>
            <a:fld id="{7FAFE497-0D2E-47B5-BF25-AFE13B66452E}" type="slidenum">
              <a:rPr lang="it-IT"/>
            </a:fld>
            <a:endParaRPr lang="it-IT"/>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r>
              <a:rPr lang="en-US"/>
              <a:t>Mastering OOAD w/UML 2.0 – Instructor Notes</a:t>
            </a:r>
            <a:endParaRPr lang="en-US"/>
          </a:p>
        </p:txBody>
      </p:sp>
      <p:sp>
        <p:nvSpPr>
          <p:cNvPr id="5" name="Rectangle 15"/>
          <p:cNvSpPr>
            <a:spLocks noGrp="1" noChangeArrowheads="1"/>
          </p:cNvSpPr>
          <p:nvPr>
            <p:ph type="ftr" sz="quarter" idx="4"/>
          </p:nvPr>
        </p:nvSpPr>
        <p:spPr/>
        <p:txBody>
          <a:bodyPr/>
          <a:lstStyle/>
          <a:p>
            <a:r>
              <a:rPr lang="en-US"/>
              <a:t>Module 12 - Subsystem Design</a:t>
            </a:r>
            <a:endParaRPr lang="en-US">
              <a:latin typeface="ZapfHumnst BT" pitchFamily="34" charset="0"/>
            </a:endParaRPr>
          </a:p>
        </p:txBody>
      </p:sp>
      <p:sp>
        <p:nvSpPr>
          <p:cNvPr id="340994" name="Rectangle 2"/>
          <p:cNvSpPr>
            <a:spLocks noGrp="1" noRot="1" noChangeAspect="1" noChangeArrowheads="1"/>
          </p:cNvSpPr>
          <p:nvPr>
            <p:ph type="sldImg"/>
          </p:nvPr>
        </p:nvSpPr>
        <p:spPr bwMode="auto">
          <a:xfrm>
            <a:off x="2460625" y="833438"/>
            <a:ext cx="4037013" cy="3028950"/>
          </a:xfrm>
          <a:prstGeom prst="rect">
            <a:avLst/>
          </a:prstGeom>
          <a:solidFill>
            <a:srgbClr val="FFFFFF"/>
          </a:solidFill>
          <a:ln>
            <a:solidFill>
              <a:srgbClr val="000000"/>
            </a:solidFill>
            <a:miter lim="800000"/>
          </a:ln>
        </p:spPr>
      </p:sp>
      <p:sp>
        <p:nvSpPr>
          <p:cNvPr id="340995" name="Rectangle 3"/>
          <p:cNvSpPr>
            <a:spLocks noGrp="1" noChangeArrowheads="1"/>
          </p:cNvSpPr>
          <p:nvPr>
            <p:ph type="body" idx="1"/>
          </p:nvPr>
        </p:nvSpPr>
        <p:spPr bwMode="auto">
          <a:xfrm>
            <a:off x="2483976" y="4094730"/>
            <a:ext cx="3971886" cy="3938273"/>
          </a:xfrm>
          <a:prstGeom prst="rect">
            <a:avLst/>
          </a:prstGeom>
          <a:noFill/>
          <a:ln>
            <a:miter lim="800000"/>
          </a:ln>
        </p:spPr>
        <p:txBody>
          <a:bodyPr/>
          <a:lstStyle/>
          <a:p>
            <a:r>
              <a:rPr lang="en-US" sz="1000" b="1" dirty="0">
                <a:latin typeface="ZapfHumnst BT" pitchFamily="34" charset="0"/>
              </a:rPr>
              <a:t>Subsystem Design</a:t>
            </a:r>
            <a:r>
              <a:rPr lang="en-US" sz="1000" dirty="0">
                <a:latin typeface="ZapfHumnst BT" pitchFamily="34" charset="0"/>
              </a:rPr>
              <a:t> is where you flesh out the detailed collaborations of classes that are needed to implement the responsibilities documented in the subsystem interfaces. In order to support these collaborations, additional relationships between subsystems may need to be defined.</a:t>
            </a:r>
            <a:endParaRPr lang="en-US" sz="1000" dirty="0">
              <a:latin typeface="ZapfHumnst BT" pitchFamily="34" charset="0"/>
            </a:endParaRPr>
          </a:p>
          <a:p>
            <a:endParaRPr lang="en-US" sz="1000" dirty="0">
              <a:latin typeface="ZapfHumnst BT" pitchFamily="34" charset="0"/>
            </a:endParaRPr>
          </a:p>
          <a:p>
            <a:endParaRPr lang="en-US" sz="1000" dirty="0">
              <a:latin typeface="ZapfHumnst BT"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OOADv4.2 Instructor Notes</a:t>
            </a:r>
            <a:endParaRPr lang="en-US" altLang="zh-CN" sz="1000" i="1"/>
          </a:p>
        </p:txBody>
      </p:sp>
      <p:sp>
        <p:nvSpPr>
          <p:cNvPr id="6" name="Rectangle 4"/>
          <p:cNvSpPr>
            <a:spLocks noGrp="1" noChangeArrowheads="1"/>
          </p:cNvSpPr>
          <p:nvPr>
            <p:ph type="ftr" sz="quarter" idx="4"/>
          </p:nvPr>
        </p:nvSpPr>
        <p:spPr/>
        <p:txBody>
          <a:bodyPr/>
          <a:lstStyle/>
          <a:p>
            <a:r>
              <a:rPr lang="en-US" altLang="zh-CN"/>
              <a:t>Module 12 - Subsystem Design</a:t>
            </a:r>
            <a:endParaRPr lang="en-US" altLang="zh-CN"/>
          </a:p>
        </p:txBody>
      </p:sp>
      <p:sp>
        <p:nvSpPr>
          <p:cNvPr id="321540" name="Text Box 4"/>
          <p:cNvSpPr txBox="1">
            <a:spLocks noChangeArrowheads="1"/>
          </p:cNvSpPr>
          <p:nvPr/>
        </p:nvSpPr>
        <p:spPr bwMode="auto">
          <a:xfrm>
            <a:off x="153122" y="1287999"/>
            <a:ext cx="2208666" cy="3339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471" tIns="53236" rIns="106471" bIns="53236">
            <a:spAutoFit/>
          </a:bodyPr>
          <a:lstStyle/>
          <a:p>
            <a:pPr>
              <a:spcBef>
                <a:spcPct val="50000"/>
              </a:spcBef>
            </a:pPr>
            <a:r>
              <a:rPr lang="en-US" altLang="zh-CN" sz="1000">
                <a:latin typeface="ZapfHumnst BT" pitchFamily="34" charset="0"/>
              </a:rPr>
              <a:t>Note: In RUP, the recommendation is to start the interaction diagram with the &lt;&lt;subsystem proxy&gt;&gt; class.  We have chosen to enhance that recommendation and include the subsystem client on the diagram for clarity reasons (it makes it obvious what interface operation is being modeled).</a:t>
            </a:r>
            <a:endParaRPr lang="en-US" altLang="zh-CN" sz="1000">
              <a:latin typeface="ZapfHumnst BT" pitchFamily="34" charset="0"/>
            </a:endParaRPr>
          </a:p>
          <a:p>
            <a:pPr>
              <a:spcBef>
                <a:spcPct val="50000"/>
              </a:spcBef>
            </a:pPr>
            <a:r>
              <a:rPr lang="en-US" altLang="zh-CN" sz="1000">
                <a:latin typeface="ZapfHumnst BT" pitchFamily="34" charset="0"/>
              </a:rPr>
              <a:t>The subsystem client speaks directly with the &lt;&lt;subsystem proxy&gt;&gt; class, as opposed to the subsystem interface, as the interaction diagram is meant to show the subsystem implementation, and in the implementation, there is no interface (it has been “compiled away”). </a:t>
            </a:r>
            <a:endParaRPr lang="en-US" altLang="zh-CN" sz="1000">
              <a:latin typeface="ZapfHumnst BT" pitchFamily="34" charset="0"/>
            </a:endParaRPr>
          </a:p>
          <a:p>
            <a:pPr>
              <a:spcBef>
                <a:spcPct val="50000"/>
              </a:spcBef>
            </a:pPr>
            <a:endParaRPr lang="en-US" altLang="zh-CN" sz="1000"/>
          </a:p>
        </p:txBody>
      </p:sp>
      <p:sp>
        <p:nvSpPr>
          <p:cNvPr id="321541" name="Rectangle 5"/>
          <p:cNvSpPr>
            <a:spLocks noGrp="1" noRot="1" noChangeAspect="1" noChangeArrowheads="1" noTextEdit="1"/>
          </p:cNvSpPr>
          <p:nvPr>
            <p:ph type="sldImg"/>
          </p:nvPr>
        </p:nvSpPr>
        <p:spPr/>
      </p:sp>
      <p:sp>
        <p:nvSpPr>
          <p:cNvPr id="321542" name="Rectangle 6"/>
          <p:cNvSpPr>
            <a:spLocks noGrp="1" noChangeArrowheads="1"/>
          </p:cNvSpPr>
          <p:nvPr>
            <p:ph type="body" idx="1"/>
          </p:nvPr>
        </p:nvSpPr>
        <p:spPr/>
        <p:txBody>
          <a:bodyPr/>
          <a:lstStyle/>
          <a:p>
            <a:endParaRPr lang="zh-CN" altLang="zh-CN" sz="100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OOADv4.2 Instructor Notes</a:t>
            </a:r>
            <a:endParaRPr lang="en-US" altLang="zh-CN" sz="1000" i="1"/>
          </a:p>
        </p:txBody>
      </p:sp>
      <p:sp>
        <p:nvSpPr>
          <p:cNvPr id="6" name="Rectangle 4"/>
          <p:cNvSpPr>
            <a:spLocks noGrp="1" noChangeArrowheads="1"/>
          </p:cNvSpPr>
          <p:nvPr>
            <p:ph type="ftr" sz="quarter" idx="4"/>
          </p:nvPr>
        </p:nvSpPr>
        <p:spPr/>
        <p:txBody>
          <a:bodyPr/>
          <a:lstStyle/>
          <a:p>
            <a:r>
              <a:rPr lang="en-US" altLang="zh-CN"/>
              <a:t>Module 12 - Subsystem Design</a:t>
            </a:r>
            <a:endParaRPr lang="en-US" altLang="zh-CN"/>
          </a:p>
        </p:txBody>
      </p:sp>
      <p:sp>
        <p:nvSpPr>
          <p:cNvPr id="384002" name="Text Box 2"/>
          <p:cNvSpPr txBox="1">
            <a:spLocks noChangeArrowheads="1"/>
          </p:cNvSpPr>
          <p:nvPr/>
        </p:nvSpPr>
        <p:spPr bwMode="auto">
          <a:xfrm>
            <a:off x="153122" y="1287999"/>
            <a:ext cx="2208666" cy="3339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471" tIns="53236" rIns="106471" bIns="53236">
            <a:spAutoFit/>
          </a:bodyPr>
          <a:lstStyle/>
          <a:p>
            <a:pPr>
              <a:spcBef>
                <a:spcPct val="50000"/>
              </a:spcBef>
            </a:pPr>
            <a:r>
              <a:rPr lang="en-US" altLang="zh-CN" sz="1000">
                <a:latin typeface="ZapfHumnst BT" pitchFamily="34" charset="0"/>
              </a:rPr>
              <a:t>Note: In RUP, the recommendation is to start the interaction diagram with the &lt;&lt;subsystem proxy&gt;&gt; class.  We have chosen to enhance that recommendation and include the subsystem client on the diagram for clarity reasons (it makes it obvious what interface operation is being modeled).</a:t>
            </a:r>
            <a:endParaRPr lang="en-US" altLang="zh-CN" sz="1000">
              <a:latin typeface="ZapfHumnst BT" pitchFamily="34" charset="0"/>
            </a:endParaRPr>
          </a:p>
          <a:p>
            <a:pPr>
              <a:spcBef>
                <a:spcPct val="50000"/>
              </a:spcBef>
            </a:pPr>
            <a:r>
              <a:rPr lang="en-US" altLang="zh-CN" sz="1000">
                <a:latin typeface="ZapfHumnst BT" pitchFamily="34" charset="0"/>
              </a:rPr>
              <a:t>The subsystem client speaks directly with the &lt;&lt;subsystem proxy&gt;&gt; class, as opposed to the subsystem interface, as the interaction diagram is meant to show the subsystem implementation, and in the implementation, there is no interface (it has been “compiled away”). </a:t>
            </a:r>
            <a:endParaRPr lang="en-US" altLang="zh-CN" sz="1000">
              <a:latin typeface="ZapfHumnst BT" pitchFamily="34" charset="0"/>
            </a:endParaRPr>
          </a:p>
          <a:p>
            <a:pPr>
              <a:spcBef>
                <a:spcPct val="50000"/>
              </a:spcBef>
            </a:pPr>
            <a:endParaRPr lang="en-US" altLang="zh-CN" sz="1000"/>
          </a:p>
        </p:txBody>
      </p:sp>
      <p:sp>
        <p:nvSpPr>
          <p:cNvPr id="384003" name="Rectangle 3"/>
          <p:cNvSpPr>
            <a:spLocks noGrp="1" noRot="1" noChangeAspect="1" noChangeArrowheads="1" noTextEdit="1"/>
          </p:cNvSpPr>
          <p:nvPr>
            <p:ph type="sldImg"/>
          </p:nvPr>
        </p:nvSpPr>
        <p:spPr/>
      </p:sp>
      <p:sp>
        <p:nvSpPr>
          <p:cNvPr id="384004" name="Rectangle 4"/>
          <p:cNvSpPr>
            <a:spLocks noGrp="1" noChangeArrowheads="1"/>
          </p:cNvSpPr>
          <p:nvPr>
            <p:ph type="body" idx="1"/>
          </p:nvPr>
        </p:nvSpPr>
        <p:spPr/>
        <p:txBody>
          <a:bodyPr/>
          <a:lstStyle/>
          <a:p>
            <a:endParaRPr lang="zh-CN" altLang="zh-CN" sz="100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OOADv4.2 Instructor Notes</a:t>
            </a:r>
            <a:endParaRPr lang="en-US" altLang="zh-CN" sz="1000" i="1"/>
          </a:p>
        </p:txBody>
      </p:sp>
      <p:sp>
        <p:nvSpPr>
          <p:cNvPr id="6" name="Rectangle 4"/>
          <p:cNvSpPr>
            <a:spLocks noGrp="1" noChangeArrowheads="1"/>
          </p:cNvSpPr>
          <p:nvPr>
            <p:ph type="ftr" sz="quarter" idx="4"/>
          </p:nvPr>
        </p:nvSpPr>
        <p:spPr/>
        <p:txBody>
          <a:bodyPr/>
          <a:lstStyle/>
          <a:p>
            <a:r>
              <a:rPr lang="en-US" altLang="zh-CN"/>
              <a:t>Module 12 - Subsystem Design</a:t>
            </a:r>
            <a:endParaRPr lang="en-US" altLang="zh-CN"/>
          </a:p>
        </p:txBody>
      </p:sp>
      <p:sp>
        <p:nvSpPr>
          <p:cNvPr id="323586" name="Text Box 2"/>
          <p:cNvSpPr txBox="1">
            <a:spLocks noChangeArrowheads="1"/>
          </p:cNvSpPr>
          <p:nvPr/>
        </p:nvSpPr>
        <p:spPr bwMode="auto">
          <a:xfrm>
            <a:off x="304697" y="1212142"/>
            <a:ext cx="2134425" cy="4399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187" tIns="45094" rIns="90187" bIns="45094">
            <a:spAutoFit/>
          </a:bodyPr>
          <a:lstStyle/>
          <a:p>
            <a:r>
              <a:rPr lang="en-US" altLang="zh-CN" sz="1000">
                <a:latin typeface="ZapfHumnst BT" pitchFamily="34" charset="0"/>
              </a:rPr>
              <a:t>This is the same diagram that appeared in the Use-Case Design module. </a:t>
            </a:r>
            <a:endParaRPr lang="en-US" altLang="zh-CN" sz="1000">
              <a:latin typeface="ZapfHumnst BT" pitchFamily="34" charset="0"/>
            </a:endParaRPr>
          </a:p>
          <a:p>
            <a:endParaRPr lang="en-US" altLang="zh-CN" sz="1000">
              <a:latin typeface="ZapfHumnst BT" pitchFamily="34" charset="0"/>
            </a:endParaRPr>
          </a:p>
          <a:p>
            <a:r>
              <a:rPr lang="en-US" altLang="zh-CN" sz="1000">
                <a:latin typeface="ZapfHumnst BT" pitchFamily="34" charset="0"/>
              </a:rPr>
              <a:t>Emphasize that we will be incorporating legacy RDBMS persistency, specifically, retrieving the course offerings for a particular semester from the legacy Course Catalog System.</a:t>
            </a:r>
            <a:endParaRPr lang="en-US" altLang="zh-CN" sz="1000">
              <a:latin typeface="ZapfHumnst BT" pitchFamily="34" charset="0"/>
            </a:endParaRPr>
          </a:p>
          <a:p>
            <a:pPr>
              <a:spcBef>
                <a:spcPct val="50000"/>
              </a:spcBef>
            </a:pPr>
            <a:r>
              <a:rPr lang="en-US" altLang="zh-CN" sz="1000">
                <a:latin typeface="ZapfHumnst BT" pitchFamily="34" charset="0"/>
              </a:rPr>
              <a:t>On the presented slide, the subsystem interface is shown in yellow, but this does not show up in the back-and-white manuals.</a:t>
            </a:r>
            <a:endParaRPr lang="en-US" altLang="zh-CN" sz="1000">
              <a:latin typeface="ZapfHumnst BT" pitchFamily="34" charset="0"/>
            </a:endParaRPr>
          </a:p>
          <a:p>
            <a:pPr>
              <a:spcBef>
                <a:spcPct val="50000"/>
              </a:spcBef>
            </a:pPr>
            <a:r>
              <a:rPr lang="en-US" altLang="zh-CN" sz="1000">
                <a:latin typeface="ZapfHumnst BT" pitchFamily="34" charset="0"/>
              </a:rPr>
              <a:t>The requirements documents for the Course Registration System do not really include any specific requirements for the Course Catalog System, beyond the fact that it is a read-only legacy system with an RDBMS database.  Thus, for the rest of the Subsystem Design module, we will concentrate on the application of the RDBMS persistency mechanism, and not on any of the other subsystem design details.</a:t>
            </a:r>
            <a:endParaRPr lang="en-US" altLang="zh-CN" sz="1000"/>
          </a:p>
        </p:txBody>
      </p:sp>
      <p:sp>
        <p:nvSpPr>
          <p:cNvPr id="323589" name="Rectangle 5"/>
          <p:cNvSpPr>
            <a:spLocks noGrp="1" noRot="1" noChangeAspect="1" noChangeArrowheads="1" noTextEdit="1"/>
          </p:cNvSpPr>
          <p:nvPr>
            <p:ph type="sldImg"/>
          </p:nvPr>
        </p:nvSpPr>
        <p:spPr/>
      </p:sp>
      <p:sp>
        <p:nvSpPr>
          <p:cNvPr id="323590" name="Rectangle 6"/>
          <p:cNvSpPr>
            <a:spLocks noGrp="1" noChangeArrowheads="1"/>
          </p:cNvSpPr>
          <p:nvPr>
            <p:ph type="body" idx="1"/>
          </p:nvPr>
        </p:nvSpPr>
        <p:spPr/>
        <p:txBody>
          <a:bodyPr/>
          <a:lstStyle/>
          <a:p>
            <a:endParaRPr lang="zh-CN" altLang="zh-CN" sz="10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OOADv4.2 Instructor Notes</a:t>
            </a:r>
            <a:endParaRPr lang="en-US" altLang="zh-CN" sz="1000" i="1"/>
          </a:p>
        </p:txBody>
      </p:sp>
      <p:sp>
        <p:nvSpPr>
          <p:cNvPr id="6" name="Rectangle 4"/>
          <p:cNvSpPr>
            <a:spLocks noGrp="1" noChangeArrowheads="1"/>
          </p:cNvSpPr>
          <p:nvPr>
            <p:ph type="ftr" sz="quarter" idx="4"/>
          </p:nvPr>
        </p:nvSpPr>
        <p:spPr/>
        <p:txBody>
          <a:bodyPr/>
          <a:lstStyle/>
          <a:p>
            <a:r>
              <a:rPr lang="en-US" altLang="zh-CN"/>
              <a:t>Module 12 - Subsystem Design</a:t>
            </a:r>
            <a:endParaRPr lang="en-US" altLang="zh-CN"/>
          </a:p>
        </p:txBody>
      </p:sp>
      <p:sp>
        <p:nvSpPr>
          <p:cNvPr id="386050" name="Text Box 2"/>
          <p:cNvSpPr txBox="1">
            <a:spLocks noChangeArrowheads="1"/>
          </p:cNvSpPr>
          <p:nvPr/>
        </p:nvSpPr>
        <p:spPr bwMode="auto">
          <a:xfrm>
            <a:off x="304697" y="1212142"/>
            <a:ext cx="2134425" cy="4399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187" tIns="45094" rIns="90187" bIns="45094">
            <a:spAutoFit/>
          </a:bodyPr>
          <a:lstStyle/>
          <a:p>
            <a:r>
              <a:rPr lang="en-US" altLang="zh-CN" sz="1000">
                <a:latin typeface="ZapfHumnst BT" pitchFamily="34" charset="0"/>
              </a:rPr>
              <a:t>This is the same diagram that appeared in the Use-Case Design module. </a:t>
            </a:r>
            <a:endParaRPr lang="en-US" altLang="zh-CN" sz="1000">
              <a:latin typeface="ZapfHumnst BT" pitchFamily="34" charset="0"/>
            </a:endParaRPr>
          </a:p>
          <a:p>
            <a:endParaRPr lang="en-US" altLang="zh-CN" sz="1000">
              <a:latin typeface="ZapfHumnst BT" pitchFamily="34" charset="0"/>
            </a:endParaRPr>
          </a:p>
          <a:p>
            <a:r>
              <a:rPr lang="en-US" altLang="zh-CN" sz="1000">
                <a:latin typeface="ZapfHumnst BT" pitchFamily="34" charset="0"/>
              </a:rPr>
              <a:t>Emphasize that we will be incorporating legacy RDBMS persistency, specifically, retrieving the course offerings for a particular semester from the legacy Course Catalog System.</a:t>
            </a:r>
            <a:endParaRPr lang="en-US" altLang="zh-CN" sz="1000">
              <a:latin typeface="ZapfHumnst BT" pitchFamily="34" charset="0"/>
            </a:endParaRPr>
          </a:p>
          <a:p>
            <a:pPr>
              <a:spcBef>
                <a:spcPct val="50000"/>
              </a:spcBef>
            </a:pPr>
            <a:r>
              <a:rPr lang="en-US" altLang="zh-CN" sz="1000">
                <a:latin typeface="ZapfHumnst BT" pitchFamily="34" charset="0"/>
              </a:rPr>
              <a:t>On the presented slide, the subsystem interface is shown in yellow, but this does not show up in the back-and-white manuals.</a:t>
            </a:r>
            <a:endParaRPr lang="en-US" altLang="zh-CN" sz="1000">
              <a:latin typeface="ZapfHumnst BT" pitchFamily="34" charset="0"/>
            </a:endParaRPr>
          </a:p>
          <a:p>
            <a:pPr>
              <a:spcBef>
                <a:spcPct val="50000"/>
              </a:spcBef>
            </a:pPr>
            <a:r>
              <a:rPr lang="en-US" altLang="zh-CN" sz="1000">
                <a:latin typeface="ZapfHumnst BT" pitchFamily="34" charset="0"/>
              </a:rPr>
              <a:t>The requirements documents for the Course Registration System do not really include any specific requirements for the Course Catalog System, beyond the fact that it is a read-only legacy system with an RDBMS database.  Thus, for the rest of the Subsystem Design module, we will concentrate on the application of the RDBMS persistency mechanism, and not on any of the other subsystem design details.</a:t>
            </a:r>
            <a:endParaRPr lang="en-US" altLang="zh-CN" sz="1000"/>
          </a:p>
        </p:txBody>
      </p:sp>
      <p:sp>
        <p:nvSpPr>
          <p:cNvPr id="386051" name="Rectangle 3"/>
          <p:cNvSpPr>
            <a:spLocks noGrp="1" noRot="1" noChangeAspect="1" noChangeArrowheads="1" noTextEdit="1"/>
          </p:cNvSpPr>
          <p:nvPr>
            <p:ph type="sldImg"/>
          </p:nvPr>
        </p:nvSpPr>
        <p:spPr/>
      </p:sp>
      <p:sp>
        <p:nvSpPr>
          <p:cNvPr id="386052" name="Rectangle 4"/>
          <p:cNvSpPr>
            <a:spLocks noGrp="1" noChangeArrowheads="1"/>
          </p:cNvSpPr>
          <p:nvPr>
            <p:ph type="body" idx="1"/>
          </p:nvPr>
        </p:nvSpPr>
        <p:spPr/>
        <p:txBody>
          <a:bodyPr/>
          <a:lstStyle/>
          <a:p>
            <a:endParaRPr lang="zh-CN" altLang="zh-CN" sz="10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t>Mastering OOAD w/UML 2.0 – Instructor Notes</a:t>
            </a:r>
            <a:endParaRPr lang="en-US"/>
          </a:p>
        </p:txBody>
      </p:sp>
      <p:sp>
        <p:nvSpPr>
          <p:cNvPr id="6" name="Rectangle 15"/>
          <p:cNvSpPr>
            <a:spLocks noGrp="1" noChangeArrowheads="1"/>
          </p:cNvSpPr>
          <p:nvPr>
            <p:ph type="ftr" sz="quarter" idx="4"/>
          </p:nvPr>
        </p:nvSpPr>
        <p:spPr/>
        <p:txBody>
          <a:bodyPr/>
          <a:lstStyle/>
          <a:p>
            <a:r>
              <a:rPr lang="en-US"/>
              <a:t>Module 12 - Subsystem Design</a:t>
            </a:r>
            <a:endParaRPr lang="en-US">
              <a:latin typeface="ZapfHumnst BT" pitchFamily="34" charset="0"/>
            </a:endParaRPr>
          </a:p>
        </p:txBody>
      </p:sp>
      <p:sp>
        <p:nvSpPr>
          <p:cNvPr id="366594" name="Text Box 2"/>
          <p:cNvSpPr txBox="1">
            <a:spLocks noChangeArrowheads="1"/>
          </p:cNvSpPr>
          <p:nvPr/>
        </p:nvSpPr>
        <p:spPr bwMode="auto">
          <a:xfrm>
            <a:off x="569180" y="1201079"/>
            <a:ext cx="1806528" cy="8863965"/>
          </a:xfrm>
          <a:prstGeom prst="rect">
            <a:avLst/>
          </a:prstGeom>
          <a:noFill/>
          <a:ln w="9525">
            <a:noFill/>
            <a:miter lim="800000"/>
          </a:ln>
          <a:effectLst/>
        </p:spPr>
        <p:txBody>
          <a:bodyPr lIns="0" tIns="0" rIns="0" bIns="0">
            <a:spAutoFit/>
          </a:bodyPr>
          <a:lstStyle/>
          <a:p>
            <a:pPr>
              <a:spcBef>
                <a:spcPct val="50000"/>
              </a:spcBef>
            </a:pPr>
            <a:r>
              <a:rPr lang="en-US">
                <a:latin typeface="ZapfHumnst BT" pitchFamily="34" charset="0"/>
              </a:rPr>
              <a:t>If you do not want to cover all of the persistency interaction diagrams, you can use the rationale that </a:t>
            </a:r>
            <a:r>
              <a:rPr lang="en-AU">
                <a:latin typeface="ZapfHumnst BT" pitchFamily="34" charset="0"/>
              </a:rPr>
              <a:t>the key scenarios we are focusing on for this iteration do not require all database CRUD behaviours.</a:t>
            </a:r>
            <a:endParaRPr lang="en-US">
              <a:latin typeface="ZapfHumnst BT" pitchFamily="34" charset="0"/>
            </a:endParaRPr>
          </a:p>
          <a:p>
            <a:pPr>
              <a:spcBef>
                <a:spcPct val="50000"/>
              </a:spcBef>
            </a:pPr>
            <a:r>
              <a:rPr lang="en-US">
                <a:latin typeface="ZapfHumnst BT" pitchFamily="34" charset="0"/>
              </a:rPr>
              <a:t>If you are teaching an introductory audience, or If you skipped the introduction of the RDBMS mechanism in the Identify Design Mechanisms  module, then you should skip these next few slides on incorporating the RDBMS persistency mechanism. </a:t>
            </a:r>
            <a:endParaRPr lang="en-US">
              <a:latin typeface="ZapfHumnst BT" pitchFamily="34" charset="0"/>
            </a:endParaRPr>
          </a:p>
          <a:p>
            <a:pPr>
              <a:spcBef>
                <a:spcPct val="50000"/>
              </a:spcBef>
            </a:pPr>
            <a:r>
              <a:rPr lang="en-US">
                <a:latin typeface="ZapfHumnst BT" pitchFamily="34" charset="0"/>
              </a:rPr>
              <a:t>Note: On the presented slide, the italicized text is also blue, but this does not show up in the black-and-white manuals.</a:t>
            </a:r>
            <a:endParaRPr lang="en-US"/>
          </a:p>
        </p:txBody>
      </p:sp>
      <p:sp>
        <p:nvSpPr>
          <p:cNvPr id="366595" name="Rectangle 3"/>
          <p:cNvSpPr>
            <a:spLocks noGrp="1" noRot="1" noChangeAspect="1" noChangeArrowheads="1"/>
          </p:cNvSpPr>
          <p:nvPr>
            <p:ph type="sldImg"/>
          </p:nvPr>
        </p:nvSpPr>
        <p:spPr bwMode="auto">
          <a:xfrm>
            <a:off x="2460625" y="833438"/>
            <a:ext cx="4037013" cy="3028950"/>
          </a:xfrm>
          <a:prstGeom prst="rect">
            <a:avLst/>
          </a:prstGeom>
          <a:solidFill>
            <a:srgbClr val="FFFFFF"/>
          </a:solidFill>
          <a:ln>
            <a:solidFill>
              <a:srgbClr val="000000"/>
            </a:solidFill>
            <a:miter lim="800000"/>
          </a:ln>
        </p:spPr>
      </p:sp>
      <p:sp>
        <p:nvSpPr>
          <p:cNvPr id="366596" name="Rectangle 4"/>
          <p:cNvSpPr>
            <a:spLocks noGrp="1" noChangeArrowheads="1"/>
          </p:cNvSpPr>
          <p:nvPr>
            <p:ph type="body" idx="1"/>
          </p:nvPr>
        </p:nvSpPr>
        <p:spPr bwMode="auto">
          <a:xfrm>
            <a:off x="2483976" y="4094730"/>
            <a:ext cx="3971886" cy="3938273"/>
          </a:xfrm>
          <a:prstGeom prst="rect">
            <a:avLst/>
          </a:prstGeom>
          <a:noFill/>
          <a:ln>
            <a:miter lim="800000"/>
          </a:ln>
        </p:spPr>
        <p:txBody>
          <a:bodyPr/>
          <a:lstStyle/>
          <a:p>
            <a:r>
              <a:rPr lang="en-US" sz="1000" dirty="0">
                <a:latin typeface="ZapfHumnst BT" pitchFamily="34" charset="0"/>
              </a:rPr>
              <a:t>During Use-Case Analysis, applicable mechanisms for each identified analysis class were documented. This information, along with the information on what analysis classes became what design elements allows the applicable mechanisms to identify a design element.</a:t>
            </a:r>
            <a:endParaRPr lang="en-US" sz="1000" dirty="0">
              <a:latin typeface="ZapfHumnst BT" pitchFamily="34" charset="0"/>
            </a:endParaRPr>
          </a:p>
          <a:p>
            <a:r>
              <a:rPr lang="en-US" sz="1000" dirty="0">
                <a:latin typeface="ZapfHumnst BT" pitchFamily="34" charset="0"/>
              </a:rPr>
              <a:t>In this example, you have been concentrating on course registration.  Thus, the above table contains only the classes for the Register for Courses Use-Case Realization that have analysis mechanisms assigned to them.  </a:t>
            </a:r>
            <a:endParaRPr lang="en-US" sz="1000" dirty="0">
              <a:latin typeface="ZapfHumnst BT" pitchFamily="34" charset="0"/>
            </a:endParaRPr>
          </a:p>
          <a:p>
            <a:r>
              <a:rPr lang="en-US" sz="1000" dirty="0">
                <a:latin typeface="ZapfHumnst BT" pitchFamily="34" charset="0"/>
              </a:rPr>
              <a:t>In this section, you will incorporate the legacy RDBMS persistency mechanism because access to the legacy systems has been encapsulated within a subsystem (the </a:t>
            </a:r>
            <a:r>
              <a:rPr lang="en-US" sz="1000" dirty="0" err="1">
                <a:latin typeface="ZapfHumnst BT" pitchFamily="34" charset="0"/>
              </a:rPr>
              <a:t>CourseCatalog</a:t>
            </a:r>
            <a:r>
              <a:rPr lang="en-US" sz="1000" dirty="0">
                <a:latin typeface="ZapfHumnst BT" pitchFamily="34" charset="0"/>
              </a:rPr>
              <a:t> subsystem). The legacy interface mechanism distinguishes the type of persistency. Remember, legacy data is stored in an RDBMS.</a:t>
            </a:r>
            <a:endParaRPr lang="en-US" sz="1000" dirty="0">
              <a:latin typeface="ZapfHumnst BT"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t>Mastering OOAD w/UML 2.0 – Instructor Notes</a:t>
            </a:r>
            <a:endParaRPr lang="en-US"/>
          </a:p>
        </p:txBody>
      </p:sp>
      <p:sp>
        <p:nvSpPr>
          <p:cNvPr id="6" name="Rectangle 15"/>
          <p:cNvSpPr>
            <a:spLocks noGrp="1" noChangeArrowheads="1"/>
          </p:cNvSpPr>
          <p:nvPr>
            <p:ph type="ftr" sz="quarter" idx="4"/>
          </p:nvPr>
        </p:nvSpPr>
        <p:spPr/>
        <p:txBody>
          <a:bodyPr/>
          <a:lstStyle/>
          <a:p>
            <a:r>
              <a:rPr lang="en-US"/>
              <a:t>Module 12 - Subsystem Design</a:t>
            </a:r>
            <a:endParaRPr lang="en-US">
              <a:latin typeface="ZapfHumnst BT" pitchFamily="34" charset="0"/>
            </a:endParaRPr>
          </a:p>
        </p:txBody>
      </p:sp>
      <p:sp>
        <p:nvSpPr>
          <p:cNvPr id="368642" name="Text Box 2"/>
          <p:cNvSpPr txBox="1">
            <a:spLocks noChangeArrowheads="1"/>
          </p:cNvSpPr>
          <p:nvPr/>
        </p:nvSpPr>
        <p:spPr bwMode="auto">
          <a:xfrm>
            <a:off x="569180" y="1201079"/>
            <a:ext cx="1806528" cy="5524379"/>
          </a:xfrm>
          <a:prstGeom prst="rect">
            <a:avLst/>
          </a:prstGeom>
          <a:noFill/>
          <a:ln w="9525">
            <a:noFill/>
            <a:miter lim="800000"/>
          </a:ln>
          <a:effectLst/>
        </p:spPr>
        <p:txBody>
          <a:bodyPr lIns="106471" tIns="53236" rIns="106471" bIns="53236">
            <a:spAutoFit/>
          </a:bodyPr>
          <a:lstStyle/>
          <a:p>
            <a:pPr>
              <a:spcBef>
                <a:spcPct val="50000"/>
              </a:spcBef>
            </a:pPr>
            <a:r>
              <a:rPr lang="en-US">
                <a:latin typeface="ZapfHumnst BT" pitchFamily="34" charset="0"/>
              </a:rPr>
              <a:t>The italicized text reflects the RDBMS incorporation design decisions made for the current design.</a:t>
            </a:r>
            <a:endParaRPr lang="en-US">
              <a:latin typeface="ZapfHumnst BT" pitchFamily="34" charset="0"/>
            </a:endParaRPr>
          </a:p>
          <a:p>
            <a:pPr>
              <a:spcBef>
                <a:spcPct val="50000"/>
              </a:spcBef>
            </a:pPr>
            <a:r>
              <a:rPr lang="en-US">
                <a:latin typeface="ZapfHumnst BT" pitchFamily="34" charset="0"/>
              </a:rPr>
              <a:t>On the presented slide, the italicized text is also blue, but this does not show up in the black-and-white manuals.</a:t>
            </a:r>
            <a:endParaRPr lang="en-US">
              <a:latin typeface="ZapfHumnst BT" pitchFamily="34" charset="0"/>
            </a:endParaRPr>
          </a:p>
          <a:p>
            <a:pPr>
              <a:spcBef>
                <a:spcPct val="50000"/>
              </a:spcBef>
            </a:pPr>
            <a:r>
              <a:rPr lang="en-US">
                <a:latin typeface="ZapfHumnst BT" pitchFamily="34" charset="0"/>
              </a:rPr>
              <a:t>The check mark indicates what steps have already been completed (in Identify Design Mechanisms).</a:t>
            </a:r>
            <a:endParaRPr lang="en-US">
              <a:latin typeface="ZapfHumnst BT" pitchFamily="34" charset="0"/>
            </a:endParaRPr>
          </a:p>
        </p:txBody>
      </p:sp>
      <p:sp>
        <p:nvSpPr>
          <p:cNvPr id="368643" name="Rectangle 3"/>
          <p:cNvSpPr>
            <a:spLocks noGrp="1" noRot="1" noChangeAspect="1" noChangeArrowheads="1"/>
          </p:cNvSpPr>
          <p:nvPr>
            <p:ph type="sldImg"/>
          </p:nvPr>
        </p:nvSpPr>
        <p:spPr bwMode="auto">
          <a:xfrm>
            <a:off x="2460625" y="833438"/>
            <a:ext cx="4037013" cy="3028950"/>
          </a:xfrm>
          <a:prstGeom prst="rect">
            <a:avLst/>
          </a:prstGeom>
          <a:solidFill>
            <a:srgbClr val="FFFFFF"/>
          </a:solidFill>
          <a:ln>
            <a:solidFill>
              <a:srgbClr val="000000"/>
            </a:solidFill>
            <a:miter lim="800000"/>
          </a:ln>
        </p:spPr>
      </p:sp>
      <p:sp>
        <p:nvSpPr>
          <p:cNvPr id="368644" name="Rectangle 4"/>
          <p:cNvSpPr>
            <a:spLocks noGrp="1" noChangeArrowheads="1"/>
          </p:cNvSpPr>
          <p:nvPr>
            <p:ph type="body" idx="1"/>
          </p:nvPr>
        </p:nvSpPr>
        <p:spPr bwMode="auto">
          <a:xfrm>
            <a:off x="2483976" y="4094730"/>
            <a:ext cx="3971886" cy="3938273"/>
          </a:xfrm>
          <a:prstGeom prst="rect">
            <a:avLst/>
          </a:prstGeom>
          <a:noFill/>
          <a:ln>
            <a:miter lim="800000"/>
          </a:ln>
        </p:spPr>
        <p:txBody>
          <a:bodyPr/>
          <a:lstStyle/>
          <a:p>
            <a:r>
              <a:rPr lang="en-US" sz="1000" dirty="0">
                <a:latin typeface="ZapfHumnst BT" pitchFamily="34" charset="0"/>
              </a:rPr>
              <a:t>This slide summarizes the steps that can be used to implement the RDBMS Persistency mechanism (JDBC) described in this module. The italicized text describes the architectural decisions made with regard to JDBC for our Course Registration example. </a:t>
            </a:r>
            <a:endParaRPr lang="en-US" sz="1000" dirty="0">
              <a:latin typeface="ZapfHumnst BT" pitchFamily="34" charset="0"/>
            </a:endParaRPr>
          </a:p>
          <a:p>
            <a:r>
              <a:rPr lang="en-US" sz="1000" dirty="0">
                <a:latin typeface="ZapfHumnst BT" pitchFamily="34" charset="0"/>
              </a:rPr>
              <a:t>These steps were first introduced in the Identify Design Mechanisms module. They are repeated here for convenience (with some additions). The check marks indicate what steps have already been completed. </a:t>
            </a:r>
            <a:endParaRPr lang="en-US" sz="1000" dirty="0">
              <a:latin typeface="ZapfHumnst BT" pitchFamily="34" charset="0"/>
            </a:endParaRPr>
          </a:p>
          <a:p>
            <a:r>
              <a:rPr lang="en-US" sz="1000" dirty="0">
                <a:latin typeface="ZapfHumnst BT" pitchFamily="34" charset="0"/>
              </a:rPr>
              <a:t>It is here, in </a:t>
            </a:r>
            <a:r>
              <a:rPr lang="en-US" sz="1000" b="1" dirty="0">
                <a:latin typeface="ZapfHumnst BT" pitchFamily="34" charset="0"/>
              </a:rPr>
              <a:t>Subsystem Design</a:t>
            </a:r>
            <a:r>
              <a:rPr lang="en-US" sz="1000" dirty="0">
                <a:latin typeface="ZapfHumnst BT" pitchFamily="34" charset="0"/>
              </a:rPr>
              <a:t>, where you actually incorporate this mechanism. Now you will define the actual </a:t>
            </a:r>
            <a:r>
              <a:rPr lang="en-US" sz="1000" dirty="0" err="1">
                <a:latin typeface="ZapfHumnst BT" pitchFamily="34" charset="0"/>
              </a:rPr>
              <a:t>DBClasses</a:t>
            </a:r>
            <a:r>
              <a:rPr lang="en-US" sz="1000" dirty="0">
                <a:latin typeface="ZapfHumnst BT" pitchFamily="34" charset="0"/>
              </a:rPr>
              <a:t> (and their dependency on the java.sql package) and develop the detailed interaction diagrams.</a:t>
            </a:r>
            <a:endParaRPr lang="en-US" sz="1000" dirty="0">
              <a:latin typeface="ZapfHumnst BT" pitchFamily="34" charset="0"/>
            </a:endParaRPr>
          </a:p>
          <a:p>
            <a:pPr marL="225425" lvl="1" indent="-113030">
              <a:buFontTx/>
              <a:buChar char="•"/>
            </a:pPr>
            <a:r>
              <a:rPr lang="en-US" sz="1000" dirty="0">
                <a:latin typeface="ZapfHumnst BT" pitchFamily="34" charset="0"/>
              </a:rPr>
              <a:t>The java.sql package contains the design elements that support the RDBMS persistency mechanism. For our example, the </a:t>
            </a:r>
            <a:r>
              <a:rPr lang="en-US" sz="1000" dirty="0" err="1">
                <a:latin typeface="ZapfHumnst BT" pitchFamily="34" charset="0"/>
              </a:rPr>
              <a:t>CourseCatalogSystem</a:t>
            </a:r>
            <a:r>
              <a:rPr lang="en-US" sz="1000" dirty="0">
                <a:latin typeface="ZapfHumnst BT" pitchFamily="34" charset="0"/>
              </a:rPr>
              <a:t> subsystem will depend on it since that is where the created </a:t>
            </a:r>
            <a:r>
              <a:rPr lang="en-US" sz="1000" dirty="0" err="1">
                <a:latin typeface="ZapfHumnst BT" pitchFamily="34" charset="0"/>
              </a:rPr>
              <a:t>DBCourseOffering</a:t>
            </a:r>
            <a:r>
              <a:rPr lang="en-US" sz="1000" dirty="0">
                <a:latin typeface="ZapfHumnst BT" pitchFamily="34" charset="0"/>
              </a:rPr>
              <a:t> class will be placed (see  below). Thus, a dependency will need to be added from </a:t>
            </a:r>
            <a:r>
              <a:rPr lang="en-US" sz="1000" dirty="0" err="1">
                <a:latin typeface="ZapfHumnst BT" pitchFamily="34" charset="0"/>
              </a:rPr>
              <a:t>CourseCatalogSystem</a:t>
            </a:r>
            <a:r>
              <a:rPr lang="en-US" sz="1000" dirty="0">
                <a:latin typeface="ZapfHumnst BT" pitchFamily="34" charset="0"/>
              </a:rPr>
              <a:t> to java.sql.</a:t>
            </a:r>
            <a:endParaRPr lang="en-US" sz="1000" dirty="0">
              <a:latin typeface="ZapfHumnst BT" pitchFamily="34" charset="0"/>
            </a:endParaRPr>
          </a:p>
          <a:p>
            <a:pPr marL="225425" lvl="1" indent="-113030">
              <a:buFontTx/>
              <a:buChar char="•"/>
            </a:pPr>
            <a:r>
              <a:rPr lang="en-US" sz="1000" dirty="0">
                <a:latin typeface="ZapfHumnst BT" pitchFamily="34" charset="0"/>
              </a:rPr>
              <a:t>There is one </a:t>
            </a:r>
            <a:r>
              <a:rPr lang="en-US" sz="1000" dirty="0" err="1">
                <a:latin typeface="ZapfHumnst BT" pitchFamily="34" charset="0"/>
              </a:rPr>
              <a:t>DBClass</a:t>
            </a:r>
            <a:r>
              <a:rPr lang="en-US" sz="1000" dirty="0">
                <a:latin typeface="ZapfHumnst BT" pitchFamily="34" charset="0"/>
              </a:rPr>
              <a:t> per persistent class. For our example, there is a persistent class, </a:t>
            </a:r>
            <a:r>
              <a:rPr lang="en-US" sz="1000" dirty="0" err="1">
                <a:latin typeface="ZapfHumnst BT" pitchFamily="34" charset="0"/>
              </a:rPr>
              <a:t>CourseOffering</a:t>
            </a:r>
            <a:r>
              <a:rPr lang="en-US" sz="1000" dirty="0">
                <a:latin typeface="ZapfHumnst BT" pitchFamily="34" charset="0"/>
              </a:rPr>
              <a:t>. Thus, a </a:t>
            </a:r>
            <a:r>
              <a:rPr lang="en-US" sz="1000" dirty="0" err="1">
                <a:latin typeface="ZapfHumnst BT" pitchFamily="34" charset="0"/>
              </a:rPr>
              <a:t>DBCourseOffering</a:t>
            </a:r>
            <a:r>
              <a:rPr lang="en-US" sz="1000" dirty="0">
                <a:latin typeface="ZapfHumnst BT" pitchFamily="34" charset="0"/>
              </a:rPr>
              <a:t> class will be created.</a:t>
            </a:r>
            <a:endParaRPr lang="en-US" sz="1000" dirty="0">
              <a:latin typeface="ZapfHumnst BT" pitchFamily="34" charset="0"/>
            </a:endParaRPr>
          </a:p>
          <a:p>
            <a:r>
              <a:rPr lang="en-US" sz="1000" dirty="0">
                <a:latin typeface="ZapfHumnst BT" pitchFamily="34" charset="0"/>
              </a:rPr>
              <a:t>See the next slide for the rest of the steps.</a:t>
            </a:r>
            <a:endParaRPr lang="en-US" sz="1000" dirty="0">
              <a:latin typeface="ZapfHumnst BT"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t>Mastering OOAD w/UML 2.0 – Instructor Notes</a:t>
            </a:r>
            <a:endParaRPr lang="en-US"/>
          </a:p>
        </p:txBody>
      </p:sp>
      <p:sp>
        <p:nvSpPr>
          <p:cNvPr id="6" name="Rectangle 15"/>
          <p:cNvSpPr>
            <a:spLocks noGrp="1" noChangeArrowheads="1"/>
          </p:cNvSpPr>
          <p:nvPr>
            <p:ph type="ftr" sz="quarter" idx="4"/>
          </p:nvPr>
        </p:nvSpPr>
        <p:spPr/>
        <p:txBody>
          <a:bodyPr/>
          <a:lstStyle/>
          <a:p>
            <a:r>
              <a:rPr lang="en-US"/>
              <a:t>Module 12 - Subsystem Design</a:t>
            </a:r>
            <a:endParaRPr lang="en-US">
              <a:latin typeface="ZapfHumnst BT" pitchFamily="34" charset="0"/>
            </a:endParaRPr>
          </a:p>
        </p:txBody>
      </p:sp>
      <p:sp>
        <p:nvSpPr>
          <p:cNvPr id="370690" name="Text Box 2"/>
          <p:cNvSpPr txBox="1">
            <a:spLocks noChangeArrowheads="1"/>
          </p:cNvSpPr>
          <p:nvPr/>
        </p:nvSpPr>
        <p:spPr bwMode="auto">
          <a:xfrm>
            <a:off x="569180" y="1201078"/>
            <a:ext cx="1806528" cy="3677720"/>
          </a:xfrm>
          <a:prstGeom prst="rect">
            <a:avLst/>
          </a:prstGeom>
          <a:noFill/>
          <a:ln w="9525">
            <a:noFill/>
            <a:miter lim="800000"/>
          </a:ln>
          <a:effectLst/>
        </p:spPr>
        <p:txBody>
          <a:bodyPr lIns="106471" tIns="53236" rIns="106471" bIns="53236">
            <a:spAutoFit/>
          </a:bodyPr>
          <a:lstStyle/>
          <a:p>
            <a:pPr>
              <a:spcBef>
                <a:spcPct val="50000"/>
              </a:spcBef>
            </a:pPr>
            <a:r>
              <a:rPr lang="en-US">
                <a:latin typeface="ZapfHumnst BT" pitchFamily="34" charset="0"/>
              </a:rPr>
              <a:t>The italicized text reflects the RDBMS incorporation design decisions made for the current design.</a:t>
            </a:r>
            <a:endParaRPr lang="en-US">
              <a:latin typeface="ZapfHumnst BT" pitchFamily="34" charset="0"/>
            </a:endParaRPr>
          </a:p>
          <a:p>
            <a:pPr>
              <a:spcBef>
                <a:spcPct val="50000"/>
              </a:spcBef>
            </a:pPr>
            <a:r>
              <a:rPr lang="en-US">
                <a:latin typeface="ZapfHumnst BT" pitchFamily="34" charset="0"/>
              </a:rPr>
              <a:t>On the presented slide, the italicized text is also blue, but this does not show up in the black-and-white manuals.</a:t>
            </a:r>
            <a:endParaRPr lang="en-US">
              <a:latin typeface="ZapfHumnst BT" pitchFamily="34" charset="0"/>
            </a:endParaRPr>
          </a:p>
        </p:txBody>
      </p:sp>
      <p:sp>
        <p:nvSpPr>
          <p:cNvPr id="370691" name="Rectangle 3"/>
          <p:cNvSpPr>
            <a:spLocks noGrp="1" noRot="1" noChangeAspect="1" noChangeArrowheads="1"/>
          </p:cNvSpPr>
          <p:nvPr>
            <p:ph type="sldImg"/>
          </p:nvPr>
        </p:nvSpPr>
        <p:spPr bwMode="auto">
          <a:xfrm>
            <a:off x="2460625" y="833438"/>
            <a:ext cx="4037013" cy="3028950"/>
          </a:xfrm>
          <a:prstGeom prst="rect">
            <a:avLst/>
          </a:prstGeom>
          <a:solidFill>
            <a:srgbClr val="FFFFFF"/>
          </a:solidFill>
          <a:ln>
            <a:solidFill>
              <a:srgbClr val="000000"/>
            </a:solidFill>
            <a:miter lim="800000"/>
          </a:ln>
        </p:spPr>
      </p:sp>
      <p:sp>
        <p:nvSpPr>
          <p:cNvPr id="370692" name="Rectangle 4"/>
          <p:cNvSpPr>
            <a:spLocks noGrp="1" noChangeArrowheads="1"/>
          </p:cNvSpPr>
          <p:nvPr>
            <p:ph type="body" idx="1"/>
          </p:nvPr>
        </p:nvSpPr>
        <p:spPr bwMode="auto">
          <a:xfrm>
            <a:off x="2483976" y="4094730"/>
            <a:ext cx="3971886" cy="3938273"/>
          </a:xfrm>
          <a:prstGeom prst="rect">
            <a:avLst/>
          </a:prstGeom>
          <a:noFill/>
          <a:ln>
            <a:miter lim="800000"/>
          </a:ln>
        </p:spPr>
        <p:txBody>
          <a:bodyPr/>
          <a:lstStyle/>
          <a:p>
            <a:r>
              <a:rPr lang="en-US" sz="1000" dirty="0">
                <a:latin typeface="ZapfHumnst BT" pitchFamily="34" charset="0"/>
              </a:rPr>
              <a:t>This slide continues the summary of the steps that use the RDBMS Persistency mechanism (JDBC).The italicized text describes the architectural decisions made with regard to JDBC for our Course Registration example.</a:t>
            </a:r>
            <a:endParaRPr lang="en-US" sz="1000" dirty="0">
              <a:latin typeface="ZapfHumnst BT" pitchFamily="34" charset="0"/>
            </a:endParaRPr>
          </a:p>
          <a:p>
            <a:pPr marL="225425" lvl="1" indent="-113030">
              <a:buFontTx/>
              <a:buChar char="•"/>
            </a:pPr>
            <a:r>
              <a:rPr lang="en-US" sz="1000" dirty="0">
                <a:latin typeface="ZapfHumnst BT" pitchFamily="34" charset="0"/>
              </a:rPr>
              <a:t>Once created, the </a:t>
            </a:r>
            <a:r>
              <a:rPr lang="en-US" sz="1000" dirty="0" err="1">
                <a:latin typeface="ZapfHumnst BT" pitchFamily="34" charset="0"/>
              </a:rPr>
              <a:t>DBClasses</a:t>
            </a:r>
            <a:r>
              <a:rPr lang="en-US" sz="1000" dirty="0">
                <a:latin typeface="ZapfHumnst BT" pitchFamily="34" charset="0"/>
              </a:rPr>
              <a:t> must be incorporated into the existing </a:t>
            </a:r>
            <a:r>
              <a:rPr lang="en-US" sz="1000" dirty="0" err="1">
                <a:latin typeface="ZapfHumnst BT" pitchFamily="34" charset="0"/>
              </a:rPr>
              <a:t>design.They</a:t>
            </a:r>
            <a:r>
              <a:rPr lang="en-US" sz="1000" dirty="0">
                <a:latin typeface="ZapfHumnst BT" pitchFamily="34" charset="0"/>
              </a:rPr>
              <a:t> must be allocated to a package/layer. For our example, the </a:t>
            </a:r>
            <a:r>
              <a:rPr lang="en-US" sz="1000" dirty="0" err="1">
                <a:latin typeface="ZapfHumnst BT" pitchFamily="34" charset="0"/>
              </a:rPr>
              <a:t>DBCourseOffering</a:t>
            </a:r>
            <a:r>
              <a:rPr lang="en-US" sz="1000" dirty="0">
                <a:latin typeface="ZapfHumnst BT" pitchFamily="34" charset="0"/>
              </a:rPr>
              <a:t> class will be placed in the </a:t>
            </a:r>
            <a:r>
              <a:rPr lang="en-US" sz="1000" dirty="0" err="1">
                <a:latin typeface="ZapfHumnst BT" pitchFamily="34" charset="0"/>
              </a:rPr>
              <a:t>CourseCatalogSystem</a:t>
            </a:r>
            <a:r>
              <a:rPr lang="en-US" sz="1000" dirty="0">
                <a:latin typeface="ZapfHumnst BT" pitchFamily="34" charset="0"/>
              </a:rPr>
              <a:t> subsystem.  </a:t>
            </a:r>
            <a:endParaRPr lang="en-US" sz="1000" dirty="0">
              <a:latin typeface="ZapfHumnst BT" pitchFamily="34" charset="0"/>
            </a:endParaRPr>
          </a:p>
          <a:p>
            <a:pPr marL="225425" lvl="1" indent="-113030">
              <a:buFontTx/>
              <a:buChar char="•"/>
            </a:pPr>
            <a:r>
              <a:rPr lang="en-US" sz="1000" dirty="0">
                <a:latin typeface="ZapfHumnst BT" pitchFamily="34" charset="0"/>
              </a:rPr>
              <a:t>Once the </a:t>
            </a:r>
            <a:r>
              <a:rPr lang="en-US" sz="1000" dirty="0" err="1">
                <a:latin typeface="ZapfHumnst BT" pitchFamily="34" charset="0"/>
              </a:rPr>
              <a:t>DBClasses</a:t>
            </a:r>
            <a:r>
              <a:rPr lang="en-US" sz="1000" dirty="0">
                <a:latin typeface="ZapfHumnst BT" pitchFamily="34" charset="0"/>
              </a:rPr>
              <a:t> have been allocated to packages/layers, the relationships to the </a:t>
            </a:r>
            <a:r>
              <a:rPr lang="en-US" sz="1000" dirty="0" err="1">
                <a:latin typeface="ZapfHumnst BT" pitchFamily="34" charset="0"/>
              </a:rPr>
              <a:t>DBClasses</a:t>
            </a:r>
            <a:r>
              <a:rPr lang="en-US" sz="1000" dirty="0">
                <a:latin typeface="ZapfHumnst BT" pitchFamily="34" charset="0"/>
              </a:rPr>
              <a:t> from all classes requiring persistence support (that is, the persistency clients) will need to be added. For our example, the persistency clients are the clients of the </a:t>
            </a:r>
            <a:r>
              <a:rPr lang="en-US" sz="1000" dirty="0" err="1">
                <a:latin typeface="ZapfHumnst BT" pitchFamily="34" charset="0"/>
              </a:rPr>
              <a:t>CourseCatalogSystem</a:t>
            </a:r>
            <a:r>
              <a:rPr lang="en-US" sz="1000" dirty="0">
                <a:latin typeface="ZapfHumnst BT" pitchFamily="34" charset="0"/>
              </a:rPr>
              <a:t> subsystem. These dependencies have already been established (see earlier context diagram).</a:t>
            </a:r>
            <a:endParaRPr lang="en-US" sz="1000" dirty="0">
              <a:latin typeface="ZapfHumnst BT" pitchFamily="34" charset="0"/>
            </a:endParaRPr>
          </a:p>
          <a:p>
            <a:pPr marL="225425" lvl="1" indent="-113030">
              <a:buFontTx/>
              <a:buChar char="•"/>
            </a:pPr>
            <a:r>
              <a:rPr lang="en-US" sz="1000" dirty="0">
                <a:latin typeface="ZapfHumnst BT" pitchFamily="34" charset="0"/>
              </a:rPr>
              <a:t>The interaction diagrams provide a means to verify that all required database functionality is supported by the design </a:t>
            </a:r>
            <a:r>
              <a:rPr lang="en-US" sz="1000" dirty="0" err="1">
                <a:latin typeface="ZapfHumnst BT" pitchFamily="34" charset="0"/>
              </a:rPr>
              <a:t>elements.The</a:t>
            </a:r>
            <a:r>
              <a:rPr lang="en-US" sz="1000" dirty="0">
                <a:latin typeface="ZapfHumnst BT" pitchFamily="34" charset="0"/>
              </a:rPr>
              <a:t> sample interaction diagrams provided for the persistency architectural mechanisms during Identify Design Mechanisms should serve as a starting point for the specific interaction diagrams defined in detailed design.</a:t>
            </a:r>
            <a:endParaRPr lang="en-US" sz="1000" dirty="0">
              <a:latin typeface="ZapfHumnst BT"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OOADv4.2 Instructor Notes</a:t>
            </a:r>
            <a:endParaRPr lang="en-US" altLang="zh-CN" sz="1000" i="1"/>
          </a:p>
        </p:txBody>
      </p:sp>
      <p:sp>
        <p:nvSpPr>
          <p:cNvPr id="6" name="Rectangle 4"/>
          <p:cNvSpPr>
            <a:spLocks noGrp="1" noChangeArrowheads="1"/>
          </p:cNvSpPr>
          <p:nvPr>
            <p:ph type="ftr" sz="quarter" idx="4"/>
          </p:nvPr>
        </p:nvSpPr>
        <p:spPr/>
        <p:txBody>
          <a:bodyPr/>
          <a:lstStyle/>
          <a:p>
            <a:r>
              <a:rPr lang="en-US" altLang="zh-CN"/>
              <a:t>Module 12 - Subsystem Design</a:t>
            </a:r>
            <a:endParaRPr lang="en-US" altLang="zh-CN"/>
          </a:p>
        </p:txBody>
      </p:sp>
      <p:sp>
        <p:nvSpPr>
          <p:cNvPr id="329732" name="Text Box 4"/>
          <p:cNvSpPr txBox="1">
            <a:spLocks noChangeArrowheads="1"/>
          </p:cNvSpPr>
          <p:nvPr/>
        </p:nvSpPr>
        <p:spPr bwMode="auto">
          <a:xfrm>
            <a:off x="228910" y="1363857"/>
            <a:ext cx="2057091" cy="2492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471" tIns="53236" rIns="106471" bIns="53236">
            <a:spAutoFit/>
          </a:bodyPr>
          <a:lstStyle/>
          <a:p>
            <a:pPr>
              <a:spcBef>
                <a:spcPct val="50000"/>
              </a:spcBef>
            </a:pPr>
            <a:r>
              <a:rPr lang="en-US" altLang="zh-CN" sz="1000">
                <a:latin typeface="ZapfHumnst BT" pitchFamily="34" charset="0"/>
              </a:rPr>
              <a:t>Point out the use of the subsystem interaction diagram modeling conventions (described on the “Review: Modeling Convention for Subsystems and Interfaces” slide): the use of the subsystem client and the subsystem proxy instances.</a:t>
            </a:r>
            <a:endParaRPr lang="en-US" altLang="zh-CN" sz="1000">
              <a:latin typeface="ZapfHumnst BT" pitchFamily="34" charset="0"/>
            </a:endParaRPr>
          </a:p>
          <a:p>
            <a:pPr>
              <a:spcBef>
                <a:spcPct val="50000"/>
              </a:spcBef>
            </a:pPr>
            <a:r>
              <a:rPr lang="en-US" altLang="zh-CN" sz="1000">
                <a:latin typeface="ZapfHumnst BT" pitchFamily="34" charset="0"/>
              </a:rPr>
              <a:t>Also describe to the students how the RDBMS persistency mechanism has been applied: the use of the DBCourseOffering, Connection, Statement, and ResultSet instances.  </a:t>
            </a:r>
            <a:endParaRPr lang="en-US" altLang="zh-CN" sz="1000"/>
          </a:p>
        </p:txBody>
      </p:sp>
      <p:sp>
        <p:nvSpPr>
          <p:cNvPr id="329733" name="Rectangle 5"/>
          <p:cNvSpPr>
            <a:spLocks noGrp="1" noRot="1" noChangeAspect="1" noChangeArrowheads="1" noTextEdit="1"/>
          </p:cNvSpPr>
          <p:nvPr>
            <p:ph type="sldImg"/>
          </p:nvPr>
        </p:nvSpPr>
        <p:spPr/>
      </p:sp>
      <p:sp>
        <p:nvSpPr>
          <p:cNvPr id="329734" name="Rectangle 6"/>
          <p:cNvSpPr>
            <a:spLocks noGrp="1" noChangeArrowheads="1"/>
          </p:cNvSpPr>
          <p:nvPr>
            <p:ph type="body" idx="1"/>
          </p:nvPr>
        </p:nvSpPr>
        <p:spPr/>
        <p:txBody>
          <a:bodyPr/>
          <a:lstStyle/>
          <a:p>
            <a:endParaRPr lang="zh-CN" altLang="zh-CN" sz="10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OOADv4.2 Instructor Notes</a:t>
            </a:r>
            <a:endParaRPr lang="en-US" altLang="zh-CN" sz="1000" i="1"/>
          </a:p>
        </p:txBody>
      </p:sp>
      <p:sp>
        <p:nvSpPr>
          <p:cNvPr id="6" name="Rectangle 4"/>
          <p:cNvSpPr>
            <a:spLocks noGrp="1" noChangeArrowheads="1"/>
          </p:cNvSpPr>
          <p:nvPr>
            <p:ph type="ftr" sz="quarter" idx="4"/>
          </p:nvPr>
        </p:nvSpPr>
        <p:spPr/>
        <p:txBody>
          <a:bodyPr/>
          <a:lstStyle/>
          <a:p>
            <a:r>
              <a:rPr lang="en-US" altLang="zh-CN"/>
              <a:t>Module 12 - Subsystem Design</a:t>
            </a:r>
            <a:endParaRPr lang="en-US" altLang="zh-CN"/>
          </a:p>
        </p:txBody>
      </p:sp>
      <p:sp>
        <p:nvSpPr>
          <p:cNvPr id="389122" name="Text Box 2"/>
          <p:cNvSpPr txBox="1">
            <a:spLocks noChangeArrowheads="1"/>
          </p:cNvSpPr>
          <p:nvPr/>
        </p:nvSpPr>
        <p:spPr bwMode="auto">
          <a:xfrm>
            <a:off x="228910" y="1363857"/>
            <a:ext cx="2057091" cy="2492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471" tIns="53236" rIns="106471" bIns="53236">
            <a:spAutoFit/>
          </a:bodyPr>
          <a:lstStyle/>
          <a:p>
            <a:pPr>
              <a:spcBef>
                <a:spcPct val="50000"/>
              </a:spcBef>
            </a:pPr>
            <a:r>
              <a:rPr lang="en-US" altLang="zh-CN" sz="1000">
                <a:latin typeface="ZapfHumnst BT" pitchFamily="34" charset="0"/>
              </a:rPr>
              <a:t>Point out the use of the subsystem interaction diagram modeling conventions (described on the “Review: Modeling Convention for Subsystems and Interfaces” slide): the use of the subsystem client and the subsystem proxy instances.</a:t>
            </a:r>
            <a:endParaRPr lang="en-US" altLang="zh-CN" sz="1000">
              <a:latin typeface="ZapfHumnst BT" pitchFamily="34" charset="0"/>
            </a:endParaRPr>
          </a:p>
          <a:p>
            <a:pPr>
              <a:spcBef>
                <a:spcPct val="50000"/>
              </a:spcBef>
            </a:pPr>
            <a:r>
              <a:rPr lang="en-US" altLang="zh-CN" sz="1000">
                <a:latin typeface="ZapfHumnst BT" pitchFamily="34" charset="0"/>
              </a:rPr>
              <a:t>Also describe to the students how the RDBMS persistency mechanism has been applied: the use of the DBCourseOffering, Connection, Statement, and ResultSet instances.  </a:t>
            </a:r>
            <a:endParaRPr lang="en-US" altLang="zh-CN" sz="1000"/>
          </a:p>
        </p:txBody>
      </p:sp>
      <p:sp>
        <p:nvSpPr>
          <p:cNvPr id="389123" name="Rectangle 3"/>
          <p:cNvSpPr>
            <a:spLocks noGrp="1" noRot="1" noChangeAspect="1" noChangeArrowheads="1" noTextEdit="1"/>
          </p:cNvSpPr>
          <p:nvPr>
            <p:ph type="sldImg"/>
          </p:nvPr>
        </p:nvSpPr>
        <p:spPr/>
      </p:sp>
      <p:sp>
        <p:nvSpPr>
          <p:cNvPr id="389124" name="Rectangle 4"/>
          <p:cNvSpPr>
            <a:spLocks noGrp="1" noChangeArrowheads="1"/>
          </p:cNvSpPr>
          <p:nvPr>
            <p:ph type="body" idx="1"/>
          </p:nvPr>
        </p:nvSpPr>
        <p:spPr/>
        <p:txBody>
          <a:bodyPr/>
          <a:lstStyle/>
          <a:p>
            <a:endParaRPr lang="zh-CN" altLang="zh-CN" sz="10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OOADv4.2 Instructor Notes</a:t>
            </a:r>
            <a:endParaRPr lang="en-US" altLang="zh-CN" sz="1000" i="1"/>
          </a:p>
        </p:txBody>
      </p:sp>
      <p:sp>
        <p:nvSpPr>
          <p:cNvPr id="6" name="Rectangle 4"/>
          <p:cNvSpPr>
            <a:spLocks noGrp="1" noChangeArrowheads="1"/>
          </p:cNvSpPr>
          <p:nvPr>
            <p:ph type="ftr" sz="quarter" idx="4"/>
          </p:nvPr>
        </p:nvSpPr>
        <p:spPr/>
        <p:txBody>
          <a:bodyPr/>
          <a:lstStyle/>
          <a:p>
            <a:r>
              <a:rPr lang="en-US" altLang="zh-CN"/>
              <a:t>Module 12 - Subsystem Design</a:t>
            </a:r>
            <a:endParaRPr lang="en-US" altLang="zh-CN"/>
          </a:p>
        </p:txBody>
      </p:sp>
      <p:sp>
        <p:nvSpPr>
          <p:cNvPr id="391170" name="Text Box 2"/>
          <p:cNvSpPr txBox="1">
            <a:spLocks noChangeArrowheads="1"/>
          </p:cNvSpPr>
          <p:nvPr/>
        </p:nvSpPr>
        <p:spPr bwMode="auto">
          <a:xfrm>
            <a:off x="228910" y="1363857"/>
            <a:ext cx="2057091" cy="2492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471" tIns="53236" rIns="106471" bIns="53236">
            <a:spAutoFit/>
          </a:bodyPr>
          <a:lstStyle/>
          <a:p>
            <a:pPr>
              <a:spcBef>
                <a:spcPct val="50000"/>
              </a:spcBef>
            </a:pPr>
            <a:r>
              <a:rPr lang="en-US" altLang="zh-CN" sz="1000">
                <a:latin typeface="ZapfHumnst BT" pitchFamily="34" charset="0"/>
              </a:rPr>
              <a:t>Point out the use of the subsystem interaction diagram modeling conventions (described on the “Review: Modeling Convention for Subsystems and Interfaces” slide): the use of the subsystem client and the subsystem proxy instances.</a:t>
            </a:r>
            <a:endParaRPr lang="en-US" altLang="zh-CN" sz="1000">
              <a:latin typeface="ZapfHumnst BT" pitchFamily="34" charset="0"/>
            </a:endParaRPr>
          </a:p>
          <a:p>
            <a:pPr>
              <a:spcBef>
                <a:spcPct val="50000"/>
              </a:spcBef>
            </a:pPr>
            <a:r>
              <a:rPr lang="en-US" altLang="zh-CN" sz="1000">
                <a:latin typeface="ZapfHumnst BT" pitchFamily="34" charset="0"/>
              </a:rPr>
              <a:t>Also describe to the students how the RDBMS persistency mechanism has been applied: the use of the DBCourseOffering, Connection, Statement, and ResultSet instances.  </a:t>
            </a:r>
            <a:endParaRPr lang="en-US" altLang="zh-CN" sz="1000"/>
          </a:p>
        </p:txBody>
      </p:sp>
      <p:sp>
        <p:nvSpPr>
          <p:cNvPr id="391171" name="Rectangle 3"/>
          <p:cNvSpPr>
            <a:spLocks noGrp="1" noRot="1" noChangeAspect="1" noChangeArrowheads="1" noTextEdit="1"/>
          </p:cNvSpPr>
          <p:nvPr>
            <p:ph type="sldImg"/>
          </p:nvPr>
        </p:nvSpPr>
        <p:spPr/>
      </p:sp>
      <p:sp>
        <p:nvSpPr>
          <p:cNvPr id="391172" name="Rectangle 4"/>
          <p:cNvSpPr>
            <a:spLocks noGrp="1" noChangeArrowheads="1"/>
          </p:cNvSpPr>
          <p:nvPr>
            <p:ph type="body" idx="1"/>
          </p:nvPr>
        </p:nvSpPr>
        <p:spPr/>
        <p:txBody>
          <a:bodyPr/>
          <a:lstStyle/>
          <a:p>
            <a:r>
              <a:rPr lang="en-US" altLang="zh-CN" sz="1000">
                <a:latin typeface="ZapfHumnst BT" pitchFamily="34" charset="0"/>
              </a:rPr>
              <a:t> </a:t>
            </a:r>
            <a:endParaRPr lang="en-US" altLang="zh-CN" sz="10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t>Mastering OOAD w/UML 2.0 – Instructor Notes</a:t>
            </a:r>
            <a:endParaRPr lang="en-US"/>
          </a:p>
        </p:txBody>
      </p:sp>
      <p:sp>
        <p:nvSpPr>
          <p:cNvPr id="6" name="Rectangle 15"/>
          <p:cNvSpPr>
            <a:spLocks noGrp="1" noChangeArrowheads="1"/>
          </p:cNvSpPr>
          <p:nvPr>
            <p:ph type="ftr" sz="quarter" idx="4"/>
          </p:nvPr>
        </p:nvSpPr>
        <p:spPr/>
        <p:txBody>
          <a:bodyPr/>
          <a:lstStyle/>
          <a:p>
            <a:r>
              <a:rPr lang="en-US"/>
              <a:t>Module 12 - Subsystem Design</a:t>
            </a:r>
            <a:endParaRPr lang="en-US">
              <a:latin typeface="ZapfHumnst BT" pitchFamily="34" charset="0"/>
            </a:endParaRPr>
          </a:p>
        </p:txBody>
      </p:sp>
      <p:sp>
        <p:nvSpPr>
          <p:cNvPr id="343042" name="Rectangle 2"/>
          <p:cNvSpPr>
            <a:spLocks noGrp="1" noRot="1" noChangeAspect="1" noChangeArrowheads="1" noTextEdit="1"/>
          </p:cNvSpPr>
          <p:nvPr>
            <p:ph type="sldImg"/>
          </p:nvPr>
        </p:nvSpPr>
        <p:spPr/>
      </p:sp>
      <p:sp>
        <p:nvSpPr>
          <p:cNvPr id="343043" name="Rectangle 3"/>
          <p:cNvSpPr>
            <a:spLocks noGrp="1" noChangeArrowheads="1"/>
          </p:cNvSpPr>
          <p:nvPr>
            <p:ph type="body" idx="1"/>
          </p:nvPr>
        </p:nvSpPr>
        <p:spPr/>
        <p:txBody>
          <a:bodyPr/>
          <a:lstStyle/>
          <a:p>
            <a:r>
              <a:rPr lang="en-US" sz="1000" dirty="0">
                <a:latin typeface="ZapfHumnst BT" pitchFamily="34" charset="0"/>
              </a:rPr>
              <a:t>As you may recall, the above diagram illustrates the workflow that you are using in this course. It is a tailored version of the Analysis and Design core workflow of the Rational Unified Process.</a:t>
            </a:r>
            <a:endParaRPr lang="en-US" sz="1000" dirty="0">
              <a:latin typeface="ZapfHumnst BT" pitchFamily="34" charset="0"/>
            </a:endParaRPr>
          </a:p>
          <a:p>
            <a:r>
              <a:rPr lang="en-US" sz="1000" dirty="0">
                <a:latin typeface="ZapfHumnst BT" pitchFamily="34" charset="0"/>
              </a:rPr>
              <a:t>At this point, you have defined the design classes, subsystems, their interfaces, and their dependencies. Some of the things that you have identified up to this point are components or subsystems: “containers” of complex behavior that, for simplicity, you treat as a “black box.” At some point, you need to flesh out the details of the internal interactions. This means that you need to determine what classes exist in the subsystem and how they collaborate to support the responsibilities documented in the subsystem interfaces. You do this in </a:t>
            </a:r>
            <a:r>
              <a:rPr lang="en-US" sz="1000" b="1" dirty="0">
                <a:latin typeface="ZapfHumnst BT" pitchFamily="34" charset="0"/>
              </a:rPr>
              <a:t>Subsystem Design</a:t>
            </a:r>
            <a:r>
              <a:rPr lang="en-US" sz="1000" dirty="0">
                <a:latin typeface="ZapfHumnst BT" pitchFamily="34" charset="0"/>
              </a:rPr>
              <a:t>. </a:t>
            </a:r>
            <a:endParaRPr lang="en-US" sz="1000" dirty="0">
              <a:latin typeface="ZapfHumnst BT" pitchFamily="34" charset="0"/>
            </a:endParaRPr>
          </a:p>
          <a:p>
            <a:r>
              <a:rPr lang="en-US" sz="1000" dirty="0">
                <a:latin typeface="ZapfHumnst BT" pitchFamily="34" charset="0"/>
              </a:rPr>
              <a:t>In </a:t>
            </a:r>
            <a:r>
              <a:rPr lang="en-US" sz="1000" b="1" dirty="0">
                <a:latin typeface="ZapfHumnst BT" pitchFamily="34" charset="0"/>
              </a:rPr>
              <a:t>Subsystem Design</a:t>
            </a:r>
            <a:r>
              <a:rPr lang="en-US" sz="1000" dirty="0">
                <a:latin typeface="ZapfHumnst BT" pitchFamily="34" charset="0"/>
              </a:rPr>
              <a:t>, you look at the responsibilities of a subsystem in detail. You define and refine the classes that are needed to implement the responsibilities, and refine subsystem dependencies, as needed. The internal interactions are expressed as collaborations of classes and possibly other components or subsystems. The focus is on the subsystem.</a:t>
            </a:r>
            <a:endParaRPr lang="en-US" sz="1000" dirty="0">
              <a:latin typeface="ZapfHumnst BT" pitchFamily="34" charset="0"/>
            </a:endParaRPr>
          </a:p>
          <a:p>
            <a:r>
              <a:rPr lang="en-US" sz="1000" dirty="0">
                <a:latin typeface="ZapfHumnst BT" pitchFamily="34" charset="0"/>
              </a:rPr>
              <a:t>The activity is iterative and recursive, but eventually feeds into Class Design</a:t>
            </a:r>
            <a:r>
              <a:rPr lang="en-US" sz="1000" i="1" dirty="0">
                <a:latin typeface="ZapfHumnst BT" pitchFamily="34" charset="0"/>
              </a:rPr>
              <a:t>.</a:t>
            </a:r>
            <a:endParaRPr lang="en-US" sz="1000" i="1" dirty="0">
              <a:latin typeface="ZapfHumnst BT" pitchFamily="34" charset="0"/>
            </a:endParaRPr>
          </a:p>
          <a:p>
            <a:endParaRPr lang="en-US" sz="1000" dirty="0">
              <a:latin typeface="ZapfHumnst BT" pitchFamily="34" charset="0"/>
            </a:endParaRPr>
          </a:p>
        </p:txBody>
      </p:sp>
      <p:sp>
        <p:nvSpPr>
          <p:cNvPr id="343044" name="Text Box 4"/>
          <p:cNvSpPr txBox="1">
            <a:spLocks noChangeArrowheads="1"/>
          </p:cNvSpPr>
          <p:nvPr/>
        </p:nvSpPr>
        <p:spPr bwMode="auto">
          <a:xfrm>
            <a:off x="569180" y="1201078"/>
            <a:ext cx="1856022" cy="6827183"/>
          </a:xfrm>
          <a:prstGeom prst="rect">
            <a:avLst/>
          </a:prstGeom>
          <a:noFill/>
          <a:ln w="9525">
            <a:noFill/>
            <a:miter lim="800000"/>
          </a:ln>
          <a:effectLst/>
        </p:spPr>
        <p:txBody>
          <a:bodyPr lIns="106471" tIns="53236" rIns="106471" bIns="53236"/>
          <a:lstStyle/>
          <a:p>
            <a:pPr>
              <a:spcBef>
                <a:spcPct val="50000"/>
              </a:spcBef>
            </a:pPr>
            <a:r>
              <a:rPr lang="en-US">
                <a:latin typeface="ZapfHumnst BT" pitchFamily="34" charset="0"/>
              </a:rPr>
              <a:t>Subsystem Design is where you design the inside of the </a:t>
            </a:r>
            <a:r>
              <a:rPr lang="en-US" i="1">
                <a:latin typeface="ZapfHumnst BT" pitchFamily="34" charset="0"/>
              </a:rPr>
              <a:t>black box</a:t>
            </a:r>
            <a:r>
              <a:rPr lang="en-US">
                <a:latin typeface="ZapfHumnst BT" pitchFamily="34" charset="0"/>
              </a:rPr>
              <a:t> that was identified during Identify Design Elements.</a:t>
            </a:r>
            <a:endParaRPr lang="en-US">
              <a:latin typeface="ZapfHumnst BT" pitchFamily="34" charset="0"/>
            </a:endParaRPr>
          </a:p>
          <a:p>
            <a:pPr>
              <a:spcBef>
                <a:spcPct val="50000"/>
              </a:spcBef>
            </a:pPr>
            <a:r>
              <a:rPr lang="en-US">
                <a:latin typeface="ZapfHumnst BT" pitchFamily="34" charset="0"/>
              </a:rPr>
              <a:t>As in the saying “Everything I’ve ever known I learned in kindergarten,” everything you need to know in Subsystem Design you learned in Use-Case Analysis and Use-Case Design — identifying abstractions and allocating responsibilities to those abstractions, as well as incorporating any necessary mechanisms.</a:t>
            </a:r>
            <a:endParaRPr lang="en-US">
              <a:latin typeface="ZapfHumnst BT" pitchFamily="34" charset="0"/>
            </a:endParaRPr>
          </a:p>
          <a:p>
            <a:pPr>
              <a:spcBef>
                <a:spcPct val="50000"/>
              </a:spcBef>
            </a:pPr>
            <a:r>
              <a:rPr lang="en-US">
                <a:latin typeface="ZapfHumnst BT" pitchFamily="34" charset="0"/>
              </a:rPr>
              <a:t>You might want to note that Subsystem Design can be applied to packages. In that case, you would concentrate on fleshing out the details of the public class operations. As was mentioned earlier, in essence, the public classes are a package’s interface.</a:t>
            </a:r>
            <a:endParaRPr lang="en-US">
              <a:latin typeface="ZapfHumnst BT"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OOADv4.2 Instructor Notes</a:t>
            </a:r>
            <a:endParaRPr lang="en-US" altLang="zh-CN" sz="1000" i="1"/>
          </a:p>
        </p:txBody>
      </p:sp>
      <p:sp>
        <p:nvSpPr>
          <p:cNvPr id="6" name="Rectangle 4"/>
          <p:cNvSpPr>
            <a:spLocks noGrp="1" noChangeArrowheads="1"/>
          </p:cNvSpPr>
          <p:nvPr>
            <p:ph type="ftr" sz="quarter" idx="4"/>
          </p:nvPr>
        </p:nvSpPr>
        <p:spPr/>
        <p:txBody>
          <a:bodyPr/>
          <a:lstStyle/>
          <a:p>
            <a:r>
              <a:rPr lang="en-US" altLang="zh-CN"/>
              <a:t>Module 12 - Subsystem Design</a:t>
            </a:r>
            <a:endParaRPr lang="en-US" altLang="zh-CN"/>
          </a:p>
        </p:txBody>
      </p:sp>
      <p:sp>
        <p:nvSpPr>
          <p:cNvPr id="362498" name="Rectangle 2"/>
          <p:cNvSpPr>
            <a:spLocks noGrp="1" noRot="1" noChangeAspect="1" noChangeArrowheads="1" noTextEdit="1"/>
          </p:cNvSpPr>
          <p:nvPr>
            <p:ph type="sldImg"/>
          </p:nvPr>
        </p:nvSpPr>
        <p:spPr/>
      </p:sp>
      <p:sp>
        <p:nvSpPr>
          <p:cNvPr id="362499" name="Rectangle 3"/>
          <p:cNvSpPr>
            <a:spLocks noGrp="1" noChangeArrowheads="1"/>
          </p:cNvSpPr>
          <p:nvPr>
            <p:ph type="body" idx="1"/>
          </p:nvPr>
        </p:nvSpPr>
        <p:spPr/>
        <p:txBody>
          <a:bodyPr/>
          <a:lstStyle/>
          <a:p>
            <a:endParaRPr lang="zh-CN" altLang="zh-CN" sz="1000"/>
          </a:p>
        </p:txBody>
      </p:sp>
      <p:sp>
        <p:nvSpPr>
          <p:cNvPr id="362500" name="Text Box 4"/>
          <p:cNvSpPr txBox="1">
            <a:spLocks noChangeArrowheads="1"/>
          </p:cNvSpPr>
          <p:nvPr/>
        </p:nvSpPr>
        <p:spPr bwMode="auto">
          <a:xfrm>
            <a:off x="222723" y="1289579"/>
            <a:ext cx="2152985" cy="23388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471" tIns="53236" rIns="106471" bIns="53236">
            <a:spAutoFit/>
          </a:bodyPr>
          <a:lstStyle/>
          <a:p>
            <a:pPr>
              <a:spcBef>
                <a:spcPct val="50000"/>
              </a:spcBef>
            </a:pPr>
            <a:r>
              <a:rPr lang="en-US" altLang="zh-CN" sz="1000">
                <a:latin typeface="ZapfHumnst BT" pitchFamily="34" charset="0"/>
              </a:rPr>
              <a:t>Note: On the presented slide, the subsystem interface is shown in yellow, but this does not show up in the back-and-white manuals.</a:t>
            </a:r>
            <a:endParaRPr lang="en-US" altLang="zh-CN" sz="1000">
              <a:latin typeface="ZapfHumnst BT" pitchFamily="34" charset="0"/>
            </a:endParaRPr>
          </a:p>
          <a:p>
            <a:pPr>
              <a:spcBef>
                <a:spcPct val="50000"/>
              </a:spcBef>
            </a:pPr>
            <a:r>
              <a:rPr lang="en-US" altLang="zh-CN" sz="1000">
                <a:latin typeface="ZapfHumnst BT" pitchFamily="34" charset="0"/>
              </a:rPr>
              <a:t>The requirements do not include any specific requirements for the Billing System.  Thus, for the purposes of the Subsystem Design module, we will concentrate on the basics of building a transaction to the Billing System and communicating with the Billing System via a specific boundary class.</a:t>
            </a:r>
            <a:endParaRPr lang="en-US" altLang="zh-CN" sz="10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OOADv4.2 Instructor Notes</a:t>
            </a:r>
            <a:endParaRPr lang="en-US" altLang="zh-CN" sz="1000" i="1"/>
          </a:p>
        </p:txBody>
      </p:sp>
      <p:sp>
        <p:nvSpPr>
          <p:cNvPr id="6" name="Rectangle 4"/>
          <p:cNvSpPr>
            <a:spLocks noGrp="1" noChangeArrowheads="1"/>
          </p:cNvSpPr>
          <p:nvPr>
            <p:ph type="ftr" sz="quarter" idx="4"/>
          </p:nvPr>
        </p:nvSpPr>
        <p:spPr/>
        <p:txBody>
          <a:bodyPr/>
          <a:lstStyle/>
          <a:p>
            <a:r>
              <a:rPr lang="en-US" altLang="zh-CN"/>
              <a:t>Module 12 - Subsystem Design</a:t>
            </a:r>
            <a:endParaRPr lang="en-US" altLang="zh-CN"/>
          </a:p>
        </p:txBody>
      </p:sp>
      <p:sp>
        <p:nvSpPr>
          <p:cNvPr id="393218" name="Rectangle 2"/>
          <p:cNvSpPr>
            <a:spLocks noGrp="1" noRot="1" noChangeAspect="1" noChangeArrowheads="1" noTextEdit="1"/>
          </p:cNvSpPr>
          <p:nvPr>
            <p:ph type="sldImg"/>
          </p:nvPr>
        </p:nvSpPr>
        <p:spPr/>
      </p:sp>
      <p:sp>
        <p:nvSpPr>
          <p:cNvPr id="393219" name="Rectangle 3"/>
          <p:cNvSpPr>
            <a:spLocks noGrp="1" noChangeArrowheads="1"/>
          </p:cNvSpPr>
          <p:nvPr>
            <p:ph type="body" idx="1"/>
          </p:nvPr>
        </p:nvSpPr>
        <p:spPr/>
        <p:txBody>
          <a:bodyPr/>
          <a:lstStyle/>
          <a:p>
            <a:endParaRPr lang="zh-CN" altLang="zh-CN" sz="1000"/>
          </a:p>
        </p:txBody>
      </p:sp>
      <p:sp>
        <p:nvSpPr>
          <p:cNvPr id="393220" name="Text Box 4"/>
          <p:cNvSpPr txBox="1">
            <a:spLocks noChangeArrowheads="1"/>
          </p:cNvSpPr>
          <p:nvPr/>
        </p:nvSpPr>
        <p:spPr bwMode="auto">
          <a:xfrm>
            <a:off x="222723" y="1289579"/>
            <a:ext cx="2152985" cy="23388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471" tIns="53236" rIns="106471" bIns="53236">
            <a:spAutoFit/>
          </a:bodyPr>
          <a:lstStyle/>
          <a:p>
            <a:pPr>
              <a:spcBef>
                <a:spcPct val="50000"/>
              </a:spcBef>
            </a:pPr>
            <a:r>
              <a:rPr lang="en-US" altLang="zh-CN" sz="1000">
                <a:latin typeface="ZapfHumnst BT" pitchFamily="34" charset="0"/>
              </a:rPr>
              <a:t>Note: On the presented slide, the subsystem interface is shown in yellow, but this does not show up in the back-and-white manuals.</a:t>
            </a:r>
            <a:endParaRPr lang="en-US" altLang="zh-CN" sz="1000">
              <a:latin typeface="ZapfHumnst BT" pitchFamily="34" charset="0"/>
            </a:endParaRPr>
          </a:p>
          <a:p>
            <a:pPr>
              <a:spcBef>
                <a:spcPct val="50000"/>
              </a:spcBef>
            </a:pPr>
            <a:r>
              <a:rPr lang="en-US" altLang="zh-CN" sz="1000">
                <a:latin typeface="ZapfHumnst BT" pitchFamily="34" charset="0"/>
              </a:rPr>
              <a:t>The requirements do not include any specific requirements for the Billing System.  Thus, for the purposes of the Subsystem Design module, we will concentrate on the basics of building a transaction to the Billing System and communicating with the Billing System via a specific boundary class.</a:t>
            </a:r>
            <a:endParaRPr lang="en-US" altLang="zh-CN" sz="10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OOADv4.2 Instructor Notes</a:t>
            </a:r>
            <a:endParaRPr lang="en-US" altLang="zh-CN" sz="1000" i="1"/>
          </a:p>
        </p:txBody>
      </p:sp>
      <p:sp>
        <p:nvSpPr>
          <p:cNvPr id="6" name="Rectangle 4"/>
          <p:cNvSpPr>
            <a:spLocks noGrp="1" noChangeArrowheads="1"/>
          </p:cNvSpPr>
          <p:nvPr>
            <p:ph type="ftr" sz="quarter" idx="4"/>
          </p:nvPr>
        </p:nvSpPr>
        <p:spPr/>
        <p:txBody>
          <a:bodyPr/>
          <a:lstStyle/>
          <a:p>
            <a:r>
              <a:rPr lang="en-US" altLang="zh-CN"/>
              <a:t>Module 12 - Subsystem Design</a:t>
            </a:r>
            <a:endParaRPr lang="en-US" altLang="zh-CN"/>
          </a:p>
        </p:txBody>
      </p:sp>
      <p:sp>
        <p:nvSpPr>
          <p:cNvPr id="395266" name="Rectangle 2"/>
          <p:cNvSpPr>
            <a:spLocks noGrp="1" noRot="1" noChangeAspect="1" noChangeArrowheads="1" noTextEdit="1"/>
          </p:cNvSpPr>
          <p:nvPr>
            <p:ph type="sldImg"/>
          </p:nvPr>
        </p:nvSpPr>
        <p:spPr/>
      </p:sp>
      <p:sp>
        <p:nvSpPr>
          <p:cNvPr id="395267" name="Rectangle 3"/>
          <p:cNvSpPr>
            <a:spLocks noGrp="1" noChangeArrowheads="1"/>
          </p:cNvSpPr>
          <p:nvPr>
            <p:ph type="body" idx="1"/>
          </p:nvPr>
        </p:nvSpPr>
        <p:spPr/>
        <p:txBody>
          <a:bodyPr/>
          <a:lstStyle/>
          <a:p>
            <a:endParaRPr lang="zh-CN" altLang="zh-CN" sz="1000"/>
          </a:p>
        </p:txBody>
      </p:sp>
      <p:sp>
        <p:nvSpPr>
          <p:cNvPr id="395268" name="Text Box 4"/>
          <p:cNvSpPr txBox="1">
            <a:spLocks noChangeArrowheads="1"/>
          </p:cNvSpPr>
          <p:nvPr/>
        </p:nvSpPr>
        <p:spPr bwMode="auto">
          <a:xfrm>
            <a:off x="222723" y="1289579"/>
            <a:ext cx="2152985" cy="23388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471" tIns="53236" rIns="106471" bIns="53236">
            <a:spAutoFit/>
          </a:bodyPr>
          <a:lstStyle/>
          <a:p>
            <a:pPr>
              <a:spcBef>
                <a:spcPct val="50000"/>
              </a:spcBef>
            </a:pPr>
            <a:r>
              <a:rPr lang="en-US" altLang="zh-CN" sz="1000">
                <a:latin typeface="ZapfHumnst BT" pitchFamily="34" charset="0"/>
              </a:rPr>
              <a:t>Note: On the presented slide, the subsystem interface is shown in yellow, but this does not show up in the back-and-white manuals.</a:t>
            </a:r>
            <a:endParaRPr lang="en-US" altLang="zh-CN" sz="1000">
              <a:latin typeface="ZapfHumnst BT" pitchFamily="34" charset="0"/>
            </a:endParaRPr>
          </a:p>
          <a:p>
            <a:pPr>
              <a:spcBef>
                <a:spcPct val="50000"/>
              </a:spcBef>
            </a:pPr>
            <a:r>
              <a:rPr lang="en-US" altLang="zh-CN" sz="1000">
                <a:latin typeface="ZapfHumnst BT" pitchFamily="34" charset="0"/>
              </a:rPr>
              <a:t>The requirements do not include any specific requirements for the Billing System.  Thus, for the purposes of the Subsystem Design module, we will concentrate on the basics of building a transaction to the Billing System and communicating with the Billing System via a specific boundary class.</a:t>
            </a:r>
            <a:endParaRPr lang="en-US" altLang="zh-CN" sz="10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r>
              <a:rPr lang="en-US" altLang="zh-CN"/>
              <a:t>OOADv4.2 Instructor Notes</a:t>
            </a:r>
            <a:endParaRPr lang="en-US" altLang="zh-CN" sz="1000" i="1"/>
          </a:p>
        </p:txBody>
      </p:sp>
      <p:sp>
        <p:nvSpPr>
          <p:cNvPr id="5" name="Rectangle 4"/>
          <p:cNvSpPr>
            <a:spLocks noGrp="1" noChangeArrowheads="1"/>
          </p:cNvSpPr>
          <p:nvPr>
            <p:ph type="ftr" sz="quarter" idx="4"/>
          </p:nvPr>
        </p:nvSpPr>
        <p:spPr/>
        <p:txBody>
          <a:bodyPr/>
          <a:lstStyle/>
          <a:p>
            <a:r>
              <a:rPr lang="en-US" altLang="zh-CN"/>
              <a:t>Module 12 - Subsystem Design</a:t>
            </a:r>
            <a:endParaRPr lang="en-US" altLang="zh-CN"/>
          </a:p>
        </p:txBody>
      </p:sp>
      <p:sp>
        <p:nvSpPr>
          <p:cNvPr id="364546" name="Rectangle 2"/>
          <p:cNvSpPr>
            <a:spLocks noGrp="1" noRot="1" noChangeAspect="1" noChangeArrowheads="1" noTextEdit="1"/>
          </p:cNvSpPr>
          <p:nvPr>
            <p:ph type="sldImg"/>
          </p:nvPr>
        </p:nvSpPr>
        <p:spPr/>
      </p:sp>
      <p:sp>
        <p:nvSpPr>
          <p:cNvPr id="364547" name="Rectangle 3"/>
          <p:cNvSpPr>
            <a:spLocks noGrp="1" noChangeArrowheads="1"/>
          </p:cNvSpPr>
          <p:nvPr>
            <p:ph type="body" idx="1"/>
          </p:nvPr>
        </p:nvSpPr>
        <p:spPr/>
        <p:txBody>
          <a:bodyPr/>
          <a:lstStyle/>
          <a:p>
            <a:endParaRPr lang="zh-CN" altLang="zh-CN" sz="10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t>Mastering OOAD w/UML 2.0 – Instructor Notes</a:t>
            </a:r>
            <a:endParaRPr lang="en-US"/>
          </a:p>
        </p:txBody>
      </p:sp>
      <p:sp>
        <p:nvSpPr>
          <p:cNvPr id="6" name="Rectangle 15"/>
          <p:cNvSpPr>
            <a:spLocks noGrp="1" noChangeArrowheads="1"/>
          </p:cNvSpPr>
          <p:nvPr>
            <p:ph type="ftr" sz="quarter" idx="4"/>
          </p:nvPr>
        </p:nvSpPr>
        <p:spPr/>
        <p:txBody>
          <a:bodyPr/>
          <a:lstStyle/>
          <a:p>
            <a:r>
              <a:rPr lang="en-US"/>
              <a:t>Module 12 - Subsystem Design</a:t>
            </a:r>
            <a:endParaRPr lang="en-US">
              <a:latin typeface="ZapfHumnst BT" pitchFamily="34" charset="0"/>
            </a:endParaRPr>
          </a:p>
        </p:txBody>
      </p:sp>
      <p:sp>
        <p:nvSpPr>
          <p:cNvPr id="378882" name="Rectangle 2"/>
          <p:cNvSpPr>
            <a:spLocks noGrp="1" noRot="1" noChangeAspect="1" noChangeArrowheads="1" noTextEdit="1"/>
          </p:cNvSpPr>
          <p:nvPr>
            <p:ph type="sldImg"/>
          </p:nvPr>
        </p:nvSpPr>
        <p:spPr/>
      </p:sp>
      <p:sp>
        <p:nvSpPr>
          <p:cNvPr id="378883" name="Rectangle 3"/>
          <p:cNvSpPr>
            <a:spLocks noGrp="1" noChangeArrowheads="1"/>
          </p:cNvSpPr>
          <p:nvPr>
            <p:ph type="body" idx="1"/>
          </p:nvPr>
        </p:nvSpPr>
        <p:spPr/>
        <p:txBody>
          <a:bodyPr/>
          <a:lstStyle/>
          <a:p>
            <a:r>
              <a:rPr lang="en-US" sz="1000" dirty="0">
                <a:latin typeface="ZapfHumnst BT" pitchFamily="34" charset="0"/>
              </a:rPr>
              <a:t>At this point, the responsibilities allocated to the subsystems have been further allocated to subsystem elements, and the collaborations between the subsystem elements have been modeled using interaction diagrams.</a:t>
            </a:r>
            <a:endParaRPr lang="en-US" sz="1000" dirty="0">
              <a:latin typeface="ZapfHumnst BT" pitchFamily="34" charset="0"/>
            </a:endParaRPr>
          </a:p>
          <a:p>
            <a:r>
              <a:rPr lang="en-US" sz="1000" dirty="0">
                <a:latin typeface="ZapfHumnst BT" pitchFamily="34" charset="0"/>
              </a:rPr>
              <a:t>Now you must document and model the internal structure of the subsystem. This internal structure is driven by what is required to support the collaborations to implement the subsystem interfaces, as documented in the previous step.  </a:t>
            </a:r>
            <a:endParaRPr lang="en-US" sz="1000" dirty="0">
              <a:latin typeface="ZapfHumnst BT" pitchFamily="34" charset="0"/>
            </a:endParaRPr>
          </a:p>
          <a:p>
            <a:r>
              <a:rPr lang="en-US" sz="1000" dirty="0">
                <a:latin typeface="ZapfHumnst BT" pitchFamily="34" charset="0"/>
              </a:rPr>
              <a:t>This is where you model the subsystem element relationships.</a:t>
            </a:r>
            <a:endParaRPr lang="en-US" sz="1000" dirty="0">
              <a:latin typeface="ZapfHumnst BT" pitchFamily="34" charset="0"/>
            </a:endParaRPr>
          </a:p>
          <a:p>
            <a:r>
              <a:rPr lang="en-US" sz="1000" dirty="0">
                <a:latin typeface="ZapfHumnst BT" pitchFamily="34" charset="0"/>
              </a:rPr>
              <a:t>To document the internal structure of the subsystem, create one or more class diagrams showing the elements contained by the subsystem and their associations with one another. One class diagram should be sufficient, but more can be used to reduce complexity and improve readability. </a:t>
            </a:r>
            <a:endParaRPr lang="en-US" sz="1000" dirty="0">
              <a:latin typeface="ZapfHumnst BT" pitchFamily="34" charset="0"/>
            </a:endParaRPr>
          </a:p>
          <a:p>
            <a:r>
              <a:rPr lang="en-US" sz="1000" dirty="0">
                <a:latin typeface="ZapfHumnst BT" pitchFamily="34" charset="0"/>
              </a:rPr>
              <a:t>In addition, a state diagram might be needed to document the possible states the subsystem can assume (interfaces and subsystems are “</a:t>
            </a:r>
            <a:r>
              <a:rPr lang="en-US" sz="1000" dirty="0" err="1">
                <a:latin typeface="ZapfHumnst BT" pitchFamily="34" charset="0"/>
              </a:rPr>
              <a:t>stateful</a:t>
            </a:r>
            <a:r>
              <a:rPr lang="en-US" sz="1000" dirty="0">
                <a:latin typeface="ZapfHumnst BT" pitchFamily="34" charset="0"/>
              </a:rPr>
              <a:t>”).</a:t>
            </a:r>
            <a:endParaRPr lang="en-US" sz="1000" dirty="0">
              <a:latin typeface="ZapfHumnst BT" pitchFamily="34" charset="0"/>
            </a:endParaRPr>
          </a:p>
          <a:p>
            <a:r>
              <a:rPr lang="en-US" sz="1000" dirty="0">
                <a:latin typeface="ZapfHumnst BT" pitchFamily="34" charset="0"/>
              </a:rPr>
              <a:t>It is also important to document any order dependencies between subsystem interface operations (for example, op1 must be executed before op2, and so on).</a:t>
            </a:r>
            <a:endParaRPr lang="en-US" sz="1000" dirty="0">
              <a:latin typeface="ZapfHumnst BT" pitchFamily="34" charset="0"/>
            </a:endParaRPr>
          </a:p>
          <a:p>
            <a:endParaRPr lang="en-US" sz="1000" dirty="0">
              <a:latin typeface="ZapfHumnst BT" pitchFamily="34" charset="0"/>
            </a:endParaRPr>
          </a:p>
        </p:txBody>
      </p:sp>
      <p:sp>
        <p:nvSpPr>
          <p:cNvPr id="378884" name="Text Box 4"/>
          <p:cNvSpPr txBox="1">
            <a:spLocks noChangeArrowheads="1"/>
          </p:cNvSpPr>
          <p:nvPr/>
        </p:nvSpPr>
        <p:spPr bwMode="auto">
          <a:xfrm>
            <a:off x="569180" y="1204239"/>
            <a:ext cx="1856022" cy="6827183"/>
          </a:xfrm>
          <a:prstGeom prst="rect">
            <a:avLst/>
          </a:prstGeom>
          <a:noFill/>
          <a:ln w="9525">
            <a:noFill/>
            <a:miter lim="800000"/>
          </a:ln>
          <a:effectLst/>
        </p:spPr>
        <p:txBody>
          <a:bodyPr lIns="106471" tIns="53236" rIns="106471" bIns="53236"/>
          <a:lstStyle/>
          <a:p>
            <a:r>
              <a:rPr lang="en-US">
                <a:latin typeface="ZapfHumnst BT" pitchFamily="34" charset="0"/>
              </a:rPr>
              <a:t>This is like generating the View of Participating Classes (VOPC) class diagram for the subsystem.</a:t>
            </a:r>
            <a:endParaRPr lang="en-US">
              <a:latin typeface="ZapfHumnst BT"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t>Mastering OOAD w/UML 2.0 – Instructor Notes</a:t>
            </a:r>
            <a:endParaRPr lang="en-US"/>
          </a:p>
        </p:txBody>
      </p:sp>
      <p:sp>
        <p:nvSpPr>
          <p:cNvPr id="6" name="Rectangle 15"/>
          <p:cNvSpPr>
            <a:spLocks noGrp="1" noChangeArrowheads="1"/>
          </p:cNvSpPr>
          <p:nvPr>
            <p:ph type="ftr" sz="quarter" idx="4"/>
          </p:nvPr>
        </p:nvSpPr>
        <p:spPr/>
        <p:txBody>
          <a:bodyPr/>
          <a:lstStyle/>
          <a:p>
            <a:r>
              <a:rPr lang="en-US"/>
              <a:t>Module 12 - Subsystem Design</a:t>
            </a:r>
            <a:endParaRPr lang="en-US">
              <a:latin typeface="ZapfHumnst BT" pitchFamily="34" charset="0"/>
            </a:endParaRPr>
          </a:p>
        </p:txBody>
      </p:sp>
      <p:sp>
        <p:nvSpPr>
          <p:cNvPr id="380930" name="Text Box 2"/>
          <p:cNvSpPr txBox="1">
            <a:spLocks noChangeArrowheads="1"/>
          </p:cNvSpPr>
          <p:nvPr/>
        </p:nvSpPr>
        <p:spPr bwMode="auto">
          <a:xfrm>
            <a:off x="569180" y="1201078"/>
            <a:ext cx="1806528" cy="19682101"/>
          </a:xfrm>
          <a:prstGeom prst="rect">
            <a:avLst/>
          </a:prstGeom>
          <a:noFill/>
          <a:ln w="9525">
            <a:noFill/>
            <a:miter lim="800000"/>
          </a:ln>
          <a:effectLst/>
        </p:spPr>
        <p:txBody>
          <a:bodyPr lIns="106471" tIns="53236" rIns="106471" bIns="53236">
            <a:spAutoFit/>
          </a:bodyPr>
          <a:lstStyle/>
          <a:p>
            <a:pPr>
              <a:spcBef>
                <a:spcPct val="50000"/>
              </a:spcBef>
            </a:pPr>
            <a:r>
              <a:rPr lang="en-US">
                <a:latin typeface="ZapfHumnst BT" pitchFamily="34" charset="0"/>
              </a:rPr>
              <a:t>Emphasize the modeling of the interface and subsystem proxy, as well as the incorporation of the JDBC RDBMS Persistency mechanism.</a:t>
            </a:r>
            <a:endParaRPr lang="en-US">
              <a:latin typeface="ZapfHumnst BT" pitchFamily="34" charset="0"/>
            </a:endParaRPr>
          </a:p>
          <a:p>
            <a:pPr>
              <a:spcBef>
                <a:spcPct val="50000"/>
              </a:spcBef>
            </a:pPr>
            <a:r>
              <a:rPr lang="en-US">
                <a:latin typeface="ZapfHumnst BT" pitchFamily="34" charset="0"/>
              </a:rPr>
              <a:t>Stress how the subsystem element collaborations drive the relationships defined between them by flipping back to the sequence diagram shown earlier.</a:t>
            </a:r>
            <a:endParaRPr lang="en-US">
              <a:latin typeface="ZapfHumnst BT" pitchFamily="34" charset="0"/>
            </a:endParaRPr>
          </a:p>
          <a:p>
            <a:pPr>
              <a:spcBef>
                <a:spcPct val="50000"/>
              </a:spcBef>
            </a:pPr>
            <a:r>
              <a:rPr lang="en-US">
                <a:latin typeface="ZapfHumnst BT" pitchFamily="34" charset="0"/>
              </a:rPr>
              <a:t>If nested subsystems are defined, the class diagrams should show the relationships to the subsystem interfaces. The internals of those subsystems will, in turn, be designed during the Subsystem Design activity for those subsystems.</a:t>
            </a:r>
            <a:endParaRPr lang="en-US">
              <a:latin typeface="ZapfHumnst BT" pitchFamily="34" charset="0"/>
            </a:endParaRPr>
          </a:p>
          <a:p>
            <a:pPr>
              <a:spcBef>
                <a:spcPct val="50000"/>
              </a:spcBef>
            </a:pPr>
            <a:r>
              <a:rPr lang="en-US">
                <a:latin typeface="ZapfHumnst BT" pitchFamily="34" charset="0"/>
              </a:rPr>
              <a:t>DBCourseOffering understands the OO-to-DBMS mapping and can interface with the DBMS. This database interface class is used whenever a CourseOffering instance needs to be created, accessed, or deleted. DBCourseOffering “flattens” the object and writes it to the DBMS and reads the object data from the DBMS and builds the object. </a:t>
            </a:r>
            <a:endParaRPr lang="en-US">
              <a:latin typeface="ZapfHumnst BT" pitchFamily="34" charset="0"/>
            </a:endParaRPr>
          </a:p>
          <a:p>
            <a:r>
              <a:rPr lang="en-US">
                <a:latin typeface="ZapfHumnst BT" pitchFamily="34" charset="0"/>
              </a:rPr>
              <a:t>The advantages of this approach is that the OO model is separable from the DBMS model and the CourseOffering class does not know it is persistent. The CourseOffering class can be reused in an application in which its objects are not persistent.</a:t>
            </a:r>
            <a:endParaRPr lang="en-US">
              <a:latin typeface="ZapfHumnst BT" pitchFamily="34" charset="0"/>
            </a:endParaRPr>
          </a:p>
        </p:txBody>
      </p:sp>
      <p:sp>
        <p:nvSpPr>
          <p:cNvPr id="380931" name="Rectangle 3"/>
          <p:cNvSpPr>
            <a:spLocks noGrp="1" noRot="1" noChangeAspect="1" noChangeArrowheads="1"/>
          </p:cNvSpPr>
          <p:nvPr>
            <p:ph type="sldImg"/>
          </p:nvPr>
        </p:nvSpPr>
        <p:spPr bwMode="auto">
          <a:xfrm>
            <a:off x="2460625" y="833438"/>
            <a:ext cx="4037013" cy="3028950"/>
          </a:xfrm>
          <a:prstGeom prst="rect">
            <a:avLst/>
          </a:prstGeom>
          <a:solidFill>
            <a:srgbClr val="FFFFFF"/>
          </a:solidFill>
          <a:ln>
            <a:solidFill>
              <a:srgbClr val="000000"/>
            </a:solidFill>
            <a:miter lim="800000"/>
          </a:ln>
        </p:spPr>
      </p:sp>
      <p:sp>
        <p:nvSpPr>
          <p:cNvPr id="380932" name="Rectangle 4"/>
          <p:cNvSpPr>
            <a:spLocks noGrp="1" noChangeArrowheads="1"/>
          </p:cNvSpPr>
          <p:nvPr>
            <p:ph type="body" idx="1"/>
          </p:nvPr>
        </p:nvSpPr>
        <p:spPr bwMode="auto">
          <a:xfrm>
            <a:off x="2483976" y="4094730"/>
            <a:ext cx="3971886" cy="3938273"/>
          </a:xfrm>
          <a:prstGeom prst="rect">
            <a:avLst/>
          </a:prstGeom>
          <a:noFill/>
          <a:ln>
            <a:miter lim="800000"/>
          </a:ln>
        </p:spPr>
        <p:txBody>
          <a:bodyPr/>
          <a:lstStyle/>
          <a:p>
            <a:r>
              <a:rPr lang="en-US" sz="1000" dirty="0">
                <a:latin typeface="ZapfHumnst BT" pitchFamily="34" charset="0"/>
              </a:rPr>
              <a:t>This diagram models the subsystem elements and their relationships. These relationships support the required collaborations between the design elements to support the behavior of the subsystem (as documented in the subsystem interfaces). For our purposes, we concentrated on the </a:t>
            </a:r>
            <a:r>
              <a:rPr lang="en-US" sz="1000" dirty="0" err="1">
                <a:latin typeface="ZapfHumnst BT" pitchFamily="34" charset="0"/>
              </a:rPr>
              <a:t>getCourseOfferings</a:t>
            </a:r>
            <a:r>
              <a:rPr lang="en-US" sz="1000" dirty="0">
                <a:latin typeface="ZapfHumnst BT" pitchFamily="34" charset="0"/>
              </a:rPr>
              <a:t>() interface operation.</a:t>
            </a:r>
            <a:endParaRPr lang="en-US" sz="1000" dirty="0">
              <a:latin typeface="ZapfHumnst BT" pitchFamily="34" charset="0"/>
            </a:endParaRPr>
          </a:p>
          <a:p>
            <a:r>
              <a:rPr lang="en-US" sz="1000" dirty="0" err="1">
                <a:latin typeface="ZapfHumnst BT" pitchFamily="34" charset="0"/>
              </a:rPr>
              <a:t>CourseCatalogSystem</a:t>
            </a:r>
            <a:r>
              <a:rPr lang="en-US" sz="1000" dirty="0">
                <a:latin typeface="ZapfHumnst BT" pitchFamily="34" charset="0"/>
              </a:rPr>
              <a:t> works with </a:t>
            </a:r>
            <a:r>
              <a:rPr lang="en-US" sz="1000" dirty="0" err="1">
                <a:latin typeface="ZapfHumnst BT" pitchFamily="34" charset="0"/>
              </a:rPr>
              <a:t>DBCourseOffering</a:t>
            </a:r>
            <a:r>
              <a:rPr lang="en-US" sz="1000" dirty="0">
                <a:latin typeface="ZapfHumnst BT" pitchFamily="34" charset="0"/>
              </a:rPr>
              <a:t> to read and write persistent data from the Course Catalog System RDBMS.  </a:t>
            </a:r>
            <a:r>
              <a:rPr lang="en-US" sz="1000" dirty="0" err="1">
                <a:latin typeface="ZapfHumnst BT" pitchFamily="34" charset="0"/>
              </a:rPr>
              <a:t>DBCourseOffering</a:t>
            </a:r>
            <a:r>
              <a:rPr lang="en-US" sz="1000" dirty="0">
                <a:latin typeface="ZapfHumnst BT" pitchFamily="34" charset="0"/>
              </a:rPr>
              <a:t> is responsible for accessing the JDBC database using the previously established Connection (see JDBC Initialize interaction diagram). Once a database connection is opened, </a:t>
            </a:r>
            <a:r>
              <a:rPr lang="en-US" sz="1000" dirty="0" err="1">
                <a:latin typeface="ZapfHumnst BT" pitchFamily="34" charset="0"/>
              </a:rPr>
              <a:t>DBCourseOffering</a:t>
            </a:r>
            <a:r>
              <a:rPr lang="en-US" sz="1000" dirty="0">
                <a:latin typeface="ZapfHumnst BT" pitchFamily="34" charset="0"/>
              </a:rPr>
              <a:t> can then create SQL statements that will be sent to the underlying RDBMS and executed using the Statement class. The results of the SQL query is returned in a </a:t>
            </a:r>
            <a:r>
              <a:rPr lang="en-US" sz="1000" dirty="0" err="1">
                <a:latin typeface="ZapfHumnst BT" pitchFamily="34" charset="0"/>
              </a:rPr>
              <a:t>ResultSet</a:t>
            </a:r>
            <a:r>
              <a:rPr lang="en-US" sz="1000" dirty="0">
                <a:latin typeface="ZapfHumnst BT" pitchFamily="34" charset="0"/>
              </a:rPr>
              <a:t> class object.</a:t>
            </a:r>
            <a:endParaRPr lang="en-US" sz="1000" dirty="0">
              <a:latin typeface="ZapfHumnst BT" pitchFamily="34" charset="0"/>
            </a:endParaRPr>
          </a:p>
          <a:p>
            <a:r>
              <a:rPr lang="en-US" sz="1000" dirty="0">
                <a:latin typeface="ZapfHumnst BT" pitchFamily="34" charset="0"/>
              </a:rPr>
              <a:t>Note: Elements outside of the subsystem are shown, as well, to provide context. These elements can be identified because their owning package is listed in parentheses below the class name (for example, “from University Artifacts”).</a:t>
            </a:r>
            <a:endParaRPr lang="en-US" sz="1000" dirty="0">
              <a:latin typeface="ZapfHumnst BT" pitchFamily="34" charset="0"/>
            </a:endParaRPr>
          </a:p>
          <a:p>
            <a:r>
              <a:rPr lang="en-US" sz="1000" dirty="0">
                <a:latin typeface="ZapfHumnst BT" pitchFamily="34" charset="0"/>
              </a:rPr>
              <a:t>Just as in Use-Case Analysis and Use-Case Design</a:t>
            </a:r>
            <a:r>
              <a:rPr lang="en-US" sz="1000" i="1" dirty="0">
                <a:latin typeface="ZapfHumnst BT" pitchFamily="34" charset="0"/>
              </a:rPr>
              <a:t>,</a:t>
            </a:r>
            <a:r>
              <a:rPr lang="en-US" sz="1000" dirty="0">
                <a:latin typeface="ZapfHumnst BT" pitchFamily="34" charset="0"/>
              </a:rPr>
              <a:t> the subsystem element collaborations modeled previously in the interaction diagrams drive the relationships defined between the participating design elements.</a:t>
            </a:r>
            <a:endParaRPr lang="en-US" sz="1000" dirty="0">
              <a:latin typeface="ZapfHumnst BT" pitchFamily="34" charset="0"/>
            </a:endParaRPr>
          </a:p>
          <a:p>
            <a:r>
              <a:rPr lang="en-US" sz="1000" dirty="0">
                <a:latin typeface="ZapfHumnst BT" pitchFamily="34" charset="0"/>
              </a:rPr>
              <a:t>This is exactly the same approach we used to identify analysis class relationships in Use-Case Analysis and</a:t>
            </a:r>
            <a:r>
              <a:rPr lang="en-US" sz="1000" i="1" dirty="0">
                <a:latin typeface="ZapfHumnst BT" pitchFamily="34" charset="0"/>
              </a:rPr>
              <a:t> </a:t>
            </a:r>
            <a:r>
              <a:rPr lang="en-US" sz="1000" dirty="0">
                <a:latin typeface="ZapfHumnst BT" pitchFamily="34" charset="0"/>
              </a:rPr>
              <a:t>to identify design element relationships in Use-Case Design.</a:t>
            </a:r>
            <a:endParaRPr lang="en-US" sz="1000" dirty="0">
              <a:latin typeface="ZapfHumnst BT"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t>Mastering OOAD w/UML 2.0 – Instructor Notes</a:t>
            </a:r>
            <a:endParaRPr lang="en-US"/>
          </a:p>
        </p:txBody>
      </p:sp>
      <p:sp>
        <p:nvSpPr>
          <p:cNvPr id="6" name="Rectangle 15"/>
          <p:cNvSpPr>
            <a:spLocks noGrp="1" noChangeArrowheads="1"/>
          </p:cNvSpPr>
          <p:nvPr>
            <p:ph type="ftr" sz="quarter" idx="4"/>
          </p:nvPr>
        </p:nvSpPr>
        <p:spPr/>
        <p:txBody>
          <a:bodyPr/>
          <a:lstStyle/>
          <a:p>
            <a:r>
              <a:rPr lang="en-US"/>
              <a:t>Module 12 - Subsystem Design</a:t>
            </a:r>
            <a:endParaRPr lang="en-US">
              <a:latin typeface="ZapfHumnst BT" pitchFamily="34" charset="0"/>
            </a:endParaRPr>
          </a:p>
        </p:txBody>
      </p:sp>
      <p:sp>
        <p:nvSpPr>
          <p:cNvPr id="382978" name="Rectangle 2"/>
          <p:cNvSpPr>
            <a:spLocks noGrp="1" noRot="1" noChangeAspect="1" noChangeArrowheads="1"/>
          </p:cNvSpPr>
          <p:nvPr>
            <p:ph type="sldImg"/>
          </p:nvPr>
        </p:nvSpPr>
        <p:spPr bwMode="auto">
          <a:xfrm>
            <a:off x="2460625" y="833438"/>
            <a:ext cx="4037013" cy="3028950"/>
          </a:xfrm>
          <a:prstGeom prst="rect">
            <a:avLst/>
          </a:prstGeom>
          <a:solidFill>
            <a:srgbClr val="FFFFFF"/>
          </a:solidFill>
          <a:ln>
            <a:solidFill>
              <a:srgbClr val="000000"/>
            </a:solidFill>
            <a:miter lim="800000"/>
          </a:ln>
        </p:spPr>
      </p:sp>
      <p:sp>
        <p:nvSpPr>
          <p:cNvPr id="382979" name="Rectangle 3"/>
          <p:cNvSpPr>
            <a:spLocks noGrp="1" noChangeArrowheads="1"/>
          </p:cNvSpPr>
          <p:nvPr>
            <p:ph type="body" idx="1"/>
          </p:nvPr>
        </p:nvSpPr>
        <p:spPr bwMode="auto">
          <a:xfrm>
            <a:off x="2483976" y="4094730"/>
            <a:ext cx="3971886" cy="3938273"/>
          </a:xfrm>
          <a:prstGeom prst="rect">
            <a:avLst/>
          </a:prstGeom>
          <a:noFill/>
          <a:ln>
            <a:miter lim="800000"/>
          </a:ln>
        </p:spPr>
        <p:txBody>
          <a:bodyPr/>
          <a:lstStyle/>
          <a:p>
            <a:r>
              <a:rPr lang="en-US" sz="1000" dirty="0">
                <a:latin typeface="ZapfHumnst BT" pitchFamily="34" charset="0"/>
              </a:rPr>
              <a:t>This diagram models the subsystem elements and their relationships. These relationships support the required collaborations between the design elements to support the behavior of the subsystem (as documented in the subsystem interfaces). For our purposes, we concentrated on the </a:t>
            </a:r>
            <a:r>
              <a:rPr lang="en-US" sz="1000" dirty="0" err="1">
                <a:latin typeface="ZapfHumnst BT" pitchFamily="34" charset="0"/>
              </a:rPr>
              <a:t>submitBill</a:t>
            </a:r>
            <a:r>
              <a:rPr lang="en-US" sz="1000" dirty="0">
                <a:latin typeface="ZapfHumnst BT" pitchFamily="34" charset="0"/>
              </a:rPr>
              <a:t>() interface operation.</a:t>
            </a:r>
            <a:endParaRPr lang="en-US" sz="1000" dirty="0">
              <a:latin typeface="ZapfHumnst BT" pitchFamily="34" charset="0"/>
            </a:endParaRPr>
          </a:p>
          <a:p>
            <a:r>
              <a:rPr lang="en-US" sz="1000" dirty="0">
                <a:latin typeface="ZapfHumnst BT" pitchFamily="34" charset="0"/>
              </a:rPr>
              <a:t>Note: Elements outside of the subsystem are shown, as well, to provide context. These elements can be identified because their owning package is listed in parentheses below the class name (for example, “from University Artifacts”).</a:t>
            </a:r>
            <a:endParaRPr lang="en-US" sz="1000" dirty="0">
              <a:latin typeface="ZapfHumnst BT" pitchFamily="34" charset="0"/>
            </a:endParaRPr>
          </a:p>
          <a:p>
            <a:r>
              <a:rPr lang="en-US" sz="1000" dirty="0">
                <a:latin typeface="ZapfHumnst BT" pitchFamily="34" charset="0"/>
              </a:rPr>
              <a:t>Just as in Use-Case Analysis and Use-Case Design</a:t>
            </a:r>
            <a:r>
              <a:rPr lang="en-US" sz="1000" i="1" dirty="0">
                <a:latin typeface="ZapfHumnst BT" pitchFamily="34" charset="0"/>
              </a:rPr>
              <a:t>,</a:t>
            </a:r>
            <a:r>
              <a:rPr lang="en-US" sz="1000" dirty="0">
                <a:latin typeface="ZapfHumnst BT" pitchFamily="34" charset="0"/>
              </a:rPr>
              <a:t> the subsystem element collaborations modeled previously in the interaction diagrams drive the relationships defined between the participating design elements.</a:t>
            </a:r>
            <a:endParaRPr lang="en-US" sz="1000" dirty="0">
              <a:latin typeface="ZapfHumnst BT" pitchFamily="34" charset="0"/>
            </a:endParaRPr>
          </a:p>
          <a:p>
            <a:r>
              <a:rPr lang="en-US" sz="1000" dirty="0">
                <a:latin typeface="ZapfHumnst BT" pitchFamily="34" charset="0"/>
              </a:rPr>
              <a:t>This is exactly the same approach we used to identify analysis class relationships in Use-Case Analysis and to identify design element relationships in Use-Case Design.</a:t>
            </a:r>
            <a:endParaRPr lang="en-US" sz="1000" dirty="0">
              <a:latin typeface="ZapfHumnst BT" pitchFamily="34" charset="0"/>
            </a:endParaRPr>
          </a:p>
          <a:p>
            <a:endParaRPr lang="en-US" sz="1000" dirty="0">
              <a:latin typeface="ZapfHumnst BT" pitchFamily="34" charset="0"/>
            </a:endParaRPr>
          </a:p>
        </p:txBody>
      </p:sp>
      <p:sp>
        <p:nvSpPr>
          <p:cNvPr id="382980" name="Text Box 4"/>
          <p:cNvSpPr txBox="1">
            <a:spLocks noChangeArrowheads="1"/>
          </p:cNvSpPr>
          <p:nvPr/>
        </p:nvSpPr>
        <p:spPr bwMode="auto">
          <a:xfrm>
            <a:off x="569180" y="1201079"/>
            <a:ext cx="1806528" cy="8232813"/>
          </a:xfrm>
          <a:prstGeom prst="rect">
            <a:avLst/>
          </a:prstGeom>
          <a:noFill/>
          <a:ln w="9525">
            <a:noFill/>
            <a:miter lim="800000"/>
          </a:ln>
          <a:effectLst/>
        </p:spPr>
        <p:txBody>
          <a:bodyPr lIns="106471" tIns="53236" rIns="106471" bIns="53236">
            <a:spAutoFit/>
          </a:bodyPr>
          <a:lstStyle/>
          <a:p>
            <a:pPr>
              <a:spcBef>
                <a:spcPct val="50000"/>
              </a:spcBef>
            </a:pPr>
            <a:r>
              <a:rPr lang="en-US">
                <a:latin typeface="ZapfHumnst BT" pitchFamily="34" charset="0"/>
              </a:rPr>
              <a:t>Emphasize the modeling of the interface and subsystem proxy.</a:t>
            </a:r>
            <a:endParaRPr lang="en-US">
              <a:latin typeface="ZapfHumnst BT" pitchFamily="34" charset="0"/>
            </a:endParaRPr>
          </a:p>
          <a:p>
            <a:pPr>
              <a:spcBef>
                <a:spcPct val="50000"/>
              </a:spcBef>
            </a:pPr>
            <a:r>
              <a:rPr lang="en-US">
                <a:latin typeface="ZapfHumnst BT" pitchFamily="34" charset="0"/>
              </a:rPr>
              <a:t>Stress how the subsystem element collaborations drive the relationships defined between them by flipping back to the sequence diagram shown earlier.</a:t>
            </a:r>
            <a:endParaRPr lang="en-US">
              <a:latin typeface="ZapfHumnst BT" pitchFamily="34" charset="0"/>
            </a:endParaRPr>
          </a:p>
          <a:p>
            <a:pPr>
              <a:spcBef>
                <a:spcPct val="50000"/>
              </a:spcBef>
            </a:pPr>
            <a:r>
              <a:rPr lang="en-US">
                <a:latin typeface="ZapfHumnst BT" pitchFamily="34" charset="0"/>
              </a:rPr>
              <a:t>If nested subsystems are defined, the class diagrams should show the relationships to the subsystem interfaces. The internals of those subsystems will, in turn, be designed during the Subsystem Design activity for those subsystems.</a:t>
            </a:r>
            <a:endParaRPr lang="en-US">
              <a:latin typeface="ZapfHumnst BT"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r>
              <a:rPr lang="en-US"/>
              <a:t>Mastering OOAD w/UML 2.0 – Instructor Notes</a:t>
            </a:r>
            <a:endParaRPr lang="en-US"/>
          </a:p>
        </p:txBody>
      </p:sp>
      <p:sp>
        <p:nvSpPr>
          <p:cNvPr id="5" name="Rectangle 15"/>
          <p:cNvSpPr>
            <a:spLocks noGrp="1" noChangeArrowheads="1"/>
          </p:cNvSpPr>
          <p:nvPr>
            <p:ph type="ftr" sz="quarter" idx="4"/>
          </p:nvPr>
        </p:nvSpPr>
        <p:spPr/>
        <p:txBody>
          <a:bodyPr/>
          <a:lstStyle/>
          <a:p>
            <a:r>
              <a:rPr lang="en-US"/>
              <a:t>Module 12 - Subsystem Design</a:t>
            </a:r>
            <a:endParaRPr lang="en-US">
              <a:latin typeface="ZapfHumnst BT" pitchFamily="34" charset="0"/>
            </a:endParaRPr>
          </a:p>
        </p:txBody>
      </p:sp>
      <p:sp>
        <p:nvSpPr>
          <p:cNvPr id="385026" name="Rectangle 2"/>
          <p:cNvSpPr>
            <a:spLocks noGrp="1" noRot="1" noChangeAspect="1" noChangeArrowheads="1" noTextEdit="1"/>
          </p:cNvSpPr>
          <p:nvPr>
            <p:ph type="sldImg"/>
          </p:nvPr>
        </p:nvSpPr>
        <p:spPr/>
      </p:sp>
      <p:sp>
        <p:nvSpPr>
          <p:cNvPr id="385027" name="Rectangle 3"/>
          <p:cNvSpPr>
            <a:spLocks noGrp="1" noChangeArrowheads="1"/>
          </p:cNvSpPr>
          <p:nvPr>
            <p:ph type="body" idx="1"/>
          </p:nvPr>
        </p:nvSpPr>
        <p:spPr/>
        <p:txBody>
          <a:bodyPr/>
          <a:lstStyle/>
          <a:p>
            <a:r>
              <a:rPr lang="en-US" sz="1000" dirty="0">
                <a:latin typeface="ZapfHumnst BT" pitchFamily="34" charset="0"/>
              </a:rPr>
              <a:t>At this point, subsystem elements have been defined to implement the subsystem responsibilities, the resulting collaborations between the elements have been modeled using interaction diagrams, and the internal structure of the subsystem (that is, the relationships between subsystem elements) has been modeled using class diagrams.</a:t>
            </a:r>
            <a:endParaRPr lang="en-US" sz="1000" dirty="0">
              <a:latin typeface="ZapfHumnst BT" pitchFamily="34" charset="0"/>
            </a:endParaRPr>
          </a:p>
          <a:p>
            <a:r>
              <a:rPr lang="en-US" sz="1000" dirty="0">
                <a:latin typeface="ZapfHumnst BT" pitchFamily="34" charset="0"/>
              </a:rPr>
              <a:t>Now we must document the elements external to the subsystem, upon which the subsystem is dependent. These dependencies may have been introduced when designing the internals of the subsystem as described earlier in this module.</a:t>
            </a:r>
            <a:endParaRPr lang="en-US" sz="1000" dirty="0">
              <a:latin typeface="ZapfHumnst BT" pitchFamily="34" charset="0"/>
            </a:endParaRPr>
          </a:p>
          <a:p>
            <a:r>
              <a:rPr lang="en-US" sz="1000" dirty="0">
                <a:latin typeface="ZapfHumnst BT" pitchFamily="34" charset="0"/>
              </a:rPr>
              <a:t>Note: Subsystems might not be able to stand alone; they might need the services of other subsystems. Rather than forcing all the definition work onto the architect (or architecture team), which could become rather bureaucratic and cumbersome, the subsystem designer should feel free to use the services of other subsystems. However, the architect establishes the ground rules for such referencing (through design and layering guidelines), and ultimately must agree with the dependencies.</a:t>
            </a:r>
            <a:endParaRPr lang="en-US" sz="1000" dirty="0">
              <a:latin typeface="ZapfHumnst BT" pitchFamily="34" charset="0"/>
            </a:endParaRPr>
          </a:p>
          <a:p>
            <a:endParaRPr lang="en-US" sz="1000" dirty="0">
              <a:latin typeface="ZapfHumnst BT"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t>Mastering OOAD w/UML 2.0 – Instructor Notes</a:t>
            </a:r>
            <a:endParaRPr lang="en-US"/>
          </a:p>
        </p:txBody>
      </p:sp>
      <p:sp>
        <p:nvSpPr>
          <p:cNvPr id="6" name="Rectangle 15"/>
          <p:cNvSpPr>
            <a:spLocks noGrp="1" noChangeArrowheads="1"/>
          </p:cNvSpPr>
          <p:nvPr>
            <p:ph type="ftr" sz="quarter" idx="4"/>
          </p:nvPr>
        </p:nvSpPr>
        <p:spPr/>
        <p:txBody>
          <a:bodyPr/>
          <a:lstStyle/>
          <a:p>
            <a:r>
              <a:rPr lang="en-US"/>
              <a:t>Module 12 - Subsystem Design</a:t>
            </a:r>
            <a:endParaRPr lang="en-US">
              <a:latin typeface="ZapfHumnst BT" pitchFamily="34" charset="0"/>
            </a:endParaRPr>
          </a:p>
        </p:txBody>
      </p:sp>
      <p:sp>
        <p:nvSpPr>
          <p:cNvPr id="387074" name="Text Box 2"/>
          <p:cNvSpPr txBox="1">
            <a:spLocks noChangeArrowheads="1"/>
          </p:cNvSpPr>
          <p:nvPr/>
        </p:nvSpPr>
        <p:spPr bwMode="auto">
          <a:xfrm>
            <a:off x="569180" y="1201079"/>
            <a:ext cx="1806528" cy="9939919"/>
          </a:xfrm>
          <a:prstGeom prst="rect">
            <a:avLst/>
          </a:prstGeom>
          <a:noFill/>
          <a:ln w="12700">
            <a:noFill/>
            <a:miter lim="800000"/>
            <a:headEnd type="none" w="sm" len="sm"/>
            <a:tailEnd type="none" w="lg" len="lg"/>
          </a:ln>
          <a:effectLst/>
        </p:spPr>
        <p:txBody>
          <a:bodyPr lIns="90187" tIns="45094" rIns="90187" bIns="45094">
            <a:spAutoFit/>
          </a:bodyPr>
          <a:lstStyle/>
          <a:p>
            <a:r>
              <a:rPr lang="en-US">
                <a:latin typeface="ZapfHumnst BT" pitchFamily="34" charset="0"/>
              </a:rPr>
              <a:t>Create a dependency association between the subsystem and each package/subsystem interface the subsystem is dependent upon. As a result, existing subsystem relationships and possibly subsystem interfaces may need to be refined. </a:t>
            </a:r>
            <a:endParaRPr lang="en-US">
              <a:latin typeface="ZapfHumnst BT" pitchFamily="34" charset="0"/>
            </a:endParaRPr>
          </a:p>
          <a:p>
            <a:r>
              <a:rPr lang="en-US">
                <a:latin typeface="ZapfHumnst BT" pitchFamily="34" charset="0"/>
              </a:rPr>
              <a:t>Using interface dependencies allows flexible frameworks to be designed using replaceable design elements.</a:t>
            </a:r>
            <a:endParaRPr lang="en-US">
              <a:latin typeface="ZapfHumnst BT" pitchFamily="34" charset="0"/>
            </a:endParaRPr>
          </a:p>
          <a:p>
            <a:r>
              <a:rPr lang="en-US">
                <a:latin typeface="ZapfHumnst BT" pitchFamily="34" charset="0"/>
              </a:rPr>
              <a:t>Note: Any changes to subsystem interfaces or to relationships between subsystems must be evaluated from an architecture perspective (see Identify Design Elements). </a:t>
            </a:r>
            <a:endParaRPr lang="en-US">
              <a:latin typeface="ZapfHumnst BT" pitchFamily="34" charset="0"/>
            </a:endParaRPr>
          </a:p>
          <a:p>
            <a:endParaRPr lang="en-US">
              <a:latin typeface="ZapfHumnst BT" pitchFamily="34" charset="0"/>
            </a:endParaRPr>
          </a:p>
        </p:txBody>
      </p:sp>
      <p:sp>
        <p:nvSpPr>
          <p:cNvPr id="387075" name="Rectangle 3"/>
          <p:cNvSpPr>
            <a:spLocks noGrp="1" noRot="1" noChangeAspect="1" noChangeArrowheads="1"/>
          </p:cNvSpPr>
          <p:nvPr>
            <p:ph type="sldImg"/>
          </p:nvPr>
        </p:nvSpPr>
        <p:spPr bwMode="auto">
          <a:xfrm>
            <a:off x="2460625" y="833438"/>
            <a:ext cx="4037013" cy="3028950"/>
          </a:xfrm>
          <a:prstGeom prst="rect">
            <a:avLst/>
          </a:prstGeom>
          <a:solidFill>
            <a:srgbClr val="FFFFFF"/>
          </a:solidFill>
          <a:ln>
            <a:solidFill>
              <a:srgbClr val="000000"/>
            </a:solidFill>
            <a:miter lim="800000"/>
          </a:ln>
        </p:spPr>
      </p:sp>
      <p:sp>
        <p:nvSpPr>
          <p:cNvPr id="387076" name="Rectangle 4"/>
          <p:cNvSpPr>
            <a:spLocks noGrp="1" noChangeArrowheads="1"/>
          </p:cNvSpPr>
          <p:nvPr>
            <p:ph type="body" idx="1"/>
          </p:nvPr>
        </p:nvSpPr>
        <p:spPr bwMode="auto">
          <a:xfrm>
            <a:off x="2483976" y="4094730"/>
            <a:ext cx="3971886" cy="3938273"/>
          </a:xfrm>
          <a:prstGeom prst="rect">
            <a:avLst/>
          </a:prstGeom>
          <a:noFill/>
          <a:ln>
            <a:miter lim="800000"/>
          </a:ln>
        </p:spPr>
        <p:txBody>
          <a:bodyPr/>
          <a:lstStyle/>
          <a:p>
            <a:r>
              <a:rPr lang="en-US" sz="1000" dirty="0">
                <a:latin typeface="ZapfHumnst BT" pitchFamily="34" charset="0"/>
              </a:rPr>
              <a:t>When a subsystem element uses some behavior of an element contained by another subsystem or package, a dependency on the external element is needed.</a:t>
            </a:r>
            <a:endParaRPr lang="en-US" sz="1000" dirty="0">
              <a:latin typeface="ZapfHumnst BT" pitchFamily="34" charset="0"/>
            </a:endParaRPr>
          </a:p>
          <a:p>
            <a:r>
              <a:rPr lang="en-US" sz="1000" dirty="0">
                <a:latin typeface="ZapfHumnst BT" pitchFamily="34" charset="0"/>
              </a:rPr>
              <a:t>If the element on which the subsystem is dependent is within a subsystem, the dependency should be on the subsystem interface, not on the subsystem itself or on any element in the subsystem. This allows the design elements to be substituted for one another as long as they offer the same behavior. It also gives the designer total freedom in designing the internal behavior of the subsystem, as long as it provides the correct external behavior. If a model element directly references a model element in another subsystem, the designer is no longer free to remove that model element or redistribute the behavior of that model element to other elements. As a result, the system is more brittle.</a:t>
            </a:r>
            <a:endParaRPr lang="en-US" sz="1000" dirty="0">
              <a:latin typeface="ZapfHumnst BT" pitchFamily="34" charset="0"/>
            </a:endParaRPr>
          </a:p>
          <a:p>
            <a:r>
              <a:rPr lang="en-US" sz="1000" dirty="0">
                <a:latin typeface="ZapfHumnst BT" pitchFamily="34" charset="0"/>
              </a:rPr>
              <a:t>If the element the subsystem element is dependent on is within a package, the dependency should be on the package itself.  Ideally, a subsystem should only depend on the interfaces of other model elements for the reasons stated </a:t>
            </a:r>
            <a:r>
              <a:rPr lang="en-US" sz="1000" dirty="0" err="1">
                <a:latin typeface="ZapfHumnst BT" pitchFamily="34" charset="0"/>
              </a:rPr>
              <a:t>above.The</a:t>
            </a:r>
            <a:r>
              <a:rPr lang="en-US" sz="1000" dirty="0">
                <a:latin typeface="ZapfHumnst BT" pitchFamily="34" charset="0"/>
              </a:rPr>
              <a:t> exception is where a number of subsystems share a set of common class definitions, in which case those subsystems “import” the contents of the packages containing the common classes. This should be done only with packages in lower layers in the architecture to ensure that common class definitions are defined consistently. The disadvantage is that the subsystem cannot be reused independent of the depended-on package. </a:t>
            </a:r>
            <a:endParaRPr lang="en-US" sz="1000" dirty="0">
              <a:latin typeface="ZapfHumnst BT"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t>Mastering OOAD w/UML 2.0 – Instructor Notes</a:t>
            </a:r>
            <a:endParaRPr lang="en-US"/>
          </a:p>
        </p:txBody>
      </p:sp>
      <p:sp>
        <p:nvSpPr>
          <p:cNvPr id="6" name="Rectangle 15"/>
          <p:cNvSpPr>
            <a:spLocks noGrp="1" noChangeArrowheads="1"/>
          </p:cNvSpPr>
          <p:nvPr>
            <p:ph type="ftr" sz="quarter" idx="4"/>
          </p:nvPr>
        </p:nvSpPr>
        <p:spPr/>
        <p:txBody>
          <a:bodyPr/>
          <a:lstStyle/>
          <a:p>
            <a:r>
              <a:rPr lang="en-US"/>
              <a:t>Module 12 - Subsystem Design</a:t>
            </a:r>
            <a:endParaRPr lang="en-US">
              <a:latin typeface="ZapfHumnst BT" pitchFamily="34" charset="0"/>
            </a:endParaRPr>
          </a:p>
        </p:txBody>
      </p:sp>
      <p:sp>
        <p:nvSpPr>
          <p:cNvPr id="389122" name="Text Box 2"/>
          <p:cNvSpPr txBox="1">
            <a:spLocks noChangeArrowheads="1"/>
          </p:cNvSpPr>
          <p:nvPr/>
        </p:nvSpPr>
        <p:spPr bwMode="auto">
          <a:xfrm>
            <a:off x="569180" y="1201078"/>
            <a:ext cx="1806528" cy="3200876"/>
          </a:xfrm>
          <a:prstGeom prst="rect">
            <a:avLst/>
          </a:prstGeom>
          <a:noFill/>
          <a:ln w="9525">
            <a:noFill/>
            <a:miter lim="800000"/>
          </a:ln>
          <a:effectLst/>
        </p:spPr>
        <p:txBody>
          <a:bodyPr lIns="0" tIns="0" rIns="0" bIns="0">
            <a:spAutoFit/>
          </a:bodyPr>
          <a:lstStyle/>
          <a:p>
            <a:pPr>
              <a:spcBef>
                <a:spcPct val="50000"/>
              </a:spcBef>
            </a:pPr>
            <a:r>
              <a:rPr lang="en-US">
                <a:latin typeface="ZapfHumnst BT" pitchFamily="34" charset="0"/>
              </a:rPr>
              <a:t>You may want to demonstrate how these dependencies support the relationships between the enclosed classes by flipping back to the class diagram for the CourseCatalogSystem subsystem.</a:t>
            </a:r>
            <a:endParaRPr lang="en-US">
              <a:latin typeface="ZapfHumnst BT" pitchFamily="34" charset="0"/>
            </a:endParaRPr>
          </a:p>
        </p:txBody>
      </p:sp>
      <p:sp>
        <p:nvSpPr>
          <p:cNvPr id="389123" name="Rectangle 3"/>
          <p:cNvSpPr>
            <a:spLocks noGrp="1" noRot="1" noChangeAspect="1" noChangeArrowheads="1"/>
          </p:cNvSpPr>
          <p:nvPr>
            <p:ph type="sldImg"/>
          </p:nvPr>
        </p:nvSpPr>
        <p:spPr bwMode="auto">
          <a:xfrm>
            <a:off x="2460625" y="833438"/>
            <a:ext cx="4037013" cy="3028950"/>
          </a:xfrm>
          <a:prstGeom prst="rect">
            <a:avLst/>
          </a:prstGeom>
          <a:solidFill>
            <a:srgbClr val="FFFFFF"/>
          </a:solidFill>
          <a:ln>
            <a:solidFill>
              <a:srgbClr val="000000"/>
            </a:solidFill>
            <a:miter lim="800000"/>
          </a:ln>
        </p:spPr>
      </p:sp>
      <p:sp>
        <p:nvSpPr>
          <p:cNvPr id="389124" name="Rectangle 4"/>
          <p:cNvSpPr>
            <a:spLocks noGrp="1" noChangeArrowheads="1"/>
          </p:cNvSpPr>
          <p:nvPr>
            <p:ph type="body" idx="1"/>
          </p:nvPr>
        </p:nvSpPr>
        <p:spPr bwMode="auto">
          <a:xfrm>
            <a:off x="2483976" y="4094730"/>
            <a:ext cx="3971886" cy="3938273"/>
          </a:xfrm>
          <a:prstGeom prst="rect">
            <a:avLst/>
          </a:prstGeom>
          <a:noFill/>
          <a:ln>
            <a:miter lim="800000"/>
          </a:ln>
        </p:spPr>
        <p:txBody>
          <a:bodyPr/>
          <a:lstStyle/>
          <a:p>
            <a:r>
              <a:rPr lang="en-US" sz="1000" dirty="0">
                <a:latin typeface="ZapfHumnst BT" pitchFamily="34" charset="0"/>
              </a:rPr>
              <a:t>This diagram models the dependencies that the </a:t>
            </a:r>
            <a:r>
              <a:rPr lang="en-US" sz="1000" dirty="0" err="1">
                <a:latin typeface="ZapfHumnst BT" pitchFamily="34" charset="0"/>
              </a:rPr>
              <a:t>CourseCatalogSystem</a:t>
            </a:r>
            <a:r>
              <a:rPr lang="en-US" sz="1000" dirty="0">
                <a:latin typeface="ZapfHumnst BT" pitchFamily="34" charset="0"/>
              </a:rPr>
              <a:t> subsystem has with other design elements.  These dependencies support the relationships of the enclosed classes as modeled on the earlier subsystem class diagrams. They are on standard packages that do not have a specific interface.  Thus, the </a:t>
            </a:r>
            <a:r>
              <a:rPr lang="en-US" sz="1000" dirty="0" err="1">
                <a:latin typeface="ZapfHumnst BT" pitchFamily="34" charset="0"/>
              </a:rPr>
              <a:t>CourseCatalogSystem</a:t>
            </a:r>
            <a:r>
              <a:rPr lang="en-US" sz="1000" dirty="0">
                <a:latin typeface="ZapfHumnst BT" pitchFamily="34" charset="0"/>
              </a:rPr>
              <a:t> subsystem cannot be reused without the packages it depends on.</a:t>
            </a:r>
            <a:endParaRPr lang="en-US" sz="1000" dirty="0">
              <a:latin typeface="ZapfHumnst BT" pitchFamily="34" charset="0"/>
            </a:endParaRPr>
          </a:p>
          <a:p>
            <a:r>
              <a:rPr lang="en-US" sz="1000" dirty="0">
                <a:latin typeface="ZapfHumnst BT" pitchFamily="34" charset="0"/>
              </a:rPr>
              <a:t>The </a:t>
            </a:r>
            <a:r>
              <a:rPr lang="en-US" sz="1000" dirty="0" err="1">
                <a:latin typeface="ZapfHumnst BT" pitchFamily="34" charset="0"/>
              </a:rPr>
              <a:t>CourseCatalogSystem</a:t>
            </a:r>
            <a:r>
              <a:rPr lang="en-US" sz="1000" dirty="0">
                <a:latin typeface="ZapfHumnst BT" pitchFamily="34" charset="0"/>
              </a:rPr>
              <a:t> subsystem is dependent on the java.sql package in order to gain access to the design elements that implement the RDBMS persistency mechanism.</a:t>
            </a:r>
            <a:endParaRPr lang="en-US" sz="1000" dirty="0">
              <a:latin typeface="ZapfHumnst BT" pitchFamily="34" charset="0"/>
            </a:endParaRPr>
          </a:p>
          <a:p>
            <a:r>
              <a:rPr lang="en-US" sz="1000" dirty="0">
                <a:latin typeface="ZapfHumnst BT" pitchFamily="34" charset="0"/>
              </a:rPr>
              <a:t>The </a:t>
            </a:r>
            <a:r>
              <a:rPr lang="en-US" sz="1000" dirty="0" err="1">
                <a:latin typeface="ZapfHumnst BT" pitchFamily="34" charset="0"/>
              </a:rPr>
              <a:t>CourseCatalogSystem</a:t>
            </a:r>
            <a:r>
              <a:rPr lang="en-US" sz="1000" dirty="0">
                <a:latin typeface="ZapfHumnst BT" pitchFamily="34" charset="0"/>
              </a:rPr>
              <a:t> subsystem is dependent on the External System Interfaces package for gaining access to the subsystem interface itself (</a:t>
            </a:r>
            <a:r>
              <a:rPr lang="en-US" sz="1000" dirty="0" err="1">
                <a:latin typeface="ZapfHumnst BT" pitchFamily="34" charset="0"/>
              </a:rPr>
              <a:t>ICourseCatalogSystem</a:t>
            </a:r>
            <a:r>
              <a:rPr lang="en-US" sz="1000" dirty="0">
                <a:latin typeface="ZapfHumnst BT" pitchFamily="34" charset="0"/>
              </a:rPr>
              <a:t>).  Remember, the subsystem interfaces were not packaged with the subsystems themselves.</a:t>
            </a:r>
            <a:endParaRPr lang="en-US" sz="1000" dirty="0">
              <a:latin typeface="ZapfHumnst BT" pitchFamily="34" charset="0"/>
            </a:endParaRPr>
          </a:p>
          <a:p>
            <a:r>
              <a:rPr lang="en-US" sz="1000" dirty="0">
                <a:latin typeface="ZapfHumnst BT" pitchFamily="34" charset="0"/>
              </a:rPr>
              <a:t>The </a:t>
            </a:r>
            <a:r>
              <a:rPr lang="en-US" sz="1000" dirty="0" err="1">
                <a:latin typeface="ZapfHumnst BT" pitchFamily="34" charset="0"/>
              </a:rPr>
              <a:t>CourseCatalogSystem</a:t>
            </a:r>
            <a:r>
              <a:rPr lang="en-US" sz="1000" dirty="0">
                <a:latin typeface="ZapfHumnst BT" pitchFamily="34" charset="0"/>
              </a:rPr>
              <a:t> subsystem is dependent on the University Artifacts package in order to gain access to the core types of the Course Registration System.</a:t>
            </a:r>
            <a:endParaRPr lang="en-US" sz="1000" dirty="0">
              <a:latin typeface="ZapfHumnst BT"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t>Mastering OOAD w/UML 2.0 – Instructor Notes</a:t>
            </a:r>
            <a:endParaRPr lang="en-US"/>
          </a:p>
        </p:txBody>
      </p:sp>
      <p:sp>
        <p:nvSpPr>
          <p:cNvPr id="6" name="Rectangle 15"/>
          <p:cNvSpPr>
            <a:spLocks noGrp="1" noChangeArrowheads="1"/>
          </p:cNvSpPr>
          <p:nvPr>
            <p:ph type="ftr" sz="quarter" idx="4"/>
          </p:nvPr>
        </p:nvSpPr>
        <p:spPr/>
        <p:txBody>
          <a:bodyPr/>
          <a:lstStyle/>
          <a:p>
            <a:r>
              <a:rPr lang="en-US"/>
              <a:t>Module 12 - Subsystem Design</a:t>
            </a:r>
            <a:endParaRPr lang="en-US">
              <a:latin typeface="ZapfHumnst BT" pitchFamily="34" charset="0"/>
            </a:endParaRPr>
          </a:p>
        </p:txBody>
      </p:sp>
      <p:sp>
        <p:nvSpPr>
          <p:cNvPr id="345090" name="Rectangle 2"/>
          <p:cNvSpPr>
            <a:spLocks noGrp="1" noRot="1" noChangeAspect="1" noChangeArrowheads="1"/>
          </p:cNvSpPr>
          <p:nvPr>
            <p:ph type="sldImg"/>
          </p:nvPr>
        </p:nvSpPr>
        <p:spPr bwMode="auto">
          <a:xfrm>
            <a:off x="2460625" y="833438"/>
            <a:ext cx="4037013" cy="3028950"/>
          </a:xfrm>
          <a:prstGeom prst="rect">
            <a:avLst/>
          </a:prstGeom>
          <a:solidFill>
            <a:srgbClr val="FFFFFF"/>
          </a:solidFill>
          <a:ln>
            <a:solidFill>
              <a:srgbClr val="000000"/>
            </a:solidFill>
            <a:miter lim="800000"/>
          </a:ln>
        </p:spPr>
      </p:sp>
      <p:sp>
        <p:nvSpPr>
          <p:cNvPr id="345091" name="Rectangle 3"/>
          <p:cNvSpPr>
            <a:spLocks noGrp="1" noChangeArrowheads="1"/>
          </p:cNvSpPr>
          <p:nvPr>
            <p:ph type="body" idx="1"/>
          </p:nvPr>
        </p:nvSpPr>
        <p:spPr bwMode="auto">
          <a:xfrm>
            <a:off x="2483976" y="4094730"/>
            <a:ext cx="3971886" cy="3938273"/>
          </a:xfrm>
          <a:prstGeom prst="rect">
            <a:avLst/>
          </a:prstGeom>
          <a:noFill/>
          <a:ln>
            <a:miter lim="800000"/>
          </a:ln>
        </p:spPr>
        <p:txBody>
          <a:bodyPr/>
          <a:lstStyle/>
          <a:p>
            <a:r>
              <a:rPr lang="en-US" sz="1000" b="1" dirty="0">
                <a:latin typeface="ZapfHumnst BT" pitchFamily="34" charset="0"/>
              </a:rPr>
              <a:t>Subsystem Design</a:t>
            </a:r>
            <a:r>
              <a:rPr lang="en-US" sz="1000" dirty="0">
                <a:latin typeface="ZapfHumnst BT" pitchFamily="34" charset="0"/>
              </a:rPr>
              <a:t> is performed once per Design Subsystem.</a:t>
            </a:r>
            <a:endParaRPr lang="en-US" sz="1000" dirty="0">
              <a:latin typeface="ZapfHumnst BT" pitchFamily="34" charset="0"/>
            </a:endParaRPr>
          </a:p>
          <a:p>
            <a:r>
              <a:rPr lang="en-US" sz="1000" b="1" dirty="0">
                <a:latin typeface="ZapfHumnst BT" pitchFamily="34" charset="0"/>
              </a:rPr>
              <a:t>Purpose:</a:t>
            </a:r>
            <a:r>
              <a:rPr lang="en-US" sz="1000" dirty="0">
                <a:latin typeface="ZapfHumnst BT" pitchFamily="34" charset="0"/>
              </a:rPr>
              <a:t> </a:t>
            </a:r>
            <a:endParaRPr lang="en-US" sz="1000" dirty="0">
              <a:latin typeface="ZapfHumnst BT" pitchFamily="34" charset="0"/>
            </a:endParaRPr>
          </a:p>
          <a:p>
            <a:pPr marL="225425" lvl="1" indent="-113030">
              <a:buFontTx/>
              <a:buChar char="•"/>
            </a:pPr>
            <a:r>
              <a:rPr lang="en-US" sz="1000" dirty="0">
                <a:latin typeface="ZapfHumnst BT" pitchFamily="34" charset="0"/>
              </a:rPr>
              <a:t>To define the behaviors specified in the subsystem's interfaces in terms of collaborations of contained design elements and external subsystems/interfaces</a:t>
            </a:r>
            <a:endParaRPr lang="en-US" sz="1000" dirty="0">
              <a:latin typeface="ZapfHumnst BT" pitchFamily="34" charset="0"/>
            </a:endParaRPr>
          </a:p>
          <a:p>
            <a:pPr marL="225425" lvl="1" indent="-113030">
              <a:buFontTx/>
              <a:buChar char="•"/>
            </a:pPr>
            <a:r>
              <a:rPr lang="en-US" sz="1000" dirty="0">
                <a:latin typeface="ZapfHumnst BT" pitchFamily="34" charset="0"/>
              </a:rPr>
              <a:t>To document the internal structure of the subsystem</a:t>
            </a:r>
            <a:endParaRPr lang="en-US" sz="1000" dirty="0">
              <a:latin typeface="ZapfHumnst BT" pitchFamily="34" charset="0"/>
            </a:endParaRPr>
          </a:p>
          <a:p>
            <a:pPr marL="225425" lvl="1" indent="-113030">
              <a:buFontTx/>
              <a:buChar char="•"/>
            </a:pPr>
            <a:r>
              <a:rPr lang="en-US" sz="1000" dirty="0">
                <a:latin typeface="ZapfHumnst BT" pitchFamily="34" charset="0"/>
              </a:rPr>
              <a:t>To define realizations between the subsystem's interfaces and contained classes</a:t>
            </a:r>
            <a:endParaRPr lang="en-US" sz="1000" dirty="0">
              <a:latin typeface="ZapfHumnst BT" pitchFamily="34" charset="0"/>
            </a:endParaRPr>
          </a:p>
          <a:p>
            <a:pPr marL="225425" lvl="1" indent="-113030">
              <a:buFontTx/>
              <a:buChar char="•"/>
            </a:pPr>
            <a:r>
              <a:rPr lang="en-US" sz="1000" dirty="0">
                <a:latin typeface="ZapfHumnst BT" pitchFamily="34" charset="0"/>
              </a:rPr>
              <a:t>To determine the dependencies upon other subsystems</a:t>
            </a:r>
            <a:endParaRPr lang="en-US" sz="1000" dirty="0">
              <a:latin typeface="ZapfHumnst BT" pitchFamily="34" charset="0"/>
            </a:endParaRPr>
          </a:p>
          <a:p>
            <a:r>
              <a:rPr lang="en-US" sz="1000" b="1" dirty="0">
                <a:latin typeface="ZapfHumnst BT" pitchFamily="34" charset="0"/>
              </a:rPr>
              <a:t>Input Artifacts:</a:t>
            </a:r>
            <a:endParaRPr lang="en-US" sz="1000" dirty="0">
              <a:latin typeface="ZapfHumnst BT" pitchFamily="34" charset="0"/>
            </a:endParaRPr>
          </a:p>
          <a:p>
            <a:pPr marL="225425" lvl="1" indent="-113030">
              <a:buFontTx/>
              <a:buChar char="•"/>
            </a:pPr>
            <a:r>
              <a:rPr lang="en-US" sz="1000" dirty="0">
                <a:latin typeface="ZapfHumnst BT" pitchFamily="34" charset="0"/>
              </a:rPr>
              <a:t>Design Subsystems and Interfaces</a:t>
            </a:r>
            <a:endParaRPr lang="en-US" sz="1000" dirty="0">
              <a:latin typeface="ZapfHumnst BT" pitchFamily="34" charset="0"/>
            </a:endParaRPr>
          </a:p>
          <a:p>
            <a:pPr marL="225425" lvl="1" indent="-113030">
              <a:buFontTx/>
              <a:buChar char="•"/>
            </a:pPr>
            <a:r>
              <a:rPr lang="en-US" sz="1000" dirty="0">
                <a:latin typeface="ZapfHumnst BT" pitchFamily="34" charset="0"/>
              </a:rPr>
              <a:t>Project Specific Guidelines</a:t>
            </a:r>
            <a:endParaRPr lang="en-US" sz="1000" dirty="0">
              <a:latin typeface="ZapfHumnst BT" pitchFamily="34" charset="0"/>
            </a:endParaRPr>
          </a:p>
          <a:p>
            <a:pPr marL="225425" lvl="1" indent="-113030">
              <a:buFontTx/>
              <a:buChar char="•"/>
            </a:pPr>
            <a:r>
              <a:rPr lang="en-US" sz="1000" dirty="0">
                <a:latin typeface="ZapfHumnst BT" pitchFamily="34" charset="0"/>
              </a:rPr>
              <a:t>Design Model</a:t>
            </a:r>
            <a:endParaRPr lang="en-US" sz="1000" dirty="0">
              <a:latin typeface="ZapfHumnst BT" pitchFamily="34" charset="0"/>
            </a:endParaRPr>
          </a:p>
          <a:p>
            <a:r>
              <a:rPr lang="en-US" sz="1000" b="1" dirty="0">
                <a:latin typeface="ZapfHumnst BT" pitchFamily="34" charset="0"/>
              </a:rPr>
              <a:t>Resulting Artifacts:</a:t>
            </a:r>
            <a:endParaRPr lang="en-US" sz="1000" dirty="0">
              <a:latin typeface="ZapfHumnst BT" pitchFamily="34" charset="0"/>
            </a:endParaRPr>
          </a:p>
          <a:p>
            <a:pPr marL="225425" lvl="1" indent="-113030">
              <a:buFontTx/>
              <a:buChar char="•"/>
            </a:pPr>
            <a:r>
              <a:rPr lang="en-US" sz="1000" dirty="0">
                <a:latin typeface="ZapfHumnst BT" pitchFamily="34" charset="0"/>
              </a:rPr>
              <a:t>Design Subsystems and Interfaces</a:t>
            </a:r>
            <a:endParaRPr lang="en-US" sz="1000" dirty="0">
              <a:latin typeface="ZapfHumnst BT" pitchFamily="34" charset="0"/>
            </a:endParaRPr>
          </a:p>
          <a:p>
            <a:pPr marL="225425" lvl="1" indent="-113030">
              <a:buFontTx/>
              <a:buChar char="•"/>
            </a:pPr>
            <a:r>
              <a:rPr lang="en-US" sz="1000" dirty="0">
                <a:latin typeface="ZapfHumnst BT" pitchFamily="34" charset="0"/>
              </a:rPr>
              <a:t>Design classes</a:t>
            </a:r>
            <a:endParaRPr lang="en-US" sz="1000" dirty="0">
              <a:latin typeface="ZapfHumnst BT" pitchFamily="34" charset="0"/>
            </a:endParaRPr>
          </a:p>
          <a:p>
            <a:pPr marL="225425" lvl="1" indent="-113030">
              <a:buFontTx/>
              <a:buChar char="•"/>
            </a:pPr>
            <a:r>
              <a:rPr lang="en-US" sz="1000" dirty="0">
                <a:latin typeface="ZapfHumnst BT" pitchFamily="34" charset="0"/>
              </a:rPr>
              <a:t>Design Model</a:t>
            </a:r>
            <a:endParaRPr lang="en-US" sz="1000" dirty="0">
              <a:latin typeface="ZapfHumnst BT" pitchFamily="34" charset="0"/>
            </a:endParaRPr>
          </a:p>
          <a:p>
            <a:endParaRPr lang="en-US" sz="1000" dirty="0">
              <a:latin typeface="ZapfHumnst BT" pitchFamily="34" charset="0"/>
            </a:endParaRPr>
          </a:p>
          <a:p>
            <a:r>
              <a:rPr lang="en-US" sz="1000" dirty="0">
                <a:latin typeface="ZapfHumnst BT" pitchFamily="34" charset="0"/>
              </a:rPr>
              <a:t>                                      </a:t>
            </a:r>
            <a:endParaRPr lang="en-US" sz="1000" dirty="0">
              <a:latin typeface="ZapfHumnst BT" pitchFamily="34" charset="0"/>
            </a:endParaRPr>
          </a:p>
        </p:txBody>
      </p:sp>
      <p:sp>
        <p:nvSpPr>
          <p:cNvPr id="345092" name="Text Box 4"/>
          <p:cNvSpPr txBox="1">
            <a:spLocks noChangeArrowheads="1"/>
          </p:cNvSpPr>
          <p:nvPr/>
        </p:nvSpPr>
        <p:spPr bwMode="auto">
          <a:xfrm>
            <a:off x="569180" y="1201078"/>
            <a:ext cx="1806528" cy="1584839"/>
          </a:xfrm>
          <a:prstGeom prst="rect">
            <a:avLst/>
          </a:prstGeom>
          <a:noFill/>
          <a:ln w="9525">
            <a:noFill/>
            <a:miter lim="800000"/>
          </a:ln>
          <a:effectLst/>
        </p:spPr>
        <p:txBody>
          <a:bodyPr lIns="106471" tIns="53236" rIns="106471" bIns="53236">
            <a:spAutoFit/>
          </a:bodyPr>
          <a:lstStyle/>
          <a:p>
            <a:pPr>
              <a:spcBef>
                <a:spcPct val="50000"/>
              </a:spcBef>
            </a:pPr>
            <a:r>
              <a:rPr lang="en-US">
                <a:latin typeface="ZapfHumnst BT" pitchFamily="34" charset="0"/>
              </a:rPr>
              <a:t>In Subsystem Design, the concentration is on developing the “interface realizations.”</a:t>
            </a:r>
            <a:endParaRPr lang="en-US">
              <a:latin typeface="ZapfHumnst BT"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t>Mastering OOAD w/UML 2.0 – Instructor Notes</a:t>
            </a:r>
            <a:endParaRPr lang="en-US"/>
          </a:p>
        </p:txBody>
      </p:sp>
      <p:sp>
        <p:nvSpPr>
          <p:cNvPr id="6" name="Rectangle 15"/>
          <p:cNvSpPr>
            <a:spLocks noGrp="1" noChangeArrowheads="1"/>
          </p:cNvSpPr>
          <p:nvPr>
            <p:ph type="ftr" sz="quarter" idx="4"/>
          </p:nvPr>
        </p:nvSpPr>
        <p:spPr/>
        <p:txBody>
          <a:bodyPr/>
          <a:lstStyle/>
          <a:p>
            <a:r>
              <a:rPr lang="en-US"/>
              <a:t>Module 12 - Subsystem Design</a:t>
            </a:r>
            <a:endParaRPr lang="en-US">
              <a:latin typeface="ZapfHumnst BT" pitchFamily="34" charset="0"/>
            </a:endParaRPr>
          </a:p>
        </p:txBody>
      </p:sp>
      <p:sp>
        <p:nvSpPr>
          <p:cNvPr id="391170" name="Rectangle 2"/>
          <p:cNvSpPr>
            <a:spLocks noGrp="1" noRot="1" noChangeAspect="1" noChangeArrowheads="1"/>
          </p:cNvSpPr>
          <p:nvPr>
            <p:ph type="sldImg"/>
          </p:nvPr>
        </p:nvSpPr>
        <p:spPr bwMode="auto">
          <a:xfrm>
            <a:off x="2460625" y="833438"/>
            <a:ext cx="4037013" cy="3028950"/>
          </a:xfrm>
          <a:prstGeom prst="rect">
            <a:avLst/>
          </a:prstGeom>
          <a:solidFill>
            <a:srgbClr val="FFFFFF"/>
          </a:solidFill>
          <a:ln>
            <a:solidFill>
              <a:srgbClr val="000000"/>
            </a:solidFill>
            <a:miter lim="800000"/>
          </a:ln>
        </p:spPr>
      </p:sp>
      <p:sp>
        <p:nvSpPr>
          <p:cNvPr id="391171" name="Rectangle 3"/>
          <p:cNvSpPr>
            <a:spLocks noGrp="1" noChangeArrowheads="1"/>
          </p:cNvSpPr>
          <p:nvPr>
            <p:ph type="body" idx="1"/>
          </p:nvPr>
        </p:nvSpPr>
        <p:spPr bwMode="auto">
          <a:xfrm>
            <a:off x="2483976" y="4094730"/>
            <a:ext cx="3971886" cy="3938273"/>
          </a:xfrm>
          <a:prstGeom prst="rect">
            <a:avLst/>
          </a:prstGeom>
          <a:noFill/>
          <a:ln>
            <a:miter lim="800000"/>
          </a:ln>
        </p:spPr>
        <p:txBody>
          <a:bodyPr/>
          <a:lstStyle/>
          <a:p>
            <a:r>
              <a:rPr lang="en-US" sz="1000" dirty="0">
                <a:latin typeface="ZapfHumnst BT" pitchFamily="34" charset="0"/>
              </a:rPr>
              <a:t>This diagram models the dependencies that the </a:t>
            </a:r>
            <a:r>
              <a:rPr lang="en-US" sz="1000" dirty="0" err="1">
                <a:latin typeface="ZapfHumnst BT" pitchFamily="34" charset="0"/>
              </a:rPr>
              <a:t>BillingSystem</a:t>
            </a:r>
            <a:r>
              <a:rPr lang="en-US" sz="1000" dirty="0">
                <a:latin typeface="ZapfHumnst BT" pitchFamily="34" charset="0"/>
              </a:rPr>
              <a:t> subsystem has with other design elements. These dependencies support the relationships of the enclosed classes as modeled on the earlier subsystem class diagrams. They are on standard packages that do not have a specific interface. Thus, the </a:t>
            </a:r>
            <a:r>
              <a:rPr lang="en-US" sz="1000" dirty="0" err="1">
                <a:latin typeface="ZapfHumnst BT" pitchFamily="34" charset="0"/>
              </a:rPr>
              <a:t>BillingSystem</a:t>
            </a:r>
            <a:r>
              <a:rPr lang="en-US" sz="1000" dirty="0">
                <a:latin typeface="ZapfHumnst BT" pitchFamily="34" charset="0"/>
              </a:rPr>
              <a:t> subsystem cannot be reused without the packages it depends on.</a:t>
            </a:r>
            <a:endParaRPr lang="en-US" sz="1000" dirty="0">
              <a:latin typeface="ZapfHumnst BT" pitchFamily="34" charset="0"/>
            </a:endParaRPr>
          </a:p>
          <a:p>
            <a:r>
              <a:rPr lang="en-US" sz="1000" dirty="0">
                <a:latin typeface="ZapfHumnst BT" pitchFamily="34" charset="0"/>
              </a:rPr>
              <a:t>The </a:t>
            </a:r>
            <a:r>
              <a:rPr lang="en-US" sz="1000" dirty="0" err="1">
                <a:latin typeface="ZapfHumnst BT" pitchFamily="34" charset="0"/>
              </a:rPr>
              <a:t>BillingSystem</a:t>
            </a:r>
            <a:r>
              <a:rPr lang="en-US" sz="1000" dirty="0">
                <a:latin typeface="ZapfHumnst BT" pitchFamily="34" charset="0"/>
              </a:rPr>
              <a:t> subsystem is dependent on the External System Interfaces package in order to gain access to the subsystem interface itself (</a:t>
            </a:r>
            <a:r>
              <a:rPr lang="en-US" sz="1000" dirty="0" err="1">
                <a:latin typeface="ZapfHumnst BT" pitchFamily="34" charset="0"/>
              </a:rPr>
              <a:t>IBillingSystem</a:t>
            </a:r>
            <a:r>
              <a:rPr lang="en-US" sz="1000" dirty="0">
                <a:latin typeface="ZapfHumnst BT" pitchFamily="34" charset="0"/>
              </a:rPr>
              <a:t>). Remember, the subsystem interfaces were not packaged with the subsystems themselves.</a:t>
            </a:r>
            <a:endParaRPr lang="en-US" sz="1000" dirty="0">
              <a:latin typeface="ZapfHumnst BT" pitchFamily="34" charset="0"/>
            </a:endParaRPr>
          </a:p>
          <a:p>
            <a:r>
              <a:rPr lang="en-US" sz="1000" dirty="0">
                <a:latin typeface="ZapfHumnst BT" pitchFamily="34" charset="0"/>
              </a:rPr>
              <a:t>The </a:t>
            </a:r>
            <a:r>
              <a:rPr lang="en-US" sz="1000" dirty="0" err="1">
                <a:latin typeface="ZapfHumnst BT" pitchFamily="34" charset="0"/>
              </a:rPr>
              <a:t>BillingSystem</a:t>
            </a:r>
            <a:r>
              <a:rPr lang="en-US" sz="1000" dirty="0">
                <a:latin typeface="ZapfHumnst BT" pitchFamily="34" charset="0"/>
              </a:rPr>
              <a:t> subsystem is dependent on the University Artifacts package in order to gain access to the core types of the Course Registration System.</a:t>
            </a:r>
            <a:endParaRPr lang="en-US" sz="1000" dirty="0">
              <a:latin typeface="ZapfHumnst BT" pitchFamily="34" charset="0"/>
            </a:endParaRPr>
          </a:p>
        </p:txBody>
      </p:sp>
      <p:sp>
        <p:nvSpPr>
          <p:cNvPr id="391172" name="Text Box 4"/>
          <p:cNvSpPr txBox="1">
            <a:spLocks noChangeArrowheads="1"/>
          </p:cNvSpPr>
          <p:nvPr/>
        </p:nvSpPr>
        <p:spPr bwMode="auto">
          <a:xfrm>
            <a:off x="569180" y="1201079"/>
            <a:ext cx="1856022" cy="3308388"/>
          </a:xfrm>
          <a:prstGeom prst="rect">
            <a:avLst/>
          </a:prstGeom>
          <a:noFill/>
          <a:ln w="9525">
            <a:noFill/>
            <a:miter lim="800000"/>
          </a:ln>
          <a:effectLst/>
        </p:spPr>
        <p:txBody>
          <a:bodyPr lIns="106471" tIns="53236" rIns="106471" bIns="53236">
            <a:spAutoFit/>
          </a:bodyPr>
          <a:lstStyle/>
          <a:p>
            <a:pPr>
              <a:spcBef>
                <a:spcPct val="50000"/>
              </a:spcBef>
            </a:pPr>
            <a:r>
              <a:rPr lang="en-US">
                <a:latin typeface="ZapfHumnst BT" pitchFamily="34" charset="0"/>
              </a:rPr>
              <a:t>You may want to demonstrate how these dependencies support the relationships between the enclosed classes by flipping back to the class diagram for the BillingSystem subsystem.</a:t>
            </a:r>
            <a:endParaRPr lang="en-US">
              <a:latin typeface="ZapfHumnst BT"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r>
              <a:rPr lang="en-US"/>
              <a:t>Mastering OOAD w/UML 2.0 – Instructor Notes</a:t>
            </a:r>
            <a:endParaRPr lang="en-US"/>
          </a:p>
        </p:txBody>
      </p:sp>
      <p:sp>
        <p:nvSpPr>
          <p:cNvPr id="5" name="Rectangle 15"/>
          <p:cNvSpPr>
            <a:spLocks noGrp="1" noChangeArrowheads="1"/>
          </p:cNvSpPr>
          <p:nvPr>
            <p:ph type="ftr" sz="quarter" idx="4"/>
          </p:nvPr>
        </p:nvSpPr>
        <p:spPr/>
        <p:txBody>
          <a:bodyPr/>
          <a:lstStyle/>
          <a:p>
            <a:r>
              <a:rPr lang="en-US"/>
              <a:t>Module 12 - Subsystem Design</a:t>
            </a:r>
            <a:endParaRPr lang="en-US">
              <a:latin typeface="ZapfHumnst BT" pitchFamily="34" charset="0"/>
            </a:endParaRPr>
          </a:p>
        </p:txBody>
      </p:sp>
      <p:sp>
        <p:nvSpPr>
          <p:cNvPr id="393218" name="Rectangle 2"/>
          <p:cNvSpPr>
            <a:spLocks noGrp="1" noRot="1" noChangeAspect="1" noChangeArrowheads="1" noTextEdit="1"/>
          </p:cNvSpPr>
          <p:nvPr>
            <p:ph type="sldImg"/>
          </p:nvPr>
        </p:nvSpPr>
        <p:spPr/>
      </p:sp>
      <p:sp>
        <p:nvSpPr>
          <p:cNvPr id="393219" name="Rectangle 3"/>
          <p:cNvSpPr>
            <a:spLocks noGrp="1" noChangeArrowheads="1"/>
          </p:cNvSpPr>
          <p:nvPr>
            <p:ph type="body" idx="1"/>
          </p:nvPr>
        </p:nvSpPr>
        <p:spPr/>
        <p:txBody>
          <a:bodyPr/>
          <a:lstStyle/>
          <a:p>
            <a:r>
              <a:rPr lang="en-US" sz="1000" dirty="0">
                <a:latin typeface="ZapfHumnst BT" pitchFamily="34" charset="0"/>
              </a:rPr>
              <a:t>Now we will discuss the kinds of things you should look for when reviewing the results of Subsystem Design.</a:t>
            </a:r>
            <a:endParaRPr lang="en-US" sz="1000" dirty="0">
              <a:latin typeface="ZapfHumnst BT" pitchFamily="34" charset="0"/>
            </a:endParaRPr>
          </a:p>
          <a:p>
            <a:endParaRPr lang="en-US" sz="1000" dirty="0">
              <a:latin typeface="ZapfHumnst BT"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r>
              <a:rPr lang="en-US"/>
              <a:t>Mastering OOAD w/UML 2.0 – Instructor Notes</a:t>
            </a:r>
            <a:endParaRPr lang="en-US"/>
          </a:p>
        </p:txBody>
      </p:sp>
      <p:sp>
        <p:nvSpPr>
          <p:cNvPr id="5" name="Rectangle 15"/>
          <p:cNvSpPr>
            <a:spLocks noGrp="1" noChangeArrowheads="1"/>
          </p:cNvSpPr>
          <p:nvPr>
            <p:ph type="ftr" sz="quarter" idx="4"/>
          </p:nvPr>
        </p:nvSpPr>
        <p:spPr/>
        <p:txBody>
          <a:bodyPr/>
          <a:lstStyle/>
          <a:p>
            <a:r>
              <a:rPr lang="en-US"/>
              <a:t>Module 12 - Subsystem Design</a:t>
            </a:r>
            <a:endParaRPr lang="en-US">
              <a:latin typeface="ZapfHumnst BT" pitchFamily="34" charset="0"/>
            </a:endParaRPr>
          </a:p>
        </p:txBody>
      </p:sp>
      <p:sp>
        <p:nvSpPr>
          <p:cNvPr id="395266" name="Rectangle 2"/>
          <p:cNvSpPr>
            <a:spLocks noGrp="1" noRot="1" noChangeAspect="1" noChangeArrowheads="1"/>
          </p:cNvSpPr>
          <p:nvPr>
            <p:ph type="sldImg"/>
          </p:nvPr>
        </p:nvSpPr>
        <p:spPr bwMode="auto">
          <a:xfrm>
            <a:off x="2460625" y="833438"/>
            <a:ext cx="4037013" cy="3028950"/>
          </a:xfrm>
          <a:prstGeom prst="rect">
            <a:avLst/>
          </a:prstGeom>
          <a:solidFill>
            <a:srgbClr val="FFFFFF"/>
          </a:solidFill>
          <a:ln>
            <a:solidFill>
              <a:srgbClr val="000000"/>
            </a:solidFill>
            <a:miter lim="800000"/>
          </a:ln>
        </p:spPr>
      </p:sp>
      <p:sp>
        <p:nvSpPr>
          <p:cNvPr id="395267" name="Rectangle 3"/>
          <p:cNvSpPr>
            <a:spLocks noGrp="1" noChangeArrowheads="1"/>
          </p:cNvSpPr>
          <p:nvPr>
            <p:ph type="body" idx="1"/>
          </p:nvPr>
        </p:nvSpPr>
        <p:spPr bwMode="auto">
          <a:xfrm>
            <a:off x="2483976" y="4094730"/>
            <a:ext cx="3971886" cy="3938273"/>
          </a:xfrm>
          <a:prstGeom prst="rect">
            <a:avLst/>
          </a:prstGeom>
          <a:noFill/>
          <a:ln>
            <a:miter lim="800000"/>
          </a:ln>
        </p:spPr>
        <p:txBody>
          <a:bodyPr/>
          <a:lstStyle/>
          <a:p>
            <a:r>
              <a:rPr lang="en-US" sz="1000" dirty="0">
                <a:latin typeface="ZapfHumnst BT" pitchFamily="34" charset="0"/>
              </a:rPr>
              <a:t>This checklist includes the key things to look for when assessing the results of </a:t>
            </a:r>
            <a:r>
              <a:rPr lang="en-US" sz="1000" b="1" dirty="0">
                <a:latin typeface="ZapfHumnst BT" pitchFamily="34" charset="0"/>
              </a:rPr>
              <a:t>Subsystem Design</a:t>
            </a:r>
            <a:r>
              <a:rPr lang="en-US" sz="1000" dirty="0">
                <a:latin typeface="ZapfHumnst BT" pitchFamily="34" charset="0"/>
              </a:rPr>
              <a:t>.</a:t>
            </a:r>
            <a:endParaRPr lang="en-US" sz="1000" dirty="0">
              <a:latin typeface="ZapfHumnst BT" pitchFamily="34" charset="0"/>
            </a:endParaRPr>
          </a:p>
          <a:p>
            <a:r>
              <a:rPr lang="en-US" sz="1000" dirty="0">
                <a:latin typeface="ZapfHumnst BT" pitchFamily="34" charset="0"/>
              </a:rPr>
              <a:t>A designer is responsible for the integrity of the design subsystem, ensuring that: </a:t>
            </a:r>
            <a:endParaRPr lang="en-US" sz="1000" dirty="0">
              <a:latin typeface="ZapfHumnst BT" pitchFamily="34" charset="0"/>
            </a:endParaRPr>
          </a:p>
          <a:p>
            <a:pPr marL="225425" lvl="1" indent="-113030">
              <a:buFontTx/>
              <a:buChar char="•"/>
            </a:pPr>
            <a:r>
              <a:rPr lang="en-US" sz="1000" dirty="0">
                <a:latin typeface="ZapfHumnst BT" pitchFamily="34" charset="0"/>
              </a:rPr>
              <a:t>The subsystem encapsulates its contents, only exposing contained behavior through interfaces it realizes.</a:t>
            </a:r>
            <a:endParaRPr lang="en-US" sz="1000" dirty="0">
              <a:latin typeface="ZapfHumnst BT" pitchFamily="34" charset="0"/>
            </a:endParaRPr>
          </a:p>
          <a:p>
            <a:pPr marL="225425" lvl="1" indent="-113030">
              <a:buFontTx/>
              <a:buChar char="•"/>
            </a:pPr>
            <a:r>
              <a:rPr lang="en-US" sz="1000" dirty="0">
                <a:latin typeface="ZapfHumnst BT" pitchFamily="34" charset="0"/>
              </a:rPr>
              <a:t>The operations of the interfaces the subsystem realizes are distributed to contained classes or subsystems.</a:t>
            </a:r>
            <a:endParaRPr lang="en-US" sz="1000" dirty="0">
              <a:latin typeface="ZapfHumnst BT" pitchFamily="34" charset="0"/>
            </a:endParaRPr>
          </a:p>
          <a:p>
            <a:pPr marL="225425" lvl="1" indent="-113030">
              <a:buFontTx/>
              <a:buChar char="•"/>
            </a:pPr>
            <a:r>
              <a:rPr lang="en-US" sz="1000" dirty="0">
                <a:latin typeface="ZapfHumnst BT" pitchFamily="34" charset="0"/>
              </a:rPr>
              <a:t>The subsystem properly implements its interfaces.</a:t>
            </a:r>
            <a:endParaRPr lang="en-US" sz="1000" dirty="0">
              <a:latin typeface="ZapfHumnst BT"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r>
              <a:rPr lang="en-US"/>
              <a:t>Mastering OOAD w/UML 2.0 – Instructor Notes</a:t>
            </a:r>
            <a:endParaRPr lang="en-US"/>
          </a:p>
        </p:txBody>
      </p:sp>
      <p:sp>
        <p:nvSpPr>
          <p:cNvPr id="5" name="Rectangle 15"/>
          <p:cNvSpPr>
            <a:spLocks noGrp="1" noChangeArrowheads="1"/>
          </p:cNvSpPr>
          <p:nvPr>
            <p:ph type="ftr" sz="quarter" idx="4"/>
          </p:nvPr>
        </p:nvSpPr>
        <p:spPr/>
        <p:txBody>
          <a:bodyPr/>
          <a:lstStyle/>
          <a:p>
            <a:r>
              <a:rPr lang="en-US"/>
              <a:t>Module 12 - Subsystem Design</a:t>
            </a:r>
            <a:endParaRPr lang="en-US">
              <a:latin typeface="ZapfHumnst BT" pitchFamily="34" charset="0"/>
            </a:endParaRPr>
          </a:p>
        </p:txBody>
      </p:sp>
      <p:sp>
        <p:nvSpPr>
          <p:cNvPr id="397314" name="Rectangle 2"/>
          <p:cNvSpPr>
            <a:spLocks noGrp="1" noRot="1" noChangeAspect="1" noChangeArrowheads="1"/>
          </p:cNvSpPr>
          <p:nvPr>
            <p:ph type="sldImg"/>
          </p:nvPr>
        </p:nvSpPr>
        <p:spPr bwMode="auto">
          <a:xfrm>
            <a:off x="2460625" y="833438"/>
            <a:ext cx="4037013" cy="3028950"/>
          </a:xfrm>
          <a:prstGeom prst="rect">
            <a:avLst/>
          </a:prstGeom>
          <a:solidFill>
            <a:srgbClr val="FFFFFF"/>
          </a:solidFill>
          <a:ln>
            <a:solidFill>
              <a:srgbClr val="000000"/>
            </a:solidFill>
            <a:miter lim="800000"/>
          </a:ln>
        </p:spPr>
      </p:sp>
      <p:sp>
        <p:nvSpPr>
          <p:cNvPr id="397316" name="Text Box 4"/>
          <p:cNvSpPr txBox="1">
            <a:spLocks noChangeArrowheads="1"/>
          </p:cNvSpPr>
          <p:nvPr/>
        </p:nvSpPr>
        <p:spPr bwMode="auto">
          <a:xfrm>
            <a:off x="569180" y="1204239"/>
            <a:ext cx="1856022" cy="6827183"/>
          </a:xfrm>
          <a:prstGeom prst="rect">
            <a:avLst/>
          </a:prstGeom>
          <a:noFill/>
          <a:ln w="9525">
            <a:noFill/>
            <a:miter lim="800000"/>
          </a:ln>
          <a:effectLst/>
        </p:spPr>
        <p:txBody>
          <a:bodyPr lIns="106471" tIns="53236" rIns="106471" bIns="53236"/>
          <a:lstStyle/>
          <a:p>
            <a:r>
              <a:rPr lang="en-US">
                <a:latin typeface="ZapfHumnst BT" pitchFamily="34" charset="0"/>
              </a:rPr>
              <a:t>1. In </a:t>
            </a:r>
            <a:r>
              <a:rPr lang="en-US" b="1">
                <a:latin typeface="ZapfHumnst BT" pitchFamily="34" charset="0"/>
              </a:rPr>
              <a:t>Subsystem Design</a:t>
            </a:r>
            <a:r>
              <a:rPr lang="en-US">
                <a:latin typeface="ZapfHumnst BT" pitchFamily="34" charset="0"/>
              </a:rPr>
              <a:t>, you look at the responsibilities of a subsystem in detail. You define and refine the classes that are needed to implement the responsibilities, and refine subsystem dependencies, as needed. </a:t>
            </a:r>
            <a:endParaRPr lang="en-US">
              <a:latin typeface="ZapfHumnst BT" pitchFamily="34" charset="0"/>
            </a:endParaRPr>
          </a:p>
          <a:p>
            <a:r>
              <a:rPr lang="en-US">
                <a:latin typeface="ZapfHumnst BT" pitchFamily="34" charset="0"/>
              </a:rPr>
              <a:t>2. Gates are a connection point for a message that comes into or goes outside the interaction. Messages within the interaction can be connected to the gate. </a:t>
            </a:r>
            <a:endParaRPr lang="en-US">
              <a:latin typeface="ZapfHumnst BT" pitchFamily="34" charset="0"/>
            </a:endParaRPr>
          </a:p>
          <a:p>
            <a:r>
              <a:rPr lang="en-US">
                <a:latin typeface="ZapfHumnst BT" pitchFamily="34" charset="0"/>
              </a:rPr>
              <a:t>3. If the element on which the subsystem is dependent is within a subsystem, the dependency should be on the subsystem interface, not on the subsystem itself or on any element in the subsystem. This allows the design elements to be substituted for one another as long as they offer the same behavior. </a:t>
            </a:r>
            <a:endParaRPr lang="en-US">
              <a:latin typeface="ZapfHumnst BT"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t>Mastering OOAD w/UML 2.0 – Instructor Notes</a:t>
            </a:r>
            <a:endParaRPr lang="en-US"/>
          </a:p>
        </p:txBody>
      </p:sp>
      <p:sp>
        <p:nvSpPr>
          <p:cNvPr id="6" name="Rectangle 15"/>
          <p:cNvSpPr>
            <a:spLocks noGrp="1" noChangeArrowheads="1"/>
          </p:cNvSpPr>
          <p:nvPr>
            <p:ph type="ftr" sz="quarter" idx="4"/>
          </p:nvPr>
        </p:nvSpPr>
        <p:spPr/>
        <p:txBody>
          <a:bodyPr/>
          <a:lstStyle/>
          <a:p>
            <a:r>
              <a:rPr lang="en-US"/>
              <a:t>Module 12 - Subsystem Design</a:t>
            </a:r>
            <a:endParaRPr lang="en-US">
              <a:latin typeface="ZapfHumnst BT" pitchFamily="34" charset="0"/>
            </a:endParaRPr>
          </a:p>
        </p:txBody>
      </p:sp>
      <p:sp>
        <p:nvSpPr>
          <p:cNvPr id="347138" name="Text Box 2"/>
          <p:cNvSpPr txBox="1">
            <a:spLocks noChangeArrowheads="1"/>
          </p:cNvSpPr>
          <p:nvPr/>
        </p:nvSpPr>
        <p:spPr bwMode="auto">
          <a:xfrm>
            <a:off x="569180" y="1201078"/>
            <a:ext cx="1806528" cy="16304253"/>
          </a:xfrm>
          <a:prstGeom prst="rect">
            <a:avLst/>
          </a:prstGeom>
          <a:noFill/>
          <a:ln w="9525">
            <a:noFill/>
            <a:miter lim="800000"/>
          </a:ln>
          <a:effectLst/>
        </p:spPr>
        <p:txBody>
          <a:bodyPr lIns="106471" tIns="53236" rIns="106471" bIns="53236">
            <a:spAutoFit/>
          </a:bodyPr>
          <a:lstStyle/>
          <a:p>
            <a:pPr>
              <a:spcBef>
                <a:spcPts val="495"/>
              </a:spcBef>
              <a:spcAft>
                <a:spcPts val="495"/>
              </a:spcAft>
            </a:pPr>
            <a:r>
              <a:rPr lang="en-US" dirty="0">
                <a:latin typeface="ZapfHumnst BT" pitchFamily="34" charset="0"/>
              </a:rPr>
              <a:t>Subsystems and interfaces were first introduced in the Concepts of Object Orientation module. They were identified and modeled in Identify Design Elements.  The concepts are repeated here for review purposes.</a:t>
            </a:r>
            <a:endParaRPr lang="en-US" dirty="0">
              <a:latin typeface="ZapfHumnst BT" pitchFamily="34" charset="0"/>
            </a:endParaRPr>
          </a:p>
          <a:p>
            <a:pPr>
              <a:spcBef>
                <a:spcPts val="495"/>
              </a:spcBef>
              <a:spcAft>
                <a:spcPts val="495"/>
              </a:spcAft>
            </a:pPr>
            <a:r>
              <a:rPr lang="en-US" dirty="0">
                <a:latin typeface="ZapfHumnst BT" pitchFamily="34" charset="0"/>
              </a:rPr>
              <a:t>In the UML, any classifier (for example, class, subsystem, component) can have interface(s); however, to keep things simple, in this course we will concentrate on interfaces for subsystems. </a:t>
            </a:r>
            <a:endParaRPr lang="en-US" dirty="0">
              <a:latin typeface="ZapfHumnst BT" pitchFamily="34" charset="0"/>
            </a:endParaRPr>
          </a:p>
          <a:p>
            <a:pPr>
              <a:buFont typeface="Symbol" panose="05050102010706020507" pitchFamily="18" charset="2"/>
              <a:buNone/>
            </a:pPr>
            <a:r>
              <a:rPr lang="en-US" dirty="0">
                <a:latin typeface="ZapfHumnst BT" pitchFamily="34" charset="0"/>
              </a:rPr>
              <a:t>Emphasize the following:</a:t>
            </a:r>
            <a:endParaRPr lang="en-US" dirty="0">
              <a:latin typeface="ZapfHumnst BT" pitchFamily="34" charset="0"/>
            </a:endParaRPr>
          </a:p>
          <a:p>
            <a:pPr marL="168910" lvl="1" indent="-56515">
              <a:buFontTx/>
              <a:buChar char="•"/>
            </a:pPr>
            <a:r>
              <a:rPr lang="en-US" dirty="0">
                <a:latin typeface="ZapfHumnst BT" pitchFamily="34" charset="0"/>
              </a:rPr>
              <a:t>Canonical vs. elided notation.</a:t>
            </a:r>
            <a:endParaRPr lang="en-US" dirty="0">
              <a:latin typeface="ZapfHumnst BT" pitchFamily="34" charset="0"/>
            </a:endParaRPr>
          </a:p>
          <a:p>
            <a:pPr marL="168910" lvl="1" indent="-56515">
              <a:buFontTx/>
              <a:buChar char="•"/>
            </a:pPr>
            <a:r>
              <a:rPr lang="en-US" dirty="0">
                <a:latin typeface="ZapfHumnst BT" pitchFamily="34" charset="0"/>
              </a:rPr>
              <a:t>Multiple interfaces are possible per subsystem.</a:t>
            </a:r>
            <a:endParaRPr lang="en-US" dirty="0">
              <a:latin typeface="ZapfHumnst BT" pitchFamily="34" charset="0"/>
            </a:endParaRPr>
          </a:p>
          <a:p>
            <a:pPr marL="168910" lvl="1" indent="-56515">
              <a:buFontTx/>
              <a:buChar char="•"/>
            </a:pPr>
            <a:r>
              <a:rPr lang="en-US" dirty="0">
                <a:latin typeface="ZapfHumnst BT" pitchFamily="34" charset="0"/>
              </a:rPr>
              <a:t>Interface can be realized by multiple subsystems.</a:t>
            </a:r>
            <a:endParaRPr lang="en-US" dirty="0">
              <a:latin typeface="ZapfHumnst BT" pitchFamily="34" charset="0"/>
            </a:endParaRPr>
          </a:p>
          <a:p>
            <a:pPr marL="168910" lvl="1" indent="-56515">
              <a:buFontTx/>
              <a:buChar char="•"/>
            </a:pPr>
            <a:r>
              <a:rPr lang="en-US" dirty="0">
                <a:latin typeface="ZapfHumnst BT" pitchFamily="34" charset="0"/>
              </a:rPr>
              <a:t>Interface is not a part of the subsystem, it is external.</a:t>
            </a:r>
            <a:endParaRPr lang="en-US" dirty="0">
              <a:latin typeface="ZapfHumnst BT" pitchFamily="34" charset="0"/>
            </a:endParaRPr>
          </a:p>
          <a:p>
            <a:pPr marL="168910" lvl="1" indent="-56515"/>
            <a:endParaRPr lang="en-US" dirty="0">
              <a:latin typeface="ZapfHumnst BT" pitchFamily="34" charset="0"/>
            </a:endParaRPr>
          </a:p>
          <a:p>
            <a:r>
              <a:rPr lang="en-US" dirty="0">
                <a:latin typeface="ZapfHumnst BT" pitchFamily="34" charset="0"/>
              </a:rPr>
              <a:t>Remember that interfaces and abstract classes/generalization are not the same concept. An interface is a full-fledged citizen that may be “realized” (excuse the overloaded term) using abstract classes. The realization of an interface though, is not the same as inheriting from an abstract base class.</a:t>
            </a:r>
            <a:endParaRPr lang="en-US" dirty="0">
              <a:latin typeface="ZapfHumnst BT" pitchFamily="34" charset="0"/>
            </a:endParaRPr>
          </a:p>
          <a:p>
            <a:endParaRPr lang="en-US" dirty="0">
              <a:latin typeface="ZapfHumnst BT" pitchFamily="34" charset="0"/>
            </a:endParaRPr>
          </a:p>
          <a:p>
            <a:endParaRPr lang="en-US" dirty="0">
              <a:latin typeface="ZapfHumnst BT" pitchFamily="34" charset="0"/>
            </a:endParaRPr>
          </a:p>
        </p:txBody>
      </p:sp>
      <p:sp>
        <p:nvSpPr>
          <p:cNvPr id="347139" name="Rectangle 3"/>
          <p:cNvSpPr>
            <a:spLocks noGrp="1" noRot="1" noChangeAspect="1" noChangeArrowheads="1"/>
          </p:cNvSpPr>
          <p:nvPr>
            <p:ph type="sldImg"/>
          </p:nvPr>
        </p:nvSpPr>
        <p:spPr bwMode="auto">
          <a:xfrm>
            <a:off x="2460625" y="833438"/>
            <a:ext cx="4037013" cy="3028950"/>
          </a:xfrm>
          <a:prstGeom prst="rect">
            <a:avLst/>
          </a:prstGeom>
          <a:solidFill>
            <a:srgbClr val="FFFFFF"/>
          </a:solidFill>
          <a:ln>
            <a:solidFill>
              <a:srgbClr val="000000"/>
            </a:solidFill>
            <a:miter lim="800000"/>
          </a:ln>
        </p:spPr>
      </p:sp>
      <p:sp>
        <p:nvSpPr>
          <p:cNvPr id="347140" name="Rectangle 4"/>
          <p:cNvSpPr>
            <a:spLocks noGrp="1" noChangeArrowheads="1"/>
          </p:cNvSpPr>
          <p:nvPr>
            <p:ph type="body" idx="1"/>
          </p:nvPr>
        </p:nvSpPr>
        <p:spPr bwMode="auto">
          <a:xfrm>
            <a:off x="2483976" y="4094730"/>
            <a:ext cx="3971886" cy="3938273"/>
          </a:xfrm>
          <a:prstGeom prst="rect">
            <a:avLst/>
          </a:prstGeom>
          <a:noFill/>
          <a:ln>
            <a:miter lim="800000"/>
          </a:ln>
        </p:spPr>
        <p:txBody>
          <a:bodyPr/>
          <a:lstStyle/>
          <a:p>
            <a:r>
              <a:rPr lang="en-US" sz="1000" dirty="0">
                <a:latin typeface="ZapfHumnst BT" pitchFamily="34" charset="0"/>
              </a:rPr>
              <a:t>A subsystem is a model element that has the semantics of a package, such that it can contain other model elements, and the semantics of a class, such that it has behavior. A subsystem realizes one or more interfaces, which define the behavior it can perform.</a:t>
            </a:r>
            <a:endParaRPr lang="en-US" sz="1000" dirty="0">
              <a:latin typeface="ZapfHumnst BT" pitchFamily="34" charset="0"/>
            </a:endParaRPr>
          </a:p>
          <a:p>
            <a:r>
              <a:rPr lang="en-US" sz="1000" dirty="0">
                <a:latin typeface="ZapfHumnst BT" pitchFamily="34" charset="0"/>
              </a:rPr>
              <a:t>A subsystem may be represented as a UML package (a tabbed folder) with the «subsystem» stereotype.</a:t>
            </a:r>
            <a:endParaRPr lang="en-US" sz="1000" dirty="0">
              <a:latin typeface="ZapfHumnst BT" pitchFamily="34" charset="0"/>
            </a:endParaRPr>
          </a:p>
          <a:p>
            <a:r>
              <a:rPr lang="en-US" sz="1000" dirty="0">
                <a:latin typeface="ZapfHumnst BT" pitchFamily="34" charset="0"/>
              </a:rPr>
              <a:t>An interface is a model element that defines a set of behaviors (a set of operations) offered by a classifier model element (specifically, a class, subsystem or component). A classifier may realize one or more interfaces. An interface may be realized by one or more classifiers.</a:t>
            </a:r>
            <a:endParaRPr lang="en-US" sz="1000" dirty="0">
              <a:latin typeface="ZapfHumnst BT" pitchFamily="34" charset="0"/>
            </a:endParaRPr>
          </a:p>
          <a:p>
            <a:r>
              <a:rPr lang="en-US" sz="1000" dirty="0">
                <a:latin typeface="ZapfHumnst BT" pitchFamily="34" charset="0"/>
              </a:rPr>
              <a:t>Interfaces are not abstract classes, as abstract classes allow you to provide default behavior for some or all of their methods. Interfaces provide no default behavior.</a:t>
            </a:r>
            <a:endParaRPr lang="en-US" sz="1000" dirty="0">
              <a:latin typeface="ZapfHumnst BT" pitchFamily="34" charset="0"/>
            </a:endParaRPr>
          </a:p>
          <a:p>
            <a:r>
              <a:rPr lang="en-US" sz="1000" dirty="0">
                <a:latin typeface="ZapfHumnst BT" pitchFamily="34" charset="0"/>
              </a:rPr>
              <a:t>Interfaces may be represented as classes with the “interface” stereotype, or may be represented as “lollipops.”</a:t>
            </a:r>
            <a:endParaRPr lang="en-US" sz="1000" dirty="0">
              <a:latin typeface="ZapfHumnst BT" pitchFamily="34" charset="0"/>
            </a:endParaRPr>
          </a:p>
          <a:p>
            <a:r>
              <a:rPr lang="en-US" sz="1000" dirty="0">
                <a:latin typeface="ZapfHumnst BT" pitchFamily="34" charset="0"/>
              </a:rPr>
              <a:t>Realization is a semantic relationship between two classifiers. One classifier serves as the contract that the other classifier agrees to carry out.</a:t>
            </a:r>
            <a:endParaRPr lang="en-US" sz="1000" dirty="0">
              <a:latin typeface="ZapfHumnst BT" pitchFamily="34" charset="0"/>
            </a:endParaRPr>
          </a:p>
          <a:p>
            <a:r>
              <a:rPr lang="en-US" sz="1000" dirty="0">
                <a:latin typeface="ZapfHumnst BT" pitchFamily="34" charset="0"/>
              </a:rPr>
              <a:t>The realization relationship may be modeled as a dashed line with a hollow arrowhead pointing at the contract classifier (canonical form), or when combined with an interface, as a “lollipop” (elided form).</a:t>
            </a:r>
            <a:endParaRPr lang="en-US" sz="1000" dirty="0">
              <a:latin typeface="ZapfHumnst BT"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t>Mastering OOAD w/UML 2.0 – Instructor Notes</a:t>
            </a:r>
            <a:endParaRPr lang="en-US"/>
          </a:p>
        </p:txBody>
      </p:sp>
      <p:sp>
        <p:nvSpPr>
          <p:cNvPr id="6" name="Rectangle 15"/>
          <p:cNvSpPr>
            <a:spLocks noGrp="1" noChangeArrowheads="1"/>
          </p:cNvSpPr>
          <p:nvPr>
            <p:ph type="ftr" sz="quarter" idx="4"/>
          </p:nvPr>
        </p:nvSpPr>
        <p:spPr/>
        <p:txBody>
          <a:bodyPr/>
          <a:lstStyle/>
          <a:p>
            <a:r>
              <a:rPr lang="en-US"/>
              <a:t>Module 12 - Subsystem Design</a:t>
            </a:r>
            <a:endParaRPr lang="en-US">
              <a:latin typeface="ZapfHumnst BT" pitchFamily="34" charset="0"/>
            </a:endParaRPr>
          </a:p>
        </p:txBody>
      </p:sp>
      <p:sp>
        <p:nvSpPr>
          <p:cNvPr id="349186" name="Text Box 2"/>
          <p:cNvSpPr txBox="1">
            <a:spLocks noChangeArrowheads="1"/>
          </p:cNvSpPr>
          <p:nvPr/>
        </p:nvSpPr>
        <p:spPr bwMode="auto">
          <a:xfrm>
            <a:off x="569180" y="1197918"/>
            <a:ext cx="1848289" cy="8093259"/>
          </a:xfrm>
          <a:prstGeom prst="rect">
            <a:avLst/>
          </a:prstGeom>
          <a:noFill/>
          <a:ln w="12700">
            <a:noFill/>
            <a:miter lim="800000"/>
            <a:headEnd type="none" w="sm" len="sm"/>
            <a:tailEnd type="none" w="lg" len="lg"/>
          </a:ln>
          <a:effectLst/>
        </p:spPr>
        <p:txBody>
          <a:bodyPr lIns="90187" tIns="45094" rIns="90187" bIns="45094">
            <a:spAutoFit/>
          </a:bodyPr>
          <a:lstStyle/>
          <a:p>
            <a:pPr>
              <a:spcBef>
                <a:spcPct val="50000"/>
              </a:spcBef>
            </a:pPr>
            <a:r>
              <a:rPr lang="en-US">
                <a:latin typeface="ZapfHumnst BT" pitchFamily="34" charset="0"/>
              </a:rPr>
              <a:t>Discuss some of the benefits of doing this well: portability, reuse, insulation from change, and so on.</a:t>
            </a:r>
            <a:endParaRPr lang="en-US">
              <a:latin typeface="ZapfHumnst BT" pitchFamily="34" charset="0"/>
            </a:endParaRPr>
          </a:p>
          <a:p>
            <a:pPr>
              <a:spcBef>
                <a:spcPct val="50000"/>
              </a:spcBef>
            </a:pPr>
            <a:r>
              <a:rPr lang="en-US">
                <a:latin typeface="ZapfHumnst BT" pitchFamily="34" charset="0"/>
              </a:rPr>
              <a:t>There should not be any public classes within a subsystem; the only thing a subsystem should expose to the outside world is its interfaces.  </a:t>
            </a:r>
            <a:endParaRPr lang="en-US">
              <a:latin typeface="ZapfHumnst BT" pitchFamily="34" charset="0"/>
            </a:endParaRPr>
          </a:p>
          <a:p>
            <a:pPr>
              <a:spcBef>
                <a:spcPct val="50000"/>
              </a:spcBef>
            </a:pPr>
            <a:r>
              <a:rPr lang="en-US">
                <a:latin typeface="ZapfHumnst BT" pitchFamily="34" charset="0"/>
              </a:rPr>
              <a:t>These guidelines will be applied throughout this module as we describe how to perform the detailed design of a subsystem. This slide is meant to provide the student with an “overall vision” for the subsystem design.  </a:t>
            </a:r>
            <a:endParaRPr lang="en-US">
              <a:latin typeface="ZapfHumnst BT" pitchFamily="34" charset="0"/>
            </a:endParaRPr>
          </a:p>
          <a:p>
            <a:pPr>
              <a:spcBef>
                <a:spcPct val="50000"/>
              </a:spcBef>
            </a:pPr>
            <a:endParaRPr lang="en-US">
              <a:latin typeface="ZapfHumnst BT" pitchFamily="34" charset="0"/>
            </a:endParaRPr>
          </a:p>
        </p:txBody>
      </p:sp>
      <p:sp>
        <p:nvSpPr>
          <p:cNvPr id="349187" name="Rectangle 3"/>
          <p:cNvSpPr>
            <a:spLocks noGrp="1" noRot="1" noChangeAspect="1" noChangeArrowheads="1"/>
          </p:cNvSpPr>
          <p:nvPr>
            <p:ph type="sldImg"/>
          </p:nvPr>
        </p:nvSpPr>
        <p:spPr bwMode="auto">
          <a:xfrm>
            <a:off x="2460625" y="833438"/>
            <a:ext cx="4037013" cy="3028950"/>
          </a:xfrm>
          <a:prstGeom prst="rect">
            <a:avLst/>
          </a:prstGeom>
          <a:solidFill>
            <a:srgbClr val="FFFFFF"/>
          </a:solidFill>
          <a:ln>
            <a:solidFill>
              <a:srgbClr val="000000"/>
            </a:solidFill>
            <a:miter lim="800000"/>
          </a:ln>
        </p:spPr>
      </p:sp>
      <p:sp>
        <p:nvSpPr>
          <p:cNvPr id="349188" name="Rectangle 4"/>
          <p:cNvSpPr>
            <a:spLocks noGrp="1" noChangeArrowheads="1"/>
          </p:cNvSpPr>
          <p:nvPr>
            <p:ph type="body" idx="1"/>
          </p:nvPr>
        </p:nvSpPr>
        <p:spPr bwMode="auto">
          <a:xfrm>
            <a:off x="2483976" y="4094730"/>
            <a:ext cx="3971886" cy="3938273"/>
          </a:xfrm>
          <a:prstGeom prst="rect">
            <a:avLst/>
          </a:prstGeom>
          <a:noFill/>
          <a:ln>
            <a:miter lim="800000"/>
          </a:ln>
        </p:spPr>
        <p:txBody>
          <a:bodyPr/>
          <a:lstStyle/>
          <a:p>
            <a:r>
              <a:rPr lang="en-US" sz="1000" dirty="0">
                <a:latin typeface="ZapfHumnst BT" pitchFamily="34" charset="0"/>
              </a:rPr>
              <a:t>Each subsystem should be as independent as possible from other parts of the system. It should be possible to evolve different parts of the system independently from other parts. This minimizes the impact of changes and eases maintenance efforts.</a:t>
            </a:r>
            <a:endParaRPr lang="en-US" sz="1000" dirty="0">
              <a:latin typeface="ZapfHumnst BT" pitchFamily="34" charset="0"/>
            </a:endParaRPr>
          </a:p>
          <a:p>
            <a:r>
              <a:rPr lang="en-US" sz="1000" dirty="0">
                <a:latin typeface="ZapfHumnst BT" pitchFamily="34" charset="0"/>
              </a:rPr>
              <a:t>It should be possible to replace any part of the system with a new part, provided the new part supports the same interfaces. In order to ensure that subsystems are replaceable elements in the model, the following conditions are necessary:</a:t>
            </a:r>
            <a:endParaRPr lang="en-US" sz="1000" dirty="0">
              <a:latin typeface="ZapfHumnst BT" pitchFamily="34" charset="0"/>
            </a:endParaRPr>
          </a:p>
          <a:p>
            <a:pPr marL="225425" lvl="1" indent="-113030">
              <a:buFontTx/>
              <a:buChar char="•"/>
            </a:pPr>
            <a:r>
              <a:rPr lang="en-US" sz="1000" dirty="0">
                <a:latin typeface="ZapfHumnst BT" pitchFamily="34" charset="0"/>
              </a:rPr>
              <a:t>A subsystem should not expose any of its contents. No element contained by a subsystem should have “public” visibility. No element outside the subsystem should depend on the existence of a particular element inside the subsystem.</a:t>
            </a:r>
            <a:endParaRPr lang="en-US" sz="1000" dirty="0">
              <a:latin typeface="ZapfHumnst BT" pitchFamily="34" charset="0"/>
            </a:endParaRPr>
          </a:p>
          <a:p>
            <a:pPr marL="225425" lvl="1" indent="-113030">
              <a:buFontTx/>
              <a:buChar char="•"/>
            </a:pPr>
            <a:r>
              <a:rPr lang="en-US" sz="1000" dirty="0">
                <a:latin typeface="ZapfHumnst BT" pitchFamily="34" charset="0"/>
              </a:rPr>
              <a:t>A subsystem should depend only on the interfaces of other model elements, so that it is not directly dependent on any specific model elements outside the subsystem. The exceptions are cases where a number of subsystems share a set of class definitions in common, in which case those subsystems “import” the contents of the packages that contain the common classes. This should be done only with packages in lower layers in the architecture, and only to ensure that common definitions of classes that must pass between subsystems are consistently defined.</a:t>
            </a:r>
            <a:endParaRPr lang="en-US" sz="1000" dirty="0">
              <a:latin typeface="ZapfHumnst BT" pitchFamily="34" charset="0"/>
            </a:endParaRPr>
          </a:p>
          <a:p>
            <a:pPr marL="225425" lvl="1" indent="-113030">
              <a:buFontTx/>
              <a:buChar char="•"/>
            </a:pPr>
            <a:r>
              <a:rPr lang="en-US" sz="1000" dirty="0">
                <a:latin typeface="ZapfHumnst BT" pitchFamily="34" charset="0"/>
              </a:rPr>
              <a:t>All dependencies on a subsystem should be dependencies on the subsystem interfaces. Clients of a subsystem are dependent on the subsystem interface(s), not on elements within the subsystem.  In that way, the subsystem can be replaced by any other subsystem that realizes the same interfaces.</a:t>
            </a:r>
            <a:endParaRPr lang="en-US" sz="1000" dirty="0">
              <a:latin typeface="ZapfHumnst BT"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t>Mastering OOAD w/UML 2.0 – Instructor Notes</a:t>
            </a:r>
            <a:endParaRPr lang="en-US"/>
          </a:p>
        </p:txBody>
      </p:sp>
      <p:sp>
        <p:nvSpPr>
          <p:cNvPr id="6" name="Rectangle 15"/>
          <p:cNvSpPr>
            <a:spLocks noGrp="1" noChangeArrowheads="1"/>
          </p:cNvSpPr>
          <p:nvPr>
            <p:ph type="ftr" sz="quarter" idx="4"/>
          </p:nvPr>
        </p:nvSpPr>
        <p:spPr/>
        <p:txBody>
          <a:bodyPr/>
          <a:lstStyle/>
          <a:p>
            <a:r>
              <a:rPr lang="en-US"/>
              <a:t>Module 12 - Subsystem Design</a:t>
            </a:r>
            <a:endParaRPr lang="en-US">
              <a:latin typeface="ZapfHumnst BT" pitchFamily="34" charset="0"/>
            </a:endParaRPr>
          </a:p>
        </p:txBody>
      </p:sp>
      <p:sp>
        <p:nvSpPr>
          <p:cNvPr id="353282" name="Rectangle 2"/>
          <p:cNvSpPr>
            <a:spLocks noGrp="1" noRot="1" noChangeAspect="1" noChangeArrowheads="1" noTextEdit="1"/>
          </p:cNvSpPr>
          <p:nvPr>
            <p:ph type="sldImg"/>
          </p:nvPr>
        </p:nvSpPr>
        <p:spPr/>
      </p:sp>
      <p:sp>
        <p:nvSpPr>
          <p:cNvPr id="353283" name="Rectangle 3"/>
          <p:cNvSpPr>
            <a:spLocks noGrp="1" noChangeArrowheads="1"/>
          </p:cNvSpPr>
          <p:nvPr>
            <p:ph type="body" idx="1"/>
          </p:nvPr>
        </p:nvSpPr>
        <p:spPr/>
        <p:txBody>
          <a:bodyPr/>
          <a:lstStyle/>
          <a:p>
            <a:r>
              <a:rPr lang="en-US" sz="1000" dirty="0">
                <a:latin typeface="ZapfHumnst BT" pitchFamily="34" charset="0"/>
              </a:rPr>
              <a:t>This slide shows the major steps involved in the </a:t>
            </a:r>
            <a:r>
              <a:rPr lang="en-US" sz="1000" b="1" dirty="0">
                <a:latin typeface="ZapfHumnst BT" pitchFamily="34" charset="0"/>
              </a:rPr>
              <a:t>Subsystem Design</a:t>
            </a:r>
            <a:r>
              <a:rPr lang="en-US" sz="1000" dirty="0">
                <a:latin typeface="ZapfHumnst BT" pitchFamily="34" charset="0"/>
              </a:rPr>
              <a:t> activity.</a:t>
            </a:r>
            <a:endParaRPr lang="en-US" sz="1000" dirty="0">
              <a:latin typeface="ZapfHumnst BT" pitchFamily="34" charset="0"/>
            </a:endParaRPr>
          </a:p>
          <a:p>
            <a:r>
              <a:rPr lang="en-US" sz="1000" dirty="0">
                <a:latin typeface="ZapfHumnst BT" pitchFamily="34" charset="0"/>
              </a:rPr>
              <a:t>We first must take the responsibilities allocated to the subsystems and further allocate those responsibilities to the subsystem elements.  </a:t>
            </a:r>
            <a:endParaRPr lang="en-US" sz="1000" dirty="0">
              <a:latin typeface="ZapfHumnst BT" pitchFamily="34" charset="0"/>
            </a:endParaRPr>
          </a:p>
          <a:p>
            <a:r>
              <a:rPr lang="en-US" sz="1000" dirty="0">
                <a:latin typeface="ZapfHumnst BT" pitchFamily="34" charset="0"/>
              </a:rPr>
              <a:t>Once the subsystem elements have been identified, the internal structure of the subsystems (a.k.a. subsystem element relationships) must be documented.  </a:t>
            </a:r>
            <a:endParaRPr lang="en-US" sz="1000" dirty="0">
              <a:latin typeface="ZapfHumnst BT" pitchFamily="34" charset="0"/>
            </a:endParaRPr>
          </a:p>
          <a:p>
            <a:r>
              <a:rPr lang="en-US" sz="1000" dirty="0">
                <a:latin typeface="ZapfHumnst BT" pitchFamily="34" charset="0"/>
              </a:rPr>
              <a:t>Once you know how the subsystem will implement its responsibilities, you need to document the interfaces upon which the subsystem is dependent.</a:t>
            </a:r>
            <a:endParaRPr lang="en-US" sz="1000" dirty="0">
              <a:latin typeface="ZapfHumnst BT" pitchFamily="34" charset="0"/>
            </a:endParaRPr>
          </a:p>
          <a:p>
            <a:r>
              <a:rPr lang="en-US" sz="1000" dirty="0">
                <a:latin typeface="ZapfHumnst BT" pitchFamily="34" charset="0"/>
              </a:rPr>
              <a:t>Finally, we will discuss the kinds of things you should look for when reviewing the results of </a:t>
            </a:r>
            <a:r>
              <a:rPr lang="en-US" sz="1000" b="1" dirty="0">
                <a:latin typeface="ZapfHumnst BT" pitchFamily="34" charset="0"/>
              </a:rPr>
              <a:t>Subsystem Design</a:t>
            </a:r>
            <a:r>
              <a:rPr lang="en-US" sz="1000" dirty="0">
                <a:latin typeface="ZapfHumnst BT" pitchFamily="34" charset="0"/>
              </a:rPr>
              <a:t>.</a:t>
            </a:r>
            <a:endParaRPr lang="en-US" sz="1000" dirty="0">
              <a:latin typeface="ZapfHumnst BT" pitchFamily="34" charset="0"/>
            </a:endParaRPr>
          </a:p>
          <a:p>
            <a:endParaRPr lang="en-US" sz="1000" dirty="0">
              <a:latin typeface="ZapfHumnst BT" pitchFamily="34" charset="0"/>
            </a:endParaRPr>
          </a:p>
        </p:txBody>
      </p:sp>
      <p:sp>
        <p:nvSpPr>
          <p:cNvPr id="353284" name="Text Box 4"/>
          <p:cNvSpPr txBox="1">
            <a:spLocks noChangeArrowheads="1"/>
          </p:cNvSpPr>
          <p:nvPr/>
        </p:nvSpPr>
        <p:spPr bwMode="auto">
          <a:xfrm>
            <a:off x="569180" y="1201078"/>
            <a:ext cx="1806528" cy="6827183"/>
          </a:xfrm>
          <a:prstGeom prst="rect">
            <a:avLst/>
          </a:prstGeom>
          <a:noFill/>
          <a:ln w="9525">
            <a:noFill/>
            <a:miter lim="800000"/>
          </a:ln>
          <a:effectLst/>
        </p:spPr>
        <p:txBody>
          <a:bodyPr lIns="106471" tIns="53236" rIns="106471" bIns="53236"/>
          <a:lstStyle/>
          <a:p>
            <a:pPr>
              <a:spcBef>
                <a:spcPct val="50000"/>
              </a:spcBef>
            </a:pPr>
            <a:r>
              <a:rPr lang="en-US">
                <a:latin typeface="ZapfHumnst BT" pitchFamily="34" charset="0"/>
              </a:rPr>
              <a:t>The process is similar to that defined in Use-Case Analysis, but instead of use cases we are working with interface operations. In Subsystem Design, we concentrate on developing “interface realizations”  rather than “use-case realizations.”</a:t>
            </a:r>
            <a:endParaRPr lang="en-US">
              <a:latin typeface="ZapfHumnst BT" pitchFamily="34" charset="0"/>
            </a:endParaRPr>
          </a:p>
          <a:p>
            <a:pPr>
              <a:spcBef>
                <a:spcPct val="50000"/>
              </a:spcBef>
            </a:pPr>
            <a:r>
              <a:rPr lang="en-US">
                <a:latin typeface="ZapfHumnst BT" pitchFamily="34" charset="0"/>
              </a:rPr>
              <a:t>Ask the students where the subsystem responsibilities are documented.</a:t>
            </a:r>
            <a:br>
              <a:rPr lang="en-US">
                <a:latin typeface="ZapfHumnst BT" pitchFamily="34" charset="0"/>
              </a:rPr>
            </a:br>
            <a:r>
              <a:rPr lang="en-US">
                <a:latin typeface="ZapfHumnst BT" pitchFamily="34" charset="0"/>
              </a:rPr>
              <a:t>Answer: In the interfaces that the subsystem realizes.</a:t>
            </a:r>
            <a:endParaRPr lang="en-US">
              <a:latin typeface="ZapfHumnst BT"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t>Mastering OOAD w/UML 2.0 – Instructor Notes</a:t>
            </a:r>
            <a:endParaRPr lang="en-US"/>
          </a:p>
        </p:txBody>
      </p:sp>
      <p:sp>
        <p:nvSpPr>
          <p:cNvPr id="6" name="Rectangle 15"/>
          <p:cNvSpPr>
            <a:spLocks noGrp="1" noChangeArrowheads="1"/>
          </p:cNvSpPr>
          <p:nvPr>
            <p:ph type="ftr" sz="quarter" idx="4"/>
          </p:nvPr>
        </p:nvSpPr>
        <p:spPr/>
        <p:txBody>
          <a:bodyPr/>
          <a:lstStyle/>
          <a:p>
            <a:r>
              <a:rPr lang="en-US"/>
              <a:t>Module 12 - Subsystem Design</a:t>
            </a:r>
            <a:endParaRPr lang="en-US">
              <a:latin typeface="ZapfHumnst BT" pitchFamily="34" charset="0"/>
            </a:endParaRPr>
          </a:p>
        </p:txBody>
      </p:sp>
      <p:sp>
        <p:nvSpPr>
          <p:cNvPr id="356354" name="Rectangle 2"/>
          <p:cNvSpPr>
            <a:spLocks noGrp="1" noRot="1" noChangeAspect="1" noChangeArrowheads="1" noTextEdit="1"/>
          </p:cNvSpPr>
          <p:nvPr>
            <p:ph type="sldImg"/>
          </p:nvPr>
        </p:nvSpPr>
        <p:spPr/>
      </p:sp>
      <p:sp>
        <p:nvSpPr>
          <p:cNvPr id="356355" name="Rectangle 3"/>
          <p:cNvSpPr>
            <a:spLocks noGrp="1" noChangeArrowheads="1"/>
          </p:cNvSpPr>
          <p:nvPr>
            <p:ph type="body" idx="1"/>
          </p:nvPr>
        </p:nvSpPr>
        <p:spPr/>
        <p:txBody>
          <a:bodyPr/>
          <a:lstStyle/>
          <a:p>
            <a:r>
              <a:rPr lang="en-US" sz="1000" dirty="0">
                <a:latin typeface="ZapfHumnst BT" pitchFamily="34" charset="0"/>
              </a:rPr>
              <a:t>You first must take the responsibilities allocated to the subsystems and further allocate those responsibilities to the subsystem elements. </a:t>
            </a:r>
            <a:endParaRPr lang="en-US" sz="1000" dirty="0">
              <a:latin typeface="ZapfHumnst BT" pitchFamily="34" charset="0"/>
            </a:endParaRPr>
          </a:p>
          <a:p>
            <a:r>
              <a:rPr lang="en-US" sz="1000" dirty="0">
                <a:latin typeface="ZapfHumnst BT" pitchFamily="34" charset="0"/>
              </a:rPr>
              <a:t>The purpose of this step is to:</a:t>
            </a:r>
            <a:endParaRPr lang="en-US" sz="1000" dirty="0">
              <a:latin typeface="ZapfHumnst BT" pitchFamily="34" charset="0"/>
            </a:endParaRPr>
          </a:p>
          <a:p>
            <a:pPr marL="225425" lvl="1" indent="-113030">
              <a:buFontTx/>
              <a:buChar char="•"/>
            </a:pPr>
            <a:r>
              <a:rPr lang="en-US" sz="1000" dirty="0">
                <a:latin typeface="ZapfHumnst BT" pitchFamily="34" charset="0"/>
              </a:rPr>
              <a:t>Specify the internal behaviors of the subsystem</a:t>
            </a:r>
            <a:endParaRPr lang="en-US" sz="1000" dirty="0">
              <a:latin typeface="ZapfHumnst BT" pitchFamily="34" charset="0"/>
            </a:endParaRPr>
          </a:p>
          <a:p>
            <a:pPr marL="225425" lvl="1" indent="-113030">
              <a:buFontTx/>
              <a:buChar char="•"/>
            </a:pPr>
            <a:r>
              <a:rPr lang="en-US" sz="1000" dirty="0">
                <a:latin typeface="ZapfHumnst BT" pitchFamily="34" charset="0"/>
              </a:rPr>
              <a:t>Identify new classes or subsystems needed to satisfy subsystem behavioral requirements.</a:t>
            </a:r>
            <a:endParaRPr lang="en-US" sz="1000" dirty="0">
              <a:latin typeface="ZapfHumnst BT" pitchFamily="34" charset="0"/>
            </a:endParaRPr>
          </a:p>
          <a:p>
            <a:r>
              <a:rPr lang="en-US" sz="1000" dirty="0">
                <a:latin typeface="ZapfHumnst BT" pitchFamily="34" charset="0"/>
              </a:rPr>
              <a:t>In designing the internals of the subsystem interactions, you will need to take into consideration the use-case details; the architectural framework, including defined subsystems, their interfaces and dependencies; and the design and implementation mechanisms selected for the system.</a:t>
            </a:r>
            <a:endParaRPr lang="en-US" sz="1000" dirty="0">
              <a:latin typeface="ZapfHumnst BT" pitchFamily="34" charset="0"/>
            </a:endParaRPr>
          </a:p>
          <a:p>
            <a:r>
              <a:rPr lang="en-US" sz="1000" dirty="0">
                <a:latin typeface="ZapfHumnst BT" pitchFamily="34" charset="0"/>
              </a:rPr>
              <a:t>Up to this point, you have created interaction diagrams in terms of design elements (that is, design classes and subsystems).  In this activity, you will describe the "local" interactions within a subsystem to clarify its internal design.</a:t>
            </a:r>
            <a:endParaRPr lang="en-US" sz="1000" dirty="0">
              <a:latin typeface="ZapfHumnst BT" pitchFamily="34" charset="0"/>
            </a:endParaRPr>
          </a:p>
          <a:p>
            <a:endParaRPr lang="en-US" sz="1000" dirty="0">
              <a:latin typeface="ZapfHumnst BT" pitchFamily="34" charset="0"/>
            </a:endParaRPr>
          </a:p>
        </p:txBody>
      </p:sp>
      <p:sp>
        <p:nvSpPr>
          <p:cNvPr id="356356" name="Text Box 4"/>
          <p:cNvSpPr txBox="1">
            <a:spLocks noChangeArrowheads="1"/>
          </p:cNvSpPr>
          <p:nvPr/>
        </p:nvSpPr>
        <p:spPr bwMode="auto">
          <a:xfrm>
            <a:off x="569180" y="1204239"/>
            <a:ext cx="1806528" cy="6827183"/>
          </a:xfrm>
          <a:prstGeom prst="rect">
            <a:avLst/>
          </a:prstGeom>
          <a:noFill/>
          <a:ln w="9525">
            <a:noFill/>
            <a:miter lim="800000"/>
          </a:ln>
          <a:effectLst/>
        </p:spPr>
        <p:txBody>
          <a:bodyPr lIns="106471" tIns="53236" rIns="106471" bIns="53236"/>
          <a:lstStyle/>
          <a:p>
            <a:pPr>
              <a:spcBef>
                <a:spcPct val="50000"/>
              </a:spcBef>
            </a:pPr>
            <a:r>
              <a:rPr lang="en-US">
                <a:latin typeface="ZapfHumnst BT" pitchFamily="34" charset="0"/>
              </a:rPr>
              <a:t>In Subsystem Design, you define subsystem elements to implement subsystem responsibilities. </a:t>
            </a:r>
            <a:endParaRPr lang="en-US">
              <a:latin typeface="ZapfHumnst BT" pitchFamily="34" charset="0"/>
            </a:endParaRPr>
          </a:p>
          <a:p>
            <a:pPr>
              <a:spcBef>
                <a:spcPct val="50000"/>
              </a:spcBef>
            </a:pPr>
            <a:r>
              <a:rPr lang="en-US">
                <a:latin typeface="ZapfHumnst BT" pitchFamily="34" charset="0"/>
              </a:rPr>
              <a:t>Note: The design mechanisms were mapped to the design elements in the Identify Design Mechanisms module.</a:t>
            </a:r>
            <a:endParaRPr lang="en-US">
              <a:latin typeface="ZapfHumnst BT"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t>Mastering OOAD w/UML 2.0 – Instructor Notes</a:t>
            </a:r>
            <a:endParaRPr lang="en-US"/>
          </a:p>
        </p:txBody>
      </p:sp>
      <p:sp>
        <p:nvSpPr>
          <p:cNvPr id="6" name="Rectangle 15"/>
          <p:cNvSpPr>
            <a:spLocks noGrp="1" noChangeArrowheads="1"/>
          </p:cNvSpPr>
          <p:nvPr>
            <p:ph type="ftr" sz="quarter" idx="4"/>
          </p:nvPr>
        </p:nvSpPr>
        <p:spPr/>
        <p:txBody>
          <a:bodyPr/>
          <a:lstStyle/>
          <a:p>
            <a:r>
              <a:rPr lang="en-US"/>
              <a:t>Module 12 - Subsystem Design</a:t>
            </a:r>
            <a:endParaRPr lang="en-US">
              <a:latin typeface="ZapfHumnst BT" pitchFamily="34" charset="0"/>
            </a:endParaRPr>
          </a:p>
        </p:txBody>
      </p:sp>
      <p:sp>
        <p:nvSpPr>
          <p:cNvPr id="358402" name="Rectangle 2"/>
          <p:cNvSpPr>
            <a:spLocks noGrp="1" noRot="1" noChangeAspect="1" noChangeArrowheads="1"/>
          </p:cNvSpPr>
          <p:nvPr>
            <p:ph type="sldImg"/>
          </p:nvPr>
        </p:nvSpPr>
        <p:spPr bwMode="auto">
          <a:xfrm>
            <a:off x="2460625" y="833438"/>
            <a:ext cx="4037013" cy="3028950"/>
          </a:xfrm>
          <a:prstGeom prst="rect">
            <a:avLst/>
          </a:prstGeom>
          <a:solidFill>
            <a:srgbClr val="FFFFFF"/>
          </a:solidFill>
          <a:ln>
            <a:solidFill>
              <a:srgbClr val="000000"/>
            </a:solidFill>
            <a:miter lim="800000"/>
          </a:ln>
        </p:spPr>
      </p:sp>
      <p:sp>
        <p:nvSpPr>
          <p:cNvPr id="358403" name="Rectangle 3"/>
          <p:cNvSpPr>
            <a:spLocks noGrp="1" noChangeArrowheads="1"/>
          </p:cNvSpPr>
          <p:nvPr>
            <p:ph type="body" idx="1"/>
          </p:nvPr>
        </p:nvSpPr>
        <p:spPr bwMode="auto">
          <a:xfrm>
            <a:off x="2483976" y="4094730"/>
            <a:ext cx="3971886" cy="3938273"/>
          </a:xfrm>
          <a:prstGeom prst="rect">
            <a:avLst/>
          </a:prstGeom>
          <a:noFill/>
          <a:ln>
            <a:miter lim="800000"/>
          </a:ln>
        </p:spPr>
        <p:txBody>
          <a:bodyPr/>
          <a:lstStyle/>
          <a:p>
            <a:r>
              <a:rPr lang="en-US" sz="1000" dirty="0">
                <a:latin typeface="ZapfHumnst BT" pitchFamily="34" charset="0"/>
              </a:rPr>
              <a:t>The external behaviors of the subsystem are defined by the interfaces it realizes. When a subsystem realizes an interface, it makes a commitment to support each and every operation defined by the interface. </a:t>
            </a:r>
            <a:endParaRPr lang="en-US" sz="1000" dirty="0">
              <a:latin typeface="ZapfHumnst BT" pitchFamily="34" charset="0"/>
            </a:endParaRPr>
          </a:p>
          <a:p>
            <a:r>
              <a:rPr lang="en-US" sz="1000" dirty="0">
                <a:latin typeface="ZapfHumnst BT" pitchFamily="34" charset="0"/>
              </a:rPr>
              <a:t>The operation may be in turn realized by: </a:t>
            </a:r>
            <a:endParaRPr lang="en-US" sz="1000" dirty="0">
              <a:latin typeface="ZapfHumnst BT" pitchFamily="34" charset="0"/>
            </a:endParaRPr>
          </a:p>
          <a:p>
            <a:pPr marL="168910" lvl="1" indent="-56515">
              <a:buFontTx/>
              <a:buChar char="•"/>
            </a:pPr>
            <a:r>
              <a:rPr lang="en-US" sz="1000" dirty="0">
                <a:latin typeface="ZapfHumnst BT" pitchFamily="34" charset="0"/>
              </a:rPr>
              <a:t>An operation on a class contained by the subsystem; this operation may require collaboration with other classes or subsystems.</a:t>
            </a:r>
            <a:endParaRPr lang="en-US" sz="1000" dirty="0">
              <a:latin typeface="ZapfHumnst BT" pitchFamily="34" charset="0"/>
            </a:endParaRPr>
          </a:p>
          <a:p>
            <a:pPr marL="168910" lvl="1" indent="-56515">
              <a:buFontTx/>
              <a:buChar char="•"/>
            </a:pPr>
            <a:r>
              <a:rPr lang="en-US" sz="1000" dirty="0">
                <a:latin typeface="ZapfHumnst BT" pitchFamily="34" charset="0"/>
              </a:rPr>
              <a:t>An operation on an interface realized by a contained subsystem.</a:t>
            </a:r>
            <a:endParaRPr lang="en-US" sz="1000" dirty="0">
              <a:latin typeface="ZapfHumnst BT" pitchFamily="34" charset="0"/>
            </a:endParaRPr>
          </a:p>
          <a:p>
            <a:pPr fontAlgn="t"/>
            <a:r>
              <a:rPr lang="en-US" sz="1000" dirty="0">
                <a:latin typeface="ZapfHumnst BT" pitchFamily="34" charset="0"/>
              </a:rPr>
              <a:t>The collaborations of model elements within the subsystem should be documented using sequence diagrams that show how the subsystem behavior is realized. Each operation on an interface realized by the subsystem should have one or more documenting sequence diagrams. This diagram is owned by the subsystem, and is used to design the </a:t>
            </a:r>
            <a:r>
              <a:rPr lang="en-US" sz="1000" i="1" dirty="0">
                <a:latin typeface="ZapfHumnst BT" pitchFamily="34" charset="0"/>
              </a:rPr>
              <a:t>internal</a:t>
            </a:r>
            <a:r>
              <a:rPr lang="en-US" sz="1000" b="1" dirty="0">
                <a:latin typeface="ZapfHumnst BT" pitchFamily="34" charset="0"/>
              </a:rPr>
              <a:t> </a:t>
            </a:r>
            <a:r>
              <a:rPr lang="en-US" sz="1000" dirty="0">
                <a:latin typeface="ZapfHumnst BT" pitchFamily="34" charset="0"/>
              </a:rPr>
              <a:t>behavior of that subsystem.</a:t>
            </a:r>
            <a:endParaRPr lang="en-US" sz="1000" dirty="0">
              <a:latin typeface="ZapfHumnst BT" pitchFamily="34" charset="0"/>
            </a:endParaRPr>
          </a:p>
          <a:p>
            <a:pPr>
              <a:buFontTx/>
              <a:buChar char="•"/>
            </a:pPr>
            <a:endParaRPr lang="en-US" sz="1000" dirty="0">
              <a:latin typeface="ZapfHumnst BT" pitchFamily="34" charset="0"/>
            </a:endParaRPr>
          </a:p>
        </p:txBody>
      </p:sp>
      <p:sp>
        <p:nvSpPr>
          <p:cNvPr id="358404" name="Text Box 4"/>
          <p:cNvSpPr txBox="1">
            <a:spLocks noChangeArrowheads="1"/>
          </p:cNvSpPr>
          <p:nvPr/>
        </p:nvSpPr>
        <p:spPr bwMode="auto">
          <a:xfrm>
            <a:off x="569180" y="1201079"/>
            <a:ext cx="1806528" cy="15742561"/>
          </a:xfrm>
          <a:prstGeom prst="rect">
            <a:avLst/>
          </a:prstGeom>
          <a:noFill/>
          <a:ln w="9525">
            <a:noFill/>
            <a:miter lim="800000"/>
          </a:ln>
          <a:effectLst/>
        </p:spPr>
        <p:txBody>
          <a:bodyPr lIns="106471" tIns="53236" rIns="106471" bIns="53236">
            <a:spAutoFit/>
          </a:bodyPr>
          <a:lstStyle/>
          <a:p>
            <a:pPr>
              <a:spcBef>
                <a:spcPct val="50000"/>
              </a:spcBef>
            </a:pPr>
            <a:r>
              <a:rPr lang="en-US">
                <a:latin typeface="ZapfHumnst BT" pitchFamily="34" charset="0"/>
              </a:rPr>
              <a:t>Essentially, an &lt;&lt;interface realization&gt;&gt; stereotyped use case is created inside the &lt;&lt;subsystem&gt;&gt; package with the same name as the interface it models. Thus, there is one &lt;&lt;interface realization&gt;&gt; use case (for example, UML collaboration) for each interface the subsystem realizes. The interface realization contains the static and dynamic models that describe how the subsystem realizes the interfaces (for example, a class diagram and interaction diagrams — at least one interaction diagram per interface operation). As with use-case realizations, the interface realization does not contain any classes; they “live” in the &lt;&lt;subsystem&gt;&gt; package or in other design element packages.</a:t>
            </a:r>
            <a:endParaRPr lang="en-US">
              <a:latin typeface="ZapfHumnst BT" pitchFamily="34" charset="0"/>
            </a:endParaRPr>
          </a:p>
          <a:p>
            <a:pPr>
              <a:spcBef>
                <a:spcPct val="50000"/>
              </a:spcBef>
            </a:pPr>
            <a:r>
              <a:rPr lang="en-AU">
                <a:latin typeface="ZapfHumnst BT" pitchFamily="34" charset="0"/>
              </a:rPr>
              <a:t>This fits well with the large-scale “systems-of-systems” development idea where you would have subsystem use cases and their corresponding realizations; it also keeps the diagrams neat.  </a:t>
            </a:r>
            <a:endParaRPr lang="en-AU">
              <a:latin typeface="ZapfHumnst BT"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hdr" sz="quarter"/>
          </p:nvPr>
        </p:nvSpPr>
        <p:spPr/>
        <p:txBody>
          <a:bodyPr/>
          <a:lstStyle/>
          <a:p>
            <a:r>
              <a:rPr lang="en-US"/>
              <a:t>Mastering OOAD w/UML 2.0 – Instructor Notes</a:t>
            </a:r>
            <a:endParaRPr lang="en-US"/>
          </a:p>
        </p:txBody>
      </p:sp>
      <p:sp>
        <p:nvSpPr>
          <p:cNvPr id="7" name="Rectangle 15"/>
          <p:cNvSpPr>
            <a:spLocks noGrp="1" noChangeArrowheads="1"/>
          </p:cNvSpPr>
          <p:nvPr>
            <p:ph type="ftr" sz="quarter" idx="4"/>
          </p:nvPr>
        </p:nvSpPr>
        <p:spPr/>
        <p:txBody>
          <a:bodyPr/>
          <a:lstStyle/>
          <a:p>
            <a:r>
              <a:rPr lang="en-US"/>
              <a:t>Module 12 - Subsystem Design</a:t>
            </a:r>
            <a:endParaRPr lang="en-US">
              <a:latin typeface="ZapfHumnst BT" pitchFamily="34" charset="0"/>
            </a:endParaRPr>
          </a:p>
        </p:txBody>
      </p:sp>
      <p:sp>
        <p:nvSpPr>
          <p:cNvPr id="360450" name="Text Box 2"/>
          <p:cNvSpPr txBox="1">
            <a:spLocks noChangeArrowheads="1"/>
          </p:cNvSpPr>
          <p:nvPr/>
        </p:nvSpPr>
        <p:spPr bwMode="auto">
          <a:xfrm>
            <a:off x="304698" y="1060427"/>
            <a:ext cx="1981303" cy="273403"/>
          </a:xfrm>
          <a:prstGeom prst="rect">
            <a:avLst/>
          </a:prstGeom>
          <a:noFill/>
          <a:ln w="12700">
            <a:noFill/>
            <a:miter lim="800000"/>
            <a:headEnd type="none" w="sm" len="sm"/>
            <a:tailEnd type="none" w="lg" len="lg"/>
          </a:ln>
          <a:effectLst/>
        </p:spPr>
        <p:txBody>
          <a:bodyPr lIns="90187" tIns="45094" rIns="90187" bIns="45094">
            <a:spAutoFit/>
          </a:bodyPr>
          <a:lstStyle/>
          <a:p>
            <a:pPr>
              <a:spcBef>
                <a:spcPct val="50000"/>
              </a:spcBef>
            </a:pPr>
            <a:endParaRPr lang="en-US" sz="1200" dirty="0"/>
          </a:p>
        </p:txBody>
      </p:sp>
      <p:sp>
        <p:nvSpPr>
          <p:cNvPr id="360451" name="Text Box 3"/>
          <p:cNvSpPr txBox="1">
            <a:spLocks noChangeArrowheads="1"/>
          </p:cNvSpPr>
          <p:nvPr/>
        </p:nvSpPr>
        <p:spPr bwMode="auto">
          <a:xfrm>
            <a:off x="569180" y="1201079"/>
            <a:ext cx="1806528" cy="12894574"/>
          </a:xfrm>
          <a:prstGeom prst="rect">
            <a:avLst/>
          </a:prstGeom>
          <a:noFill/>
          <a:ln w="12700">
            <a:noFill/>
            <a:miter lim="800000"/>
            <a:headEnd type="none" w="sm" len="sm"/>
            <a:tailEnd type="none" w="lg" len="lg"/>
          </a:ln>
          <a:effectLst/>
        </p:spPr>
        <p:txBody>
          <a:bodyPr lIns="90187" tIns="45094" rIns="90187" bIns="45094">
            <a:spAutoFit/>
          </a:bodyPr>
          <a:lstStyle/>
          <a:p>
            <a:r>
              <a:rPr lang="en-US">
                <a:latin typeface="ZapfHumnst BT" pitchFamily="34" charset="0"/>
              </a:rPr>
              <a:t>You may find additional classes or subsystems during this activity. If so, the added classes and relationships must be consistent with the established architecture.</a:t>
            </a:r>
            <a:endParaRPr lang="en-US">
              <a:latin typeface="ZapfHumnst BT" pitchFamily="34" charset="0"/>
            </a:endParaRPr>
          </a:p>
          <a:p>
            <a:pPr>
              <a:spcBef>
                <a:spcPct val="50000"/>
              </a:spcBef>
            </a:pPr>
            <a:r>
              <a:rPr lang="en-US">
                <a:latin typeface="ZapfHumnst BT" pitchFamily="34" charset="0"/>
              </a:rPr>
              <a:t>Sometimes you see repeated patterns of interaction in these early interface realizations that give birth to new subsystems and some revisions in the interface realizations. It is important for the architect to look within and across subsystems for common behaviors (common collaborations) within the subsystems, pulling it out where possible. This is a reuse scavenging activity that falls under the Identify Design Elements umbrella.</a:t>
            </a:r>
            <a:endParaRPr lang="en-US">
              <a:latin typeface="ZapfHumnst BT" pitchFamily="34" charset="0"/>
            </a:endParaRPr>
          </a:p>
          <a:p>
            <a:pPr>
              <a:spcBef>
                <a:spcPct val="50000"/>
              </a:spcBef>
            </a:pPr>
            <a:r>
              <a:rPr lang="en-US">
                <a:latin typeface="ZapfHumnst BT" pitchFamily="34" charset="0"/>
              </a:rPr>
              <a:t>It is important to describe the collaborations to support the design and implementation mechanisms defined in Identify Design Mechanisms.</a:t>
            </a:r>
            <a:endParaRPr lang="en-US">
              <a:latin typeface="ZapfHumnst BT" pitchFamily="34" charset="0"/>
            </a:endParaRPr>
          </a:p>
        </p:txBody>
      </p:sp>
      <p:sp>
        <p:nvSpPr>
          <p:cNvPr id="360452" name="Rectangle 4"/>
          <p:cNvSpPr>
            <a:spLocks noGrp="1" noRot="1" noChangeAspect="1" noChangeArrowheads="1"/>
          </p:cNvSpPr>
          <p:nvPr>
            <p:ph type="sldImg"/>
          </p:nvPr>
        </p:nvSpPr>
        <p:spPr bwMode="auto">
          <a:xfrm>
            <a:off x="2460625" y="833438"/>
            <a:ext cx="4037013" cy="3028950"/>
          </a:xfrm>
          <a:prstGeom prst="rect">
            <a:avLst/>
          </a:prstGeom>
          <a:solidFill>
            <a:srgbClr val="FFFFFF"/>
          </a:solidFill>
          <a:ln>
            <a:solidFill>
              <a:srgbClr val="000000"/>
            </a:solidFill>
            <a:miter lim="800000"/>
          </a:ln>
        </p:spPr>
      </p:sp>
      <p:sp>
        <p:nvSpPr>
          <p:cNvPr id="360453" name="Rectangle 5"/>
          <p:cNvSpPr>
            <a:spLocks noGrp="1" noChangeArrowheads="1"/>
          </p:cNvSpPr>
          <p:nvPr>
            <p:ph type="body" idx="1"/>
          </p:nvPr>
        </p:nvSpPr>
        <p:spPr bwMode="auto">
          <a:xfrm>
            <a:off x="2483976" y="4094730"/>
            <a:ext cx="3971886" cy="3938273"/>
          </a:xfrm>
          <a:prstGeom prst="rect">
            <a:avLst/>
          </a:prstGeom>
          <a:noFill/>
          <a:ln>
            <a:miter lim="800000"/>
          </a:ln>
        </p:spPr>
        <p:txBody>
          <a:bodyPr/>
          <a:lstStyle/>
          <a:p>
            <a:r>
              <a:rPr lang="en-US" sz="1000" dirty="0">
                <a:latin typeface="ZapfHumnst BT" pitchFamily="34" charset="0"/>
              </a:rPr>
              <a:t>For each interface operation, identify the classes (or, where the required behavior is complex, a contained subsystem) within the current subsystem that are needed to perform the operation. Create new classes/subsystems where existing classes/subsystems cannot provide the required behavior (but try to reuse first). </a:t>
            </a:r>
            <a:endParaRPr lang="en-US" sz="1000" dirty="0">
              <a:latin typeface="ZapfHumnst BT" pitchFamily="34" charset="0"/>
            </a:endParaRPr>
          </a:p>
          <a:p>
            <a:r>
              <a:rPr lang="en-US" sz="1000" dirty="0">
                <a:latin typeface="ZapfHumnst BT" pitchFamily="34" charset="0"/>
              </a:rPr>
              <a:t>Creation of new classes and subsystems should force reconsideration of subsystem content and boundary. Be careful to avoid having effectively the same class in two different subsystems. Existence of such a class implies that the subsystem boundaries may not be well-drawn. Periodically revisit Identify Design Elements to re-balance subsystem responsibilities.</a:t>
            </a:r>
            <a:endParaRPr lang="en-US" sz="1000" dirty="0">
              <a:latin typeface="ZapfHumnst BT" pitchFamily="34" charset="0"/>
            </a:endParaRPr>
          </a:p>
          <a:p>
            <a:r>
              <a:rPr lang="en-US" sz="1000" dirty="0">
                <a:latin typeface="ZapfHumnst BT" pitchFamily="34" charset="0"/>
              </a:rPr>
              <a:t>The collaborations of model elements within the subsystem should be documented using interaction diagrams that show how the subsystem behavior is realized. Each operation on an interface realized by the subsystem should have one or more documenting interaction diagrams. This "internal" interaction diagram shows exactly what classes provide the interface, what needs to happen internally to provide the subsystem’s functionality, and which classes send messages out from the subsystem. These diagrams are owned by the subsystem, and are used to design the internal behavior of the subsystem. The diagrams are essential for subsystems with complex internal designs. They also enable the subsystem behavior to be easily understood, rendering it reusable across contexts.</a:t>
            </a:r>
            <a:endParaRPr lang="en-US" sz="1000" dirty="0">
              <a:latin typeface="ZapfHumnst BT" pitchFamily="34" charset="0"/>
            </a:endParaRPr>
          </a:p>
          <a:p>
            <a:r>
              <a:rPr lang="en-US" sz="1000" dirty="0">
                <a:latin typeface="ZapfHumnst BT" pitchFamily="34" charset="0"/>
              </a:rPr>
              <a:t>These internal interaction diagrams should incorporate any applicable  mechanisms initially identified in Identify Design Mechanisms (for example, persistence, distribution, and so on.)</a:t>
            </a:r>
            <a:endParaRPr lang="en-US" sz="1000" dirty="0">
              <a:latin typeface="ZapfHumnst BT"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任意多边形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任意多边形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lstStyle>
          <a:p>
            <a:endParaRPr lang="it-IT"/>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lstStyle>
          <a:p>
            <a:endParaRPr lang="it-IT"/>
          </a:p>
        </p:txBody>
      </p:sp>
      <p:sp>
        <p:nvSpPr>
          <p:cNvPr id="27" name="灯片编号占位符 26"/>
          <p:cNvSpPr>
            <a:spLocks noGrp="1"/>
          </p:cNvSpPr>
          <p:nvPr>
            <p:ph type="sldNum" sz="quarter" idx="12"/>
          </p:nvPr>
        </p:nvSpPr>
        <p:spPr/>
        <p:txBody>
          <a:bodyPr/>
          <a:lstStyle>
            <a:lvl1pPr>
              <a:defRPr>
                <a:solidFill>
                  <a:srgbClr val="FFFFFF"/>
                </a:solidFill>
              </a:defRPr>
            </a:lvl1pPr>
          </a:lstStyle>
          <a:p>
            <a:fld id="{2F547A2E-E219-447E-B821-B201A6C62E65}" type="slidenum">
              <a:rPr lang="it-IT" smtClean="0"/>
            </a:fld>
            <a:endParaRPr lang="it-IT"/>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endParaRPr lang="it-IT"/>
          </a:p>
        </p:txBody>
      </p:sp>
      <p:sp>
        <p:nvSpPr>
          <p:cNvPr id="5" name="页脚占位符 4"/>
          <p:cNvSpPr>
            <a:spLocks noGrp="1"/>
          </p:cNvSpPr>
          <p:nvPr>
            <p:ph type="ftr" sz="quarter" idx="11"/>
          </p:nvPr>
        </p:nvSpPr>
        <p:spPr/>
        <p:txBody>
          <a:bodyPr/>
          <a:lstStyle/>
          <a:p>
            <a:endParaRPr lang="it-IT"/>
          </a:p>
        </p:txBody>
      </p:sp>
      <p:sp>
        <p:nvSpPr>
          <p:cNvPr id="6" name="灯片编号占位符 5"/>
          <p:cNvSpPr>
            <a:spLocks noGrp="1"/>
          </p:cNvSpPr>
          <p:nvPr>
            <p:ph type="sldNum" sz="quarter" idx="12"/>
          </p:nvPr>
        </p:nvSpPr>
        <p:spPr/>
        <p:txBody>
          <a:bodyPr/>
          <a:lstStyle/>
          <a:p>
            <a:fld id="{2F547A2E-E219-447E-B821-B201A6C62E65}" type="slidenum">
              <a:rPr lang="it-IT" smtClean="0"/>
            </a:fld>
            <a:endParaRPr lang="it-IT"/>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endParaRPr lang="it-IT"/>
          </a:p>
        </p:txBody>
      </p:sp>
      <p:sp>
        <p:nvSpPr>
          <p:cNvPr id="5" name="页脚占位符 4"/>
          <p:cNvSpPr>
            <a:spLocks noGrp="1"/>
          </p:cNvSpPr>
          <p:nvPr>
            <p:ph type="ftr" sz="quarter" idx="11"/>
          </p:nvPr>
        </p:nvSpPr>
        <p:spPr/>
        <p:txBody>
          <a:bodyPr/>
          <a:lstStyle/>
          <a:p>
            <a:endParaRPr lang="it-IT"/>
          </a:p>
        </p:txBody>
      </p:sp>
      <p:sp>
        <p:nvSpPr>
          <p:cNvPr id="6" name="灯片编号占位符 5"/>
          <p:cNvSpPr>
            <a:spLocks noGrp="1"/>
          </p:cNvSpPr>
          <p:nvPr>
            <p:ph type="sldNum" sz="quarter" idx="12"/>
          </p:nvPr>
        </p:nvSpPr>
        <p:spPr/>
        <p:txBody>
          <a:bodyPr/>
          <a:lstStyle/>
          <a:p>
            <a:fld id="{2F547A2E-E219-447E-B821-B201A6C62E65}" type="slidenum">
              <a:rPr lang="it-IT" smtClean="0"/>
            </a:fld>
            <a:endParaRPr lang="it-IT"/>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endParaRPr lang="it-IT"/>
          </a:p>
        </p:txBody>
      </p:sp>
      <p:sp>
        <p:nvSpPr>
          <p:cNvPr id="5" name="页脚占位符 4"/>
          <p:cNvSpPr>
            <a:spLocks noGrp="1"/>
          </p:cNvSpPr>
          <p:nvPr>
            <p:ph type="ftr" sz="quarter" idx="11"/>
          </p:nvPr>
        </p:nvSpPr>
        <p:spPr/>
        <p:txBody>
          <a:bodyPr/>
          <a:lstStyle/>
          <a:p>
            <a:endParaRPr lang="it-IT"/>
          </a:p>
        </p:txBody>
      </p:sp>
      <p:sp>
        <p:nvSpPr>
          <p:cNvPr id="6" name="灯片编号占位符 5"/>
          <p:cNvSpPr>
            <a:spLocks noGrp="1"/>
          </p:cNvSpPr>
          <p:nvPr>
            <p:ph type="sldNum" sz="quarter" idx="12"/>
          </p:nvPr>
        </p:nvSpPr>
        <p:spPr/>
        <p:txBody>
          <a:bodyPr/>
          <a:lstStyle/>
          <a:p>
            <a:fld id="{2F547A2E-E219-447E-B821-B201A6C62E65}" type="slidenum">
              <a:rPr lang="it-IT" smtClean="0"/>
            </a:fld>
            <a:endParaRPr lang="it-IT"/>
          </a:p>
        </p:txBody>
      </p:sp>
      <p:sp>
        <p:nvSpPr>
          <p:cNvPr id="7" name="标题 6"/>
          <p:cNvSpPr>
            <a:spLocks noGrp="1"/>
          </p:cNvSpPr>
          <p:nvPr>
            <p:ph type="title"/>
          </p:nvPr>
        </p:nvSpPr>
        <p:spPr/>
        <p:txBody>
          <a:bodyPr rtlCol="0"/>
          <a:lstStyle/>
          <a:p>
            <a:r>
              <a:rPr kumimoji="0" lang="zh-CN" altLang="en-US" smtClean="0"/>
              <a:t>单击此处编辑母版标题样式</a:t>
            </a:r>
            <a:endParaRPr kumimoji="0"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endParaRPr kumimoji="0" lang="zh-CN" altLang="en-US" smtClean="0"/>
          </a:p>
        </p:txBody>
      </p:sp>
      <p:sp>
        <p:nvSpPr>
          <p:cNvPr id="4" name="日期占位符 3"/>
          <p:cNvSpPr>
            <a:spLocks noGrp="1"/>
          </p:cNvSpPr>
          <p:nvPr>
            <p:ph type="dt" sz="half" idx="10"/>
          </p:nvPr>
        </p:nvSpPr>
        <p:spPr/>
        <p:txBody>
          <a:bodyPr/>
          <a:lstStyle/>
          <a:p>
            <a:endParaRPr lang="it-IT"/>
          </a:p>
        </p:txBody>
      </p:sp>
      <p:sp>
        <p:nvSpPr>
          <p:cNvPr id="5" name="页脚占位符 4"/>
          <p:cNvSpPr>
            <a:spLocks noGrp="1"/>
          </p:cNvSpPr>
          <p:nvPr>
            <p:ph type="ftr" sz="quarter" idx="11"/>
          </p:nvPr>
        </p:nvSpPr>
        <p:spPr/>
        <p:txBody>
          <a:bodyPr/>
          <a:lstStyle/>
          <a:p>
            <a:endParaRPr lang="it-IT"/>
          </a:p>
        </p:txBody>
      </p:sp>
      <p:sp>
        <p:nvSpPr>
          <p:cNvPr id="6" name="灯片编号占位符 5"/>
          <p:cNvSpPr>
            <a:spLocks noGrp="1"/>
          </p:cNvSpPr>
          <p:nvPr>
            <p:ph type="sldNum" sz="quarter" idx="12"/>
          </p:nvPr>
        </p:nvSpPr>
        <p:spPr/>
        <p:txBody>
          <a:bodyPr/>
          <a:lstStyle/>
          <a:p>
            <a:fld id="{2F547A2E-E219-447E-B821-B201A6C62E65}" type="slidenum">
              <a:rPr lang="it-IT" smtClean="0"/>
            </a:fld>
            <a:endParaRPr lang="it-IT"/>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endParaRPr lang="it-IT"/>
          </a:p>
        </p:txBody>
      </p:sp>
      <p:sp>
        <p:nvSpPr>
          <p:cNvPr id="6" name="页脚占位符 5"/>
          <p:cNvSpPr>
            <a:spLocks noGrp="1"/>
          </p:cNvSpPr>
          <p:nvPr>
            <p:ph type="ftr" sz="quarter" idx="11"/>
          </p:nvPr>
        </p:nvSpPr>
        <p:spPr/>
        <p:txBody>
          <a:bodyPr/>
          <a:lstStyle/>
          <a:p>
            <a:endParaRPr lang="it-IT"/>
          </a:p>
        </p:txBody>
      </p:sp>
      <p:sp>
        <p:nvSpPr>
          <p:cNvPr id="7" name="灯片编号占位符 6"/>
          <p:cNvSpPr>
            <a:spLocks noGrp="1"/>
          </p:cNvSpPr>
          <p:nvPr>
            <p:ph type="sldNum" sz="quarter" idx="12"/>
          </p:nvPr>
        </p:nvSpPr>
        <p:spPr/>
        <p:txBody>
          <a:bodyPr/>
          <a:lstStyle/>
          <a:p>
            <a:fld id="{2F547A2E-E219-447E-B821-B201A6C62E65}" type="slidenum">
              <a:rPr lang="it-IT" smtClean="0"/>
            </a:fld>
            <a:endParaRPr lang="it-IT"/>
          </a:p>
        </p:txBody>
      </p:sp>
      <p:sp>
        <p:nvSpPr>
          <p:cNvPr id="8" name="标题 7"/>
          <p:cNvSpPr>
            <a:spLocks noGrp="1"/>
          </p:cNvSpPr>
          <p:nvPr>
            <p:ph type="title"/>
          </p:nvPr>
        </p:nvSpPr>
        <p:spPr/>
        <p:txBody>
          <a:bodyPr rtlCol="0"/>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endParaRPr lang="it-IT"/>
          </a:p>
        </p:txBody>
      </p:sp>
      <p:sp>
        <p:nvSpPr>
          <p:cNvPr id="8" name="页脚占位符 7"/>
          <p:cNvSpPr>
            <a:spLocks noGrp="1"/>
          </p:cNvSpPr>
          <p:nvPr>
            <p:ph type="ftr" sz="quarter" idx="11"/>
          </p:nvPr>
        </p:nvSpPr>
        <p:spPr/>
        <p:txBody>
          <a:bodyPr/>
          <a:lstStyle/>
          <a:p>
            <a:endParaRPr lang="it-IT"/>
          </a:p>
        </p:txBody>
      </p:sp>
      <p:sp>
        <p:nvSpPr>
          <p:cNvPr id="9" name="灯片编号占位符 8"/>
          <p:cNvSpPr>
            <a:spLocks noGrp="1"/>
          </p:cNvSpPr>
          <p:nvPr>
            <p:ph type="sldNum" sz="quarter" idx="12"/>
          </p:nvPr>
        </p:nvSpPr>
        <p:spPr/>
        <p:txBody>
          <a:bodyPr/>
          <a:lstStyle/>
          <a:p>
            <a:fld id="{2F547A2E-E219-447E-B821-B201A6C62E65}" type="slidenum">
              <a:rPr lang="it-IT" smtClean="0"/>
            </a:fld>
            <a:endParaRPr lang="it-IT"/>
          </a:p>
        </p:txBody>
      </p:sp>
    </p:spTree>
  </p:cSld>
  <p:clrMapOvr>
    <a:overrideClrMapping bg1="lt1" tx1="dk1" bg2="lt2" tx2="dk2" accent1="accent1" accent2="accent2" accent3="accent3" accent4="accent4" accent5="accent5" accent6="accent6" hlink="hlink" folHlink="folHlink"/>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endParaRPr lang="it-IT"/>
          </a:p>
        </p:txBody>
      </p:sp>
      <p:sp>
        <p:nvSpPr>
          <p:cNvPr id="4" name="页脚占位符 3"/>
          <p:cNvSpPr>
            <a:spLocks noGrp="1"/>
          </p:cNvSpPr>
          <p:nvPr>
            <p:ph type="ftr" sz="quarter" idx="11"/>
          </p:nvPr>
        </p:nvSpPr>
        <p:spPr/>
        <p:txBody>
          <a:bodyPr/>
          <a:lstStyle/>
          <a:p>
            <a:endParaRPr lang="it-IT"/>
          </a:p>
        </p:txBody>
      </p:sp>
      <p:sp>
        <p:nvSpPr>
          <p:cNvPr id="5" name="灯片编号占位符 4"/>
          <p:cNvSpPr>
            <a:spLocks noGrp="1"/>
          </p:cNvSpPr>
          <p:nvPr>
            <p:ph type="sldNum" sz="quarter" idx="12"/>
          </p:nvPr>
        </p:nvSpPr>
        <p:spPr/>
        <p:txBody>
          <a:bodyPr/>
          <a:lstStyle/>
          <a:p>
            <a:fld id="{2F547A2E-E219-447E-B821-B201A6C62E65}" type="slidenum">
              <a:rPr lang="it-IT" smtClean="0"/>
            </a:fld>
            <a:endParaRPr lang="it-IT"/>
          </a:p>
        </p:txBody>
      </p:sp>
      <p:sp>
        <p:nvSpPr>
          <p:cNvPr id="6" name="标题 5"/>
          <p:cNvSpPr>
            <a:spLocks noGrp="1"/>
          </p:cNvSpPr>
          <p:nvPr>
            <p:ph type="title"/>
          </p:nvPr>
        </p:nvSpPr>
        <p:spPr/>
        <p:txBody>
          <a:bodyPr rtlCol="0"/>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it-IT"/>
          </a:p>
        </p:txBody>
      </p:sp>
      <p:sp>
        <p:nvSpPr>
          <p:cNvPr id="3" name="页脚占位符 2"/>
          <p:cNvSpPr>
            <a:spLocks noGrp="1"/>
          </p:cNvSpPr>
          <p:nvPr>
            <p:ph type="ftr" sz="quarter" idx="11"/>
          </p:nvPr>
        </p:nvSpPr>
        <p:spPr/>
        <p:txBody>
          <a:bodyPr/>
          <a:lstStyle/>
          <a:p>
            <a:endParaRPr lang="it-IT"/>
          </a:p>
        </p:txBody>
      </p:sp>
      <p:sp>
        <p:nvSpPr>
          <p:cNvPr id="4" name="灯片编号占位符 3"/>
          <p:cNvSpPr>
            <a:spLocks noGrp="1"/>
          </p:cNvSpPr>
          <p:nvPr>
            <p:ph type="sldNum" sz="quarter" idx="12"/>
          </p:nvPr>
        </p:nvSpPr>
        <p:spPr/>
        <p:txBody>
          <a:bodyPr/>
          <a:lstStyle/>
          <a:p>
            <a:fld id="{2F547A2E-E219-447E-B821-B201A6C62E65}" type="slidenum">
              <a:rPr lang="it-IT" smtClean="0"/>
            </a:fld>
            <a:endParaRPr lang="it-IT"/>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endParaRPr kumimoji="0" lang="zh-CN" altLang="en-US" smtClean="0"/>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p>
            <a:endParaRPr lang="it-IT"/>
          </a:p>
        </p:txBody>
      </p:sp>
      <p:sp>
        <p:nvSpPr>
          <p:cNvPr id="6" name="页脚占位符 5"/>
          <p:cNvSpPr>
            <a:spLocks noGrp="1"/>
          </p:cNvSpPr>
          <p:nvPr>
            <p:ph type="ftr" sz="quarter" idx="11"/>
          </p:nvPr>
        </p:nvSpPr>
        <p:spPr/>
        <p:txBody>
          <a:bodyPr/>
          <a:lstStyle/>
          <a:p>
            <a:endParaRPr lang="it-IT"/>
          </a:p>
        </p:txBody>
      </p:sp>
      <p:sp>
        <p:nvSpPr>
          <p:cNvPr id="7" name="灯片编号占位符 6"/>
          <p:cNvSpPr>
            <a:spLocks noGrp="1"/>
          </p:cNvSpPr>
          <p:nvPr>
            <p:ph type="sldNum" sz="quarter" idx="12"/>
          </p:nvPr>
        </p:nvSpPr>
        <p:spPr/>
        <p:txBody>
          <a:bodyPr/>
          <a:lstStyle/>
          <a:p>
            <a:fld id="{2F547A2E-E219-447E-B821-B201A6C62E65}" type="slidenum">
              <a:rPr lang="it-IT" smtClean="0"/>
            </a:fld>
            <a:endParaRPr lang="it-IT"/>
          </a:p>
        </p:txBody>
      </p:sp>
    </p:spTree>
  </p:cSld>
  <p:clrMapOvr>
    <a:overrideClrMapping bg1="lt1" tx1="dk1" bg2="lt2" tx2="dk2" accent1="accent1" accent2="accent2" accent3="accent3" accent4="accent4" accent5="accent5" accent6="accent6" hlink="hlink" folHlink="folHlink"/>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415" indent="0" algn="r">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endParaRPr kumimoji="0" lang="zh-CN" altLang="en-US" smtClean="0"/>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lstStyle>
          <a:p>
            <a:endParaRPr lang="it-IT"/>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lstStyle>
          <a:p>
            <a:endParaRPr lang="it-IT"/>
          </a:p>
        </p:txBody>
      </p:sp>
      <p:sp>
        <p:nvSpPr>
          <p:cNvPr id="7" name="灯片编号占位符 6"/>
          <p:cNvSpPr>
            <a:spLocks noGrp="1"/>
          </p:cNvSpPr>
          <p:nvPr>
            <p:ph type="sldNum" sz="quarter" idx="12"/>
          </p:nvPr>
        </p:nvSpPr>
        <p:spPr/>
        <p:txBody>
          <a:bodyPr/>
          <a:lstStyle>
            <a:lvl1pPr>
              <a:defRPr>
                <a:solidFill>
                  <a:schemeClr val="tx1"/>
                </a:solidFill>
              </a:defRPr>
            </a:lvl1pPr>
          </a:lstStyle>
          <a:p>
            <a:fld id="{2F547A2E-E219-447E-B821-B201A6C62E65}" type="slidenum">
              <a:rPr lang="it-IT" smtClean="0"/>
            </a:fld>
            <a:endParaRPr lang="it-IT"/>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zh-CN" altLang="en-US" smtClean="0"/>
              <a:t>单击此处编辑母版标题样式</a:t>
            </a:r>
            <a:endParaRPr kumimoji="0" lang="en-US"/>
          </a:p>
        </p:txBody>
      </p:sp>
      <p:sp>
        <p:nvSpPr>
          <p:cNvPr id="8" name="任意多边形 7"/>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任意多边形 8"/>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直角三角形 9"/>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任意多边形 11"/>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角三角形 13"/>
          <p:cNvSpPr/>
          <p:nvPr/>
        </p:nvSpPr>
        <p:spPr bwMode="auto">
          <a:xfrm>
            <a:off x="-6042" y="5791253"/>
            <a:ext cx="3402314" cy="1080868"/>
          </a:xfrm>
          <a:prstGeom prst="rtTriangle">
            <a:avLst/>
          </a:prstGeom>
          <a:blipFill>
            <a:blip r:embed="rId1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lstStyle>
          <a:p>
            <a:endParaRPr lang="it-IT"/>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lstStyle>
          <a:p>
            <a:endParaRPr lang="it-IT"/>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lstStyle>
          <a:p>
            <a:fld id="{2F547A2E-E219-447E-B821-B201A6C62E65}" type="slidenum">
              <a:rPr lang="it-IT" smtClean="0"/>
            </a:fld>
            <a:endParaRPr lang="it-IT"/>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4.w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wm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2.w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52536" y="2276872"/>
            <a:ext cx="8915400" cy="720725"/>
          </a:xfrm>
        </p:spPr>
        <p:txBody>
          <a:bodyPr>
            <a:normAutofit fontScale="90000"/>
          </a:bodyPr>
          <a:lstStyle/>
          <a:p>
            <a:r>
              <a:rPr lang="en-US" altLang="zh-CN" sz="5600" b="1" dirty="0">
                <a:latin typeface="Arial" panose="020B0604020202020204" pitchFamily="34" charset="0"/>
                <a:ea typeface="Gungsuh" panose="02030600000101010101" pitchFamily="18" charset="-127"/>
              </a:rPr>
              <a:t>Object-Oriented Analysis and </a:t>
            </a:r>
            <a:r>
              <a:rPr lang="en-US" altLang="zh-CN" sz="5600" b="1" dirty="0" smtClean="0">
                <a:latin typeface="Arial" panose="020B0604020202020204" pitchFamily="34" charset="0"/>
                <a:ea typeface="Gungsuh" panose="02030600000101010101" pitchFamily="18" charset="-127"/>
              </a:rPr>
              <a:t>Design with UML</a:t>
            </a:r>
            <a:br>
              <a:rPr lang="en-US" altLang="zh-CN" sz="5600" b="1" dirty="0">
                <a:latin typeface="Arial" panose="020B0604020202020204" pitchFamily="34" charset="0"/>
                <a:ea typeface="Gungsuh" panose="02030600000101010101" pitchFamily="18" charset="-127"/>
              </a:rPr>
            </a:br>
            <a:endParaRPr lang="en-US" altLang="zh-CN" sz="2600" b="1" dirty="0">
              <a:latin typeface="Arial" panose="020B0604020202020204" pitchFamily="34" charset="0"/>
              <a:ea typeface="Gungsuh" panose="02030600000101010101" pitchFamily="18" charset="-127"/>
            </a:endParaRPr>
          </a:p>
        </p:txBody>
      </p:sp>
      <p:sp>
        <p:nvSpPr>
          <p:cNvPr id="2051" name="Rectangle 3"/>
          <p:cNvSpPr>
            <a:spLocks noGrp="1" noChangeArrowheads="1"/>
          </p:cNvSpPr>
          <p:nvPr>
            <p:ph type="subTitle" idx="1"/>
          </p:nvPr>
        </p:nvSpPr>
        <p:spPr>
          <a:xfrm>
            <a:off x="971600" y="3717032"/>
            <a:ext cx="7572428" cy="936625"/>
          </a:xfrm>
        </p:spPr>
        <p:txBody>
          <a:bodyPr>
            <a:normAutofit/>
          </a:bodyPr>
          <a:lstStyle/>
          <a:p>
            <a:pPr>
              <a:lnSpc>
                <a:spcPct val="80000"/>
              </a:lnSpc>
            </a:pPr>
            <a:r>
              <a:rPr lang="en-US" altLang="zh-CN" sz="3400" smtClean="0"/>
              <a:t>Lecture 14 </a:t>
            </a:r>
            <a:r>
              <a:rPr lang="en-US" altLang="zh-CN" sz="3400" dirty="0" smtClean="0"/>
              <a:t>Subsystem </a:t>
            </a:r>
            <a:r>
              <a:rPr lang="en-US" altLang="zh-CN" sz="3400" dirty="0"/>
              <a:t>Design </a:t>
            </a:r>
            <a:r>
              <a:rPr lang="en-US" altLang="zh-CN" sz="3400" dirty="0" smtClean="0"/>
              <a:t> </a:t>
            </a:r>
            <a:endParaRPr lang="en-US" altLang="zh-CN" sz="3400" dirty="0"/>
          </a:p>
          <a:p>
            <a:pPr>
              <a:lnSpc>
                <a:spcPct val="80000"/>
              </a:lnSpc>
            </a:pPr>
            <a:endParaRPr lang="en-US" altLang="zh-CN" sz="2100" dirty="0"/>
          </a:p>
          <a:p>
            <a:endParaRPr lang="en-US" altLang="zh-CN" sz="21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7" name="Rectangle 3"/>
          <p:cNvSpPr>
            <a:spLocks noGrp="1" noChangeArrowheads="1"/>
          </p:cNvSpPr>
          <p:nvPr>
            <p:ph idx="1"/>
          </p:nvPr>
        </p:nvSpPr>
        <p:spPr>
          <a:xfrm>
            <a:off x="914400" y="1124744"/>
            <a:ext cx="7772400" cy="5230816"/>
          </a:xfrm>
        </p:spPr>
        <p:txBody>
          <a:bodyPr>
            <a:normAutofit fontScale="70000"/>
          </a:bodyPr>
          <a:lstStyle/>
          <a:p>
            <a:pPr>
              <a:lnSpc>
                <a:spcPct val="70000"/>
              </a:lnSpc>
            </a:pPr>
            <a:r>
              <a:rPr lang="en-US" sz="2500" dirty="0"/>
              <a:t>Identify new, or reuse existing, design elements (for example, classes and/or subsystems)</a:t>
            </a:r>
            <a:endParaRPr lang="en-US" sz="2500" dirty="0"/>
          </a:p>
          <a:p>
            <a:pPr>
              <a:lnSpc>
                <a:spcPct val="70000"/>
              </a:lnSpc>
            </a:pPr>
            <a:r>
              <a:rPr lang="en-US" sz="2500" dirty="0"/>
              <a:t>Allocate subsystem responsibilities to design elements </a:t>
            </a:r>
            <a:endParaRPr lang="en-US" sz="2500" dirty="0"/>
          </a:p>
          <a:p>
            <a:pPr>
              <a:lnSpc>
                <a:spcPct val="70000"/>
              </a:lnSpc>
            </a:pPr>
            <a:r>
              <a:rPr lang="en-US" sz="2500" dirty="0"/>
              <a:t>Incorporate applicable mechanisms (for example, persistence, distribution)</a:t>
            </a:r>
            <a:endParaRPr lang="en-US" sz="2500" dirty="0"/>
          </a:p>
          <a:p>
            <a:pPr>
              <a:lnSpc>
                <a:spcPct val="70000"/>
              </a:lnSpc>
            </a:pPr>
            <a:r>
              <a:rPr lang="en-US" sz="2500" dirty="0"/>
              <a:t>Document design element collaborations in “interface realizations”</a:t>
            </a:r>
            <a:endParaRPr lang="en-US" sz="2500" dirty="0"/>
          </a:p>
          <a:p>
            <a:pPr marL="798830" lvl="1" indent="-342900">
              <a:lnSpc>
                <a:spcPct val="77000"/>
              </a:lnSpc>
            </a:pPr>
            <a:r>
              <a:rPr lang="en-US" sz="2500" dirty="0"/>
              <a:t>One or more interaction diagrams per interface operation</a:t>
            </a:r>
            <a:endParaRPr lang="en-US" sz="2500" dirty="0"/>
          </a:p>
          <a:p>
            <a:pPr marL="798830" lvl="1" indent="-342900">
              <a:lnSpc>
                <a:spcPct val="77000"/>
              </a:lnSpc>
            </a:pPr>
            <a:r>
              <a:rPr lang="en-US" sz="2500" dirty="0"/>
              <a:t>Class diagram(s) containing the required design element relationships</a:t>
            </a:r>
            <a:endParaRPr lang="en-US" sz="2500" dirty="0"/>
          </a:p>
          <a:p>
            <a:pPr>
              <a:lnSpc>
                <a:spcPct val="70000"/>
              </a:lnSpc>
            </a:pPr>
            <a:r>
              <a:rPr lang="en-US" sz="2500" dirty="0"/>
              <a:t>Revisit “</a:t>
            </a:r>
            <a:r>
              <a:rPr lang="en-US" sz="2500" i="1" dirty="0"/>
              <a:t>Identify Design Elements</a:t>
            </a:r>
            <a:r>
              <a:rPr lang="en-US" sz="2500" dirty="0"/>
              <a:t>”</a:t>
            </a:r>
            <a:endParaRPr lang="en-US" sz="2500" dirty="0"/>
          </a:p>
          <a:p>
            <a:pPr marL="798830" lvl="1" indent="-342900">
              <a:lnSpc>
                <a:spcPct val="77000"/>
              </a:lnSpc>
            </a:pPr>
            <a:r>
              <a:rPr lang="en-US" sz="2500" dirty="0"/>
              <a:t>Adjust subsystem boundaries and dependencies, as needed</a:t>
            </a:r>
            <a:endParaRPr lang="en-US" sz="2500" dirty="0"/>
          </a:p>
          <a:p>
            <a:pPr marL="798830" lvl="1" indent="-342900">
              <a:lnSpc>
                <a:spcPct val="77000"/>
              </a:lnSpc>
            </a:pPr>
            <a:r>
              <a:rPr lang="en-US" sz="2500" dirty="0"/>
              <a:t>标识新的，或重用现有的设计元素（例如，类和/或子系统）</a:t>
            </a:r>
            <a:endParaRPr lang="en-US" sz="2500" dirty="0"/>
          </a:p>
          <a:p>
            <a:pPr marL="798830" lvl="1" indent="-342900">
              <a:lnSpc>
                <a:spcPct val="77000"/>
              </a:lnSpc>
            </a:pPr>
            <a:r>
              <a:rPr lang="en-US" sz="2500" dirty="0"/>
              <a:t>分配子系统职责到设计元素</a:t>
            </a:r>
            <a:endParaRPr lang="en-US" sz="2500" dirty="0"/>
          </a:p>
          <a:p>
            <a:pPr marL="798830" lvl="1" indent="-342900">
              <a:lnSpc>
                <a:spcPct val="77000"/>
              </a:lnSpc>
            </a:pPr>
            <a:r>
              <a:rPr lang="en-US" sz="2500" dirty="0"/>
              <a:t>包含适用的机制（例如，持久性、分发）</a:t>
            </a:r>
            <a:endParaRPr lang="en-US" sz="2500" dirty="0"/>
          </a:p>
          <a:p>
            <a:pPr marL="798830" lvl="1" indent="-342900">
              <a:lnSpc>
                <a:spcPct val="77000"/>
              </a:lnSpc>
            </a:pPr>
            <a:r>
              <a:rPr lang="en-US" sz="2500" dirty="0"/>
              <a:t>“接口实现”中的文档设计元素协作</a:t>
            </a:r>
            <a:endParaRPr lang="en-US" sz="2500" dirty="0"/>
          </a:p>
          <a:p>
            <a:pPr marL="798830" lvl="1" indent="-342900">
              <a:lnSpc>
                <a:spcPct val="77000"/>
              </a:lnSpc>
            </a:pPr>
            <a:r>
              <a:rPr lang="en-US" sz="2500" dirty="0"/>
              <a:t>每个接口操作的一个或多个交互图</a:t>
            </a:r>
            <a:endParaRPr lang="en-US" sz="2500" dirty="0"/>
          </a:p>
          <a:p>
            <a:pPr marL="798830" lvl="1" indent="-342900">
              <a:lnSpc>
                <a:spcPct val="77000"/>
              </a:lnSpc>
            </a:pPr>
            <a:r>
              <a:rPr lang="en-US" sz="2500" dirty="0"/>
              <a:t>包含所需设计元素关系的类图</a:t>
            </a:r>
            <a:endParaRPr lang="en-US" sz="2500" dirty="0"/>
          </a:p>
          <a:p>
            <a:pPr marL="798830" lvl="1" indent="-342900">
              <a:lnSpc>
                <a:spcPct val="77000"/>
              </a:lnSpc>
            </a:pPr>
            <a:r>
              <a:rPr lang="en-US" sz="2500" dirty="0"/>
              <a:t>重新审视“确定设计元素”</a:t>
            </a:r>
            <a:endParaRPr lang="en-US" sz="2500" dirty="0"/>
          </a:p>
          <a:p>
            <a:pPr marL="798830" lvl="1" indent="-342900">
              <a:lnSpc>
                <a:spcPct val="77000"/>
              </a:lnSpc>
            </a:pPr>
            <a:r>
              <a:rPr lang="en-US" sz="2500" dirty="0"/>
              <a:t>根据需要调整子系统边界和依赖项</a:t>
            </a:r>
            <a:endParaRPr lang="en-US" sz="2500" dirty="0"/>
          </a:p>
        </p:txBody>
      </p:sp>
      <p:sp>
        <p:nvSpPr>
          <p:cNvPr id="359426" name="Rectangle 2"/>
          <p:cNvSpPr>
            <a:spLocks noGrp="1" noChangeArrowheads="1"/>
          </p:cNvSpPr>
          <p:nvPr>
            <p:ph type="title"/>
          </p:nvPr>
        </p:nvSpPr>
        <p:spPr>
          <a:xfrm>
            <a:off x="323528" y="188640"/>
            <a:ext cx="9828584" cy="914400"/>
          </a:xfrm>
        </p:spPr>
        <p:txBody>
          <a:bodyPr/>
          <a:lstStyle/>
          <a:p>
            <a:r>
              <a:rPr lang="en-US" sz="3200" dirty="0"/>
              <a:t>Distributing Subsystem Responsibilities</a:t>
            </a:r>
            <a:endParaRPr lang="en-US" sz="32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ChangeArrowheads="1"/>
          </p:cNvSpPr>
          <p:nvPr>
            <p:ph type="title"/>
          </p:nvPr>
        </p:nvSpPr>
        <p:spPr>
          <a:xfrm>
            <a:off x="0" y="569168"/>
            <a:ext cx="9086850" cy="381000"/>
          </a:xfrm>
        </p:spPr>
        <p:txBody>
          <a:bodyPr>
            <a:normAutofit fontScale="90000"/>
          </a:bodyPr>
          <a:lstStyle/>
          <a:p>
            <a:pPr algn="ctr"/>
            <a:r>
              <a:rPr lang="en-US" altLang="zh-CN" sz="3600">
                <a:ea typeface="宋体" panose="02010600030101010101" pitchFamily="2" charset="-122"/>
              </a:rPr>
              <a:t>Modeling Convention: </a:t>
            </a:r>
            <a:br>
              <a:rPr lang="en-US" altLang="zh-CN" sz="3600">
                <a:ea typeface="宋体" panose="02010600030101010101" pitchFamily="2" charset="-122"/>
              </a:rPr>
            </a:br>
            <a:r>
              <a:rPr lang="en-US" altLang="zh-CN" sz="3600">
                <a:ea typeface="宋体" panose="02010600030101010101" pitchFamily="2" charset="-122"/>
              </a:rPr>
              <a:t>Subsystem Interaction Diagrams</a:t>
            </a:r>
            <a:endParaRPr lang="en-US" altLang="zh-CN" sz="3600">
              <a:ea typeface="宋体" panose="02010600030101010101" pitchFamily="2" charset="-122"/>
            </a:endParaRPr>
          </a:p>
        </p:txBody>
      </p:sp>
      <p:sp>
        <p:nvSpPr>
          <p:cNvPr id="320515" name="Rectangle 3"/>
          <p:cNvSpPr>
            <a:spLocks noChangeArrowheads="1"/>
          </p:cNvSpPr>
          <p:nvPr/>
        </p:nvSpPr>
        <p:spPr bwMode="auto">
          <a:xfrm>
            <a:off x="793750" y="1342281"/>
            <a:ext cx="1420813" cy="395287"/>
          </a:xfrm>
          <a:prstGeom prst="rect">
            <a:avLst/>
          </a:prstGeom>
          <a:noFill/>
          <a:ln w="0">
            <a:solidFill>
              <a:schemeClr val="tx1"/>
            </a:solidFill>
            <a:miter lim="800000"/>
          </a:ln>
          <a:extLst>
            <a:ext uri="{909E8E84-426E-40DD-AFC4-6F175D3DCCD1}">
              <a14:hiddenFill xmlns:a14="http://schemas.microsoft.com/office/drawing/2010/main">
                <a:solidFill>
                  <a:srgbClr val="FFFFCC"/>
                </a:solidFill>
              </a14:hiddenFill>
            </a:ext>
          </a:extLst>
        </p:spPr>
        <p:txBody>
          <a:bodyPr/>
          <a:lstStyle/>
          <a:p>
            <a:endParaRPr lang="zh-CN" altLang="en-US"/>
          </a:p>
        </p:txBody>
      </p:sp>
      <p:sp>
        <p:nvSpPr>
          <p:cNvPr id="320516" name="Rectangle 4"/>
          <p:cNvSpPr>
            <a:spLocks noChangeArrowheads="1"/>
          </p:cNvSpPr>
          <p:nvPr/>
        </p:nvSpPr>
        <p:spPr bwMode="auto">
          <a:xfrm>
            <a:off x="838200" y="1448643"/>
            <a:ext cx="1331913"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u="sng">
                <a:ea typeface="宋体" panose="02010600030101010101" pitchFamily="2" charset="-122"/>
              </a:rPr>
              <a:t> Subsystem Client</a:t>
            </a:r>
            <a:endParaRPr lang="en-US" altLang="zh-CN" sz="1300">
              <a:latin typeface="ZapfHumnst BT" pitchFamily="34" charset="0"/>
              <a:ea typeface="宋体" panose="02010600030101010101" pitchFamily="2" charset="-122"/>
            </a:endParaRPr>
          </a:p>
        </p:txBody>
      </p:sp>
      <p:sp>
        <p:nvSpPr>
          <p:cNvPr id="320517" name="Rectangle 5"/>
          <p:cNvSpPr>
            <a:spLocks noChangeArrowheads="1"/>
          </p:cNvSpPr>
          <p:nvPr/>
        </p:nvSpPr>
        <p:spPr bwMode="auto">
          <a:xfrm>
            <a:off x="2295525" y="1334343"/>
            <a:ext cx="1447800" cy="403225"/>
          </a:xfrm>
          <a:prstGeom prst="rect">
            <a:avLst/>
          </a:prstGeom>
          <a:noFill/>
          <a:ln w="0">
            <a:solidFill>
              <a:schemeClr val="tx1"/>
            </a:solidFill>
            <a:miter lim="800000"/>
          </a:ln>
          <a:extLst>
            <a:ext uri="{909E8E84-426E-40DD-AFC4-6F175D3DCCD1}">
              <a14:hiddenFill xmlns:a14="http://schemas.microsoft.com/office/drawing/2010/main">
                <a:solidFill>
                  <a:srgbClr val="FFFFCC"/>
                </a:solidFill>
              </a14:hiddenFill>
            </a:ext>
          </a:extLst>
        </p:spPr>
        <p:txBody>
          <a:bodyPr/>
          <a:lstStyle/>
          <a:p>
            <a:endParaRPr lang="zh-CN" altLang="en-US"/>
          </a:p>
        </p:txBody>
      </p:sp>
      <p:sp>
        <p:nvSpPr>
          <p:cNvPr id="320518" name="Rectangle 6"/>
          <p:cNvSpPr>
            <a:spLocks noChangeArrowheads="1"/>
          </p:cNvSpPr>
          <p:nvPr/>
        </p:nvSpPr>
        <p:spPr bwMode="auto">
          <a:xfrm>
            <a:off x="2354263" y="1435943"/>
            <a:ext cx="1331912"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u="sng">
                <a:ea typeface="宋体" panose="02010600030101010101" pitchFamily="2" charset="-122"/>
              </a:rPr>
              <a:t> Subsystem Proxy</a:t>
            </a:r>
            <a:endParaRPr lang="en-US" altLang="zh-CN" sz="1300">
              <a:latin typeface="ZapfHumnst BT" pitchFamily="34" charset="0"/>
              <a:ea typeface="宋体" panose="02010600030101010101" pitchFamily="2" charset="-122"/>
            </a:endParaRPr>
          </a:p>
        </p:txBody>
      </p:sp>
      <p:sp>
        <p:nvSpPr>
          <p:cNvPr id="320519" name="Rectangle 7"/>
          <p:cNvSpPr>
            <a:spLocks noChangeArrowheads="1"/>
          </p:cNvSpPr>
          <p:nvPr/>
        </p:nvSpPr>
        <p:spPr bwMode="auto">
          <a:xfrm>
            <a:off x="3867150" y="1334343"/>
            <a:ext cx="1471613" cy="403225"/>
          </a:xfrm>
          <a:prstGeom prst="rect">
            <a:avLst/>
          </a:prstGeom>
          <a:noFill/>
          <a:ln w="0">
            <a:solidFill>
              <a:schemeClr val="tx1"/>
            </a:solidFill>
            <a:miter lim="800000"/>
          </a:ln>
          <a:extLst>
            <a:ext uri="{909E8E84-426E-40DD-AFC4-6F175D3DCCD1}">
              <a14:hiddenFill xmlns:a14="http://schemas.microsoft.com/office/drawing/2010/main">
                <a:solidFill>
                  <a:srgbClr val="FFFFCC"/>
                </a:solidFill>
              </a14:hiddenFill>
            </a:ext>
          </a:extLst>
        </p:spPr>
        <p:txBody>
          <a:bodyPr/>
          <a:lstStyle/>
          <a:p>
            <a:endParaRPr lang="zh-CN" altLang="en-US"/>
          </a:p>
        </p:txBody>
      </p:sp>
      <p:sp>
        <p:nvSpPr>
          <p:cNvPr id="320520" name="Rectangle 8"/>
          <p:cNvSpPr>
            <a:spLocks noChangeArrowheads="1"/>
          </p:cNvSpPr>
          <p:nvPr/>
        </p:nvSpPr>
        <p:spPr bwMode="auto">
          <a:xfrm>
            <a:off x="3932238" y="1443881"/>
            <a:ext cx="1350962"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u="sng">
                <a:ea typeface="宋体" panose="02010600030101010101" pitchFamily="2" charset="-122"/>
              </a:rPr>
              <a:t> Design Element 1</a:t>
            </a:r>
            <a:endParaRPr lang="en-US" altLang="zh-CN" sz="1300">
              <a:latin typeface="ZapfHumnst BT" pitchFamily="34" charset="0"/>
              <a:ea typeface="宋体" panose="02010600030101010101" pitchFamily="2" charset="-122"/>
            </a:endParaRPr>
          </a:p>
        </p:txBody>
      </p:sp>
      <p:sp>
        <p:nvSpPr>
          <p:cNvPr id="320524" name="Line 12"/>
          <p:cNvSpPr>
            <a:spLocks noChangeShapeType="1"/>
          </p:cNvSpPr>
          <p:nvPr/>
        </p:nvSpPr>
        <p:spPr bwMode="auto">
          <a:xfrm>
            <a:off x="1516063" y="2483693"/>
            <a:ext cx="1538287" cy="1588"/>
          </a:xfrm>
          <a:prstGeom prst="line">
            <a:avLst/>
          </a:prstGeom>
          <a:noFill/>
          <a:ln w="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0525" name="Line 13"/>
          <p:cNvSpPr>
            <a:spLocks noChangeShapeType="1"/>
          </p:cNvSpPr>
          <p:nvPr/>
        </p:nvSpPr>
        <p:spPr bwMode="auto">
          <a:xfrm flipH="1">
            <a:off x="2951163" y="2483693"/>
            <a:ext cx="103187" cy="4762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0526" name="Line 14"/>
          <p:cNvSpPr>
            <a:spLocks noChangeShapeType="1"/>
          </p:cNvSpPr>
          <p:nvPr/>
        </p:nvSpPr>
        <p:spPr bwMode="auto">
          <a:xfrm flipH="1" flipV="1">
            <a:off x="2951163" y="2447181"/>
            <a:ext cx="103187" cy="3651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0527" name="Rectangle 15"/>
          <p:cNvSpPr>
            <a:spLocks noChangeArrowheads="1"/>
          </p:cNvSpPr>
          <p:nvPr/>
        </p:nvSpPr>
        <p:spPr bwMode="auto">
          <a:xfrm>
            <a:off x="1571625" y="2275731"/>
            <a:ext cx="1603375"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a typeface="宋体" panose="02010600030101010101" pitchFamily="2" charset="-122"/>
              </a:rPr>
              <a:t>performResponsibility( )</a:t>
            </a:r>
            <a:endParaRPr lang="en-US" altLang="zh-CN" sz="1200">
              <a:latin typeface="ZapfHumnst BT" pitchFamily="34" charset="0"/>
              <a:ea typeface="宋体" panose="02010600030101010101" pitchFamily="2" charset="-122"/>
            </a:endParaRPr>
          </a:p>
        </p:txBody>
      </p:sp>
      <p:sp>
        <p:nvSpPr>
          <p:cNvPr id="320528" name="Line 16"/>
          <p:cNvSpPr>
            <a:spLocks noChangeShapeType="1"/>
          </p:cNvSpPr>
          <p:nvPr/>
        </p:nvSpPr>
        <p:spPr bwMode="auto">
          <a:xfrm>
            <a:off x="3063875" y="2777381"/>
            <a:ext cx="1538288" cy="1587"/>
          </a:xfrm>
          <a:prstGeom prst="line">
            <a:avLst/>
          </a:prstGeom>
          <a:noFill/>
          <a:ln w="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0529" name="Line 17"/>
          <p:cNvSpPr>
            <a:spLocks noChangeShapeType="1"/>
          </p:cNvSpPr>
          <p:nvPr/>
        </p:nvSpPr>
        <p:spPr bwMode="auto">
          <a:xfrm flipH="1">
            <a:off x="4498975" y="2777381"/>
            <a:ext cx="103188" cy="4603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0530" name="Line 18"/>
          <p:cNvSpPr>
            <a:spLocks noChangeShapeType="1"/>
          </p:cNvSpPr>
          <p:nvPr/>
        </p:nvSpPr>
        <p:spPr bwMode="auto">
          <a:xfrm flipH="1" flipV="1">
            <a:off x="4498975" y="2729756"/>
            <a:ext cx="103188" cy="4762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0531" name="Rectangle 19"/>
          <p:cNvSpPr>
            <a:spLocks noChangeArrowheads="1"/>
          </p:cNvSpPr>
          <p:nvPr/>
        </p:nvSpPr>
        <p:spPr bwMode="auto">
          <a:xfrm>
            <a:off x="3581400" y="2553543"/>
            <a:ext cx="388938"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a typeface="宋体" panose="02010600030101010101" pitchFamily="2" charset="-122"/>
              </a:rPr>
              <a:t>Op1()</a:t>
            </a:r>
            <a:endParaRPr lang="en-US" altLang="zh-CN" sz="1200">
              <a:latin typeface="ZapfHumnst BT" pitchFamily="34" charset="0"/>
              <a:ea typeface="宋体" panose="02010600030101010101" pitchFamily="2" charset="-122"/>
            </a:endParaRPr>
          </a:p>
        </p:txBody>
      </p:sp>
      <p:sp>
        <p:nvSpPr>
          <p:cNvPr id="320532" name="Text Box 20"/>
          <p:cNvSpPr txBox="1">
            <a:spLocks noChangeArrowheads="1"/>
          </p:cNvSpPr>
          <p:nvPr/>
        </p:nvSpPr>
        <p:spPr bwMode="auto">
          <a:xfrm>
            <a:off x="0" y="2934543"/>
            <a:ext cx="2667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i="1">
                <a:solidFill>
                  <a:schemeClr val="hlink"/>
                </a:solidFill>
                <a:ea typeface="宋体" panose="02010600030101010101" pitchFamily="2" charset="-122"/>
              </a:rPr>
              <a:t>subsystem responsibility</a:t>
            </a:r>
            <a:endParaRPr lang="en-US" altLang="zh-CN" b="1" i="1">
              <a:solidFill>
                <a:schemeClr val="hlink"/>
              </a:solidFill>
              <a:ea typeface="宋体" panose="02010600030101010101" pitchFamily="2" charset="-122"/>
            </a:endParaRPr>
          </a:p>
        </p:txBody>
      </p:sp>
      <p:sp>
        <p:nvSpPr>
          <p:cNvPr id="320533" name="Line 21"/>
          <p:cNvSpPr>
            <a:spLocks noChangeShapeType="1"/>
          </p:cNvSpPr>
          <p:nvPr/>
        </p:nvSpPr>
        <p:spPr bwMode="auto">
          <a:xfrm flipV="1">
            <a:off x="1219200" y="2477343"/>
            <a:ext cx="533400" cy="457200"/>
          </a:xfrm>
          <a:prstGeom prst="line">
            <a:avLst/>
          </a:prstGeom>
          <a:noFill/>
          <a:ln w="28575">
            <a:solidFill>
              <a:schemeClr val="hlink"/>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0534" name="Rectangle 22"/>
          <p:cNvSpPr>
            <a:spLocks noChangeArrowheads="1"/>
          </p:cNvSpPr>
          <p:nvPr/>
        </p:nvSpPr>
        <p:spPr bwMode="auto">
          <a:xfrm>
            <a:off x="5500688" y="1331168"/>
            <a:ext cx="1471612" cy="403225"/>
          </a:xfrm>
          <a:prstGeom prst="rect">
            <a:avLst/>
          </a:prstGeom>
          <a:noFill/>
          <a:ln w="0">
            <a:solidFill>
              <a:schemeClr val="tx1"/>
            </a:solidFill>
            <a:miter lim="800000"/>
          </a:ln>
          <a:extLst>
            <a:ext uri="{909E8E84-426E-40DD-AFC4-6F175D3DCCD1}">
              <a14:hiddenFill xmlns:a14="http://schemas.microsoft.com/office/drawing/2010/main">
                <a:solidFill>
                  <a:srgbClr val="FFFFCC"/>
                </a:solidFill>
              </a14:hiddenFill>
            </a:ext>
          </a:extLst>
        </p:spPr>
        <p:txBody>
          <a:bodyPr/>
          <a:lstStyle/>
          <a:p>
            <a:endParaRPr lang="zh-CN" altLang="en-US"/>
          </a:p>
        </p:txBody>
      </p:sp>
      <p:grpSp>
        <p:nvGrpSpPr>
          <p:cNvPr id="320547" name="Group 35"/>
          <p:cNvGrpSpPr/>
          <p:nvPr/>
        </p:nvGrpSpPr>
        <p:grpSpPr bwMode="auto">
          <a:xfrm>
            <a:off x="1516063" y="1867743"/>
            <a:ext cx="4733925" cy="3654425"/>
            <a:chOff x="955" y="1010"/>
            <a:chExt cx="2982" cy="2917"/>
          </a:xfrm>
        </p:grpSpPr>
        <p:sp>
          <p:nvSpPr>
            <p:cNvPr id="320521" name="Line 9"/>
            <p:cNvSpPr>
              <a:spLocks noChangeShapeType="1"/>
            </p:cNvSpPr>
            <p:nvPr/>
          </p:nvSpPr>
          <p:spPr bwMode="auto">
            <a:xfrm>
              <a:off x="955" y="1012"/>
              <a:ext cx="1" cy="2915"/>
            </a:xfrm>
            <a:prstGeom prst="line">
              <a:avLst/>
            </a:prstGeom>
            <a:noFill/>
            <a:ln w="0">
              <a:solidFill>
                <a:schemeClr val="tx1"/>
              </a:solidFill>
              <a:prstDash val="sysDash"/>
              <a:round/>
            </a:ln>
            <a:extLst>
              <a:ext uri="{909E8E84-426E-40DD-AFC4-6F175D3DCCD1}">
                <a14:hiddenFill xmlns:a14="http://schemas.microsoft.com/office/drawing/2010/main">
                  <a:noFill/>
                </a14:hiddenFill>
              </a:ext>
            </a:extLst>
          </p:spPr>
          <p:txBody>
            <a:bodyPr/>
            <a:lstStyle/>
            <a:p>
              <a:endParaRPr lang="zh-CN" altLang="en-US"/>
            </a:p>
          </p:txBody>
        </p:sp>
        <p:sp>
          <p:nvSpPr>
            <p:cNvPr id="320522" name="Line 10"/>
            <p:cNvSpPr>
              <a:spLocks noChangeShapeType="1"/>
            </p:cNvSpPr>
            <p:nvPr/>
          </p:nvSpPr>
          <p:spPr bwMode="auto">
            <a:xfrm>
              <a:off x="1930" y="1012"/>
              <a:ext cx="1" cy="2915"/>
            </a:xfrm>
            <a:prstGeom prst="line">
              <a:avLst/>
            </a:prstGeom>
            <a:noFill/>
            <a:ln w="0">
              <a:solidFill>
                <a:schemeClr val="tx1"/>
              </a:solidFill>
              <a:prstDash val="sysDash"/>
              <a:round/>
            </a:ln>
            <a:extLst>
              <a:ext uri="{909E8E84-426E-40DD-AFC4-6F175D3DCCD1}">
                <a14:hiddenFill xmlns:a14="http://schemas.microsoft.com/office/drawing/2010/main">
                  <a:noFill/>
                </a14:hiddenFill>
              </a:ext>
            </a:extLst>
          </p:spPr>
          <p:txBody>
            <a:bodyPr/>
            <a:lstStyle/>
            <a:p>
              <a:endParaRPr lang="zh-CN" altLang="en-US"/>
            </a:p>
          </p:txBody>
        </p:sp>
        <p:sp>
          <p:nvSpPr>
            <p:cNvPr id="320523" name="Line 11"/>
            <p:cNvSpPr>
              <a:spLocks noChangeShapeType="1"/>
            </p:cNvSpPr>
            <p:nvPr/>
          </p:nvSpPr>
          <p:spPr bwMode="auto">
            <a:xfrm>
              <a:off x="2899" y="1012"/>
              <a:ext cx="1" cy="2915"/>
            </a:xfrm>
            <a:prstGeom prst="line">
              <a:avLst/>
            </a:prstGeom>
            <a:noFill/>
            <a:ln w="0">
              <a:solidFill>
                <a:schemeClr val="tx1"/>
              </a:solidFill>
              <a:prstDash val="sysDash"/>
              <a:round/>
            </a:ln>
            <a:extLst>
              <a:ext uri="{909E8E84-426E-40DD-AFC4-6F175D3DCCD1}">
                <a14:hiddenFill xmlns:a14="http://schemas.microsoft.com/office/drawing/2010/main">
                  <a:noFill/>
                </a14:hiddenFill>
              </a:ext>
            </a:extLst>
          </p:spPr>
          <p:txBody>
            <a:bodyPr/>
            <a:lstStyle/>
            <a:p>
              <a:endParaRPr lang="zh-CN" altLang="en-US"/>
            </a:p>
          </p:txBody>
        </p:sp>
        <p:sp>
          <p:nvSpPr>
            <p:cNvPr id="320535" name="Line 23"/>
            <p:cNvSpPr>
              <a:spLocks noChangeShapeType="1"/>
            </p:cNvSpPr>
            <p:nvPr/>
          </p:nvSpPr>
          <p:spPr bwMode="auto">
            <a:xfrm>
              <a:off x="3936" y="1010"/>
              <a:ext cx="1" cy="2915"/>
            </a:xfrm>
            <a:prstGeom prst="line">
              <a:avLst/>
            </a:prstGeom>
            <a:noFill/>
            <a:ln w="0">
              <a:solidFill>
                <a:schemeClr val="tx1"/>
              </a:solidFill>
              <a:prstDash val="sysDash"/>
              <a:round/>
            </a:ln>
            <a:extLst>
              <a:ext uri="{909E8E84-426E-40DD-AFC4-6F175D3DCCD1}">
                <a14:hiddenFill xmlns:a14="http://schemas.microsoft.com/office/drawing/2010/main">
                  <a:noFill/>
                </a14:hiddenFill>
              </a:ext>
            </a:extLst>
          </p:spPr>
          <p:txBody>
            <a:bodyPr/>
            <a:lstStyle/>
            <a:p>
              <a:endParaRPr lang="zh-CN" altLang="en-US"/>
            </a:p>
          </p:txBody>
        </p:sp>
      </p:grpSp>
      <p:sp>
        <p:nvSpPr>
          <p:cNvPr id="320536" name="Line 24"/>
          <p:cNvSpPr>
            <a:spLocks noChangeShapeType="1"/>
          </p:cNvSpPr>
          <p:nvPr/>
        </p:nvSpPr>
        <p:spPr bwMode="auto">
          <a:xfrm>
            <a:off x="3048000" y="3391743"/>
            <a:ext cx="3200400" cy="0"/>
          </a:xfrm>
          <a:prstGeom prst="line">
            <a:avLst/>
          </a:prstGeom>
          <a:noFill/>
          <a:ln w="9525">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zh-CN" altLang="en-US"/>
          </a:p>
        </p:txBody>
      </p:sp>
      <p:sp>
        <p:nvSpPr>
          <p:cNvPr id="320537" name="Rectangle 25"/>
          <p:cNvSpPr>
            <a:spLocks noChangeArrowheads="1"/>
          </p:cNvSpPr>
          <p:nvPr/>
        </p:nvSpPr>
        <p:spPr bwMode="auto">
          <a:xfrm>
            <a:off x="3581400" y="3163143"/>
            <a:ext cx="388938"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a typeface="宋体" panose="02010600030101010101" pitchFamily="2" charset="-122"/>
              </a:rPr>
              <a:t>Op2()</a:t>
            </a:r>
            <a:endParaRPr lang="en-US" altLang="zh-CN" sz="1200">
              <a:latin typeface="ZapfHumnst BT" pitchFamily="34" charset="0"/>
              <a:ea typeface="宋体" panose="02010600030101010101" pitchFamily="2" charset="-122"/>
            </a:endParaRPr>
          </a:p>
        </p:txBody>
      </p:sp>
      <p:sp>
        <p:nvSpPr>
          <p:cNvPr id="320538" name="Rectangle 26"/>
          <p:cNvSpPr>
            <a:spLocks noChangeArrowheads="1"/>
          </p:cNvSpPr>
          <p:nvPr/>
        </p:nvSpPr>
        <p:spPr bwMode="auto">
          <a:xfrm>
            <a:off x="5559425" y="1434356"/>
            <a:ext cx="1350963"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u="sng">
                <a:ea typeface="宋体" panose="02010600030101010101" pitchFamily="2" charset="-122"/>
              </a:rPr>
              <a:t> Design Element 2</a:t>
            </a:r>
            <a:endParaRPr lang="en-US" altLang="zh-CN" sz="1300">
              <a:latin typeface="ZapfHumnst BT" pitchFamily="34" charset="0"/>
              <a:ea typeface="宋体" panose="02010600030101010101" pitchFamily="2" charset="-122"/>
            </a:endParaRPr>
          </a:p>
        </p:txBody>
      </p:sp>
      <p:sp>
        <p:nvSpPr>
          <p:cNvPr id="320539" name="Line 27"/>
          <p:cNvSpPr>
            <a:spLocks noChangeShapeType="1"/>
          </p:cNvSpPr>
          <p:nvPr/>
        </p:nvSpPr>
        <p:spPr bwMode="auto">
          <a:xfrm>
            <a:off x="3063875" y="4072781"/>
            <a:ext cx="1538288" cy="1587"/>
          </a:xfrm>
          <a:prstGeom prst="line">
            <a:avLst/>
          </a:prstGeom>
          <a:noFill/>
          <a:ln w="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0540" name="Line 28"/>
          <p:cNvSpPr>
            <a:spLocks noChangeShapeType="1"/>
          </p:cNvSpPr>
          <p:nvPr/>
        </p:nvSpPr>
        <p:spPr bwMode="auto">
          <a:xfrm flipH="1">
            <a:off x="4498975" y="4072781"/>
            <a:ext cx="103188" cy="4603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0541" name="Line 29"/>
          <p:cNvSpPr>
            <a:spLocks noChangeShapeType="1"/>
          </p:cNvSpPr>
          <p:nvPr/>
        </p:nvSpPr>
        <p:spPr bwMode="auto">
          <a:xfrm flipH="1" flipV="1">
            <a:off x="4498975" y="4025156"/>
            <a:ext cx="103188" cy="4762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0542" name="Rectangle 30"/>
          <p:cNvSpPr>
            <a:spLocks noChangeArrowheads="1"/>
          </p:cNvSpPr>
          <p:nvPr/>
        </p:nvSpPr>
        <p:spPr bwMode="auto">
          <a:xfrm>
            <a:off x="3581400" y="3848943"/>
            <a:ext cx="388938"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a typeface="宋体" panose="02010600030101010101" pitchFamily="2" charset="-122"/>
              </a:rPr>
              <a:t>Op3()</a:t>
            </a:r>
            <a:endParaRPr lang="en-US" altLang="zh-CN" sz="1200">
              <a:latin typeface="ZapfHumnst BT" pitchFamily="34" charset="0"/>
              <a:ea typeface="宋体" panose="02010600030101010101" pitchFamily="2" charset="-122"/>
            </a:endParaRPr>
          </a:p>
        </p:txBody>
      </p:sp>
      <p:sp>
        <p:nvSpPr>
          <p:cNvPr id="320543" name="Line 31"/>
          <p:cNvSpPr>
            <a:spLocks noChangeShapeType="1"/>
          </p:cNvSpPr>
          <p:nvPr/>
        </p:nvSpPr>
        <p:spPr bwMode="auto">
          <a:xfrm>
            <a:off x="3048000" y="4687143"/>
            <a:ext cx="3200400" cy="0"/>
          </a:xfrm>
          <a:prstGeom prst="line">
            <a:avLst/>
          </a:prstGeom>
          <a:noFill/>
          <a:ln w="9525">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zh-CN" altLang="en-US"/>
          </a:p>
        </p:txBody>
      </p:sp>
      <p:sp>
        <p:nvSpPr>
          <p:cNvPr id="320544" name="Rectangle 32"/>
          <p:cNvSpPr>
            <a:spLocks noChangeArrowheads="1"/>
          </p:cNvSpPr>
          <p:nvPr/>
        </p:nvSpPr>
        <p:spPr bwMode="auto">
          <a:xfrm>
            <a:off x="3581400" y="4458543"/>
            <a:ext cx="388938"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a typeface="宋体" panose="02010600030101010101" pitchFamily="2" charset="-122"/>
              </a:rPr>
              <a:t>Op4()</a:t>
            </a:r>
            <a:endParaRPr lang="en-US" altLang="zh-CN" sz="1200">
              <a:latin typeface="ZapfHumnst BT" pitchFamily="34" charset="0"/>
              <a:ea typeface="宋体" panose="02010600030101010101" pitchFamily="2" charset="-122"/>
            </a:endParaRPr>
          </a:p>
        </p:txBody>
      </p:sp>
      <p:sp>
        <p:nvSpPr>
          <p:cNvPr id="320545" name="AutoShape 33"/>
          <p:cNvSpPr/>
          <p:nvPr/>
        </p:nvSpPr>
        <p:spPr bwMode="auto">
          <a:xfrm>
            <a:off x="6324600" y="2553543"/>
            <a:ext cx="533400" cy="2514600"/>
          </a:xfrm>
          <a:prstGeom prst="rightBrace">
            <a:avLst>
              <a:gd name="adj1" fmla="val 39286"/>
              <a:gd name="adj2" fmla="val 50000"/>
            </a:avLst>
          </a:prstGeom>
          <a:noFill/>
          <a:ln w="28575">
            <a:solidFill>
              <a:schemeClr val="hlink"/>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zh-CN" altLang="en-US"/>
          </a:p>
        </p:txBody>
      </p:sp>
      <p:sp>
        <p:nvSpPr>
          <p:cNvPr id="320546" name="Text Box 34"/>
          <p:cNvSpPr txBox="1">
            <a:spLocks noChangeArrowheads="1"/>
          </p:cNvSpPr>
          <p:nvPr/>
        </p:nvSpPr>
        <p:spPr bwMode="auto">
          <a:xfrm>
            <a:off x="6781800" y="3467943"/>
            <a:ext cx="23050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i="1">
                <a:solidFill>
                  <a:schemeClr val="hlink"/>
                </a:solidFill>
                <a:ea typeface="宋体" panose="02010600030101010101" pitchFamily="2" charset="-122"/>
              </a:rPr>
              <a:t>Internal subsystem interactions</a:t>
            </a:r>
            <a:endParaRPr lang="en-US" altLang="zh-CN" b="1" i="1">
              <a:solidFill>
                <a:schemeClr val="hlink"/>
              </a:solidFill>
              <a:ea typeface="宋体" panose="02010600030101010101" pitchFamily="2" charset="-122"/>
            </a:endParaRPr>
          </a:p>
        </p:txBody>
      </p:sp>
      <p:sp>
        <p:nvSpPr>
          <p:cNvPr id="320548" name="Text Box 36"/>
          <p:cNvSpPr txBox="1">
            <a:spLocks noChangeArrowheads="1"/>
          </p:cNvSpPr>
          <p:nvPr/>
        </p:nvSpPr>
        <p:spPr bwMode="auto">
          <a:xfrm>
            <a:off x="1752600" y="4988768"/>
            <a:ext cx="4802188"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pPr algn="ctr">
              <a:spcBef>
                <a:spcPct val="50000"/>
              </a:spcBef>
            </a:pPr>
            <a:r>
              <a:rPr lang="en-US" altLang="zh-CN" sz="2400" i="1">
                <a:solidFill>
                  <a:schemeClr val="hlink"/>
                </a:solidFill>
                <a:ea typeface="宋体" panose="02010600030101010101" pitchFamily="2" charset="-122"/>
              </a:rPr>
              <a:t>Subsystem interface not shown</a:t>
            </a:r>
            <a:endParaRPr lang="en-US" altLang="zh-CN" sz="2400" i="1">
              <a:solidFill>
                <a:schemeClr val="hlink"/>
              </a:solidFill>
              <a:ea typeface="宋体" panose="02010600030101010101" pitchFamily="2" charset="-122"/>
            </a:endParaRPr>
          </a:p>
        </p:txBody>
      </p:sp>
      <p:sp>
        <p:nvSpPr>
          <p:cNvPr id="320549" name="Text Box 37"/>
          <p:cNvSpPr txBox="1">
            <a:spLocks noChangeArrowheads="1"/>
          </p:cNvSpPr>
          <p:nvPr/>
        </p:nvSpPr>
        <p:spPr bwMode="auto">
          <a:xfrm>
            <a:off x="-76200" y="5809506"/>
            <a:ext cx="9312275" cy="931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spAutoFit/>
          </a:bodyPr>
          <a:lstStyle/>
          <a:p>
            <a:pPr>
              <a:buFont typeface="Wingdings" panose="05000000000000000000" pitchFamily="2" charset="2"/>
              <a:buChar char="è"/>
            </a:pPr>
            <a:r>
              <a:rPr lang="en-US" altLang="zh-CN">
                <a:latin typeface="ZapfHumnst BT" pitchFamily="34" charset="0"/>
                <a:ea typeface="宋体" panose="02010600030101010101" pitchFamily="2" charset="-122"/>
              </a:rPr>
              <a:t>As mentioned, there should be </a:t>
            </a:r>
            <a:r>
              <a:rPr lang="en-US" altLang="zh-CN" u="sng">
                <a:latin typeface="ZapfHumnst BT" pitchFamily="34" charset="0"/>
                <a:ea typeface="宋体" panose="02010600030101010101" pitchFamily="2" charset="-122"/>
              </a:rPr>
              <a:t>at least one interaction diagram per interface </a:t>
            </a:r>
            <a:r>
              <a:rPr lang="en-US" altLang="zh-CN" b="1" u="sng">
                <a:latin typeface="ZapfHumnst BT" pitchFamily="34" charset="0"/>
                <a:ea typeface="宋体" panose="02010600030101010101" pitchFamily="2" charset="-122"/>
              </a:rPr>
              <a:t>operation</a:t>
            </a:r>
            <a:r>
              <a:rPr lang="en-US" altLang="zh-CN">
                <a:latin typeface="ZapfHumnst BT" pitchFamily="34" charset="0"/>
                <a:ea typeface="宋体" panose="02010600030101010101" pitchFamily="2" charset="-122"/>
              </a:rPr>
              <a:t> </a:t>
            </a:r>
            <a:endParaRPr lang="en-US" altLang="zh-CN">
              <a:latin typeface="ZapfHumnst BT" pitchFamily="34" charset="0"/>
              <a:ea typeface="宋体" panose="02010600030101010101" pitchFamily="2" charset="-122"/>
            </a:endParaRPr>
          </a:p>
          <a:p>
            <a:pPr>
              <a:buFont typeface="Wingdings" panose="05000000000000000000" pitchFamily="2" charset="2"/>
              <a:buNone/>
            </a:pPr>
            <a:r>
              <a:rPr lang="en-US" altLang="zh-CN">
                <a:latin typeface="ZapfHumnst BT" pitchFamily="34" charset="0"/>
                <a:ea typeface="宋体" panose="02010600030101010101" pitchFamily="2" charset="-122"/>
              </a:rPr>
              <a:t> to illustrate how the operations offered by the interfaces of the subsystem are performed </a:t>
            </a:r>
            <a:endParaRPr lang="en-US" altLang="zh-CN">
              <a:latin typeface="ZapfHumnst BT" pitchFamily="34" charset="0"/>
              <a:ea typeface="宋体" panose="02010600030101010101" pitchFamily="2" charset="-122"/>
            </a:endParaRPr>
          </a:p>
          <a:p>
            <a:pPr>
              <a:buFont typeface="Wingdings" panose="05000000000000000000" pitchFamily="2" charset="2"/>
              <a:buNone/>
            </a:pPr>
            <a:r>
              <a:rPr lang="en-US" altLang="zh-CN">
                <a:latin typeface="ZapfHumnst BT" pitchFamily="34" charset="0"/>
                <a:ea typeface="宋体" panose="02010600030101010101" pitchFamily="2" charset="-122"/>
              </a:rPr>
              <a:t> by model elements contained in the subsystem.</a:t>
            </a:r>
            <a:endParaRPr lang="en-US" altLang="zh-CN">
              <a:latin typeface="ZapfHumnst BT"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a:xfrm>
            <a:off x="38100" y="264368"/>
            <a:ext cx="9029700" cy="838200"/>
          </a:xfrm>
        </p:spPr>
        <p:txBody>
          <a:bodyPr>
            <a:normAutofit fontScale="90000"/>
          </a:bodyPr>
          <a:lstStyle/>
          <a:p>
            <a:pPr algn="ctr"/>
            <a:r>
              <a:rPr lang="en-US" altLang="zh-CN" sz="3600" dirty="0">
                <a:ea typeface="宋体" panose="02010600030101010101" pitchFamily="2" charset="-122"/>
              </a:rPr>
              <a:t>Modeling Convention: </a:t>
            </a:r>
            <a:br>
              <a:rPr lang="en-US" altLang="zh-CN" sz="3600" dirty="0">
                <a:ea typeface="宋体" panose="02010600030101010101" pitchFamily="2" charset="-122"/>
              </a:rPr>
            </a:br>
            <a:r>
              <a:rPr lang="en-US" altLang="zh-CN" sz="3600" dirty="0">
                <a:ea typeface="宋体" panose="02010600030101010101" pitchFamily="2" charset="-122"/>
              </a:rPr>
              <a:t>Subsystem Interaction </a:t>
            </a:r>
            <a:r>
              <a:rPr lang="en-US" altLang="zh-CN" sz="3600" dirty="0" smtClean="0">
                <a:ea typeface="宋体" panose="02010600030101010101" pitchFamily="2" charset="-122"/>
              </a:rPr>
              <a:t>Diagrams</a:t>
            </a:r>
            <a:endParaRPr lang="en-US" altLang="zh-CN" sz="3600" dirty="0">
              <a:ea typeface="宋体" panose="02010600030101010101" pitchFamily="2" charset="-122"/>
            </a:endParaRPr>
          </a:p>
        </p:txBody>
      </p:sp>
      <p:sp>
        <p:nvSpPr>
          <p:cNvPr id="382979" name="Rectangle 3"/>
          <p:cNvSpPr>
            <a:spLocks noChangeArrowheads="1"/>
          </p:cNvSpPr>
          <p:nvPr/>
        </p:nvSpPr>
        <p:spPr bwMode="auto">
          <a:xfrm>
            <a:off x="793750" y="1189881"/>
            <a:ext cx="1420813" cy="395287"/>
          </a:xfrm>
          <a:prstGeom prst="rect">
            <a:avLst/>
          </a:prstGeom>
          <a:noFill/>
          <a:ln w="0">
            <a:solidFill>
              <a:schemeClr val="tx1"/>
            </a:solidFill>
            <a:miter lim="800000"/>
          </a:ln>
          <a:extLst>
            <a:ext uri="{909E8E84-426E-40DD-AFC4-6F175D3DCCD1}">
              <a14:hiddenFill xmlns:a14="http://schemas.microsoft.com/office/drawing/2010/main">
                <a:solidFill>
                  <a:srgbClr val="FFFFCC"/>
                </a:solidFill>
              </a14:hiddenFill>
            </a:ext>
          </a:extLst>
        </p:spPr>
        <p:txBody>
          <a:bodyPr/>
          <a:lstStyle/>
          <a:p>
            <a:endParaRPr lang="zh-CN" altLang="en-US"/>
          </a:p>
        </p:txBody>
      </p:sp>
      <p:sp>
        <p:nvSpPr>
          <p:cNvPr id="382980" name="Rectangle 4"/>
          <p:cNvSpPr>
            <a:spLocks noChangeArrowheads="1"/>
          </p:cNvSpPr>
          <p:nvPr/>
        </p:nvSpPr>
        <p:spPr bwMode="auto">
          <a:xfrm>
            <a:off x="838200" y="1296243"/>
            <a:ext cx="1331913"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u="sng">
                <a:ea typeface="宋体" panose="02010600030101010101" pitchFamily="2" charset="-122"/>
              </a:rPr>
              <a:t> Subsystem Client</a:t>
            </a:r>
            <a:endParaRPr lang="en-US" altLang="zh-CN" sz="1300">
              <a:latin typeface="ZapfHumnst BT" pitchFamily="34" charset="0"/>
              <a:ea typeface="宋体" panose="02010600030101010101" pitchFamily="2" charset="-122"/>
            </a:endParaRPr>
          </a:p>
        </p:txBody>
      </p:sp>
      <p:sp>
        <p:nvSpPr>
          <p:cNvPr id="382981" name="Rectangle 5"/>
          <p:cNvSpPr>
            <a:spLocks noChangeArrowheads="1"/>
          </p:cNvSpPr>
          <p:nvPr/>
        </p:nvSpPr>
        <p:spPr bwMode="auto">
          <a:xfrm>
            <a:off x="2295525" y="1181943"/>
            <a:ext cx="1447800" cy="403225"/>
          </a:xfrm>
          <a:prstGeom prst="rect">
            <a:avLst/>
          </a:prstGeom>
          <a:noFill/>
          <a:ln w="0">
            <a:solidFill>
              <a:schemeClr val="tx1"/>
            </a:solidFill>
            <a:miter lim="800000"/>
          </a:ln>
          <a:extLst>
            <a:ext uri="{909E8E84-426E-40DD-AFC4-6F175D3DCCD1}">
              <a14:hiddenFill xmlns:a14="http://schemas.microsoft.com/office/drawing/2010/main">
                <a:solidFill>
                  <a:srgbClr val="FFFFCC"/>
                </a:solidFill>
              </a14:hiddenFill>
            </a:ext>
          </a:extLst>
        </p:spPr>
        <p:txBody>
          <a:bodyPr/>
          <a:lstStyle/>
          <a:p>
            <a:endParaRPr lang="zh-CN" altLang="en-US"/>
          </a:p>
        </p:txBody>
      </p:sp>
      <p:sp>
        <p:nvSpPr>
          <p:cNvPr id="382982" name="Rectangle 6"/>
          <p:cNvSpPr>
            <a:spLocks noChangeArrowheads="1"/>
          </p:cNvSpPr>
          <p:nvPr/>
        </p:nvSpPr>
        <p:spPr bwMode="auto">
          <a:xfrm>
            <a:off x="2354263" y="1283543"/>
            <a:ext cx="1331912"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u="sng">
                <a:ea typeface="宋体" panose="02010600030101010101" pitchFamily="2" charset="-122"/>
              </a:rPr>
              <a:t> Subsystem Proxy</a:t>
            </a:r>
            <a:endParaRPr lang="en-US" altLang="zh-CN" sz="1300">
              <a:latin typeface="ZapfHumnst BT" pitchFamily="34" charset="0"/>
              <a:ea typeface="宋体" panose="02010600030101010101" pitchFamily="2" charset="-122"/>
            </a:endParaRPr>
          </a:p>
        </p:txBody>
      </p:sp>
      <p:sp>
        <p:nvSpPr>
          <p:cNvPr id="382983" name="Rectangle 7"/>
          <p:cNvSpPr>
            <a:spLocks noChangeArrowheads="1"/>
          </p:cNvSpPr>
          <p:nvPr/>
        </p:nvSpPr>
        <p:spPr bwMode="auto">
          <a:xfrm>
            <a:off x="3867150" y="1181943"/>
            <a:ext cx="1471613" cy="403225"/>
          </a:xfrm>
          <a:prstGeom prst="rect">
            <a:avLst/>
          </a:prstGeom>
          <a:noFill/>
          <a:ln w="0">
            <a:solidFill>
              <a:schemeClr val="tx1"/>
            </a:solidFill>
            <a:miter lim="800000"/>
          </a:ln>
          <a:extLst>
            <a:ext uri="{909E8E84-426E-40DD-AFC4-6F175D3DCCD1}">
              <a14:hiddenFill xmlns:a14="http://schemas.microsoft.com/office/drawing/2010/main">
                <a:solidFill>
                  <a:srgbClr val="FFFFCC"/>
                </a:solidFill>
              </a14:hiddenFill>
            </a:ext>
          </a:extLst>
        </p:spPr>
        <p:txBody>
          <a:bodyPr/>
          <a:lstStyle/>
          <a:p>
            <a:endParaRPr lang="zh-CN" altLang="en-US"/>
          </a:p>
        </p:txBody>
      </p:sp>
      <p:sp>
        <p:nvSpPr>
          <p:cNvPr id="382984" name="Rectangle 8"/>
          <p:cNvSpPr>
            <a:spLocks noChangeArrowheads="1"/>
          </p:cNvSpPr>
          <p:nvPr/>
        </p:nvSpPr>
        <p:spPr bwMode="auto">
          <a:xfrm>
            <a:off x="3932238" y="1291481"/>
            <a:ext cx="1350962"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u="sng">
                <a:ea typeface="宋体" panose="02010600030101010101" pitchFamily="2" charset="-122"/>
              </a:rPr>
              <a:t> Design Element 1</a:t>
            </a:r>
            <a:endParaRPr lang="en-US" altLang="zh-CN" sz="1300">
              <a:latin typeface="ZapfHumnst BT" pitchFamily="34" charset="0"/>
              <a:ea typeface="宋体" panose="02010600030101010101" pitchFamily="2" charset="-122"/>
            </a:endParaRPr>
          </a:p>
        </p:txBody>
      </p:sp>
      <p:sp>
        <p:nvSpPr>
          <p:cNvPr id="382985" name="Line 9"/>
          <p:cNvSpPr>
            <a:spLocks noChangeShapeType="1"/>
          </p:cNvSpPr>
          <p:nvPr/>
        </p:nvSpPr>
        <p:spPr bwMode="auto">
          <a:xfrm>
            <a:off x="1516063" y="2331293"/>
            <a:ext cx="1538287" cy="1588"/>
          </a:xfrm>
          <a:prstGeom prst="line">
            <a:avLst/>
          </a:prstGeom>
          <a:noFill/>
          <a:ln w="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82986" name="Line 10"/>
          <p:cNvSpPr>
            <a:spLocks noChangeShapeType="1"/>
          </p:cNvSpPr>
          <p:nvPr/>
        </p:nvSpPr>
        <p:spPr bwMode="auto">
          <a:xfrm flipH="1">
            <a:off x="2951163" y="2331293"/>
            <a:ext cx="103187" cy="4762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82987" name="Line 11"/>
          <p:cNvSpPr>
            <a:spLocks noChangeShapeType="1"/>
          </p:cNvSpPr>
          <p:nvPr/>
        </p:nvSpPr>
        <p:spPr bwMode="auto">
          <a:xfrm flipH="1" flipV="1">
            <a:off x="2951163" y="2294781"/>
            <a:ext cx="103187" cy="3651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82988" name="Rectangle 12"/>
          <p:cNvSpPr>
            <a:spLocks noChangeArrowheads="1"/>
          </p:cNvSpPr>
          <p:nvPr/>
        </p:nvSpPr>
        <p:spPr bwMode="auto">
          <a:xfrm>
            <a:off x="1571625" y="2123331"/>
            <a:ext cx="1603375"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a typeface="宋体" panose="02010600030101010101" pitchFamily="2" charset="-122"/>
              </a:rPr>
              <a:t>performResponsibility( )</a:t>
            </a:r>
            <a:endParaRPr lang="en-US" altLang="zh-CN" sz="1200">
              <a:latin typeface="ZapfHumnst BT" pitchFamily="34" charset="0"/>
              <a:ea typeface="宋体" panose="02010600030101010101" pitchFamily="2" charset="-122"/>
            </a:endParaRPr>
          </a:p>
        </p:txBody>
      </p:sp>
      <p:sp>
        <p:nvSpPr>
          <p:cNvPr id="382989" name="Line 13"/>
          <p:cNvSpPr>
            <a:spLocks noChangeShapeType="1"/>
          </p:cNvSpPr>
          <p:nvPr/>
        </p:nvSpPr>
        <p:spPr bwMode="auto">
          <a:xfrm>
            <a:off x="3063875" y="2624981"/>
            <a:ext cx="1538288" cy="1587"/>
          </a:xfrm>
          <a:prstGeom prst="line">
            <a:avLst/>
          </a:prstGeom>
          <a:noFill/>
          <a:ln w="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82990" name="Line 14"/>
          <p:cNvSpPr>
            <a:spLocks noChangeShapeType="1"/>
          </p:cNvSpPr>
          <p:nvPr/>
        </p:nvSpPr>
        <p:spPr bwMode="auto">
          <a:xfrm flipH="1">
            <a:off x="4498975" y="2624981"/>
            <a:ext cx="103188" cy="4603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82991" name="Line 15"/>
          <p:cNvSpPr>
            <a:spLocks noChangeShapeType="1"/>
          </p:cNvSpPr>
          <p:nvPr/>
        </p:nvSpPr>
        <p:spPr bwMode="auto">
          <a:xfrm flipH="1" flipV="1">
            <a:off x="4498975" y="2577356"/>
            <a:ext cx="103188" cy="4762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82992" name="Rectangle 16"/>
          <p:cNvSpPr>
            <a:spLocks noChangeArrowheads="1"/>
          </p:cNvSpPr>
          <p:nvPr/>
        </p:nvSpPr>
        <p:spPr bwMode="auto">
          <a:xfrm>
            <a:off x="3581400" y="2401143"/>
            <a:ext cx="388938"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a typeface="宋体" panose="02010600030101010101" pitchFamily="2" charset="-122"/>
              </a:rPr>
              <a:t>Op1()</a:t>
            </a:r>
            <a:endParaRPr lang="en-US" altLang="zh-CN" sz="1200">
              <a:latin typeface="ZapfHumnst BT" pitchFamily="34" charset="0"/>
              <a:ea typeface="宋体" panose="02010600030101010101" pitchFamily="2" charset="-122"/>
            </a:endParaRPr>
          </a:p>
        </p:txBody>
      </p:sp>
      <p:sp>
        <p:nvSpPr>
          <p:cNvPr id="382993" name="Text Box 17"/>
          <p:cNvSpPr txBox="1">
            <a:spLocks noChangeArrowheads="1"/>
          </p:cNvSpPr>
          <p:nvPr/>
        </p:nvSpPr>
        <p:spPr bwMode="auto">
          <a:xfrm>
            <a:off x="0" y="2782143"/>
            <a:ext cx="2667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chemeClr val="hlink"/>
                </a:solidFill>
                <a:ea typeface="宋体" panose="02010600030101010101" pitchFamily="2" charset="-122"/>
              </a:rPr>
              <a:t>subsystem responsibility</a:t>
            </a:r>
            <a:endParaRPr lang="en-US" altLang="zh-CN" i="1">
              <a:solidFill>
                <a:schemeClr val="hlink"/>
              </a:solidFill>
              <a:ea typeface="宋体" panose="02010600030101010101" pitchFamily="2" charset="-122"/>
            </a:endParaRPr>
          </a:p>
        </p:txBody>
      </p:sp>
      <p:sp>
        <p:nvSpPr>
          <p:cNvPr id="382994" name="Line 18"/>
          <p:cNvSpPr>
            <a:spLocks noChangeShapeType="1"/>
          </p:cNvSpPr>
          <p:nvPr/>
        </p:nvSpPr>
        <p:spPr bwMode="auto">
          <a:xfrm flipV="1">
            <a:off x="1219200" y="2324943"/>
            <a:ext cx="533400" cy="457200"/>
          </a:xfrm>
          <a:prstGeom prst="line">
            <a:avLst/>
          </a:prstGeom>
          <a:noFill/>
          <a:ln w="28575">
            <a:solidFill>
              <a:schemeClr val="hlink"/>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2995" name="Rectangle 19"/>
          <p:cNvSpPr>
            <a:spLocks noChangeArrowheads="1"/>
          </p:cNvSpPr>
          <p:nvPr/>
        </p:nvSpPr>
        <p:spPr bwMode="auto">
          <a:xfrm>
            <a:off x="5500688" y="1178768"/>
            <a:ext cx="1471612" cy="403225"/>
          </a:xfrm>
          <a:prstGeom prst="rect">
            <a:avLst/>
          </a:prstGeom>
          <a:noFill/>
          <a:ln w="0">
            <a:solidFill>
              <a:schemeClr val="tx1"/>
            </a:solidFill>
            <a:miter lim="800000"/>
          </a:ln>
          <a:extLst>
            <a:ext uri="{909E8E84-426E-40DD-AFC4-6F175D3DCCD1}">
              <a14:hiddenFill xmlns:a14="http://schemas.microsoft.com/office/drawing/2010/main">
                <a:solidFill>
                  <a:srgbClr val="FFFFCC"/>
                </a:solidFill>
              </a14:hiddenFill>
            </a:ext>
          </a:extLst>
        </p:spPr>
        <p:txBody>
          <a:bodyPr/>
          <a:lstStyle/>
          <a:p>
            <a:endParaRPr lang="zh-CN" altLang="en-US"/>
          </a:p>
        </p:txBody>
      </p:sp>
      <p:grpSp>
        <p:nvGrpSpPr>
          <p:cNvPr id="382996" name="Group 20"/>
          <p:cNvGrpSpPr/>
          <p:nvPr/>
        </p:nvGrpSpPr>
        <p:grpSpPr bwMode="auto">
          <a:xfrm>
            <a:off x="1517650" y="1715343"/>
            <a:ext cx="4732338" cy="3200400"/>
            <a:chOff x="955" y="1010"/>
            <a:chExt cx="2982" cy="2917"/>
          </a:xfrm>
        </p:grpSpPr>
        <p:sp>
          <p:nvSpPr>
            <p:cNvPr id="382997" name="Line 21"/>
            <p:cNvSpPr>
              <a:spLocks noChangeShapeType="1"/>
            </p:cNvSpPr>
            <p:nvPr/>
          </p:nvSpPr>
          <p:spPr bwMode="auto">
            <a:xfrm>
              <a:off x="955" y="1012"/>
              <a:ext cx="1" cy="2915"/>
            </a:xfrm>
            <a:prstGeom prst="line">
              <a:avLst/>
            </a:prstGeom>
            <a:noFill/>
            <a:ln w="0">
              <a:solidFill>
                <a:schemeClr val="tx1"/>
              </a:solidFill>
              <a:prstDash val="sysDash"/>
              <a:round/>
            </a:ln>
            <a:extLst>
              <a:ext uri="{909E8E84-426E-40DD-AFC4-6F175D3DCCD1}">
                <a14:hiddenFill xmlns:a14="http://schemas.microsoft.com/office/drawing/2010/main">
                  <a:noFill/>
                </a14:hiddenFill>
              </a:ext>
            </a:extLst>
          </p:spPr>
          <p:txBody>
            <a:bodyPr/>
            <a:lstStyle/>
            <a:p>
              <a:endParaRPr lang="zh-CN" altLang="en-US"/>
            </a:p>
          </p:txBody>
        </p:sp>
        <p:sp>
          <p:nvSpPr>
            <p:cNvPr id="382998" name="Line 22"/>
            <p:cNvSpPr>
              <a:spLocks noChangeShapeType="1"/>
            </p:cNvSpPr>
            <p:nvPr/>
          </p:nvSpPr>
          <p:spPr bwMode="auto">
            <a:xfrm>
              <a:off x="1930" y="1012"/>
              <a:ext cx="1" cy="2915"/>
            </a:xfrm>
            <a:prstGeom prst="line">
              <a:avLst/>
            </a:prstGeom>
            <a:noFill/>
            <a:ln w="0">
              <a:solidFill>
                <a:schemeClr val="tx1"/>
              </a:solidFill>
              <a:prstDash val="sysDash"/>
              <a:round/>
            </a:ln>
            <a:extLst>
              <a:ext uri="{909E8E84-426E-40DD-AFC4-6F175D3DCCD1}">
                <a14:hiddenFill xmlns:a14="http://schemas.microsoft.com/office/drawing/2010/main">
                  <a:noFill/>
                </a14:hiddenFill>
              </a:ext>
            </a:extLst>
          </p:spPr>
          <p:txBody>
            <a:bodyPr/>
            <a:lstStyle/>
            <a:p>
              <a:endParaRPr lang="zh-CN" altLang="en-US"/>
            </a:p>
          </p:txBody>
        </p:sp>
        <p:sp>
          <p:nvSpPr>
            <p:cNvPr id="382999" name="Line 23"/>
            <p:cNvSpPr>
              <a:spLocks noChangeShapeType="1"/>
            </p:cNvSpPr>
            <p:nvPr/>
          </p:nvSpPr>
          <p:spPr bwMode="auto">
            <a:xfrm>
              <a:off x="2899" y="1012"/>
              <a:ext cx="1" cy="2915"/>
            </a:xfrm>
            <a:prstGeom prst="line">
              <a:avLst/>
            </a:prstGeom>
            <a:noFill/>
            <a:ln w="0">
              <a:solidFill>
                <a:schemeClr val="tx1"/>
              </a:solidFill>
              <a:prstDash val="sysDash"/>
              <a:round/>
            </a:ln>
            <a:extLst>
              <a:ext uri="{909E8E84-426E-40DD-AFC4-6F175D3DCCD1}">
                <a14:hiddenFill xmlns:a14="http://schemas.microsoft.com/office/drawing/2010/main">
                  <a:noFill/>
                </a14:hiddenFill>
              </a:ext>
            </a:extLst>
          </p:spPr>
          <p:txBody>
            <a:bodyPr/>
            <a:lstStyle/>
            <a:p>
              <a:endParaRPr lang="zh-CN" altLang="en-US"/>
            </a:p>
          </p:txBody>
        </p:sp>
        <p:sp>
          <p:nvSpPr>
            <p:cNvPr id="383000" name="Line 24"/>
            <p:cNvSpPr>
              <a:spLocks noChangeShapeType="1"/>
            </p:cNvSpPr>
            <p:nvPr/>
          </p:nvSpPr>
          <p:spPr bwMode="auto">
            <a:xfrm>
              <a:off x="3936" y="1010"/>
              <a:ext cx="1" cy="2915"/>
            </a:xfrm>
            <a:prstGeom prst="line">
              <a:avLst/>
            </a:prstGeom>
            <a:noFill/>
            <a:ln w="0">
              <a:solidFill>
                <a:schemeClr val="tx1"/>
              </a:solidFill>
              <a:prstDash val="sysDash"/>
              <a:round/>
            </a:ln>
            <a:extLst>
              <a:ext uri="{909E8E84-426E-40DD-AFC4-6F175D3DCCD1}">
                <a14:hiddenFill xmlns:a14="http://schemas.microsoft.com/office/drawing/2010/main">
                  <a:noFill/>
                </a14:hiddenFill>
              </a:ext>
            </a:extLst>
          </p:spPr>
          <p:txBody>
            <a:bodyPr/>
            <a:lstStyle/>
            <a:p>
              <a:endParaRPr lang="zh-CN" altLang="en-US"/>
            </a:p>
          </p:txBody>
        </p:sp>
      </p:grpSp>
      <p:sp>
        <p:nvSpPr>
          <p:cNvPr id="383001" name="Line 25"/>
          <p:cNvSpPr>
            <a:spLocks noChangeShapeType="1"/>
          </p:cNvSpPr>
          <p:nvPr/>
        </p:nvSpPr>
        <p:spPr bwMode="auto">
          <a:xfrm>
            <a:off x="3048000" y="3239343"/>
            <a:ext cx="3200400" cy="0"/>
          </a:xfrm>
          <a:prstGeom prst="line">
            <a:avLst/>
          </a:prstGeom>
          <a:noFill/>
          <a:ln w="9525">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zh-CN" altLang="en-US"/>
          </a:p>
        </p:txBody>
      </p:sp>
      <p:sp>
        <p:nvSpPr>
          <p:cNvPr id="383002" name="Rectangle 26"/>
          <p:cNvSpPr>
            <a:spLocks noChangeArrowheads="1"/>
          </p:cNvSpPr>
          <p:nvPr/>
        </p:nvSpPr>
        <p:spPr bwMode="auto">
          <a:xfrm>
            <a:off x="3581400" y="3010743"/>
            <a:ext cx="388938"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a typeface="宋体" panose="02010600030101010101" pitchFamily="2" charset="-122"/>
              </a:rPr>
              <a:t>Op2()</a:t>
            </a:r>
            <a:endParaRPr lang="en-US" altLang="zh-CN" sz="1200">
              <a:latin typeface="ZapfHumnst BT" pitchFamily="34" charset="0"/>
              <a:ea typeface="宋体" panose="02010600030101010101" pitchFamily="2" charset="-122"/>
            </a:endParaRPr>
          </a:p>
        </p:txBody>
      </p:sp>
      <p:sp>
        <p:nvSpPr>
          <p:cNvPr id="383003" name="Rectangle 27"/>
          <p:cNvSpPr>
            <a:spLocks noChangeArrowheads="1"/>
          </p:cNvSpPr>
          <p:nvPr/>
        </p:nvSpPr>
        <p:spPr bwMode="auto">
          <a:xfrm>
            <a:off x="5559425" y="1281956"/>
            <a:ext cx="1350963"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300" u="sng">
                <a:ea typeface="宋体" panose="02010600030101010101" pitchFamily="2" charset="-122"/>
              </a:rPr>
              <a:t> Design Element 2</a:t>
            </a:r>
            <a:endParaRPr lang="en-US" altLang="zh-CN" sz="1300">
              <a:latin typeface="ZapfHumnst BT" pitchFamily="34" charset="0"/>
              <a:ea typeface="宋体" panose="02010600030101010101" pitchFamily="2" charset="-122"/>
            </a:endParaRPr>
          </a:p>
        </p:txBody>
      </p:sp>
      <p:sp>
        <p:nvSpPr>
          <p:cNvPr id="383004" name="Line 28"/>
          <p:cNvSpPr>
            <a:spLocks noChangeShapeType="1"/>
          </p:cNvSpPr>
          <p:nvPr/>
        </p:nvSpPr>
        <p:spPr bwMode="auto">
          <a:xfrm>
            <a:off x="3063875" y="3920381"/>
            <a:ext cx="1538288" cy="1587"/>
          </a:xfrm>
          <a:prstGeom prst="line">
            <a:avLst/>
          </a:prstGeom>
          <a:noFill/>
          <a:ln w="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83005" name="Line 29"/>
          <p:cNvSpPr>
            <a:spLocks noChangeShapeType="1"/>
          </p:cNvSpPr>
          <p:nvPr/>
        </p:nvSpPr>
        <p:spPr bwMode="auto">
          <a:xfrm flipH="1">
            <a:off x="4498975" y="3920381"/>
            <a:ext cx="103188" cy="4603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83006" name="Line 30"/>
          <p:cNvSpPr>
            <a:spLocks noChangeShapeType="1"/>
          </p:cNvSpPr>
          <p:nvPr/>
        </p:nvSpPr>
        <p:spPr bwMode="auto">
          <a:xfrm flipH="1" flipV="1">
            <a:off x="4498975" y="3872756"/>
            <a:ext cx="103188" cy="4762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83007" name="Rectangle 31"/>
          <p:cNvSpPr>
            <a:spLocks noChangeArrowheads="1"/>
          </p:cNvSpPr>
          <p:nvPr/>
        </p:nvSpPr>
        <p:spPr bwMode="auto">
          <a:xfrm>
            <a:off x="3581400" y="3696543"/>
            <a:ext cx="388938"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a typeface="宋体" panose="02010600030101010101" pitchFamily="2" charset="-122"/>
              </a:rPr>
              <a:t>Op3()</a:t>
            </a:r>
            <a:endParaRPr lang="en-US" altLang="zh-CN" sz="1200">
              <a:latin typeface="ZapfHumnst BT" pitchFamily="34" charset="0"/>
              <a:ea typeface="宋体" panose="02010600030101010101" pitchFamily="2" charset="-122"/>
            </a:endParaRPr>
          </a:p>
        </p:txBody>
      </p:sp>
      <p:sp>
        <p:nvSpPr>
          <p:cNvPr id="383008" name="Line 32"/>
          <p:cNvSpPr>
            <a:spLocks noChangeShapeType="1"/>
          </p:cNvSpPr>
          <p:nvPr/>
        </p:nvSpPr>
        <p:spPr bwMode="auto">
          <a:xfrm>
            <a:off x="3048000" y="4534743"/>
            <a:ext cx="3200400" cy="0"/>
          </a:xfrm>
          <a:prstGeom prst="line">
            <a:avLst/>
          </a:prstGeom>
          <a:noFill/>
          <a:ln w="9525">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zh-CN" altLang="en-US"/>
          </a:p>
        </p:txBody>
      </p:sp>
      <p:sp>
        <p:nvSpPr>
          <p:cNvPr id="383009" name="Rectangle 33"/>
          <p:cNvSpPr>
            <a:spLocks noChangeArrowheads="1"/>
          </p:cNvSpPr>
          <p:nvPr/>
        </p:nvSpPr>
        <p:spPr bwMode="auto">
          <a:xfrm>
            <a:off x="3581400" y="4306143"/>
            <a:ext cx="388938"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a typeface="宋体" panose="02010600030101010101" pitchFamily="2" charset="-122"/>
              </a:rPr>
              <a:t>Op4()</a:t>
            </a:r>
            <a:endParaRPr lang="en-US" altLang="zh-CN" sz="1200">
              <a:latin typeface="ZapfHumnst BT" pitchFamily="34" charset="0"/>
              <a:ea typeface="宋体" panose="02010600030101010101" pitchFamily="2" charset="-122"/>
            </a:endParaRPr>
          </a:p>
        </p:txBody>
      </p:sp>
      <p:sp>
        <p:nvSpPr>
          <p:cNvPr id="383010" name="AutoShape 34"/>
          <p:cNvSpPr/>
          <p:nvPr/>
        </p:nvSpPr>
        <p:spPr bwMode="auto">
          <a:xfrm>
            <a:off x="6324600" y="2093168"/>
            <a:ext cx="533400" cy="2514600"/>
          </a:xfrm>
          <a:prstGeom prst="rightBrace">
            <a:avLst>
              <a:gd name="adj1" fmla="val 39286"/>
              <a:gd name="adj2" fmla="val 50000"/>
            </a:avLst>
          </a:prstGeom>
          <a:noFill/>
          <a:ln w="28575">
            <a:solidFill>
              <a:schemeClr val="hlink"/>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zh-CN" altLang="en-US"/>
          </a:p>
        </p:txBody>
      </p:sp>
      <p:sp>
        <p:nvSpPr>
          <p:cNvPr id="383011" name="Text Box 35"/>
          <p:cNvSpPr txBox="1">
            <a:spLocks noChangeArrowheads="1"/>
          </p:cNvSpPr>
          <p:nvPr/>
        </p:nvSpPr>
        <p:spPr bwMode="auto">
          <a:xfrm>
            <a:off x="6781800" y="3007568"/>
            <a:ext cx="23050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chemeClr val="hlink"/>
                </a:solidFill>
                <a:ea typeface="宋体" panose="02010600030101010101" pitchFamily="2" charset="-122"/>
              </a:rPr>
              <a:t>Internal subsystem interactions</a:t>
            </a:r>
            <a:endParaRPr lang="en-US" altLang="zh-CN" i="1">
              <a:solidFill>
                <a:schemeClr val="hlink"/>
              </a:solidFill>
              <a:ea typeface="宋体" panose="02010600030101010101" pitchFamily="2" charset="-122"/>
            </a:endParaRPr>
          </a:p>
        </p:txBody>
      </p:sp>
      <p:sp>
        <p:nvSpPr>
          <p:cNvPr id="383013" name="Text Box 37"/>
          <p:cNvSpPr txBox="1">
            <a:spLocks noChangeArrowheads="1"/>
          </p:cNvSpPr>
          <p:nvPr/>
        </p:nvSpPr>
        <p:spPr bwMode="auto">
          <a:xfrm>
            <a:off x="152400" y="4647456"/>
            <a:ext cx="8861425" cy="209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spAutoFit/>
          </a:bodyPr>
          <a:lstStyle/>
          <a:p>
            <a:pPr>
              <a:buFontTx/>
              <a:buChar char="•"/>
            </a:pPr>
            <a:r>
              <a:rPr lang="en-US" altLang="zh-CN" dirty="0">
                <a:latin typeface="ZapfHumnst BT" pitchFamily="34" charset="0"/>
                <a:ea typeface="宋体" panose="02010600030101010101" pitchFamily="2" charset="-122"/>
              </a:rPr>
              <a:t> </a:t>
            </a:r>
            <a:r>
              <a:rPr lang="en-US" altLang="zh-CN" sz="1600" dirty="0">
                <a:latin typeface="ZapfHumnst BT" pitchFamily="34" charset="0"/>
                <a:ea typeface="宋体" panose="02010600030101010101" pitchFamily="2" charset="-122"/>
              </a:rPr>
              <a:t>A message should be drawn from the &lt;&lt;subsystem&gt;&gt; client to the &lt;&lt;subsystem proxy&gt;&gt;</a:t>
            </a:r>
            <a:endParaRPr lang="en-US" altLang="zh-CN" sz="1600" dirty="0">
              <a:latin typeface="ZapfHumnst BT" pitchFamily="34" charset="0"/>
              <a:ea typeface="宋体" panose="02010600030101010101" pitchFamily="2" charset="-122"/>
            </a:endParaRPr>
          </a:p>
          <a:p>
            <a:r>
              <a:rPr lang="en-US" altLang="zh-CN" sz="1600" dirty="0">
                <a:latin typeface="ZapfHumnst BT" pitchFamily="34" charset="0"/>
                <a:ea typeface="宋体" panose="02010600030101010101" pitchFamily="2" charset="-122"/>
              </a:rPr>
              <a:t> class defined for the subsystem.  The message should then be mapped to/associated with the</a:t>
            </a:r>
            <a:endParaRPr lang="en-US" altLang="zh-CN" sz="1600" dirty="0">
              <a:latin typeface="ZapfHumnst BT" pitchFamily="34" charset="0"/>
              <a:ea typeface="宋体" panose="02010600030101010101" pitchFamily="2" charset="-122"/>
            </a:endParaRPr>
          </a:p>
          <a:p>
            <a:r>
              <a:rPr lang="en-US" altLang="zh-CN" sz="1600" dirty="0">
                <a:latin typeface="ZapfHumnst BT" pitchFamily="34" charset="0"/>
                <a:ea typeface="宋体" panose="02010600030101010101" pitchFamily="2" charset="-122"/>
              </a:rPr>
              <a:t> interface operation that is being modeled in the interaction diagram. </a:t>
            </a:r>
            <a:endParaRPr lang="en-US" altLang="zh-CN" sz="1600" dirty="0">
              <a:latin typeface="ZapfHumnst BT" pitchFamily="34" charset="0"/>
              <a:ea typeface="宋体" panose="02010600030101010101" pitchFamily="2" charset="-122"/>
            </a:endParaRPr>
          </a:p>
          <a:p>
            <a:pPr>
              <a:buFontTx/>
              <a:buChar char="•"/>
            </a:pPr>
            <a:r>
              <a:rPr lang="en-US" altLang="zh-CN" sz="1600" dirty="0">
                <a:latin typeface="ZapfHumnst BT" pitchFamily="34" charset="0"/>
                <a:ea typeface="宋体" panose="02010600030101010101" pitchFamily="2" charset="-122"/>
              </a:rPr>
              <a:t>  Remainder of diagram should model how the &lt;&lt;subsystem proxy&gt;&gt; class </a:t>
            </a:r>
            <a:r>
              <a:rPr lang="en-US" altLang="zh-CN" sz="1600" b="1" u="sng" dirty="0">
                <a:latin typeface="ZapfHumnst BT" pitchFamily="34" charset="0"/>
                <a:ea typeface="宋体" panose="02010600030101010101" pitchFamily="2" charset="-122"/>
              </a:rPr>
              <a:t>delegates</a:t>
            </a:r>
            <a:r>
              <a:rPr lang="en-US" altLang="zh-CN" sz="1600" dirty="0">
                <a:latin typeface="ZapfHumnst BT" pitchFamily="34" charset="0"/>
                <a:ea typeface="宋体" panose="02010600030101010101" pitchFamily="2" charset="-122"/>
              </a:rPr>
              <a:t> </a:t>
            </a:r>
            <a:endParaRPr lang="en-US" altLang="zh-CN" sz="1600" dirty="0">
              <a:latin typeface="ZapfHumnst BT" pitchFamily="34" charset="0"/>
              <a:ea typeface="宋体" panose="02010600030101010101" pitchFamily="2" charset="-122"/>
            </a:endParaRPr>
          </a:p>
          <a:p>
            <a:r>
              <a:rPr lang="en-US" altLang="zh-CN" sz="1600" dirty="0">
                <a:latin typeface="ZapfHumnst BT" pitchFamily="34" charset="0"/>
                <a:ea typeface="宋体" panose="02010600030101010101" pitchFamily="2" charset="-122"/>
              </a:rPr>
              <a:t>   responsibility for performing the invoked operation to the other subsystem elements.</a:t>
            </a:r>
            <a:endParaRPr lang="en-US" altLang="zh-CN" sz="1600" dirty="0">
              <a:latin typeface="ZapfHumnst BT" pitchFamily="34" charset="0"/>
              <a:ea typeface="宋体" panose="02010600030101010101" pitchFamily="2" charset="-122"/>
            </a:endParaRPr>
          </a:p>
          <a:p>
            <a:pPr>
              <a:buFontTx/>
              <a:buChar char="•"/>
            </a:pPr>
            <a:r>
              <a:rPr lang="en-US" altLang="zh-CN" sz="1600" dirty="0">
                <a:latin typeface="ZapfHumnst BT" pitchFamily="34" charset="0"/>
                <a:ea typeface="宋体" panose="02010600030101010101" pitchFamily="2" charset="-122"/>
              </a:rPr>
              <a:t>  </a:t>
            </a:r>
            <a:r>
              <a:rPr lang="en-US" altLang="zh-CN" sz="1600" dirty="0">
                <a:latin typeface="ZapfHumnst BT" pitchFamily="34" charset="0"/>
                <a:ea typeface="宋体" panose="02010600030101010101" pitchFamily="2" charset="-122"/>
                <a:sym typeface="Wingdings" panose="05000000000000000000" pitchFamily="2" charset="2"/>
              </a:rPr>
              <a:t>  </a:t>
            </a:r>
            <a:r>
              <a:rPr lang="en-US" altLang="zh-CN" sz="1600" dirty="0">
                <a:latin typeface="ZapfHumnst BT" pitchFamily="34" charset="0"/>
                <a:ea typeface="宋体" panose="02010600030101010101" pitchFamily="2" charset="-122"/>
              </a:rPr>
              <a:t>Recommend you name the interaction diagram &lt;interface name&gt;::&lt;operation name&gt;&gt;.</a:t>
            </a:r>
            <a:endParaRPr lang="en-US" altLang="zh-CN" sz="1600" dirty="0">
              <a:latin typeface="ZapfHumnst BT" pitchFamily="34" charset="0"/>
              <a:ea typeface="宋体" panose="02010600030101010101" pitchFamily="2" charset="-122"/>
            </a:endParaRPr>
          </a:p>
          <a:p>
            <a:pPr>
              <a:buFontTx/>
              <a:buChar char="•"/>
            </a:pPr>
            <a:r>
              <a:rPr lang="en-US" altLang="zh-CN" sz="1600" dirty="0">
                <a:latin typeface="ZapfHumnst BT" pitchFamily="34" charset="0"/>
                <a:ea typeface="宋体" panose="02010600030101010101" pitchFamily="2" charset="-122"/>
              </a:rPr>
              <a:t> This convention simplifies future tracing of </a:t>
            </a:r>
            <a:r>
              <a:rPr lang="en-US" altLang="zh-CN" sz="1600" u="sng" dirty="0">
                <a:latin typeface="ZapfHumnst BT" pitchFamily="34" charset="0"/>
                <a:ea typeface="宋体" panose="02010600030101010101" pitchFamily="2" charset="-122"/>
              </a:rPr>
              <a:t>interface behaviors</a:t>
            </a:r>
            <a:r>
              <a:rPr lang="en-US" altLang="zh-CN" sz="1600" dirty="0">
                <a:latin typeface="ZapfHumnst BT" pitchFamily="34" charset="0"/>
                <a:ea typeface="宋体" panose="02010600030101010101" pitchFamily="2" charset="-122"/>
              </a:rPr>
              <a:t> to the classes implementing the </a:t>
            </a:r>
            <a:endParaRPr lang="en-US" altLang="zh-CN" sz="1600" dirty="0">
              <a:latin typeface="ZapfHumnst BT" pitchFamily="34" charset="0"/>
              <a:ea typeface="宋体" panose="02010600030101010101" pitchFamily="2" charset="-122"/>
            </a:endParaRPr>
          </a:p>
          <a:p>
            <a:r>
              <a:rPr lang="en-US" altLang="zh-CN" sz="1600" dirty="0">
                <a:latin typeface="ZapfHumnst BT" pitchFamily="34" charset="0"/>
                <a:ea typeface="宋体" panose="02010600030101010101" pitchFamily="2" charset="-122"/>
              </a:rPr>
              <a:t>    interface operations.</a:t>
            </a:r>
            <a:endParaRPr lang="en-US" altLang="zh-CN" sz="1600" dirty="0">
              <a:latin typeface="ZapfHumnst BT" pitchFamily="34" charset="0"/>
              <a:ea typeface="宋体" panose="02010600030101010101" pitchFamily="2" charset="-122"/>
            </a:endParaRPr>
          </a:p>
        </p:txBody>
      </p:sp>
      <p:sp>
        <p:nvSpPr>
          <p:cNvPr id="383014" name="Text Box 38"/>
          <p:cNvSpPr txBox="1">
            <a:spLocks noChangeArrowheads="1"/>
          </p:cNvSpPr>
          <p:nvPr/>
        </p:nvSpPr>
        <p:spPr bwMode="auto">
          <a:xfrm>
            <a:off x="7010400" y="1227981"/>
            <a:ext cx="2295525" cy="133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spAutoFit/>
          </a:bodyPr>
          <a:lstStyle/>
          <a:p>
            <a:r>
              <a:rPr lang="en-US" altLang="zh-CN" sz="1600">
                <a:ea typeface="宋体" panose="02010600030101010101" pitchFamily="2" charset="-122"/>
              </a:rPr>
              <a:t>The </a:t>
            </a:r>
            <a:r>
              <a:rPr lang="en-US" altLang="zh-CN" sz="1600" b="1" u="sng">
                <a:ea typeface="宋体" panose="02010600030101010101" pitchFamily="2" charset="-122"/>
              </a:rPr>
              <a:t>interface</a:t>
            </a:r>
            <a:r>
              <a:rPr lang="en-US" altLang="zh-CN" sz="1600">
                <a:ea typeface="宋体" panose="02010600030101010101" pitchFamily="2" charset="-122"/>
              </a:rPr>
              <a:t> </a:t>
            </a:r>
            <a:r>
              <a:rPr lang="en-US" altLang="zh-CN" sz="1600" b="1" u="sng">
                <a:ea typeface="宋体" panose="02010600030101010101" pitchFamily="2" charset="-122"/>
              </a:rPr>
              <a:t>does</a:t>
            </a:r>
            <a:endParaRPr lang="en-US" altLang="zh-CN" sz="1600" b="1" u="sng">
              <a:ea typeface="宋体" panose="02010600030101010101" pitchFamily="2" charset="-122"/>
            </a:endParaRPr>
          </a:p>
          <a:p>
            <a:r>
              <a:rPr lang="en-US" altLang="zh-CN" sz="1600" b="1" u="sng">
                <a:ea typeface="宋体" panose="02010600030101010101" pitchFamily="2" charset="-122"/>
              </a:rPr>
              <a:t> not appear</a:t>
            </a:r>
            <a:r>
              <a:rPr lang="en-US" altLang="zh-CN" sz="1600">
                <a:ea typeface="宋体" panose="02010600030101010101" pitchFamily="2" charset="-122"/>
              </a:rPr>
              <a:t> on the</a:t>
            </a:r>
            <a:endParaRPr lang="en-US" altLang="zh-CN" sz="1600">
              <a:ea typeface="宋体" panose="02010600030101010101" pitchFamily="2" charset="-122"/>
            </a:endParaRPr>
          </a:p>
          <a:p>
            <a:r>
              <a:rPr lang="en-US" altLang="zh-CN" sz="1600">
                <a:ea typeface="宋体" panose="02010600030101010101" pitchFamily="2" charset="-122"/>
              </a:rPr>
              <a:t> INTERNAL </a:t>
            </a:r>
            <a:endParaRPr lang="en-US" altLang="zh-CN" sz="1600">
              <a:ea typeface="宋体" panose="02010600030101010101" pitchFamily="2" charset="-122"/>
            </a:endParaRPr>
          </a:p>
          <a:p>
            <a:r>
              <a:rPr lang="en-US" altLang="zh-CN" sz="1600">
                <a:ea typeface="宋体" panose="02010600030101010101" pitchFamily="2" charset="-122"/>
              </a:rPr>
              <a:t> subsystem interaction </a:t>
            </a:r>
            <a:endParaRPr lang="en-US" altLang="zh-CN" sz="1600">
              <a:ea typeface="宋体" panose="02010600030101010101" pitchFamily="2" charset="-122"/>
            </a:endParaRPr>
          </a:p>
          <a:p>
            <a:r>
              <a:rPr lang="en-US" altLang="zh-CN" sz="1600">
                <a:ea typeface="宋体" panose="02010600030101010101" pitchFamily="2" charset="-122"/>
              </a:rPr>
              <a:t> diagram.</a:t>
            </a:r>
            <a:endParaRPr lang="en-US" altLang="zh-CN" sz="1600">
              <a:ea typeface="宋体" panose="02010600030101010101" pitchFamily="2"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a:xfrm>
            <a:off x="465407" y="319088"/>
            <a:ext cx="8229600" cy="685800"/>
          </a:xfrm>
        </p:spPr>
        <p:txBody>
          <a:bodyPr>
            <a:normAutofit fontScale="90000"/>
          </a:bodyPr>
          <a:lstStyle/>
          <a:p>
            <a:pPr algn="ctr"/>
            <a:r>
              <a:rPr lang="en-US" altLang="zh-CN" sz="3200" dirty="0">
                <a:ea typeface="宋体" panose="02010600030101010101" pitchFamily="2" charset="-122"/>
              </a:rPr>
              <a:t>Example: </a:t>
            </a:r>
            <a:r>
              <a:rPr lang="en-US" altLang="zh-CN" sz="3200" dirty="0" err="1">
                <a:ea typeface="宋体" panose="02010600030101010101" pitchFamily="2" charset="-122"/>
              </a:rPr>
              <a:t>CourseCatalogSystem</a:t>
            </a:r>
            <a:r>
              <a:rPr lang="en-US" altLang="zh-CN" sz="3200" dirty="0">
                <a:ea typeface="宋体" panose="02010600030101010101" pitchFamily="2" charset="-122"/>
              </a:rPr>
              <a:t> Subsystem In Context</a:t>
            </a:r>
            <a:endParaRPr lang="en-US" altLang="zh-CN" sz="3200" dirty="0">
              <a:ea typeface="宋体" panose="02010600030101010101" pitchFamily="2" charset="-122"/>
            </a:endParaRPr>
          </a:p>
        </p:txBody>
      </p:sp>
      <p:sp>
        <p:nvSpPr>
          <p:cNvPr id="322563" name="Text Box 3"/>
          <p:cNvSpPr txBox="1">
            <a:spLocks noChangeArrowheads="1"/>
          </p:cNvSpPr>
          <p:nvPr/>
        </p:nvSpPr>
        <p:spPr bwMode="auto">
          <a:xfrm>
            <a:off x="2362200" y="1004888"/>
            <a:ext cx="4114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i="1">
                <a:solidFill>
                  <a:schemeClr val="hlink"/>
                </a:solidFill>
                <a:ea typeface="宋体" panose="02010600030101010101" pitchFamily="2" charset="-122"/>
              </a:rPr>
              <a:t>subsystem interface</a:t>
            </a:r>
            <a:endParaRPr lang="en-US" altLang="zh-CN" b="1" i="1">
              <a:solidFill>
                <a:schemeClr val="hlink"/>
              </a:solidFill>
              <a:ea typeface="宋体" panose="02010600030101010101" pitchFamily="2" charset="-122"/>
            </a:endParaRPr>
          </a:p>
        </p:txBody>
      </p:sp>
      <p:sp>
        <p:nvSpPr>
          <p:cNvPr id="322564" name="Oval 4"/>
          <p:cNvSpPr>
            <a:spLocks noChangeArrowheads="1"/>
          </p:cNvSpPr>
          <p:nvPr/>
        </p:nvSpPr>
        <p:spPr bwMode="auto">
          <a:xfrm>
            <a:off x="919163" y="1236663"/>
            <a:ext cx="179387" cy="169862"/>
          </a:xfrm>
          <a:prstGeom prst="ellipse">
            <a:avLst/>
          </a:prstGeom>
          <a:noFill/>
          <a:ln w="0">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2565" name="Line 5"/>
          <p:cNvSpPr>
            <a:spLocks noChangeShapeType="1"/>
          </p:cNvSpPr>
          <p:nvPr/>
        </p:nvSpPr>
        <p:spPr bwMode="auto">
          <a:xfrm>
            <a:off x="1004888" y="1397000"/>
            <a:ext cx="1587" cy="152400"/>
          </a:xfrm>
          <a:prstGeom prst="line">
            <a:avLst/>
          </a:prstGeom>
          <a:noFill/>
          <a:ln w="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2566" name="Line 6"/>
          <p:cNvSpPr>
            <a:spLocks noChangeShapeType="1"/>
          </p:cNvSpPr>
          <p:nvPr/>
        </p:nvSpPr>
        <p:spPr bwMode="auto">
          <a:xfrm>
            <a:off x="873125" y="1435100"/>
            <a:ext cx="263525" cy="1588"/>
          </a:xfrm>
          <a:prstGeom prst="line">
            <a:avLst/>
          </a:prstGeom>
          <a:noFill/>
          <a:ln w="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2567" name="Freeform 7"/>
          <p:cNvSpPr/>
          <p:nvPr/>
        </p:nvSpPr>
        <p:spPr bwMode="auto">
          <a:xfrm>
            <a:off x="825500" y="1549400"/>
            <a:ext cx="358775" cy="169863"/>
          </a:xfrm>
          <a:custGeom>
            <a:avLst/>
            <a:gdLst>
              <a:gd name="T0" fmla="*/ 0 w 38"/>
              <a:gd name="T1" fmla="*/ 18 h 18"/>
              <a:gd name="T2" fmla="*/ 19 w 38"/>
              <a:gd name="T3" fmla="*/ 0 h 18"/>
              <a:gd name="T4" fmla="*/ 38 w 38"/>
              <a:gd name="T5" fmla="*/ 18 h 18"/>
            </a:gdLst>
            <a:ahLst/>
            <a:cxnLst>
              <a:cxn ang="0">
                <a:pos x="T0" y="T1"/>
              </a:cxn>
              <a:cxn ang="0">
                <a:pos x="T2" y="T3"/>
              </a:cxn>
              <a:cxn ang="0">
                <a:pos x="T4" y="T5"/>
              </a:cxn>
            </a:cxnLst>
            <a:rect l="0" t="0" r="r" b="b"/>
            <a:pathLst>
              <a:path w="38" h="18">
                <a:moveTo>
                  <a:pt x="0" y="18"/>
                </a:moveTo>
                <a:lnTo>
                  <a:pt x="19" y="0"/>
                </a:lnTo>
                <a:lnTo>
                  <a:pt x="38" y="18"/>
                </a:lnTo>
              </a:path>
            </a:pathLst>
          </a:custGeom>
          <a:noFill/>
          <a:ln w="0">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2568" name="Rectangle 8"/>
          <p:cNvSpPr>
            <a:spLocks noChangeArrowheads="1"/>
          </p:cNvSpPr>
          <p:nvPr/>
        </p:nvSpPr>
        <p:spPr bwMode="auto">
          <a:xfrm>
            <a:off x="739775" y="1793875"/>
            <a:ext cx="652463"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u="sng">
                <a:ea typeface="宋体" panose="02010600030101010101" pitchFamily="2" charset="-122"/>
              </a:rPr>
              <a:t> : Student</a:t>
            </a:r>
            <a:endParaRPr lang="en-US" altLang="zh-CN" sz="1200">
              <a:latin typeface="ZapfHumnst BT" pitchFamily="34" charset="0"/>
              <a:ea typeface="宋体" panose="02010600030101010101" pitchFamily="2" charset="-122"/>
            </a:endParaRPr>
          </a:p>
        </p:txBody>
      </p:sp>
      <p:sp>
        <p:nvSpPr>
          <p:cNvPr id="322569" name="Rectangle 9"/>
          <p:cNvSpPr>
            <a:spLocks noChangeArrowheads="1"/>
          </p:cNvSpPr>
          <p:nvPr/>
        </p:nvSpPr>
        <p:spPr bwMode="auto">
          <a:xfrm>
            <a:off x="1870075" y="1549400"/>
            <a:ext cx="1303338" cy="395288"/>
          </a:xfrm>
          <a:prstGeom prst="rect">
            <a:avLst/>
          </a:prstGeom>
          <a:noFill/>
          <a:ln w="0">
            <a:solidFill>
              <a:schemeClr val="tx1"/>
            </a:solidFill>
            <a:miter lim="800000"/>
          </a:ln>
          <a:extLst>
            <a:ext uri="{909E8E84-426E-40DD-AFC4-6F175D3DCCD1}">
              <a14:hiddenFill xmlns:a14="http://schemas.microsoft.com/office/drawing/2010/main">
                <a:solidFill>
                  <a:srgbClr val="FFFFCC"/>
                </a:solidFill>
              </a14:hiddenFill>
            </a:ext>
          </a:extLst>
        </p:spPr>
        <p:txBody>
          <a:bodyPr/>
          <a:lstStyle/>
          <a:p>
            <a:endParaRPr lang="zh-CN" altLang="en-US"/>
          </a:p>
        </p:txBody>
      </p:sp>
      <p:sp>
        <p:nvSpPr>
          <p:cNvPr id="322570" name="Rectangle 10"/>
          <p:cNvSpPr>
            <a:spLocks noChangeArrowheads="1"/>
          </p:cNvSpPr>
          <p:nvPr/>
        </p:nvSpPr>
        <p:spPr bwMode="auto">
          <a:xfrm>
            <a:off x="2036763" y="1549400"/>
            <a:ext cx="9223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u="sng">
                <a:ea typeface="宋体" panose="02010600030101010101" pitchFamily="2" charset="-122"/>
              </a:rPr>
              <a:t> : RegisterFor</a:t>
            </a:r>
            <a:br>
              <a:rPr lang="en-US" altLang="zh-CN" sz="1200" u="sng">
                <a:ea typeface="宋体" panose="02010600030101010101" pitchFamily="2" charset="-122"/>
              </a:rPr>
            </a:br>
            <a:r>
              <a:rPr lang="en-US" altLang="zh-CN" sz="1200" u="sng">
                <a:ea typeface="宋体" panose="02010600030101010101" pitchFamily="2" charset="-122"/>
              </a:rPr>
              <a:t>CoursesForm</a:t>
            </a:r>
            <a:endParaRPr lang="en-US" altLang="zh-CN" sz="1200">
              <a:latin typeface="ZapfHumnst BT" pitchFamily="34" charset="0"/>
              <a:ea typeface="宋体" panose="02010600030101010101" pitchFamily="2" charset="-122"/>
            </a:endParaRPr>
          </a:p>
        </p:txBody>
      </p:sp>
      <p:sp>
        <p:nvSpPr>
          <p:cNvPr id="322571" name="Rectangle 11"/>
          <p:cNvSpPr>
            <a:spLocks noChangeArrowheads="1"/>
          </p:cNvSpPr>
          <p:nvPr/>
        </p:nvSpPr>
        <p:spPr bwMode="auto">
          <a:xfrm>
            <a:off x="3365500" y="1595438"/>
            <a:ext cx="1358900" cy="349250"/>
          </a:xfrm>
          <a:prstGeom prst="rect">
            <a:avLst/>
          </a:prstGeom>
          <a:noFill/>
          <a:ln w="0">
            <a:solidFill>
              <a:schemeClr val="tx1"/>
            </a:solidFill>
            <a:miter lim="800000"/>
          </a:ln>
          <a:extLst>
            <a:ext uri="{909E8E84-426E-40DD-AFC4-6F175D3DCCD1}">
              <a14:hiddenFill xmlns:a14="http://schemas.microsoft.com/office/drawing/2010/main">
                <a:solidFill>
                  <a:srgbClr val="FFFFCC"/>
                </a:solidFill>
              </a14:hiddenFill>
            </a:ext>
          </a:extLst>
        </p:spPr>
        <p:txBody>
          <a:bodyPr/>
          <a:lstStyle/>
          <a:p>
            <a:endParaRPr lang="zh-CN" altLang="en-US"/>
          </a:p>
        </p:txBody>
      </p:sp>
      <p:sp>
        <p:nvSpPr>
          <p:cNvPr id="322572" name="Rectangle 12"/>
          <p:cNvSpPr>
            <a:spLocks noChangeArrowheads="1"/>
          </p:cNvSpPr>
          <p:nvPr/>
        </p:nvSpPr>
        <p:spPr bwMode="auto">
          <a:xfrm>
            <a:off x="3557588" y="1600200"/>
            <a:ext cx="9382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u="sng">
                <a:ea typeface="宋体" panose="02010600030101010101" pitchFamily="2" charset="-122"/>
              </a:rPr>
              <a:t> : Registration</a:t>
            </a:r>
            <a:br>
              <a:rPr lang="en-US" altLang="zh-CN" sz="1200" u="sng">
                <a:ea typeface="宋体" panose="02010600030101010101" pitchFamily="2" charset="-122"/>
              </a:rPr>
            </a:br>
            <a:r>
              <a:rPr lang="en-US" altLang="zh-CN" sz="1200" u="sng">
                <a:ea typeface="宋体" panose="02010600030101010101" pitchFamily="2" charset="-122"/>
              </a:rPr>
              <a:t>Controller</a:t>
            </a:r>
            <a:endParaRPr lang="en-US" altLang="zh-CN" sz="1200">
              <a:latin typeface="ZapfHumnst BT" pitchFamily="34" charset="0"/>
              <a:ea typeface="宋体" panose="02010600030101010101" pitchFamily="2" charset="-122"/>
            </a:endParaRPr>
          </a:p>
        </p:txBody>
      </p:sp>
      <p:sp>
        <p:nvSpPr>
          <p:cNvPr id="322573" name="Rectangle 13"/>
          <p:cNvSpPr>
            <a:spLocks noChangeArrowheads="1"/>
          </p:cNvSpPr>
          <p:nvPr/>
        </p:nvSpPr>
        <p:spPr bwMode="auto">
          <a:xfrm>
            <a:off x="6376988" y="1595438"/>
            <a:ext cx="944562" cy="349250"/>
          </a:xfrm>
          <a:prstGeom prst="rect">
            <a:avLst/>
          </a:prstGeom>
          <a:noFill/>
          <a:ln w="0">
            <a:solidFill>
              <a:schemeClr val="tx1"/>
            </a:solidFill>
            <a:miter lim="800000"/>
          </a:ln>
          <a:extLst>
            <a:ext uri="{909E8E84-426E-40DD-AFC4-6F175D3DCCD1}">
              <a14:hiddenFill xmlns:a14="http://schemas.microsoft.com/office/drawing/2010/main">
                <a:solidFill>
                  <a:srgbClr val="FFFFCC"/>
                </a:solidFill>
              </a14:hiddenFill>
            </a:ext>
          </a:extLst>
        </p:spPr>
        <p:txBody>
          <a:bodyPr/>
          <a:lstStyle/>
          <a:p>
            <a:endParaRPr lang="zh-CN" altLang="en-US"/>
          </a:p>
        </p:txBody>
      </p:sp>
      <p:sp>
        <p:nvSpPr>
          <p:cNvPr id="322574" name="Rectangle 14"/>
          <p:cNvSpPr>
            <a:spLocks noChangeArrowheads="1"/>
          </p:cNvSpPr>
          <p:nvPr/>
        </p:nvSpPr>
        <p:spPr bwMode="auto">
          <a:xfrm>
            <a:off x="6400800" y="1624013"/>
            <a:ext cx="760413"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u="sng">
                <a:ea typeface="宋体" panose="02010600030101010101" pitchFamily="2" charset="-122"/>
              </a:rPr>
              <a:t> : Schedule</a:t>
            </a:r>
            <a:endParaRPr lang="en-US" altLang="zh-CN" sz="1200">
              <a:latin typeface="ZapfHumnst BT" pitchFamily="34" charset="0"/>
              <a:ea typeface="宋体" panose="02010600030101010101" pitchFamily="2" charset="-122"/>
            </a:endParaRPr>
          </a:p>
        </p:txBody>
      </p:sp>
      <p:sp>
        <p:nvSpPr>
          <p:cNvPr id="322575" name="Rectangle 15"/>
          <p:cNvSpPr>
            <a:spLocks noChangeArrowheads="1"/>
          </p:cNvSpPr>
          <p:nvPr/>
        </p:nvSpPr>
        <p:spPr bwMode="auto">
          <a:xfrm>
            <a:off x="7561263" y="1595438"/>
            <a:ext cx="896937" cy="349250"/>
          </a:xfrm>
          <a:prstGeom prst="rect">
            <a:avLst/>
          </a:prstGeom>
          <a:noFill/>
          <a:ln w="0">
            <a:solidFill>
              <a:schemeClr val="tx1"/>
            </a:solidFill>
            <a:miter lim="800000"/>
          </a:ln>
          <a:extLst>
            <a:ext uri="{909E8E84-426E-40DD-AFC4-6F175D3DCCD1}">
              <a14:hiddenFill xmlns:a14="http://schemas.microsoft.com/office/drawing/2010/main">
                <a:solidFill>
                  <a:srgbClr val="FFFFCC"/>
                </a:solidFill>
              </a14:hiddenFill>
            </a:ext>
          </a:extLst>
        </p:spPr>
        <p:txBody>
          <a:bodyPr/>
          <a:lstStyle/>
          <a:p>
            <a:endParaRPr lang="zh-CN" altLang="en-US"/>
          </a:p>
        </p:txBody>
      </p:sp>
      <p:sp>
        <p:nvSpPr>
          <p:cNvPr id="322576" name="Rectangle 16"/>
          <p:cNvSpPr>
            <a:spLocks noChangeArrowheads="1"/>
          </p:cNvSpPr>
          <p:nvPr/>
        </p:nvSpPr>
        <p:spPr bwMode="auto">
          <a:xfrm>
            <a:off x="7620000" y="1624013"/>
            <a:ext cx="652463"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u="sng">
                <a:ea typeface="宋体" panose="02010600030101010101" pitchFamily="2" charset="-122"/>
              </a:rPr>
              <a:t> : Student</a:t>
            </a:r>
            <a:endParaRPr lang="en-US" altLang="zh-CN" sz="1200">
              <a:latin typeface="ZapfHumnst BT" pitchFamily="34" charset="0"/>
              <a:ea typeface="宋体" panose="02010600030101010101" pitchFamily="2" charset="-122"/>
            </a:endParaRPr>
          </a:p>
        </p:txBody>
      </p:sp>
      <p:sp>
        <p:nvSpPr>
          <p:cNvPr id="322577" name="Rectangle 17"/>
          <p:cNvSpPr>
            <a:spLocks noChangeArrowheads="1"/>
          </p:cNvSpPr>
          <p:nvPr/>
        </p:nvSpPr>
        <p:spPr bwMode="auto">
          <a:xfrm>
            <a:off x="4857750" y="1595438"/>
            <a:ext cx="1471613" cy="349250"/>
          </a:xfrm>
          <a:prstGeom prst="rect">
            <a:avLst/>
          </a:prstGeom>
          <a:noFill/>
          <a:ln w="0">
            <a:solidFill>
              <a:schemeClr val="tx2"/>
            </a:solidFill>
            <a:miter lim="800000"/>
          </a:ln>
          <a:extLst>
            <a:ext uri="{909E8E84-426E-40DD-AFC4-6F175D3DCCD1}">
              <a14:hiddenFill xmlns:a14="http://schemas.microsoft.com/office/drawing/2010/main">
                <a:solidFill>
                  <a:srgbClr val="FFFFCC"/>
                </a:solidFill>
              </a14:hiddenFill>
            </a:ext>
          </a:extLst>
        </p:spPr>
        <p:txBody>
          <a:bodyPr/>
          <a:lstStyle/>
          <a:p>
            <a:endParaRPr lang="zh-CN" altLang="en-US"/>
          </a:p>
        </p:txBody>
      </p:sp>
      <p:sp>
        <p:nvSpPr>
          <p:cNvPr id="322578" name="Rectangle 18"/>
          <p:cNvSpPr>
            <a:spLocks noChangeArrowheads="1"/>
          </p:cNvSpPr>
          <p:nvPr/>
        </p:nvSpPr>
        <p:spPr bwMode="auto">
          <a:xfrm>
            <a:off x="4989513" y="1600200"/>
            <a:ext cx="118268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u="sng">
                <a:solidFill>
                  <a:schemeClr val="tx2"/>
                </a:solidFill>
                <a:ea typeface="宋体" panose="02010600030101010101" pitchFamily="2" charset="-122"/>
              </a:rPr>
              <a:t> : ICourseCatalog</a:t>
            </a:r>
            <a:br>
              <a:rPr lang="en-US" altLang="zh-CN" sz="1200" u="sng">
                <a:solidFill>
                  <a:schemeClr val="tx2"/>
                </a:solidFill>
                <a:ea typeface="宋体" panose="02010600030101010101" pitchFamily="2" charset="-122"/>
              </a:rPr>
            </a:br>
            <a:r>
              <a:rPr lang="en-US" altLang="zh-CN" sz="1200" u="sng">
                <a:solidFill>
                  <a:schemeClr val="tx2"/>
                </a:solidFill>
                <a:ea typeface="宋体" panose="02010600030101010101" pitchFamily="2" charset="-122"/>
              </a:rPr>
              <a:t>System</a:t>
            </a:r>
            <a:endParaRPr lang="en-US" altLang="zh-CN" sz="1200">
              <a:solidFill>
                <a:schemeClr val="tx2"/>
              </a:solidFill>
              <a:latin typeface="ZapfHumnst BT" pitchFamily="34" charset="0"/>
              <a:ea typeface="宋体" panose="02010600030101010101" pitchFamily="2" charset="-122"/>
            </a:endParaRPr>
          </a:p>
        </p:txBody>
      </p:sp>
      <p:sp>
        <p:nvSpPr>
          <p:cNvPr id="322579" name="Line 19"/>
          <p:cNvSpPr>
            <a:spLocks noChangeShapeType="1"/>
          </p:cNvSpPr>
          <p:nvPr/>
        </p:nvSpPr>
        <p:spPr bwMode="auto">
          <a:xfrm>
            <a:off x="1004888" y="2078038"/>
            <a:ext cx="1587" cy="4627562"/>
          </a:xfrm>
          <a:prstGeom prst="line">
            <a:avLst/>
          </a:prstGeom>
          <a:noFill/>
          <a:ln w="0">
            <a:solidFill>
              <a:schemeClr val="tx1"/>
            </a:solidFill>
            <a:prstDash val="sysDash"/>
            <a:round/>
          </a:ln>
          <a:extLst>
            <a:ext uri="{909E8E84-426E-40DD-AFC4-6F175D3DCCD1}">
              <a14:hiddenFill xmlns:a14="http://schemas.microsoft.com/office/drawing/2010/main">
                <a:noFill/>
              </a14:hiddenFill>
            </a:ext>
          </a:extLst>
        </p:spPr>
        <p:txBody>
          <a:bodyPr/>
          <a:lstStyle/>
          <a:p>
            <a:endParaRPr lang="zh-CN" altLang="en-US"/>
          </a:p>
        </p:txBody>
      </p:sp>
      <p:sp>
        <p:nvSpPr>
          <p:cNvPr id="322580" name="Line 20"/>
          <p:cNvSpPr>
            <a:spLocks noChangeShapeType="1"/>
          </p:cNvSpPr>
          <p:nvPr/>
        </p:nvSpPr>
        <p:spPr bwMode="auto">
          <a:xfrm>
            <a:off x="2506663" y="2078038"/>
            <a:ext cx="1587" cy="4627562"/>
          </a:xfrm>
          <a:prstGeom prst="line">
            <a:avLst/>
          </a:prstGeom>
          <a:noFill/>
          <a:ln w="0">
            <a:solidFill>
              <a:schemeClr val="tx1"/>
            </a:solidFill>
            <a:prstDash val="sysDash"/>
            <a:round/>
          </a:ln>
          <a:extLst>
            <a:ext uri="{909E8E84-426E-40DD-AFC4-6F175D3DCCD1}">
              <a14:hiddenFill xmlns:a14="http://schemas.microsoft.com/office/drawing/2010/main">
                <a:noFill/>
              </a14:hiddenFill>
            </a:ext>
          </a:extLst>
        </p:spPr>
        <p:txBody>
          <a:bodyPr/>
          <a:lstStyle/>
          <a:p>
            <a:endParaRPr lang="zh-CN" altLang="en-US"/>
          </a:p>
        </p:txBody>
      </p:sp>
      <p:sp>
        <p:nvSpPr>
          <p:cNvPr id="322581" name="Line 21"/>
          <p:cNvSpPr>
            <a:spLocks noChangeShapeType="1"/>
          </p:cNvSpPr>
          <p:nvPr/>
        </p:nvSpPr>
        <p:spPr bwMode="auto">
          <a:xfrm>
            <a:off x="4054475" y="2078038"/>
            <a:ext cx="1588" cy="4627562"/>
          </a:xfrm>
          <a:prstGeom prst="line">
            <a:avLst/>
          </a:prstGeom>
          <a:noFill/>
          <a:ln w="0">
            <a:solidFill>
              <a:schemeClr val="tx1"/>
            </a:solidFill>
            <a:prstDash val="sysDash"/>
            <a:round/>
          </a:ln>
          <a:extLst>
            <a:ext uri="{909E8E84-426E-40DD-AFC4-6F175D3DCCD1}">
              <a14:hiddenFill xmlns:a14="http://schemas.microsoft.com/office/drawing/2010/main">
                <a:noFill/>
              </a14:hiddenFill>
            </a:ext>
          </a:extLst>
        </p:spPr>
        <p:txBody>
          <a:bodyPr/>
          <a:lstStyle/>
          <a:p>
            <a:endParaRPr lang="zh-CN" altLang="en-US"/>
          </a:p>
        </p:txBody>
      </p:sp>
      <p:sp>
        <p:nvSpPr>
          <p:cNvPr id="322582" name="Line 22"/>
          <p:cNvSpPr>
            <a:spLocks noChangeShapeType="1"/>
          </p:cNvSpPr>
          <p:nvPr/>
        </p:nvSpPr>
        <p:spPr bwMode="auto">
          <a:xfrm>
            <a:off x="6850063" y="2078038"/>
            <a:ext cx="1587" cy="4627562"/>
          </a:xfrm>
          <a:prstGeom prst="line">
            <a:avLst/>
          </a:prstGeom>
          <a:noFill/>
          <a:ln w="0">
            <a:solidFill>
              <a:schemeClr val="tx1"/>
            </a:solidFill>
            <a:prstDash val="sysDash"/>
            <a:round/>
          </a:ln>
          <a:extLst>
            <a:ext uri="{909E8E84-426E-40DD-AFC4-6F175D3DCCD1}">
              <a14:hiddenFill xmlns:a14="http://schemas.microsoft.com/office/drawing/2010/main">
                <a:noFill/>
              </a14:hiddenFill>
            </a:ext>
          </a:extLst>
        </p:spPr>
        <p:txBody>
          <a:bodyPr/>
          <a:lstStyle/>
          <a:p>
            <a:endParaRPr lang="zh-CN" altLang="en-US"/>
          </a:p>
        </p:txBody>
      </p:sp>
      <p:sp>
        <p:nvSpPr>
          <p:cNvPr id="322583" name="Line 23"/>
          <p:cNvSpPr>
            <a:spLocks noChangeShapeType="1"/>
          </p:cNvSpPr>
          <p:nvPr/>
        </p:nvSpPr>
        <p:spPr bwMode="auto">
          <a:xfrm>
            <a:off x="7916863" y="2078038"/>
            <a:ext cx="1587" cy="4627562"/>
          </a:xfrm>
          <a:prstGeom prst="line">
            <a:avLst/>
          </a:prstGeom>
          <a:noFill/>
          <a:ln w="0">
            <a:solidFill>
              <a:schemeClr val="tx1"/>
            </a:solidFill>
            <a:prstDash val="sysDash"/>
            <a:round/>
          </a:ln>
          <a:extLst>
            <a:ext uri="{909E8E84-426E-40DD-AFC4-6F175D3DCCD1}">
              <a14:hiddenFill xmlns:a14="http://schemas.microsoft.com/office/drawing/2010/main">
                <a:noFill/>
              </a14:hiddenFill>
            </a:ext>
          </a:extLst>
        </p:spPr>
        <p:txBody>
          <a:bodyPr/>
          <a:lstStyle/>
          <a:p>
            <a:endParaRPr lang="zh-CN" altLang="en-US"/>
          </a:p>
        </p:txBody>
      </p:sp>
      <p:sp>
        <p:nvSpPr>
          <p:cNvPr id="322584" name="Line 24"/>
          <p:cNvSpPr>
            <a:spLocks noChangeShapeType="1"/>
          </p:cNvSpPr>
          <p:nvPr/>
        </p:nvSpPr>
        <p:spPr bwMode="auto">
          <a:xfrm>
            <a:off x="5592763" y="2078038"/>
            <a:ext cx="1587" cy="4627562"/>
          </a:xfrm>
          <a:prstGeom prst="line">
            <a:avLst/>
          </a:prstGeom>
          <a:noFill/>
          <a:ln w="0">
            <a:solidFill>
              <a:schemeClr val="tx2"/>
            </a:solidFill>
            <a:prstDash val="sysDash"/>
            <a:round/>
          </a:ln>
          <a:extLst>
            <a:ext uri="{909E8E84-426E-40DD-AFC4-6F175D3DCCD1}">
              <a14:hiddenFill xmlns:a14="http://schemas.microsoft.com/office/drawing/2010/main">
                <a:noFill/>
              </a14:hiddenFill>
            </a:ext>
          </a:extLst>
        </p:spPr>
        <p:txBody>
          <a:bodyPr/>
          <a:lstStyle/>
          <a:p>
            <a:endParaRPr lang="zh-CN" altLang="en-US"/>
          </a:p>
        </p:txBody>
      </p:sp>
      <p:sp>
        <p:nvSpPr>
          <p:cNvPr id="322585" name="Freeform 25"/>
          <p:cNvSpPr/>
          <p:nvPr/>
        </p:nvSpPr>
        <p:spPr bwMode="auto">
          <a:xfrm>
            <a:off x="522288" y="3513138"/>
            <a:ext cx="1436687" cy="566737"/>
          </a:xfrm>
          <a:custGeom>
            <a:avLst/>
            <a:gdLst>
              <a:gd name="T0" fmla="*/ 0 w 905"/>
              <a:gd name="T1" fmla="*/ 0 h 357"/>
              <a:gd name="T2" fmla="*/ 833 w 905"/>
              <a:gd name="T3" fmla="*/ 0 h 357"/>
              <a:gd name="T4" fmla="*/ 905 w 905"/>
              <a:gd name="T5" fmla="*/ 71 h 357"/>
              <a:gd name="T6" fmla="*/ 905 w 905"/>
              <a:gd name="T7" fmla="*/ 357 h 357"/>
              <a:gd name="T8" fmla="*/ 0 w 905"/>
              <a:gd name="T9" fmla="*/ 357 h 357"/>
              <a:gd name="T10" fmla="*/ 0 w 905"/>
              <a:gd name="T11" fmla="*/ 0 h 357"/>
            </a:gdLst>
            <a:ahLst/>
            <a:cxnLst>
              <a:cxn ang="0">
                <a:pos x="T0" y="T1"/>
              </a:cxn>
              <a:cxn ang="0">
                <a:pos x="T2" y="T3"/>
              </a:cxn>
              <a:cxn ang="0">
                <a:pos x="T4" y="T5"/>
              </a:cxn>
              <a:cxn ang="0">
                <a:pos x="T6" y="T7"/>
              </a:cxn>
              <a:cxn ang="0">
                <a:pos x="T8" y="T9"/>
              </a:cxn>
              <a:cxn ang="0">
                <a:pos x="T10" y="T11"/>
              </a:cxn>
            </a:cxnLst>
            <a:rect l="0" t="0" r="r" b="b"/>
            <a:pathLst>
              <a:path w="905" h="357">
                <a:moveTo>
                  <a:pt x="0" y="0"/>
                </a:moveTo>
                <a:lnTo>
                  <a:pt x="833" y="0"/>
                </a:lnTo>
                <a:lnTo>
                  <a:pt x="905" y="71"/>
                </a:lnTo>
                <a:lnTo>
                  <a:pt x="905" y="357"/>
                </a:lnTo>
                <a:lnTo>
                  <a:pt x="0" y="357"/>
                </a:lnTo>
                <a:lnTo>
                  <a:pt x="0" y="0"/>
                </a:lnTo>
                <a:close/>
              </a:path>
            </a:pathLst>
          </a:custGeom>
          <a:noFill/>
          <a:ln w="0">
            <a:solidFill>
              <a:schemeClr val="tx1"/>
            </a:solidFill>
            <a:prstDash val="solid"/>
            <a:round/>
          </a:ln>
          <a:extLst>
            <a:ext uri="{909E8E84-426E-40DD-AFC4-6F175D3DCCD1}">
              <a14:hiddenFill xmlns:a14="http://schemas.microsoft.com/office/drawing/2010/main">
                <a:solidFill>
                  <a:srgbClr val="FFFFCC"/>
                </a:solidFill>
              </a14:hiddenFill>
            </a:ext>
          </a:extLst>
        </p:spPr>
        <p:txBody>
          <a:bodyPr/>
          <a:lstStyle/>
          <a:p>
            <a:endParaRPr lang="zh-CN" altLang="en-US"/>
          </a:p>
        </p:txBody>
      </p:sp>
      <p:sp>
        <p:nvSpPr>
          <p:cNvPr id="322586" name="Freeform 26"/>
          <p:cNvSpPr/>
          <p:nvPr/>
        </p:nvSpPr>
        <p:spPr bwMode="auto">
          <a:xfrm>
            <a:off x="522288" y="3513138"/>
            <a:ext cx="1436687" cy="566737"/>
          </a:xfrm>
          <a:custGeom>
            <a:avLst/>
            <a:gdLst>
              <a:gd name="T0" fmla="*/ 0 w 152"/>
              <a:gd name="T1" fmla="*/ 0 h 60"/>
              <a:gd name="T2" fmla="*/ 140 w 152"/>
              <a:gd name="T3" fmla="*/ 0 h 60"/>
              <a:gd name="T4" fmla="*/ 152 w 152"/>
              <a:gd name="T5" fmla="*/ 12 h 60"/>
              <a:gd name="T6" fmla="*/ 152 w 152"/>
              <a:gd name="T7" fmla="*/ 60 h 60"/>
              <a:gd name="T8" fmla="*/ 0 w 152"/>
              <a:gd name="T9" fmla="*/ 60 h 60"/>
              <a:gd name="T10" fmla="*/ 0 w 152"/>
              <a:gd name="T11" fmla="*/ 0 h 60"/>
            </a:gdLst>
            <a:ahLst/>
            <a:cxnLst>
              <a:cxn ang="0">
                <a:pos x="T0" y="T1"/>
              </a:cxn>
              <a:cxn ang="0">
                <a:pos x="T2" y="T3"/>
              </a:cxn>
              <a:cxn ang="0">
                <a:pos x="T4" y="T5"/>
              </a:cxn>
              <a:cxn ang="0">
                <a:pos x="T6" y="T7"/>
              </a:cxn>
              <a:cxn ang="0">
                <a:pos x="T8" y="T9"/>
              </a:cxn>
              <a:cxn ang="0">
                <a:pos x="T10" y="T11"/>
              </a:cxn>
            </a:cxnLst>
            <a:rect l="0" t="0" r="r" b="b"/>
            <a:pathLst>
              <a:path w="152" h="60">
                <a:moveTo>
                  <a:pt x="0" y="0"/>
                </a:moveTo>
                <a:lnTo>
                  <a:pt x="140" y="0"/>
                </a:lnTo>
                <a:lnTo>
                  <a:pt x="152" y="12"/>
                </a:lnTo>
                <a:lnTo>
                  <a:pt x="152" y="60"/>
                </a:lnTo>
                <a:lnTo>
                  <a:pt x="0" y="60"/>
                </a:lnTo>
                <a:lnTo>
                  <a:pt x="0" y="0"/>
                </a:lnTo>
              </a:path>
            </a:pathLst>
          </a:custGeom>
          <a:noFill/>
          <a:ln w="0">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2587" name="Freeform 27"/>
          <p:cNvSpPr/>
          <p:nvPr/>
        </p:nvSpPr>
        <p:spPr bwMode="auto">
          <a:xfrm>
            <a:off x="1844675" y="3513138"/>
            <a:ext cx="114300" cy="112712"/>
          </a:xfrm>
          <a:custGeom>
            <a:avLst/>
            <a:gdLst>
              <a:gd name="T0" fmla="*/ 0 w 12"/>
              <a:gd name="T1" fmla="*/ 0 h 12"/>
              <a:gd name="T2" fmla="*/ 0 w 12"/>
              <a:gd name="T3" fmla="*/ 12 h 12"/>
              <a:gd name="T4" fmla="*/ 12 w 12"/>
              <a:gd name="T5" fmla="*/ 12 h 12"/>
            </a:gdLst>
            <a:ahLst/>
            <a:cxnLst>
              <a:cxn ang="0">
                <a:pos x="T0" y="T1"/>
              </a:cxn>
              <a:cxn ang="0">
                <a:pos x="T2" y="T3"/>
              </a:cxn>
              <a:cxn ang="0">
                <a:pos x="T4" y="T5"/>
              </a:cxn>
            </a:cxnLst>
            <a:rect l="0" t="0" r="r" b="b"/>
            <a:pathLst>
              <a:path w="12" h="12">
                <a:moveTo>
                  <a:pt x="0" y="0"/>
                </a:moveTo>
                <a:lnTo>
                  <a:pt x="0" y="12"/>
                </a:lnTo>
                <a:lnTo>
                  <a:pt x="12" y="12"/>
                </a:lnTo>
              </a:path>
            </a:pathLst>
          </a:custGeom>
          <a:noFill/>
          <a:ln w="0">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2588" name="Rectangle 28"/>
          <p:cNvSpPr>
            <a:spLocks noChangeArrowheads="1"/>
          </p:cNvSpPr>
          <p:nvPr/>
        </p:nvSpPr>
        <p:spPr bwMode="auto">
          <a:xfrm>
            <a:off x="560388" y="3532188"/>
            <a:ext cx="1436687"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a typeface="宋体" panose="02010600030101010101" pitchFamily="2" charset="-122"/>
              </a:rPr>
              <a:t>A list of the available </a:t>
            </a:r>
            <a:endParaRPr lang="en-US" altLang="zh-CN" sz="1200">
              <a:latin typeface="ZapfHumnst BT" pitchFamily="34" charset="0"/>
              <a:ea typeface="宋体" panose="02010600030101010101" pitchFamily="2" charset="-122"/>
            </a:endParaRPr>
          </a:p>
        </p:txBody>
      </p:sp>
      <p:sp>
        <p:nvSpPr>
          <p:cNvPr id="322589" name="Rectangle 29"/>
          <p:cNvSpPr>
            <a:spLocks noChangeArrowheads="1"/>
          </p:cNvSpPr>
          <p:nvPr/>
        </p:nvSpPr>
        <p:spPr bwMode="auto">
          <a:xfrm>
            <a:off x="560388" y="3683000"/>
            <a:ext cx="1624012"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a typeface="宋体" panose="02010600030101010101" pitchFamily="2" charset="-122"/>
              </a:rPr>
              <a:t>course offerings for this </a:t>
            </a:r>
            <a:endParaRPr lang="en-US" altLang="zh-CN" sz="1200">
              <a:latin typeface="ZapfHumnst BT" pitchFamily="34" charset="0"/>
              <a:ea typeface="宋体" panose="02010600030101010101" pitchFamily="2" charset="-122"/>
            </a:endParaRPr>
          </a:p>
        </p:txBody>
      </p:sp>
      <p:sp>
        <p:nvSpPr>
          <p:cNvPr id="322590" name="Rectangle 30"/>
          <p:cNvSpPr>
            <a:spLocks noChangeArrowheads="1"/>
          </p:cNvSpPr>
          <p:nvPr/>
        </p:nvSpPr>
        <p:spPr bwMode="auto">
          <a:xfrm>
            <a:off x="560388" y="3833813"/>
            <a:ext cx="1570037"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a typeface="宋体" panose="02010600030101010101" pitchFamily="2" charset="-122"/>
              </a:rPr>
              <a:t>semester are displayed</a:t>
            </a:r>
            <a:endParaRPr lang="en-US" altLang="zh-CN" sz="1200">
              <a:latin typeface="ZapfHumnst BT" pitchFamily="34" charset="0"/>
              <a:ea typeface="宋体" panose="02010600030101010101" pitchFamily="2" charset="-122"/>
            </a:endParaRPr>
          </a:p>
        </p:txBody>
      </p:sp>
      <p:sp>
        <p:nvSpPr>
          <p:cNvPr id="322591" name="Freeform 31"/>
          <p:cNvSpPr/>
          <p:nvPr/>
        </p:nvSpPr>
        <p:spPr bwMode="auto">
          <a:xfrm>
            <a:off x="665163" y="2625725"/>
            <a:ext cx="1150937" cy="603250"/>
          </a:xfrm>
          <a:custGeom>
            <a:avLst/>
            <a:gdLst>
              <a:gd name="T0" fmla="*/ 0 w 725"/>
              <a:gd name="T1" fmla="*/ 0 h 380"/>
              <a:gd name="T2" fmla="*/ 654 w 725"/>
              <a:gd name="T3" fmla="*/ 0 h 380"/>
              <a:gd name="T4" fmla="*/ 725 w 725"/>
              <a:gd name="T5" fmla="*/ 71 h 380"/>
              <a:gd name="T6" fmla="*/ 725 w 725"/>
              <a:gd name="T7" fmla="*/ 380 h 380"/>
              <a:gd name="T8" fmla="*/ 0 w 725"/>
              <a:gd name="T9" fmla="*/ 380 h 380"/>
              <a:gd name="T10" fmla="*/ 0 w 725"/>
              <a:gd name="T11" fmla="*/ 0 h 380"/>
            </a:gdLst>
            <a:ahLst/>
            <a:cxnLst>
              <a:cxn ang="0">
                <a:pos x="T0" y="T1"/>
              </a:cxn>
              <a:cxn ang="0">
                <a:pos x="T2" y="T3"/>
              </a:cxn>
              <a:cxn ang="0">
                <a:pos x="T4" y="T5"/>
              </a:cxn>
              <a:cxn ang="0">
                <a:pos x="T6" y="T7"/>
              </a:cxn>
              <a:cxn ang="0">
                <a:pos x="T8" y="T9"/>
              </a:cxn>
              <a:cxn ang="0">
                <a:pos x="T10" y="T11"/>
              </a:cxn>
            </a:cxnLst>
            <a:rect l="0" t="0" r="r" b="b"/>
            <a:pathLst>
              <a:path w="725" h="380">
                <a:moveTo>
                  <a:pt x="0" y="0"/>
                </a:moveTo>
                <a:lnTo>
                  <a:pt x="654" y="0"/>
                </a:lnTo>
                <a:lnTo>
                  <a:pt x="725" y="71"/>
                </a:lnTo>
                <a:lnTo>
                  <a:pt x="725" y="380"/>
                </a:lnTo>
                <a:lnTo>
                  <a:pt x="0" y="380"/>
                </a:lnTo>
                <a:lnTo>
                  <a:pt x="0" y="0"/>
                </a:lnTo>
                <a:close/>
              </a:path>
            </a:pathLst>
          </a:custGeom>
          <a:noFill/>
          <a:ln w="0">
            <a:solidFill>
              <a:schemeClr val="tx1"/>
            </a:solidFill>
            <a:prstDash val="solid"/>
            <a:round/>
          </a:ln>
          <a:extLst>
            <a:ext uri="{909E8E84-426E-40DD-AFC4-6F175D3DCCD1}">
              <a14:hiddenFill xmlns:a14="http://schemas.microsoft.com/office/drawing/2010/main">
                <a:solidFill>
                  <a:srgbClr val="FFFFCC"/>
                </a:solidFill>
              </a14:hiddenFill>
            </a:ext>
          </a:extLst>
        </p:spPr>
        <p:txBody>
          <a:bodyPr/>
          <a:lstStyle/>
          <a:p>
            <a:endParaRPr lang="zh-CN" altLang="en-US"/>
          </a:p>
        </p:txBody>
      </p:sp>
      <p:sp>
        <p:nvSpPr>
          <p:cNvPr id="322592" name="Freeform 32"/>
          <p:cNvSpPr/>
          <p:nvPr/>
        </p:nvSpPr>
        <p:spPr bwMode="auto">
          <a:xfrm>
            <a:off x="665163" y="2625725"/>
            <a:ext cx="1150937" cy="603250"/>
          </a:xfrm>
          <a:custGeom>
            <a:avLst/>
            <a:gdLst>
              <a:gd name="T0" fmla="*/ 0 w 122"/>
              <a:gd name="T1" fmla="*/ 0 h 64"/>
              <a:gd name="T2" fmla="*/ 110 w 122"/>
              <a:gd name="T3" fmla="*/ 0 h 64"/>
              <a:gd name="T4" fmla="*/ 122 w 122"/>
              <a:gd name="T5" fmla="*/ 12 h 64"/>
              <a:gd name="T6" fmla="*/ 122 w 122"/>
              <a:gd name="T7" fmla="*/ 64 h 64"/>
              <a:gd name="T8" fmla="*/ 0 w 122"/>
              <a:gd name="T9" fmla="*/ 64 h 64"/>
              <a:gd name="T10" fmla="*/ 0 w 122"/>
              <a:gd name="T11" fmla="*/ 0 h 64"/>
            </a:gdLst>
            <a:ahLst/>
            <a:cxnLst>
              <a:cxn ang="0">
                <a:pos x="T0" y="T1"/>
              </a:cxn>
              <a:cxn ang="0">
                <a:pos x="T2" y="T3"/>
              </a:cxn>
              <a:cxn ang="0">
                <a:pos x="T4" y="T5"/>
              </a:cxn>
              <a:cxn ang="0">
                <a:pos x="T6" y="T7"/>
              </a:cxn>
              <a:cxn ang="0">
                <a:pos x="T8" y="T9"/>
              </a:cxn>
              <a:cxn ang="0">
                <a:pos x="T10" y="T11"/>
              </a:cxn>
            </a:cxnLst>
            <a:rect l="0" t="0" r="r" b="b"/>
            <a:pathLst>
              <a:path w="122" h="64">
                <a:moveTo>
                  <a:pt x="0" y="0"/>
                </a:moveTo>
                <a:lnTo>
                  <a:pt x="110" y="0"/>
                </a:lnTo>
                <a:lnTo>
                  <a:pt x="122" y="12"/>
                </a:lnTo>
                <a:lnTo>
                  <a:pt x="122" y="64"/>
                </a:lnTo>
                <a:lnTo>
                  <a:pt x="0" y="64"/>
                </a:lnTo>
                <a:lnTo>
                  <a:pt x="0" y="0"/>
                </a:lnTo>
              </a:path>
            </a:pathLst>
          </a:custGeom>
          <a:noFill/>
          <a:ln w="0">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2593" name="Freeform 33"/>
          <p:cNvSpPr/>
          <p:nvPr/>
        </p:nvSpPr>
        <p:spPr bwMode="auto">
          <a:xfrm>
            <a:off x="1703388" y="2625725"/>
            <a:ext cx="112712" cy="112713"/>
          </a:xfrm>
          <a:custGeom>
            <a:avLst/>
            <a:gdLst>
              <a:gd name="T0" fmla="*/ 0 w 12"/>
              <a:gd name="T1" fmla="*/ 0 h 12"/>
              <a:gd name="T2" fmla="*/ 0 w 12"/>
              <a:gd name="T3" fmla="*/ 12 h 12"/>
              <a:gd name="T4" fmla="*/ 12 w 12"/>
              <a:gd name="T5" fmla="*/ 12 h 12"/>
            </a:gdLst>
            <a:ahLst/>
            <a:cxnLst>
              <a:cxn ang="0">
                <a:pos x="T0" y="T1"/>
              </a:cxn>
              <a:cxn ang="0">
                <a:pos x="T2" y="T3"/>
              </a:cxn>
              <a:cxn ang="0">
                <a:pos x="T4" y="T5"/>
              </a:cxn>
            </a:cxnLst>
            <a:rect l="0" t="0" r="r" b="b"/>
            <a:pathLst>
              <a:path w="12" h="12">
                <a:moveTo>
                  <a:pt x="0" y="0"/>
                </a:moveTo>
                <a:lnTo>
                  <a:pt x="0" y="12"/>
                </a:lnTo>
                <a:lnTo>
                  <a:pt x="12" y="12"/>
                </a:lnTo>
              </a:path>
            </a:pathLst>
          </a:custGeom>
          <a:noFill/>
          <a:ln w="0">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2594" name="Rectangle 34"/>
          <p:cNvSpPr>
            <a:spLocks noChangeArrowheads="1"/>
          </p:cNvSpPr>
          <p:nvPr/>
        </p:nvSpPr>
        <p:spPr bwMode="auto">
          <a:xfrm>
            <a:off x="701675" y="2644775"/>
            <a:ext cx="1243013"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a typeface="宋体" panose="02010600030101010101" pitchFamily="2" charset="-122"/>
              </a:rPr>
              <a:t>Student wishes to </a:t>
            </a:r>
            <a:endParaRPr lang="en-US" altLang="zh-CN" sz="1200">
              <a:latin typeface="ZapfHumnst BT" pitchFamily="34" charset="0"/>
              <a:ea typeface="宋体" panose="02010600030101010101" pitchFamily="2" charset="-122"/>
            </a:endParaRPr>
          </a:p>
        </p:txBody>
      </p:sp>
      <p:sp>
        <p:nvSpPr>
          <p:cNvPr id="322595" name="Rectangle 35"/>
          <p:cNvSpPr>
            <a:spLocks noChangeArrowheads="1"/>
          </p:cNvSpPr>
          <p:nvPr/>
        </p:nvSpPr>
        <p:spPr bwMode="auto">
          <a:xfrm>
            <a:off x="701675" y="2795588"/>
            <a:ext cx="912813"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a typeface="宋体" panose="02010600030101010101" pitchFamily="2" charset="-122"/>
              </a:rPr>
              <a:t>create a new </a:t>
            </a:r>
            <a:endParaRPr lang="en-US" altLang="zh-CN" sz="1200">
              <a:latin typeface="ZapfHumnst BT" pitchFamily="34" charset="0"/>
              <a:ea typeface="宋体" panose="02010600030101010101" pitchFamily="2" charset="-122"/>
            </a:endParaRPr>
          </a:p>
        </p:txBody>
      </p:sp>
      <p:sp>
        <p:nvSpPr>
          <p:cNvPr id="322596" name="Rectangle 36"/>
          <p:cNvSpPr>
            <a:spLocks noChangeArrowheads="1"/>
          </p:cNvSpPr>
          <p:nvPr/>
        </p:nvSpPr>
        <p:spPr bwMode="auto">
          <a:xfrm>
            <a:off x="701675" y="2946400"/>
            <a:ext cx="606425"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a typeface="宋体" panose="02010600030101010101" pitchFamily="2" charset="-122"/>
              </a:rPr>
              <a:t>schedule</a:t>
            </a:r>
            <a:endParaRPr lang="en-US" altLang="zh-CN" sz="1200">
              <a:latin typeface="ZapfHumnst BT" pitchFamily="34" charset="0"/>
              <a:ea typeface="宋体" panose="02010600030101010101" pitchFamily="2" charset="-122"/>
            </a:endParaRPr>
          </a:p>
        </p:txBody>
      </p:sp>
      <p:sp>
        <p:nvSpPr>
          <p:cNvPr id="322597" name="Line 37"/>
          <p:cNvSpPr>
            <a:spLocks noChangeShapeType="1"/>
          </p:cNvSpPr>
          <p:nvPr/>
        </p:nvSpPr>
        <p:spPr bwMode="auto">
          <a:xfrm>
            <a:off x="1004888" y="2455863"/>
            <a:ext cx="1492250" cy="1587"/>
          </a:xfrm>
          <a:prstGeom prst="line">
            <a:avLst/>
          </a:prstGeom>
          <a:noFill/>
          <a:ln w="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2598" name="Line 38"/>
          <p:cNvSpPr>
            <a:spLocks noChangeShapeType="1"/>
          </p:cNvSpPr>
          <p:nvPr/>
        </p:nvSpPr>
        <p:spPr bwMode="auto">
          <a:xfrm flipH="1">
            <a:off x="2392363" y="2455863"/>
            <a:ext cx="104775" cy="4603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2599" name="Line 39"/>
          <p:cNvSpPr>
            <a:spLocks noChangeShapeType="1"/>
          </p:cNvSpPr>
          <p:nvPr/>
        </p:nvSpPr>
        <p:spPr bwMode="auto">
          <a:xfrm flipH="1" flipV="1">
            <a:off x="2392363" y="2408238"/>
            <a:ext cx="104775" cy="4762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2600" name="Rectangle 40"/>
          <p:cNvSpPr>
            <a:spLocks noChangeArrowheads="1"/>
          </p:cNvSpPr>
          <p:nvPr/>
        </p:nvSpPr>
        <p:spPr bwMode="auto">
          <a:xfrm>
            <a:off x="1136650" y="2247900"/>
            <a:ext cx="1514475"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a typeface="宋体" panose="02010600030101010101" pitchFamily="2" charset="-122"/>
              </a:rPr>
              <a:t>1: // create schedule( )</a:t>
            </a:r>
            <a:endParaRPr lang="en-US" altLang="zh-CN" sz="1200">
              <a:latin typeface="ZapfHumnst BT" pitchFamily="34" charset="0"/>
              <a:ea typeface="宋体" panose="02010600030101010101" pitchFamily="2" charset="-122"/>
            </a:endParaRPr>
          </a:p>
        </p:txBody>
      </p:sp>
      <p:sp>
        <p:nvSpPr>
          <p:cNvPr id="322601" name="Rectangle 41"/>
          <p:cNvSpPr>
            <a:spLocks noChangeArrowheads="1"/>
          </p:cNvSpPr>
          <p:nvPr/>
        </p:nvSpPr>
        <p:spPr bwMode="auto">
          <a:xfrm>
            <a:off x="2506663" y="3560763"/>
            <a:ext cx="452437" cy="93662"/>
          </a:xfrm>
          <a:prstGeom prst="rect">
            <a:avLst/>
          </a:prstGeom>
          <a:noFill/>
          <a:ln w="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2602" name="Line 42"/>
          <p:cNvSpPr>
            <a:spLocks noChangeShapeType="1"/>
          </p:cNvSpPr>
          <p:nvPr/>
        </p:nvSpPr>
        <p:spPr bwMode="auto">
          <a:xfrm>
            <a:off x="2506663" y="3654425"/>
            <a:ext cx="112712" cy="4762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2603" name="Line 43"/>
          <p:cNvSpPr>
            <a:spLocks noChangeShapeType="1"/>
          </p:cNvSpPr>
          <p:nvPr/>
        </p:nvSpPr>
        <p:spPr bwMode="auto">
          <a:xfrm flipV="1">
            <a:off x="2506663" y="3606800"/>
            <a:ext cx="112712" cy="4762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2604" name="Rectangle 44"/>
          <p:cNvSpPr>
            <a:spLocks noChangeArrowheads="1"/>
          </p:cNvSpPr>
          <p:nvPr/>
        </p:nvSpPr>
        <p:spPr bwMode="auto">
          <a:xfrm>
            <a:off x="1911350" y="3352800"/>
            <a:ext cx="203835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a typeface="宋体" panose="02010600030101010101" pitchFamily="2" charset="-122"/>
              </a:rPr>
              <a:t>4: // display course offerings( )</a:t>
            </a:r>
            <a:endParaRPr lang="en-US" altLang="zh-CN" sz="1200">
              <a:latin typeface="ZapfHumnst BT" pitchFamily="34" charset="0"/>
              <a:ea typeface="宋体" panose="02010600030101010101" pitchFamily="2" charset="-122"/>
            </a:endParaRPr>
          </a:p>
        </p:txBody>
      </p:sp>
      <p:sp>
        <p:nvSpPr>
          <p:cNvPr id="322605" name="Line 45"/>
          <p:cNvSpPr>
            <a:spLocks noChangeShapeType="1"/>
          </p:cNvSpPr>
          <p:nvPr/>
        </p:nvSpPr>
        <p:spPr bwMode="auto">
          <a:xfrm>
            <a:off x="2506663" y="2690813"/>
            <a:ext cx="1538287" cy="1587"/>
          </a:xfrm>
          <a:prstGeom prst="line">
            <a:avLst/>
          </a:prstGeom>
          <a:noFill/>
          <a:ln w="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2606" name="Line 46"/>
          <p:cNvSpPr>
            <a:spLocks noChangeShapeType="1"/>
          </p:cNvSpPr>
          <p:nvPr/>
        </p:nvSpPr>
        <p:spPr bwMode="auto">
          <a:xfrm flipH="1">
            <a:off x="3941763" y="2690813"/>
            <a:ext cx="103187" cy="4762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2607" name="Line 47"/>
          <p:cNvSpPr>
            <a:spLocks noChangeShapeType="1"/>
          </p:cNvSpPr>
          <p:nvPr/>
        </p:nvSpPr>
        <p:spPr bwMode="auto">
          <a:xfrm flipH="1" flipV="1">
            <a:off x="3941763" y="2654300"/>
            <a:ext cx="103187" cy="3651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2608" name="Rectangle 48"/>
          <p:cNvSpPr>
            <a:spLocks noChangeArrowheads="1"/>
          </p:cNvSpPr>
          <p:nvPr/>
        </p:nvSpPr>
        <p:spPr bwMode="auto">
          <a:xfrm>
            <a:off x="2562225" y="2482850"/>
            <a:ext cx="17780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a typeface="宋体" panose="02010600030101010101" pitchFamily="2" charset="-122"/>
              </a:rPr>
              <a:t>2: // get course offerings( )</a:t>
            </a:r>
            <a:endParaRPr lang="en-US" altLang="zh-CN" sz="1200">
              <a:latin typeface="ZapfHumnst BT" pitchFamily="34" charset="0"/>
              <a:ea typeface="宋体" panose="02010600030101010101" pitchFamily="2" charset="-122"/>
            </a:endParaRPr>
          </a:p>
        </p:txBody>
      </p:sp>
      <p:sp>
        <p:nvSpPr>
          <p:cNvPr id="322609" name="Line 49"/>
          <p:cNvSpPr>
            <a:spLocks noChangeShapeType="1"/>
          </p:cNvSpPr>
          <p:nvPr/>
        </p:nvSpPr>
        <p:spPr bwMode="auto">
          <a:xfrm>
            <a:off x="4054475" y="6129338"/>
            <a:ext cx="3862388" cy="1587"/>
          </a:xfrm>
          <a:prstGeom prst="line">
            <a:avLst/>
          </a:prstGeom>
          <a:noFill/>
          <a:ln w="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2610" name="Line 50"/>
          <p:cNvSpPr>
            <a:spLocks noChangeShapeType="1"/>
          </p:cNvSpPr>
          <p:nvPr/>
        </p:nvSpPr>
        <p:spPr bwMode="auto">
          <a:xfrm flipH="1">
            <a:off x="7802563" y="6129338"/>
            <a:ext cx="114300" cy="3651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2611" name="Line 51"/>
          <p:cNvSpPr>
            <a:spLocks noChangeShapeType="1"/>
          </p:cNvSpPr>
          <p:nvPr/>
        </p:nvSpPr>
        <p:spPr bwMode="auto">
          <a:xfrm flipH="1" flipV="1">
            <a:off x="7802563" y="6081713"/>
            <a:ext cx="114300" cy="4762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2612" name="Rectangle 52"/>
          <p:cNvSpPr>
            <a:spLocks noChangeArrowheads="1"/>
          </p:cNvSpPr>
          <p:nvPr/>
        </p:nvSpPr>
        <p:spPr bwMode="auto">
          <a:xfrm>
            <a:off x="5197475" y="5921375"/>
            <a:ext cx="1933575"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a typeface="宋体" panose="02010600030101010101" pitchFamily="2" charset="-122"/>
              </a:rPr>
              <a:t>9: // add schedule(Schedule)</a:t>
            </a:r>
            <a:endParaRPr lang="en-US" altLang="zh-CN" sz="1200">
              <a:latin typeface="ZapfHumnst BT" pitchFamily="34" charset="0"/>
              <a:ea typeface="宋体" panose="02010600030101010101" pitchFamily="2" charset="-122"/>
            </a:endParaRPr>
          </a:p>
        </p:txBody>
      </p:sp>
      <p:sp>
        <p:nvSpPr>
          <p:cNvPr id="322613" name="Line 53"/>
          <p:cNvSpPr>
            <a:spLocks noChangeShapeType="1"/>
          </p:cNvSpPr>
          <p:nvPr/>
        </p:nvSpPr>
        <p:spPr bwMode="auto">
          <a:xfrm>
            <a:off x="4054475" y="2984500"/>
            <a:ext cx="1538288" cy="1588"/>
          </a:xfrm>
          <a:prstGeom prst="line">
            <a:avLst/>
          </a:prstGeom>
          <a:noFill/>
          <a:ln w="0">
            <a:solidFill>
              <a:schemeClr val="tx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2614" name="Line 54"/>
          <p:cNvSpPr>
            <a:spLocks noChangeShapeType="1"/>
          </p:cNvSpPr>
          <p:nvPr/>
        </p:nvSpPr>
        <p:spPr bwMode="auto">
          <a:xfrm flipH="1">
            <a:off x="5489575" y="2984500"/>
            <a:ext cx="103188" cy="46038"/>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2615" name="Line 55"/>
          <p:cNvSpPr>
            <a:spLocks noChangeShapeType="1"/>
          </p:cNvSpPr>
          <p:nvPr/>
        </p:nvSpPr>
        <p:spPr bwMode="auto">
          <a:xfrm flipH="1" flipV="1">
            <a:off x="5489575" y="2936875"/>
            <a:ext cx="103188" cy="47625"/>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2616" name="Rectangle 56"/>
          <p:cNvSpPr>
            <a:spLocks noChangeArrowheads="1"/>
          </p:cNvSpPr>
          <p:nvPr/>
        </p:nvSpPr>
        <p:spPr bwMode="auto">
          <a:xfrm>
            <a:off x="3789363" y="2776538"/>
            <a:ext cx="2239962"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solidFill>
                  <a:schemeClr val="tx2"/>
                </a:solidFill>
                <a:ea typeface="宋体" panose="02010600030101010101" pitchFamily="2" charset="-122"/>
              </a:rPr>
              <a:t>3: getCourseOfferings(Semester)</a:t>
            </a:r>
            <a:endParaRPr lang="en-US" altLang="zh-CN" sz="1200">
              <a:solidFill>
                <a:schemeClr val="tx2"/>
              </a:solidFill>
              <a:latin typeface="ZapfHumnst BT" pitchFamily="34" charset="0"/>
              <a:ea typeface="宋体" panose="02010600030101010101" pitchFamily="2" charset="-122"/>
            </a:endParaRPr>
          </a:p>
        </p:txBody>
      </p:sp>
      <p:sp>
        <p:nvSpPr>
          <p:cNvPr id="322617" name="Line 57"/>
          <p:cNvSpPr>
            <a:spLocks noChangeShapeType="1"/>
          </p:cNvSpPr>
          <p:nvPr/>
        </p:nvSpPr>
        <p:spPr bwMode="auto">
          <a:xfrm flipV="1">
            <a:off x="1976438" y="3560763"/>
            <a:ext cx="755650" cy="160337"/>
          </a:xfrm>
          <a:prstGeom prst="line">
            <a:avLst/>
          </a:prstGeom>
          <a:noFill/>
          <a:ln w="0">
            <a:solidFill>
              <a:schemeClr val="tx1"/>
            </a:solidFill>
            <a:prstDash val="sysDash"/>
            <a:round/>
          </a:ln>
          <a:extLst>
            <a:ext uri="{909E8E84-426E-40DD-AFC4-6F175D3DCCD1}">
              <a14:hiddenFill xmlns:a14="http://schemas.microsoft.com/office/drawing/2010/main">
                <a:noFill/>
              </a14:hiddenFill>
            </a:ext>
          </a:extLst>
        </p:spPr>
        <p:txBody>
          <a:bodyPr/>
          <a:lstStyle/>
          <a:p>
            <a:endParaRPr lang="zh-CN" altLang="en-US"/>
          </a:p>
        </p:txBody>
      </p:sp>
      <p:sp>
        <p:nvSpPr>
          <p:cNvPr id="322618" name="Line 58"/>
          <p:cNvSpPr>
            <a:spLocks noChangeShapeType="1"/>
          </p:cNvSpPr>
          <p:nvPr/>
        </p:nvSpPr>
        <p:spPr bwMode="auto">
          <a:xfrm flipV="1">
            <a:off x="1571625" y="2455863"/>
            <a:ext cx="179388" cy="169862"/>
          </a:xfrm>
          <a:prstGeom prst="line">
            <a:avLst/>
          </a:prstGeom>
          <a:noFill/>
          <a:ln w="0">
            <a:solidFill>
              <a:schemeClr val="tx1"/>
            </a:solidFill>
            <a:prstDash val="sysDash"/>
            <a:round/>
          </a:ln>
          <a:extLst>
            <a:ext uri="{909E8E84-426E-40DD-AFC4-6F175D3DCCD1}">
              <a14:hiddenFill xmlns:a14="http://schemas.microsoft.com/office/drawing/2010/main">
                <a:noFill/>
              </a14:hiddenFill>
            </a:ext>
          </a:extLst>
        </p:spPr>
        <p:txBody>
          <a:bodyPr/>
          <a:lstStyle/>
          <a:p>
            <a:endParaRPr lang="zh-CN" altLang="en-US"/>
          </a:p>
        </p:txBody>
      </p:sp>
      <p:sp>
        <p:nvSpPr>
          <p:cNvPr id="322619" name="Rectangle 59"/>
          <p:cNvSpPr>
            <a:spLocks noChangeArrowheads="1"/>
          </p:cNvSpPr>
          <p:nvPr/>
        </p:nvSpPr>
        <p:spPr bwMode="auto">
          <a:xfrm>
            <a:off x="2506663" y="4438650"/>
            <a:ext cx="452437" cy="84138"/>
          </a:xfrm>
          <a:prstGeom prst="rect">
            <a:avLst/>
          </a:prstGeom>
          <a:noFill/>
          <a:ln w="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2620" name="Line 60"/>
          <p:cNvSpPr>
            <a:spLocks noChangeShapeType="1"/>
          </p:cNvSpPr>
          <p:nvPr/>
        </p:nvSpPr>
        <p:spPr bwMode="auto">
          <a:xfrm>
            <a:off x="2506663" y="4522788"/>
            <a:ext cx="112712" cy="4762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2621" name="Line 61"/>
          <p:cNvSpPr>
            <a:spLocks noChangeShapeType="1"/>
          </p:cNvSpPr>
          <p:nvPr/>
        </p:nvSpPr>
        <p:spPr bwMode="auto">
          <a:xfrm flipV="1">
            <a:off x="2506663" y="4476750"/>
            <a:ext cx="112712" cy="4603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2622" name="Rectangle 62"/>
          <p:cNvSpPr>
            <a:spLocks noChangeArrowheads="1"/>
          </p:cNvSpPr>
          <p:nvPr/>
        </p:nvSpPr>
        <p:spPr bwMode="auto">
          <a:xfrm>
            <a:off x="1930400" y="4221163"/>
            <a:ext cx="19685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a typeface="宋体" panose="02010600030101010101" pitchFamily="2" charset="-122"/>
              </a:rPr>
              <a:t>5: // display blank schedule( )</a:t>
            </a:r>
            <a:endParaRPr lang="en-US" altLang="zh-CN" sz="1200">
              <a:latin typeface="ZapfHumnst BT" pitchFamily="34" charset="0"/>
              <a:ea typeface="宋体" panose="02010600030101010101" pitchFamily="2" charset="-122"/>
            </a:endParaRPr>
          </a:p>
        </p:txBody>
      </p:sp>
      <p:sp>
        <p:nvSpPr>
          <p:cNvPr id="322623" name="Rectangle 63"/>
          <p:cNvSpPr>
            <a:spLocks noChangeArrowheads="1"/>
          </p:cNvSpPr>
          <p:nvPr/>
        </p:nvSpPr>
        <p:spPr bwMode="auto">
          <a:xfrm>
            <a:off x="1098550" y="6523038"/>
            <a:ext cx="3694113"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lang="en-US" altLang="zh-CN" sz="1200">
                <a:ea typeface="宋体" panose="02010600030101010101" pitchFamily="2" charset="-122"/>
              </a:rPr>
              <a:t>At this, point the Submit Schedule subflow is executed.</a:t>
            </a:r>
            <a:endParaRPr lang="en-US" altLang="zh-CN" sz="1200">
              <a:latin typeface="ZapfHumnst BT" pitchFamily="34" charset="0"/>
              <a:ea typeface="宋体" panose="02010600030101010101" pitchFamily="2" charset="-122"/>
            </a:endParaRPr>
          </a:p>
        </p:txBody>
      </p:sp>
      <p:sp>
        <p:nvSpPr>
          <p:cNvPr id="322624" name="Line 64"/>
          <p:cNvSpPr>
            <a:spLocks noChangeShapeType="1"/>
          </p:cNvSpPr>
          <p:nvPr/>
        </p:nvSpPr>
        <p:spPr bwMode="auto">
          <a:xfrm>
            <a:off x="1004888" y="5307013"/>
            <a:ext cx="1492250" cy="1587"/>
          </a:xfrm>
          <a:prstGeom prst="line">
            <a:avLst/>
          </a:prstGeom>
          <a:noFill/>
          <a:ln w="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2625" name="Line 65"/>
          <p:cNvSpPr>
            <a:spLocks noChangeShapeType="1"/>
          </p:cNvSpPr>
          <p:nvPr/>
        </p:nvSpPr>
        <p:spPr bwMode="auto">
          <a:xfrm flipH="1">
            <a:off x="2392363" y="5307013"/>
            <a:ext cx="104775" cy="381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2626" name="Line 66"/>
          <p:cNvSpPr>
            <a:spLocks noChangeShapeType="1"/>
          </p:cNvSpPr>
          <p:nvPr/>
        </p:nvSpPr>
        <p:spPr bwMode="auto">
          <a:xfrm flipH="1" flipV="1">
            <a:off x="2392363" y="5259388"/>
            <a:ext cx="104775" cy="4762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2627" name="Rectangle 67"/>
          <p:cNvSpPr>
            <a:spLocks noChangeArrowheads="1"/>
          </p:cNvSpPr>
          <p:nvPr/>
        </p:nvSpPr>
        <p:spPr bwMode="auto">
          <a:xfrm>
            <a:off x="457200" y="5099050"/>
            <a:ext cx="3197225"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a typeface="宋体" panose="02010600030101010101" pitchFamily="2" charset="-122"/>
              </a:rPr>
              <a:t>6: // select 4 primary and 2 alternate offerings( )</a:t>
            </a:r>
            <a:endParaRPr lang="en-US" altLang="zh-CN" sz="1200">
              <a:latin typeface="ZapfHumnst BT" pitchFamily="34" charset="0"/>
              <a:ea typeface="宋体" panose="02010600030101010101" pitchFamily="2" charset="-122"/>
            </a:endParaRPr>
          </a:p>
        </p:txBody>
      </p:sp>
      <p:sp>
        <p:nvSpPr>
          <p:cNvPr id="322628" name="Line 68"/>
          <p:cNvSpPr>
            <a:spLocks noChangeShapeType="1"/>
          </p:cNvSpPr>
          <p:nvPr/>
        </p:nvSpPr>
        <p:spPr bwMode="auto">
          <a:xfrm>
            <a:off x="2506663" y="5637213"/>
            <a:ext cx="1538287" cy="1587"/>
          </a:xfrm>
          <a:prstGeom prst="line">
            <a:avLst/>
          </a:prstGeom>
          <a:noFill/>
          <a:ln w="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2629" name="Line 69"/>
          <p:cNvSpPr>
            <a:spLocks noChangeShapeType="1"/>
          </p:cNvSpPr>
          <p:nvPr/>
        </p:nvSpPr>
        <p:spPr bwMode="auto">
          <a:xfrm flipH="1">
            <a:off x="3941763" y="5637213"/>
            <a:ext cx="103187" cy="4762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2630" name="Line 70"/>
          <p:cNvSpPr>
            <a:spLocks noChangeShapeType="1"/>
          </p:cNvSpPr>
          <p:nvPr/>
        </p:nvSpPr>
        <p:spPr bwMode="auto">
          <a:xfrm flipH="1" flipV="1">
            <a:off x="3941763" y="5600700"/>
            <a:ext cx="103187" cy="3651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2631" name="Rectangle 71"/>
          <p:cNvSpPr>
            <a:spLocks noChangeArrowheads="1"/>
          </p:cNvSpPr>
          <p:nvPr/>
        </p:nvSpPr>
        <p:spPr bwMode="auto">
          <a:xfrm>
            <a:off x="2279650" y="5429250"/>
            <a:ext cx="2452688"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a typeface="宋体" panose="02010600030101010101" pitchFamily="2" charset="-122"/>
              </a:rPr>
              <a:t>7: // create schedule with offerings( )</a:t>
            </a:r>
            <a:endParaRPr lang="en-US" altLang="zh-CN" sz="1200">
              <a:latin typeface="ZapfHumnst BT" pitchFamily="34" charset="0"/>
              <a:ea typeface="宋体" panose="02010600030101010101" pitchFamily="2" charset="-122"/>
            </a:endParaRPr>
          </a:p>
        </p:txBody>
      </p:sp>
      <p:sp>
        <p:nvSpPr>
          <p:cNvPr id="322632" name="Line 72"/>
          <p:cNvSpPr>
            <a:spLocks noChangeShapeType="1"/>
          </p:cNvSpPr>
          <p:nvPr/>
        </p:nvSpPr>
        <p:spPr bwMode="auto">
          <a:xfrm>
            <a:off x="4054475" y="5741988"/>
            <a:ext cx="2795588" cy="1587"/>
          </a:xfrm>
          <a:prstGeom prst="line">
            <a:avLst/>
          </a:prstGeom>
          <a:noFill/>
          <a:ln w="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2633" name="Line 73"/>
          <p:cNvSpPr>
            <a:spLocks noChangeShapeType="1"/>
          </p:cNvSpPr>
          <p:nvPr/>
        </p:nvSpPr>
        <p:spPr bwMode="auto">
          <a:xfrm flipH="1">
            <a:off x="6745288" y="5741988"/>
            <a:ext cx="104775" cy="4762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2634" name="Line 74"/>
          <p:cNvSpPr>
            <a:spLocks noChangeShapeType="1"/>
          </p:cNvSpPr>
          <p:nvPr/>
        </p:nvSpPr>
        <p:spPr bwMode="auto">
          <a:xfrm flipH="1" flipV="1">
            <a:off x="6745288" y="5694363"/>
            <a:ext cx="104775" cy="4762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2635" name="Rectangle 75"/>
          <p:cNvSpPr>
            <a:spLocks noChangeArrowheads="1"/>
          </p:cNvSpPr>
          <p:nvPr/>
        </p:nvSpPr>
        <p:spPr bwMode="auto">
          <a:xfrm>
            <a:off x="4724400" y="5534025"/>
            <a:ext cx="18034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a typeface="宋体" panose="02010600030101010101" pitchFamily="2" charset="-122"/>
              </a:rPr>
              <a:t>8: // create with offerings( )</a:t>
            </a:r>
            <a:endParaRPr lang="en-US" altLang="zh-CN" sz="1200">
              <a:latin typeface="ZapfHumnst BT" pitchFamily="34" charset="0"/>
              <a:ea typeface="宋体" panose="02010600030101010101" pitchFamily="2" charset="-122"/>
            </a:endParaRPr>
          </a:p>
        </p:txBody>
      </p:sp>
      <p:sp>
        <p:nvSpPr>
          <p:cNvPr id="322636" name="Freeform 76"/>
          <p:cNvSpPr/>
          <p:nvPr/>
        </p:nvSpPr>
        <p:spPr bwMode="auto">
          <a:xfrm>
            <a:off x="531813" y="4221163"/>
            <a:ext cx="1219200" cy="698500"/>
          </a:xfrm>
          <a:custGeom>
            <a:avLst/>
            <a:gdLst>
              <a:gd name="T0" fmla="*/ 0 w 768"/>
              <a:gd name="T1" fmla="*/ 0 h 440"/>
              <a:gd name="T2" fmla="*/ 702 w 768"/>
              <a:gd name="T3" fmla="*/ 0 h 440"/>
              <a:gd name="T4" fmla="*/ 768 w 768"/>
              <a:gd name="T5" fmla="*/ 71 h 440"/>
              <a:gd name="T6" fmla="*/ 768 w 768"/>
              <a:gd name="T7" fmla="*/ 440 h 440"/>
              <a:gd name="T8" fmla="*/ 0 w 768"/>
              <a:gd name="T9" fmla="*/ 440 h 440"/>
              <a:gd name="T10" fmla="*/ 0 w 768"/>
              <a:gd name="T11" fmla="*/ 0 h 440"/>
            </a:gdLst>
            <a:ahLst/>
            <a:cxnLst>
              <a:cxn ang="0">
                <a:pos x="T0" y="T1"/>
              </a:cxn>
              <a:cxn ang="0">
                <a:pos x="T2" y="T3"/>
              </a:cxn>
              <a:cxn ang="0">
                <a:pos x="T4" y="T5"/>
              </a:cxn>
              <a:cxn ang="0">
                <a:pos x="T6" y="T7"/>
              </a:cxn>
              <a:cxn ang="0">
                <a:pos x="T8" y="T9"/>
              </a:cxn>
              <a:cxn ang="0">
                <a:pos x="T10" y="T11"/>
              </a:cxn>
            </a:cxnLst>
            <a:rect l="0" t="0" r="r" b="b"/>
            <a:pathLst>
              <a:path w="768" h="440">
                <a:moveTo>
                  <a:pt x="0" y="0"/>
                </a:moveTo>
                <a:lnTo>
                  <a:pt x="702" y="0"/>
                </a:lnTo>
                <a:lnTo>
                  <a:pt x="768" y="71"/>
                </a:lnTo>
                <a:lnTo>
                  <a:pt x="768" y="440"/>
                </a:lnTo>
                <a:lnTo>
                  <a:pt x="0" y="440"/>
                </a:lnTo>
                <a:lnTo>
                  <a:pt x="0" y="0"/>
                </a:lnTo>
                <a:close/>
              </a:path>
            </a:pathLst>
          </a:custGeom>
          <a:noFill/>
          <a:ln w="0">
            <a:solidFill>
              <a:schemeClr val="tx1"/>
            </a:solidFill>
            <a:prstDash val="solid"/>
            <a:round/>
          </a:ln>
          <a:extLst>
            <a:ext uri="{909E8E84-426E-40DD-AFC4-6F175D3DCCD1}">
              <a14:hiddenFill xmlns:a14="http://schemas.microsoft.com/office/drawing/2010/main">
                <a:solidFill>
                  <a:srgbClr val="FFFFCC"/>
                </a:solidFill>
              </a14:hiddenFill>
            </a:ext>
          </a:extLst>
        </p:spPr>
        <p:txBody>
          <a:bodyPr/>
          <a:lstStyle/>
          <a:p>
            <a:endParaRPr lang="zh-CN" altLang="en-US"/>
          </a:p>
        </p:txBody>
      </p:sp>
      <p:sp>
        <p:nvSpPr>
          <p:cNvPr id="322637" name="Freeform 77"/>
          <p:cNvSpPr/>
          <p:nvPr/>
        </p:nvSpPr>
        <p:spPr bwMode="auto">
          <a:xfrm>
            <a:off x="531813" y="4221163"/>
            <a:ext cx="1219200" cy="698500"/>
          </a:xfrm>
          <a:custGeom>
            <a:avLst/>
            <a:gdLst>
              <a:gd name="T0" fmla="*/ 0 w 129"/>
              <a:gd name="T1" fmla="*/ 0 h 74"/>
              <a:gd name="T2" fmla="*/ 118 w 129"/>
              <a:gd name="T3" fmla="*/ 0 h 74"/>
              <a:gd name="T4" fmla="*/ 129 w 129"/>
              <a:gd name="T5" fmla="*/ 12 h 74"/>
              <a:gd name="T6" fmla="*/ 129 w 129"/>
              <a:gd name="T7" fmla="*/ 74 h 74"/>
              <a:gd name="T8" fmla="*/ 0 w 129"/>
              <a:gd name="T9" fmla="*/ 74 h 74"/>
              <a:gd name="T10" fmla="*/ 0 w 129"/>
              <a:gd name="T11" fmla="*/ 0 h 74"/>
            </a:gdLst>
            <a:ahLst/>
            <a:cxnLst>
              <a:cxn ang="0">
                <a:pos x="T0" y="T1"/>
              </a:cxn>
              <a:cxn ang="0">
                <a:pos x="T2" y="T3"/>
              </a:cxn>
              <a:cxn ang="0">
                <a:pos x="T4" y="T5"/>
              </a:cxn>
              <a:cxn ang="0">
                <a:pos x="T6" y="T7"/>
              </a:cxn>
              <a:cxn ang="0">
                <a:pos x="T8" y="T9"/>
              </a:cxn>
              <a:cxn ang="0">
                <a:pos x="T10" y="T11"/>
              </a:cxn>
            </a:cxnLst>
            <a:rect l="0" t="0" r="r" b="b"/>
            <a:pathLst>
              <a:path w="129" h="74">
                <a:moveTo>
                  <a:pt x="0" y="0"/>
                </a:moveTo>
                <a:lnTo>
                  <a:pt x="118" y="0"/>
                </a:lnTo>
                <a:lnTo>
                  <a:pt x="129" y="12"/>
                </a:lnTo>
                <a:lnTo>
                  <a:pt x="129" y="74"/>
                </a:lnTo>
                <a:lnTo>
                  <a:pt x="0" y="74"/>
                </a:lnTo>
                <a:lnTo>
                  <a:pt x="0" y="0"/>
                </a:lnTo>
              </a:path>
            </a:pathLst>
          </a:custGeom>
          <a:noFill/>
          <a:ln w="0">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2638" name="Freeform 78"/>
          <p:cNvSpPr/>
          <p:nvPr/>
        </p:nvSpPr>
        <p:spPr bwMode="auto">
          <a:xfrm>
            <a:off x="1646238" y="4221163"/>
            <a:ext cx="104775" cy="112712"/>
          </a:xfrm>
          <a:custGeom>
            <a:avLst/>
            <a:gdLst>
              <a:gd name="T0" fmla="*/ 0 w 11"/>
              <a:gd name="T1" fmla="*/ 0 h 12"/>
              <a:gd name="T2" fmla="*/ 0 w 11"/>
              <a:gd name="T3" fmla="*/ 12 h 12"/>
              <a:gd name="T4" fmla="*/ 11 w 11"/>
              <a:gd name="T5" fmla="*/ 12 h 12"/>
            </a:gdLst>
            <a:ahLst/>
            <a:cxnLst>
              <a:cxn ang="0">
                <a:pos x="T0" y="T1"/>
              </a:cxn>
              <a:cxn ang="0">
                <a:pos x="T2" y="T3"/>
              </a:cxn>
              <a:cxn ang="0">
                <a:pos x="T4" y="T5"/>
              </a:cxn>
            </a:cxnLst>
            <a:rect l="0" t="0" r="r" b="b"/>
            <a:pathLst>
              <a:path w="11" h="12">
                <a:moveTo>
                  <a:pt x="0" y="0"/>
                </a:moveTo>
                <a:lnTo>
                  <a:pt x="0" y="12"/>
                </a:lnTo>
                <a:lnTo>
                  <a:pt x="11" y="12"/>
                </a:lnTo>
              </a:path>
            </a:pathLst>
          </a:custGeom>
          <a:noFill/>
          <a:ln w="0">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2639" name="Rectangle 79"/>
          <p:cNvSpPr>
            <a:spLocks noChangeArrowheads="1"/>
          </p:cNvSpPr>
          <p:nvPr/>
        </p:nvSpPr>
        <p:spPr bwMode="auto">
          <a:xfrm>
            <a:off x="560388" y="4240213"/>
            <a:ext cx="1198562"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a typeface="宋体" panose="02010600030101010101" pitchFamily="2" charset="-122"/>
              </a:rPr>
              <a:t>A blank schedule </a:t>
            </a:r>
            <a:endParaRPr lang="en-US" altLang="zh-CN" sz="1200">
              <a:latin typeface="ZapfHumnst BT" pitchFamily="34" charset="0"/>
              <a:ea typeface="宋体" panose="02010600030101010101" pitchFamily="2" charset="-122"/>
            </a:endParaRPr>
          </a:p>
        </p:txBody>
      </p:sp>
      <p:sp>
        <p:nvSpPr>
          <p:cNvPr id="322640" name="Rectangle 80"/>
          <p:cNvSpPr>
            <a:spLocks noChangeArrowheads="1"/>
          </p:cNvSpPr>
          <p:nvPr/>
        </p:nvSpPr>
        <p:spPr bwMode="auto">
          <a:xfrm>
            <a:off x="560388" y="4391025"/>
            <a:ext cx="1309687"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a typeface="宋体" panose="02010600030101010101" pitchFamily="2" charset="-122"/>
              </a:rPr>
              <a:t>is displayed for the </a:t>
            </a:r>
            <a:endParaRPr lang="en-US" altLang="zh-CN" sz="1200">
              <a:latin typeface="ZapfHumnst BT" pitchFamily="34" charset="0"/>
              <a:ea typeface="宋体" panose="02010600030101010101" pitchFamily="2" charset="-122"/>
            </a:endParaRPr>
          </a:p>
        </p:txBody>
      </p:sp>
      <p:sp>
        <p:nvSpPr>
          <p:cNvPr id="322641" name="Rectangle 81"/>
          <p:cNvSpPr>
            <a:spLocks noChangeArrowheads="1"/>
          </p:cNvSpPr>
          <p:nvPr/>
        </p:nvSpPr>
        <p:spPr bwMode="auto">
          <a:xfrm>
            <a:off x="560388" y="4541838"/>
            <a:ext cx="1227137"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a typeface="宋体" panose="02010600030101010101" pitchFamily="2" charset="-122"/>
              </a:rPr>
              <a:t>students to select </a:t>
            </a:r>
            <a:endParaRPr lang="en-US" altLang="zh-CN" sz="1200">
              <a:latin typeface="ZapfHumnst BT" pitchFamily="34" charset="0"/>
              <a:ea typeface="宋体" panose="02010600030101010101" pitchFamily="2" charset="-122"/>
            </a:endParaRPr>
          </a:p>
        </p:txBody>
      </p:sp>
      <p:sp>
        <p:nvSpPr>
          <p:cNvPr id="322642" name="Rectangle 82"/>
          <p:cNvSpPr>
            <a:spLocks noChangeArrowheads="1"/>
          </p:cNvSpPr>
          <p:nvPr/>
        </p:nvSpPr>
        <p:spPr bwMode="auto">
          <a:xfrm>
            <a:off x="560388" y="4692650"/>
            <a:ext cx="582612"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a typeface="宋体" panose="02010600030101010101" pitchFamily="2" charset="-122"/>
              </a:rPr>
              <a:t>offerings</a:t>
            </a:r>
            <a:endParaRPr lang="en-US" altLang="zh-CN" sz="1200">
              <a:latin typeface="ZapfHumnst BT" pitchFamily="34" charset="0"/>
              <a:ea typeface="宋体" panose="02010600030101010101" pitchFamily="2" charset="-122"/>
            </a:endParaRPr>
          </a:p>
        </p:txBody>
      </p:sp>
      <p:sp>
        <p:nvSpPr>
          <p:cNvPr id="322643" name="Line 83"/>
          <p:cNvSpPr>
            <a:spLocks noChangeShapeType="1"/>
          </p:cNvSpPr>
          <p:nvPr/>
        </p:nvSpPr>
        <p:spPr bwMode="auto">
          <a:xfrm flipV="1">
            <a:off x="1770063" y="4438650"/>
            <a:ext cx="962025" cy="103188"/>
          </a:xfrm>
          <a:prstGeom prst="line">
            <a:avLst/>
          </a:prstGeom>
          <a:noFill/>
          <a:ln w="0">
            <a:solidFill>
              <a:schemeClr val="tx1"/>
            </a:solidFill>
            <a:prstDash val="sysDash"/>
            <a:round/>
          </a:ln>
          <a:extLst>
            <a:ext uri="{909E8E84-426E-40DD-AFC4-6F175D3DCCD1}">
              <a14:hiddenFill xmlns:a14="http://schemas.microsoft.com/office/drawing/2010/main">
                <a:noFill/>
              </a14:hiddenFill>
            </a:ext>
          </a:extLst>
        </p:spPr>
        <p:txBody>
          <a:bodyPr/>
          <a:lstStyle/>
          <a:p>
            <a:endParaRPr lang="zh-CN" altLang="en-US"/>
          </a:p>
        </p:txBody>
      </p:sp>
      <p:sp>
        <p:nvSpPr>
          <p:cNvPr id="322644" name="Line 84"/>
          <p:cNvSpPr>
            <a:spLocks noChangeShapeType="1"/>
          </p:cNvSpPr>
          <p:nvPr/>
        </p:nvSpPr>
        <p:spPr bwMode="auto">
          <a:xfrm>
            <a:off x="4648200" y="1236663"/>
            <a:ext cx="595313" cy="250825"/>
          </a:xfrm>
          <a:prstGeom prst="line">
            <a:avLst/>
          </a:prstGeom>
          <a:noFill/>
          <a:ln w="28575">
            <a:solidFill>
              <a:schemeClr val="hlink"/>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2645" name="Text Box 85"/>
          <p:cNvSpPr txBox="1">
            <a:spLocks noChangeArrowheads="1"/>
          </p:cNvSpPr>
          <p:nvPr/>
        </p:nvSpPr>
        <p:spPr bwMode="auto">
          <a:xfrm>
            <a:off x="4267200" y="3446463"/>
            <a:ext cx="4114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i="1">
                <a:solidFill>
                  <a:schemeClr val="hlink"/>
                </a:solidFill>
                <a:ea typeface="宋体" panose="02010600030101010101" pitchFamily="2" charset="-122"/>
              </a:rPr>
              <a:t>subsystem responsibility</a:t>
            </a:r>
            <a:endParaRPr lang="en-US" altLang="zh-CN" b="1" i="1">
              <a:solidFill>
                <a:schemeClr val="hlink"/>
              </a:solidFill>
              <a:ea typeface="宋体" panose="02010600030101010101" pitchFamily="2" charset="-122"/>
            </a:endParaRPr>
          </a:p>
        </p:txBody>
      </p:sp>
      <p:sp>
        <p:nvSpPr>
          <p:cNvPr id="322646" name="Line 86"/>
          <p:cNvSpPr>
            <a:spLocks noChangeShapeType="1"/>
          </p:cNvSpPr>
          <p:nvPr/>
        </p:nvSpPr>
        <p:spPr bwMode="auto">
          <a:xfrm flipV="1">
            <a:off x="4419600" y="2989263"/>
            <a:ext cx="533400" cy="457200"/>
          </a:xfrm>
          <a:prstGeom prst="line">
            <a:avLst/>
          </a:prstGeom>
          <a:noFill/>
          <a:ln w="28575">
            <a:solidFill>
              <a:schemeClr val="hlink"/>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2647" name="Text Box 87"/>
          <p:cNvSpPr txBox="1">
            <a:spLocks noChangeArrowheads="1"/>
          </p:cNvSpPr>
          <p:nvPr/>
        </p:nvSpPr>
        <p:spPr bwMode="auto">
          <a:xfrm>
            <a:off x="3352800" y="3751263"/>
            <a:ext cx="4572000" cy="442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pPr>
              <a:spcBef>
                <a:spcPct val="50000"/>
              </a:spcBef>
            </a:pPr>
            <a:r>
              <a:rPr lang="en-US" altLang="zh-CN" sz="2200" i="1">
                <a:solidFill>
                  <a:schemeClr val="hlink"/>
                </a:solidFill>
                <a:ea typeface="宋体" panose="02010600030101010101" pitchFamily="2" charset="-122"/>
              </a:rPr>
              <a:t>Legacy RDBMS Database Access</a:t>
            </a:r>
            <a:endParaRPr lang="en-US" altLang="zh-CN" sz="2200" i="1">
              <a:solidFill>
                <a:schemeClr val="hlink"/>
              </a:solidFill>
              <a:ea typeface="宋体" panose="02010600030101010101" pitchFamily="2" charset="-122"/>
            </a:endParaRPr>
          </a:p>
        </p:txBody>
      </p:sp>
      <p:sp>
        <p:nvSpPr>
          <p:cNvPr id="322651" name="Text Box 91"/>
          <p:cNvSpPr txBox="1">
            <a:spLocks noChangeArrowheads="1"/>
          </p:cNvSpPr>
          <p:nvPr/>
        </p:nvSpPr>
        <p:spPr bwMode="auto">
          <a:xfrm>
            <a:off x="5638800" y="4102100"/>
            <a:ext cx="3603625" cy="138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spAutoFit/>
          </a:bodyPr>
          <a:lstStyle/>
          <a:p>
            <a:r>
              <a:rPr lang="en-US" altLang="zh-CN" sz="1400" b="1">
                <a:solidFill>
                  <a:schemeClr val="hlink"/>
                </a:solidFill>
                <a:ea typeface="宋体" panose="02010600030101010101" pitchFamily="2" charset="-122"/>
              </a:rPr>
              <a:t>This sequence diagram sets the context</a:t>
            </a:r>
            <a:endParaRPr lang="en-US" altLang="zh-CN" sz="1400" b="1">
              <a:solidFill>
                <a:schemeClr val="hlink"/>
              </a:solidFill>
              <a:ea typeface="宋体" panose="02010600030101010101" pitchFamily="2" charset="-122"/>
            </a:endParaRPr>
          </a:p>
          <a:p>
            <a:r>
              <a:rPr lang="en-US" altLang="zh-CN" sz="1400" b="1">
                <a:solidFill>
                  <a:schemeClr val="hlink"/>
                </a:solidFill>
                <a:ea typeface="宋体" panose="02010600030101010101" pitchFamily="2" charset="-122"/>
              </a:rPr>
              <a:t> of what will be performed in Subsystem</a:t>
            </a:r>
            <a:endParaRPr lang="en-US" altLang="zh-CN" sz="1400" b="1">
              <a:solidFill>
                <a:schemeClr val="hlink"/>
              </a:solidFill>
              <a:ea typeface="宋体" panose="02010600030101010101" pitchFamily="2" charset="-122"/>
            </a:endParaRPr>
          </a:p>
          <a:p>
            <a:r>
              <a:rPr lang="en-US" altLang="zh-CN" sz="1400" b="1">
                <a:solidFill>
                  <a:schemeClr val="hlink"/>
                </a:solidFill>
                <a:ea typeface="宋体" panose="02010600030101010101" pitchFamily="2" charset="-122"/>
              </a:rPr>
              <a:t> Design.  - Puts requirements on the </a:t>
            </a:r>
            <a:endParaRPr lang="en-US" altLang="zh-CN" sz="1400" b="1">
              <a:solidFill>
                <a:schemeClr val="hlink"/>
              </a:solidFill>
              <a:ea typeface="宋体" panose="02010600030101010101" pitchFamily="2" charset="-122"/>
            </a:endParaRPr>
          </a:p>
          <a:p>
            <a:r>
              <a:rPr lang="en-US" altLang="zh-CN" sz="1400" b="1">
                <a:solidFill>
                  <a:schemeClr val="hlink"/>
                </a:solidFill>
                <a:ea typeface="宋体" panose="02010600030101010101" pitchFamily="2" charset="-122"/>
              </a:rPr>
              <a:t> subsystem, and </a:t>
            </a:r>
            <a:r>
              <a:rPr lang="en-US" altLang="zh-CN" sz="1400" b="1" u="sng">
                <a:solidFill>
                  <a:schemeClr val="hlink"/>
                </a:solidFill>
                <a:ea typeface="宋体" panose="02010600030101010101" pitchFamily="2" charset="-122"/>
              </a:rPr>
              <a:t>is the primary input </a:t>
            </a:r>
            <a:endParaRPr lang="en-US" altLang="zh-CN" sz="1400" b="1" u="sng">
              <a:solidFill>
                <a:schemeClr val="hlink"/>
              </a:solidFill>
              <a:ea typeface="宋体" panose="02010600030101010101" pitchFamily="2" charset="-122"/>
            </a:endParaRPr>
          </a:p>
          <a:p>
            <a:r>
              <a:rPr lang="en-US" altLang="zh-CN" sz="1400" b="1" u="sng">
                <a:solidFill>
                  <a:schemeClr val="hlink"/>
                </a:solidFill>
                <a:ea typeface="宋体" panose="02010600030101010101" pitchFamily="2" charset="-122"/>
              </a:rPr>
              <a:t> specification</a:t>
            </a:r>
            <a:r>
              <a:rPr lang="en-US" altLang="zh-CN" sz="1400" b="1">
                <a:solidFill>
                  <a:schemeClr val="hlink"/>
                </a:solidFill>
                <a:ea typeface="宋体" panose="02010600030101010101" pitchFamily="2" charset="-122"/>
              </a:rPr>
              <a:t> to the task of creating </a:t>
            </a:r>
            <a:endParaRPr lang="en-US" altLang="zh-CN" sz="1400" b="1">
              <a:solidFill>
                <a:schemeClr val="hlink"/>
              </a:solidFill>
              <a:ea typeface="宋体" panose="02010600030101010101" pitchFamily="2" charset="-122"/>
            </a:endParaRPr>
          </a:p>
          <a:p>
            <a:r>
              <a:rPr lang="en-US" altLang="zh-CN" sz="1400" b="1">
                <a:solidFill>
                  <a:schemeClr val="hlink"/>
                </a:solidFill>
                <a:ea typeface="宋体" panose="02010600030101010101" pitchFamily="2" charset="-122"/>
              </a:rPr>
              <a:t> local interactions for the subsystem.</a:t>
            </a:r>
            <a:endParaRPr lang="en-US" altLang="zh-CN" sz="1400" b="1">
              <a:solidFill>
                <a:schemeClr val="hlink"/>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a:xfrm>
            <a:off x="381000" y="152400"/>
            <a:ext cx="8229600" cy="693738"/>
          </a:xfrm>
        </p:spPr>
        <p:txBody>
          <a:bodyPr>
            <a:normAutofit fontScale="90000"/>
          </a:bodyPr>
          <a:lstStyle/>
          <a:p>
            <a:r>
              <a:rPr lang="en-US" altLang="zh-CN" sz="3200">
                <a:ea typeface="宋体" panose="02010600030101010101" pitchFamily="2" charset="-122"/>
              </a:rPr>
              <a:t>Example: CourseCatalogSystem Subsystem In Context</a:t>
            </a:r>
            <a:endParaRPr lang="en-US" altLang="zh-CN" sz="3200">
              <a:ea typeface="宋体" panose="02010600030101010101" pitchFamily="2" charset="-122"/>
            </a:endParaRPr>
          </a:p>
        </p:txBody>
      </p:sp>
      <p:sp>
        <p:nvSpPr>
          <p:cNvPr id="385027" name="Text Box 3"/>
          <p:cNvSpPr txBox="1">
            <a:spLocks noChangeArrowheads="1"/>
          </p:cNvSpPr>
          <p:nvPr/>
        </p:nvSpPr>
        <p:spPr bwMode="auto">
          <a:xfrm>
            <a:off x="2362200" y="762000"/>
            <a:ext cx="411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i="1">
                <a:solidFill>
                  <a:schemeClr val="hlink"/>
                </a:solidFill>
                <a:ea typeface="宋体" panose="02010600030101010101" pitchFamily="2" charset="-122"/>
              </a:rPr>
              <a:t>subsystem interface</a:t>
            </a:r>
            <a:endParaRPr lang="en-US" altLang="zh-CN" b="1" i="1">
              <a:solidFill>
                <a:schemeClr val="hlink"/>
              </a:solidFill>
              <a:ea typeface="宋体" panose="02010600030101010101" pitchFamily="2" charset="-122"/>
            </a:endParaRPr>
          </a:p>
        </p:txBody>
      </p:sp>
      <p:sp>
        <p:nvSpPr>
          <p:cNvPr id="385028" name="Oval 4"/>
          <p:cNvSpPr>
            <a:spLocks noChangeArrowheads="1"/>
          </p:cNvSpPr>
          <p:nvPr/>
        </p:nvSpPr>
        <p:spPr bwMode="auto">
          <a:xfrm>
            <a:off x="919163" y="990600"/>
            <a:ext cx="179387" cy="169863"/>
          </a:xfrm>
          <a:prstGeom prst="ellipse">
            <a:avLst/>
          </a:prstGeom>
          <a:noFill/>
          <a:ln w="0">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85029" name="Line 5"/>
          <p:cNvSpPr>
            <a:spLocks noChangeShapeType="1"/>
          </p:cNvSpPr>
          <p:nvPr/>
        </p:nvSpPr>
        <p:spPr bwMode="auto">
          <a:xfrm>
            <a:off x="1004888" y="1150938"/>
            <a:ext cx="1587" cy="152400"/>
          </a:xfrm>
          <a:prstGeom prst="line">
            <a:avLst/>
          </a:prstGeom>
          <a:noFill/>
          <a:ln w="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85030" name="Line 6"/>
          <p:cNvSpPr>
            <a:spLocks noChangeShapeType="1"/>
          </p:cNvSpPr>
          <p:nvPr/>
        </p:nvSpPr>
        <p:spPr bwMode="auto">
          <a:xfrm>
            <a:off x="873125" y="1189038"/>
            <a:ext cx="263525" cy="1587"/>
          </a:xfrm>
          <a:prstGeom prst="line">
            <a:avLst/>
          </a:prstGeom>
          <a:noFill/>
          <a:ln w="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85031" name="Freeform 7"/>
          <p:cNvSpPr/>
          <p:nvPr/>
        </p:nvSpPr>
        <p:spPr bwMode="auto">
          <a:xfrm>
            <a:off x="825500" y="1303338"/>
            <a:ext cx="358775" cy="169862"/>
          </a:xfrm>
          <a:custGeom>
            <a:avLst/>
            <a:gdLst>
              <a:gd name="T0" fmla="*/ 0 w 38"/>
              <a:gd name="T1" fmla="*/ 18 h 18"/>
              <a:gd name="T2" fmla="*/ 19 w 38"/>
              <a:gd name="T3" fmla="*/ 0 h 18"/>
              <a:gd name="T4" fmla="*/ 38 w 38"/>
              <a:gd name="T5" fmla="*/ 18 h 18"/>
            </a:gdLst>
            <a:ahLst/>
            <a:cxnLst>
              <a:cxn ang="0">
                <a:pos x="T0" y="T1"/>
              </a:cxn>
              <a:cxn ang="0">
                <a:pos x="T2" y="T3"/>
              </a:cxn>
              <a:cxn ang="0">
                <a:pos x="T4" y="T5"/>
              </a:cxn>
            </a:cxnLst>
            <a:rect l="0" t="0" r="r" b="b"/>
            <a:pathLst>
              <a:path w="38" h="18">
                <a:moveTo>
                  <a:pt x="0" y="18"/>
                </a:moveTo>
                <a:lnTo>
                  <a:pt x="19" y="0"/>
                </a:lnTo>
                <a:lnTo>
                  <a:pt x="38" y="18"/>
                </a:lnTo>
              </a:path>
            </a:pathLst>
          </a:custGeom>
          <a:noFill/>
          <a:ln w="0">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85032" name="Rectangle 8"/>
          <p:cNvSpPr>
            <a:spLocks noChangeArrowheads="1"/>
          </p:cNvSpPr>
          <p:nvPr/>
        </p:nvSpPr>
        <p:spPr bwMode="auto">
          <a:xfrm>
            <a:off x="739775" y="1547813"/>
            <a:ext cx="652463"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u="sng">
                <a:ea typeface="宋体" panose="02010600030101010101" pitchFamily="2" charset="-122"/>
              </a:rPr>
              <a:t> : Student</a:t>
            </a:r>
            <a:endParaRPr lang="en-US" altLang="zh-CN" sz="1200">
              <a:latin typeface="ZapfHumnst BT" pitchFamily="34" charset="0"/>
              <a:ea typeface="宋体" panose="02010600030101010101" pitchFamily="2" charset="-122"/>
            </a:endParaRPr>
          </a:p>
        </p:txBody>
      </p:sp>
      <p:sp>
        <p:nvSpPr>
          <p:cNvPr id="385033" name="Rectangle 9"/>
          <p:cNvSpPr>
            <a:spLocks noChangeArrowheads="1"/>
          </p:cNvSpPr>
          <p:nvPr/>
        </p:nvSpPr>
        <p:spPr bwMode="auto">
          <a:xfrm>
            <a:off x="1870075" y="1303338"/>
            <a:ext cx="1303338" cy="395287"/>
          </a:xfrm>
          <a:prstGeom prst="rect">
            <a:avLst/>
          </a:prstGeom>
          <a:noFill/>
          <a:ln w="0">
            <a:solidFill>
              <a:schemeClr val="tx1"/>
            </a:solidFill>
            <a:miter lim="800000"/>
          </a:ln>
          <a:extLst>
            <a:ext uri="{909E8E84-426E-40DD-AFC4-6F175D3DCCD1}">
              <a14:hiddenFill xmlns:a14="http://schemas.microsoft.com/office/drawing/2010/main">
                <a:solidFill>
                  <a:srgbClr val="FFFFCC"/>
                </a:solidFill>
              </a14:hiddenFill>
            </a:ext>
          </a:extLst>
        </p:spPr>
        <p:txBody>
          <a:bodyPr/>
          <a:lstStyle/>
          <a:p>
            <a:endParaRPr lang="zh-CN" altLang="en-US"/>
          </a:p>
        </p:txBody>
      </p:sp>
      <p:sp>
        <p:nvSpPr>
          <p:cNvPr id="385034" name="Rectangle 10"/>
          <p:cNvSpPr>
            <a:spLocks noChangeArrowheads="1"/>
          </p:cNvSpPr>
          <p:nvPr/>
        </p:nvSpPr>
        <p:spPr bwMode="auto">
          <a:xfrm>
            <a:off x="2036763" y="1303338"/>
            <a:ext cx="9223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u="sng">
                <a:ea typeface="宋体" panose="02010600030101010101" pitchFamily="2" charset="-122"/>
              </a:rPr>
              <a:t> : RegisterFor</a:t>
            </a:r>
            <a:br>
              <a:rPr lang="en-US" altLang="zh-CN" sz="1200" u="sng">
                <a:ea typeface="宋体" panose="02010600030101010101" pitchFamily="2" charset="-122"/>
              </a:rPr>
            </a:br>
            <a:r>
              <a:rPr lang="en-US" altLang="zh-CN" sz="1200" u="sng">
                <a:ea typeface="宋体" panose="02010600030101010101" pitchFamily="2" charset="-122"/>
              </a:rPr>
              <a:t>CoursesForm</a:t>
            </a:r>
            <a:endParaRPr lang="en-US" altLang="zh-CN" sz="1200">
              <a:latin typeface="ZapfHumnst BT" pitchFamily="34" charset="0"/>
              <a:ea typeface="宋体" panose="02010600030101010101" pitchFamily="2" charset="-122"/>
            </a:endParaRPr>
          </a:p>
        </p:txBody>
      </p:sp>
      <p:sp>
        <p:nvSpPr>
          <p:cNvPr id="385035" name="Rectangle 11"/>
          <p:cNvSpPr>
            <a:spLocks noChangeArrowheads="1"/>
          </p:cNvSpPr>
          <p:nvPr/>
        </p:nvSpPr>
        <p:spPr bwMode="auto">
          <a:xfrm>
            <a:off x="3365500" y="1349375"/>
            <a:ext cx="1358900" cy="349250"/>
          </a:xfrm>
          <a:prstGeom prst="rect">
            <a:avLst/>
          </a:prstGeom>
          <a:noFill/>
          <a:ln w="0">
            <a:solidFill>
              <a:schemeClr val="tx1"/>
            </a:solidFill>
            <a:miter lim="800000"/>
          </a:ln>
          <a:extLst>
            <a:ext uri="{909E8E84-426E-40DD-AFC4-6F175D3DCCD1}">
              <a14:hiddenFill xmlns:a14="http://schemas.microsoft.com/office/drawing/2010/main">
                <a:solidFill>
                  <a:srgbClr val="FFFFCC"/>
                </a:solidFill>
              </a14:hiddenFill>
            </a:ext>
          </a:extLst>
        </p:spPr>
        <p:txBody>
          <a:bodyPr/>
          <a:lstStyle/>
          <a:p>
            <a:endParaRPr lang="zh-CN" altLang="en-US"/>
          </a:p>
        </p:txBody>
      </p:sp>
      <p:sp>
        <p:nvSpPr>
          <p:cNvPr id="385036" name="Rectangle 12"/>
          <p:cNvSpPr>
            <a:spLocks noChangeArrowheads="1"/>
          </p:cNvSpPr>
          <p:nvPr/>
        </p:nvSpPr>
        <p:spPr bwMode="auto">
          <a:xfrm>
            <a:off x="3413125" y="1377950"/>
            <a:ext cx="93821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u="sng">
                <a:ea typeface="宋体" panose="02010600030101010101" pitchFamily="2" charset="-122"/>
              </a:rPr>
              <a:t> : Registration</a:t>
            </a:r>
            <a:br>
              <a:rPr lang="en-US" altLang="zh-CN" sz="1200" u="sng">
                <a:ea typeface="宋体" panose="02010600030101010101" pitchFamily="2" charset="-122"/>
              </a:rPr>
            </a:br>
            <a:r>
              <a:rPr lang="en-US" altLang="zh-CN" sz="1200" u="sng">
                <a:ea typeface="宋体" panose="02010600030101010101" pitchFamily="2" charset="-122"/>
              </a:rPr>
              <a:t>Controller</a:t>
            </a:r>
            <a:endParaRPr lang="en-US" altLang="zh-CN" sz="1200">
              <a:latin typeface="ZapfHumnst BT" pitchFamily="34" charset="0"/>
              <a:ea typeface="宋体" panose="02010600030101010101" pitchFamily="2" charset="-122"/>
            </a:endParaRPr>
          </a:p>
        </p:txBody>
      </p:sp>
      <p:sp>
        <p:nvSpPr>
          <p:cNvPr id="385037" name="Rectangle 13"/>
          <p:cNvSpPr>
            <a:spLocks noChangeArrowheads="1"/>
          </p:cNvSpPr>
          <p:nvPr/>
        </p:nvSpPr>
        <p:spPr bwMode="auto">
          <a:xfrm>
            <a:off x="6376988" y="1349375"/>
            <a:ext cx="944562" cy="349250"/>
          </a:xfrm>
          <a:prstGeom prst="rect">
            <a:avLst/>
          </a:prstGeom>
          <a:noFill/>
          <a:ln w="0">
            <a:solidFill>
              <a:schemeClr val="tx1"/>
            </a:solidFill>
            <a:miter lim="800000"/>
          </a:ln>
          <a:extLst>
            <a:ext uri="{909E8E84-426E-40DD-AFC4-6F175D3DCCD1}">
              <a14:hiddenFill xmlns:a14="http://schemas.microsoft.com/office/drawing/2010/main">
                <a:solidFill>
                  <a:srgbClr val="FFFFCC"/>
                </a:solidFill>
              </a14:hiddenFill>
            </a:ext>
          </a:extLst>
        </p:spPr>
        <p:txBody>
          <a:bodyPr/>
          <a:lstStyle/>
          <a:p>
            <a:endParaRPr lang="zh-CN" altLang="en-US"/>
          </a:p>
        </p:txBody>
      </p:sp>
      <p:sp>
        <p:nvSpPr>
          <p:cNvPr id="385038" name="Rectangle 14"/>
          <p:cNvSpPr>
            <a:spLocks noChangeArrowheads="1"/>
          </p:cNvSpPr>
          <p:nvPr/>
        </p:nvSpPr>
        <p:spPr bwMode="auto">
          <a:xfrm>
            <a:off x="6546850" y="1377950"/>
            <a:ext cx="760413"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u="sng">
                <a:ea typeface="宋体" panose="02010600030101010101" pitchFamily="2" charset="-122"/>
              </a:rPr>
              <a:t> : Schedule</a:t>
            </a:r>
            <a:endParaRPr lang="en-US" altLang="zh-CN" sz="1200">
              <a:latin typeface="ZapfHumnst BT" pitchFamily="34" charset="0"/>
              <a:ea typeface="宋体" panose="02010600030101010101" pitchFamily="2" charset="-122"/>
            </a:endParaRPr>
          </a:p>
        </p:txBody>
      </p:sp>
      <p:sp>
        <p:nvSpPr>
          <p:cNvPr id="385039" name="Rectangle 15"/>
          <p:cNvSpPr>
            <a:spLocks noChangeArrowheads="1"/>
          </p:cNvSpPr>
          <p:nvPr/>
        </p:nvSpPr>
        <p:spPr bwMode="auto">
          <a:xfrm>
            <a:off x="7462838" y="1349375"/>
            <a:ext cx="896937" cy="349250"/>
          </a:xfrm>
          <a:prstGeom prst="rect">
            <a:avLst/>
          </a:prstGeom>
          <a:noFill/>
          <a:ln w="0">
            <a:solidFill>
              <a:schemeClr val="tx1"/>
            </a:solidFill>
            <a:miter lim="800000"/>
          </a:ln>
          <a:extLst>
            <a:ext uri="{909E8E84-426E-40DD-AFC4-6F175D3DCCD1}">
              <a14:hiddenFill xmlns:a14="http://schemas.microsoft.com/office/drawing/2010/main">
                <a:solidFill>
                  <a:srgbClr val="FFFFCC"/>
                </a:solidFill>
              </a14:hiddenFill>
            </a:ext>
          </a:extLst>
        </p:spPr>
        <p:txBody>
          <a:bodyPr/>
          <a:lstStyle/>
          <a:p>
            <a:endParaRPr lang="zh-CN" altLang="en-US"/>
          </a:p>
        </p:txBody>
      </p:sp>
      <p:sp>
        <p:nvSpPr>
          <p:cNvPr id="385040" name="Rectangle 16"/>
          <p:cNvSpPr>
            <a:spLocks noChangeArrowheads="1"/>
          </p:cNvSpPr>
          <p:nvPr/>
        </p:nvSpPr>
        <p:spPr bwMode="auto">
          <a:xfrm>
            <a:off x="7651750" y="1377950"/>
            <a:ext cx="652463"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u="sng">
                <a:ea typeface="宋体" panose="02010600030101010101" pitchFamily="2" charset="-122"/>
              </a:rPr>
              <a:t> : Student</a:t>
            </a:r>
            <a:endParaRPr lang="en-US" altLang="zh-CN" sz="1200">
              <a:latin typeface="ZapfHumnst BT" pitchFamily="34" charset="0"/>
              <a:ea typeface="宋体" panose="02010600030101010101" pitchFamily="2" charset="-122"/>
            </a:endParaRPr>
          </a:p>
        </p:txBody>
      </p:sp>
      <p:sp>
        <p:nvSpPr>
          <p:cNvPr id="385041" name="Rectangle 17"/>
          <p:cNvSpPr>
            <a:spLocks noChangeArrowheads="1"/>
          </p:cNvSpPr>
          <p:nvPr/>
        </p:nvSpPr>
        <p:spPr bwMode="auto">
          <a:xfrm>
            <a:off x="4857750" y="1349375"/>
            <a:ext cx="1471613" cy="349250"/>
          </a:xfrm>
          <a:prstGeom prst="rect">
            <a:avLst/>
          </a:prstGeom>
          <a:noFill/>
          <a:ln w="0">
            <a:solidFill>
              <a:schemeClr val="tx2"/>
            </a:solidFill>
            <a:miter lim="800000"/>
          </a:ln>
          <a:extLst>
            <a:ext uri="{909E8E84-426E-40DD-AFC4-6F175D3DCCD1}">
              <a14:hiddenFill xmlns:a14="http://schemas.microsoft.com/office/drawing/2010/main">
                <a:solidFill>
                  <a:srgbClr val="FFFFCC"/>
                </a:solidFill>
              </a14:hiddenFill>
            </a:ext>
          </a:extLst>
        </p:spPr>
        <p:txBody>
          <a:bodyPr/>
          <a:lstStyle/>
          <a:p>
            <a:endParaRPr lang="zh-CN" altLang="en-US"/>
          </a:p>
        </p:txBody>
      </p:sp>
      <p:sp>
        <p:nvSpPr>
          <p:cNvPr id="385042" name="Rectangle 18"/>
          <p:cNvSpPr>
            <a:spLocks noChangeArrowheads="1"/>
          </p:cNvSpPr>
          <p:nvPr/>
        </p:nvSpPr>
        <p:spPr bwMode="auto">
          <a:xfrm>
            <a:off x="4922838" y="1377950"/>
            <a:ext cx="118268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u="sng">
                <a:solidFill>
                  <a:schemeClr val="tx2"/>
                </a:solidFill>
                <a:ea typeface="宋体" panose="02010600030101010101" pitchFamily="2" charset="-122"/>
              </a:rPr>
              <a:t> : ICourseCatalog</a:t>
            </a:r>
            <a:br>
              <a:rPr lang="en-US" altLang="zh-CN" sz="1200" u="sng">
                <a:solidFill>
                  <a:schemeClr val="tx2"/>
                </a:solidFill>
                <a:ea typeface="宋体" panose="02010600030101010101" pitchFamily="2" charset="-122"/>
              </a:rPr>
            </a:br>
            <a:r>
              <a:rPr lang="en-US" altLang="zh-CN" sz="1200" u="sng">
                <a:solidFill>
                  <a:schemeClr val="tx2"/>
                </a:solidFill>
                <a:ea typeface="宋体" panose="02010600030101010101" pitchFamily="2" charset="-122"/>
              </a:rPr>
              <a:t>System</a:t>
            </a:r>
            <a:endParaRPr lang="en-US" altLang="zh-CN" sz="1200">
              <a:solidFill>
                <a:schemeClr val="tx2"/>
              </a:solidFill>
              <a:latin typeface="ZapfHumnst BT" pitchFamily="34" charset="0"/>
              <a:ea typeface="宋体" panose="02010600030101010101" pitchFamily="2" charset="-122"/>
            </a:endParaRPr>
          </a:p>
        </p:txBody>
      </p:sp>
      <p:sp>
        <p:nvSpPr>
          <p:cNvPr id="385043" name="Line 19"/>
          <p:cNvSpPr>
            <a:spLocks noChangeShapeType="1"/>
          </p:cNvSpPr>
          <p:nvPr/>
        </p:nvSpPr>
        <p:spPr bwMode="auto">
          <a:xfrm>
            <a:off x="1004888" y="1831975"/>
            <a:ext cx="1587" cy="4627563"/>
          </a:xfrm>
          <a:prstGeom prst="line">
            <a:avLst/>
          </a:prstGeom>
          <a:noFill/>
          <a:ln w="0">
            <a:solidFill>
              <a:schemeClr val="tx1"/>
            </a:solidFill>
            <a:prstDash val="sysDash"/>
            <a:round/>
          </a:ln>
          <a:extLst>
            <a:ext uri="{909E8E84-426E-40DD-AFC4-6F175D3DCCD1}">
              <a14:hiddenFill xmlns:a14="http://schemas.microsoft.com/office/drawing/2010/main">
                <a:noFill/>
              </a14:hiddenFill>
            </a:ext>
          </a:extLst>
        </p:spPr>
        <p:txBody>
          <a:bodyPr/>
          <a:lstStyle/>
          <a:p>
            <a:endParaRPr lang="zh-CN" altLang="en-US"/>
          </a:p>
        </p:txBody>
      </p:sp>
      <p:sp>
        <p:nvSpPr>
          <p:cNvPr id="385044" name="Line 20"/>
          <p:cNvSpPr>
            <a:spLocks noChangeShapeType="1"/>
          </p:cNvSpPr>
          <p:nvPr/>
        </p:nvSpPr>
        <p:spPr bwMode="auto">
          <a:xfrm>
            <a:off x="2506663" y="1831975"/>
            <a:ext cx="1587" cy="4627563"/>
          </a:xfrm>
          <a:prstGeom prst="line">
            <a:avLst/>
          </a:prstGeom>
          <a:noFill/>
          <a:ln w="0">
            <a:solidFill>
              <a:schemeClr val="tx1"/>
            </a:solidFill>
            <a:prstDash val="sysDash"/>
            <a:round/>
          </a:ln>
          <a:extLst>
            <a:ext uri="{909E8E84-426E-40DD-AFC4-6F175D3DCCD1}">
              <a14:hiddenFill xmlns:a14="http://schemas.microsoft.com/office/drawing/2010/main">
                <a:noFill/>
              </a14:hiddenFill>
            </a:ext>
          </a:extLst>
        </p:spPr>
        <p:txBody>
          <a:bodyPr/>
          <a:lstStyle/>
          <a:p>
            <a:endParaRPr lang="zh-CN" altLang="en-US"/>
          </a:p>
        </p:txBody>
      </p:sp>
      <p:sp>
        <p:nvSpPr>
          <p:cNvPr id="385045" name="Line 21"/>
          <p:cNvSpPr>
            <a:spLocks noChangeShapeType="1"/>
          </p:cNvSpPr>
          <p:nvPr/>
        </p:nvSpPr>
        <p:spPr bwMode="auto">
          <a:xfrm>
            <a:off x="4054475" y="1831975"/>
            <a:ext cx="1588" cy="4627563"/>
          </a:xfrm>
          <a:prstGeom prst="line">
            <a:avLst/>
          </a:prstGeom>
          <a:noFill/>
          <a:ln w="0">
            <a:solidFill>
              <a:schemeClr val="tx1"/>
            </a:solidFill>
            <a:prstDash val="sysDash"/>
            <a:round/>
          </a:ln>
          <a:extLst>
            <a:ext uri="{909E8E84-426E-40DD-AFC4-6F175D3DCCD1}">
              <a14:hiddenFill xmlns:a14="http://schemas.microsoft.com/office/drawing/2010/main">
                <a:noFill/>
              </a14:hiddenFill>
            </a:ext>
          </a:extLst>
        </p:spPr>
        <p:txBody>
          <a:bodyPr/>
          <a:lstStyle/>
          <a:p>
            <a:endParaRPr lang="zh-CN" altLang="en-US"/>
          </a:p>
        </p:txBody>
      </p:sp>
      <p:sp>
        <p:nvSpPr>
          <p:cNvPr id="385046" name="Line 22"/>
          <p:cNvSpPr>
            <a:spLocks noChangeShapeType="1"/>
          </p:cNvSpPr>
          <p:nvPr/>
        </p:nvSpPr>
        <p:spPr bwMode="auto">
          <a:xfrm>
            <a:off x="6850063" y="1831975"/>
            <a:ext cx="1587" cy="4627563"/>
          </a:xfrm>
          <a:prstGeom prst="line">
            <a:avLst/>
          </a:prstGeom>
          <a:noFill/>
          <a:ln w="0">
            <a:solidFill>
              <a:schemeClr val="tx1"/>
            </a:solidFill>
            <a:prstDash val="sysDash"/>
            <a:round/>
          </a:ln>
          <a:extLst>
            <a:ext uri="{909E8E84-426E-40DD-AFC4-6F175D3DCCD1}">
              <a14:hiddenFill xmlns:a14="http://schemas.microsoft.com/office/drawing/2010/main">
                <a:noFill/>
              </a14:hiddenFill>
            </a:ext>
          </a:extLst>
        </p:spPr>
        <p:txBody>
          <a:bodyPr/>
          <a:lstStyle/>
          <a:p>
            <a:endParaRPr lang="zh-CN" altLang="en-US"/>
          </a:p>
        </p:txBody>
      </p:sp>
      <p:sp>
        <p:nvSpPr>
          <p:cNvPr id="385047" name="Line 23"/>
          <p:cNvSpPr>
            <a:spLocks noChangeShapeType="1"/>
          </p:cNvSpPr>
          <p:nvPr/>
        </p:nvSpPr>
        <p:spPr bwMode="auto">
          <a:xfrm>
            <a:off x="7916863" y="1831975"/>
            <a:ext cx="1587" cy="4627563"/>
          </a:xfrm>
          <a:prstGeom prst="line">
            <a:avLst/>
          </a:prstGeom>
          <a:noFill/>
          <a:ln w="0">
            <a:solidFill>
              <a:schemeClr val="tx1"/>
            </a:solidFill>
            <a:prstDash val="sysDash"/>
            <a:round/>
          </a:ln>
          <a:extLst>
            <a:ext uri="{909E8E84-426E-40DD-AFC4-6F175D3DCCD1}">
              <a14:hiddenFill xmlns:a14="http://schemas.microsoft.com/office/drawing/2010/main">
                <a:noFill/>
              </a14:hiddenFill>
            </a:ext>
          </a:extLst>
        </p:spPr>
        <p:txBody>
          <a:bodyPr/>
          <a:lstStyle/>
          <a:p>
            <a:endParaRPr lang="zh-CN" altLang="en-US"/>
          </a:p>
        </p:txBody>
      </p:sp>
      <p:sp>
        <p:nvSpPr>
          <p:cNvPr id="385048" name="Line 24"/>
          <p:cNvSpPr>
            <a:spLocks noChangeShapeType="1"/>
          </p:cNvSpPr>
          <p:nvPr/>
        </p:nvSpPr>
        <p:spPr bwMode="auto">
          <a:xfrm>
            <a:off x="5592763" y="1831975"/>
            <a:ext cx="1587" cy="4627563"/>
          </a:xfrm>
          <a:prstGeom prst="line">
            <a:avLst/>
          </a:prstGeom>
          <a:noFill/>
          <a:ln w="0">
            <a:solidFill>
              <a:schemeClr val="tx2"/>
            </a:solidFill>
            <a:prstDash val="sysDash"/>
            <a:round/>
          </a:ln>
          <a:extLst>
            <a:ext uri="{909E8E84-426E-40DD-AFC4-6F175D3DCCD1}">
              <a14:hiddenFill xmlns:a14="http://schemas.microsoft.com/office/drawing/2010/main">
                <a:noFill/>
              </a14:hiddenFill>
            </a:ext>
          </a:extLst>
        </p:spPr>
        <p:txBody>
          <a:bodyPr/>
          <a:lstStyle/>
          <a:p>
            <a:endParaRPr lang="zh-CN" altLang="en-US"/>
          </a:p>
        </p:txBody>
      </p:sp>
      <p:sp>
        <p:nvSpPr>
          <p:cNvPr id="385049" name="Freeform 25"/>
          <p:cNvSpPr/>
          <p:nvPr/>
        </p:nvSpPr>
        <p:spPr bwMode="auto">
          <a:xfrm>
            <a:off x="522288" y="3267075"/>
            <a:ext cx="1436687" cy="566738"/>
          </a:xfrm>
          <a:custGeom>
            <a:avLst/>
            <a:gdLst>
              <a:gd name="T0" fmla="*/ 0 w 905"/>
              <a:gd name="T1" fmla="*/ 0 h 357"/>
              <a:gd name="T2" fmla="*/ 833 w 905"/>
              <a:gd name="T3" fmla="*/ 0 h 357"/>
              <a:gd name="T4" fmla="*/ 905 w 905"/>
              <a:gd name="T5" fmla="*/ 71 h 357"/>
              <a:gd name="T6" fmla="*/ 905 w 905"/>
              <a:gd name="T7" fmla="*/ 357 h 357"/>
              <a:gd name="T8" fmla="*/ 0 w 905"/>
              <a:gd name="T9" fmla="*/ 357 h 357"/>
              <a:gd name="T10" fmla="*/ 0 w 905"/>
              <a:gd name="T11" fmla="*/ 0 h 357"/>
            </a:gdLst>
            <a:ahLst/>
            <a:cxnLst>
              <a:cxn ang="0">
                <a:pos x="T0" y="T1"/>
              </a:cxn>
              <a:cxn ang="0">
                <a:pos x="T2" y="T3"/>
              </a:cxn>
              <a:cxn ang="0">
                <a:pos x="T4" y="T5"/>
              </a:cxn>
              <a:cxn ang="0">
                <a:pos x="T6" y="T7"/>
              </a:cxn>
              <a:cxn ang="0">
                <a:pos x="T8" y="T9"/>
              </a:cxn>
              <a:cxn ang="0">
                <a:pos x="T10" y="T11"/>
              </a:cxn>
            </a:cxnLst>
            <a:rect l="0" t="0" r="r" b="b"/>
            <a:pathLst>
              <a:path w="905" h="357">
                <a:moveTo>
                  <a:pt x="0" y="0"/>
                </a:moveTo>
                <a:lnTo>
                  <a:pt x="833" y="0"/>
                </a:lnTo>
                <a:lnTo>
                  <a:pt x="905" y="71"/>
                </a:lnTo>
                <a:lnTo>
                  <a:pt x="905" y="357"/>
                </a:lnTo>
                <a:lnTo>
                  <a:pt x="0" y="357"/>
                </a:lnTo>
                <a:lnTo>
                  <a:pt x="0" y="0"/>
                </a:lnTo>
                <a:close/>
              </a:path>
            </a:pathLst>
          </a:custGeom>
          <a:noFill/>
          <a:ln w="0">
            <a:solidFill>
              <a:schemeClr val="tx1"/>
            </a:solidFill>
            <a:prstDash val="solid"/>
            <a:round/>
          </a:ln>
          <a:extLst>
            <a:ext uri="{909E8E84-426E-40DD-AFC4-6F175D3DCCD1}">
              <a14:hiddenFill xmlns:a14="http://schemas.microsoft.com/office/drawing/2010/main">
                <a:solidFill>
                  <a:srgbClr val="FFFFCC"/>
                </a:solidFill>
              </a14:hiddenFill>
            </a:ext>
          </a:extLst>
        </p:spPr>
        <p:txBody>
          <a:bodyPr/>
          <a:lstStyle/>
          <a:p>
            <a:endParaRPr lang="zh-CN" altLang="en-US"/>
          </a:p>
        </p:txBody>
      </p:sp>
      <p:sp>
        <p:nvSpPr>
          <p:cNvPr id="385050" name="Freeform 26"/>
          <p:cNvSpPr/>
          <p:nvPr/>
        </p:nvSpPr>
        <p:spPr bwMode="auto">
          <a:xfrm>
            <a:off x="522288" y="3267075"/>
            <a:ext cx="1436687" cy="566738"/>
          </a:xfrm>
          <a:custGeom>
            <a:avLst/>
            <a:gdLst>
              <a:gd name="T0" fmla="*/ 0 w 152"/>
              <a:gd name="T1" fmla="*/ 0 h 60"/>
              <a:gd name="T2" fmla="*/ 140 w 152"/>
              <a:gd name="T3" fmla="*/ 0 h 60"/>
              <a:gd name="T4" fmla="*/ 152 w 152"/>
              <a:gd name="T5" fmla="*/ 12 h 60"/>
              <a:gd name="T6" fmla="*/ 152 w 152"/>
              <a:gd name="T7" fmla="*/ 60 h 60"/>
              <a:gd name="T8" fmla="*/ 0 w 152"/>
              <a:gd name="T9" fmla="*/ 60 h 60"/>
              <a:gd name="T10" fmla="*/ 0 w 152"/>
              <a:gd name="T11" fmla="*/ 0 h 60"/>
            </a:gdLst>
            <a:ahLst/>
            <a:cxnLst>
              <a:cxn ang="0">
                <a:pos x="T0" y="T1"/>
              </a:cxn>
              <a:cxn ang="0">
                <a:pos x="T2" y="T3"/>
              </a:cxn>
              <a:cxn ang="0">
                <a:pos x="T4" y="T5"/>
              </a:cxn>
              <a:cxn ang="0">
                <a:pos x="T6" y="T7"/>
              </a:cxn>
              <a:cxn ang="0">
                <a:pos x="T8" y="T9"/>
              </a:cxn>
              <a:cxn ang="0">
                <a:pos x="T10" y="T11"/>
              </a:cxn>
            </a:cxnLst>
            <a:rect l="0" t="0" r="r" b="b"/>
            <a:pathLst>
              <a:path w="152" h="60">
                <a:moveTo>
                  <a:pt x="0" y="0"/>
                </a:moveTo>
                <a:lnTo>
                  <a:pt x="140" y="0"/>
                </a:lnTo>
                <a:lnTo>
                  <a:pt x="152" y="12"/>
                </a:lnTo>
                <a:lnTo>
                  <a:pt x="152" y="60"/>
                </a:lnTo>
                <a:lnTo>
                  <a:pt x="0" y="60"/>
                </a:lnTo>
                <a:lnTo>
                  <a:pt x="0" y="0"/>
                </a:lnTo>
              </a:path>
            </a:pathLst>
          </a:custGeom>
          <a:noFill/>
          <a:ln w="0">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85051" name="Freeform 27"/>
          <p:cNvSpPr/>
          <p:nvPr/>
        </p:nvSpPr>
        <p:spPr bwMode="auto">
          <a:xfrm>
            <a:off x="1844675" y="3267075"/>
            <a:ext cx="114300" cy="112713"/>
          </a:xfrm>
          <a:custGeom>
            <a:avLst/>
            <a:gdLst>
              <a:gd name="T0" fmla="*/ 0 w 12"/>
              <a:gd name="T1" fmla="*/ 0 h 12"/>
              <a:gd name="T2" fmla="*/ 0 w 12"/>
              <a:gd name="T3" fmla="*/ 12 h 12"/>
              <a:gd name="T4" fmla="*/ 12 w 12"/>
              <a:gd name="T5" fmla="*/ 12 h 12"/>
            </a:gdLst>
            <a:ahLst/>
            <a:cxnLst>
              <a:cxn ang="0">
                <a:pos x="T0" y="T1"/>
              </a:cxn>
              <a:cxn ang="0">
                <a:pos x="T2" y="T3"/>
              </a:cxn>
              <a:cxn ang="0">
                <a:pos x="T4" y="T5"/>
              </a:cxn>
            </a:cxnLst>
            <a:rect l="0" t="0" r="r" b="b"/>
            <a:pathLst>
              <a:path w="12" h="12">
                <a:moveTo>
                  <a:pt x="0" y="0"/>
                </a:moveTo>
                <a:lnTo>
                  <a:pt x="0" y="12"/>
                </a:lnTo>
                <a:lnTo>
                  <a:pt x="12" y="12"/>
                </a:lnTo>
              </a:path>
            </a:pathLst>
          </a:custGeom>
          <a:noFill/>
          <a:ln w="0">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85052" name="Rectangle 28"/>
          <p:cNvSpPr>
            <a:spLocks noChangeArrowheads="1"/>
          </p:cNvSpPr>
          <p:nvPr/>
        </p:nvSpPr>
        <p:spPr bwMode="auto">
          <a:xfrm>
            <a:off x="560388" y="3286125"/>
            <a:ext cx="1436687"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a typeface="宋体" panose="02010600030101010101" pitchFamily="2" charset="-122"/>
              </a:rPr>
              <a:t>A list of the available </a:t>
            </a:r>
            <a:endParaRPr lang="en-US" altLang="zh-CN" sz="1200">
              <a:latin typeface="ZapfHumnst BT" pitchFamily="34" charset="0"/>
              <a:ea typeface="宋体" panose="02010600030101010101" pitchFamily="2" charset="-122"/>
            </a:endParaRPr>
          </a:p>
        </p:txBody>
      </p:sp>
      <p:sp>
        <p:nvSpPr>
          <p:cNvPr id="385053" name="Rectangle 29"/>
          <p:cNvSpPr>
            <a:spLocks noChangeArrowheads="1"/>
          </p:cNvSpPr>
          <p:nvPr/>
        </p:nvSpPr>
        <p:spPr bwMode="auto">
          <a:xfrm>
            <a:off x="560388" y="3436938"/>
            <a:ext cx="1624012"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a typeface="宋体" panose="02010600030101010101" pitchFamily="2" charset="-122"/>
              </a:rPr>
              <a:t>course offerings for this </a:t>
            </a:r>
            <a:endParaRPr lang="en-US" altLang="zh-CN" sz="1200">
              <a:latin typeface="ZapfHumnst BT" pitchFamily="34" charset="0"/>
              <a:ea typeface="宋体" panose="02010600030101010101" pitchFamily="2" charset="-122"/>
            </a:endParaRPr>
          </a:p>
        </p:txBody>
      </p:sp>
      <p:sp>
        <p:nvSpPr>
          <p:cNvPr id="385054" name="Rectangle 30"/>
          <p:cNvSpPr>
            <a:spLocks noChangeArrowheads="1"/>
          </p:cNvSpPr>
          <p:nvPr/>
        </p:nvSpPr>
        <p:spPr bwMode="auto">
          <a:xfrm>
            <a:off x="560388" y="3587750"/>
            <a:ext cx="1570037"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a typeface="宋体" panose="02010600030101010101" pitchFamily="2" charset="-122"/>
              </a:rPr>
              <a:t>semester are displayed</a:t>
            </a:r>
            <a:endParaRPr lang="en-US" altLang="zh-CN" sz="1200">
              <a:latin typeface="ZapfHumnst BT" pitchFamily="34" charset="0"/>
              <a:ea typeface="宋体" panose="02010600030101010101" pitchFamily="2" charset="-122"/>
            </a:endParaRPr>
          </a:p>
        </p:txBody>
      </p:sp>
      <p:sp>
        <p:nvSpPr>
          <p:cNvPr id="385055" name="Freeform 31"/>
          <p:cNvSpPr/>
          <p:nvPr/>
        </p:nvSpPr>
        <p:spPr bwMode="auto">
          <a:xfrm>
            <a:off x="665163" y="2379663"/>
            <a:ext cx="1150937" cy="603250"/>
          </a:xfrm>
          <a:custGeom>
            <a:avLst/>
            <a:gdLst>
              <a:gd name="T0" fmla="*/ 0 w 725"/>
              <a:gd name="T1" fmla="*/ 0 h 380"/>
              <a:gd name="T2" fmla="*/ 654 w 725"/>
              <a:gd name="T3" fmla="*/ 0 h 380"/>
              <a:gd name="T4" fmla="*/ 725 w 725"/>
              <a:gd name="T5" fmla="*/ 71 h 380"/>
              <a:gd name="T6" fmla="*/ 725 w 725"/>
              <a:gd name="T7" fmla="*/ 380 h 380"/>
              <a:gd name="T8" fmla="*/ 0 w 725"/>
              <a:gd name="T9" fmla="*/ 380 h 380"/>
              <a:gd name="T10" fmla="*/ 0 w 725"/>
              <a:gd name="T11" fmla="*/ 0 h 380"/>
            </a:gdLst>
            <a:ahLst/>
            <a:cxnLst>
              <a:cxn ang="0">
                <a:pos x="T0" y="T1"/>
              </a:cxn>
              <a:cxn ang="0">
                <a:pos x="T2" y="T3"/>
              </a:cxn>
              <a:cxn ang="0">
                <a:pos x="T4" y="T5"/>
              </a:cxn>
              <a:cxn ang="0">
                <a:pos x="T6" y="T7"/>
              </a:cxn>
              <a:cxn ang="0">
                <a:pos x="T8" y="T9"/>
              </a:cxn>
              <a:cxn ang="0">
                <a:pos x="T10" y="T11"/>
              </a:cxn>
            </a:cxnLst>
            <a:rect l="0" t="0" r="r" b="b"/>
            <a:pathLst>
              <a:path w="725" h="380">
                <a:moveTo>
                  <a:pt x="0" y="0"/>
                </a:moveTo>
                <a:lnTo>
                  <a:pt x="654" y="0"/>
                </a:lnTo>
                <a:lnTo>
                  <a:pt x="725" y="71"/>
                </a:lnTo>
                <a:lnTo>
                  <a:pt x="725" y="380"/>
                </a:lnTo>
                <a:lnTo>
                  <a:pt x="0" y="380"/>
                </a:lnTo>
                <a:lnTo>
                  <a:pt x="0" y="0"/>
                </a:lnTo>
                <a:close/>
              </a:path>
            </a:pathLst>
          </a:custGeom>
          <a:noFill/>
          <a:ln w="0">
            <a:solidFill>
              <a:schemeClr val="tx1"/>
            </a:solidFill>
            <a:prstDash val="solid"/>
            <a:round/>
          </a:ln>
          <a:extLst>
            <a:ext uri="{909E8E84-426E-40DD-AFC4-6F175D3DCCD1}">
              <a14:hiddenFill xmlns:a14="http://schemas.microsoft.com/office/drawing/2010/main">
                <a:solidFill>
                  <a:srgbClr val="FFFFCC"/>
                </a:solidFill>
              </a14:hiddenFill>
            </a:ext>
          </a:extLst>
        </p:spPr>
        <p:txBody>
          <a:bodyPr/>
          <a:lstStyle/>
          <a:p>
            <a:endParaRPr lang="zh-CN" altLang="en-US"/>
          </a:p>
        </p:txBody>
      </p:sp>
      <p:sp>
        <p:nvSpPr>
          <p:cNvPr id="385056" name="Freeform 32"/>
          <p:cNvSpPr/>
          <p:nvPr/>
        </p:nvSpPr>
        <p:spPr bwMode="auto">
          <a:xfrm>
            <a:off x="665163" y="2379663"/>
            <a:ext cx="1150937" cy="603250"/>
          </a:xfrm>
          <a:custGeom>
            <a:avLst/>
            <a:gdLst>
              <a:gd name="T0" fmla="*/ 0 w 122"/>
              <a:gd name="T1" fmla="*/ 0 h 64"/>
              <a:gd name="T2" fmla="*/ 110 w 122"/>
              <a:gd name="T3" fmla="*/ 0 h 64"/>
              <a:gd name="T4" fmla="*/ 122 w 122"/>
              <a:gd name="T5" fmla="*/ 12 h 64"/>
              <a:gd name="T6" fmla="*/ 122 w 122"/>
              <a:gd name="T7" fmla="*/ 64 h 64"/>
              <a:gd name="T8" fmla="*/ 0 w 122"/>
              <a:gd name="T9" fmla="*/ 64 h 64"/>
              <a:gd name="T10" fmla="*/ 0 w 122"/>
              <a:gd name="T11" fmla="*/ 0 h 64"/>
            </a:gdLst>
            <a:ahLst/>
            <a:cxnLst>
              <a:cxn ang="0">
                <a:pos x="T0" y="T1"/>
              </a:cxn>
              <a:cxn ang="0">
                <a:pos x="T2" y="T3"/>
              </a:cxn>
              <a:cxn ang="0">
                <a:pos x="T4" y="T5"/>
              </a:cxn>
              <a:cxn ang="0">
                <a:pos x="T6" y="T7"/>
              </a:cxn>
              <a:cxn ang="0">
                <a:pos x="T8" y="T9"/>
              </a:cxn>
              <a:cxn ang="0">
                <a:pos x="T10" y="T11"/>
              </a:cxn>
            </a:cxnLst>
            <a:rect l="0" t="0" r="r" b="b"/>
            <a:pathLst>
              <a:path w="122" h="64">
                <a:moveTo>
                  <a:pt x="0" y="0"/>
                </a:moveTo>
                <a:lnTo>
                  <a:pt x="110" y="0"/>
                </a:lnTo>
                <a:lnTo>
                  <a:pt x="122" y="12"/>
                </a:lnTo>
                <a:lnTo>
                  <a:pt x="122" y="64"/>
                </a:lnTo>
                <a:lnTo>
                  <a:pt x="0" y="64"/>
                </a:lnTo>
                <a:lnTo>
                  <a:pt x="0" y="0"/>
                </a:lnTo>
              </a:path>
            </a:pathLst>
          </a:custGeom>
          <a:noFill/>
          <a:ln w="0">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85057" name="Freeform 33"/>
          <p:cNvSpPr/>
          <p:nvPr/>
        </p:nvSpPr>
        <p:spPr bwMode="auto">
          <a:xfrm>
            <a:off x="1703388" y="2379663"/>
            <a:ext cx="112712" cy="112712"/>
          </a:xfrm>
          <a:custGeom>
            <a:avLst/>
            <a:gdLst>
              <a:gd name="T0" fmla="*/ 0 w 12"/>
              <a:gd name="T1" fmla="*/ 0 h 12"/>
              <a:gd name="T2" fmla="*/ 0 w 12"/>
              <a:gd name="T3" fmla="*/ 12 h 12"/>
              <a:gd name="T4" fmla="*/ 12 w 12"/>
              <a:gd name="T5" fmla="*/ 12 h 12"/>
            </a:gdLst>
            <a:ahLst/>
            <a:cxnLst>
              <a:cxn ang="0">
                <a:pos x="T0" y="T1"/>
              </a:cxn>
              <a:cxn ang="0">
                <a:pos x="T2" y="T3"/>
              </a:cxn>
              <a:cxn ang="0">
                <a:pos x="T4" y="T5"/>
              </a:cxn>
            </a:cxnLst>
            <a:rect l="0" t="0" r="r" b="b"/>
            <a:pathLst>
              <a:path w="12" h="12">
                <a:moveTo>
                  <a:pt x="0" y="0"/>
                </a:moveTo>
                <a:lnTo>
                  <a:pt x="0" y="12"/>
                </a:lnTo>
                <a:lnTo>
                  <a:pt x="12" y="12"/>
                </a:lnTo>
              </a:path>
            </a:pathLst>
          </a:custGeom>
          <a:noFill/>
          <a:ln w="0">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85058" name="Rectangle 34"/>
          <p:cNvSpPr>
            <a:spLocks noChangeArrowheads="1"/>
          </p:cNvSpPr>
          <p:nvPr/>
        </p:nvSpPr>
        <p:spPr bwMode="auto">
          <a:xfrm>
            <a:off x="701675" y="2398713"/>
            <a:ext cx="1243013"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a typeface="宋体" panose="02010600030101010101" pitchFamily="2" charset="-122"/>
              </a:rPr>
              <a:t>Student wishes to </a:t>
            </a:r>
            <a:endParaRPr lang="en-US" altLang="zh-CN" sz="1200">
              <a:latin typeface="ZapfHumnst BT" pitchFamily="34" charset="0"/>
              <a:ea typeface="宋体" panose="02010600030101010101" pitchFamily="2" charset="-122"/>
            </a:endParaRPr>
          </a:p>
        </p:txBody>
      </p:sp>
      <p:sp>
        <p:nvSpPr>
          <p:cNvPr id="385059" name="Rectangle 35"/>
          <p:cNvSpPr>
            <a:spLocks noChangeArrowheads="1"/>
          </p:cNvSpPr>
          <p:nvPr/>
        </p:nvSpPr>
        <p:spPr bwMode="auto">
          <a:xfrm>
            <a:off x="701675" y="2549525"/>
            <a:ext cx="912813"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a typeface="宋体" panose="02010600030101010101" pitchFamily="2" charset="-122"/>
              </a:rPr>
              <a:t>create a new </a:t>
            </a:r>
            <a:endParaRPr lang="en-US" altLang="zh-CN" sz="1200">
              <a:latin typeface="ZapfHumnst BT" pitchFamily="34" charset="0"/>
              <a:ea typeface="宋体" panose="02010600030101010101" pitchFamily="2" charset="-122"/>
            </a:endParaRPr>
          </a:p>
        </p:txBody>
      </p:sp>
      <p:sp>
        <p:nvSpPr>
          <p:cNvPr id="385060" name="Rectangle 36"/>
          <p:cNvSpPr>
            <a:spLocks noChangeArrowheads="1"/>
          </p:cNvSpPr>
          <p:nvPr/>
        </p:nvSpPr>
        <p:spPr bwMode="auto">
          <a:xfrm>
            <a:off x="701675" y="2700338"/>
            <a:ext cx="606425"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a typeface="宋体" panose="02010600030101010101" pitchFamily="2" charset="-122"/>
              </a:rPr>
              <a:t>schedule</a:t>
            </a:r>
            <a:endParaRPr lang="en-US" altLang="zh-CN" sz="1200">
              <a:latin typeface="ZapfHumnst BT" pitchFamily="34" charset="0"/>
              <a:ea typeface="宋体" panose="02010600030101010101" pitchFamily="2" charset="-122"/>
            </a:endParaRPr>
          </a:p>
        </p:txBody>
      </p:sp>
      <p:sp>
        <p:nvSpPr>
          <p:cNvPr id="385061" name="Line 37"/>
          <p:cNvSpPr>
            <a:spLocks noChangeShapeType="1"/>
          </p:cNvSpPr>
          <p:nvPr/>
        </p:nvSpPr>
        <p:spPr bwMode="auto">
          <a:xfrm>
            <a:off x="1004888" y="2209800"/>
            <a:ext cx="1492250" cy="1588"/>
          </a:xfrm>
          <a:prstGeom prst="line">
            <a:avLst/>
          </a:prstGeom>
          <a:noFill/>
          <a:ln w="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85062" name="Line 38"/>
          <p:cNvSpPr>
            <a:spLocks noChangeShapeType="1"/>
          </p:cNvSpPr>
          <p:nvPr/>
        </p:nvSpPr>
        <p:spPr bwMode="auto">
          <a:xfrm flipH="1">
            <a:off x="2392363" y="2209800"/>
            <a:ext cx="104775" cy="4603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85063" name="Line 39"/>
          <p:cNvSpPr>
            <a:spLocks noChangeShapeType="1"/>
          </p:cNvSpPr>
          <p:nvPr/>
        </p:nvSpPr>
        <p:spPr bwMode="auto">
          <a:xfrm flipH="1" flipV="1">
            <a:off x="2392363" y="2162175"/>
            <a:ext cx="104775" cy="4762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85064" name="Rectangle 40"/>
          <p:cNvSpPr>
            <a:spLocks noChangeArrowheads="1"/>
          </p:cNvSpPr>
          <p:nvPr/>
        </p:nvSpPr>
        <p:spPr bwMode="auto">
          <a:xfrm>
            <a:off x="1136650" y="2001838"/>
            <a:ext cx="1514475"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a typeface="宋体" panose="02010600030101010101" pitchFamily="2" charset="-122"/>
              </a:rPr>
              <a:t>1: // create schedule( )</a:t>
            </a:r>
            <a:endParaRPr lang="en-US" altLang="zh-CN" sz="1200">
              <a:latin typeface="ZapfHumnst BT" pitchFamily="34" charset="0"/>
              <a:ea typeface="宋体" panose="02010600030101010101" pitchFamily="2" charset="-122"/>
            </a:endParaRPr>
          </a:p>
        </p:txBody>
      </p:sp>
      <p:sp>
        <p:nvSpPr>
          <p:cNvPr id="385065" name="Rectangle 41"/>
          <p:cNvSpPr>
            <a:spLocks noChangeArrowheads="1"/>
          </p:cNvSpPr>
          <p:nvPr/>
        </p:nvSpPr>
        <p:spPr bwMode="auto">
          <a:xfrm>
            <a:off x="2506663" y="3314700"/>
            <a:ext cx="452437" cy="93663"/>
          </a:xfrm>
          <a:prstGeom prst="rect">
            <a:avLst/>
          </a:prstGeom>
          <a:noFill/>
          <a:ln w="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85066" name="Line 42"/>
          <p:cNvSpPr>
            <a:spLocks noChangeShapeType="1"/>
          </p:cNvSpPr>
          <p:nvPr/>
        </p:nvSpPr>
        <p:spPr bwMode="auto">
          <a:xfrm>
            <a:off x="2506663" y="3408363"/>
            <a:ext cx="112712" cy="4762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85067" name="Line 43"/>
          <p:cNvSpPr>
            <a:spLocks noChangeShapeType="1"/>
          </p:cNvSpPr>
          <p:nvPr/>
        </p:nvSpPr>
        <p:spPr bwMode="auto">
          <a:xfrm flipV="1">
            <a:off x="2506663" y="3360738"/>
            <a:ext cx="112712" cy="4762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85068" name="Rectangle 44"/>
          <p:cNvSpPr>
            <a:spLocks noChangeArrowheads="1"/>
          </p:cNvSpPr>
          <p:nvPr/>
        </p:nvSpPr>
        <p:spPr bwMode="auto">
          <a:xfrm>
            <a:off x="1911350" y="3106738"/>
            <a:ext cx="203835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a typeface="宋体" panose="02010600030101010101" pitchFamily="2" charset="-122"/>
              </a:rPr>
              <a:t>4: // display course offerings( )</a:t>
            </a:r>
            <a:endParaRPr lang="en-US" altLang="zh-CN" sz="1200">
              <a:latin typeface="ZapfHumnst BT" pitchFamily="34" charset="0"/>
              <a:ea typeface="宋体" panose="02010600030101010101" pitchFamily="2" charset="-122"/>
            </a:endParaRPr>
          </a:p>
        </p:txBody>
      </p:sp>
      <p:sp>
        <p:nvSpPr>
          <p:cNvPr id="385069" name="Line 45"/>
          <p:cNvSpPr>
            <a:spLocks noChangeShapeType="1"/>
          </p:cNvSpPr>
          <p:nvPr/>
        </p:nvSpPr>
        <p:spPr bwMode="auto">
          <a:xfrm>
            <a:off x="2506663" y="2444750"/>
            <a:ext cx="1538287" cy="1588"/>
          </a:xfrm>
          <a:prstGeom prst="line">
            <a:avLst/>
          </a:prstGeom>
          <a:noFill/>
          <a:ln w="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85070" name="Line 46"/>
          <p:cNvSpPr>
            <a:spLocks noChangeShapeType="1"/>
          </p:cNvSpPr>
          <p:nvPr/>
        </p:nvSpPr>
        <p:spPr bwMode="auto">
          <a:xfrm flipH="1">
            <a:off x="3941763" y="2444750"/>
            <a:ext cx="103187" cy="4762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85071" name="Line 47"/>
          <p:cNvSpPr>
            <a:spLocks noChangeShapeType="1"/>
          </p:cNvSpPr>
          <p:nvPr/>
        </p:nvSpPr>
        <p:spPr bwMode="auto">
          <a:xfrm flipH="1" flipV="1">
            <a:off x="3941763" y="2408238"/>
            <a:ext cx="103187" cy="3651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85072" name="Rectangle 48"/>
          <p:cNvSpPr>
            <a:spLocks noChangeArrowheads="1"/>
          </p:cNvSpPr>
          <p:nvPr/>
        </p:nvSpPr>
        <p:spPr bwMode="auto">
          <a:xfrm>
            <a:off x="2562225" y="2236788"/>
            <a:ext cx="17780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a typeface="宋体" panose="02010600030101010101" pitchFamily="2" charset="-122"/>
              </a:rPr>
              <a:t>2: // get course offerings( )</a:t>
            </a:r>
            <a:endParaRPr lang="en-US" altLang="zh-CN" sz="1200">
              <a:latin typeface="ZapfHumnst BT" pitchFamily="34" charset="0"/>
              <a:ea typeface="宋体" panose="02010600030101010101" pitchFamily="2" charset="-122"/>
            </a:endParaRPr>
          </a:p>
        </p:txBody>
      </p:sp>
      <p:sp>
        <p:nvSpPr>
          <p:cNvPr id="385073" name="Line 49"/>
          <p:cNvSpPr>
            <a:spLocks noChangeShapeType="1"/>
          </p:cNvSpPr>
          <p:nvPr/>
        </p:nvSpPr>
        <p:spPr bwMode="auto">
          <a:xfrm>
            <a:off x="4054475" y="5883275"/>
            <a:ext cx="3862388" cy="1588"/>
          </a:xfrm>
          <a:prstGeom prst="line">
            <a:avLst/>
          </a:prstGeom>
          <a:noFill/>
          <a:ln w="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85074" name="Line 50"/>
          <p:cNvSpPr>
            <a:spLocks noChangeShapeType="1"/>
          </p:cNvSpPr>
          <p:nvPr/>
        </p:nvSpPr>
        <p:spPr bwMode="auto">
          <a:xfrm flipH="1">
            <a:off x="7802563" y="5883275"/>
            <a:ext cx="114300" cy="3651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85075" name="Line 51"/>
          <p:cNvSpPr>
            <a:spLocks noChangeShapeType="1"/>
          </p:cNvSpPr>
          <p:nvPr/>
        </p:nvSpPr>
        <p:spPr bwMode="auto">
          <a:xfrm flipH="1" flipV="1">
            <a:off x="7802563" y="5835650"/>
            <a:ext cx="114300" cy="4762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85076" name="Rectangle 52"/>
          <p:cNvSpPr>
            <a:spLocks noChangeArrowheads="1"/>
          </p:cNvSpPr>
          <p:nvPr/>
        </p:nvSpPr>
        <p:spPr bwMode="auto">
          <a:xfrm>
            <a:off x="5197475" y="5675313"/>
            <a:ext cx="1933575"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a typeface="宋体" panose="02010600030101010101" pitchFamily="2" charset="-122"/>
              </a:rPr>
              <a:t>9: // add schedule(Schedule)</a:t>
            </a:r>
            <a:endParaRPr lang="en-US" altLang="zh-CN" sz="1200">
              <a:latin typeface="ZapfHumnst BT" pitchFamily="34" charset="0"/>
              <a:ea typeface="宋体" panose="02010600030101010101" pitchFamily="2" charset="-122"/>
            </a:endParaRPr>
          </a:p>
        </p:txBody>
      </p:sp>
      <p:sp>
        <p:nvSpPr>
          <p:cNvPr id="385077" name="Line 53"/>
          <p:cNvSpPr>
            <a:spLocks noChangeShapeType="1"/>
          </p:cNvSpPr>
          <p:nvPr/>
        </p:nvSpPr>
        <p:spPr bwMode="auto">
          <a:xfrm>
            <a:off x="4054475" y="2738438"/>
            <a:ext cx="1538288" cy="1587"/>
          </a:xfrm>
          <a:prstGeom prst="line">
            <a:avLst/>
          </a:prstGeom>
          <a:noFill/>
          <a:ln w="0">
            <a:solidFill>
              <a:schemeClr val="tx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85078" name="Line 54"/>
          <p:cNvSpPr>
            <a:spLocks noChangeShapeType="1"/>
          </p:cNvSpPr>
          <p:nvPr/>
        </p:nvSpPr>
        <p:spPr bwMode="auto">
          <a:xfrm flipH="1">
            <a:off x="5489575" y="2738438"/>
            <a:ext cx="103188" cy="46037"/>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85079" name="Line 55"/>
          <p:cNvSpPr>
            <a:spLocks noChangeShapeType="1"/>
          </p:cNvSpPr>
          <p:nvPr/>
        </p:nvSpPr>
        <p:spPr bwMode="auto">
          <a:xfrm flipH="1" flipV="1">
            <a:off x="5489575" y="2690813"/>
            <a:ext cx="103188" cy="47625"/>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85080" name="Rectangle 56"/>
          <p:cNvSpPr>
            <a:spLocks noChangeArrowheads="1"/>
          </p:cNvSpPr>
          <p:nvPr/>
        </p:nvSpPr>
        <p:spPr bwMode="auto">
          <a:xfrm>
            <a:off x="3789363" y="2530475"/>
            <a:ext cx="2239962"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solidFill>
                  <a:schemeClr val="tx2"/>
                </a:solidFill>
                <a:ea typeface="宋体" panose="02010600030101010101" pitchFamily="2" charset="-122"/>
              </a:rPr>
              <a:t>3: getCourseOfferings(Semester)</a:t>
            </a:r>
            <a:endParaRPr lang="en-US" altLang="zh-CN" sz="1200">
              <a:solidFill>
                <a:schemeClr val="tx2"/>
              </a:solidFill>
              <a:latin typeface="ZapfHumnst BT" pitchFamily="34" charset="0"/>
              <a:ea typeface="宋体" panose="02010600030101010101" pitchFamily="2" charset="-122"/>
            </a:endParaRPr>
          </a:p>
        </p:txBody>
      </p:sp>
      <p:sp>
        <p:nvSpPr>
          <p:cNvPr id="385081" name="Line 57"/>
          <p:cNvSpPr>
            <a:spLocks noChangeShapeType="1"/>
          </p:cNvSpPr>
          <p:nvPr/>
        </p:nvSpPr>
        <p:spPr bwMode="auto">
          <a:xfrm flipV="1">
            <a:off x="1976438" y="3314700"/>
            <a:ext cx="755650" cy="160338"/>
          </a:xfrm>
          <a:prstGeom prst="line">
            <a:avLst/>
          </a:prstGeom>
          <a:noFill/>
          <a:ln w="0">
            <a:solidFill>
              <a:schemeClr val="tx1"/>
            </a:solidFill>
            <a:prstDash val="sysDash"/>
            <a:round/>
          </a:ln>
          <a:extLst>
            <a:ext uri="{909E8E84-426E-40DD-AFC4-6F175D3DCCD1}">
              <a14:hiddenFill xmlns:a14="http://schemas.microsoft.com/office/drawing/2010/main">
                <a:noFill/>
              </a14:hiddenFill>
            </a:ext>
          </a:extLst>
        </p:spPr>
        <p:txBody>
          <a:bodyPr/>
          <a:lstStyle/>
          <a:p>
            <a:endParaRPr lang="zh-CN" altLang="en-US"/>
          </a:p>
        </p:txBody>
      </p:sp>
      <p:sp>
        <p:nvSpPr>
          <p:cNvPr id="385082" name="Line 58"/>
          <p:cNvSpPr>
            <a:spLocks noChangeShapeType="1"/>
          </p:cNvSpPr>
          <p:nvPr/>
        </p:nvSpPr>
        <p:spPr bwMode="auto">
          <a:xfrm flipV="1">
            <a:off x="1571625" y="2209800"/>
            <a:ext cx="179388" cy="169863"/>
          </a:xfrm>
          <a:prstGeom prst="line">
            <a:avLst/>
          </a:prstGeom>
          <a:noFill/>
          <a:ln w="0">
            <a:solidFill>
              <a:schemeClr val="tx1"/>
            </a:solidFill>
            <a:prstDash val="sysDash"/>
            <a:round/>
          </a:ln>
          <a:extLst>
            <a:ext uri="{909E8E84-426E-40DD-AFC4-6F175D3DCCD1}">
              <a14:hiddenFill xmlns:a14="http://schemas.microsoft.com/office/drawing/2010/main">
                <a:noFill/>
              </a14:hiddenFill>
            </a:ext>
          </a:extLst>
        </p:spPr>
        <p:txBody>
          <a:bodyPr/>
          <a:lstStyle/>
          <a:p>
            <a:endParaRPr lang="zh-CN" altLang="en-US"/>
          </a:p>
        </p:txBody>
      </p:sp>
      <p:sp>
        <p:nvSpPr>
          <p:cNvPr id="385083" name="Rectangle 59"/>
          <p:cNvSpPr>
            <a:spLocks noChangeArrowheads="1"/>
          </p:cNvSpPr>
          <p:nvPr/>
        </p:nvSpPr>
        <p:spPr bwMode="auto">
          <a:xfrm>
            <a:off x="2506663" y="4192588"/>
            <a:ext cx="452437" cy="84137"/>
          </a:xfrm>
          <a:prstGeom prst="rect">
            <a:avLst/>
          </a:prstGeom>
          <a:noFill/>
          <a:ln w="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85084" name="Line 60"/>
          <p:cNvSpPr>
            <a:spLocks noChangeShapeType="1"/>
          </p:cNvSpPr>
          <p:nvPr/>
        </p:nvSpPr>
        <p:spPr bwMode="auto">
          <a:xfrm>
            <a:off x="2506663" y="4276725"/>
            <a:ext cx="112712" cy="4762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85085" name="Line 61"/>
          <p:cNvSpPr>
            <a:spLocks noChangeShapeType="1"/>
          </p:cNvSpPr>
          <p:nvPr/>
        </p:nvSpPr>
        <p:spPr bwMode="auto">
          <a:xfrm flipV="1">
            <a:off x="2506663" y="4230688"/>
            <a:ext cx="112712" cy="4603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85086" name="Rectangle 62"/>
          <p:cNvSpPr>
            <a:spLocks noChangeArrowheads="1"/>
          </p:cNvSpPr>
          <p:nvPr/>
        </p:nvSpPr>
        <p:spPr bwMode="auto">
          <a:xfrm>
            <a:off x="1930400" y="3975100"/>
            <a:ext cx="19685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a typeface="宋体" panose="02010600030101010101" pitchFamily="2" charset="-122"/>
              </a:rPr>
              <a:t>5: // display blank schedule( )</a:t>
            </a:r>
            <a:endParaRPr lang="en-US" altLang="zh-CN" sz="1200">
              <a:latin typeface="ZapfHumnst BT" pitchFamily="34" charset="0"/>
              <a:ea typeface="宋体" panose="02010600030101010101" pitchFamily="2" charset="-122"/>
            </a:endParaRPr>
          </a:p>
        </p:txBody>
      </p:sp>
      <p:sp>
        <p:nvSpPr>
          <p:cNvPr id="385087" name="Rectangle 63"/>
          <p:cNvSpPr>
            <a:spLocks noChangeArrowheads="1"/>
          </p:cNvSpPr>
          <p:nvPr/>
        </p:nvSpPr>
        <p:spPr bwMode="auto">
          <a:xfrm>
            <a:off x="1098550" y="6276975"/>
            <a:ext cx="3694113"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lang="en-US" altLang="zh-CN" sz="1200">
                <a:ea typeface="宋体" panose="02010600030101010101" pitchFamily="2" charset="-122"/>
              </a:rPr>
              <a:t>At this, point the Submit Schedule subflow is executed.</a:t>
            </a:r>
            <a:endParaRPr lang="en-US" altLang="zh-CN" sz="1200">
              <a:latin typeface="ZapfHumnst BT" pitchFamily="34" charset="0"/>
              <a:ea typeface="宋体" panose="02010600030101010101" pitchFamily="2" charset="-122"/>
            </a:endParaRPr>
          </a:p>
        </p:txBody>
      </p:sp>
      <p:sp>
        <p:nvSpPr>
          <p:cNvPr id="385088" name="Line 64"/>
          <p:cNvSpPr>
            <a:spLocks noChangeShapeType="1"/>
          </p:cNvSpPr>
          <p:nvPr/>
        </p:nvSpPr>
        <p:spPr bwMode="auto">
          <a:xfrm>
            <a:off x="1004888" y="5060950"/>
            <a:ext cx="1492250" cy="1588"/>
          </a:xfrm>
          <a:prstGeom prst="line">
            <a:avLst/>
          </a:prstGeom>
          <a:noFill/>
          <a:ln w="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85089" name="Line 65"/>
          <p:cNvSpPr>
            <a:spLocks noChangeShapeType="1"/>
          </p:cNvSpPr>
          <p:nvPr/>
        </p:nvSpPr>
        <p:spPr bwMode="auto">
          <a:xfrm flipH="1">
            <a:off x="2392363" y="5060950"/>
            <a:ext cx="104775" cy="381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85090" name="Line 66"/>
          <p:cNvSpPr>
            <a:spLocks noChangeShapeType="1"/>
          </p:cNvSpPr>
          <p:nvPr/>
        </p:nvSpPr>
        <p:spPr bwMode="auto">
          <a:xfrm flipH="1" flipV="1">
            <a:off x="2392363" y="5013325"/>
            <a:ext cx="104775" cy="4762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85091" name="Rectangle 67"/>
          <p:cNvSpPr>
            <a:spLocks noChangeArrowheads="1"/>
          </p:cNvSpPr>
          <p:nvPr/>
        </p:nvSpPr>
        <p:spPr bwMode="auto">
          <a:xfrm>
            <a:off x="457200" y="4852988"/>
            <a:ext cx="3197225"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a typeface="宋体" panose="02010600030101010101" pitchFamily="2" charset="-122"/>
              </a:rPr>
              <a:t>6: // select 4 primary and 2 alternate offerings( )</a:t>
            </a:r>
            <a:endParaRPr lang="en-US" altLang="zh-CN" sz="1200">
              <a:latin typeface="ZapfHumnst BT" pitchFamily="34" charset="0"/>
              <a:ea typeface="宋体" panose="02010600030101010101" pitchFamily="2" charset="-122"/>
            </a:endParaRPr>
          </a:p>
        </p:txBody>
      </p:sp>
      <p:sp>
        <p:nvSpPr>
          <p:cNvPr id="385092" name="Line 68"/>
          <p:cNvSpPr>
            <a:spLocks noChangeShapeType="1"/>
          </p:cNvSpPr>
          <p:nvPr/>
        </p:nvSpPr>
        <p:spPr bwMode="auto">
          <a:xfrm>
            <a:off x="2506663" y="5391150"/>
            <a:ext cx="1538287" cy="1588"/>
          </a:xfrm>
          <a:prstGeom prst="line">
            <a:avLst/>
          </a:prstGeom>
          <a:noFill/>
          <a:ln w="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85093" name="Line 69"/>
          <p:cNvSpPr>
            <a:spLocks noChangeShapeType="1"/>
          </p:cNvSpPr>
          <p:nvPr/>
        </p:nvSpPr>
        <p:spPr bwMode="auto">
          <a:xfrm flipH="1">
            <a:off x="3941763" y="5391150"/>
            <a:ext cx="103187" cy="4762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85094" name="Line 70"/>
          <p:cNvSpPr>
            <a:spLocks noChangeShapeType="1"/>
          </p:cNvSpPr>
          <p:nvPr/>
        </p:nvSpPr>
        <p:spPr bwMode="auto">
          <a:xfrm flipH="1" flipV="1">
            <a:off x="3941763" y="5354638"/>
            <a:ext cx="103187" cy="3651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85095" name="Rectangle 71"/>
          <p:cNvSpPr>
            <a:spLocks noChangeArrowheads="1"/>
          </p:cNvSpPr>
          <p:nvPr/>
        </p:nvSpPr>
        <p:spPr bwMode="auto">
          <a:xfrm>
            <a:off x="2279650" y="5183188"/>
            <a:ext cx="2452688"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a typeface="宋体" panose="02010600030101010101" pitchFamily="2" charset="-122"/>
              </a:rPr>
              <a:t>7: // create schedule with offerings( )</a:t>
            </a:r>
            <a:endParaRPr lang="en-US" altLang="zh-CN" sz="1200">
              <a:latin typeface="ZapfHumnst BT" pitchFamily="34" charset="0"/>
              <a:ea typeface="宋体" panose="02010600030101010101" pitchFamily="2" charset="-122"/>
            </a:endParaRPr>
          </a:p>
        </p:txBody>
      </p:sp>
      <p:sp>
        <p:nvSpPr>
          <p:cNvPr id="385096" name="Line 72"/>
          <p:cNvSpPr>
            <a:spLocks noChangeShapeType="1"/>
          </p:cNvSpPr>
          <p:nvPr/>
        </p:nvSpPr>
        <p:spPr bwMode="auto">
          <a:xfrm>
            <a:off x="4054475" y="5637213"/>
            <a:ext cx="2795588" cy="1587"/>
          </a:xfrm>
          <a:prstGeom prst="line">
            <a:avLst/>
          </a:prstGeom>
          <a:noFill/>
          <a:ln w="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85097" name="Line 73"/>
          <p:cNvSpPr>
            <a:spLocks noChangeShapeType="1"/>
          </p:cNvSpPr>
          <p:nvPr/>
        </p:nvSpPr>
        <p:spPr bwMode="auto">
          <a:xfrm flipH="1">
            <a:off x="6745288" y="5667375"/>
            <a:ext cx="104775" cy="4762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85098" name="Line 74"/>
          <p:cNvSpPr>
            <a:spLocks noChangeShapeType="1"/>
          </p:cNvSpPr>
          <p:nvPr/>
        </p:nvSpPr>
        <p:spPr bwMode="auto">
          <a:xfrm flipH="1" flipV="1">
            <a:off x="6745288" y="5591175"/>
            <a:ext cx="104775" cy="4762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85099" name="Rectangle 75"/>
          <p:cNvSpPr>
            <a:spLocks noChangeArrowheads="1"/>
          </p:cNvSpPr>
          <p:nvPr/>
        </p:nvSpPr>
        <p:spPr bwMode="auto">
          <a:xfrm>
            <a:off x="4724400" y="5456238"/>
            <a:ext cx="18034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a typeface="宋体" panose="02010600030101010101" pitchFamily="2" charset="-122"/>
              </a:rPr>
              <a:t>8: // create with offerings( )</a:t>
            </a:r>
            <a:endParaRPr lang="en-US" altLang="zh-CN" sz="1200">
              <a:latin typeface="ZapfHumnst BT" pitchFamily="34" charset="0"/>
              <a:ea typeface="宋体" panose="02010600030101010101" pitchFamily="2" charset="-122"/>
            </a:endParaRPr>
          </a:p>
        </p:txBody>
      </p:sp>
      <p:sp>
        <p:nvSpPr>
          <p:cNvPr id="385100" name="Freeform 76"/>
          <p:cNvSpPr/>
          <p:nvPr/>
        </p:nvSpPr>
        <p:spPr bwMode="auto">
          <a:xfrm>
            <a:off x="531813" y="3975100"/>
            <a:ext cx="1219200" cy="698500"/>
          </a:xfrm>
          <a:custGeom>
            <a:avLst/>
            <a:gdLst>
              <a:gd name="T0" fmla="*/ 0 w 768"/>
              <a:gd name="T1" fmla="*/ 0 h 440"/>
              <a:gd name="T2" fmla="*/ 702 w 768"/>
              <a:gd name="T3" fmla="*/ 0 h 440"/>
              <a:gd name="T4" fmla="*/ 768 w 768"/>
              <a:gd name="T5" fmla="*/ 71 h 440"/>
              <a:gd name="T6" fmla="*/ 768 w 768"/>
              <a:gd name="T7" fmla="*/ 440 h 440"/>
              <a:gd name="T8" fmla="*/ 0 w 768"/>
              <a:gd name="T9" fmla="*/ 440 h 440"/>
              <a:gd name="T10" fmla="*/ 0 w 768"/>
              <a:gd name="T11" fmla="*/ 0 h 440"/>
            </a:gdLst>
            <a:ahLst/>
            <a:cxnLst>
              <a:cxn ang="0">
                <a:pos x="T0" y="T1"/>
              </a:cxn>
              <a:cxn ang="0">
                <a:pos x="T2" y="T3"/>
              </a:cxn>
              <a:cxn ang="0">
                <a:pos x="T4" y="T5"/>
              </a:cxn>
              <a:cxn ang="0">
                <a:pos x="T6" y="T7"/>
              </a:cxn>
              <a:cxn ang="0">
                <a:pos x="T8" y="T9"/>
              </a:cxn>
              <a:cxn ang="0">
                <a:pos x="T10" y="T11"/>
              </a:cxn>
            </a:cxnLst>
            <a:rect l="0" t="0" r="r" b="b"/>
            <a:pathLst>
              <a:path w="768" h="440">
                <a:moveTo>
                  <a:pt x="0" y="0"/>
                </a:moveTo>
                <a:lnTo>
                  <a:pt x="702" y="0"/>
                </a:lnTo>
                <a:lnTo>
                  <a:pt x="768" y="71"/>
                </a:lnTo>
                <a:lnTo>
                  <a:pt x="768" y="440"/>
                </a:lnTo>
                <a:lnTo>
                  <a:pt x="0" y="440"/>
                </a:lnTo>
                <a:lnTo>
                  <a:pt x="0" y="0"/>
                </a:lnTo>
                <a:close/>
              </a:path>
            </a:pathLst>
          </a:custGeom>
          <a:noFill/>
          <a:ln w="0">
            <a:solidFill>
              <a:schemeClr val="tx1"/>
            </a:solidFill>
            <a:prstDash val="solid"/>
            <a:round/>
          </a:ln>
          <a:extLst>
            <a:ext uri="{909E8E84-426E-40DD-AFC4-6F175D3DCCD1}">
              <a14:hiddenFill xmlns:a14="http://schemas.microsoft.com/office/drawing/2010/main">
                <a:solidFill>
                  <a:srgbClr val="FFFFCC"/>
                </a:solidFill>
              </a14:hiddenFill>
            </a:ext>
          </a:extLst>
        </p:spPr>
        <p:txBody>
          <a:bodyPr/>
          <a:lstStyle/>
          <a:p>
            <a:endParaRPr lang="zh-CN" altLang="en-US"/>
          </a:p>
        </p:txBody>
      </p:sp>
      <p:sp>
        <p:nvSpPr>
          <p:cNvPr id="385101" name="Freeform 77"/>
          <p:cNvSpPr/>
          <p:nvPr/>
        </p:nvSpPr>
        <p:spPr bwMode="auto">
          <a:xfrm>
            <a:off x="531813" y="3975100"/>
            <a:ext cx="1219200" cy="698500"/>
          </a:xfrm>
          <a:custGeom>
            <a:avLst/>
            <a:gdLst>
              <a:gd name="T0" fmla="*/ 0 w 129"/>
              <a:gd name="T1" fmla="*/ 0 h 74"/>
              <a:gd name="T2" fmla="*/ 118 w 129"/>
              <a:gd name="T3" fmla="*/ 0 h 74"/>
              <a:gd name="T4" fmla="*/ 129 w 129"/>
              <a:gd name="T5" fmla="*/ 12 h 74"/>
              <a:gd name="T6" fmla="*/ 129 w 129"/>
              <a:gd name="T7" fmla="*/ 74 h 74"/>
              <a:gd name="T8" fmla="*/ 0 w 129"/>
              <a:gd name="T9" fmla="*/ 74 h 74"/>
              <a:gd name="T10" fmla="*/ 0 w 129"/>
              <a:gd name="T11" fmla="*/ 0 h 74"/>
            </a:gdLst>
            <a:ahLst/>
            <a:cxnLst>
              <a:cxn ang="0">
                <a:pos x="T0" y="T1"/>
              </a:cxn>
              <a:cxn ang="0">
                <a:pos x="T2" y="T3"/>
              </a:cxn>
              <a:cxn ang="0">
                <a:pos x="T4" y="T5"/>
              </a:cxn>
              <a:cxn ang="0">
                <a:pos x="T6" y="T7"/>
              </a:cxn>
              <a:cxn ang="0">
                <a:pos x="T8" y="T9"/>
              </a:cxn>
              <a:cxn ang="0">
                <a:pos x="T10" y="T11"/>
              </a:cxn>
            </a:cxnLst>
            <a:rect l="0" t="0" r="r" b="b"/>
            <a:pathLst>
              <a:path w="129" h="74">
                <a:moveTo>
                  <a:pt x="0" y="0"/>
                </a:moveTo>
                <a:lnTo>
                  <a:pt x="118" y="0"/>
                </a:lnTo>
                <a:lnTo>
                  <a:pt x="129" y="12"/>
                </a:lnTo>
                <a:lnTo>
                  <a:pt x="129" y="74"/>
                </a:lnTo>
                <a:lnTo>
                  <a:pt x="0" y="74"/>
                </a:lnTo>
                <a:lnTo>
                  <a:pt x="0" y="0"/>
                </a:lnTo>
              </a:path>
            </a:pathLst>
          </a:custGeom>
          <a:noFill/>
          <a:ln w="0">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85102" name="Freeform 78"/>
          <p:cNvSpPr/>
          <p:nvPr/>
        </p:nvSpPr>
        <p:spPr bwMode="auto">
          <a:xfrm>
            <a:off x="1646238" y="3975100"/>
            <a:ext cx="104775" cy="112713"/>
          </a:xfrm>
          <a:custGeom>
            <a:avLst/>
            <a:gdLst>
              <a:gd name="T0" fmla="*/ 0 w 11"/>
              <a:gd name="T1" fmla="*/ 0 h 12"/>
              <a:gd name="T2" fmla="*/ 0 w 11"/>
              <a:gd name="T3" fmla="*/ 12 h 12"/>
              <a:gd name="T4" fmla="*/ 11 w 11"/>
              <a:gd name="T5" fmla="*/ 12 h 12"/>
            </a:gdLst>
            <a:ahLst/>
            <a:cxnLst>
              <a:cxn ang="0">
                <a:pos x="T0" y="T1"/>
              </a:cxn>
              <a:cxn ang="0">
                <a:pos x="T2" y="T3"/>
              </a:cxn>
              <a:cxn ang="0">
                <a:pos x="T4" y="T5"/>
              </a:cxn>
            </a:cxnLst>
            <a:rect l="0" t="0" r="r" b="b"/>
            <a:pathLst>
              <a:path w="11" h="12">
                <a:moveTo>
                  <a:pt x="0" y="0"/>
                </a:moveTo>
                <a:lnTo>
                  <a:pt x="0" y="12"/>
                </a:lnTo>
                <a:lnTo>
                  <a:pt x="11" y="12"/>
                </a:lnTo>
              </a:path>
            </a:pathLst>
          </a:custGeom>
          <a:noFill/>
          <a:ln w="0">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85103" name="Rectangle 79"/>
          <p:cNvSpPr>
            <a:spLocks noChangeArrowheads="1"/>
          </p:cNvSpPr>
          <p:nvPr/>
        </p:nvSpPr>
        <p:spPr bwMode="auto">
          <a:xfrm>
            <a:off x="560388" y="3994150"/>
            <a:ext cx="1198562"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a typeface="宋体" panose="02010600030101010101" pitchFamily="2" charset="-122"/>
              </a:rPr>
              <a:t>A blank schedule </a:t>
            </a:r>
            <a:endParaRPr lang="en-US" altLang="zh-CN" sz="1200">
              <a:latin typeface="ZapfHumnst BT" pitchFamily="34" charset="0"/>
              <a:ea typeface="宋体" panose="02010600030101010101" pitchFamily="2" charset="-122"/>
            </a:endParaRPr>
          </a:p>
        </p:txBody>
      </p:sp>
      <p:sp>
        <p:nvSpPr>
          <p:cNvPr id="385104" name="Rectangle 80"/>
          <p:cNvSpPr>
            <a:spLocks noChangeArrowheads="1"/>
          </p:cNvSpPr>
          <p:nvPr/>
        </p:nvSpPr>
        <p:spPr bwMode="auto">
          <a:xfrm>
            <a:off x="560388" y="4144963"/>
            <a:ext cx="1309687"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a typeface="宋体" panose="02010600030101010101" pitchFamily="2" charset="-122"/>
              </a:rPr>
              <a:t>is displayed for the </a:t>
            </a:r>
            <a:endParaRPr lang="en-US" altLang="zh-CN" sz="1200">
              <a:latin typeface="ZapfHumnst BT" pitchFamily="34" charset="0"/>
              <a:ea typeface="宋体" panose="02010600030101010101" pitchFamily="2" charset="-122"/>
            </a:endParaRPr>
          </a:p>
        </p:txBody>
      </p:sp>
      <p:sp>
        <p:nvSpPr>
          <p:cNvPr id="385105" name="Rectangle 81"/>
          <p:cNvSpPr>
            <a:spLocks noChangeArrowheads="1"/>
          </p:cNvSpPr>
          <p:nvPr/>
        </p:nvSpPr>
        <p:spPr bwMode="auto">
          <a:xfrm>
            <a:off x="560388" y="4295775"/>
            <a:ext cx="1227137"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a typeface="宋体" panose="02010600030101010101" pitchFamily="2" charset="-122"/>
              </a:rPr>
              <a:t>students to select </a:t>
            </a:r>
            <a:endParaRPr lang="en-US" altLang="zh-CN" sz="1200">
              <a:latin typeface="ZapfHumnst BT" pitchFamily="34" charset="0"/>
              <a:ea typeface="宋体" panose="02010600030101010101" pitchFamily="2" charset="-122"/>
            </a:endParaRPr>
          </a:p>
        </p:txBody>
      </p:sp>
      <p:sp>
        <p:nvSpPr>
          <p:cNvPr id="385106" name="Rectangle 82"/>
          <p:cNvSpPr>
            <a:spLocks noChangeArrowheads="1"/>
          </p:cNvSpPr>
          <p:nvPr/>
        </p:nvSpPr>
        <p:spPr bwMode="auto">
          <a:xfrm>
            <a:off x="560388" y="4446588"/>
            <a:ext cx="582612"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a typeface="宋体" panose="02010600030101010101" pitchFamily="2" charset="-122"/>
              </a:rPr>
              <a:t>offerings</a:t>
            </a:r>
            <a:endParaRPr lang="en-US" altLang="zh-CN" sz="1200">
              <a:latin typeface="ZapfHumnst BT" pitchFamily="34" charset="0"/>
              <a:ea typeface="宋体" panose="02010600030101010101" pitchFamily="2" charset="-122"/>
            </a:endParaRPr>
          </a:p>
        </p:txBody>
      </p:sp>
      <p:sp>
        <p:nvSpPr>
          <p:cNvPr id="385107" name="Line 83"/>
          <p:cNvSpPr>
            <a:spLocks noChangeShapeType="1"/>
          </p:cNvSpPr>
          <p:nvPr/>
        </p:nvSpPr>
        <p:spPr bwMode="auto">
          <a:xfrm flipV="1">
            <a:off x="1770063" y="4192588"/>
            <a:ext cx="962025" cy="103187"/>
          </a:xfrm>
          <a:prstGeom prst="line">
            <a:avLst/>
          </a:prstGeom>
          <a:noFill/>
          <a:ln w="0">
            <a:solidFill>
              <a:schemeClr val="tx1"/>
            </a:solidFill>
            <a:prstDash val="sysDash"/>
            <a:round/>
          </a:ln>
          <a:extLst>
            <a:ext uri="{909E8E84-426E-40DD-AFC4-6F175D3DCCD1}">
              <a14:hiddenFill xmlns:a14="http://schemas.microsoft.com/office/drawing/2010/main">
                <a:noFill/>
              </a14:hiddenFill>
            </a:ext>
          </a:extLst>
        </p:spPr>
        <p:txBody>
          <a:bodyPr/>
          <a:lstStyle/>
          <a:p>
            <a:endParaRPr lang="zh-CN" altLang="en-US"/>
          </a:p>
        </p:txBody>
      </p:sp>
      <p:sp>
        <p:nvSpPr>
          <p:cNvPr id="385108" name="Line 84"/>
          <p:cNvSpPr>
            <a:spLocks noChangeShapeType="1"/>
          </p:cNvSpPr>
          <p:nvPr/>
        </p:nvSpPr>
        <p:spPr bwMode="auto">
          <a:xfrm>
            <a:off x="4648200" y="990600"/>
            <a:ext cx="595313" cy="250825"/>
          </a:xfrm>
          <a:prstGeom prst="line">
            <a:avLst/>
          </a:prstGeom>
          <a:noFill/>
          <a:ln w="28575">
            <a:solidFill>
              <a:schemeClr val="hlink"/>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5109" name="Text Box 85"/>
          <p:cNvSpPr txBox="1">
            <a:spLocks noChangeArrowheads="1"/>
          </p:cNvSpPr>
          <p:nvPr/>
        </p:nvSpPr>
        <p:spPr bwMode="auto">
          <a:xfrm>
            <a:off x="3962400" y="3200400"/>
            <a:ext cx="5275263" cy="90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i="1">
                <a:solidFill>
                  <a:schemeClr val="hlink"/>
                </a:solidFill>
                <a:ea typeface="宋体" panose="02010600030101010101" pitchFamily="2" charset="-122"/>
              </a:rPr>
              <a:t>subsystem responsibility </a:t>
            </a:r>
            <a:r>
              <a:rPr lang="en-US" altLang="zh-CN" sz="1600" b="1" i="1">
                <a:solidFill>
                  <a:schemeClr val="hlink"/>
                </a:solidFill>
                <a:latin typeface="ZapfHumnst BT" pitchFamily="34" charset="0"/>
                <a:ea typeface="宋体" panose="02010600030101010101" pitchFamily="2" charset="-122"/>
              </a:rPr>
              <a:t>Legacy RDBMS Database Access</a:t>
            </a:r>
            <a:endParaRPr lang="en-US" altLang="zh-CN" sz="1600" b="1" i="1">
              <a:solidFill>
                <a:schemeClr val="hlink"/>
              </a:solidFill>
              <a:latin typeface="ZapfHumnst BT" pitchFamily="34" charset="0"/>
              <a:ea typeface="宋体" panose="02010600030101010101" pitchFamily="2" charset="-122"/>
            </a:endParaRPr>
          </a:p>
          <a:p>
            <a:pPr>
              <a:spcBef>
                <a:spcPct val="50000"/>
              </a:spcBef>
            </a:pPr>
            <a:endParaRPr lang="en-US" altLang="zh-CN" sz="1400" b="1" i="1">
              <a:solidFill>
                <a:schemeClr val="hlink"/>
              </a:solidFill>
              <a:ea typeface="宋体" panose="02010600030101010101" pitchFamily="2" charset="-122"/>
            </a:endParaRPr>
          </a:p>
        </p:txBody>
      </p:sp>
      <p:sp>
        <p:nvSpPr>
          <p:cNvPr id="385110" name="Line 86"/>
          <p:cNvSpPr>
            <a:spLocks noChangeShapeType="1"/>
          </p:cNvSpPr>
          <p:nvPr/>
        </p:nvSpPr>
        <p:spPr bwMode="auto">
          <a:xfrm flipV="1">
            <a:off x="4419600" y="2743200"/>
            <a:ext cx="533400" cy="457200"/>
          </a:xfrm>
          <a:prstGeom prst="line">
            <a:avLst/>
          </a:prstGeom>
          <a:noFill/>
          <a:ln w="28575">
            <a:solidFill>
              <a:schemeClr val="hlink"/>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5113" name="Text Box 89"/>
          <p:cNvSpPr txBox="1">
            <a:spLocks noChangeArrowheads="1"/>
          </p:cNvSpPr>
          <p:nvPr/>
        </p:nvSpPr>
        <p:spPr bwMode="auto">
          <a:xfrm>
            <a:off x="4495800" y="3676650"/>
            <a:ext cx="4811713" cy="180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spAutoFit/>
          </a:bodyPr>
          <a:lstStyle/>
          <a:p>
            <a:pPr>
              <a:buFontTx/>
              <a:buChar char="•"/>
            </a:pPr>
            <a:r>
              <a:rPr lang="en-US" altLang="zh-CN" sz="1400">
                <a:ea typeface="宋体" panose="02010600030101010101" pitchFamily="2" charset="-122"/>
              </a:rPr>
              <a:t> </a:t>
            </a:r>
            <a:r>
              <a:rPr lang="en-US" altLang="zh-CN" sz="1400" b="1">
                <a:solidFill>
                  <a:schemeClr val="hlink"/>
                </a:solidFill>
                <a:ea typeface="宋体" panose="02010600030101010101" pitchFamily="2" charset="-122"/>
              </a:rPr>
              <a:t>The ICourseCatalogSystem::getCourseOfferings()</a:t>
            </a:r>
            <a:endParaRPr lang="en-US" altLang="zh-CN" sz="1400" b="1">
              <a:solidFill>
                <a:schemeClr val="hlink"/>
              </a:solidFill>
              <a:ea typeface="宋体" panose="02010600030101010101" pitchFamily="2" charset="-122"/>
            </a:endParaRPr>
          </a:p>
          <a:p>
            <a:r>
              <a:rPr lang="en-US" altLang="zh-CN" sz="1400" b="1">
                <a:solidFill>
                  <a:schemeClr val="hlink"/>
                </a:solidFill>
                <a:ea typeface="宋体" panose="02010600030101010101" pitchFamily="2" charset="-122"/>
              </a:rPr>
              <a:t>     documentation specifies:  “Retrieve the course</a:t>
            </a:r>
            <a:endParaRPr lang="en-US" altLang="zh-CN" sz="1400" b="1">
              <a:solidFill>
                <a:schemeClr val="hlink"/>
              </a:solidFill>
              <a:ea typeface="宋体" panose="02010600030101010101" pitchFamily="2" charset="-122"/>
            </a:endParaRPr>
          </a:p>
          <a:p>
            <a:r>
              <a:rPr lang="en-US" altLang="zh-CN" sz="1400" b="1">
                <a:solidFill>
                  <a:schemeClr val="hlink"/>
                </a:solidFill>
                <a:ea typeface="宋体" panose="02010600030101010101" pitchFamily="2" charset="-122"/>
              </a:rPr>
              <a:t>     offerings available for the specified semester.”</a:t>
            </a:r>
            <a:endParaRPr lang="en-US" altLang="zh-CN" sz="1400" b="1">
              <a:solidFill>
                <a:schemeClr val="hlink"/>
              </a:solidFill>
              <a:ea typeface="宋体" panose="02010600030101010101" pitchFamily="2" charset="-122"/>
            </a:endParaRPr>
          </a:p>
          <a:p>
            <a:endParaRPr lang="en-US" altLang="zh-CN" sz="1400" b="1">
              <a:solidFill>
                <a:schemeClr val="hlink"/>
              </a:solidFill>
              <a:ea typeface="宋体" panose="02010600030101010101" pitchFamily="2" charset="-122"/>
            </a:endParaRPr>
          </a:p>
          <a:p>
            <a:pPr>
              <a:buFontTx/>
              <a:buChar char="•"/>
            </a:pPr>
            <a:r>
              <a:rPr lang="en-US" altLang="zh-CN" sz="1400" b="1">
                <a:solidFill>
                  <a:schemeClr val="hlink"/>
                </a:solidFill>
                <a:ea typeface="宋体" panose="02010600030101010101" pitchFamily="2" charset="-122"/>
              </a:rPr>
              <a:t>   So </a:t>
            </a:r>
            <a:r>
              <a:rPr lang="en-US" altLang="zh-CN" sz="1400" b="1" u="sng">
                <a:solidFill>
                  <a:schemeClr val="hlink"/>
                </a:solidFill>
                <a:ea typeface="宋体" panose="02010600030101010101" pitchFamily="2" charset="-122"/>
              </a:rPr>
              <a:t>retrieval</a:t>
            </a:r>
            <a:r>
              <a:rPr lang="en-US" altLang="zh-CN" sz="1400" b="1">
                <a:solidFill>
                  <a:schemeClr val="hlink"/>
                </a:solidFill>
                <a:ea typeface="宋体" panose="02010600030101010101" pitchFamily="2" charset="-122"/>
              </a:rPr>
              <a:t> of the course offerings from  legacy </a:t>
            </a:r>
            <a:endParaRPr lang="en-US" altLang="zh-CN" sz="1400" b="1">
              <a:solidFill>
                <a:schemeClr val="hlink"/>
              </a:solidFill>
              <a:ea typeface="宋体" panose="02010600030101010101" pitchFamily="2" charset="-122"/>
            </a:endParaRPr>
          </a:p>
          <a:p>
            <a:r>
              <a:rPr lang="en-US" altLang="zh-CN" sz="1400" b="1">
                <a:solidFill>
                  <a:schemeClr val="hlink"/>
                </a:solidFill>
                <a:ea typeface="宋体" panose="02010600030101010101" pitchFamily="2" charset="-122"/>
              </a:rPr>
              <a:t>   database is responsibility of  CourseCatalog system.</a:t>
            </a:r>
            <a:endParaRPr lang="en-US" altLang="zh-CN" sz="1400" b="1">
              <a:solidFill>
                <a:schemeClr val="hlink"/>
              </a:solidFill>
              <a:ea typeface="宋体" panose="02010600030101010101" pitchFamily="2" charset="-122"/>
            </a:endParaRPr>
          </a:p>
          <a:p>
            <a:r>
              <a:rPr lang="en-US" altLang="zh-CN" sz="1400" b="1">
                <a:solidFill>
                  <a:schemeClr val="hlink"/>
                </a:solidFill>
                <a:ea typeface="宋体" panose="02010600030101010101" pitchFamily="2" charset="-122"/>
              </a:rPr>
              <a:t>   Now, must show exactly HOW this is done using the</a:t>
            </a:r>
            <a:endParaRPr lang="en-US" altLang="zh-CN" sz="1400" b="1">
              <a:solidFill>
                <a:schemeClr val="hlink"/>
              </a:solidFill>
              <a:ea typeface="宋体" panose="02010600030101010101" pitchFamily="2" charset="-122"/>
            </a:endParaRPr>
          </a:p>
          <a:p>
            <a:r>
              <a:rPr lang="en-US" altLang="zh-CN" sz="1400" b="1">
                <a:solidFill>
                  <a:schemeClr val="hlink"/>
                </a:solidFill>
                <a:ea typeface="宋体" panose="02010600030101010101" pitchFamily="2" charset="-122"/>
              </a:rPr>
              <a:t>   RDBMS persistency mechanism.</a:t>
            </a:r>
            <a:endParaRPr lang="en-US" altLang="zh-CN" sz="1400" b="1">
              <a:solidFill>
                <a:schemeClr val="hlink"/>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Line 2"/>
          <p:cNvSpPr>
            <a:spLocks noChangeShapeType="1"/>
          </p:cNvSpPr>
          <p:nvPr/>
        </p:nvSpPr>
        <p:spPr bwMode="auto">
          <a:xfrm>
            <a:off x="3790950" y="2372650"/>
            <a:ext cx="0" cy="262890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65571" name="Rectangle 3"/>
          <p:cNvSpPr>
            <a:spLocks noChangeArrowheads="1"/>
          </p:cNvSpPr>
          <p:nvPr/>
        </p:nvSpPr>
        <p:spPr bwMode="auto">
          <a:xfrm>
            <a:off x="742950" y="2585226"/>
            <a:ext cx="6400800" cy="2628900"/>
          </a:xfrm>
          <a:prstGeom prst="rect">
            <a:avLst/>
          </a:prstGeom>
          <a:noFill/>
          <a:ln w="28575">
            <a:solidFill>
              <a:schemeClr val="tx1"/>
            </a:solidFill>
            <a:miter lim="800000"/>
            <a:headEnd type="none" w="sm" len="sm"/>
            <a:tailEnd type="none" w="lg" len="lg"/>
          </a:ln>
          <a:effectLst/>
        </p:spPr>
        <p:txBody>
          <a:bodyPr wrap="none" anchor="ctr"/>
          <a:lstStyle/>
          <a:p>
            <a:endParaRPr lang="en-US"/>
          </a:p>
        </p:txBody>
      </p:sp>
      <p:sp>
        <p:nvSpPr>
          <p:cNvPr id="365572" name="Line 4"/>
          <p:cNvSpPr>
            <a:spLocks noChangeShapeType="1"/>
          </p:cNvSpPr>
          <p:nvPr/>
        </p:nvSpPr>
        <p:spPr bwMode="auto">
          <a:xfrm>
            <a:off x="742950" y="2982250"/>
            <a:ext cx="6400800"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65573" name="Text Box 5"/>
          <p:cNvSpPr txBox="1">
            <a:spLocks noChangeArrowheads="1"/>
          </p:cNvSpPr>
          <p:nvPr/>
        </p:nvSpPr>
        <p:spPr bwMode="auto">
          <a:xfrm>
            <a:off x="1123950" y="2525050"/>
            <a:ext cx="2398713" cy="366713"/>
          </a:xfrm>
          <a:prstGeom prst="rect">
            <a:avLst/>
          </a:prstGeom>
          <a:noFill/>
          <a:ln w="12700">
            <a:noFill/>
            <a:miter lim="800000"/>
            <a:headEnd type="none" w="sm" len="sm"/>
            <a:tailEnd type="none" w="lg" len="lg"/>
          </a:ln>
          <a:effectLst/>
        </p:spPr>
        <p:txBody>
          <a:bodyPr>
            <a:spAutoFit/>
          </a:bodyPr>
          <a:lstStyle/>
          <a:p>
            <a:pPr algn="ctr">
              <a:spcBef>
                <a:spcPct val="50000"/>
              </a:spcBef>
            </a:pPr>
            <a:r>
              <a:rPr lang="en-US" sz="1800" b="1"/>
              <a:t>Analysis Class</a:t>
            </a:r>
            <a:endParaRPr lang="en-US" sz="1800" b="1"/>
          </a:p>
        </p:txBody>
      </p:sp>
      <p:sp>
        <p:nvSpPr>
          <p:cNvPr id="365574" name="Text Box 6"/>
          <p:cNvSpPr txBox="1">
            <a:spLocks noChangeArrowheads="1"/>
          </p:cNvSpPr>
          <p:nvPr/>
        </p:nvSpPr>
        <p:spPr bwMode="auto">
          <a:xfrm>
            <a:off x="4132263" y="2525050"/>
            <a:ext cx="2895600" cy="366713"/>
          </a:xfrm>
          <a:prstGeom prst="rect">
            <a:avLst/>
          </a:prstGeom>
          <a:noFill/>
          <a:ln w="12700">
            <a:noFill/>
            <a:miter lim="800000"/>
            <a:headEnd type="none" w="sm" len="sm"/>
            <a:tailEnd type="none" w="lg" len="lg"/>
          </a:ln>
          <a:effectLst/>
        </p:spPr>
        <p:txBody>
          <a:bodyPr>
            <a:spAutoFit/>
          </a:bodyPr>
          <a:lstStyle/>
          <a:p>
            <a:pPr algn="ctr">
              <a:spcBef>
                <a:spcPct val="50000"/>
              </a:spcBef>
            </a:pPr>
            <a:r>
              <a:rPr lang="en-US" sz="1800" b="1"/>
              <a:t>Analysis Mechanism(s)</a:t>
            </a:r>
            <a:endParaRPr lang="en-US" sz="1800" b="1"/>
          </a:p>
        </p:txBody>
      </p:sp>
      <p:sp>
        <p:nvSpPr>
          <p:cNvPr id="365575" name="Text Box 7"/>
          <p:cNvSpPr txBox="1">
            <a:spLocks noChangeArrowheads="1"/>
          </p:cNvSpPr>
          <p:nvPr/>
        </p:nvSpPr>
        <p:spPr bwMode="auto">
          <a:xfrm>
            <a:off x="742950" y="2996538"/>
            <a:ext cx="1905000" cy="366712"/>
          </a:xfrm>
          <a:prstGeom prst="rect">
            <a:avLst/>
          </a:prstGeom>
          <a:noFill/>
          <a:ln w="12700">
            <a:noFill/>
            <a:miter lim="800000"/>
            <a:headEnd type="none" w="sm" len="sm"/>
            <a:tailEnd type="none" w="lg" len="lg"/>
          </a:ln>
          <a:effectLst/>
        </p:spPr>
        <p:txBody>
          <a:bodyPr>
            <a:spAutoFit/>
          </a:bodyPr>
          <a:lstStyle/>
          <a:p>
            <a:pPr>
              <a:spcBef>
                <a:spcPct val="50000"/>
              </a:spcBef>
            </a:pPr>
            <a:r>
              <a:rPr lang="en-US" sz="1800"/>
              <a:t>Student</a:t>
            </a:r>
            <a:endParaRPr lang="en-US" sz="1800"/>
          </a:p>
        </p:txBody>
      </p:sp>
      <p:sp>
        <p:nvSpPr>
          <p:cNvPr id="365576" name="Line 8"/>
          <p:cNvSpPr>
            <a:spLocks noChangeShapeType="1"/>
          </p:cNvSpPr>
          <p:nvPr/>
        </p:nvSpPr>
        <p:spPr bwMode="auto">
          <a:xfrm>
            <a:off x="742950" y="3758538"/>
            <a:ext cx="6400800"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65577" name="Text Box 9"/>
          <p:cNvSpPr txBox="1">
            <a:spLocks noChangeArrowheads="1"/>
          </p:cNvSpPr>
          <p:nvPr/>
        </p:nvSpPr>
        <p:spPr bwMode="auto">
          <a:xfrm>
            <a:off x="742950" y="3796638"/>
            <a:ext cx="1905000" cy="366712"/>
          </a:xfrm>
          <a:prstGeom prst="rect">
            <a:avLst/>
          </a:prstGeom>
          <a:noFill/>
          <a:ln w="12700">
            <a:noFill/>
            <a:miter lim="800000"/>
            <a:headEnd type="none" w="sm" len="sm"/>
            <a:tailEnd type="none" w="lg" len="lg"/>
          </a:ln>
          <a:effectLst/>
        </p:spPr>
        <p:txBody>
          <a:bodyPr>
            <a:spAutoFit/>
          </a:bodyPr>
          <a:lstStyle/>
          <a:p>
            <a:pPr>
              <a:spcBef>
                <a:spcPct val="50000"/>
              </a:spcBef>
            </a:pPr>
            <a:r>
              <a:rPr lang="en-US" sz="1800"/>
              <a:t>CourseOffering</a:t>
            </a:r>
            <a:endParaRPr lang="en-US" sz="1800"/>
          </a:p>
        </p:txBody>
      </p:sp>
      <p:sp>
        <p:nvSpPr>
          <p:cNvPr id="365578" name="Line 10"/>
          <p:cNvSpPr>
            <a:spLocks noChangeShapeType="1"/>
          </p:cNvSpPr>
          <p:nvPr/>
        </p:nvSpPr>
        <p:spPr bwMode="auto">
          <a:xfrm>
            <a:off x="742950" y="4163350"/>
            <a:ext cx="6400800"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65579" name="Text Box 11"/>
          <p:cNvSpPr txBox="1">
            <a:spLocks noChangeArrowheads="1"/>
          </p:cNvSpPr>
          <p:nvPr/>
        </p:nvSpPr>
        <p:spPr bwMode="auto">
          <a:xfrm>
            <a:off x="742950" y="4163350"/>
            <a:ext cx="1905000" cy="366713"/>
          </a:xfrm>
          <a:prstGeom prst="rect">
            <a:avLst/>
          </a:prstGeom>
          <a:noFill/>
          <a:ln w="12700">
            <a:noFill/>
            <a:miter lim="800000"/>
            <a:headEnd type="none" w="sm" len="sm"/>
            <a:tailEnd type="none" w="lg" len="lg"/>
          </a:ln>
          <a:effectLst/>
        </p:spPr>
        <p:txBody>
          <a:bodyPr>
            <a:spAutoFit/>
          </a:bodyPr>
          <a:lstStyle/>
          <a:p>
            <a:pPr>
              <a:spcBef>
                <a:spcPct val="50000"/>
              </a:spcBef>
            </a:pPr>
            <a:r>
              <a:rPr lang="en-US" sz="1800"/>
              <a:t>Course</a:t>
            </a:r>
            <a:endParaRPr lang="en-US" sz="1800"/>
          </a:p>
        </p:txBody>
      </p:sp>
      <p:sp>
        <p:nvSpPr>
          <p:cNvPr id="365580" name="Line 12"/>
          <p:cNvSpPr>
            <a:spLocks noChangeShapeType="1"/>
          </p:cNvSpPr>
          <p:nvPr/>
        </p:nvSpPr>
        <p:spPr bwMode="auto">
          <a:xfrm>
            <a:off x="742950" y="4530063"/>
            <a:ext cx="6400800"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65581" name="Text Box 13"/>
          <p:cNvSpPr txBox="1">
            <a:spLocks noChangeArrowheads="1"/>
          </p:cNvSpPr>
          <p:nvPr/>
        </p:nvSpPr>
        <p:spPr bwMode="auto">
          <a:xfrm>
            <a:off x="742950" y="4558638"/>
            <a:ext cx="2590800" cy="366712"/>
          </a:xfrm>
          <a:prstGeom prst="rect">
            <a:avLst/>
          </a:prstGeom>
          <a:noFill/>
          <a:ln w="12700">
            <a:noFill/>
            <a:miter lim="800000"/>
            <a:headEnd type="none" w="sm" len="sm"/>
            <a:tailEnd type="none" w="lg" len="lg"/>
          </a:ln>
          <a:effectLst/>
        </p:spPr>
        <p:txBody>
          <a:bodyPr>
            <a:spAutoFit/>
          </a:bodyPr>
          <a:lstStyle/>
          <a:p>
            <a:pPr>
              <a:spcBef>
                <a:spcPct val="50000"/>
              </a:spcBef>
            </a:pPr>
            <a:r>
              <a:rPr lang="en-US" sz="1800"/>
              <a:t>RegistrationController</a:t>
            </a:r>
            <a:endParaRPr lang="en-US" sz="1800"/>
          </a:p>
        </p:txBody>
      </p:sp>
      <p:sp>
        <p:nvSpPr>
          <p:cNvPr id="365582" name="Text Box 14"/>
          <p:cNvSpPr txBox="1">
            <a:spLocks noChangeArrowheads="1"/>
          </p:cNvSpPr>
          <p:nvPr/>
        </p:nvSpPr>
        <p:spPr bwMode="auto">
          <a:xfrm>
            <a:off x="3943350" y="2996538"/>
            <a:ext cx="2667000" cy="366712"/>
          </a:xfrm>
          <a:prstGeom prst="rect">
            <a:avLst/>
          </a:prstGeom>
          <a:noFill/>
          <a:ln w="12700">
            <a:noFill/>
            <a:miter lim="800000"/>
            <a:headEnd type="none" w="sm" len="sm"/>
            <a:tailEnd type="none" w="lg" len="lg"/>
          </a:ln>
          <a:effectLst/>
        </p:spPr>
        <p:txBody>
          <a:bodyPr>
            <a:spAutoFit/>
          </a:bodyPr>
          <a:lstStyle/>
          <a:p>
            <a:pPr>
              <a:spcBef>
                <a:spcPct val="50000"/>
              </a:spcBef>
            </a:pPr>
            <a:r>
              <a:rPr lang="en-US" sz="1800">
                <a:solidFill>
                  <a:schemeClr val="folHlink"/>
                </a:solidFill>
              </a:rPr>
              <a:t>Persistency</a:t>
            </a:r>
            <a:r>
              <a:rPr lang="en-US" sz="1800"/>
              <a:t>, Security</a:t>
            </a:r>
            <a:endParaRPr lang="en-US" sz="1800"/>
          </a:p>
        </p:txBody>
      </p:sp>
      <p:sp>
        <p:nvSpPr>
          <p:cNvPr id="365583" name="Text Box 15"/>
          <p:cNvSpPr txBox="1">
            <a:spLocks noChangeArrowheads="1"/>
          </p:cNvSpPr>
          <p:nvPr/>
        </p:nvSpPr>
        <p:spPr bwMode="auto">
          <a:xfrm>
            <a:off x="3943350" y="3796638"/>
            <a:ext cx="3468688" cy="366712"/>
          </a:xfrm>
          <a:prstGeom prst="rect">
            <a:avLst/>
          </a:prstGeom>
          <a:noFill/>
          <a:ln w="12700">
            <a:noFill/>
            <a:miter lim="800000"/>
            <a:headEnd type="none" w="sm" len="sm"/>
            <a:tailEnd type="none" w="lg" len="lg"/>
          </a:ln>
          <a:effectLst/>
        </p:spPr>
        <p:txBody>
          <a:bodyPr>
            <a:spAutoFit/>
          </a:bodyPr>
          <a:lstStyle/>
          <a:p>
            <a:pPr>
              <a:spcBef>
                <a:spcPct val="50000"/>
              </a:spcBef>
            </a:pPr>
            <a:r>
              <a:rPr lang="en-US" sz="1800" i="1">
                <a:solidFill>
                  <a:srgbClr val="00CCFF"/>
                </a:solidFill>
              </a:rPr>
              <a:t>Persistency, Legacy Interface</a:t>
            </a:r>
            <a:endParaRPr lang="en-US" sz="1800">
              <a:solidFill>
                <a:srgbClr val="00CCFF"/>
              </a:solidFill>
            </a:endParaRPr>
          </a:p>
        </p:txBody>
      </p:sp>
      <p:sp>
        <p:nvSpPr>
          <p:cNvPr id="365584" name="Text Box 16"/>
          <p:cNvSpPr txBox="1">
            <a:spLocks noChangeArrowheads="1"/>
          </p:cNvSpPr>
          <p:nvPr/>
        </p:nvSpPr>
        <p:spPr bwMode="auto">
          <a:xfrm>
            <a:off x="3943350" y="4163350"/>
            <a:ext cx="3468688" cy="366713"/>
          </a:xfrm>
          <a:prstGeom prst="rect">
            <a:avLst/>
          </a:prstGeom>
          <a:noFill/>
          <a:ln w="12700">
            <a:noFill/>
            <a:miter lim="800000"/>
            <a:headEnd type="none" w="sm" len="sm"/>
            <a:tailEnd type="none" w="lg" len="lg"/>
          </a:ln>
          <a:effectLst/>
        </p:spPr>
        <p:txBody>
          <a:bodyPr>
            <a:spAutoFit/>
          </a:bodyPr>
          <a:lstStyle/>
          <a:p>
            <a:pPr>
              <a:spcBef>
                <a:spcPct val="50000"/>
              </a:spcBef>
            </a:pPr>
            <a:r>
              <a:rPr lang="en-US" sz="1800" i="1">
                <a:solidFill>
                  <a:srgbClr val="00CCFF"/>
                </a:solidFill>
              </a:rPr>
              <a:t>Persistency, Legacy Interface</a:t>
            </a:r>
            <a:endParaRPr lang="en-US" sz="1800">
              <a:solidFill>
                <a:srgbClr val="00CCFF"/>
              </a:solidFill>
            </a:endParaRPr>
          </a:p>
        </p:txBody>
      </p:sp>
      <p:sp>
        <p:nvSpPr>
          <p:cNvPr id="365585" name="Text Box 17"/>
          <p:cNvSpPr txBox="1">
            <a:spLocks noChangeArrowheads="1"/>
          </p:cNvSpPr>
          <p:nvPr/>
        </p:nvSpPr>
        <p:spPr bwMode="auto">
          <a:xfrm>
            <a:off x="3943350" y="4558638"/>
            <a:ext cx="1868488" cy="366712"/>
          </a:xfrm>
          <a:prstGeom prst="rect">
            <a:avLst/>
          </a:prstGeom>
          <a:noFill/>
          <a:ln w="12700">
            <a:noFill/>
            <a:miter lim="800000"/>
            <a:headEnd type="none" w="sm" len="sm"/>
            <a:tailEnd type="none" w="lg" len="lg"/>
          </a:ln>
          <a:effectLst/>
        </p:spPr>
        <p:txBody>
          <a:bodyPr>
            <a:spAutoFit/>
          </a:bodyPr>
          <a:lstStyle/>
          <a:p>
            <a:pPr>
              <a:spcBef>
                <a:spcPct val="50000"/>
              </a:spcBef>
            </a:pPr>
            <a:r>
              <a:rPr lang="en-US" sz="1800"/>
              <a:t>Distribution</a:t>
            </a:r>
            <a:endParaRPr lang="en-US" sz="1800"/>
          </a:p>
        </p:txBody>
      </p:sp>
      <p:sp>
        <p:nvSpPr>
          <p:cNvPr id="365587" name="Rectangle 19"/>
          <p:cNvSpPr>
            <a:spLocks noGrp="1" noChangeArrowheads="1"/>
          </p:cNvSpPr>
          <p:nvPr>
            <p:ph idx="1"/>
          </p:nvPr>
        </p:nvSpPr>
        <p:spPr>
          <a:xfrm>
            <a:off x="509074" y="1416044"/>
            <a:ext cx="7772400" cy="4572000"/>
          </a:xfrm>
        </p:spPr>
        <p:txBody>
          <a:bodyPr/>
          <a:lstStyle/>
          <a:p>
            <a:r>
              <a:rPr lang="en-US" dirty="0"/>
              <a:t>Analysis-Class-to-Architectural-Mechanism Map from Use-Case Analysis</a:t>
            </a:r>
            <a:endParaRPr lang="en-US" dirty="0"/>
          </a:p>
        </p:txBody>
      </p:sp>
      <p:sp>
        <p:nvSpPr>
          <p:cNvPr id="365586" name="Rectangle 18"/>
          <p:cNvSpPr>
            <a:spLocks noGrp="1" noChangeArrowheads="1"/>
          </p:cNvSpPr>
          <p:nvPr>
            <p:ph type="title"/>
          </p:nvPr>
        </p:nvSpPr>
        <p:spPr>
          <a:xfrm>
            <a:off x="552450" y="188640"/>
            <a:ext cx="7772400" cy="914400"/>
          </a:xfrm>
        </p:spPr>
        <p:txBody>
          <a:bodyPr>
            <a:normAutofit fontScale="90000"/>
          </a:bodyPr>
          <a:lstStyle/>
          <a:p>
            <a:r>
              <a:rPr lang="en-US" sz="3300" dirty="0"/>
              <a:t>Incorporating the Architectural Mechanisms: Persistency</a:t>
            </a:r>
            <a:endParaRPr lang="en-US" sz="3400" dirty="0"/>
          </a:p>
        </p:txBody>
      </p:sp>
      <p:sp>
        <p:nvSpPr>
          <p:cNvPr id="365588" name="Line 20"/>
          <p:cNvSpPr>
            <a:spLocks noChangeShapeType="1"/>
          </p:cNvSpPr>
          <p:nvPr/>
        </p:nvSpPr>
        <p:spPr bwMode="auto">
          <a:xfrm>
            <a:off x="742950" y="3352138"/>
            <a:ext cx="6400800"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65589" name="Text Box 21"/>
          <p:cNvSpPr txBox="1">
            <a:spLocks noChangeArrowheads="1"/>
          </p:cNvSpPr>
          <p:nvPr/>
        </p:nvSpPr>
        <p:spPr bwMode="auto">
          <a:xfrm>
            <a:off x="742950" y="3352138"/>
            <a:ext cx="1905000" cy="366712"/>
          </a:xfrm>
          <a:prstGeom prst="rect">
            <a:avLst/>
          </a:prstGeom>
          <a:noFill/>
          <a:ln w="12700">
            <a:noFill/>
            <a:miter lim="800000"/>
            <a:headEnd type="none" w="sm" len="sm"/>
            <a:tailEnd type="none" w="lg" len="lg"/>
          </a:ln>
          <a:effectLst/>
        </p:spPr>
        <p:txBody>
          <a:bodyPr>
            <a:spAutoFit/>
          </a:bodyPr>
          <a:lstStyle/>
          <a:p>
            <a:pPr>
              <a:spcBef>
                <a:spcPct val="50000"/>
              </a:spcBef>
            </a:pPr>
            <a:r>
              <a:rPr lang="en-US" sz="1800"/>
              <a:t>Schedule</a:t>
            </a:r>
            <a:endParaRPr lang="en-US" sz="1800"/>
          </a:p>
        </p:txBody>
      </p:sp>
      <p:sp>
        <p:nvSpPr>
          <p:cNvPr id="365590" name="Text Box 22"/>
          <p:cNvSpPr txBox="1">
            <a:spLocks noChangeArrowheads="1"/>
          </p:cNvSpPr>
          <p:nvPr/>
        </p:nvSpPr>
        <p:spPr bwMode="auto">
          <a:xfrm>
            <a:off x="3943350" y="3352138"/>
            <a:ext cx="2667000" cy="366712"/>
          </a:xfrm>
          <a:prstGeom prst="rect">
            <a:avLst/>
          </a:prstGeom>
          <a:noFill/>
          <a:ln w="12700">
            <a:noFill/>
            <a:miter lim="800000"/>
            <a:headEnd type="none" w="sm" len="sm"/>
            <a:tailEnd type="none" w="lg" len="lg"/>
          </a:ln>
          <a:effectLst/>
        </p:spPr>
        <p:txBody>
          <a:bodyPr>
            <a:spAutoFit/>
          </a:bodyPr>
          <a:lstStyle/>
          <a:p>
            <a:pPr>
              <a:spcBef>
                <a:spcPct val="50000"/>
              </a:spcBef>
            </a:pPr>
            <a:r>
              <a:rPr lang="en-US" sz="1800">
                <a:solidFill>
                  <a:schemeClr val="folHlink"/>
                </a:solidFill>
              </a:rPr>
              <a:t>Persistency</a:t>
            </a:r>
            <a:r>
              <a:rPr lang="en-US" sz="1800"/>
              <a:t>, Security</a:t>
            </a:r>
            <a:endParaRPr lang="en-US" sz="1800"/>
          </a:p>
        </p:txBody>
      </p:sp>
      <p:sp>
        <p:nvSpPr>
          <p:cNvPr id="365592" name="Text Box 24"/>
          <p:cNvSpPr txBox="1">
            <a:spLocks noChangeArrowheads="1"/>
          </p:cNvSpPr>
          <p:nvPr/>
        </p:nvSpPr>
        <p:spPr bwMode="auto">
          <a:xfrm>
            <a:off x="7143750" y="2996538"/>
            <a:ext cx="1943100" cy="657225"/>
          </a:xfrm>
          <a:prstGeom prst="rect">
            <a:avLst/>
          </a:prstGeom>
          <a:noFill/>
          <a:ln w="9525">
            <a:noFill/>
            <a:miter lim="800000"/>
          </a:ln>
          <a:effectLst/>
        </p:spPr>
        <p:txBody>
          <a:bodyPr lIns="107950" tIns="53975" rIns="107950" bIns="53975">
            <a:spAutoFit/>
          </a:bodyPr>
          <a:lstStyle/>
          <a:p>
            <a:pPr>
              <a:spcBef>
                <a:spcPct val="50000"/>
              </a:spcBef>
            </a:pPr>
            <a:r>
              <a:rPr lang="en-US" sz="1800" b="1" i="1">
                <a:solidFill>
                  <a:schemeClr val="folHlink"/>
                </a:solidFill>
              </a:rPr>
              <a:t>OODBMS Persistency</a:t>
            </a:r>
            <a:endParaRPr lang="en-US" sz="1800" b="1" i="1">
              <a:solidFill>
                <a:schemeClr val="tx2"/>
              </a:solidFill>
            </a:endParaRPr>
          </a:p>
        </p:txBody>
      </p:sp>
      <p:sp>
        <p:nvSpPr>
          <p:cNvPr id="365593" name="Text Box 25"/>
          <p:cNvSpPr txBox="1">
            <a:spLocks noChangeArrowheads="1"/>
          </p:cNvSpPr>
          <p:nvPr/>
        </p:nvSpPr>
        <p:spPr bwMode="auto">
          <a:xfrm>
            <a:off x="7119938" y="3872838"/>
            <a:ext cx="1966912" cy="657225"/>
          </a:xfrm>
          <a:prstGeom prst="rect">
            <a:avLst/>
          </a:prstGeom>
          <a:noFill/>
          <a:ln w="9525">
            <a:noFill/>
            <a:miter lim="800000"/>
          </a:ln>
          <a:effectLst/>
        </p:spPr>
        <p:txBody>
          <a:bodyPr lIns="107950" tIns="53975" rIns="107950" bIns="53975">
            <a:spAutoFit/>
          </a:bodyPr>
          <a:lstStyle/>
          <a:p>
            <a:pPr>
              <a:spcBef>
                <a:spcPct val="50000"/>
              </a:spcBef>
            </a:pPr>
            <a:r>
              <a:rPr lang="en-US" sz="1800" b="1" i="1">
                <a:solidFill>
                  <a:srgbClr val="00CCFF"/>
                </a:solidFill>
              </a:rPr>
              <a:t>RDBMS Persistency</a:t>
            </a:r>
            <a:endParaRPr lang="en-US" sz="1800" b="1" i="1">
              <a:solidFill>
                <a:srgbClr val="00CCFF"/>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p:cNvSpPr>
            <a:spLocks noGrp="1" noChangeArrowheads="1"/>
          </p:cNvSpPr>
          <p:nvPr>
            <p:ph idx="1"/>
          </p:nvPr>
        </p:nvSpPr>
        <p:spPr>
          <a:xfrm>
            <a:off x="305483" y="1196752"/>
            <a:ext cx="7772400" cy="5158808"/>
          </a:xfrm>
        </p:spPr>
        <p:txBody>
          <a:bodyPr/>
          <a:lstStyle/>
          <a:p>
            <a:pPr marL="609600" indent="-609600">
              <a:buFont typeface="Wingdings" panose="05000000000000000000" pitchFamily="2" charset="2"/>
              <a:buAutoNum type="arabicPeriod"/>
            </a:pPr>
            <a:r>
              <a:rPr lang="en-US" sz="2700" dirty="0"/>
              <a:t>Provide access to the class libraries needed to implement JDBC </a:t>
            </a:r>
            <a:endParaRPr lang="en-US" sz="2700" dirty="0"/>
          </a:p>
          <a:p>
            <a:pPr marL="987425" lvl="1" indent="-533400"/>
            <a:r>
              <a:rPr lang="en-US" sz="2700" i="1" dirty="0">
                <a:solidFill>
                  <a:srgbClr val="00CCFF"/>
                </a:solidFill>
              </a:rPr>
              <a:t>Provide java.sql package</a:t>
            </a:r>
            <a:endParaRPr lang="en-US" sz="2700" dirty="0">
              <a:solidFill>
                <a:srgbClr val="00CCFF"/>
              </a:solidFill>
            </a:endParaRPr>
          </a:p>
          <a:p>
            <a:pPr marL="609600" indent="-609600">
              <a:buFont typeface="Wingdings" panose="05000000000000000000" pitchFamily="2" charset="2"/>
              <a:buAutoNum type="arabicPeriod"/>
            </a:pPr>
            <a:r>
              <a:rPr lang="en-US" sz="2700" dirty="0"/>
              <a:t>Create the necessary </a:t>
            </a:r>
            <a:r>
              <a:rPr lang="en-US" sz="2700" dirty="0" err="1"/>
              <a:t>DBClasses</a:t>
            </a:r>
            <a:endParaRPr lang="en-US" sz="2700" dirty="0"/>
          </a:p>
          <a:p>
            <a:pPr marL="987425" lvl="1" indent="-533400"/>
            <a:r>
              <a:rPr lang="en-US" sz="2700" dirty="0">
                <a:solidFill>
                  <a:schemeClr val="tx1"/>
                </a:solidFill>
              </a:rPr>
              <a:t>One </a:t>
            </a:r>
            <a:r>
              <a:rPr lang="en-US" sz="2700" dirty="0" err="1">
                <a:solidFill>
                  <a:schemeClr val="tx1"/>
                </a:solidFill>
              </a:rPr>
              <a:t>DBClass</a:t>
            </a:r>
            <a:r>
              <a:rPr lang="en-US" sz="2700" dirty="0">
                <a:solidFill>
                  <a:schemeClr val="tx1"/>
                </a:solidFill>
              </a:rPr>
              <a:t> per persistent class</a:t>
            </a:r>
            <a:endParaRPr lang="en-US" sz="2700" dirty="0">
              <a:solidFill>
                <a:schemeClr val="tx1"/>
              </a:solidFill>
            </a:endParaRPr>
          </a:p>
          <a:p>
            <a:pPr marL="987425" lvl="1" indent="-533400"/>
            <a:r>
              <a:rPr lang="en-US" sz="2700" dirty="0">
                <a:solidFill>
                  <a:schemeClr val="tx1"/>
                </a:solidFill>
              </a:rPr>
              <a:t>Course Offering persistent class =&gt; </a:t>
            </a:r>
            <a:r>
              <a:rPr lang="en-US" sz="2700" dirty="0" err="1">
                <a:solidFill>
                  <a:schemeClr val="tx1"/>
                </a:solidFill>
              </a:rPr>
              <a:t>DBCourseOffering</a:t>
            </a:r>
            <a:endParaRPr lang="en-US" sz="2700" dirty="0">
              <a:solidFill>
                <a:schemeClr val="tx1"/>
              </a:solidFill>
            </a:endParaRPr>
          </a:p>
        </p:txBody>
      </p:sp>
      <p:sp>
        <p:nvSpPr>
          <p:cNvPr id="367619" name="Rectangle 3"/>
          <p:cNvSpPr>
            <a:spLocks noGrp="1" noChangeArrowheads="1"/>
          </p:cNvSpPr>
          <p:nvPr>
            <p:ph type="title"/>
          </p:nvPr>
        </p:nvSpPr>
        <p:spPr>
          <a:xfrm>
            <a:off x="228600" y="188640"/>
            <a:ext cx="8686800" cy="914400"/>
          </a:xfrm>
        </p:spPr>
        <p:txBody>
          <a:bodyPr/>
          <a:lstStyle/>
          <a:p>
            <a:r>
              <a:rPr lang="en-US" sz="3600" dirty="0"/>
              <a:t>Review: Incorporating JDBC: Steps</a:t>
            </a:r>
            <a:endParaRPr lang="en-US" sz="3600" dirty="0"/>
          </a:p>
        </p:txBody>
      </p:sp>
      <p:sp>
        <p:nvSpPr>
          <p:cNvPr id="367620" name="Text Box 4"/>
          <p:cNvSpPr txBox="1">
            <a:spLocks noChangeArrowheads="1"/>
          </p:cNvSpPr>
          <p:nvPr/>
        </p:nvSpPr>
        <p:spPr bwMode="auto">
          <a:xfrm>
            <a:off x="228600" y="1676400"/>
            <a:ext cx="647700" cy="534988"/>
          </a:xfrm>
          <a:prstGeom prst="rect">
            <a:avLst/>
          </a:prstGeom>
          <a:noFill/>
          <a:ln w="9525">
            <a:noFill/>
            <a:miter lim="800000"/>
          </a:ln>
          <a:effectLst/>
        </p:spPr>
        <p:txBody>
          <a:bodyPr lIns="107950" tIns="53975" rIns="107950" bIns="53975">
            <a:spAutoFit/>
          </a:bodyPr>
          <a:lstStyle/>
          <a:p>
            <a:pPr algn="ctr">
              <a:spcBef>
                <a:spcPct val="50000"/>
              </a:spcBef>
            </a:pPr>
            <a:r>
              <a:rPr lang="en-US" sz="2800" b="1">
                <a:solidFill>
                  <a:schemeClr val="hlink"/>
                </a:solidFill>
                <a:latin typeface="Symbol" panose="05050102010706020507" pitchFamily="18" charset="2"/>
              </a:rPr>
              <a:t>Ö</a:t>
            </a:r>
            <a:endParaRPr lang="en-US" sz="2800" b="1">
              <a:solidFill>
                <a:schemeClr val="hlink"/>
              </a:solidFill>
              <a:latin typeface="Symbol" panose="05050102010706020507" pitchFamily="18" charset="2"/>
            </a:endParaRPr>
          </a:p>
        </p:txBody>
      </p:sp>
      <p:sp>
        <p:nvSpPr>
          <p:cNvPr id="367694" name="Text Box 78"/>
          <p:cNvSpPr txBox="1">
            <a:spLocks noChangeArrowheads="1"/>
          </p:cNvSpPr>
          <p:nvPr/>
        </p:nvSpPr>
        <p:spPr bwMode="auto">
          <a:xfrm>
            <a:off x="3251200" y="5345113"/>
            <a:ext cx="2057400" cy="534987"/>
          </a:xfrm>
          <a:prstGeom prst="rect">
            <a:avLst/>
          </a:prstGeom>
          <a:noFill/>
          <a:ln w="9525">
            <a:noFill/>
            <a:miter lim="800000"/>
          </a:ln>
          <a:effectLst/>
        </p:spPr>
        <p:txBody>
          <a:bodyPr lIns="107950" tIns="53975" rIns="107950" bIns="53975">
            <a:spAutoFit/>
          </a:bodyPr>
          <a:lstStyle/>
          <a:p>
            <a:pPr algn="ctr"/>
            <a:r>
              <a:rPr lang="en-US" sz="2800" b="1">
                <a:solidFill>
                  <a:schemeClr val="hlink"/>
                </a:solidFill>
                <a:latin typeface="Symbol" panose="05050102010706020507" pitchFamily="18" charset="2"/>
              </a:rPr>
              <a:t>Ö </a:t>
            </a:r>
            <a:r>
              <a:rPr lang="en-US" sz="2800" b="1" i="1">
                <a:solidFill>
                  <a:schemeClr val="hlink"/>
                </a:solidFill>
              </a:rPr>
              <a:t>= Done</a:t>
            </a:r>
            <a:endParaRPr lang="en-US" sz="2800" b="1">
              <a:solidFill>
                <a:schemeClr val="hlink"/>
              </a:solidFill>
              <a:latin typeface="Symbol" panose="05050102010706020507" pitchFamily="18" charset="2"/>
            </a:endParaRPr>
          </a:p>
        </p:txBody>
      </p:sp>
      <p:sp>
        <p:nvSpPr>
          <p:cNvPr id="367695" name="Rectangle 79"/>
          <p:cNvSpPr>
            <a:spLocks noChangeArrowheads="1"/>
          </p:cNvSpPr>
          <p:nvPr/>
        </p:nvSpPr>
        <p:spPr bwMode="auto">
          <a:xfrm>
            <a:off x="6906090" y="1964903"/>
            <a:ext cx="1990725" cy="1311275"/>
          </a:xfrm>
          <a:prstGeom prst="rect">
            <a:avLst/>
          </a:prstGeom>
          <a:solidFill>
            <a:srgbClr val="FFFFCC"/>
          </a:solidFill>
          <a:ln w="12700">
            <a:solidFill>
              <a:srgbClr val="8A0E5E"/>
            </a:solidFill>
            <a:miter lim="800000"/>
          </a:ln>
        </p:spPr>
        <p:txBody>
          <a:bodyPr/>
          <a:lstStyle/>
          <a:p>
            <a:endParaRPr lang="en-US"/>
          </a:p>
        </p:txBody>
      </p:sp>
      <p:sp>
        <p:nvSpPr>
          <p:cNvPr id="367696" name="Rectangle 80"/>
          <p:cNvSpPr>
            <a:spLocks noChangeArrowheads="1"/>
          </p:cNvSpPr>
          <p:nvPr/>
        </p:nvSpPr>
        <p:spPr bwMode="auto">
          <a:xfrm>
            <a:off x="6876256" y="1772816"/>
            <a:ext cx="806450" cy="384175"/>
          </a:xfrm>
          <a:prstGeom prst="rect">
            <a:avLst/>
          </a:prstGeom>
          <a:solidFill>
            <a:srgbClr val="FFFFCC"/>
          </a:solidFill>
          <a:ln w="12700">
            <a:solidFill>
              <a:srgbClr val="8A0E5E"/>
            </a:solidFill>
            <a:miter lim="800000"/>
          </a:ln>
        </p:spPr>
        <p:txBody>
          <a:bodyPr/>
          <a:lstStyle/>
          <a:p>
            <a:endParaRPr lang="en-US"/>
          </a:p>
        </p:txBody>
      </p:sp>
      <p:grpSp>
        <p:nvGrpSpPr>
          <p:cNvPr id="2" name="Group 77"/>
          <p:cNvGrpSpPr/>
          <p:nvPr/>
        </p:nvGrpSpPr>
        <p:grpSpPr bwMode="auto">
          <a:xfrm>
            <a:off x="6977063" y="1812925"/>
            <a:ext cx="1847850" cy="1554163"/>
            <a:chOff x="2370" y="2526"/>
            <a:chExt cx="1275" cy="967"/>
          </a:xfrm>
        </p:grpSpPr>
        <p:pic>
          <p:nvPicPr>
            <p:cNvPr id="367633" name="Picture 17" descr="hh01517_"/>
            <p:cNvPicPr>
              <a:picLocks noChangeAspect="1" noChangeArrowheads="1"/>
            </p:cNvPicPr>
            <p:nvPr/>
          </p:nvPicPr>
          <p:blipFill>
            <a:blip r:embed="rId1" cstate="print"/>
            <a:srcRect/>
            <a:stretch>
              <a:fillRect/>
            </a:stretch>
          </p:blipFill>
          <p:spPr bwMode="auto">
            <a:xfrm>
              <a:off x="2370" y="2795"/>
              <a:ext cx="1275" cy="698"/>
            </a:xfrm>
            <a:prstGeom prst="rect">
              <a:avLst/>
            </a:prstGeom>
            <a:noFill/>
          </p:spPr>
        </p:pic>
        <p:sp>
          <p:nvSpPr>
            <p:cNvPr id="367635" name="Oval 19"/>
            <p:cNvSpPr>
              <a:spLocks noChangeArrowheads="1"/>
            </p:cNvSpPr>
            <p:nvPr/>
          </p:nvSpPr>
          <p:spPr bwMode="auto">
            <a:xfrm>
              <a:off x="2624" y="2976"/>
              <a:ext cx="632" cy="88"/>
            </a:xfrm>
            <a:prstGeom prst="ellipse">
              <a:avLst/>
            </a:prstGeom>
            <a:solidFill>
              <a:srgbClr val="800000"/>
            </a:solidFill>
            <a:ln w="9525">
              <a:noFill/>
              <a:round/>
            </a:ln>
            <a:effectLst/>
          </p:spPr>
          <p:txBody>
            <a:bodyPr wrap="none" lIns="107950" tIns="53975" rIns="107950" bIns="53975" anchor="ctr"/>
            <a:lstStyle/>
            <a:p>
              <a:endParaRPr lang="en-US"/>
            </a:p>
          </p:txBody>
        </p:sp>
        <p:grpSp>
          <p:nvGrpSpPr>
            <p:cNvPr id="3" name="Group 75"/>
            <p:cNvGrpSpPr/>
            <p:nvPr/>
          </p:nvGrpSpPr>
          <p:grpSpPr bwMode="auto">
            <a:xfrm>
              <a:off x="2863" y="2526"/>
              <a:ext cx="487" cy="428"/>
              <a:chOff x="1535" y="2806"/>
              <a:chExt cx="487" cy="428"/>
            </a:xfrm>
          </p:grpSpPr>
          <p:sp>
            <p:nvSpPr>
              <p:cNvPr id="367681" name="Freeform 65"/>
              <p:cNvSpPr/>
              <p:nvPr/>
            </p:nvSpPr>
            <p:spPr bwMode="auto">
              <a:xfrm>
                <a:off x="1535" y="2806"/>
                <a:ext cx="414" cy="428"/>
              </a:xfrm>
              <a:custGeom>
                <a:avLst/>
                <a:gdLst/>
                <a:ahLst/>
                <a:cxnLst>
                  <a:cxn ang="0">
                    <a:pos x="794" y="191"/>
                  </a:cxn>
                  <a:cxn ang="0">
                    <a:pos x="778" y="254"/>
                  </a:cxn>
                  <a:cxn ang="0">
                    <a:pos x="763" y="293"/>
                  </a:cxn>
                  <a:cxn ang="0">
                    <a:pos x="787" y="256"/>
                  </a:cxn>
                  <a:cxn ang="0">
                    <a:pos x="795" y="236"/>
                  </a:cxn>
                  <a:cxn ang="0">
                    <a:pos x="802" y="216"/>
                  </a:cxn>
                  <a:cxn ang="0">
                    <a:pos x="817" y="205"/>
                  </a:cxn>
                  <a:cxn ang="0">
                    <a:pos x="827" y="250"/>
                  </a:cxn>
                  <a:cxn ang="0">
                    <a:pos x="823" y="303"/>
                  </a:cxn>
                  <a:cxn ang="0">
                    <a:pos x="808" y="371"/>
                  </a:cxn>
                  <a:cxn ang="0">
                    <a:pos x="770" y="438"/>
                  </a:cxn>
                  <a:cxn ang="0">
                    <a:pos x="721" y="491"/>
                  </a:cxn>
                  <a:cxn ang="0">
                    <a:pos x="662" y="532"/>
                  </a:cxn>
                  <a:cxn ang="0">
                    <a:pos x="599" y="569"/>
                  </a:cxn>
                  <a:cxn ang="0">
                    <a:pos x="530" y="601"/>
                  </a:cxn>
                  <a:cxn ang="0">
                    <a:pos x="457" y="627"/>
                  </a:cxn>
                  <a:cxn ang="0">
                    <a:pos x="380" y="642"/>
                  </a:cxn>
                  <a:cxn ang="0">
                    <a:pos x="339" y="652"/>
                  </a:cxn>
                  <a:cxn ang="0">
                    <a:pos x="313" y="660"/>
                  </a:cxn>
                  <a:cxn ang="0">
                    <a:pos x="288" y="666"/>
                  </a:cxn>
                  <a:cxn ang="0">
                    <a:pos x="349" y="624"/>
                  </a:cxn>
                  <a:cxn ang="0">
                    <a:pos x="415" y="588"/>
                  </a:cxn>
                  <a:cxn ang="0">
                    <a:pos x="483" y="552"/>
                  </a:cxn>
                  <a:cxn ang="0">
                    <a:pos x="551" y="516"/>
                  </a:cxn>
                  <a:cxn ang="0">
                    <a:pos x="614" y="477"/>
                  </a:cxn>
                  <a:cxn ang="0">
                    <a:pos x="666" y="434"/>
                  </a:cxn>
                  <a:cxn ang="0">
                    <a:pos x="712" y="387"/>
                  </a:cxn>
                  <a:cxn ang="0">
                    <a:pos x="744" y="328"/>
                  </a:cxn>
                  <a:cxn ang="0">
                    <a:pos x="744" y="318"/>
                  </a:cxn>
                  <a:cxn ang="0">
                    <a:pos x="710" y="347"/>
                  </a:cxn>
                  <a:cxn ang="0">
                    <a:pos x="660" y="391"/>
                  </a:cxn>
                  <a:cxn ang="0">
                    <a:pos x="604" y="426"/>
                  </a:cxn>
                  <a:cxn ang="0">
                    <a:pos x="543" y="455"/>
                  </a:cxn>
                  <a:cxn ang="0">
                    <a:pos x="478" y="478"/>
                  </a:cxn>
                  <a:cxn ang="0">
                    <a:pos x="412" y="495"/>
                  </a:cxn>
                  <a:cxn ang="0">
                    <a:pos x="346" y="510"/>
                  </a:cxn>
                  <a:cxn ang="0">
                    <a:pos x="279" y="523"/>
                  </a:cxn>
                  <a:cxn ang="0">
                    <a:pos x="214" y="539"/>
                  </a:cxn>
                  <a:cxn ang="0">
                    <a:pos x="157" y="566"/>
                  </a:cxn>
                  <a:cxn ang="0">
                    <a:pos x="108" y="607"/>
                  </a:cxn>
                  <a:cxn ang="0">
                    <a:pos x="105" y="612"/>
                  </a:cxn>
                  <a:cxn ang="0">
                    <a:pos x="74" y="653"/>
                  </a:cxn>
                  <a:cxn ang="0">
                    <a:pos x="51" y="738"/>
                  </a:cxn>
                  <a:cxn ang="0">
                    <a:pos x="68" y="844"/>
                  </a:cxn>
                  <a:cxn ang="0">
                    <a:pos x="58" y="856"/>
                  </a:cxn>
                  <a:cxn ang="0">
                    <a:pos x="30" y="847"/>
                  </a:cxn>
                  <a:cxn ang="0">
                    <a:pos x="6" y="794"/>
                  </a:cxn>
                  <a:cxn ang="0">
                    <a:pos x="6" y="687"/>
                  </a:cxn>
                  <a:cxn ang="0">
                    <a:pos x="44" y="590"/>
                  </a:cxn>
                  <a:cxn ang="0">
                    <a:pos x="128" y="506"/>
                  </a:cxn>
                  <a:cxn ang="0">
                    <a:pos x="251" y="448"/>
                  </a:cxn>
                  <a:cxn ang="0">
                    <a:pos x="386" y="408"/>
                  </a:cxn>
                  <a:cxn ang="0">
                    <a:pos x="520" y="366"/>
                  </a:cxn>
                  <a:cxn ang="0">
                    <a:pos x="638" y="302"/>
                  </a:cxn>
                  <a:cxn ang="0">
                    <a:pos x="712" y="224"/>
                  </a:cxn>
                  <a:cxn ang="0">
                    <a:pos x="734" y="168"/>
                  </a:cxn>
                  <a:cxn ang="0">
                    <a:pos x="741" y="100"/>
                  </a:cxn>
                  <a:cxn ang="0">
                    <a:pos x="729" y="47"/>
                  </a:cxn>
                  <a:cxn ang="0">
                    <a:pos x="698" y="0"/>
                  </a:cxn>
                  <a:cxn ang="0">
                    <a:pos x="759" y="37"/>
                  </a:cxn>
                  <a:cxn ang="0">
                    <a:pos x="794" y="92"/>
                  </a:cxn>
                </a:cxnLst>
                <a:rect l="0" t="0" r="r" b="b"/>
                <a:pathLst>
                  <a:path w="827" h="857">
                    <a:moveTo>
                      <a:pt x="801" y="141"/>
                    </a:moveTo>
                    <a:lnTo>
                      <a:pt x="797" y="166"/>
                    </a:lnTo>
                    <a:lnTo>
                      <a:pt x="794" y="191"/>
                    </a:lnTo>
                    <a:lnTo>
                      <a:pt x="790" y="217"/>
                    </a:lnTo>
                    <a:lnTo>
                      <a:pt x="782" y="240"/>
                    </a:lnTo>
                    <a:lnTo>
                      <a:pt x="778" y="254"/>
                    </a:lnTo>
                    <a:lnTo>
                      <a:pt x="771" y="266"/>
                    </a:lnTo>
                    <a:lnTo>
                      <a:pt x="765" y="279"/>
                    </a:lnTo>
                    <a:lnTo>
                      <a:pt x="763" y="293"/>
                    </a:lnTo>
                    <a:lnTo>
                      <a:pt x="773" y="284"/>
                    </a:lnTo>
                    <a:lnTo>
                      <a:pt x="781" y="271"/>
                    </a:lnTo>
                    <a:lnTo>
                      <a:pt x="787" y="256"/>
                    </a:lnTo>
                    <a:lnTo>
                      <a:pt x="793" y="243"/>
                    </a:lnTo>
                    <a:lnTo>
                      <a:pt x="795" y="235"/>
                    </a:lnTo>
                    <a:lnTo>
                      <a:pt x="795" y="236"/>
                    </a:lnTo>
                    <a:lnTo>
                      <a:pt x="797" y="236"/>
                    </a:lnTo>
                    <a:lnTo>
                      <a:pt x="798" y="226"/>
                    </a:lnTo>
                    <a:lnTo>
                      <a:pt x="802" y="216"/>
                    </a:lnTo>
                    <a:lnTo>
                      <a:pt x="805" y="205"/>
                    </a:lnTo>
                    <a:lnTo>
                      <a:pt x="806" y="194"/>
                    </a:lnTo>
                    <a:lnTo>
                      <a:pt x="817" y="205"/>
                    </a:lnTo>
                    <a:lnTo>
                      <a:pt x="824" y="219"/>
                    </a:lnTo>
                    <a:lnTo>
                      <a:pt x="827" y="234"/>
                    </a:lnTo>
                    <a:lnTo>
                      <a:pt x="827" y="250"/>
                    </a:lnTo>
                    <a:lnTo>
                      <a:pt x="826" y="269"/>
                    </a:lnTo>
                    <a:lnTo>
                      <a:pt x="825" y="286"/>
                    </a:lnTo>
                    <a:lnTo>
                      <a:pt x="823" y="303"/>
                    </a:lnTo>
                    <a:lnTo>
                      <a:pt x="821" y="320"/>
                    </a:lnTo>
                    <a:lnTo>
                      <a:pt x="816" y="347"/>
                    </a:lnTo>
                    <a:lnTo>
                      <a:pt x="808" y="371"/>
                    </a:lnTo>
                    <a:lnTo>
                      <a:pt x="797" y="395"/>
                    </a:lnTo>
                    <a:lnTo>
                      <a:pt x="783" y="417"/>
                    </a:lnTo>
                    <a:lnTo>
                      <a:pt x="770" y="438"/>
                    </a:lnTo>
                    <a:lnTo>
                      <a:pt x="753" y="456"/>
                    </a:lnTo>
                    <a:lnTo>
                      <a:pt x="737" y="475"/>
                    </a:lnTo>
                    <a:lnTo>
                      <a:pt x="721" y="491"/>
                    </a:lnTo>
                    <a:lnTo>
                      <a:pt x="703" y="505"/>
                    </a:lnTo>
                    <a:lnTo>
                      <a:pt x="683" y="518"/>
                    </a:lnTo>
                    <a:lnTo>
                      <a:pt x="662" y="532"/>
                    </a:lnTo>
                    <a:lnTo>
                      <a:pt x="642" y="545"/>
                    </a:lnTo>
                    <a:lnTo>
                      <a:pt x="621" y="558"/>
                    </a:lnTo>
                    <a:lnTo>
                      <a:pt x="599" y="569"/>
                    </a:lnTo>
                    <a:lnTo>
                      <a:pt x="577" y="581"/>
                    </a:lnTo>
                    <a:lnTo>
                      <a:pt x="554" y="591"/>
                    </a:lnTo>
                    <a:lnTo>
                      <a:pt x="530" y="601"/>
                    </a:lnTo>
                    <a:lnTo>
                      <a:pt x="507" y="611"/>
                    </a:lnTo>
                    <a:lnTo>
                      <a:pt x="483" y="619"/>
                    </a:lnTo>
                    <a:lnTo>
                      <a:pt x="457" y="627"/>
                    </a:lnTo>
                    <a:lnTo>
                      <a:pt x="432" y="632"/>
                    </a:lnTo>
                    <a:lnTo>
                      <a:pt x="407" y="638"/>
                    </a:lnTo>
                    <a:lnTo>
                      <a:pt x="380" y="642"/>
                    </a:lnTo>
                    <a:lnTo>
                      <a:pt x="354" y="645"/>
                    </a:lnTo>
                    <a:lnTo>
                      <a:pt x="346" y="649"/>
                    </a:lnTo>
                    <a:lnTo>
                      <a:pt x="339" y="652"/>
                    </a:lnTo>
                    <a:lnTo>
                      <a:pt x="331" y="655"/>
                    </a:lnTo>
                    <a:lnTo>
                      <a:pt x="321" y="658"/>
                    </a:lnTo>
                    <a:lnTo>
                      <a:pt x="313" y="660"/>
                    </a:lnTo>
                    <a:lnTo>
                      <a:pt x="305" y="662"/>
                    </a:lnTo>
                    <a:lnTo>
                      <a:pt x="296" y="664"/>
                    </a:lnTo>
                    <a:lnTo>
                      <a:pt x="288" y="666"/>
                    </a:lnTo>
                    <a:lnTo>
                      <a:pt x="308" y="652"/>
                    </a:lnTo>
                    <a:lnTo>
                      <a:pt x="328" y="638"/>
                    </a:lnTo>
                    <a:lnTo>
                      <a:pt x="349" y="624"/>
                    </a:lnTo>
                    <a:lnTo>
                      <a:pt x="371" y="612"/>
                    </a:lnTo>
                    <a:lnTo>
                      <a:pt x="393" y="600"/>
                    </a:lnTo>
                    <a:lnTo>
                      <a:pt x="415" y="588"/>
                    </a:lnTo>
                    <a:lnTo>
                      <a:pt x="438" y="576"/>
                    </a:lnTo>
                    <a:lnTo>
                      <a:pt x="460" y="564"/>
                    </a:lnTo>
                    <a:lnTo>
                      <a:pt x="483" y="552"/>
                    </a:lnTo>
                    <a:lnTo>
                      <a:pt x="506" y="540"/>
                    </a:lnTo>
                    <a:lnTo>
                      <a:pt x="528" y="529"/>
                    </a:lnTo>
                    <a:lnTo>
                      <a:pt x="551" y="516"/>
                    </a:lnTo>
                    <a:lnTo>
                      <a:pt x="573" y="503"/>
                    </a:lnTo>
                    <a:lnTo>
                      <a:pt x="593" y="491"/>
                    </a:lnTo>
                    <a:lnTo>
                      <a:pt x="614" y="477"/>
                    </a:lnTo>
                    <a:lnTo>
                      <a:pt x="635" y="463"/>
                    </a:lnTo>
                    <a:lnTo>
                      <a:pt x="650" y="449"/>
                    </a:lnTo>
                    <a:lnTo>
                      <a:pt x="666" y="434"/>
                    </a:lnTo>
                    <a:lnTo>
                      <a:pt x="682" y="419"/>
                    </a:lnTo>
                    <a:lnTo>
                      <a:pt x="698" y="404"/>
                    </a:lnTo>
                    <a:lnTo>
                      <a:pt x="712" y="387"/>
                    </a:lnTo>
                    <a:lnTo>
                      <a:pt x="725" y="370"/>
                    </a:lnTo>
                    <a:lnTo>
                      <a:pt x="736" y="350"/>
                    </a:lnTo>
                    <a:lnTo>
                      <a:pt x="744" y="328"/>
                    </a:lnTo>
                    <a:lnTo>
                      <a:pt x="747" y="324"/>
                    </a:lnTo>
                    <a:lnTo>
                      <a:pt x="747" y="320"/>
                    </a:lnTo>
                    <a:lnTo>
                      <a:pt x="744" y="318"/>
                    </a:lnTo>
                    <a:lnTo>
                      <a:pt x="740" y="315"/>
                    </a:lnTo>
                    <a:lnTo>
                      <a:pt x="725" y="331"/>
                    </a:lnTo>
                    <a:lnTo>
                      <a:pt x="710" y="347"/>
                    </a:lnTo>
                    <a:lnTo>
                      <a:pt x="694" y="362"/>
                    </a:lnTo>
                    <a:lnTo>
                      <a:pt x="677" y="377"/>
                    </a:lnTo>
                    <a:lnTo>
                      <a:pt x="660" y="391"/>
                    </a:lnTo>
                    <a:lnTo>
                      <a:pt x="642" y="403"/>
                    </a:lnTo>
                    <a:lnTo>
                      <a:pt x="623" y="415"/>
                    </a:lnTo>
                    <a:lnTo>
                      <a:pt x="604" y="426"/>
                    </a:lnTo>
                    <a:lnTo>
                      <a:pt x="584" y="437"/>
                    </a:lnTo>
                    <a:lnTo>
                      <a:pt x="563" y="447"/>
                    </a:lnTo>
                    <a:lnTo>
                      <a:pt x="543" y="455"/>
                    </a:lnTo>
                    <a:lnTo>
                      <a:pt x="522" y="464"/>
                    </a:lnTo>
                    <a:lnTo>
                      <a:pt x="500" y="471"/>
                    </a:lnTo>
                    <a:lnTo>
                      <a:pt x="478" y="478"/>
                    </a:lnTo>
                    <a:lnTo>
                      <a:pt x="456" y="484"/>
                    </a:lnTo>
                    <a:lnTo>
                      <a:pt x="433" y="490"/>
                    </a:lnTo>
                    <a:lnTo>
                      <a:pt x="412" y="495"/>
                    </a:lnTo>
                    <a:lnTo>
                      <a:pt x="391" y="501"/>
                    </a:lnTo>
                    <a:lnTo>
                      <a:pt x="369" y="506"/>
                    </a:lnTo>
                    <a:lnTo>
                      <a:pt x="346" y="510"/>
                    </a:lnTo>
                    <a:lnTo>
                      <a:pt x="324" y="514"/>
                    </a:lnTo>
                    <a:lnTo>
                      <a:pt x="301" y="518"/>
                    </a:lnTo>
                    <a:lnTo>
                      <a:pt x="279" y="523"/>
                    </a:lnTo>
                    <a:lnTo>
                      <a:pt x="257" y="528"/>
                    </a:lnTo>
                    <a:lnTo>
                      <a:pt x="235" y="533"/>
                    </a:lnTo>
                    <a:lnTo>
                      <a:pt x="214" y="539"/>
                    </a:lnTo>
                    <a:lnTo>
                      <a:pt x="195" y="547"/>
                    </a:lnTo>
                    <a:lnTo>
                      <a:pt x="175" y="555"/>
                    </a:lnTo>
                    <a:lnTo>
                      <a:pt x="157" y="566"/>
                    </a:lnTo>
                    <a:lnTo>
                      <a:pt x="139" y="577"/>
                    </a:lnTo>
                    <a:lnTo>
                      <a:pt x="123" y="591"/>
                    </a:lnTo>
                    <a:lnTo>
                      <a:pt x="108" y="607"/>
                    </a:lnTo>
                    <a:lnTo>
                      <a:pt x="110" y="608"/>
                    </a:lnTo>
                    <a:lnTo>
                      <a:pt x="107" y="609"/>
                    </a:lnTo>
                    <a:lnTo>
                      <a:pt x="105" y="612"/>
                    </a:lnTo>
                    <a:lnTo>
                      <a:pt x="104" y="612"/>
                    </a:lnTo>
                    <a:lnTo>
                      <a:pt x="88" y="631"/>
                    </a:lnTo>
                    <a:lnTo>
                      <a:pt x="74" y="653"/>
                    </a:lnTo>
                    <a:lnTo>
                      <a:pt x="63" y="680"/>
                    </a:lnTo>
                    <a:lnTo>
                      <a:pt x="55" y="707"/>
                    </a:lnTo>
                    <a:lnTo>
                      <a:pt x="51" y="738"/>
                    </a:lnTo>
                    <a:lnTo>
                      <a:pt x="52" y="772"/>
                    </a:lnTo>
                    <a:lnTo>
                      <a:pt x="58" y="807"/>
                    </a:lnTo>
                    <a:lnTo>
                      <a:pt x="68" y="844"/>
                    </a:lnTo>
                    <a:lnTo>
                      <a:pt x="70" y="850"/>
                    </a:lnTo>
                    <a:lnTo>
                      <a:pt x="66" y="854"/>
                    </a:lnTo>
                    <a:lnTo>
                      <a:pt x="58" y="856"/>
                    </a:lnTo>
                    <a:lnTo>
                      <a:pt x="50" y="857"/>
                    </a:lnTo>
                    <a:lnTo>
                      <a:pt x="37" y="855"/>
                    </a:lnTo>
                    <a:lnTo>
                      <a:pt x="30" y="847"/>
                    </a:lnTo>
                    <a:lnTo>
                      <a:pt x="24" y="836"/>
                    </a:lnTo>
                    <a:lnTo>
                      <a:pt x="20" y="826"/>
                    </a:lnTo>
                    <a:lnTo>
                      <a:pt x="6" y="794"/>
                    </a:lnTo>
                    <a:lnTo>
                      <a:pt x="0" y="758"/>
                    </a:lnTo>
                    <a:lnTo>
                      <a:pt x="0" y="722"/>
                    </a:lnTo>
                    <a:lnTo>
                      <a:pt x="6" y="687"/>
                    </a:lnTo>
                    <a:lnTo>
                      <a:pt x="15" y="651"/>
                    </a:lnTo>
                    <a:lnTo>
                      <a:pt x="28" y="619"/>
                    </a:lnTo>
                    <a:lnTo>
                      <a:pt x="44" y="590"/>
                    </a:lnTo>
                    <a:lnTo>
                      <a:pt x="60" y="566"/>
                    </a:lnTo>
                    <a:lnTo>
                      <a:pt x="92" y="533"/>
                    </a:lnTo>
                    <a:lnTo>
                      <a:pt x="128" y="506"/>
                    </a:lnTo>
                    <a:lnTo>
                      <a:pt x="167" y="484"/>
                    </a:lnTo>
                    <a:lnTo>
                      <a:pt x="207" y="464"/>
                    </a:lnTo>
                    <a:lnTo>
                      <a:pt x="251" y="448"/>
                    </a:lnTo>
                    <a:lnTo>
                      <a:pt x="295" y="433"/>
                    </a:lnTo>
                    <a:lnTo>
                      <a:pt x="340" y="421"/>
                    </a:lnTo>
                    <a:lnTo>
                      <a:pt x="386" y="408"/>
                    </a:lnTo>
                    <a:lnTo>
                      <a:pt x="431" y="395"/>
                    </a:lnTo>
                    <a:lnTo>
                      <a:pt x="476" y="383"/>
                    </a:lnTo>
                    <a:lnTo>
                      <a:pt x="520" y="366"/>
                    </a:lnTo>
                    <a:lnTo>
                      <a:pt x="561" y="349"/>
                    </a:lnTo>
                    <a:lnTo>
                      <a:pt x="601" y="327"/>
                    </a:lnTo>
                    <a:lnTo>
                      <a:pt x="638" y="302"/>
                    </a:lnTo>
                    <a:lnTo>
                      <a:pt x="672" y="272"/>
                    </a:lnTo>
                    <a:lnTo>
                      <a:pt x="702" y="236"/>
                    </a:lnTo>
                    <a:lnTo>
                      <a:pt x="712" y="224"/>
                    </a:lnTo>
                    <a:lnTo>
                      <a:pt x="721" y="208"/>
                    </a:lnTo>
                    <a:lnTo>
                      <a:pt x="728" y="189"/>
                    </a:lnTo>
                    <a:lnTo>
                      <a:pt x="734" y="168"/>
                    </a:lnTo>
                    <a:lnTo>
                      <a:pt x="738" y="146"/>
                    </a:lnTo>
                    <a:lnTo>
                      <a:pt x="741" y="125"/>
                    </a:lnTo>
                    <a:lnTo>
                      <a:pt x="741" y="100"/>
                    </a:lnTo>
                    <a:lnTo>
                      <a:pt x="740" y="77"/>
                    </a:lnTo>
                    <a:lnTo>
                      <a:pt x="734" y="64"/>
                    </a:lnTo>
                    <a:lnTo>
                      <a:pt x="729" y="47"/>
                    </a:lnTo>
                    <a:lnTo>
                      <a:pt x="723" y="34"/>
                    </a:lnTo>
                    <a:lnTo>
                      <a:pt x="714" y="21"/>
                    </a:lnTo>
                    <a:lnTo>
                      <a:pt x="698" y="0"/>
                    </a:lnTo>
                    <a:lnTo>
                      <a:pt x="721" y="11"/>
                    </a:lnTo>
                    <a:lnTo>
                      <a:pt x="742" y="23"/>
                    </a:lnTo>
                    <a:lnTo>
                      <a:pt x="759" y="37"/>
                    </a:lnTo>
                    <a:lnTo>
                      <a:pt x="774" y="53"/>
                    </a:lnTo>
                    <a:lnTo>
                      <a:pt x="786" y="72"/>
                    </a:lnTo>
                    <a:lnTo>
                      <a:pt x="794" y="92"/>
                    </a:lnTo>
                    <a:lnTo>
                      <a:pt x="798" y="115"/>
                    </a:lnTo>
                    <a:lnTo>
                      <a:pt x="801" y="141"/>
                    </a:lnTo>
                    <a:close/>
                  </a:path>
                </a:pathLst>
              </a:custGeom>
              <a:solidFill>
                <a:srgbClr val="FFFFFF"/>
              </a:solidFill>
              <a:ln w="9525">
                <a:noFill/>
                <a:round/>
              </a:ln>
            </p:spPr>
            <p:txBody>
              <a:bodyPr/>
              <a:lstStyle/>
              <a:p>
                <a:endParaRPr lang="en-US"/>
              </a:p>
            </p:txBody>
          </p:sp>
          <p:sp>
            <p:nvSpPr>
              <p:cNvPr id="367682" name="Freeform 66"/>
              <p:cNvSpPr/>
              <p:nvPr/>
            </p:nvSpPr>
            <p:spPr bwMode="auto">
              <a:xfrm>
                <a:off x="1798" y="2881"/>
                <a:ext cx="224" cy="233"/>
              </a:xfrm>
              <a:custGeom>
                <a:avLst/>
                <a:gdLst/>
                <a:ahLst/>
                <a:cxnLst>
                  <a:cxn ang="0">
                    <a:pos x="445" y="116"/>
                  </a:cxn>
                  <a:cxn ang="0">
                    <a:pos x="443" y="191"/>
                  </a:cxn>
                  <a:cxn ang="0">
                    <a:pos x="420" y="260"/>
                  </a:cxn>
                  <a:cxn ang="0">
                    <a:pos x="380" y="321"/>
                  </a:cxn>
                  <a:cxn ang="0">
                    <a:pos x="338" y="363"/>
                  </a:cxn>
                  <a:cxn ang="0">
                    <a:pos x="301" y="389"/>
                  </a:cxn>
                  <a:cxn ang="0">
                    <a:pos x="260" y="411"/>
                  </a:cxn>
                  <a:cxn ang="0">
                    <a:pos x="216" y="428"/>
                  </a:cxn>
                  <a:cxn ang="0">
                    <a:pos x="170" y="441"/>
                  </a:cxn>
                  <a:cxn ang="0">
                    <a:pos x="122" y="451"/>
                  </a:cxn>
                  <a:cxn ang="0">
                    <a:pos x="73" y="458"/>
                  </a:cxn>
                  <a:cxn ang="0">
                    <a:pos x="24" y="464"/>
                  </a:cxn>
                  <a:cxn ang="0">
                    <a:pos x="17" y="461"/>
                  </a:cxn>
                  <a:cxn ang="0">
                    <a:pos x="51" y="446"/>
                  </a:cxn>
                  <a:cxn ang="0">
                    <a:pos x="85" y="429"/>
                  </a:cxn>
                  <a:cxn ang="0">
                    <a:pos x="118" y="411"/>
                  </a:cxn>
                  <a:cxn ang="0">
                    <a:pos x="152" y="394"/>
                  </a:cxn>
                  <a:cxn ang="0">
                    <a:pos x="183" y="373"/>
                  </a:cxn>
                  <a:cxn ang="0">
                    <a:pos x="211" y="352"/>
                  </a:cxn>
                  <a:cxn ang="0">
                    <a:pos x="237" y="329"/>
                  </a:cxn>
                  <a:cxn ang="0">
                    <a:pos x="259" y="304"/>
                  </a:cxn>
                  <a:cxn ang="0">
                    <a:pos x="279" y="277"/>
                  </a:cxn>
                  <a:cxn ang="0">
                    <a:pos x="298" y="249"/>
                  </a:cxn>
                  <a:cxn ang="0">
                    <a:pos x="314" y="218"/>
                  </a:cxn>
                  <a:cxn ang="0">
                    <a:pos x="328" y="172"/>
                  </a:cxn>
                  <a:cxn ang="0">
                    <a:pos x="334" y="108"/>
                  </a:cxn>
                  <a:cxn ang="0">
                    <a:pos x="325" y="66"/>
                  </a:cxn>
                  <a:cxn ang="0">
                    <a:pos x="315" y="47"/>
                  </a:cxn>
                  <a:cxn ang="0">
                    <a:pos x="302" y="30"/>
                  </a:cxn>
                  <a:cxn ang="0">
                    <a:pos x="291" y="10"/>
                  </a:cxn>
                  <a:cxn ang="0">
                    <a:pos x="311" y="3"/>
                  </a:cxn>
                  <a:cxn ang="0">
                    <a:pos x="357" y="15"/>
                  </a:cxn>
                  <a:cxn ang="0">
                    <a:pos x="397" y="34"/>
                  </a:cxn>
                  <a:cxn ang="0">
                    <a:pos x="428" y="62"/>
                  </a:cxn>
                </a:cxnLst>
                <a:rect l="0" t="0" r="r" b="b"/>
                <a:pathLst>
                  <a:path w="448" h="466">
                    <a:moveTo>
                      <a:pt x="437" y="79"/>
                    </a:moveTo>
                    <a:lnTo>
                      <a:pt x="445" y="116"/>
                    </a:lnTo>
                    <a:lnTo>
                      <a:pt x="448" y="154"/>
                    </a:lnTo>
                    <a:lnTo>
                      <a:pt x="443" y="191"/>
                    </a:lnTo>
                    <a:lnTo>
                      <a:pt x="434" y="227"/>
                    </a:lnTo>
                    <a:lnTo>
                      <a:pt x="420" y="260"/>
                    </a:lnTo>
                    <a:lnTo>
                      <a:pt x="402" y="292"/>
                    </a:lnTo>
                    <a:lnTo>
                      <a:pt x="380" y="321"/>
                    </a:lnTo>
                    <a:lnTo>
                      <a:pt x="355" y="347"/>
                    </a:lnTo>
                    <a:lnTo>
                      <a:pt x="338" y="363"/>
                    </a:lnTo>
                    <a:lnTo>
                      <a:pt x="320" y="376"/>
                    </a:lnTo>
                    <a:lnTo>
                      <a:pt x="301" y="389"/>
                    </a:lnTo>
                    <a:lnTo>
                      <a:pt x="281" y="401"/>
                    </a:lnTo>
                    <a:lnTo>
                      <a:pt x="260" y="411"/>
                    </a:lnTo>
                    <a:lnTo>
                      <a:pt x="238" y="420"/>
                    </a:lnTo>
                    <a:lnTo>
                      <a:pt x="216" y="428"/>
                    </a:lnTo>
                    <a:lnTo>
                      <a:pt x="193" y="435"/>
                    </a:lnTo>
                    <a:lnTo>
                      <a:pt x="170" y="441"/>
                    </a:lnTo>
                    <a:lnTo>
                      <a:pt x="146" y="447"/>
                    </a:lnTo>
                    <a:lnTo>
                      <a:pt x="122" y="451"/>
                    </a:lnTo>
                    <a:lnTo>
                      <a:pt x="97" y="455"/>
                    </a:lnTo>
                    <a:lnTo>
                      <a:pt x="73" y="458"/>
                    </a:lnTo>
                    <a:lnTo>
                      <a:pt x="48" y="462"/>
                    </a:lnTo>
                    <a:lnTo>
                      <a:pt x="24" y="464"/>
                    </a:lnTo>
                    <a:lnTo>
                      <a:pt x="0" y="466"/>
                    </a:lnTo>
                    <a:lnTo>
                      <a:pt x="17" y="461"/>
                    </a:lnTo>
                    <a:lnTo>
                      <a:pt x="34" y="454"/>
                    </a:lnTo>
                    <a:lnTo>
                      <a:pt x="51" y="446"/>
                    </a:lnTo>
                    <a:lnTo>
                      <a:pt x="67" y="438"/>
                    </a:lnTo>
                    <a:lnTo>
                      <a:pt x="85" y="429"/>
                    </a:lnTo>
                    <a:lnTo>
                      <a:pt x="101" y="420"/>
                    </a:lnTo>
                    <a:lnTo>
                      <a:pt x="118" y="411"/>
                    </a:lnTo>
                    <a:lnTo>
                      <a:pt x="135" y="403"/>
                    </a:lnTo>
                    <a:lnTo>
                      <a:pt x="152" y="394"/>
                    </a:lnTo>
                    <a:lnTo>
                      <a:pt x="168" y="383"/>
                    </a:lnTo>
                    <a:lnTo>
                      <a:pt x="183" y="373"/>
                    </a:lnTo>
                    <a:lnTo>
                      <a:pt x="198" y="363"/>
                    </a:lnTo>
                    <a:lnTo>
                      <a:pt x="211" y="352"/>
                    </a:lnTo>
                    <a:lnTo>
                      <a:pt x="224" y="341"/>
                    </a:lnTo>
                    <a:lnTo>
                      <a:pt x="237" y="329"/>
                    </a:lnTo>
                    <a:lnTo>
                      <a:pt x="248" y="317"/>
                    </a:lnTo>
                    <a:lnTo>
                      <a:pt x="259" y="304"/>
                    </a:lnTo>
                    <a:lnTo>
                      <a:pt x="269" y="290"/>
                    </a:lnTo>
                    <a:lnTo>
                      <a:pt x="279" y="277"/>
                    </a:lnTo>
                    <a:lnTo>
                      <a:pt x="289" y="262"/>
                    </a:lnTo>
                    <a:lnTo>
                      <a:pt x="298" y="249"/>
                    </a:lnTo>
                    <a:lnTo>
                      <a:pt x="306" y="234"/>
                    </a:lnTo>
                    <a:lnTo>
                      <a:pt x="314" y="218"/>
                    </a:lnTo>
                    <a:lnTo>
                      <a:pt x="321" y="201"/>
                    </a:lnTo>
                    <a:lnTo>
                      <a:pt x="328" y="172"/>
                    </a:lnTo>
                    <a:lnTo>
                      <a:pt x="332" y="140"/>
                    </a:lnTo>
                    <a:lnTo>
                      <a:pt x="334" y="108"/>
                    </a:lnTo>
                    <a:lnTo>
                      <a:pt x="329" y="75"/>
                    </a:lnTo>
                    <a:lnTo>
                      <a:pt x="325" y="66"/>
                    </a:lnTo>
                    <a:lnTo>
                      <a:pt x="321" y="56"/>
                    </a:lnTo>
                    <a:lnTo>
                      <a:pt x="315" y="47"/>
                    </a:lnTo>
                    <a:lnTo>
                      <a:pt x="308" y="39"/>
                    </a:lnTo>
                    <a:lnTo>
                      <a:pt x="302" y="30"/>
                    </a:lnTo>
                    <a:lnTo>
                      <a:pt x="297" y="21"/>
                    </a:lnTo>
                    <a:lnTo>
                      <a:pt x="291" y="10"/>
                    </a:lnTo>
                    <a:lnTo>
                      <a:pt x="287" y="0"/>
                    </a:lnTo>
                    <a:lnTo>
                      <a:pt x="311" y="3"/>
                    </a:lnTo>
                    <a:lnTo>
                      <a:pt x="334" y="8"/>
                    </a:lnTo>
                    <a:lnTo>
                      <a:pt x="357" y="15"/>
                    </a:lnTo>
                    <a:lnTo>
                      <a:pt x="377" y="24"/>
                    </a:lnTo>
                    <a:lnTo>
                      <a:pt x="397" y="34"/>
                    </a:lnTo>
                    <a:lnTo>
                      <a:pt x="414" y="48"/>
                    </a:lnTo>
                    <a:lnTo>
                      <a:pt x="428" y="62"/>
                    </a:lnTo>
                    <a:lnTo>
                      <a:pt x="437" y="79"/>
                    </a:lnTo>
                    <a:close/>
                  </a:path>
                </a:pathLst>
              </a:custGeom>
              <a:solidFill>
                <a:srgbClr val="FFFFFF"/>
              </a:solidFill>
              <a:ln w="9525">
                <a:noFill/>
                <a:round/>
              </a:ln>
            </p:spPr>
            <p:txBody>
              <a:bodyPr/>
              <a:lstStyle/>
              <a:p>
                <a:endParaRPr lang="en-US"/>
              </a:p>
            </p:txBody>
          </p:sp>
          <p:sp>
            <p:nvSpPr>
              <p:cNvPr id="367684" name="Freeform 68"/>
              <p:cNvSpPr/>
              <p:nvPr/>
            </p:nvSpPr>
            <p:spPr bwMode="auto">
              <a:xfrm>
                <a:off x="1603" y="3010"/>
                <a:ext cx="268" cy="211"/>
              </a:xfrm>
              <a:custGeom>
                <a:avLst/>
                <a:gdLst/>
                <a:ahLst/>
                <a:cxnLst>
                  <a:cxn ang="0">
                    <a:pos x="522" y="14"/>
                  </a:cxn>
                  <a:cxn ang="0">
                    <a:pos x="494" y="39"/>
                  </a:cxn>
                  <a:cxn ang="0">
                    <a:pos x="465" y="62"/>
                  </a:cxn>
                  <a:cxn ang="0">
                    <a:pos x="435" y="83"/>
                  </a:cxn>
                  <a:cxn ang="0">
                    <a:pos x="403" y="101"/>
                  </a:cxn>
                  <a:cxn ang="0">
                    <a:pos x="371" y="120"/>
                  </a:cxn>
                  <a:cxn ang="0">
                    <a:pos x="336" y="137"/>
                  </a:cxn>
                  <a:cxn ang="0">
                    <a:pos x="302" y="155"/>
                  </a:cxn>
                  <a:cxn ang="0">
                    <a:pos x="265" y="174"/>
                  </a:cxn>
                  <a:cxn ang="0">
                    <a:pos x="228" y="192"/>
                  </a:cxn>
                  <a:cxn ang="0">
                    <a:pos x="192" y="212"/>
                  </a:cxn>
                  <a:cxn ang="0">
                    <a:pos x="158" y="232"/>
                  </a:cxn>
                  <a:cxn ang="0">
                    <a:pos x="124" y="256"/>
                  </a:cxn>
                  <a:cxn ang="0">
                    <a:pos x="93" y="280"/>
                  </a:cxn>
                  <a:cxn ang="0">
                    <a:pos x="63" y="307"/>
                  </a:cxn>
                  <a:cxn ang="0">
                    <a:pos x="37" y="338"/>
                  </a:cxn>
                  <a:cxn ang="0">
                    <a:pos x="23" y="370"/>
                  </a:cxn>
                  <a:cxn ang="0">
                    <a:pos x="17" y="399"/>
                  </a:cxn>
                  <a:cxn ang="0">
                    <a:pos x="22" y="421"/>
                  </a:cxn>
                  <a:cxn ang="0">
                    <a:pos x="0" y="374"/>
                  </a:cxn>
                  <a:cxn ang="0">
                    <a:pos x="6" y="319"/>
                  </a:cxn>
                  <a:cxn ang="0">
                    <a:pos x="18" y="297"/>
                  </a:cxn>
                  <a:cxn ang="0">
                    <a:pos x="30" y="276"/>
                  </a:cxn>
                  <a:cxn ang="0">
                    <a:pos x="55" y="244"/>
                  </a:cxn>
                  <a:cxn ang="0">
                    <a:pos x="86" y="218"/>
                  </a:cxn>
                  <a:cxn ang="0">
                    <a:pos x="121" y="194"/>
                  </a:cxn>
                  <a:cxn ang="0">
                    <a:pos x="159" y="175"/>
                  </a:cxn>
                  <a:cxn ang="0">
                    <a:pos x="198" y="158"/>
                  </a:cxn>
                  <a:cxn ang="0">
                    <a:pos x="240" y="142"/>
                  </a:cxn>
                  <a:cxn ang="0">
                    <a:pos x="281" y="127"/>
                  </a:cxn>
                  <a:cxn ang="0">
                    <a:pos x="321" y="112"/>
                  </a:cxn>
                  <a:cxn ang="0">
                    <a:pos x="347" y="99"/>
                  </a:cxn>
                  <a:cxn ang="0">
                    <a:pos x="374" y="87"/>
                  </a:cxn>
                  <a:cxn ang="0">
                    <a:pos x="403" y="76"/>
                  </a:cxn>
                  <a:cxn ang="0">
                    <a:pos x="432" y="63"/>
                  </a:cxn>
                  <a:cxn ang="0">
                    <a:pos x="460" y="51"/>
                  </a:cxn>
                  <a:cxn ang="0">
                    <a:pos x="486" y="36"/>
                  </a:cxn>
                  <a:cxn ang="0">
                    <a:pos x="510" y="19"/>
                  </a:cxn>
                  <a:cxn ang="0">
                    <a:pos x="531" y="0"/>
                  </a:cxn>
                </a:cxnLst>
                <a:rect l="0" t="0" r="r" b="b"/>
                <a:pathLst>
                  <a:path w="536" h="421">
                    <a:moveTo>
                      <a:pt x="536" y="0"/>
                    </a:moveTo>
                    <a:lnTo>
                      <a:pt x="522" y="14"/>
                    </a:lnTo>
                    <a:lnTo>
                      <a:pt x="509" y="28"/>
                    </a:lnTo>
                    <a:lnTo>
                      <a:pt x="494" y="39"/>
                    </a:lnTo>
                    <a:lnTo>
                      <a:pt x="480" y="51"/>
                    </a:lnTo>
                    <a:lnTo>
                      <a:pt x="465" y="62"/>
                    </a:lnTo>
                    <a:lnTo>
                      <a:pt x="450" y="72"/>
                    </a:lnTo>
                    <a:lnTo>
                      <a:pt x="435" y="83"/>
                    </a:lnTo>
                    <a:lnTo>
                      <a:pt x="419" y="92"/>
                    </a:lnTo>
                    <a:lnTo>
                      <a:pt x="403" y="101"/>
                    </a:lnTo>
                    <a:lnTo>
                      <a:pt x="387" y="110"/>
                    </a:lnTo>
                    <a:lnTo>
                      <a:pt x="371" y="120"/>
                    </a:lnTo>
                    <a:lnTo>
                      <a:pt x="354" y="129"/>
                    </a:lnTo>
                    <a:lnTo>
                      <a:pt x="336" y="137"/>
                    </a:lnTo>
                    <a:lnTo>
                      <a:pt x="319" y="146"/>
                    </a:lnTo>
                    <a:lnTo>
                      <a:pt x="302" y="155"/>
                    </a:lnTo>
                    <a:lnTo>
                      <a:pt x="283" y="165"/>
                    </a:lnTo>
                    <a:lnTo>
                      <a:pt x="265" y="174"/>
                    </a:lnTo>
                    <a:lnTo>
                      <a:pt x="247" y="183"/>
                    </a:lnTo>
                    <a:lnTo>
                      <a:pt x="228" y="192"/>
                    </a:lnTo>
                    <a:lnTo>
                      <a:pt x="210" y="201"/>
                    </a:lnTo>
                    <a:lnTo>
                      <a:pt x="192" y="212"/>
                    </a:lnTo>
                    <a:lnTo>
                      <a:pt x="175" y="221"/>
                    </a:lnTo>
                    <a:lnTo>
                      <a:pt x="158" y="232"/>
                    </a:lnTo>
                    <a:lnTo>
                      <a:pt x="141" y="243"/>
                    </a:lnTo>
                    <a:lnTo>
                      <a:pt x="124" y="256"/>
                    </a:lnTo>
                    <a:lnTo>
                      <a:pt x="108" y="267"/>
                    </a:lnTo>
                    <a:lnTo>
                      <a:pt x="93" y="280"/>
                    </a:lnTo>
                    <a:lnTo>
                      <a:pt x="78" y="294"/>
                    </a:lnTo>
                    <a:lnTo>
                      <a:pt x="63" y="307"/>
                    </a:lnTo>
                    <a:lnTo>
                      <a:pt x="51" y="323"/>
                    </a:lnTo>
                    <a:lnTo>
                      <a:pt x="37" y="338"/>
                    </a:lnTo>
                    <a:lnTo>
                      <a:pt x="25" y="356"/>
                    </a:lnTo>
                    <a:lnTo>
                      <a:pt x="23" y="370"/>
                    </a:lnTo>
                    <a:lnTo>
                      <a:pt x="18" y="384"/>
                    </a:lnTo>
                    <a:lnTo>
                      <a:pt x="17" y="399"/>
                    </a:lnTo>
                    <a:lnTo>
                      <a:pt x="25" y="411"/>
                    </a:lnTo>
                    <a:lnTo>
                      <a:pt x="22" y="421"/>
                    </a:lnTo>
                    <a:lnTo>
                      <a:pt x="6" y="401"/>
                    </a:lnTo>
                    <a:lnTo>
                      <a:pt x="0" y="374"/>
                    </a:lnTo>
                    <a:lnTo>
                      <a:pt x="2" y="346"/>
                    </a:lnTo>
                    <a:lnTo>
                      <a:pt x="6" y="319"/>
                    </a:lnTo>
                    <a:lnTo>
                      <a:pt x="12" y="308"/>
                    </a:lnTo>
                    <a:lnTo>
                      <a:pt x="18" y="297"/>
                    </a:lnTo>
                    <a:lnTo>
                      <a:pt x="24" y="285"/>
                    </a:lnTo>
                    <a:lnTo>
                      <a:pt x="30" y="276"/>
                    </a:lnTo>
                    <a:lnTo>
                      <a:pt x="43" y="260"/>
                    </a:lnTo>
                    <a:lnTo>
                      <a:pt x="55" y="244"/>
                    </a:lnTo>
                    <a:lnTo>
                      <a:pt x="70" y="230"/>
                    </a:lnTo>
                    <a:lnTo>
                      <a:pt x="86" y="218"/>
                    </a:lnTo>
                    <a:lnTo>
                      <a:pt x="103" y="206"/>
                    </a:lnTo>
                    <a:lnTo>
                      <a:pt x="121" y="194"/>
                    </a:lnTo>
                    <a:lnTo>
                      <a:pt x="139" y="184"/>
                    </a:lnTo>
                    <a:lnTo>
                      <a:pt x="159" y="175"/>
                    </a:lnTo>
                    <a:lnTo>
                      <a:pt x="179" y="166"/>
                    </a:lnTo>
                    <a:lnTo>
                      <a:pt x="198" y="158"/>
                    </a:lnTo>
                    <a:lnTo>
                      <a:pt x="219" y="150"/>
                    </a:lnTo>
                    <a:lnTo>
                      <a:pt x="240" y="142"/>
                    </a:lnTo>
                    <a:lnTo>
                      <a:pt x="260" y="135"/>
                    </a:lnTo>
                    <a:lnTo>
                      <a:pt x="281" y="127"/>
                    </a:lnTo>
                    <a:lnTo>
                      <a:pt x="301" y="120"/>
                    </a:lnTo>
                    <a:lnTo>
                      <a:pt x="321" y="112"/>
                    </a:lnTo>
                    <a:lnTo>
                      <a:pt x="334" y="105"/>
                    </a:lnTo>
                    <a:lnTo>
                      <a:pt x="347" y="99"/>
                    </a:lnTo>
                    <a:lnTo>
                      <a:pt x="361" y="93"/>
                    </a:lnTo>
                    <a:lnTo>
                      <a:pt x="374" y="87"/>
                    </a:lnTo>
                    <a:lnTo>
                      <a:pt x="388" y="82"/>
                    </a:lnTo>
                    <a:lnTo>
                      <a:pt x="403" y="76"/>
                    </a:lnTo>
                    <a:lnTo>
                      <a:pt x="417" y="69"/>
                    </a:lnTo>
                    <a:lnTo>
                      <a:pt x="432" y="63"/>
                    </a:lnTo>
                    <a:lnTo>
                      <a:pt x="446" y="57"/>
                    </a:lnTo>
                    <a:lnTo>
                      <a:pt x="460" y="51"/>
                    </a:lnTo>
                    <a:lnTo>
                      <a:pt x="472" y="44"/>
                    </a:lnTo>
                    <a:lnTo>
                      <a:pt x="486" y="36"/>
                    </a:lnTo>
                    <a:lnTo>
                      <a:pt x="498" y="28"/>
                    </a:lnTo>
                    <a:lnTo>
                      <a:pt x="510" y="19"/>
                    </a:lnTo>
                    <a:lnTo>
                      <a:pt x="521" y="10"/>
                    </a:lnTo>
                    <a:lnTo>
                      <a:pt x="531" y="0"/>
                    </a:lnTo>
                    <a:lnTo>
                      <a:pt x="536" y="0"/>
                    </a:lnTo>
                    <a:close/>
                  </a:path>
                </a:pathLst>
              </a:custGeom>
              <a:solidFill>
                <a:srgbClr val="FFFFFF"/>
              </a:solidFill>
              <a:ln w="9525">
                <a:noFill/>
                <a:round/>
              </a:ln>
            </p:spPr>
            <p:txBody>
              <a:bodyPr/>
              <a:lstStyle/>
              <a:p>
                <a:endParaRPr lang="en-US"/>
              </a:p>
            </p:txBody>
          </p:sp>
        </p:gr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p:cNvSpPr>
            <a:spLocks noGrp="1" noChangeArrowheads="1"/>
          </p:cNvSpPr>
          <p:nvPr>
            <p:ph idx="1"/>
          </p:nvPr>
        </p:nvSpPr>
        <p:spPr/>
        <p:txBody>
          <a:bodyPr/>
          <a:lstStyle/>
          <a:p>
            <a:pPr marL="609600" indent="-609600">
              <a:lnSpc>
                <a:spcPct val="70000"/>
              </a:lnSpc>
              <a:buFont typeface="Wingdings" panose="05000000000000000000" pitchFamily="2" charset="2"/>
              <a:buAutoNum type="arabicPeriod" startAt="3"/>
            </a:pPr>
            <a:r>
              <a:rPr lang="en-US" sz="2800" dirty="0"/>
              <a:t>Incorporate </a:t>
            </a:r>
            <a:r>
              <a:rPr lang="en-US" sz="2800" dirty="0" err="1"/>
              <a:t>DBClasses</a:t>
            </a:r>
            <a:r>
              <a:rPr lang="en-US" sz="2800" dirty="0"/>
              <a:t> into the design</a:t>
            </a:r>
            <a:endParaRPr lang="en-US" sz="2800" dirty="0"/>
          </a:p>
          <a:p>
            <a:pPr marL="989330" lvl="1" indent="-533400">
              <a:lnSpc>
                <a:spcPct val="77000"/>
              </a:lnSpc>
            </a:pPr>
            <a:r>
              <a:rPr lang="en-US" dirty="0"/>
              <a:t>Allocate to package/layer</a:t>
            </a:r>
            <a:endParaRPr lang="en-US" dirty="0"/>
          </a:p>
          <a:p>
            <a:pPr marL="1446530" lvl="2" indent="-533400">
              <a:lnSpc>
                <a:spcPct val="90000"/>
              </a:lnSpc>
            </a:pPr>
            <a:r>
              <a:rPr lang="en-US" i="1" dirty="0" err="1">
                <a:solidFill>
                  <a:srgbClr val="00CCFF"/>
                </a:solidFill>
              </a:rPr>
              <a:t>DBCourseOffering</a:t>
            </a:r>
            <a:r>
              <a:rPr lang="en-US" i="1" dirty="0">
                <a:solidFill>
                  <a:srgbClr val="00CCFF"/>
                </a:solidFill>
              </a:rPr>
              <a:t> placed in </a:t>
            </a:r>
            <a:r>
              <a:rPr lang="en-US" i="1" dirty="0" err="1">
                <a:solidFill>
                  <a:srgbClr val="00CCFF"/>
                </a:solidFill>
              </a:rPr>
              <a:t>CourseCatalogSystem</a:t>
            </a:r>
            <a:r>
              <a:rPr lang="en-US" i="1" dirty="0">
                <a:solidFill>
                  <a:srgbClr val="00CCFF"/>
                </a:solidFill>
              </a:rPr>
              <a:t> subsystem</a:t>
            </a:r>
            <a:endParaRPr lang="en-US" dirty="0">
              <a:solidFill>
                <a:srgbClr val="00CCFF"/>
              </a:solidFill>
            </a:endParaRPr>
          </a:p>
          <a:p>
            <a:pPr marL="989330" lvl="1" indent="-533400">
              <a:lnSpc>
                <a:spcPct val="77000"/>
              </a:lnSpc>
            </a:pPr>
            <a:r>
              <a:rPr lang="en-US" dirty="0"/>
              <a:t>Add relationships from persistency clients</a:t>
            </a:r>
            <a:endParaRPr lang="en-US" dirty="0"/>
          </a:p>
          <a:p>
            <a:pPr marL="1446530" lvl="2" indent="-533400">
              <a:lnSpc>
                <a:spcPct val="90000"/>
              </a:lnSpc>
            </a:pPr>
            <a:r>
              <a:rPr lang="en-US" i="1" dirty="0">
                <a:solidFill>
                  <a:srgbClr val="00CCFF"/>
                </a:solidFill>
              </a:rPr>
              <a:t>Persistency clients are the </a:t>
            </a:r>
            <a:r>
              <a:rPr lang="en-US" i="1" dirty="0" err="1">
                <a:solidFill>
                  <a:srgbClr val="00CCFF"/>
                </a:solidFill>
              </a:rPr>
              <a:t>CourseCatalogSystem</a:t>
            </a:r>
            <a:r>
              <a:rPr lang="en-US" i="1" dirty="0">
                <a:solidFill>
                  <a:srgbClr val="00CCFF"/>
                </a:solidFill>
              </a:rPr>
              <a:t> subsystem clients</a:t>
            </a:r>
            <a:endParaRPr lang="en-US" i="1" dirty="0">
              <a:solidFill>
                <a:srgbClr val="00CCFF"/>
              </a:solidFill>
            </a:endParaRPr>
          </a:p>
          <a:p>
            <a:pPr marL="609600" indent="-609600">
              <a:lnSpc>
                <a:spcPct val="70000"/>
              </a:lnSpc>
              <a:buFont typeface="Wingdings" panose="05000000000000000000" pitchFamily="2" charset="2"/>
              <a:buAutoNum type="arabicPeriod" startAt="4"/>
            </a:pPr>
            <a:r>
              <a:rPr lang="en-US" sz="2800" dirty="0"/>
              <a:t>Create/Update interaction diagrams that describe:</a:t>
            </a:r>
            <a:endParaRPr lang="en-US" sz="2800" dirty="0"/>
          </a:p>
          <a:p>
            <a:pPr marL="989330" lvl="1" indent="-533400">
              <a:lnSpc>
                <a:spcPct val="77000"/>
              </a:lnSpc>
            </a:pPr>
            <a:r>
              <a:rPr lang="en-US" dirty="0"/>
              <a:t>Database initialization</a:t>
            </a:r>
            <a:endParaRPr lang="en-US" dirty="0"/>
          </a:p>
          <a:p>
            <a:pPr marL="989330" lvl="1" indent="-533400">
              <a:lnSpc>
                <a:spcPct val="77000"/>
              </a:lnSpc>
            </a:pPr>
            <a:r>
              <a:rPr lang="en-US" dirty="0"/>
              <a:t>Persistent class access: Create, Read, Update, Delete</a:t>
            </a:r>
            <a:endParaRPr lang="en-US" dirty="0"/>
          </a:p>
        </p:txBody>
      </p:sp>
      <p:sp>
        <p:nvSpPr>
          <p:cNvPr id="369667" name="Rectangle 3"/>
          <p:cNvSpPr>
            <a:spLocks noGrp="1" noChangeArrowheads="1"/>
          </p:cNvSpPr>
          <p:nvPr>
            <p:ph type="title"/>
          </p:nvPr>
        </p:nvSpPr>
        <p:spPr/>
        <p:txBody>
          <a:bodyPr>
            <a:normAutofit fontScale="90000"/>
          </a:bodyPr>
          <a:lstStyle/>
          <a:p>
            <a:r>
              <a:rPr lang="en-US"/>
              <a:t>Review: Incorporating JDBC: Steps (continued)</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灯片编号占位符 3"/>
          <p:cNvSpPr>
            <a:spLocks noGrp="1"/>
          </p:cNvSpPr>
          <p:nvPr>
            <p:ph type="sldNum" sz="quarter" idx="11"/>
          </p:nvPr>
        </p:nvSpPr>
        <p:spPr/>
        <p:txBody>
          <a:bodyPr/>
          <a:lstStyle/>
          <a:p>
            <a:fld id="{B616B6F6-E82D-46B8-946E-C7B165D4A25D}" type="slidenum">
              <a:rPr lang="en-US" altLang="zh-CN"/>
            </a:fld>
            <a:endParaRPr lang="en-US" altLang="zh-CN"/>
          </a:p>
        </p:txBody>
      </p:sp>
      <p:sp>
        <p:nvSpPr>
          <p:cNvPr id="328706" name="Rectangle 2"/>
          <p:cNvSpPr>
            <a:spLocks noGrp="1" noChangeArrowheads="1"/>
          </p:cNvSpPr>
          <p:nvPr>
            <p:ph type="title"/>
          </p:nvPr>
        </p:nvSpPr>
        <p:spPr>
          <a:xfrm>
            <a:off x="82550" y="-76200"/>
            <a:ext cx="9118600" cy="581025"/>
          </a:xfrm>
        </p:spPr>
        <p:txBody>
          <a:bodyPr>
            <a:normAutofit fontScale="90000"/>
          </a:bodyPr>
          <a:lstStyle/>
          <a:p>
            <a:r>
              <a:rPr lang="en-US" altLang="zh-CN" sz="2800">
                <a:ea typeface="宋体" panose="02010600030101010101" pitchFamily="2" charset="-122"/>
              </a:rPr>
              <a:t>Ex: Local CourseCatalogSystem Subsystem Interaction</a:t>
            </a:r>
            <a:endParaRPr lang="en-US" altLang="zh-CN" sz="2800">
              <a:ea typeface="宋体" panose="02010600030101010101" pitchFamily="2" charset="-122"/>
            </a:endParaRPr>
          </a:p>
        </p:txBody>
      </p:sp>
      <p:sp>
        <p:nvSpPr>
          <p:cNvPr id="328815" name="Text Box 111"/>
          <p:cNvSpPr txBox="1">
            <a:spLocks noChangeArrowheads="1"/>
          </p:cNvSpPr>
          <p:nvPr/>
        </p:nvSpPr>
        <p:spPr bwMode="auto">
          <a:xfrm>
            <a:off x="87313" y="1806575"/>
            <a:ext cx="23796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i="1">
                <a:solidFill>
                  <a:schemeClr val="hlink"/>
                </a:solidFill>
                <a:ea typeface="宋体" panose="02010600030101010101" pitchFamily="2" charset="-122"/>
              </a:rPr>
              <a:t>Subsystem Proxy</a:t>
            </a:r>
            <a:endParaRPr lang="en-US" altLang="zh-CN" b="1" i="1">
              <a:solidFill>
                <a:schemeClr val="hlink"/>
              </a:solidFill>
              <a:ea typeface="宋体" panose="02010600030101010101" pitchFamily="2" charset="-122"/>
            </a:endParaRPr>
          </a:p>
        </p:txBody>
      </p:sp>
      <p:sp>
        <p:nvSpPr>
          <p:cNvPr id="328816" name="Line 112"/>
          <p:cNvSpPr>
            <a:spLocks noChangeShapeType="1"/>
          </p:cNvSpPr>
          <p:nvPr/>
        </p:nvSpPr>
        <p:spPr bwMode="auto">
          <a:xfrm flipV="1">
            <a:off x="1365250" y="1279525"/>
            <a:ext cx="384175" cy="554038"/>
          </a:xfrm>
          <a:prstGeom prst="line">
            <a:avLst/>
          </a:prstGeom>
          <a:noFill/>
          <a:ln w="28575">
            <a:solidFill>
              <a:schemeClr val="hlink"/>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817" name="AutoShape 113"/>
          <p:cNvSpPr/>
          <p:nvPr/>
        </p:nvSpPr>
        <p:spPr bwMode="auto">
          <a:xfrm>
            <a:off x="7543800" y="1889125"/>
            <a:ext cx="465138" cy="3667125"/>
          </a:xfrm>
          <a:prstGeom prst="rightBrace">
            <a:avLst>
              <a:gd name="adj1" fmla="val 65700"/>
              <a:gd name="adj2" fmla="val 50000"/>
            </a:avLst>
          </a:prstGeom>
          <a:noFill/>
          <a:ln w="12700">
            <a:solidFill>
              <a:schemeClr val="hlink"/>
            </a:solidFill>
            <a:round/>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818" name="Text Box 114"/>
          <p:cNvSpPr txBox="1">
            <a:spLocks noChangeArrowheads="1"/>
          </p:cNvSpPr>
          <p:nvPr/>
        </p:nvSpPr>
        <p:spPr bwMode="auto">
          <a:xfrm>
            <a:off x="8027988" y="3321050"/>
            <a:ext cx="10588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i="1">
                <a:solidFill>
                  <a:schemeClr val="hlink"/>
                </a:solidFill>
                <a:ea typeface="宋体" panose="02010600030101010101" pitchFamily="2" charset="-122"/>
              </a:rPr>
              <a:t>RDBMS</a:t>
            </a:r>
            <a:br>
              <a:rPr lang="en-US" altLang="zh-CN" b="1" i="1">
                <a:solidFill>
                  <a:schemeClr val="hlink"/>
                </a:solidFill>
                <a:ea typeface="宋体" panose="02010600030101010101" pitchFamily="2" charset="-122"/>
              </a:rPr>
            </a:br>
            <a:r>
              <a:rPr lang="en-US" altLang="zh-CN" b="1" i="1">
                <a:solidFill>
                  <a:schemeClr val="hlink"/>
                </a:solidFill>
                <a:ea typeface="宋体" panose="02010600030101010101" pitchFamily="2" charset="-122"/>
              </a:rPr>
              <a:t>Read</a:t>
            </a:r>
            <a:endParaRPr lang="en-US" altLang="zh-CN" b="1" i="1">
              <a:solidFill>
                <a:schemeClr val="hlink"/>
              </a:solidFill>
              <a:ea typeface="宋体" panose="02010600030101010101" pitchFamily="2" charset="-122"/>
            </a:endParaRPr>
          </a:p>
        </p:txBody>
      </p:sp>
      <p:grpSp>
        <p:nvGrpSpPr>
          <p:cNvPr id="328819" name="Group 115"/>
          <p:cNvGrpSpPr/>
          <p:nvPr/>
        </p:nvGrpSpPr>
        <p:grpSpPr bwMode="auto">
          <a:xfrm>
            <a:off x="60325" y="304800"/>
            <a:ext cx="9007475" cy="6110288"/>
            <a:chOff x="88" y="204"/>
            <a:chExt cx="5674" cy="3849"/>
          </a:xfrm>
        </p:grpSpPr>
        <p:sp>
          <p:nvSpPr>
            <p:cNvPr id="328820" name="Freeform 116"/>
            <p:cNvSpPr/>
            <p:nvPr/>
          </p:nvSpPr>
          <p:spPr bwMode="auto">
            <a:xfrm>
              <a:off x="1514" y="859"/>
              <a:ext cx="1052" cy="433"/>
            </a:xfrm>
            <a:custGeom>
              <a:avLst/>
              <a:gdLst>
                <a:gd name="T0" fmla="*/ 0 w 1052"/>
                <a:gd name="T1" fmla="*/ 0 h 433"/>
                <a:gd name="T2" fmla="*/ 982 w 1052"/>
                <a:gd name="T3" fmla="*/ 0 h 433"/>
                <a:gd name="T4" fmla="*/ 1052 w 1052"/>
                <a:gd name="T5" fmla="*/ 70 h 433"/>
                <a:gd name="T6" fmla="*/ 1052 w 1052"/>
                <a:gd name="T7" fmla="*/ 433 h 433"/>
                <a:gd name="T8" fmla="*/ 0 w 1052"/>
                <a:gd name="T9" fmla="*/ 433 h 433"/>
                <a:gd name="T10" fmla="*/ 0 w 1052"/>
                <a:gd name="T11" fmla="*/ 0 h 433"/>
              </a:gdLst>
              <a:ahLst/>
              <a:cxnLst>
                <a:cxn ang="0">
                  <a:pos x="T0" y="T1"/>
                </a:cxn>
                <a:cxn ang="0">
                  <a:pos x="T2" y="T3"/>
                </a:cxn>
                <a:cxn ang="0">
                  <a:pos x="T4" y="T5"/>
                </a:cxn>
                <a:cxn ang="0">
                  <a:pos x="T6" y="T7"/>
                </a:cxn>
                <a:cxn ang="0">
                  <a:pos x="T8" y="T9"/>
                </a:cxn>
                <a:cxn ang="0">
                  <a:pos x="T10" y="T11"/>
                </a:cxn>
              </a:cxnLst>
              <a:rect l="0" t="0" r="r" b="b"/>
              <a:pathLst>
                <a:path w="1052" h="433">
                  <a:moveTo>
                    <a:pt x="0" y="0"/>
                  </a:moveTo>
                  <a:lnTo>
                    <a:pt x="982" y="0"/>
                  </a:lnTo>
                  <a:lnTo>
                    <a:pt x="1052" y="70"/>
                  </a:lnTo>
                  <a:lnTo>
                    <a:pt x="1052" y="433"/>
                  </a:lnTo>
                  <a:lnTo>
                    <a:pt x="0" y="433"/>
                  </a:lnTo>
                  <a:lnTo>
                    <a:pt x="0" y="0"/>
                  </a:lnTo>
                  <a:close/>
                </a:path>
              </a:pathLst>
            </a:custGeom>
            <a:noFill/>
            <a:ln w="0">
              <a:solidFill>
                <a:schemeClr val="tx1"/>
              </a:solidFill>
              <a:prstDash val="solid"/>
              <a:round/>
            </a:ln>
            <a:extLst>
              <a:ext uri="{909E8E84-426E-40DD-AFC4-6F175D3DCCD1}">
                <a14:hiddenFill xmlns:a14="http://schemas.microsoft.com/office/drawing/2010/main">
                  <a:solidFill>
                    <a:srgbClr val="FFFFCC"/>
                  </a:solidFill>
                </a14:hiddenFill>
              </a:ext>
            </a:extLst>
          </p:spPr>
          <p:txBody>
            <a:bodyPr/>
            <a:lstStyle/>
            <a:p>
              <a:endParaRPr lang="zh-CN" altLang="en-US"/>
            </a:p>
          </p:txBody>
        </p:sp>
        <p:sp>
          <p:nvSpPr>
            <p:cNvPr id="328821" name="Freeform 117"/>
            <p:cNvSpPr/>
            <p:nvPr/>
          </p:nvSpPr>
          <p:spPr bwMode="auto">
            <a:xfrm>
              <a:off x="1514" y="859"/>
              <a:ext cx="1052" cy="433"/>
            </a:xfrm>
            <a:custGeom>
              <a:avLst/>
              <a:gdLst>
                <a:gd name="T0" fmla="*/ 0 w 180"/>
                <a:gd name="T1" fmla="*/ 0 h 68"/>
                <a:gd name="T2" fmla="*/ 168 w 180"/>
                <a:gd name="T3" fmla="*/ 0 h 68"/>
                <a:gd name="T4" fmla="*/ 180 w 180"/>
                <a:gd name="T5" fmla="*/ 11 h 68"/>
                <a:gd name="T6" fmla="*/ 180 w 180"/>
                <a:gd name="T7" fmla="*/ 68 h 68"/>
                <a:gd name="T8" fmla="*/ 0 w 180"/>
                <a:gd name="T9" fmla="*/ 68 h 68"/>
                <a:gd name="T10" fmla="*/ 0 w 180"/>
                <a:gd name="T11" fmla="*/ 0 h 68"/>
              </a:gdLst>
              <a:ahLst/>
              <a:cxnLst>
                <a:cxn ang="0">
                  <a:pos x="T0" y="T1"/>
                </a:cxn>
                <a:cxn ang="0">
                  <a:pos x="T2" y="T3"/>
                </a:cxn>
                <a:cxn ang="0">
                  <a:pos x="T4" y="T5"/>
                </a:cxn>
                <a:cxn ang="0">
                  <a:pos x="T6" y="T7"/>
                </a:cxn>
                <a:cxn ang="0">
                  <a:pos x="T8" y="T9"/>
                </a:cxn>
                <a:cxn ang="0">
                  <a:pos x="T10" y="T11"/>
                </a:cxn>
              </a:cxnLst>
              <a:rect l="0" t="0" r="r" b="b"/>
              <a:pathLst>
                <a:path w="180" h="68">
                  <a:moveTo>
                    <a:pt x="0" y="0"/>
                  </a:moveTo>
                  <a:lnTo>
                    <a:pt x="168" y="0"/>
                  </a:lnTo>
                  <a:lnTo>
                    <a:pt x="180" y="11"/>
                  </a:lnTo>
                  <a:lnTo>
                    <a:pt x="180" y="68"/>
                  </a:lnTo>
                  <a:lnTo>
                    <a:pt x="0" y="68"/>
                  </a:lnTo>
                  <a:lnTo>
                    <a:pt x="0" y="0"/>
                  </a:lnTo>
                </a:path>
              </a:pathLst>
            </a:custGeom>
            <a:noFill/>
            <a:ln w="0">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8822" name="Freeform 118"/>
            <p:cNvSpPr/>
            <p:nvPr/>
          </p:nvSpPr>
          <p:spPr bwMode="auto">
            <a:xfrm>
              <a:off x="2496" y="859"/>
              <a:ext cx="70" cy="70"/>
            </a:xfrm>
            <a:custGeom>
              <a:avLst/>
              <a:gdLst>
                <a:gd name="T0" fmla="*/ 0 w 12"/>
                <a:gd name="T1" fmla="*/ 0 h 11"/>
                <a:gd name="T2" fmla="*/ 0 w 12"/>
                <a:gd name="T3" fmla="*/ 11 h 11"/>
                <a:gd name="T4" fmla="*/ 12 w 12"/>
                <a:gd name="T5" fmla="*/ 11 h 11"/>
              </a:gdLst>
              <a:ahLst/>
              <a:cxnLst>
                <a:cxn ang="0">
                  <a:pos x="T0" y="T1"/>
                </a:cxn>
                <a:cxn ang="0">
                  <a:pos x="T2" y="T3"/>
                </a:cxn>
                <a:cxn ang="0">
                  <a:pos x="T4" y="T5"/>
                </a:cxn>
              </a:cxnLst>
              <a:rect l="0" t="0" r="r" b="b"/>
              <a:pathLst>
                <a:path w="12" h="11">
                  <a:moveTo>
                    <a:pt x="0" y="0"/>
                  </a:moveTo>
                  <a:lnTo>
                    <a:pt x="0" y="11"/>
                  </a:lnTo>
                  <a:lnTo>
                    <a:pt x="12" y="11"/>
                  </a:lnTo>
                </a:path>
              </a:pathLst>
            </a:custGeom>
            <a:noFill/>
            <a:ln w="0">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8823" name="Rectangle 119"/>
            <p:cNvSpPr>
              <a:spLocks noChangeArrowheads="1"/>
            </p:cNvSpPr>
            <p:nvPr/>
          </p:nvSpPr>
          <p:spPr bwMode="auto">
            <a:xfrm>
              <a:off x="1537" y="872"/>
              <a:ext cx="1222"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a typeface="宋体" panose="02010600030101010101" pitchFamily="2" charset="-122"/>
                </a:rPr>
                <a:t>Retrieve all available course </a:t>
              </a:r>
              <a:endParaRPr lang="en-US" altLang="zh-CN" sz="1200">
                <a:latin typeface="ZapfHumnst BT" pitchFamily="34" charset="0"/>
                <a:ea typeface="宋体" panose="02010600030101010101" pitchFamily="2" charset="-122"/>
              </a:endParaRPr>
            </a:p>
          </p:txBody>
        </p:sp>
        <p:sp>
          <p:nvSpPr>
            <p:cNvPr id="328824" name="Rectangle 120"/>
            <p:cNvSpPr>
              <a:spLocks noChangeArrowheads="1"/>
            </p:cNvSpPr>
            <p:nvPr/>
          </p:nvSpPr>
          <p:spPr bwMode="auto">
            <a:xfrm>
              <a:off x="1537" y="973"/>
              <a:ext cx="101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a typeface="宋体" panose="02010600030101010101" pitchFamily="2" charset="-122"/>
                </a:rPr>
                <a:t>offerings for the current </a:t>
              </a:r>
              <a:endParaRPr lang="en-US" altLang="zh-CN" sz="1200">
                <a:latin typeface="ZapfHumnst BT" pitchFamily="34" charset="0"/>
                <a:ea typeface="宋体" panose="02010600030101010101" pitchFamily="2" charset="-122"/>
              </a:endParaRPr>
            </a:p>
          </p:txBody>
        </p:sp>
        <p:sp>
          <p:nvSpPr>
            <p:cNvPr id="328825" name="Rectangle 121"/>
            <p:cNvSpPr>
              <a:spLocks noChangeArrowheads="1"/>
            </p:cNvSpPr>
            <p:nvPr/>
          </p:nvSpPr>
          <p:spPr bwMode="auto">
            <a:xfrm>
              <a:off x="1537" y="1075"/>
              <a:ext cx="39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a typeface="宋体" panose="02010600030101010101" pitchFamily="2" charset="-122"/>
                </a:rPr>
                <a:t>semester</a:t>
              </a:r>
              <a:endParaRPr lang="en-US" altLang="zh-CN" sz="1200">
                <a:latin typeface="ZapfHumnst BT" pitchFamily="34" charset="0"/>
                <a:ea typeface="宋体" panose="02010600030101010101" pitchFamily="2" charset="-122"/>
              </a:endParaRPr>
            </a:p>
          </p:txBody>
        </p:sp>
        <p:sp>
          <p:nvSpPr>
            <p:cNvPr id="328826" name="Rectangle 122"/>
            <p:cNvSpPr>
              <a:spLocks noChangeArrowheads="1"/>
            </p:cNvSpPr>
            <p:nvPr/>
          </p:nvSpPr>
          <p:spPr bwMode="auto">
            <a:xfrm>
              <a:off x="88" y="503"/>
              <a:ext cx="561" cy="241"/>
            </a:xfrm>
            <a:prstGeom prst="rect">
              <a:avLst/>
            </a:prstGeom>
            <a:noFill/>
            <a:ln w="0">
              <a:solidFill>
                <a:schemeClr val="tx1"/>
              </a:solidFill>
              <a:miter lim="800000"/>
            </a:ln>
            <a:extLst>
              <a:ext uri="{909E8E84-426E-40DD-AFC4-6F175D3DCCD1}">
                <a14:hiddenFill xmlns:a14="http://schemas.microsoft.com/office/drawing/2010/main">
                  <a:solidFill>
                    <a:srgbClr val="FFFFCC"/>
                  </a:solidFill>
                </a14:hiddenFill>
              </a:ext>
            </a:extLst>
          </p:spPr>
          <p:txBody>
            <a:bodyPr/>
            <a:lstStyle/>
            <a:p>
              <a:endParaRPr lang="zh-CN" altLang="en-US"/>
            </a:p>
          </p:txBody>
        </p:sp>
        <p:sp>
          <p:nvSpPr>
            <p:cNvPr id="328827" name="Rectangle 123"/>
            <p:cNvSpPr>
              <a:spLocks noChangeArrowheads="1"/>
            </p:cNvSpPr>
            <p:nvPr/>
          </p:nvSpPr>
          <p:spPr bwMode="auto">
            <a:xfrm>
              <a:off x="124" y="522"/>
              <a:ext cx="531"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00" u="sng">
                  <a:ea typeface="宋体" panose="02010600030101010101" pitchFamily="2" charset="-122"/>
                </a:rPr>
                <a:t>CourseCatalog</a:t>
              </a:r>
              <a:endParaRPr lang="en-US" altLang="zh-CN" sz="1000">
                <a:latin typeface="ZapfHumnst BT" pitchFamily="34" charset="0"/>
                <a:ea typeface="宋体" panose="02010600030101010101" pitchFamily="2" charset="-122"/>
              </a:endParaRPr>
            </a:p>
          </p:txBody>
        </p:sp>
        <p:sp>
          <p:nvSpPr>
            <p:cNvPr id="328828" name="Rectangle 124"/>
            <p:cNvSpPr>
              <a:spLocks noChangeArrowheads="1"/>
            </p:cNvSpPr>
            <p:nvPr/>
          </p:nvSpPr>
          <p:spPr bwMode="auto">
            <a:xfrm>
              <a:off x="129" y="624"/>
              <a:ext cx="492"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00" u="sng">
                  <a:ea typeface="宋体" panose="02010600030101010101" pitchFamily="2" charset="-122"/>
                </a:rPr>
                <a:t>System Client</a:t>
              </a:r>
              <a:endParaRPr lang="en-US" altLang="zh-CN" sz="1000">
                <a:latin typeface="ZapfHumnst BT" pitchFamily="34" charset="0"/>
                <a:ea typeface="宋体" panose="02010600030101010101" pitchFamily="2" charset="-122"/>
              </a:endParaRPr>
            </a:p>
          </p:txBody>
        </p:sp>
        <p:sp>
          <p:nvSpPr>
            <p:cNvPr id="328829" name="Line 125"/>
            <p:cNvSpPr>
              <a:spLocks noChangeShapeType="1"/>
            </p:cNvSpPr>
            <p:nvPr/>
          </p:nvSpPr>
          <p:spPr bwMode="auto">
            <a:xfrm>
              <a:off x="369" y="827"/>
              <a:ext cx="1" cy="3226"/>
            </a:xfrm>
            <a:prstGeom prst="line">
              <a:avLst/>
            </a:prstGeom>
            <a:noFill/>
            <a:ln w="0">
              <a:solidFill>
                <a:schemeClr val="tx1"/>
              </a:solidFill>
              <a:prstDash val="sysDash"/>
              <a:round/>
            </a:ln>
            <a:extLst>
              <a:ext uri="{909E8E84-426E-40DD-AFC4-6F175D3DCCD1}">
                <a14:hiddenFill xmlns:a14="http://schemas.microsoft.com/office/drawing/2010/main">
                  <a:noFill/>
                </a14:hiddenFill>
              </a:ext>
            </a:extLst>
          </p:spPr>
          <p:txBody>
            <a:bodyPr/>
            <a:lstStyle/>
            <a:p>
              <a:endParaRPr lang="zh-CN" altLang="en-US"/>
            </a:p>
          </p:txBody>
        </p:sp>
        <p:sp>
          <p:nvSpPr>
            <p:cNvPr id="328830" name="Rectangle 126"/>
            <p:cNvSpPr>
              <a:spLocks noChangeArrowheads="1"/>
            </p:cNvSpPr>
            <p:nvPr/>
          </p:nvSpPr>
          <p:spPr bwMode="auto">
            <a:xfrm>
              <a:off x="340" y="1012"/>
              <a:ext cx="58" cy="2214"/>
            </a:xfrm>
            <a:prstGeom prst="rect">
              <a:avLst/>
            </a:prstGeom>
            <a:noFill/>
            <a:ln w="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8831" name="Rectangle 127"/>
            <p:cNvSpPr>
              <a:spLocks noChangeArrowheads="1"/>
            </p:cNvSpPr>
            <p:nvPr/>
          </p:nvSpPr>
          <p:spPr bwMode="auto">
            <a:xfrm>
              <a:off x="696" y="503"/>
              <a:ext cx="841" cy="241"/>
            </a:xfrm>
            <a:prstGeom prst="rect">
              <a:avLst/>
            </a:prstGeom>
            <a:noFill/>
            <a:ln w="0">
              <a:solidFill>
                <a:schemeClr val="tx1"/>
              </a:solidFill>
              <a:miter lim="800000"/>
            </a:ln>
            <a:extLst>
              <a:ext uri="{909E8E84-426E-40DD-AFC4-6F175D3DCCD1}">
                <a14:hiddenFill xmlns:a14="http://schemas.microsoft.com/office/drawing/2010/main">
                  <a:solidFill>
                    <a:srgbClr val="FFFFCC"/>
                  </a:solidFill>
                </a14:hiddenFill>
              </a:ext>
            </a:extLst>
          </p:spPr>
          <p:txBody>
            <a:bodyPr/>
            <a:lstStyle/>
            <a:p>
              <a:endParaRPr lang="zh-CN" altLang="en-US"/>
            </a:p>
          </p:txBody>
        </p:sp>
        <p:sp>
          <p:nvSpPr>
            <p:cNvPr id="328832" name="Rectangle 128"/>
            <p:cNvSpPr>
              <a:spLocks noChangeArrowheads="1"/>
            </p:cNvSpPr>
            <p:nvPr/>
          </p:nvSpPr>
          <p:spPr bwMode="auto">
            <a:xfrm>
              <a:off x="1082" y="522"/>
              <a:ext cx="72"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u="sng">
                  <a:ea typeface="宋体" panose="02010600030101010101" pitchFamily="2" charset="-122"/>
                </a:rPr>
                <a:t> : </a:t>
              </a:r>
              <a:endParaRPr lang="en-US" altLang="zh-CN" sz="1100">
                <a:latin typeface="ZapfHumnst BT" pitchFamily="34" charset="0"/>
                <a:ea typeface="宋体" panose="02010600030101010101" pitchFamily="2" charset="-122"/>
              </a:endParaRPr>
            </a:p>
          </p:txBody>
        </p:sp>
        <p:sp>
          <p:nvSpPr>
            <p:cNvPr id="328833" name="Rectangle 129"/>
            <p:cNvSpPr>
              <a:spLocks noChangeArrowheads="1"/>
            </p:cNvSpPr>
            <p:nvPr/>
          </p:nvSpPr>
          <p:spPr bwMode="auto">
            <a:xfrm>
              <a:off x="737" y="624"/>
              <a:ext cx="797"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00" u="sng">
                  <a:ea typeface="宋体" panose="02010600030101010101" pitchFamily="2" charset="-122"/>
                </a:rPr>
                <a:t>CourseCatalogSystem</a:t>
              </a:r>
              <a:endParaRPr lang="en-US" altLang="zh-CN" sz="1000">
                <a:latin typeface="ZapfHumnst BT" pitchFamily="34" charset="0"/>
                <a:ea typeface="宋体" panose="02010600030101010101" pitchFamily="2" charset="-122"/>
              </a:endParaRPr>
            </a:p>
          </p:txBody>
        </p:sp>
        <p:sp>
          <p:nvSpPr>
            <p:cNvPr id="328834" name="Line 130"/>
            <p:cNvSpPr>
              <a:spLocks noChangeShapeType="1"/>
            </p:cNvSpPr>
            <p:nvPr/>
          </p:nvSpPr>
          <p:spPr bwMode="auto">
            <a:xfrm>
              <a:off x="1117" y="827"/>
              <a:ext cx="1" cy="3226"/>
            </a:xfrm>
            <a:prstGeom prst="line">
              <a:avLst/>
            </a:prstGeom>
            <a:noFill/>
            <a:ln w="0">
              <a:solidFill>
                <a:schemeClr val="tx1"/>
              </a:solidFill>
              <a:prstDash val="sysDash"/>
              <a:round/>
            </a:ln>
            <a:extLst>
              <a:ext uri="{909E8E84-426E-40DD-AFC4-6F175D3DCCD1}">
                <a14:hiddenFill xmlns:a14="http://schemas.microsoft.com/office/drawing/2010/main">
                  <a:noFill/>
                </a14:hiddenFill>
              </a:ext>
            </a:extLst>
          </p:spPr>
          <p:txBody>
            <a:bodyPr/>
            <a:lstStyle/>
            <a:p>
              <a:endParaRPr lang="zh-CN" altLang="en-US"/>
            </a:p>
          </p:txBody>
        </p:sp>
        <p:sp>
          <p:nvSpPr>
            <p:cNvPr id="328835" name="Rectangle 131"/>
            <p:cNvSpPr>
              <a:spLocks noChangeArrowheads="1"/>
            </p:cNvSpPr>
            <p:nvPr/>
          </p:nvSpPr>
          <p:spPr bwMode="auto">
            <a:xfrm>
              <a:off x="1088" y="1012"/>
              <a:ext cx="52" cy="2093"/>
            </a:xfrm>
            <a:prstGeom prst="rect">
              <a:avLst/>
            </a:prstGeom>
            <a:noFill/>
            <a:ln w="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8836" name="Rectangle 132"/>
            <p:cNvSpPr>
              <a:spLocks noChangeArrowheads="1"/>
            </p:cNvSpPr>
            <p:nvPr/>
          </p:nvSpPr>
          <p:spPr bwMode="auto">
            <a:xfrm>
              <a:off x="1543" y="503"/>
              <a:ext cx="701" cy="241"/>
            </a:xfrm>
            <a:prstGeom prst="rect">
              <a:avLst/>
            </a:prstGeom>
            <a:noFill/>
            <a:ln w="0">
              <a:solidFill>
                <a:schemeClr val="tx1"/>
              </a:solidFill>
              <a:miter lim="800000"/>
            </a:ln>
            <a:extLst>
              <a:ext uri="{909E8E84-426E-40DD-AFC4-6F175D3DCCD1}">
                <a14:hiddenFill xmlns:a14="http://schemas.microsoft.com/office/drawing/2010/main">
                  <a:solidFill>
                    <a:srgbClr val="FFFFCC"/>
                  </a:solidFill>
                </a14:hiddenFill>
              </a:ext>
            </a:extLst>
          </p:spPr>
          <p:txBody>
            <a:bodyPr/>
            <a:lstStyle/>
            <a:p>
              <a:endParaRPr lang="zh-CN" altLang="en-US"/>
            </a:p>
          </p:txBody>
        </p:sp>
        <p:sp>
          <p:nvSpPr>
            <p:cNvPr id="328837" name="Rectangle 133"/>
            <p:cNvSpPr>
              <a:spLocks noChangeArrowheads="1"/>
            </p:cNvSpPr>
            <p:nvPr/>
          </p:nvSpPr>
          <p:spPr bwMode="auto">
            <a:xfrm>
              <a:off x="1859" y="522"/>
              <a:ext cx="72"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u="sng">
                  <a:ea typeface="宋体" panose="02010600030101010101" pitchFamily="2" charset="-122"/>
                </a:rPr>
                <a:t> : </a:t>
              </a:r>
              <a:endParaRPr lang="en-US" altLang="zh-CN" sz="1100">
                <a:latin typeface="ZapfHumnst BT" pitchFamily="34" charset="0"/>
                <a:ea typeface="宋体" panose="02010600030101010101" pitchFamily="2" charset="-122"/>
              </a:endParaRPr>
            </a:p>
          </p:txBody>
        </p:sp>
        <p:sp>
          <p:nvSpPr>
            <p:cNvPr id="328838" name="Rectangle 134"/>
            <p:cNvSpPr>
              <a:spLocks noChangeArrowheads="1"/>
            </p:cNvSpPr>
            <p:nvPr/>
          </p:nvSpPr>
          <p:spPr bwMode="auto">
            <a:xfrm>
              <a:off x="1584" y="624"/>
              <a:ext cx="651"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00" u="sng">
                  <a:ea typeface="宋体" panose="02010600030101010101" pitchFamily="2" charset="-122"/>
                </a:rPr>
                <a:t>DBCourseOffering</a:t>
              </a:r>
              <a:endParaRPr lang="en-US" altLang="zh-CN" sz="1000">
                <a:latin typeface="ZapfHumnst BT" pitchFamily="34" charset="0"/>
                <a:ea typeface="宋体" panose="02010600030101010101" pitchFamily="2" charset="-122"/>
              </a:endParaRPr>
            </a:p>
          </p:txBody>
        </p:sp>
        <p:sp>
          <p:nvSpPr>
            <p:cNvPr id="328839" name="Line 135"/>
            <p:cNvSpPr>
              <a:spLocks noChangeShapeType="1"/>
            </p:cNvSpPr>
            <p:nvPr/>
          </p:nvSpPr>
          <p:spPr bwMode="auto">
            <a:xfrm>
              <a:off x="1894" y="827"/>
              <a:ext cx="1" cy="3226"/>
            </a:xfrm>
            <a:prstGeom prst="line">
              <a:avLst/>
            </a:prstGeom>
            <a:noFill/>
            <a:ln w="0">
              <a:solidFill>
                <a:schemeClr val="tx1"/>
              </a:solidFill>
              <a:prstDash val="sysDash"/>
              <a:round/>
            </a:ln>
            <a:extLst>
              <a:ext uri="{909E8E84-426E-40DD-AFC4-6F175D3DCCD1}">
                <a14:hiddenFill xmlns:a14="http://schemas.microsoft.com/office/drawing/2010/main">
                  <a:noFill/>
                </a14:hiddenFill>
              </a:ext>
            </a:extLst>
          </p:spPr>
          <p:txBody>
            <a:bodyPr/>
            <a:lstStyle/>
            <a:p>
              <a:endParaRPr lang="zh-CN" altLang="en-US"/>
            </a:p>
          </p:txBody>
        </p:sp>
        <p:sp>
          <p:nvSpPr>
            <p:cNvPr id="328840" name="Rectangle 136"/>
            <p:cNvSpPr>
              <a:spLocks noChangeArrowheads="1"/>
            </p:cNvSpPr>
            <p:nvPr/>
          </p:nvSpPr>
          <p:spPr bwMode="auto">
            <a:xfrm>
              <a:off x="1865" y="1470"/>
              <a:ext cx="58" cy="1514"/>
            </a:xfrm>
            <a:prstGeom prst="rect">
              <a:avLst/>
            </a:prstGeom>
            <a:noFill/>
            <a:ln w="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8841" name="Rectangle 137"/>
            <p:cNvSpPr>
              <a:spLocks noChangeArrowheads="1"/>
            </p:cNvSpPr>
            <p:nvPr/>
          </p:nvSpPr>
          <p:spPr bwMode="auto">
            <a:xfrm>
              <a:off x="1865" y="2901"/>
              <a:ext cx="58" cy="312"/>
            </a:xfrm>
            <a:prstGeom prst="rect">
              <a:avLst/>
            </a:prstGeom>
            <a:noFill/>
            <a:ln w="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8842" name="Rectangle 138"/>
            <p:cNvSpPr>
              <a:spLocks noChangeArrowheads="1"/>
            </p:cNvSpPr>
            <p:nvPr/>
          </p:nvSpPr>
          <p:spPr bwMode="auto">
            <a:xfrm>
              <a:off x="1865" y="3130"/>
              <a:ext cx="58" cy="535"/>
            </a:xfrm>
            <a:prstGeom prst="rect">
              <a:avLst/>
            </a:prstGeom>
            <a:noFill/>
            <a:ln w="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8843" name="Rectangle 139"/>
            <p:cNvSpPr>
              <a:spLocks noChangeArrowheads="1"/>
            </p:cNvSpPr>
            <p:nvPr/>
          </p:nvSpPr>
          <p:spPr bwMode="auto">
            <a:xfrm>
              <a:off x="4605" y="503"/>
              <a:ext cx="561" cy="241"/>
            </a:xfrm>
            <a:prstGeom prst="rect">
              <a:avLst/>
            </a:prstGeom>
            <a:noFill/>
            <a:ln w="0">
              <a:solidFill>
                <a:schemeClr val="tx1"/>
              </a:solidFill>
              <a:miter lim="800000"/>
            </a:ln>
            <a:extLst>
              <a:ext uri="{909E8E84-426E-40DD-AFC4-6F175D3DCCD1}">
                <a14:hiddenFill xmlns:a14="http://schemas.microsoft.com/office/drawing/2010/main">
                  <a:solidFill>
                    <a:srgbClr val="FFFFCC"/>
                  </a:solidFill>
                </a14:hiddenFill>
              </a:ext>
            </a:extLst>
          </p:spPr>
          <p:txBody>
            <a:bodyPr/>
            <a:lstStyle/>
            <a:p>
              <a:endParaRPr lang="zh-CN" altLang="en-US"/>
            </a:p>
          </p:txBody>
        </p:sp>
        <p:sp>
          <p:nvSpPr>
            <p:cNvPr id="328844" name="Rectangle 140"/>
            <p:cNvSpPr>
              <a:spLocks noChangeArrowheads="1"/>
            </p:cNvSpPr>
            <p:nvPr/>
          </p:nvSpPr>
          <p:spPr bwMode="auto">
            <a:xfrm>
              <a:off x="4850" y="522"/>
              <a:ext cx="72"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u="sng">
                  <a:ea typeface="宋体" panose="02010600030101010101" pitchFamily="2" charset="-122"/>
                </a:rPr>
                <a:t> : </a:t>
              </a:r>
              <a:endParaRPr lang="en-US" altLang="zh-CN" sz="1100">
                <a:latin typeface="ZapfHumnst BT" pitchFamily="34" charset="0"/>
                <a:ea typeface="宋体" panose="02010600030101010101" pitchFamily="2" charset="-122"/>
              </a:endParaRPr>
            </a:p>
          </p:txBody>
        </p:sp>
        <p:sp>
          <p:nvSpPr>
            <p:cNvPr id="328845" name="Rectangle 141"/>
            <p:cNvSpPr>
              <a:spLocks noChangeArrowheads="1"/>
            </p:cNvSpPr>
            <p:nvPr/>
          </p:nvSpPr>
          <p:spPr bwMode="auto">
            <a:xfrm>
              <a:off x="4640" y="624"/>
              <a:ext cx="488"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900" u="sng">
                  <a:ea typeface="宋体" panose="02010600030101010101" pitchFamily="2" charset="-122"/>
                </a:rPr>
                <a:t>CourseOffering</a:t>
              </a:r>
              <a:endParaRPr lang="en-US" altLang="zh-CN" sz="900">
                <a:latin typeface="ZapfHumnst BT" pitchFamily="34" charset="0"/>
                <a:ea typeface="宋体" panose="02010600030101010101" pitchFamily="2" charset="-122"/>
              </a:endParaRPr>
            </a:p>
          </p:txBody>
        </p:sp>
        <p:sp>
          <p:nvSpPr>
            <p:cNvPr id="328846" name="Line 142"/>
            <p:cNvSpPr>
              <a:spLocks noChangeShapeType="1"/>
            </p:cNvSpPr>
            <p:nvPr/>
          </p:nvSpPr>
          <p:spPr bwMode="auto">
            <a:xfrm>
              <a:off x="4885" y="827"/>
              <a:ext cx="1" cy="3226"/>
            </a:xfrm>
            <a:prstGeom prst="line">
              <a:avLst/>
            </a:prstGeom>
            <a:noFill/>
            <a:ln w="0">
              <a:solidFill>
                <a:schemeClr val="tx1"/>
              </a:solidFill>
              <a:prstDash val="sysDash"/>
              <a:round/>
            </a:ln>
            <a:extLst>
              <a:ext uri="{909E8E84-426E-40DD-AFC4-6F175D3DCCD1}">
                <a14:hiddenFill xmlns:a14="http://schemas.microsoft.com/office/drawing/2010/main">
                  <a:noFill/>
                </a14:hiddenFill>
              </a:ext>
            </a:extLst>
          </p:spPr>
          <p:txBody>
            <a:bodyPr/>
            <a:lstStyle/>
            <a:p>
              <a:endParaRPr lang="zh-CN" altLang="en-US"/>
            </a:p>
          </p:txBody>
        </p:sp>
        <p:sp>
          <p:nvSpPr>
            <p:cNvPr id="328847" name="Rectangle 143"/>
            <p:cNvSpPr>
              <a:spLocks noChangeArrowheads="1"/>
            </p:cNvSpPr>
            <p:nvPr/>
          </p:nvSpPr>
          <p:spPr bwMode="auto">
            <a:xfrm>
              <a:off x="4856" y="2736"/>
              <a:ext cx="59" cy="127"/>
            </a:xfrm>
            <a:prstGeom prst="rect">
              <a:avLst/>
            </a:prstGeom>
            <a:noFill/>
            <a:ln w="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8848" name="Rectangle 144"/>
            <p:cNvSpPr>
              <a:spLocks noChangeArrowheads="1"/>
            </p:cNvSpPr>
            <p:nvPr/>
          </p:nvSpPr>
          <p:spPr bwMode="auto">
            <a:xfrm>
              <a:off x="4856" y="3194"/>
              <a:ext cx="59" cy="121"/>
            </a:xfrm>
            <a:prstGeom prst="rect">
              <a:avLst/>
            </a:prstGeom>
            <a:noFill/>
            <a:ln w="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8849" name="Rectangle 145"/>
            <p:cNvSpPr>
              <a:spLocks noChangeArrowheads="1"/>
            </p:cNvSpPr>
            <p:nvPr/>
          </p:nvSpPr>
          <p:spPr bwMode="auto">
            <a:xfrm>
              <a:off x="3910" y="503"/>
              <a:ext cx="689" cy="241"/>
            </a:xfrm>
            <a:prstGeom prst="rect">
              <a:avLst/>
            </a:prstGeom>
            <a:noFill/>
            <a:ln w="0">
              <a:solidFill>
                <a:schemeClr val="tx1"/>
              </a:solidFill>
              <a:miter lim="800000"/>
            </a:ln>
            <a:extLst>
              <a:ext uri="{909E8E84-426E-40DD-AFC4-6F175D3DCCD1}">
                <a14:hiddenFill xmlns:a14="http://schemas.microsoft.com/office/drawing/2010/main">
                  <a:solidFill>
                    <a:srgbClr val="FFFFCC"/>
                  </a:solidFill>
                </a14:hiddenFill>
              </a:ext>
            </a:extLst>
          </p:spPr>
          <p:txBody>
            <a:bodyPr/>
            <a:lstStyle/>
            <a:p>
              <a:endParaRPr lang="zh-CN" altLang="en-US"/>
            </a:p>
          </p:txBody>
        </p:sp>
        <p:sp>
          <p:nvSpPr>
            <p:cNvPr id="328850" name="Rectangle 146"/>
            <p:cNvSpPr>
              <a:spLocks noChangeArrowheads="1"/>
            </p:cNvSpPr>
            <p:nvPr/>
          </p:nvSpPr>
          <p:spPr bwMode="auto">
            <a:xfrm>
              <a:off x="4225" y="522"/>
              <a:ext cx="72"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u="sng">
                  <a:ea typeface="宋体" panose="02010600030101010101" pitchFamily="2" charset="-122"/>
                </a:rPr>
                <a:t> : </a:t>
              </a:r>
              <a:endParaRPr lang="en-US" altLang="zh-CN" sz="1100">
                <a:latin typeface="ZapfHumnst BT" pitchFamily="34" charset="0"/>
                <a:ea typeface="宋体" panose="02010600030101010101" pitchFamily="2" charset="-122"/>
              </a:endParaRPr>
            </a:p>
          </p:txBody>
        </p:sp>
        <p:sp>
          <p:nvSpPr>
            <p:cNvPr id="328851" name="Rectangle 147"/>
            <p:cNvSpPr>
              <a:spLocks noChangeArrowheads="1"/>
            </p:cNvSpPr>
            <p:nvPr/>
          </p:nvSpPr>
          <p:spPr bwMode="auto">
            <a:xfrm>
              <a:off x="3950" y="624"/>
              <a:ext cx="60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900" u="sng">
                  <a:ea typeface="宋体" panose="02010600030101010101" pitchFamily="2" charset="-122"/>
                </a:rPr>
                <a:t>CourseOfferingList</a:t>
              </a:r>
              <a:endParaRPr lang="en-US" altLang="zh-CN" sz="900">
                <a:latin typeface="ZapfHumnst BT" pitchFamily="34" charset="0"/>
                <a:ea typeface="宋体" panose="02010600030101010101" pitchFamily="2" charset="-122"/>
              </a:endParaRPr>
            </a:p>
          </p:txBody>
        </p:sp>
        <p:sp>
          <p:nvSpPr>
            <p:cNvPr id="328852" name="Line 148"/>
            <p:cNvSpPr>
              <a:spLocks noChangeShapeType="1"/>
            </p:cNvSpPr>
            <p:nvPr/>
          </p:nvSpPr>
          <p:spPr bwMode="auto">
            <a:xfrm>
              <a:off x="4260" y="827"/>
              <a:ext cx="1" cy="3226"/>
            </a:xfrm>
            <a:prstGeom prst="line">
              <a:avLst/>
            </a:prstGeom>
            <a:noFill/>
            <a:ln w="0">
              <a:solidFill>
                <a:schemeClr val="tx1"/>
              </a:solidFill>
              <a:prstDash val="sysDash"/>
              <a:round/>
            </a:ln>
            <a:extLst>
              <a:ext uri="{909E8E84-426E-40DD-AFC4-6F175D3DCCD1}">
                <a14:hiddenFill xmlns:a14="http://schemas.microsoft.com/office/drawing/2010/main">
                  <a:noFill/>
                </a14:hiddenFill>
              </a:ext>
            </a:extLst>
          </p:spPr>
          <p:txBody>
            <a:bodyPr/>
            <a:lstStyle/>
            <a:p>
              <a:endParaRPr lang="zh-CN" altLang="en-US"/>
            </a:p>
          </p:txBody>
        </p:sp>
        <p:sp>
          <p:nvSpPr>
            <p:cNvPr id="328853" name="Rectangle 149"/>
            <p:cNvSpPr>
              <a:spLocks noChangeArrowheads="1"/>
            </p:cNvSpPr>
            <p:nvPr/>
          </p:nvSpPr>
          <p:spPr bwMode="auto">
            <a:xfrm>
              <a:off x="4231" y="2379"/>
              <a:ext cx="53" cy="121"/>
            </a:xfrm>
            <a:prstGeom prst="rect">
              <a:avLst/>
            </a:prstGeom>
            <a:noFill/>
            <a:ln w="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8854" name="Rectangle 150"/>
            <p:cNvSpPr>
              <a:spLocks noChangeArrowheads="1"/>
            </p:cNvSpPr>
            <p:nvPr/>
          </p:nvSpPr>
          <p:spPr bwMode="auto">
            <a:xfrm>
              <a:off x="4231" y="3423"/>
              <a:ext cx="53" cy="121"/>
            </a:xfrm>
            <a:prstGeom prst="rect">
              <a:avLst/>
            </a:prstGeom>
            <a:noFill/>
            <a:ln w="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8855" name="Rectangle 151"/>
            <p:cNvSpPr>
              <a:spLocks noChangeArrowheads="1"/>
            </p:cNvSpPr>
            <p:nvPr/>
          </p:nvSpPr>
          <p:spPr bwMode="auto">
            <a:xfrm>
              <a:off x="5201" y="503"/>
              <a:ext cx="561" cy="241"/>
            </a:xfrm>
            <a:prstGeom prst="rect">
              <a:avLst/>
            </a:prstGeom>
            <a:noFill/>
            <a:ln w="0">
              <a:solidFill>
                <a:schemeClr val="tx1"/>
              </a:solidFill>
              <a:miter lim="800000"/>
            </a:ln>
            <a:extLst>
              <a:ext uri="{909E8E84-426E-40DD-AFC4-6F175D3DCCD1}">
                <a14:hiddenFill xmlns:a14="http://schemas.microsoft.com/office/drawing/2010/main">
                  <a:solidFill>
                    <a:srgbClr val="FFFFCC"/>
                  </a:solidFill>
                </a14:hiddenFill>
              </a:ext>
            </a:extLst>
          </p:spPr>
          <p:txBody>
            <a:bodyPr/>
            <a:lstStyle/>
            <a:p>
              <a:endParaRPr lang="zh-CN" altLang="en-US"/>
            </a:p>
          </p:txBody>
        </p:sp>
        <p:sp>
          <p:nvSpPr>
            <p:cNvPr id="328856" name="Rectangle 152"/>
            <p:cNvSpPr>
              <a:spLocks noChangeArrowheads="1"/>
            </p:cNvSpPr>
            <p:nvPr/>
          </p:nvSpPr>
          <p:spPr bwMode="auto">
            <a:xfrm>
              <a:off x="5283" y="522"/>
              <a:ext cx="45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u="sng">
                  <a:ea typeface="宋体" panose="02010600030101010101" pitchFamily="2" charset="-122"/>
                </a:rPr>
                <a:t> : ResultSet</a:t>
              </a:r>
              <a:endParaRPr lang="en-US" altLang="zh-CN" sz="1100">
                <a:latin typeface="ZapfHumnst BT" pitchFamily="34" charset="0"/>
                <a:ea typeface="宋体" panose="02010600030101010101" pitchFamily="2" charset="-122"/>
              </a:endParaRPr>
            </a:p>
          </p:txBody>
        </p:sp>
        <p:sp>
          <p:nvSpPr>
            <p:cNvPr id="328857" name="Line 153"/>
            <p:cNvSpPr>
              <a:spLocks noChangeShapeType="1"/>
            </p:cNvSpPr>
            <p:nvPr/>
          </p:nvSpPr>
          <p:spPr bwMode="auto">
            <a:xfrm>
              <a:off x="5487" y="827"/>
              <a:ext cx="1" cy="3226"/>
            </a:xfrm>
            <a:prstGeom prst="line">
              <a:avLst/>
            </a:prstGeom>
            <a:noFill/>
            <a:ln w="0">
              <a:solidFill>
                <a:schemeClr val="tx1"/>
              </a:solidFill>
              <a:prstDash val="sysDash"/>
              <a:round/>
            </a:ln>
            <a:extLst>
              <a:ext uri="{909E8E84-426E-40DD-AFC4-6F175D3DCCD1}">
                <a14:hiddenFill xmlns:a14="http://schemas.microsoft.com/office/drawing/2010/main">
                  <a:noFill/>
                </a14:hiddenFill>
              </a:ext>
            </a:extLst>
          </p:spPr>
          <p:txBody>
            <a:bodyPr/>
            <a:lstStyle/>
            <a:p>
              <a:endParaRPr lang="zh-CN" altLang="en-US"/>
            </a:p>
          </p:txBody>
        </p:sp>
        <p:sp>
          <p:nvSpPr>
            <p:cNvPr id="328858" name="Rectangle 154"/>
            <p:cNvSpPr>
              <a:spLocks noChangeArrowheads="1"/>
            </p:cNvSpPr>
            <p:nvPr/>
          </p:nvSpPr>
          <p:spPr bwMode="auto">
            <a:xfrm>
              <a:off x="5458" y="2965"/>
              <a:ext cx="52" cy="121"/>
            </a:xfrm>
            <a:prstGeom prst="rect">
              <a:avLst/>
            </a:prstGeom>
            <a:noFill/>
            <a:ln w="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8859" name="Oval 155"/>
            <p:cNvSpPr>
              <a:spLocks noChangeArrowheads="1"/>
            </p:cNvSpPr>
            <p:nvPr/>
          </p:nvSpPr>
          <p:spPr bwMode="auto">
            <a:xfrm>
              <a:off x="3582" y="204"/>
              <a:ext cx="100" cy="108"/>
            </a:xfrm>
            <a:prstGeom prst="ellipse">
              <a:avLst/>
            </a:prstGeom>
            <a:noFill/>
            <a:ln w="0">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8860" name="Line 156"/>
            <p:cNvSpPr>
              <a:spLocks noChangeShapeType="1"/>
            </p:cNvSpPr>
            <p:nvPr/>
          </p:nvSpPr>
          <p:spPr bwMode="auto">
            <a:xfrm>
              <a:off x="3629" y="305"/>
              <a:ext cx="1" cy="96"/>
            </a:xfrm>
            <a:prstGeom prst="line">
              <a:avLst/>
            </a:prstGeom>
            <a:noFill/>
            <a:ln w="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861" name="Line 157"/>
            <p:cNvSpPr>
              <a:spLocks noChangeShapeType="1"/>
            </p:cNvSpPr>
            <p:nvPr/>
          </p:nvSpPr>
          <p:spPr bwMode="auto">
            <a:xfrm>
              <a:off x="3559" y="331"/>
              <a:ext cx="146" cy="1"/>
            </a:xfrm>
            <a:prstGeom prst="line">
              <a:avLst/>
            </a:prstGeom>
            <a:noFill/>
            <a:ln w="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862" name="Freeform 158"/>
            <p:cNvSpPr/>
            <p:nvPr/>
          </p:nvSpPr>
          <p:spPr bwMode="auto">
            <a:xfrm>
              <a:off x="3530" y="401"/>
              <a:ext cx="204" cy="108"/>
            </a:xfrm>
            <a:custGeom>
              <a:avLst/>
              <a:gdLst>
                <a:gd name="T0" fmla="*/ 0 w 35"/>
                <a:gd name="T1" fmla="*/ 17 h 17"/>
                <a:gd name="T2" fmla="*/ 17 w 35"/>
                <a:gd name="T3" fmla="*/ 0 h 17"/>
                <a:gd name="T4" fmla="*/ 35 w 35"/>
                <a:gd name="T5" fmla="*/ 17 h 17"/>
              </a:gdLst>
              <a:ahLst/>
              <a:cxnLst>
                <a:cxn ang="0">
                  <a:pos x="T0" y="T1"/>
                </a:cxn>
                <a:cxn ang="0">
                  <a:pos x="T2" y="T3"/>
                </a:cxn>
                <a:cxn ang="0">
                  <a:pos x="T4" y="T5"/>
                </a:cxn>
              </a:cxnLst>
              <a:rect l="0" t="0" r="r" b="b"/>
              <a:pathLst>
                <a:path w="35" h="17">
                  <a:moveTo>
                    <a:pt x="0" y="17"/>
                  </a:moveTo>
                  <a:lnTo>
                    <a:pt x="17" y="0"/>
                  </a:lnTo>
                  <a:lnTo>
                    <a:pt x="35" y="17"/>
                  </a:lnTo>
                </a:path>
              </a:pathLst>
            </a:custGeom>
            <a:noFill/>
            <a:ln w="0">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8863" name="Rectangle 159"/>
            <p:cNvSpPr>
              <a:spLocks noChangeArrowheads="1"/>
            </p:cNvSpPr>
            <p:nvPr/>
          </p:nvSpPr>
          <p:spPr bwMode="auto">
            <a:xfrm>
              <a:off x="3337" y="573"/>
              <a:ext cx="56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u="sng">
                  <a:ea typeface="宋体" panose="02010600030101010101" pitchFamily="2" charset="-122"/>
                </a:rPr>
                <a:t> </a:t>
              </a:r>
              <a:r>
                <a:rPr lang="en-US" altLang="zh-CN" sz="900" u="sng">
                  <a:ea typeface="宋体" panose="02010600030101010101" pitchFamily="2" charset="-122"/>
                </a:rPr>
                <a:t>: Course Catalog</a:t>
              </a:r>
              <a:endParaRPr lang="en-US" altLang="zh-CN" sz="900">
                <a:latin typeface="ZapfHumnst BT" pitchFamily="34" charset="0"/>
                <a:ea typeface="宋体" panose="02010600030101010101" pitchFamily="2" charset="-122"/>
              </a:endParaRPr>
            </a:p>
          </p:txBody>
        </p:sp>
        <p:sp>
          <p:nvSpPr>
            <p:cNvPr id="328864" name="Line 160"/>
            <p:cNvSpPr>
              <a:spLocks noChangeShapeType="1"/>
            </p:cNvSpPr>
            <p:nvPr/>
          </p:nvSpPr>
          <p:spPr bwMode="auto">
            <a:xfrm>
              <a:off x="3629" y="827"/>
              <a:ext cx="1" cy="3226"/>
            </a:xfrm>
            <a:prstGeom prst="line">
              <a:avLst/>
            </a:prstGeom>
            <a:noFill/>
            <a:ln w="0">
              <a:solidFill>
                <a:schemeClr val="tx1"/>
              </a:solidFill>
              <a:prstDash val="sysDash"/>
              <a:round/>
            </a:ln>
            <a:extLst>
              <a:ext uri="{909E8E84-426E-40DD-AFC4-6F175D3DCCD1}">
                <a14:hiddenFill xmlns:a14="http://schemas.microsoft.com/office/drawing/2010/main">
                  <a:noFill/>
                </a14:hiddenFill>
              </a:ext>
            </a:extLst>
          </p:spPr>
          <p:txBody>
            <a:bodyPr/>
            <a:lstStyle/>
            <a:p>
              <a:endParaRPr lang="zh-CN" altLang="en-US"/>
            </a:p>
          </p:txBody>
        </p:sp>
        <p:sp>
          <p:nvSpPr>
            <p:cNvPr id="328865" name="Rectangle 161"/>
            <p:cNvSpPr>
              <a:spLocks noChangeArrowheads="1"/>
            </p:cNvSpPr>
            <p:nvPr/>
          </p:nvSpPr>
          <p:spPr bwMode="auto">
            <a:xfrm>
              <a:off x="3600" y="2087"/>
              <a:ext cx="58" cy="121"/>
            </a:xfrm>
            <a:prstGeom prst="rect">
              <a:avLst/>
            </a:prstGeom>
            <a:noFill/>
            <a:ln w="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8866" name="Rectangle 162"/>
            <p:cNvSpPr>
              <a:spLocks noChangeArrowheads="1"/>
            </p:cNvSpPr>
            <p:nvPr/>
          </p:nvSpPr>
          <p:spPr bwMode="auto">
            <a:xfrm>
              <a:off x="2870" y="503"/>
              <a:ext cx="560" cy="241"/>
            </a:xfrm>
            <a:prstGeom prst="rect">
              <a:avLst/>
            </a:prstGeom>
            <a:noFill/>
            <a:ln w="0">
              <a:solidFill>
                <a:schemeClr val="tx1"/>
              </a:solidFill>
              <a:miter lim="800000"/>
            </a:ln>
            <a:extLst>
              <a:ext uri="{909E8E84-426E-40DD-AFC4-6F175D3DCCD1}">
                <a14:hiddenFill xmlns:a14="http://schemas.microsoft.com/office/drawing/2010/main">
                  <a:solidFill>
                    <a:srgbClr val="FFFFCC"/>
                  </a:solidFill>
                </a14:hiddenFill>
              </a:ext>
            </a:extLst>
          </p:spPr>
          <p:txBody>
            <a:bodyPr/>
            <a:lstStyle/>
            <a:p>
              <a:endParaRPr lang="zh-CN" altLang="en-US"/>
            </a:p>
          </p:txBody>
        </p:sp>
        <p:sp>
          <p:nvSpPr>
            <p:cNvPr id="328867" name="Rectangle 163"/>
            <p:cNvSpPr>
              <a:spLocks noChangeArrowheads="1"/>
            </p:cNvSpPr>
            <p:nvPr/>
          </p:nvSpPr>
          <p:spPr bwMode="auto">
            <a:xfrm>
              <a:off x="2946" y="522"/>
              <a:ext cx="472"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u="sng">
                  <a:ea typeface="宋体" panose="02010600030101010101" pitchFamily="2" charset="-122"/>
                </a:rPr>
                <a:t> : Statement</a:t>
              </a:r>
              <a:endParaRPr lang="en-US" altLang="zh-CN" sz="1100">
                <a:latin typeface="ZapfHumnst BT" pitchFamily="34" charset="0"/>
                <a:ea typeface="宋体" panose="02010600030101010101" pitchFamily="2" charset="-122"/>
              </a:endParaRPr>
            </a:p>
          </p:txBody>
        </p:sp>
        <p:sp>
          <p:nvSpPr>
            <p:cNvPr id="328868" name="Line 164"/>
            <p:cNvSpPr>
              <a:spLocks noChangeShapeType="1"/>
            </p:cNvSpPr>
            <p:nvPr/>
          </p:nvSpPr>
          <p:spPr bwMode="auto">
            <a:xfrm>
              <a:off x="3150" y="827"/>
              <a:ext cx="1" cy="3226"/>
            </a:xfrm>
            <a:prstGeom prst="line">
              <a:avLst/>
            </a:prstGeom>
            <a:noFill/>
            <a:ln w="0">
              <a:solidFill>
                <a:schemeClr val="tx1"/>
              </a:solidFill>
              <a:prstDash val="sysDash"/>
              <a:round/>
            </a:ln>
            <a:extLst>
              <a:ext uri="{909E8E84-426E-40DD-AFC4-6F175D3DCCD1}">
                <a14:hiddenFill xmlns:a14="http://schemas.microsoft.com/office/drawing/2010/main">
                  <a:noFill/>
                </a14:hiddenFill>
              </a:ext>
            </a:extLst>
          </p:spPr>
          <p:txBody>
            <a:bodyPr/>
            <a:lstStyle/>
            <a:p>
              <a:endParaRPr lang="zh-CN" altLang="en-US"/>
            </a:p>
          </p:txBody>
        </p:sp>
        <p:sp>
          <p:nvSpPr>
            <p:cNvPr id="328869" name="Rectangle 165"/>
            <p:cNvSpPr>
              <a:spLocks noChangeArrowheads="1"/>
            </p:cNvSpPr>
            <p:nvPr/>
          </p:nvSpPr>
          <p:spPr bwMode="auto">
            <a:xfrm>
              <a:off x="3121" y="1890"/>
              <a:ext cx="58" cy="439"/>
            </a:xfrm>
            <a:prstGeom prst="rect">
              <a:avLst/>
            </a:prstGeom>
            <a:noFill/>
            <a:ln w="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8870" name="Rectangle 166"/>
            <p:cNvSpPr>
              <a:spLocks noChangeArrowheads="1"/>
            </p:cNvSpPr>
            <p:nvPr/>
          </p:nvSpPr>
          <p:spPr bwMode="auto">
            <a:xfrm>
              <a:off x="2274" y="503"/>
              <a:ext cx="555" cy="241"/>
            </a:xfrm>
            <a:prstGeom prst="rect">
              <a:avLst/>
            </a:prstGeom>
            <a:noFill/>
            <a:ln w="0">
              <a:solidFill>
                <a:schemeClr val="tx1"/>
              </a:solidFill>
              <a:miter lim="800000"/>
            </a:ln>
            <a:extLst>
              <a:ext uri="{909E8E84-426E-40DD-AFC4-6F175D3DCCD1}">
                <a14:hiddenFill xmlns:a14="http://schemas.microsoft.com/office/drawing/2010/main">
                  <a:solidFill>
                    <a:srgbClr val="FFFFCC"/>
                  </a:solidFill>
                </a14:hiddenFill>
              </a:ext>
            </a:extLst>
          </p:spPr>
          <p:txBody>
            <a:bodyPr/>
            <a:lstStyle/>
            <a:p>
              <a:endParaRPr lang="zh-CN" altLang="en-US"/>
            </a:p>
          </p:txBody>
        </p:sp>
        <p:sp>
          <p:nvSpPr>
            <p:cNvPr id="328871" name="Rectangle 167"/>
            <p:cNvSpPr>
              <a:spLocks noChangeArrowheads="1"/>
            </p:cNvSpPr>
            <p:nvPr/>
          </p:nvSpPr>
          <p:spPr bwMode="auto">
            <a:xfrm>
              <a:off x="2332" y="522"/>
              <a:ext cx="51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u="sng">
                  <a:ea typeface="宋体" panose="02010600030101010101" pitchFamily="2" charset="-122"/>
                </a:rPr>
                <a:t> : Connection</a:t>
              </a:r>
              <a:endParaRPr lang="en-US" altLang="zh-CN" sz="1100">
                <a:latin typeface="ZapfHumnst BT" pitchFamily="34" charset="0"/>
                <a:ea typeface="宋体" panose="02010600030101010101" pitchFamily="2" charset="-122"/>
              </a:endParaRPr>
            </a:p>
          </p:txBody>
        </p:sp>
        <p:sp>
          <p:nvSpPr>
            <p:cNvPr id="328872" name="Line 168"/>
            <p:cNvSpPr>
              <a:spLocks noChangeShapeType="1"/>
            </p:cNvSpPr>
            <p:nvPr/>
          </p:nvSpPr>
          <p:spPr bwMode="auto">
            <a:xfrm>
              <a:off x="2554" y="827"/>
              <a:ext cx="1" cy="3226"/>
            </a:xfrm>
            <a:prstGeom prst="line">
              <a:avLst/>
            </a:prstGeom>
            <a:noFill/>
            <a:ln w="0">
              <a:solidFill>
                <a:schemeClr val="tx1"/>
              </a:solidFill>
              <a:prstDash val="sysDash"/>
              <a:round/>
            </a:ln>
            <a:extLst>
              <a:ext uri="{909E8E84-426E-40DD-AFC4-6F175D3DCCD1}">
                <a14:hiddenFill xmlns:a14="http://schemas.microsoft.com/office/drawing/2010/main">
                  <a:noFill/>
                </a14:hiddenFill>
              </a:ext>
            </a:extLst>
          </p:spPr>
          <p:txBody>
            <a:bodyPr/>
            <a:lstStyle/>
            <a:p>
              <a:endParaRPr lang="zh-CN" altLang="en-US"/>
            </a:p>
          </p:txBody>
        </p:sp>
        <p:sp>
          <p:nvSpPr>
            <p:cNvPr id="328873" name="Rectangle 169"/>
            <p:cNvSpPr>
              <a:spLocks noChangeArrowheads="1"/>
            </p:cNvSpPr>
            <p:nvPr/>
          </p:nvSpPr>
          <p:spPr bwMode="auto">
            <a:xfrm>
              <a:off x="2525" y="1667"/>
              <a:ext cx="52" cy="121"/>
            </a:xfrm>
            <a:prstGeom prst="rect">
              <a:avLst/>
            </a:prstGeom>
            <a:noFill/>
            <a:ln w="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8874" name="Line 170"/>
            <p:cNvSpPr>
              <a:spLocks noChangeShapeType="1"/>
            </p:cNvSpPr>
            <p:nvPr/>
          </p:nvSpPr>
          <p:spPr bwMode="auto">
            <a:xfrm>
              <a:off x="398" y="1018"/>
              <a:ext cx="690" cy="1"/>
            </a:xfrm>
            <a:prstGeom prst="line">
              <a:avLst/>
            </a:prstGeom>
            <a:noFill/>
            <a:ln w="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875" name="Line 171"/>
            <p:cNvSpPr>
              <a:spLocks noChangeShapeType="1"/>
            </p:cNvSpPr>
            <p:nvPr/>
          </p:nvSpPr>
          <p:spPr bwMode="auto">
            <a:xfrm flipH="1">
              <a:off x="1023" y="1018"/>
              <a:ext cx="65" cy="2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876" name="Line 172"/>
            <p:cNvSpPr>
              <a:spLocks noChangeShapeType="1"/>
            </p:cNvSpPr>
            <p:nvPr/>
          </p:nvSpPr>
          <p:spPr bwMode="auto">
            <a:xfrm flipH="1" flipV="1">
              <a:off x="1023" y="986"/>
              <a:ext cx="65" cy="3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877" name="Rectangle 173"/>
            <p:cNvSpPr>
              <a:spLocks noChangeArrowheads="1"/>
            </p:cNvSpPr>
            <p:nvPr/>
          </p:nvSpPr>
          <p:spPr bwMode="auto">
            <a:xfrm>
              <a:off x="194" y="872"/>
              <a:ext cx="117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00">
                  <a:ea typeface="宋体" panose="02010600030101010101" pitchFamily="2" charset="-122"/>
                </a:rPr>
                <a:t>1. getCourseOfferings(Semester</a:t>
              </a:r>
              <a:r>
                <a:rPr lang="en-US" altLang="zh-CN" sz="1200">
                  <a:ea typeface="宋体" panose="02010600030101010101" pitchFamily="2" charset="-122"/>
                </a:rPr>
                <a:t>)</a:t>
              </a:r>
              <a:endParaRPr lang="en-US" altLang="zh-CN" sz="1200">
                <a:latin typeface="ZapfHumnst BT" pitchFamily="34" charset="0"/>
                <a:ea typeface="宋体" panose="02010600030101010101" pitchFamily="2" charset="-122"/>
              </a:endParaRPr>
            </a:p>
          </p:txBody>
        </p:sp>
        <p:sp>
          <p:nvSpPr>
            <p:cNvPr id="328878" name="Line 174"/>
            <p:cNvSpPr>
              <a:spLocks noChangeShapeType="1"/>
            </p:cNvSpPr>
            <p:nvPr/>
          </p:nvSpPr>
          <p:spPr bwMode="auto">
            <a:xfrm>
              <a:off x="1146" y="1470"/>
              <a:ext cx="719" cy="1"/>
            </a:xfrm>
            <a:prstGeom prst="line">
              <a:avLst/>
            </a:prstGeom>
            <a:noFill/>
            <a:ln w="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879" name="Line 175"/>
            <p:cNvSpPr>
              <a:spLocks noChangeShapeType="1"/>
            </p:cNvSpPr>
            <p:nvPr/>
          </p:nvSpPr>
          <p:spPr bwMode="auto">
            <a:xfrm flipH="1">
              <a:off x="1800" y="1470"/>
              <a:ext cx="65" cy="3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880" name="Line 176"/>
            <p:cNvSpPr>
              <a:spLocks noChangeShapeType="1"/>
            </p:cNvSpPr>
            <p:nvPr/>
          </p:nvSpPr>
          <p:spPr bwMode="auto">
            <a:xfrm flipH="1" flipV="1">
              <a:off x="1800" y="1438"/>
              <a:ext cx="65" cy="3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881" name="Rectangle 177"/>
            <p:cNvSpPr>
              <a:spLocks noChangeArrowheads="1"/>
            </p:cNvSpPr>
            <p:nvPr/>
          </p:nvSpPr>
          <p:spPr bwMode="auto">
            <a:xfrm>
              <a:off x="1239" y="1330"/>
              <a:ext cx="67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a typeface="宋体" panose="02010600030101010101" pitchFamily="2" charset="-122"/>
                </a:rPr>
                <a:t>1.1. read(string)</a:t>
              </a:r>
              <a:endParaRPr lang="en-US" altLang="zh-CN" sz="1200">
                <a:latin typeface="ZapfHumnst BT" pitchFamily="34" charset="0"/>
                <a:ea typeface="宋体" panose="02010600030101010101" pitchFamily="2" charset="-122"/>
              </a:endParaRPr>
            </a:p>
          </p:txBody>
        </p:sp>
        <p:sp>
          <p:nvSpPr>
            <p:cNvPr id="328882" name="Line 178"/>
            <p:cNvSpPr>
              <a:spLocks noChangeShapeType="1"/>
            </p:cNvSpPr>
            <p:nvPr/>
          </p:nvSpPr>
          <p:spPr bwMode="auto">
            <a:xfrm>
              <a:off x="1923" y="1667"/>
              <a:ext cx="602" cy="1"/>
            </a:xfrm>
            <a:prstGeom prst="line">
              <a:avLst/>
            </a:prstGeom>
            <a:noFill/>
            <a:ln w="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883" name="Line 179"/>
            <p:cNvSpPr>
              <a:spLocks noChangeShapeType="1"/>
            </p:cNvSpPr>
            <p:nvPr/>
          </p:nvSpPr>
          <p:spPr bwMode="auto">
            <a:xfrm flipH="1">
              <a:off x="2455" y="1667"/>
              <a:ext cx="70" cy="3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884" name="Line 180"/>
            <p:cNvSpPr>
              <a:spLocks noChangeShapeType="1"/>
            </p:cNvSpPr>
            <p:nvPr/>
          </p:nvSpPr>
          <p:spPr bwMode="auto">
            <a:xfrm flipH="1" flipV="1">
              <a:off x="2455" y="1635"/>
              <a:ext cx="70" cy="3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885" name="Rectangle 181"/>
            <p:cNvSpPr>
              <a:spLocks noChangeArrowheads="1"/>
            </p:cNvSpPr>
            <p:nvPr/>
          </p:nvSpPr>
          <p:spPr bwMode="auto">
            <a:xfrm>
              <a:off x="1800" y="1527"/>
              <a:ext cx="1061"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a typeface="宋体" panose="02010600030101010101" pitchFamily="2" charset="-122"/>
                </a:rPr>
                <a:t>1.1.1. createStatement( )</a:t>
              </a:r>
              <a:endParaRPr lang="en-US" altLang="zh-CN" sz="1200">
                <a:latin typeface="ZapfHumnst BT" pitchFamily="34" charset="0"/>
                <a:ea typeface="宋体" panose="02010600030101010101" pitchFamily="2" charset="-122"/>
              </a:endParaRPr>
            </a:p>
          </p:txBody>
        </p:sp>
        <p:sp>
          <p:nvSpPr>
            <p:cNvPr id="328886" name="Line 182"/>
            <p:cNvSpPr>
              <a:spLocks noChangeShapeType="1"/>
            </p:cNvSpPr>
            <p:nvPr/>
          </p:nvSpPr>
          <p:spPr bwMode="auto">
            <a:xfrm>
              <a:off x="1923" y="1896"/>
              <a:ext cx="1198" cy="1"/>
            </a:xfrm>
            <a:prstGeom prst="line">
              <a:avLst/>
            </a:prstGeom>
            <a:noFill/>
            <a:ln w="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887" name="Line 183"/>
            <p:cNvSpPr>
              <a:spLocks noChangeShapeType="1"/>
            </p:cNvSpPr>
            <p:nvPr/>
          </p:nvSpPr>
          <p:spPr bwMode="auto">
            <a:xfrm flipH="1">
              <a:off x="3057" y="1896"/>
              <a:ext cx="64" cy="2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888" name="Line 184"/>
            <p:cNvSpPr>
              <a:spLocks noChangeShapeType="1"/>
            </p:cNvSpPr>
            <p:nvPr/>
          </p:nvSpPr>
          <p:spPr bwMode="auto">
            <a:xfrm flipH="1" flipV="1">
              <a:off x="3057" y="1864"/>
              <a:ext cx="64" cy="3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889" name="Rectangle 185"/>
            <p:cNvSpPr>
              <a:spLocks noChangeArrowheads="1"/>
            </p:cNvSpPr>
            <p:nvPr/>
          </p:nvSpPr>
          <p:spPr bwMode="auto">
            <a:xfrm>
              <a:off x="2057" y="1756"/>
              <a:ext cx="117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a typeface="宋体" panose="02010600030101010101" pitchFamily="2" charset="-122"/>
                </a:rPr>
                <a:t>1.1.2. executeQuery(String)</a:t>
              </a:r>
              <a:endParaRPr lang="en-US" altLang="zh-CN" sz="1200">
                <a:latin typeface="ZapfHumnst BT" pitchFamily="34" charset="0"/>
                <a:ea typeface="宋体" panose="02010600030101010101" pitchFamily="2" charset="-122"/>
              </a:endParaRPr>
            </a:p>
          </p:txBody>
        </p:sp>
        <p:sp>
          <p:nvSpPr>
            <p:cNvPr id="328890" name="Freeform 186"/>
            <p:cNvSpPr/>
            <p:nvPr/>
          </p:nvSpPr>
          <p:spPr bwMode="auto">
            <a:xfrm>
              <a:off x="486" y="1648"/>
              <a:ext cx="1256" cy="483"/>
            </a:xfrm>
            <a:custGeom>
              <a:avLst/>
              <a:gdLst>
                <a:gd name="T0" fmla="*/ 0 w 1256"/>
                <a:gd name="T1" fmla="*/ 0 h 483"/>
                <a:gd name="T2" fmla="*/ 1192 w 1256"/>
                <a:gd name="T3" fmla="*/ 0 h 483"/>
                <a:gd name="T4" fmla="*/ 1256 w 1256"/>
                <a:gd name="T5" fmla="*/ 70 h 483"/>
                <a:gd name="T6" fmla="*/ 1256 w 1256"/>
                <a:gd name="T7" fmla="*/ 483 h 483"/>
                <a:gd name="T8" fmla="*/ 0 w 1256"/>
                <a:gd name="T9" fmla="*/ 483 h 483"/>
                <a:gd name="T10" fmla="*/ 0 w 1256"/>
                <a:gd name="T11" fmla="*/ 0 h 483"/>
              </a:gdLst>
              <a:ahLst/>
              <a:cxnLst>
                <a:cxn ang="0">
                  <a:pos x="T0" y="T1"/>
                </a:cxn>
                <a:cxn ang="0">
                  <a:pos x="T2" y="T3"/>
                </a:cxn>
                <a:cxn ang="0">
                  <a:pos x="T4" y="T5"/>
                </a:cxn>
                <a:cxn ang="0">
                  <a:pos x="T6" y="T7"/>
                </a:cxn>
                <a:cxn ang="0">
                  <a:pos x="T8" y="T9"/>
                </a:cxn>
                <a:cxn ang="0">
                  <a:pos x="T10" y="T11"/>
                </a:cxn>
              </a:cxnLst>
              <a:rect l="0" t="0" r="r" b="b"/>
              <a:pathLst>
                <a:path w="1256" h="483">
                  <a:moveTo>
                    <a:pt x="0" y="0"/>
                  </a:moveTo>
                  <a:lnTo>
                    <a:pt x="1192" y="0"/>
                  </a:lnTo>
                  <a:lnTo>
                    <a:pt x="1256" y="70"/>
                  </a:lnTo>
                  <a:lnTo>
                    <a:pt x="1256" y="483"/>
                  </a:lnTo>
                  <a:lnTo>
                    <a:pt x="0" y="483"/>
                  </a:lnTo>
                  <a:lnTo>
                    <a:pt x="0" y="0"/>
                  </a:lnTo>
                  <a:close/>
                </a:path>
              </a:pathLst>
            </a:custGeom>
            <a:noFill/>
            <a:ln w="0">
              <a:solidFill>
                <a:schemeClr val="tx1"/>
              </a:solidFill>
              <a:prstDash val="solid"/>
              <a:round/>
            </a:ln>
            <a:extLst>
              <a:ext uri="{909E8E84-426E-40DD-AFC4-6F175D3DCCD1}">
                <a14:hiddenFill xmlns:a14="http://schemas.microsoft.com/office/drawing/2010/main">
                  <a:solidFill>
                    <a:srgbClr val="FFFFCC"/>
                  </a:solidFill>
                </a14:hiddenFill>
              </a:ext>
            </a:extLst>
          </p:spPr>
          <p:txBody>
            <a:bodyPr/>
            <a:lstStyle/>
            <a:p>
              <a:endParaRPr lang="zh-CN" altLang="en-US"/>
            </a:p>
          </p:txBody>
        </p:sp>
        <p:sp>
          <p:nvSpPr>
            <p:cNvPr id="328891" name="Freeform 187"/>
            <p:cNvSpPr/>
            <p:nvPr/>
          </p:nvSpPr>
          <p:spPr bwMode="auto">
            <a:xfrm>
              <a:off x="486" y="1648"/>
              <a:ext cx="1256" cy="483"/>
            </a:xfrm>
            <a:custGeom>
              <a:avLst/>
              <a:gdLst>
                <a:gd name="T0" fmla="*/ 0 w 215"/>
                <a:gd name="T1" fmla="*/ 0 h 76"/>
                <a:gd name="T2" fmla="*/ 204 w 215"/>
                <a:gd name="T3" fmla="*/ 0 h 76"/>
                <a:gd name="T4" fmla="*/ 215 w 215"/>
                <a:gd name="T5" fmla="*/ 11 h 76"/>
                <a:gd name="T6" fmla="*/ 215 w 215"/>
                <a:gd name="T7" fmla="*/ 76 h 76"/>
                <a:gd name="T8" fmla="*/ 0 w 215"/>
                <a:gd name="T9" fmla="*/ 76 h 76"/>
                <a:gd name="T10" fmla="*/ 0 w 215"/>
                <a:gd name="T11" fmla="*/ 0 h 76"/>
              </a:gdLst>
              <a:ahLst/>
              <a:cxnLst>
                <a:cxn ang="0">
                  <a:pos x="T0" y="T1"/>
                </a:cxn>
                <a:cxn ang="0">
                  <a:pos x="T2" y="T3"/>
                </a:cxn>
                <a:cxn ang="0">
                  <a:pos x="T4" y="T5"/>
                </a:cxn>
                <a:cxn ang="0">
                  <a:pos x="T6" y="T7"/>
                </a:cxn>
                <a:cxn ang="0">
                  <a:pos x="T8" y="T9"/>
                </a:cxn>
                <a:cxn ang="0">
                  <a:pos x="T10" y="T11"/>
                </a:cxn>
              </a:cxnLst>
              <a:rect l="0" t="0" r="r" b="b"/>
              <a:pathLst>
                <a:path w="215" h="76">
                  <a:moveTo>
                    <a:pt x="0" y="0"/>
                  </a:moveTo>
                  <a:lnTo>
                    <a:pt x="204" y="0"/>
                  </a:lnTo>
                  <a:lnTo>
                    <a:pt x="215" y="11"/>
                  </a:lnTo>
                  <a:lnTo>
                    <a:pt x="215" y="76"/>
                  </a:lnTo>
                  <a:lnTo>
                    <a:pt x="0" y="76"/>
                  </a:lnTo>
                  <a:lnTo>
                    <a:pt x="0" y="0"/>
                  </a:lnTo>
                </a:path>
              </a:pathLst>
            </a:custGeom>
            <a:noFill/>
            <a:ln w="0">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8892" name="Freeform 188"/>
            <p:cNvSpPr/>
            <p:nvPr/>
          </p:nvSpPr>
          <p:spPr bwMode="auto">
            <a:xfrm>
              <a:off x="1678" y="1648"/>
              <a:ext cx="64" cy="70"/>
            </a:xfrm>
            <a:custGeom>
              <a:avLst/>
              <a:gdLst>
                <a:gd name="T0" fmla="*/ 0 w 11"/>
                <a:gd name="T1" fmla="*/ 0 h 11"/>
                <a:gd name="T2" fmla="*/ 0 w 11"/>
                <a:gd name="T3" fmla="*/ 11 h 11"/>
                <a:gd name="T4" fmla="*/ 11 w 11"/>
                <a:gd name="T5" fmla="*/ 11 h 11"/>
              </a:gdLst>
              <a:ahLst/>
              <a:cxnLst>
                <a:cxn ang="0">
                  <a:pos x="T0" y="T1"/>
                </a:cxn>
                <a:cxn ang="0">
                  <a:pos x="T2" y="T3"/>
                </a:cxn>
                <a:cxn ang="0">
                  <a:pos x="T4" y="T5"/>
                </a:cxn>
              </a:cxnLst>
              <a:rect l="0" t="0" r="r" b="b"/>
              <a:pathLst>
                <a:path w="11" h="11">
                  <a:moveTo>
                    <a:pt x="0" y="0"/>
                  </a:moveTo>
                  <a:lnTo>
                    <a:pt x="0" y="11"/>
                  </a:lnTo>
                  <a:lnTo>
                    <a:pt x="11" y="11"/>
                  </a:lnTo>
                </a:path>
              </a:pathLst>
            </a:custGeom>
            <a:noFill/>
            <a:ln w="0">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8893" name="Rectangle 189"/>
            <p:cNvSpPr>
              <a:spLocks noChangeArrowheads="1"/>
            </p:cNvSpPr>
            <p:nvPr/>
          </p:nvSpPr>
          <p:spPr bwMode="auto">
            <a:xfrm>
              <a:off x="503" y="1661"/>
              <a:ext cx="112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a typeface="宋体" panose="02010600030101010101" pitchFamily="2" charset="-122"/>
                </a:rPr>
                <a:t>sql statement is passed in </a:t>
              </a:r>
              <a:endParaRPr lang="en-US" altLang="zh-CN" sz="1200">
                <a:latin typeface="ZapfHumnst BT" pitchFamily="34" charset="0"/>
                <a:ea typeface="宋体" panose="02010600030101010101" pitchFamily="2" charset="-122"/>
              </a:endParaRPr>
            </a:p>
          </p:txBody>
        </p:sp>
        <p:sp>
          <p:nvSpPr>
            <p:cNvPr id="328894" name="Rectangle 190"/>
            <p:cNvSpPr>
              <a:spLocks noChangeArrowheads="1"/>
            </p:cNvSpPr>
            <p:nvPr/>
          </p:nvSpPr>
          <p:spPr bwMode="auto">
            <a:xfrm>
              <a:off x="503" y="1762"/>
              <a:ext cx="1331"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a typeface="宋体" panose="02010600030101010101" pitchFamily="2" charset="-122"/>
                </a:rPr>
                <a:t>specifying the search criteria -- </a:t>
              </a:r>
              <a:endParaRPr lang="en-US" altLang="zh-CN" sz="1200">
                <a:latin typeface="ZapfHumnst BT" pitchFamily="34" charset="0"/>
                <a:ea typeface="宋体" panose="02010600030101010101" pitchFamily="2" charset="-122"/>
              </a:endParaRPr>
            </a:p>
          </p:txBody>
        </p:sp>
        <p:sp>
          <p:nvSpPr>
            <p:cNvPr id="328895" name="Rectangle 191"/>
            <p:cNvSpPr>
              <a:spLocks noChangeArrowheads="1"/>
            </p:cNvSpPr>
            <p:nvPr/>
          </p:nvSpPr>
          <p:spPr bwMode="auto">
            <a:xfrm>
              <a:off x="503" y="1864"/>
              <a:ext cx="129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a typeface="宋体" panose="02010600030101010101" pitchFamily="2" charset="-122"/>
                </a:rPr>
                <a:t>course offerings in the current </a:t>
              </a:r>
              <a:endParaRPr lang="en-US" altLang="zh-CN" sz="1200">
                <a:latin typeface="ZapfHumnst BT" pitchFamily="34" charset="0"/>
                <a:ea typeface="宋体" panose="02010600030101010101" pitchFamily="2" charset="-122"/>
              </a:endParaRPr>
            </a:p>
          </p:txBody>
        </p:sp>
        <p:sp>
          <p:nvSpPr>
            <p:cNvPr id="328896" name="Rectangle 192"/>
            <p:cNvSpPr>
              <a:spLocks noChangeArrowheads="1"/>
            </p:cNvSpPr>
            <p:nvPr/>
          </p:nvSpPr>
          <p:spPr bwMode="auto">
            <a:xfrm>
              <a:off x="503" y="1966"/>
              <a:ext cx="39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a typeface="宋体" panose="02010600030101010101" pitchFamily="2" charset="-122"/>
                </a:rPr>
                <a:t>semester</a:t>
              </a:r>
              <a:endParaRPr lang="en-US" altLang="zh-CN" sz="1200">
                <a:latin typeface="ZapfHumnst BT" pitchFamily="34" charset="0"/>
                <a:ea typeface="宋体" panose="02010600030101010101" pitchFamily="2" charset="-122"/>
              </a:endParaRPr>
            </a:p>
          </p:txBody>
        </p:sp>
        <p:sp>
          <p:nvSpPr>
            <p:cNvPr id="328897" name="Line 193"/>
            <p:cNvSpPr>
              <a:spLocks noChangeShapeType="1"/>
            </p:cNvSpPr>
            <p:nvPr/>
          </p:nvSpPr>
          <p:spPr bwMode="auto">
            <a:xfrm>
              <a:off x="1754" y="1896"/>
              <a:ext cx="771" cy="1"/>
            </a:xfrm>
            <a:prstGeom prst="line">
              <a:avLst/>
            </a:prstGeom>
            <a:noFill/>
            <a:ln w="0">
              <a:solidFill>
                <a:schemeClr val="tx1"/>
              </a:solidFill>
              <a:prstDash val="sysDash"/>
              <a:round/>
            </a:ln>
            <a:extLst>
              <a:ext uri="{909E8E84-426E-40DD-AFC4-6F175D3DCCD1}">
                <a14:hiddenFill xmlns:a14="http://schemas.microsoft.com/office/drawing/2010/main">
                  <a:noFill/>
                </a14:hiddenFill>
              </a:ext>
            </a:extLst>
          </p:spPr>
          <p:txBody>
            <a:bodyPr/>
            <a:lstStyle/>
            <a:p>
              <a:endParaRPr lang="zh-CN" altLang="en-US"/>
            </a:p>
          </p:txBody>
        </p:sp>
        <p:sp>
          <p:nvSpPr>
            <p:cNvPr id="328898" name="Line 194"/>
            <p:cNvSpPr>
              <a:spLocks noChangeShapeType="1"/>
            </p:cNvSpPr>
            <p:nvPr/>
          </p:nvSpPr>
          <p:spPr bwMode="auto">
            <a:xfrm>
              <a:off x="1923" y="2742"/>
              <a:ext cx="2933" cy="1"/>
            </a:xfrm>
            <a:prstGeom prst="line">
              <a:avLst/>
            </a:prstGeom>
            <a:noFill/>
            <a:ln w="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899" name="Line 195"/>
            <p:cNvSpPr>
              <a:spLocks noChangeShapeType="1"/>
            </p:cNvSpPr>
            <p:nvPr/>
          </p:nvSpPr>
          <p:spPr bwMode="auto">
            <a:xfrm flipH="1">
              <a:off x="4792" y="2742"/>
              <a:ext cx="64" cy="3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900" name="Line 196"/>
            <p:cNvSpPr>
              <a:spLocks noChangeShapeType="1"/>
            </p:cNvSpPr>
            <p:nvPr/>
          </p:nvSpPr>
          <p:spPr bwMode="auto">
            <a:xfrm flipH="1" flipV="1">
              <a:off x="4792" y="2710"/>
              <a:ext cx="64" cy="3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901" name="Rectangle 197"/>
            <p:cNvSpPr>
              <a:spLocks noChangeArrowheads="1"/>
            </p:cNvSpPr>
            <p:nvPr/>
          </p:nvSpPr>
          <p:spPr bwMode="auto">
            <a:xfrm>
              <a:off x="3179" y="2602"/>
              <a:ext cx="53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a typeface="宋体" panose="02010600030101010101" pitchFamily="2" charset="-122"/>
                </a:rPr>
                <a:t>1.1.4. new( )</a:t>
              </a:r>
              <a:endParaRPr lang="en-US" altLang="zh-CN" sz="1200">
                <a:latin typeface="ZapfHumnst BT" pitchFamily="34" charset="0"/>
                <a:ea typeface="宋体" panose="02010600030101010101" pitchFamily="2" charset="-122"/>
              </a:endParaRPr>
            </a:p>
          </p:txBody>
        </p:sp>
        <p:sp>
          <p:nvSpPr>
            <p:cNvPr id="328902" name="Freeform 198"/>
            <p:cNvSpPr/>
            <p:nvPr/>
          </p:nvSpPr>
          <p:spPr bwMode="auto">
            <a:xfrm>
              <a:off x="451" y="2259"/>
              <a:ext cx="1262" cy="1278"/>
            </a:xfrm>
            <a:custGeom>
              <a:avLst/>
              <a:gdLst>
                <a:gd name="T0" fmla="*/ 0 w 1262"/>
                <a:gd name="T1" fmla="*/ 0 h 1278"/>
                <a:gd name="T2" fmla="*/ 1197 w 1262"/>
                <a:gd name="T3" fmla="*/ 0 h 1278"/>
                <a:gd name="T4" fmla="*/ 1262 w 1262"/>
                <a:gd name="T5" fmla="*/ 70 h 1278"/>
                <a:gd name="T6" fmla="*/ 1262 w 1262"/>
                <a:gd name="T7" fmla="*/ 1278 h 1278"/>
                <a:gd name="T8" fmla="*/ 0 w 1262"/>
                <a:gd name="T9" fmla="*/ 1278 h 1278"/>
                <a:gd name="T10" fmla="*/ 0 w 1262"/>
                <a:gd name="T11" fmla="*/ 0 h 1278"/>
              </a:gdLst>
              <a:ahLst/>
              <a:cxnLst>
                <a:cxn ang="0">
                  <a:pos x="T0" y="T1"/>
                </a:cxn>
                <a:cxn ang="0">
                  <a:pos x="T2" y="T3"/>
                </a:cxn>
                <a:cxn ang="0">
                  <a:pos x="T4" y="T5"/>
                </a:cxn>
                <a:cxn ang="0">
                  <a:pos x="T6" y="T7"/>
                </a:cxn>
                <a:cxn ang="0">
                  <a:pos x="T8" y="T9"/>
                </a:cxn>
                <a:cxn ang="0">
                  <a:pos x="T10" y="T11"/>
                </a:cxn>
              </a:cxnLst>
              <a:rect l="0" t="0" r="r" b="b"/>
              <a:pathLst>
                <a:path w="1262" h="1278">
                  <a:moveTo>
                    <a:pt x="0" y="0"/>
                  </a:moveTo>
                  <a:lnTo>
                    <a:pt x="1197" y="0"/>
                  </a:lnTo>
                  <a:lnTo>
                    <a:pt x="1262" y="70"/>
                  </a:lnTo>
                  <a:lnTo>
                    <a:pt x="1262" y="1278"/>
                  </a:lnTo>
                  <a:lnTo>
                    <a:pt x="0" y="1278"/>
                  </a:lnTo>
                  <a:lnTo>
                    <a:pt x="0" y="0"/>
                  </a:lnTo>
                  <a:close/>
                </a:path>
              </a:pathLst>
            </a:custGeom>
            <a:noFill/>
            <a:ln w="0">
              <a:solidFill>
                <a:schemeClr val="tx1"/>
              </a:solidFill>
              <a:prstDash val="solid"/>
              <a:round/>
            </a:ln>
            <a:extLst>
              <a:ext uri="{909E8E84-426E-40DD-AFC4-6F175D3DCCD1}">
                <a14:hiddenFill xmlns:a14="http://schemas.microsoft.com/office/drawing/2010/main">
                  <a:solidFill>
                    <a:srgbClr val="FFFFCC"/>
                  </a:solidFill>
                </a14:hiddenFill>
              </a:ext>
            </a:extLst>
          </p:spPr>
          <p:txBody>
            <a:bodyPr/>
            <a:lstStyle/>
            <a:p>
              <a:endParaRPr lang="zh-CN" altLang="en-US"/>
            </a:p>
          </p:txBody>
        </p:sp>
        <p:sp>
          <p:nvSpPr>
            <p:cNvPr id="328903" name="Freeform 199"/>
            <p:cNvSpPr/>
            <p:nvPr/>
          </p:nvSpPr>
          <p:spPr bwMode="auto">
            <a:xfrm>
              <a:off x="451" y="2259"/>
              <a:ext cx="1262" cy="1278"/>
            </a:xfrm>
            <a:custGeom>
              <a:avLst/>
              <a:gdLst>
                <a:gd name="T0" fmla="*/ 0 w 216"/>
                <a:gd name="T1" fmla="*/ 0 h 201"/>
                <a:gd name="T2" fmla="*/ 205 w 216"/>
                <a:gd name="T3" fmla="*/ 0 h 201"/>
                <a:gd name="T4" fmla="*/ 216 w 216"/>
                <a:gd name="T5" fmla="*/ 11 h 201"/>
                <a:gd name="T6" fmla="*/ 216 w 216"/>
                <a:gd name="T7" fmla="*/ 201 h 201"/>
                <a:gd name="T8" fmla="*/ 0 w 216"/>
                <a:gd name="T9" fmla="*/ 201 h 201"/>
                <a:gd name="T10" fmla="*/ 0 w 216"/>
                <a:gd name="T11" fmla="*/ 0 h 201"/>
              </a:gdLst>
              <a:ahLst/>
              <a:cxnLst>
                <a:cxn ang="0">
                  <a:pos x="T0" y="T1"/>
                </a:cxn>
                <a:cxn ang="0">
                  <a:pos x="T2" y="T3"/>
                </a:cxn>
                <a:cxn ang="0">
                  <a:pos x="T4" y="T5"/>
                </a:cxn>
                <a:cxn ang="0">
                  <a:pos x="T6" y="T7"/>
                </a:cxn>
                <a:cxn ang="0">
                  <a:pos x="T8" y="T9"/>
                </a:cxn>
                <a:cxn ang="0">
                  <a:pos x="T10" y="T11"/>
                </a:cxn>
              </a:cxnLst>
              <a:rect l="0" t="0" r="r" b="b"/>
              <a:pathLst>
                <a:path w="216" h="201">
                  <a:moveTo>
                    <a:pt x="0" y="0"/>
                  </a:moveTo>
                  <a:lnTo>
                    <a:pt x="205" y="0"/>
                  </a:lnTo>
                  <a:lnTo>
                    <a:pt x="216" y="11"/>
                  </a:lnTo>
                  <a:lnTo>
                    <a:pt x="216" y="201"/>
                  </a:lnTo>
                  <a:lnTo>
                    <a:pt x="0" y="201"/>
                  </a:lnTo>
                  <a:lnTo>
                    <a:pt x="0" y="0"/>
                  </a:lnTo>
                </a:path>
              </a:pathLst>
            </a:custGeom>
            <a:noFill/>
            <a:ln w="0">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8904" name="Freeform 200"/>
            <p:cNvSpPr/>
            <p:nvPr/>
          </p:nvSpPr>
          <p:spPr bwMode="auto">
            <a:xfrm>
              <a:off x="1648" y="2259"/>
              <a:ext cx="65" cy="70"/>
            </a:xfrm>
            <a:custGeom>
              <a:avLst/>
              <a:gdLst>
                <a:gd name="T0" fmla="*/ 0 w 11"/>
                <a:gd name="T1" fmla="*/ 0 h 11"/>
                <a:gd name="T2" fmla="*/ 0 w 11"/>
                <a:gd name="T3" fmla="*/ 11 h 11"/>
                <a:gd name="T4" fmla="*/ 11 w 11"/>
                <a:gd name="T5" fmla="*/ 11 h 11"/>
              </a:gdLst>
              <a:ahLst/>
              <a:cxnLst>
                <a:cxn ang="0">
                  <a:pos x="T0" y="T1"/>
                </a:cxn>
                <a:cxn ang="0">
                  <a:pos x="T2" y="T3"/>
                </a:cxn>
                <a:cxn ang="0">
                  <a:pos x="T4" y="T5"/>
                </a:cxn>
              </a:cxnLst>
              <a:rect l="0" t="0" r="r" b="b"/>
              <a:pathLst>
                <a:path w="11" h="11">
                  <a:moveTo>
                    <a:pt x="0" y="0"/>
                  </a:moveTo>
                  <a:lnTo>
                    <a:pt x="0" y="11"/>
                  </a:lnTo>
                  <a:lnTo>
                    <a:pt x="11" y="11"/>
                  </a:lnTo>
                </a:path>
              </a:pathLst>
            </a:custGeom>
            <a:noFill/>
            <a:ln w="0">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8905" name="Rectangle 201"/>
            <p:cNvSpPr>
              <a:spLocks noChangeArrowheads="1"/>
            </p:cNvSpPr>
            <p:nvPr/>
          </p:nvSpPr>
          <p:spPr bwMode="auto">
            <a:xfrm>
              <a:off x="474" y="2271"/>
              <a:ext cx="1442"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a typeface="宋体" panose="02010600030101010101" pitchFamily="2" charset="-122"/>
                </a:rPr>
                <a:t>Repeat these operations for each </a:t>
              </a:r>
              <a:endParaRPr lang="en-US" altLang="zh-CN" sz="1200">
                <a:latin typeface="ZapfHumnst BT" pitchFamily="34" charset="0"/>
                <a:ea typeface="宋体" panose="02010600030101010101" pitchFamily="2" charset="-122"/>
              </a:endParaRPr>
            </a:p>
          </p:txBody>
        </p:sp>
        <p:sp>
          <p:nvSpPr>
            <p:cNvPr id="328906" name="Rectangle 202"/>
            <p:cNvSpPr>
              <a:spLocks noChangeArrowheads="1"/>
            </p:cNvSpPr>
            <p:nvPr/>
          </p:nvSpPr>
          <p:spPr bwMode="auto">
            <a:xfrm>
              <a:off x="474" y="2373"/>
              <a:ext cx="112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a typeface="宋体" panose="02010600030101010101" pitchFamily="2" charset="-122"/>
                </a:rPr>
                <a:t>element returned from the </a:t>
              </a:r>
              <a:endParaRPr lang="en-US" altLang="zh-CN" sz="1200">
                <a:latin typeface="ZapfHumnst BT" pitchFamily="34" charset="0"/>
                <a:ea typeface="宋体" panose="02010600030101010101" pitchFamily="2" charset="-122"/>
              </a:endParaRPr>
            </a:p>
          </p:txBody>
        </p:sp>
        <p:sp>
          <p:nvSpPr>
            <p:cNvPr id="328907" name="Rectangle 203"/>
            <p:cNvSpPr>
              <a:spLocks noChangeArrowheads="1"/>
            </p:cNvSpPr>
            <p:nvPr/>
          </p:nvSpPr>
          <p:spPr bwMode="auto">
            <a:xfrm>
              <a:off x="474" y="2469"/>
              <a:ext cx="113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a typeface="宋体" panose="02010600030101010101" pitchFamily="2" charset="-122"/>
                </a:rPr>
                <a:t>executeQuery() command.</a:t>
              </a:r>
              <a:endParaRPr lang="en-US" altLang="zh-CN" sz="1200">
                <a:latin typeface="ZapfHumnst BT" pitchFamily="34" charset="0"/>
                <a:ea typeface="宋体" panose="02010600030101010101" pitchFamily="2" charset="-122"/>
              </a:endParaRPr>
            </a:p>
          </p:txBody>
        </p:sp>
        <p:sp>
          <p:nvSpPr>
            <p:cNvPr id="328908" name="Rectangle 204"/>
            <p:cNvSpPr>
              <a:spLocks noChangeArrowheads="1"/>
            </p:cNvSpPr>
            <p:nvPr/>
          </p:nvSpPr>
          <p:spPr bwMode="auto">
            <a:xfrm>
              <a:off x="474" y="2672"/>
              <a:ext cx="142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a typeface="宋体" panose="02010600030101010101" pitchFamily="2" charset="-122"/>
                </a:rPr>
                <a:t>The CourseOfferingList is loaded </a:t>
              </a:r>
              <a:endParaRPr lang="en-US" altLang="zh-CN" sz="1200">
                <a:latin typeface="ZapfHumnst BT" pitchFamily="34" charset="0"/>
                <a:ea typeface="宋体" panose="02010600030101010101" pitchFamily="2" charset="-122"/>
              </a:endParaRPr>
            </a:p>
          </p:txBody>
        </p:sp>
        <p:sp>
          <p:nvSpPr>
            <p:cNvPr id="328909" name="Rectangle 205"/>
            <p:cNvSpPr>
              <a:spLocks noChangeArrowheads="1"/>
            </p:cNvSpPr>
            <p:nvPr/>
          </p:nvSpPr>
          <p:spPr bwMode="auto">
            <a:xfrm>
              <a:off x="474" y="2774"/>
              <a:ext cx="134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a typeface="宋体" panose="02010600030101010101" pitchFamily="2" charset="-122"/>
                </a:rPr>
                <a:t>with the data retrieved from the </a:t>
              </a:r>
              <a:endParaRPr lang="en-US" altLang="zh-CN" sz="1200">
                <a:latin typeface="ZapfHumnst BT" pitchFamily="34" charset="0"/>
                <a:ea typeface="宋体" panose="02010600030101010101" pitchFamily="2" charset="-122"/>
              </a:endParaRPr>
            </a:p>
          </p:txBody>
        </p:sp>
        <p:sp>
          <p:nvSpPr>
            <p:cNvPr id="328910" name="Rectangle 206"/>
            <p:cNvSpPr>
              <a:spLocks noChangeArrowheads="1"/>
            </p:cNvSpPr>
            <p:nvPr/>
          </p:nvSpPr>
          <p:spPr bwMode="auto">
            <a:xfrm>
              <a:off x="474" y="2876"/>
              <a:ext cx="420"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lang="en-US" altLang="zh-CN" sz="1200">
                  <a:ea typeface="宋体" panose="02010600030101010101" pitchFamily="2" charset="-122"/>
                </a:rPr>
                <a:t>database.</a:t>
              </a:r>
              <a:endParaRPr lang="en-US" altLang="zh-CN" sz="1200">
                <a:latin typeface="ZapfHumnst BT" pitchFamily="34" charset="0"/>
                <a:ea typeface="宋体" panose="02010600030101010101" pitchFamily="2" charset="-122"/>
              </a:endParaRPr>
            </a:p>
          </p:txBody>
        </p:sp>
        <p:sp>
          <p:nvSpPr>
            <p:cNvPr id="328911" name="Rectangle 207"/>
            <p:cNvSpPr>
              <a:spLocks noChangeArrowheads="1"/>
            </p:cNvSpPr>
            <p:nvPr/>
          </p:nvSpPr>
          <p:spPr bwMode="auto">
            <a:xfrm>
              <a:off x="474" y="3079"/>
              <a:ext cx="109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a typeface="宋体" panose="02010600030101010101" pitchFamily="2" charset="-122"/>
                </a:rPr>
                <a:t>The getData and setData </a:t>
              </a:r>
              <a:endParaRPr lang="en-US" altLang="zh-CN" sz="1200">
                <a:latin typeface="ZapfHumnst BT" pitchFamily="34" charset="0"/>
                <a:ea typeface="宋体" panose="02010600030101010101" pitchFamily="2" charset="-122"/>
              </a:endParaRPr>
            </a:p>
          </p:txBody>
        </p:sp>
        <p:sp>
          <p:nvSpPr>
            <p:cNvPr id="328912" name="Rectangle 208"/>
            <p:cNvSpPr>
              <a:spLocks noChangeArrowheads="1"/>
            </p:cNvSpPr>
            <p:nvPr/>
          </p:nvSpPr>
          <p:spPr bwMode="auto">
            <a:xfrm>
              <a:off x="474" y="3181"/>
              <a:ext cx="128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a typeface="宋体" panose="02010600030101010101" pitchFamily="2" charset="-122"/>
                </a:rPr>
                <a:t>operations are called for each </a:t>
              </a:r>
              <a:endParaRPr lang="en-US" altLang="zh-CN" sz="1200">
                <a:latin typeface="ZapfHumnst BT" pitchFamily="34" charset="0"/>
                <a:ea typeface="宋体" panose="02010600030101010101" pitchFamily="2" charset="-122"/>
              </a:endParaRPr>
            </a:p>
          </p:txBody>
        </p:sp>
        <p:sp>
          <p:nvSpPr>
            <p:cNvPr id="328913" name="Rectangle 209"/>
            <p:cNvSpPr>
              <a:spLocks noChangeArrowheads="1"/>
            </p:cNvSpPr>
            <p:nvPr/>
          </p:nvSpPr>
          <p:spPr bwMode="auto">
            <a:xfrm>
              <a:off x="474" y="3283"/>
              <a:ext cx="126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a typeface="宋体" panose="02010600030101010101" pitchFamily="2" charset="-122"/>
                </a:rPr>
                <a:t>attribute in the each retrieved </a:t>
              </a:r>
              <a:endParaRPr lang="en-US" altLang="zh-CN" sz="1200">
                <a:latin typeface="ZapfHumnst BT" pitchFamily="34" charset="0"/>
                <a:ea typeface="宋体" panose="02010600030101010101" pitchFamily="2" charset="-122"/>
              </a:endParaRPr>
            </a:p>
          </p:txBody>
        </p:sp>
        <p:sp>
          <p:nvSpPr>
            <p:cNvPr id="328914" name="Rectangle 210"/>
            <p:cNvSpPr>
              <a:spLocks noChangeArrowheads="1"/>
            </p:cNvSpPr>
            <p:nvPr/>
          </p:nvSpPr>
          <p:spPr bwMode="auto">
            <a:xfrm>
              <a:off x="474" y="3385"/>
              <a:ext cx="62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a typeface="宋体" panose="02010600030101010101" pitchFamily="2" charset="-122"/>
                </a:rPr>
                <a:t>class instance.</a:t>
              </a:r>
              <a:endParaRPr lang="en-US" altLang="zh-CN" sz="1200">
                <a:latin typeface="ZapfHumnst BT" pitchFamily="34" charset="0"/>
                <a:ea typeface="宋体" panose="02010600030101010101" pitchFamily="2" charset="-122"/>
              </a:endParaRPr>
            </a:p>
          </p:txBody>
        </p:sp>
        <p:sp>
          <p:nvSpPr>
            <p:cNvPr id="328915" name="Line 211"/>
            <p:cNvSpPr>
              <a:spLocks noChangeShapeType="1"/>
            </p:cNvSpPr>
            <p:nvPr/>
          </p:nvSpPr>
          <p:spPr bwMode="auto">
            <a:xfrm>
              <a:off x="1923" y="3194"/>
              <a:ext cx="2933" cy="1"/>
            </a:xfrm>
            <a:prstGeom prst="line">
              <a:avLst/>
            </a:prstGeom>
            <a:noFill/>
            <a:ln w="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916" name="Line 212"/>
            <p:cNvSpPr>
              <a:spLocks noChangeShapeType="1"/>
            </p:cNvSpPr>
            <p:nvPr/>
          </p:nvSpPr>
          <p:spPr bwMode="auto">
            <a:xfrm flipH="1">
              <a:off x="4792" y="3194"/>
              <a:ext cx="64" cy="3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917" name="Line 213"/>
            <p:cNvSpPr>
              <a:spLocks noChangeShapeType="1"/>
            </p:cNvSpPr>
            <p:nvPr/>
          </p:nvSpPr>
          <p:spPr bwMode="auto">
            <a:xfrm flipH="1" flipV="1">
              <a:off x="4792" y="3168"/>
              <a:ext cx="64" cy="2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918" name="Rectangle 214"/>
            <p:cNvSpPr>
              <a:spLocks noChangeArrowheads="1"/>
            </p:cNvSpPr>
            <p:nvPr/>
          </p:nvSpPr>
          <p:spPr bwMode="auto">
            <a:xfrm>
              <a:off x="3179" y="3054"/>
              <a:ext cx="52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a typeface="宋体" panose="02010600030101010101" pitchFamily="2" charset="-122"/>
                </a:rPr>
                <a:t>3. setData( )</a:t>
              </a:r>
              <a:endParaRPr lang="en-US" altLang="zh-CN" sz="1200">
                <a:latin typeface="ZapfHumnst BT" pitchFamily="34" charset="0"/>
                <a:ea typeface="宋体" panose="02010600030101010101" pitchFamily="2" charset="-122"/>
              </a:endParaRPr>
            </a:p>
          </p:txBody>
        </p:sp>
        <p:sp>
          <p:nvSpPr>
            <p:cNvPr id="328919" name="Line 215"/>
            <p:cNvSpPr>
              <a:spLocks noChangeShapeType="1"/>
            </p:cNvSpPr>
            <p:nvPr/>
          </p:nvSpPr>
          <p:spPr bwMode="auto">
            <a:xfrm flipH="1">
              <a:off x="1508" y="1304"/>
              <a:ext cx="228" cy="166"/>
            </a:xfrm>
            <a:prstGeom prst="line">
              <a:avLst/>
            </a:prstGeom>
            <a:noFill/>
            <a:ln w="0">
              <a:solidFill>
                <a:schemeClr val="tx1"/>
              </a:solidFill>
              <a:prstDash val="sysDash"/>
              <a:round/>
            </a:ln>
            <a:extLst>
              <a:ext uri="{909E8E84-426E-40DD-AFC4-6F175D3DCCD1}">
                <a14:hiddenFill xmlns:a14="http://schemas.microsoft.com/office/drawing/2010/main">
                  <a:noFill/>
                </a14:hiddenFill>
              </a:ext>
            </a:extLst>
          </p:spPr>
          <p:txBody>
            <a:bodyPr/>
            <a:lstStyle/>
            <a:p>
              <a:endParaRPr lang="zh-CN" altLang="en-US"/>
            </a:p>
          </p:txBody>
        </p:sp>
        <p:sp>
          <p:nvSpPr>
            <p:cNvPr id="328920" name="Freeform 216"/>
            <p:cNvSpPr/>
            <p:nvPr/>
          </p:nvSpPr>
          <p:spPr bwMode="auto">
            <a:xfrm>
              <a:off x="4003" y="1966"/>
              <a:ext cx="1040" cy="235"/>
            </a:xfrm>
            <a:custGeom>
              <a:avLst/>
              <a:gdLst>
                <a:gd name="T0" fmla="*/ 0 w 1040"/>
                <a:gd name="T1" fmla="*/ 0 h 235"/>
                <a:gd name="T2" fmla="*/ 970 w 1040"/>
                <a:gd name="T3" fmla="*/ 0 h 235"/>
                <a:gd name="T4" fmla="*/ 1040 w 1040"/>
                <a:gd name="T5" fmla="*/ 70 h 235"/>
                <a:gd name="T6" fmla="*/ 1040 w 1040"/>
                <a:gd name="T7" fmla="*/ 235 h 235"/>
                <a:gd name="T8" fmla="*/ 0 w 1040"/>
                <a:gd name="T9" fmla="*/ 235 h 235"/>
                <a:gd name="T10" fmla="*/ 0 w 1040"/>
                <a:gd name="T11" fmla="*/ 0 h 235"/>
              </a:gdLst>
              <a:ahLst/>
              <a:cxnLst>
                <a:cxn ang="0">
                  <a:pos x="T0" y="T1"/>
                </a:cxn>
                <a:cxn ang="0">
                  <a:pos x="T2" y="T3"/>
                </a:cxn>
                <a:cxn ang="0">
                  <a:pos x="T4" y="T5"/>
                </a:cxn>
                <a:cxn ang="0">
                  <a:pos x="T6" y="T7"/>
                </a:cxn>
                <a:cxn ang="0">
                  <a:pos x="T8" y="T9"/>
                </a:cxn>
                <a:cxn ang="0">
                  <a:pos x="T10" y="T11"/>
                </a:cxn>
              </a:cxnLst>
              <a:rect l="0" t="0" r="r" b="b"/>
              <a:pathLst>
                <a:path w="1040" h="235">
                  <a:moveTo>
                    <a:pt x="0" y="0"/>
                  </a:moveTo>
                  <a:lnTo>
                    <a:pt x="970" y="0"/>
                  </a:lnTo>
                  <a:lnTo>
                    <a:pt x="1040" y="70"/>
                  </a:lnTo>
                  <a:lnTo>
                    <a:pt x="1040" y="235"/>
                  </a:lnTo>
                  <a:lnTo>
                    <a:pt x="0" y="235"/>
                  </a:lnTo>
                  <a:lnTo>
                    <a:pt x="0" y="0"/>
                  </a:lnTo>
                  <a:close/>
                </a:path>
              </a:pathLst>
            </a:custGeom>
            <a:noFill/>
            <a:ln w="0">
              <a:solidFill>
                <a:schemeClr val="tx1"/>
              </a:solidFill>
              <a:prstDash val="solid"/>
              <a:round/>
            </a:ln>
            <a:extLst>
              <a:ext uri="{909E8E84-426E-40DD-AFC4-6F175D3DCCD1}">
                <a14:hiddenFill xmlns:a14="http://schemas.microsoft.com/office/drawing/2010/main">
                  <a:solidFill>
                    <a:srgbClr val="FFFFCC"/>
                  </a:solidFill>
                </a14:hiddenFill>
              </a:ext>
            </a:extLst>
          </p:spPr>
          <p:txBody>
            <a:bodyPr/>
            <a:lstStyle/>
            <a:p>
              <a:endParaRPr lang="zh-CN" altLang="en-US"/>
            </a:p>
          </p:txBody>
        </p:sp>
        <p:sp>
          <p:nvSpPr>
            <p:cNvPr id="328921" name="Freeform 217"/>
            <p:cNvSpPr/>
            <p:nvPr/>
          </p:nvSpPr>
          <p:spPr bwMode="auto">
            <a:xfrm>
              <a:off x="4003" y="1966"/>
              <a:ext cx="1040" cy="235"/>
            </a:xfrm>
            <a:custGeom>
              <a:avLst/>
              <a:gdLst>
                <a:gd name="T0" fmla="*/ 0 w 178"/>
                <a:gd name="T1" fmla="*/ 0 h 37"/>
                <a:gd name="T2" fmla="*/ 166 w 178"/>
                <a:gd name="T3" fmla="*/ 0 h 37"/>
                <a:gd name="T4" fmla="*/ 178 w 178"/>
                <a:gd name="T5" fmla="*/ 11 h 37"/>
                <a:gd name="T6" fmla="*/ 178 w 178"/>
                <a:gd name="T7" fmla="*/ 37 h 37"/>
                <a:gd name="T8" fmla="*/ 0 w 178"/>
                <a:gd name="T9" fmla="*/ 37 h 37"/>
                <a:gd name="T10" fmla="*/ 0 w 178"/>
                <a:gd name="T11" fmla="*/ 0 h 37"/>
              </a:gdLst>
              <a:ahLst/>
              <a:cxnLst>
                <a:cxn ang="0">
                  <a:pos x="T0" y="T1"/>
                </a:cxn>
                <a:cxn ang="0">
                  <a:pos x="T2" y="T3"/>
                </a:cxn>
                <a:cxn ang="0">
                  <a:pos x="T4" y="T5"/>
                </a:cxn>
                <a:cxn ang="0">
                  <a:pos x="T6" y="T7"/>
                </a:cxn>
                <a:cxn ang="0">
                  <a:pos x="T8" y="T9"/>
                </a:cxn>
                <a:cxn ang="0">
                  <a:pos x="T10" y="T11"/>
                </a:cxn>
              </a:cxnLst>
              <a:rect l="0" t="0" r="r" b="b"/>
              <a:pathLst>
                <a:path w="178" h="37">
                  <a:moveTo>
                    <a:pt x="0" y="0"/>
                  </a:moveTo>
                  <a:lnTo>
                    <a:pt x="166" y="0"/>
                  </a:lnTo>
                  <a:lnTo>
                    <a:pt x="178" y="11"/>
                  </a:lnTo>
                  <a:lnTo>
                    <a:pt x="178" y="37"/>
                  </a:lnTo>
                  <a:lnTo>
                    <a:pt x="0" y="37"/>
                  </a:lnTo>
                  <a:lnTo>
                    <a:pt x="0" y="0"/>
                  </a:lnTo>
                </a:path>
              </a:pathLst>
            </a:custGeom>
            <a:noFill/>
            <a:ln w="0">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8922" name="Freeform 218"/>
            <p:cNvSpPr/>
            <p:nvPr/>
          </p:nvSpPr>
          <p:spPr bwMode="auto">
            <a:xfrm>
              <a:off x="4973" y="1966"/>
              <a:ext cx="70" cy="70"/>
            </a:xfrm>
            <a:custGeom>
              <a:avLst/>
              <a:gdLst>
                <a:gd name="T0" fmla="*/ 0 w 12"/>
                <a:gd name="T1" fmla="*/ 0 h 11"/>
                <a:gd name="T2" fmla="*/ 0 w 12"/>
                <a:gd name="T3" fmla="*/ 11 h 11"/>
                <a:gd name="T4" fmla="*/ 12 w 12"/>
                <a:gd name="T5" fmla="*/ 11 h 11"/>
              </a:gdLst>
              <a:ahLst/>
              <a:cxnLst>
                <a:cxn ang="0">
                  <a:pos x="T0" y="T1"/>
                </a:cxn>
                <a:cxn ang="0">
                  <a:pos x="T2" y="T3"/>
                </a:cxn>
                <a:cxn ang="0">
                  <a:pos x="T4" y="T5"/>
                </a:cxn>
              </a:cxnLst>
              <a:rect l="0" t="0" r="r" b="b"/>
              <a:pathLst>
                <a:path w="12" h="11">
                  <a:moveTo>
                    <a:pt x="0" y="0"/>
                  </a:moveTo>
                  <a:lnTo>
                    <a:pt x="0" y="11"/>
                  </a:lnTo>
                  <a:lnTo>
                    <a:pt x="12" y="11"/>
                  </a:lnTo>
                </a:path>
              </a:pathLst>
            </a:custGeom>
            <a:noFill/>
            <a:ln w="0">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8923" name="Rectangle 219"/>
            <p:cNvSpPr>
              <a:spLocks noChangeArrowheads="1"/>
            </p:cNvSpPr>
            <p:nvPr/>
          </p:nvSpPr>
          <p:spPr bwMode="auto">
            <a:xfrm>
              <a:off x="4026" y="1972"/>
              <a:ext cx="97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a typeface="宋体" panose="02010600030101010101" pitchFamily="2" charset="-122"/>
                </a:rPr>
                <a:t>Create a list to hold all </a:t>
              </a:r>
              <a:endParaRPr lang="en-US" altLang="zh-CN" sz="1200">
                <a:latin typeface="ZapfHumnst BT" pitchFamily="34" charset="0"/>
                <a:ea typeface="宋体" panose="02010600030101010101" pitchFamily="2" charset="-122"/>
              </a:endParaRPr>
            </a:p>
          </p:txBody>
        </p:sp>
        <p:sp>
          <p:nvSpPr>
            <p:cNvPr id="328924" name="Rectangle 220"/>
            <p:cNvSpPr>
              <a:spLocks noChangeArrowheads="1"/>
            </p:cNvSpPr>
            <p:nvPr/>
          </p:nvSpPr>
          <p:spPr bwMode="auto">
            <a:xfrm>
              <a:off x="4026" y="2074"/>
              <a:ext cx="1080"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a typeface="宋体" panose="02010600030101010101" pitchFamily="2" charset="-122"/>
                </a:rPr>
                <a:t>retrieved course offerings</a:t>
              </a:r>
              <a:endParaRPr lang="en-US" altLang="zh-CN" sz="1200">
                <a:latin typeface="ZapfHumnst BT" pitchFamily="34" charset="0"/>
                <a:ea typeface="宋体" panose="02010600030101010101" pitchFamily="2" charset="-122"/>
              </a:endParaRPr>
            </a:p>
          </p:txBody>
        </p:sp>
        <p:sp>
          <p:nvSpPr>
            <p:cNvPr id="328925" name="Freeform 221"/>
            <p:cNvSpPr/>
            <p:nvPr/>
          </p:nvSpPr>
          <p:spPr bwMode="auto">
            <a:xfrm>
              <a:off x="3355" y="3620"/>
              <a:ext cx="1262" cy="306"/>
            </a:xfrm>
            <a:custGeom>
              <a:avLst/>
              <a:gdLst>
                <a:gd name="T0" fmla="*/ 0 w 1262"/>
                <a:gd name="T1" fmla="*/ 0 h 306"/>
                <a:gd name="T2" fmla="*/ 1191 w 1262"/>
                <a:gd name="T3" fmla="*/ 0 h 306"/>
                <a:gd name="T4" fmla="*/ 1262 w 1262"/>
                <a:gd name="T5" fmla="*/ 76 h 306"/>
                <a:gd name="T6" fmla="*/ 1262 w 1262"/>
                <a:gd name="T7" fmla="*/ 306 h 306"/>
                <a:gd name="T8" fmla="*/ 0 w 1262"/>
                <a:gd name="T9" fmla="*/ 306 h 306"/>
                <a:gd name="T10" fmla="*/ 0 w 1262"/>
                <a:gd name="T11" fmla="*/ 0 h 306"/>
              </a:gdLst>
              <a:ahLst/>
              <a:cxnLst>
                <a:cxn ang="0">
                  <a:pos x="T0" y="T1"/>
                </a:cxn>
                <a:cxn ang="0">
                  <a:pos x="T2" y="T3"/>
                </a:cxn>
                <a:cxn ang="0">
                  <a:pos x="T4" y="T5"/>
                </a:cxn>
                <a:cxn ang="0">
                  <a:pos x="T6" y="T7"/>
                </a:cxn>
                <a:cxn ang="0">
                  <a:pos x="T8" y="T9"/>
                </a:cxn>
                <a:cxn ang="0">
                  <a:pos x="T10" y="T11"/>
                </a:cxn>
              </a:cxnLst>
              <a:rect l="0" t="0" r="r" b="b"/>
              <a:pathLst>
                <a:path w="1262" h="306">
                  <a:moveTo>
                    <a:pt x="0" y="0"/>
                  </a:moveTo>
                  <a:lnTo>
                    <a:pt x="1191" y="0"/>
                  </a:lnTo>
                  <a:lnTo>
                    <a:pt x="1262" y="76"/>
                  </a:lnTo>
                  <a:lnTo>
                    <a:pt x="1262" y="306"/>
                  </a:lnTo>
                  <a:lnTo>
                    <a:pt x="0" y="306"/>
                  </a:lnTo>
                  <a:lnTo>
                    <a:pt x="0" y="0"/>
                  </a:lnTo>
                  <a:close/>
                </a:path>
              </a:pathLst>
            </a:custGeom>
            <a:noFill/>
            <a:ln w="0">
              <a:solidFill>
                <a:schemeClr val="tx1"/>
              </a:solidFill>
              <a:prstDash val="solid"/>
              <a:round/>
            </a:ln>
            <a:extLst>
              <a:ext uri="{909E8E84-426E-40DD-AFC4-6F175D3DCCD1}">
                <a14:hiddenFill xmlns:a14="http://schemas.microsoft.com/office/drawing/2010/main">
                  <a:solidFill>
                    <a:srgbClr val="FFFFCC"/>
                  </a:solidFill>
                </a14:hiddenFill>
              </a:ext>
            </a:extLst>
          </p:spPr>
          <p:txBody>
            <a:bodyPr/>
            <a:lstStyle/>
            <a:p>
              <a:endParaRPr lang="zh-CN" altLang="en-US"/>
            </a:p>
          </p:txBody>
        </p:sp>
        <p:sp>
          <p:nvSpPr>
            <p:cNvPr id="328926" name="Freeform 222"/>
            <p:cNvSpPr/>
            <p:nvPr/>
          </p:nvSpPr>
          <p:spPr bwMode="auto">
            <a:xfrm>
              <a:off x="3355" y="3620"/>
              <a:ext cx="1262" cy="306"/>
            </a:xfrm>
            <a:custGeom>
              <a:avLst/>
              <a:gdLst>
                <a:gd name="T0" fmla="*/ 0 w 216"/>
                <a:gd name="T1" fmla="*/ 0 h 48"/>
                <a:gd name="T2" fmla="*/ 204 w 216"/>
                <a:gd name="T3" fmla="*/ 0 h 48"/>
                <a:gd name="T4" fmla="*/ 216 w 216"/>
                <a:gd name="T5" fmla="*/ 12 h 48"/>
                <a:gd name="T6" fmla="*/ 216 w 216"/>
                <a:gd name="T7" fmla="*/ 48 h 48"/>
                <a:gd name="T8" fmla="*/ 0 w 216"/>
                <a:gd name="T9" fmla="*/ 48 h 48"/>
                <a:gd name="T10" fmla="*/ 0 w 216"/>
                <a:gd name="T11" fmla="*/ 0 h 48"/>
              </a:gdLst>
              <a:ahLst/>
              <a:cxnLst>
                <a:cxn ang="0">
                  <a:pos x="T0" y="T1"/>
                </a:cxn>
                <a:cxn ang="0">
                  <a:pos x="T2" y="T3"/>
                </a:cxn>
                <a:cxn ang="0">
                  <a:pos x="T4" y="T5"/>
                </a:cxn>
                <a:cxn ang="0">
                  <a:pos x="T6" y="T7"/>
                </a:cxn>
                <a:cxn ang="0">
                  <a:pos x="T8" y="T9"/>
                </a:cxn>
                <a:cxn ang="0">
                  <a:pos x="T10" y="T11"/>
                </a:cxn>
              </a:cxnLst>
              <a:rect l="0" t="0" r="r" b="b"/>
              <a:pathLst>
                <a:path w="216" h="48">
                  <a:moveTo>
                    <a:pt x="0" y="0"/>
                  </a:moveTo>
                  <a:lnTo>
                    <a:pt x="204" y="0"/>
                  </a:lnTo>
                  <a:lnTo>
                    <a:pt x="216" y="12"/>
                  </a:lnTo>
                  <a:lnTo>
                    <a:pt x="216" y="48"/>
                  </a:lnTo>
                  <a:lnTo>
                    <a:pt x="0" y="48"/>
                  </a:lnTo>
                  <a:lnTo>
                    <a:pt x="0" y="0"/>
                  </a:lnTo>
                </a:path>
              </a:pathLst>
            </a:custGeom>
            <a:noFill/>
            <a:ln w="0">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8927" name="Freeform 223"/>
            <p:cNvSpPr/>
            <p:nvPr/>
          </p:nvSpPr>
          <p:spPr bwMode="auto">
            <a:xfrm>
              <a:off x="4546" y="3620"/>
              <a:ext cx="71" cy="76"/>
            </a:xfrm>
            <a:custGeom>
              <a:avLst/>
              <a:gdLst>
                <a:gd name="T0" fmla="*/ 0 w 12"/>
                <a:gd name="T1" fmla="*/ 0 h 12"/>
                <a:gd name="T2" fmla="*/ 0 w 12"/>
                <a:gd name="T3" fmla="*/ 12 h 12"/>
                <a:gd name="T4" fmla="*/ 12 w 12"/>
                <a:gd name="T5" fmla="*/ 12 h 12"/>
              </a:gdLst>
              <a:ahLst/>
              <a:cxnLst>
                <a:cxn ang="0">
                  <a:pos x="T0" y="T1"/>
                </a:cxn>
                <a:cxn ang="0">
                  <a:pos x="T2" y="T3"/>
                </a:cxn>
                <a:cxn ang="0">
                  <a:pos x="T4" y="T5"/>
                </a:cxn>
              </a:cxnLst>
              <a:rect l="0" t="0" r="r" b="b"/>
              <a:pathLst>
                <a:path w="12" h="12">
                  <a:moveTo>
                    <a:pt x="0" y="0"/>
                  </a:moveTo>
                  <a:lnTo>
                    <a:pt x="0" y="12"/>
                  </a:lnTo>
                  <a:lnTo>
                    <a:pt x="12" y="12"/>
                  </a:lnTo>
                </a:path>
              </a:pathLst>
            </a:custGeom>
            <a:noFill/>
            <a:ln w="0">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8928" name="Rectangle 224"/>
            <p:cNvSpPr>
              <a:spLocks noChangeArrowheads="1"/>
            </p:cNvSpPr>
            <p:nvPr/>
          </p:nvSpPr>
          <p:spPr bwMode="auto">
            <a:xfrm>
              <a:off x="3378" y="3633"/>
              <a:ext cx="141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a typeface="宋体" panose="02010600030101010101" pitchFamily="2" charset="-122"/>
                </a:rPr>
                <a:t>Add the retrieved course offering </a:t>
              </a:r>
              <a:endParaRPr lang="en-US" altLang="zh-CN" sz="1200">
                <a:latin typeface="ZapfHumnst BT" pitchFamily="34" charset="0"/>
                <a:ea typeface="宋体" panose="02010600030101010101" pitchFamily="2" charset="-122"/>
              </a:endParaRPr>
            </a:p>
          </p:txBody>
        </p:sp>
        <p:sp>
          <p:nvSpPr>
            <p:cNvPr id="328929" name="Rectangle 225"/>
            <p:cNvSpPr>
              <a:spLocks noChangeArrowheads="1"/>
            </p:cNvSpPr>
            <p:nvPr/>
          </p:nvSpPr>
          <p:spPr bwMode="auto">
            <a:xfrm>
              <a:off x="3378" y="3735"/>
              <a:ext cx="100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a typeface="宋体" panose="02010600030101010101" pitchFamily="2" charset="-122"/>
                </a:rPr>
                <a:t>to the list to be returned</a:t>
              </a:r>
              <a:endParaRPr lang="en-US" altLang="zh-CN" sz="1200">
                <a:latin typeface="ZapfHumnst BT" pitchFamily="34" charset="0"/>
                <a:ea typeface="宋体" panose="02010600030101010101" pitchFamily="2" charset="-122"/>
              </a:endParaRPr>
            </a:p>
          </p:txBody>
        </p:sp>
        <p:sp>
          <p:nvSpPr>
            <p:cNvPr id="328930" name="Line 226"/>
            <p:cNvSpPr>
              <a:spLocks noChangeShapeType="1"/>
            </p:cNvSpPr>
            <p:nvPr/>
          </p:nvSpPr>
          <p:spPr bwMode="auto">
            <a:xfrm>
              <a:off x="1923" y="2971"/>
              <a:ext cx="3535" cy="1"/>
            </a:xfrm>
            <a:prstGeom prst="line">
              <a:avLst/>
            </a:prstGeom>
            <a:noFill/>
            <a:ln w="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931" name="Line 227"/>
            <p:cNvSpPr>
              <a:spLocks noChangeShapeType="1"/>
            </p:cNvSpPr>
            <p:nvPr/>
          </p:nvSpPr>
          <p:spPr bwMode="auto">
            <a:xfrm flipH="1">
              <a:off x="5388" y="2971"/>
              <a:ext cx="70" cy="2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932" name="Line 228"/>
            <p:cNvSpPr>
              <a:spLocks noChangeShapeType="1"/>
            </p:cNvSpPr>
            <p:nvPr/>
          </p:nvSpPr>
          <p:spPr bwMode="auto">
            <a:xfrm flipH="1" flipV="1">
              <a:off x="5388" y="2939"/>
              <a:ext cx="70" cy="3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933" name="Rectangle 229"/>
            <p:cNvSpPr>
              <a:spLocks noChangeArrowheads="1"/>
            </p:cNvSpPr>
            <p:nvPr/>
          </p:nvSpPr>
          <p:spPr bwMode="auto">
            <a:xfrm>
              <a:off x="3460" y="2825"/>
              <a:ext cx="581"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a typeface="宋体" panose="02010600030101010101" pitchFamily="2" charset="-122"/>
                </a:rPr>
                <a:t>2. getString( )</a:t>
              </a:r>
              <a:endParaRPr lang="en-US" altLang="zh-CN" sz="1200">
                <a:latin typeface="ZapfHumnst BT" pitchFamily="34" charset="0"/>
                <a:ea typeface="宋体" panose="02010600030101010101" pitchFamily="2" charset="-122"/>
              </a:endParaRPr>
            </a:p>
          </p:txBody>
        </p:sp>
        <p:sp>
          <p:nvSpPr>
            <p:cNvPr id="328934" name="Line 230"/>
            <p:cNvSpPr>
              <a:spLocks noChangeShapeType="1"/>
            </p:cNvSpPr>
            <p:nvPr/>
          </p:nvSpPr>
          <p:spPr bwMode="auto">
            <a:xfrm>
              <a:off x="1923" y="2379"/>
              <a:ext cx="2308" cy="1"/>
            </a:xfrm>
            <a:prstGeom prst="line">
              <a:avLst/>
            </a:prstGeom>
            <a:noFill/>
            <a:ln w="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935" name="Line 231"/>
            <p:cNvSpPr>
              <a:spLocks noChangeShapeType="1"/>
            </p:cNvSpPr>
            <p:nvPr/>
          </p:nvSpPr>
          <p:spPr bwMode="auto">
            <a:xfrm flipH="1">
              <a:off x="4161" y="2379"/>
              <a:ext cx="70" cy="3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936" name="Line 232"/>
            <p:cNvSpPr>
              <a:spLocks noChangeShapeType="1"/>
            </p:cNvSpPr>
            <p:nvPr/>
          </p:nvSpPr>
          <p:spPr bwMode="auto">
            <a:xfrm flipH="1" flipV="1">
              <a:off x="4161" y="2354"/>
              <a:ext cx="70" cy="2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937" name="Rectangle 233"/>
            <p:cNvSpPr>
              <a:spLocks noChangeArrowheads="1"/>
            </p:cNvSpPr>
            <p:nvPr/>
          </p:nvSpPr>
          <p:spPr bwMode="auto">
            <a:xfrm>
              <a:off x="2864" y="2240"/>
              <a:ext cx="53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a typeface="宋体" panose="02010600030101010101" pitchFamily="2" charset="-122"/>
                </a:rPr>
                <a:t>1.1.3. new( )</a:t>
              </a:r>
              <a:endParaRPr lang="en-US" altLang="zh-CN" sz="1200">
                <a:latin typeface="ZapfHumnst BT" pitchFamily="34" charset="0"/>
                <a:ea typeface="宋体" panose="02010600030101010101" pitchFamily="2" charset="-122"/>
              </a:endParaRPr>
            </a:p>
          </p:txBody>
        </p:sp>
        <p:sp>
          <p:nvSpPr>
            <p:cNvPr id="328938" name="Line 234"/>
            <p:cNvSpPr>
              <a:spLocks noChangeShapeType="1"/>
            </p:cNvSpPr>
            <p:nvPr/>
          </p:nvSpPr>
          <p:spPr bwMode="auto">
            <a:xfrm flipH="1">
              <a:off x="3074" y="2195"/>
              <a:ext cx="929" cy="184"/>
            </a:xfrm>
            <a:prstGeom prst="line">
              <a:avLst/>
            </a:prstGeom>
            <a:noFill/>
            <a:ln w="0">
              <a:solidFill>
                <a:schemeClr val="tx1"/>
              </a:solidFill>
              <a:prstDash val="sysDash"/>
              <a:round/>
            </a:ln>
            <a:extLst>
              <a:ext uri="{909E8E84-426E-40DD-AFC4-6F175D3DCCD1}">
                <a14:hiddenFill xmlns:a14="http://schemas.microsoft.com/office/drawing/2010/main">
                  <a:noFill/>
                </a14:hiddenFill>
              </a:ext>
            </a:extLst>
          </p:spPr>
          <p:txBody>
            <a:bodyPr/>
            <a:lstStyle/>
            <a:p>
              <a:endParaRPr lang="zh-CN" altLang="en-US"/>
            </a:p>
          </p:txBody>
        </p:sp>
        <p:sp>
          <p:nvSpPr>
            <p:cNvPr id="328939" name="Line 235"/>
            <p:cNvSpPr>
              <a:spLocks noChangeShapeType="1"/>
            </p:cNvSpPr>
            <p:nvPr/>
          </p:nvSpPr>
          <p:spPr bwMode="auto">
            <a:xfrm flipV="1">
              <a:off x="1724" y="2742"/>
              <a:ext cx="1666" cy="115"/>
            </a:xfrm>
            <a:prstGeom prst="line">
              <a:avLst/>
            </a:prstGeom>
            <a:noFill/>
            <a:ln w="0">
              <a:solidFill>
                <a:schemeClr val="tx1"/>
              </a:solidFill>
              <a:prstDash val="sysDash"/>
              <a:round/>
            </a:ln>
            <a:extLst>
              <a:ext uri="{909E8E84-426E-40DD-AFC4-6F175D3DCCD1}">
                <a14:hiddenFill xmlns:a14="http://schemas.microsoft.com/office/drawing/2010/main">
                  <a:noFill/>
                </a14:hiddenFill>
              </a:ext>
            </a:extLst>
          </p:spPr>
          <p:txBody>
            <a:bodyPr/>
            <a:lstStyle/>
            <a:p>
              <a:endParaRPr lang="zh-CN" altLang="en-US"/>
            </a:p>
          </p:txBody>
        </p:sp>
        <p:sp>
          <p:nvSpPr>
            <p:cNvPr id="328940" name="Line 236"/>
            <p:cNvSpPr>
              <a:spLocks noChangeShapeType="1"/>
            </p:cNvSpPr>
            <p:nvPr/>
          </p:nvSpPr>
          <p:spPr bwMode="auto">
            <a:xfrm>
              <a:off x="1923" y="3423"/>
              <a:ext cx="2308" cy="1"/>
            </a:xfrm>
            <a:prstGeom prst="line">
              <a:avLst/>
            </a:prstGeom>
            <a:noFill/>
            <a:ln w="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941" name="Line 237"/>
            <p:cNvSpPr>
              <a:spLocks noChangeShapeType="1"/>
            </p:cNvSpPr>
            <p:nvPr/>
          </p:nvSpPr>
          <p:spPr bwMode="auto">
            <a:xfrm flipH="1">
              <a:off x="4161" y="3423"/>
              <a:ext cx="70" cy="3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942" name="Line 238"/>
            <p:cNvSpPr>
              <a:spLocks noChangeShapeType="1"/>
            </p:cNvSpPr>
            <p:nvPr/>
          </p:nvSpPr>
          <p:spPr bwMode="auto">
            <a:xfrm flipH="1" flipV="1">
              <a:off x="4161" y="3391"/>
              <a:ext cx="70" cy="3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943" name="Rectangle 239"/>
            <p:cNvSpPr>
              <a:spLocks noChangeArrowheads="1"/>
            </p:cNvSpPr>
            <p:nvPr/>
          </p:nvSpPr>
          <p:spPr bwMode="auto">
            <a:xfrm>
              <a:off x="2700" y="3283"/>
              <a:ext cx="97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a typeface="宋体" panose="02010600030101010101" pitchFamily="2" charset="-122"/>
                </a:rPr>
                <a:t>4. add(CourseOffering)</a:t>
              </a:r>
              <a:endParaRPr lang="en-US" altLang="zh-CN" sz="1200">
                <a:latin typeface="ZapfHumnst BT" pitchFamily="34" charset="0"/>
                <a:ea typeface="宋体" panose="02010600030101010101" pitchFamily="2" charset="-122"/>
              </a:endParaRPr>
            </a:p>
          </p:txBody>
        </p:sp>
        <p:sp>
          <p:nvSpPr>
            <p:cNvPr id="328944" name="Line 240"/>
            <p:cNvSpPr>
              <a:spLocks noChangeShapeType="1"/>
            </p:cNvSpPr>
            <p:nvPr/>
          </p:nvSpPr>
          <p:spPr bwMode="auto">
            <a:xfrm flipH="1" flipV="1">
              <a:off x="3074" y="3423"/>
              <a:ext cx="508" cy="197"/>
            </a:xfrm>
            <a:prstGeom prst="line">
              <a:avLst/>
            </a:prstGeom>
            <a:noFill/>
            <a:ln w="0">
              <a:solidFill>
                <a:schemeClr val="tx1"/>
              </a:solidFill>
              <a:prstDash val="sysDash"/>
              <a:round/>
            </a:ln>
            <a:extLst>
              <a:ext uri="{909E8E84-426E-40DD-AFC4-6F175D3DCCD1}">
                <a14:hiddenFill xmlns:a14="http://schemas.microsoft.com/office/drawing/2010/main">
                  <a:noFill/>
                </a14:hiddenFill>
              </a:ext>
            </a:extLst>
          </p:spPr>
          <p:txBody>
            <a:bodyPr/>
            <a:lstStyle/>
            <a:p>
              <a:endParaRPr lang="zh-CN" altLang="en-US"/>
            </a:p>
          </p:txBody>
        </p:sp>
        <p:sp>
          <p:nvSpPr>
            <p:cNvPr id="328945" name="Line 241"/>
            <p:cNvSpPr>
              <a:spLocks noChangeShapeType="1"/>
            </p:cNvSpPr>
            <p:nvPr/>
          </p:nvSpPr>
          <p:spPr bwMode="auto">
            <a:xfrm>
              <a:off x="1724" y="3073"/>
              <a:ext cx="1350" cy="350"/>
            </a:xfrm>
            <a:prstGeom prst="line">
              <a:avLst/>
            </a:prstGeom>
            <a:noFill/>
            <a:ln w="0">
              <a:solidFill>
                <a:schemeClr val="tx1"/>
              </a:solidFill>
              <a:prstDash val="sysDash"/>
              <a:round/>
            </a:ln>
            <a:extLst>
              <a:ext uri="{909E8E84-426E-40DD-AFC4-6F175D3DCCD1}">
                <a14:hiddenFill xmlns:a14="http://schemas.microsoft.com/office/drawing/2010/main">
                  <a:noFill/>
                </a14:hiddenFill>
              </a:ext>
            </a:extLst>
          </p:spPr>
          <p:txBody>
            <a:bodyPr/>
            <a:lstStyle/>
            <a:p>
              <a:endParaRPr lang="zh-CN" altLang="en-US"/>
            </a:p>
          </p:txBody>
        </p:sp>
        <p:sp>
          <p:nvSpPr>
            <p:cNvPr id="328946" name="Line 242"/>
            <p:cNvSpPr>
              <a:spLocks noChangeShapeType="1"/>
            </p:cNvSpPr>
            <p:nvPr/>
          </p:nvSpPr>
          <p:spPr bwMode="auto">
            <a:xfrm>
              <a:off x="3179" y="2087"/>
              <a:ext cx="421" cy="1"/>
            </a:xfrm>
            <a:prstGeom prst="line">
              <a:avLst/>
            </a:prstGeom>
            <a:noFill/>
            <a:ln w="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947" name="Line 243"/>
            <p:cNvSpPr>
              <a:spLocks noChangeShapeType="1"/>
            </p:cNvSpPr>
            <p:nvPr/>
          </p:nvSpPr>
          <p:spPr bwMode="auto">
            <a:xfrm flipH="1">
              <a:off x="3536" y="2087"/>
              <a:ext cx="64" cy="3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948" name="Line 244"/>
            <p:cNvSpPr>
              <a:spLocks noChangeShapeType="1"/>
            </p:cNvSpPr>
            <p:nvPr/>
          </p:nvSpPr>
          <p:spPr bwMode="auto">
            <a:xfrm flipH="1" flipV="1">
              <a:off x="3536" y="2061"/>
              <a:ext cx="64" cy="2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949" name="Rectangle 245"/>
            <p:cNvSpPr>
              <a:spLocks noChangeArrowheads="1"/>
            </p:cNvSpPr>
            <p:nvPr/>
          </p:nvSpPr>
          <p:spPr bwMode="auto">
            <a:xfrm>
              <a:off x="2946" y="1947"/>
              <a:ext cx="111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a typeface="宋体" panose="02010600030101010101" pitchFamily="2" charset="-122"/>
                </a:rPr>
                <a:t>1.1.2.1. // executeQuery( )</a:t>
              </a:r>
              <a:endParaRPr lang="en-US" altLang="zh-CN" sz="1200">
                <a:latin typeface="ZapfHumnst BT" pitchFamily="34" charset="0"/>
                <a:ea typeface="宋体" panose="02010600030101010101" pitchFamily="2" charset="-122"/>
              </a:endParaRPr>
            </a:p>
          </p:txBody>
        </p:sp>
      </p:grpSp>
      <p:sp>
        <p:nvSpPr>
          <p:cNvPr id="328950" name="Text Box 246"/>
          <p:cNvSpPr txBox="1">
            <a:spLocks noChangeArrowheads="1"/>
          </p:cNvSpPr>
          <p:nvPr/>
        </p:nvSpPr>
        <p:spPr bwMode="auto">
          <a:xfrm>
            <a:off x="4267200" y="1222375"/>
            <a:ext cx="5157788" cy="159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spAutoFit/>
          </a:bodyPr>
          <a:lstStyle/>
          <a:p>
            <a:pPr>
              <a:buFontTx/>
              <a:buChar char="•"/>
            </a:pPr>
            <a:r>
              <a:rPr lang="en-US" altLang="zh-CN" sz="1400">
                <a:latin typeface="ZapfHumnst BT" pitchFamily="34" charset="0"/>
                <a:ea typeface="宋体" panose="02010600030101010101" pitchFamily="2" charset="-122"/>
              </a:rPr>
              <a:t>  </a:t>
            </a:r>
            <a:r>
              <a:rPr lang="en-US" altLang="zh-CN" sz="1400">
                <a:solidFill>
                  <a:schemeClr val="hlink"/>
                </a:solidFill>
                <a:latin typeface="ZapfHumnst BT" pitchFamily="34" charset="0"/>
                <a:ea typeface="宋体" panose="02010600030101010101" pitchFamily="2" charset="-122"/>
              </a:rPr>
              <a:t>Internals of subsystems should yield interaction diagrams</a:t>
            </a:r>
            <a:endParaRPr lang="en-US" altLang="zh-CN" sz="1400">
              <a:solidFill>
                <a:schemeClr val="hlink"/>
              </a:solidFill>
              <a:latin typeface="ZapfHumnst BT" pitchFamily="34" charset="0"/>
              <a:ea typeface="宋体" panose="02010600030101010101" pitchFamily="2" charset="-122"/>
            </a:endParaRPr>
          </a:p>
          <a:p>
            <a:r>
              <a:rPr lang="en-US" altLang="zh-CN" sz="1400">
                <a:solidFill>
                  <a:schemeClr val="hlink"/>
                </a:solidFill>
                <a:latin typeface="ZapfHumnst BT" pitchFamily="34" charset="0"/>
                <a:ea typeface="宋体" panose="02010600030101010101" pitchFamily="2" charset="-122"/>
              </a:rPr>
              <a:t>   that look like this.</a:t>
            </a:r>
            <a:endParaRPr lang="en-US" altLang="zh-CN" sz="1400">
              <a:solidFill>
                <a:schemeClr val="hlink"/>
              </a:solidFill>
              <a:latin typeface="ZapfHumnst BT" pitchFamily="34" charset="0"/>
              <a:ea typeface="宋体" panose="02010600030101010101" pitchFamily="2" charset="-122"/>
            </a:endParaRPr>
          </a:p>
          <a:p>
            <a:pPr>
              <a:buFontTx/>
              <a:buChar char="•"/>
            </a:pPr>
            <a:r>
              <a:rPr lang="en-US" altLang="zh-CN" sz="1400">
                <a:latin typeface="ZapfHumnst BT" pitchFamily="34" charset="0"/>
                <a:ea typeface="宋体" panose="02010600030101010101" pitchFamily="2" charset="-122"/>
              </a:rPr>
              <a:t>  </a:t>
            </a:r>
            <a:r>
              <a:rPr lang="en-US" altLang="zh-CN" sz="1400">
                <a:solidFill>
                  <a:schemeClr val="hlink"/>
                </a:solidFill>
                <a:latin typeface="ZapfHumnst BT" pitchFamily="34" charset="0"/>
                <a:ea typeface="宋体" panose="02010600030101010101" pitchFamily="2" charset="-122"/>
              </a:rPr>
              <a:t>We see</a:t>
            </a:r>
            <a:r>
              <a:rPr lang="en-US" altLang="zh-CN" sz="1400">
                <a:latin typeface="ZapfHumnst BT" pitchFamily="34" charset="0"/>
                <a:ea typeface="宋体" panose="02010600030101010101" pitchFamily="2" charset="-122"/>
              </a:rPr>
              <a:t> </a:t>
            </a:r>
            <a:r>
              <a:rPr lang="en-US" altLang="zh-CN" sz="1400">
                <a:solidFill>
                  <a:schemeClr val="hlink"/>
                </a:solidFill>
                <a:latin typeface="ZapfHumnst BT" pitchFamily="34" charset="0"/>
                <a:ea typeface="宋体" panose="02010600030101010101" pitchFamily="2" charset="-122"/>
              </a:rPr>
              <a:t>collaborations to </a:t>
            </a:r>
            <a:r>
              <a:rPr lang="en-US" altLang="zh-CN" sz="1400" u="sng">
                <a:solidFill>
                  <a:schemeClr val="hlink"/>
                </a:solidFill>
                <a:latin typeface="ZapfHumnst BT" pitchFamily="34" charset="0"/>
                <a:ea typeface="宋体" panose="02010600030101010101" pitchFamily="2" charset="-122"/>
              </a:rPr>
              <a:t>implement</a:t>
            </a:r>
            <a:r>
              <a:rPr lang="en-US" altLang="zh-CN" sz="1400">
                <a:solidFill>
                  <a:schemeClr val="hlink"/>
                </a:solidFill>
                <a:latin typeface="ZapfHumnst BT" pitchFamily="34" charset="0"/>
                <a:ea typeface="宋体" panose="02010600030101010101" pitchFamily="2" charset="-122"/>
              </a:rPr>
              <a:t> the getCourseOfferings </a:t>
            </a:r>
            <a:endParaRPr lang="en-US" altLang="zh-CN" sz="1400">
              <a:solidFill>
                <a:schemeClr val="hlink"/>
              </a:solidFill>
              <a:latin typeface="ZapfHumnst BT" pitchFamily="34" charset="0"/>
              <a:ea typeface="宋体" panose="02010600030101010101" pitchFamily="2" charset="-122"/>
            </a:endParaRPr>
          </a:p>
          <a:p>
            <a:r>
              <a:rPr lang="en-US" altLang="zh-CN" sz="1400">
                <a:solidFill>
                  <a:schemeClr val="hlink"/>
                </a:solidFill>
                <a:latin typeface="ZapfHumnst BT" pitchFamily="34" charset="0"/>
                <a:ea typeface="宋体" panose="02010600030101010101" pitchFamily="2" charset="-122"/>
              </a:rPr>
              <a:t>   operation of the ICourseCatalogSystem interface.</a:t>
            </a:r>
            <a:endParaRPr lang="en-US" altLang="zh-CN" sz="1400">
              <a:solidFill>
                <a:schemeClr val="hlink"/>
              </a:solidFill>
              <a:latin typeface="ZapfHumnst BT" pitchFamily="34" charset="0"/>
              <a:ea typeface="宋体" panose="02010600030101010101" pitchFamily="2" charset="-122"/>
            </a:endParaRPr>
          </a:p>
          <a:p>
            <a:pPr>
              <a:buFontTx/>
              <a:buChar char="•"/>
            </a:pPr>
            <a:r>
              <a:rPr lang="en-US" altLang="zh-CN" sz="1400">
                <a:solidFill>
                  <a:schemeClr val="hlink"/>
                </a:solidFill>
                <a:latin typeface="ZapfHumnst BT" pitchFamily="34" charset="0"/>
                <a:ea typeface="宋体" panose="02010600030101010101" pitchFamily="2" charset="-122"/>
              </a:rPr>
              <a:t>  Recall:  legacy system stores course offerings in an RDBMS.</a:t>
            </a:r>
            <a:endParaRPr lang="en-US" altLang="zh-CN" sz="1400">
              <a:solidFill>
                <a:schemeClr val="hlink"/>
              </a:solidFill>
              <a:latin typeface="ZapfHumnst BT" pitchFamily="34" charset="0"/>
              <a:ea typeface="宋体" panose="02010600030101010101" pitchFamily="2" charset="-122"/>
            </a:endParaRPr>
          </a:p>
          <a:p>
            <a:pPr>
              <a:buFontTx/>
              <a:buChar char="•"/>
            </a:pPr>
            <a:r>
              <a:rPr lang="en-US" altLang="zh-CN" sz="1400">
                <a:solidFill>
                  <a:schemeClr val="hlink"/>
                </a:solidFill>
                <a:latin typeface="ZapfHumnst BT" pitchFamily="34" charset="0"/>
                <a:ea typeface="宋体" panose="02010600030101010101" pitchFamily="2" charset="-122"/>
              </a:rPr>
              <a:t>  Here we show how the RDBMS persistency mechanism </a:t>
            </a:r>
            <a:endParaRPr lang="en-US" altLang="zh-CN" sz="1400">
              <a:solidFill>
                <a:schemeClr val="hlink"/>
              </a:solidFill>
              <a:latin typeface="ZapfHumnst BT" pitchFamily="34" charset="0"/>
              <a:ea typeface="宋体" panose="02010600030101010101" pitchFamily="2" charset="-122"/>
            </a:endParaRPr>
          </a:p>
          <a:p>
            <a:r>
              <a:rPr lang="en-US" altLang="zh-CN" sz="1400">
                <a:solidFill>
                  <a:schemeClr val="hlink"/>
                </a:solidFill>
                <a:latin typeface="ZapfHumnst BT" pitchFamily="34" charset="0"/>
                <a:ea typeface="宋体" panose="02010600030101010101" pitchFamily="2" charset="-122"/>
              </a:rPr>
              <a:t>    identified in Architectural Design is realized in the design.</a:t>
            </a:r>
            <a:endParaRPr lang="en-US" altLang="zh-CN" sz="1400">
              <a:solidFill>
                <a:schemeClr val="hlink"/>
              </a:solidFill>
              <a:latin typeface="ZapfHumnst BT"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fld id="{CC3BBB28-282E-498A-B2BC-AF4BA7A22790}" type="slidenum">
              <a:rPr lang="en-US" altLang="zh-CN"/>
            </a:fld>
            <a:endParaRPr lang="en-US" altLang="zh-CN"/>
          </a:p>
        </p:txBody>
      </p:sp>
      <p:sp>
        <p:nvSpPr>
          <p:cNvPr id="388098" name="Rectangle 2"/>
          <p:cNvSpPr>
            <a:spLocks noGrp="1" noChangeArrowheads="1"/>
          </p:cNvSpPr>
          <p:nvPr>
            <p:ph type="title"/>
          </p:nvPr>
        </p:nvSpPr>
        <p:spPr>
          <a:xfrm>
            <a:off x="33338" y="0"/>
            <a:ext cx="8958262" cy="822325"/>
          </a:xfrm>
        </p:spPr>
        <p:txBody>
          <a:bodyPr>
            <a:normAutofit fontScale="90000"/>
          </a:bodyPr>
          <a:lstStyle/>
          <a:p>
            <a:r>
              <a:rPr lang="en-US" altLang="zh-CN" sz="2800">
                <a:ea typeface="宋体" panose="02010600030101010101" pitchFamily="2" charset="-122"/>
              </a:rPr>
              <a:t>Ex: Local CourseCatalogSystem Subsystem Interaction</a:t>
            </a:r>
            <a:endParaRPr lang="en-US" altLang="zh-CN" sz="2800">
              <a:ea typeface="宋体" panose="02010600030101010101" pitchFamily="2" charset="-122"/>
            </a:endParaRPr>
          </a:p>
        </p:txBody>
      </p:sp>
      <p:sp>
        <p:nvSpPr>
          <p:cNvPr id="388234" name="Text Box 138"/>
          <p:cNvSpPr txBox="1">
            <a:spLocks noChangeArrowheads="1"/>
          </p:cNvSpPr>
          <p:nvPr/>
        </p:nvSpPr>
        <p:spPr bwMode="auto">
          <a:xfrm>
            <a:off x="304800" y="1149350"/>
            <a:ext cx="8382000" cy="302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pPr>
              <a:buFontTx/>
              <a:buChar char="•"/>
            </a:pPr>
            <a:r>
              <a:rPr lang="en-US" altLang="zh-CN" sz="1400" dirty="0">
                <a:latin typeface="ZapfHumnst BT" pitchFamily="34" charset="0"/>
                <a:ea typeface="宋体" panose="02010600030101010101" pitchFamily="2" charset="-122"/>
              </a:rPr>
              <a:t>    </a:t>
            </a:r>
            <a:r>
              <a:rPr lang="en-US" altLang="zh-CN" sz="2400" dirty="0">
                <a:solidFill>
                  <a:schemeClr val="hlink"/>
                </a:solidFill>
                <a:latin typeface="ZapfHumnst BT" pitchFamily="34" charset="0"/>
                <a:ea typeface="宋体" panose="02010600030101010101" pitchFamily="2" charset="-122"/>
              </a:rPr>
              <a:t>Client object initiating the interaction is abstracted here…</a:t>
            </a:r>
            <a:endParaRPr lang="en-US" altLang="zh-CN" sz="2400" dirty="0">
              <a:solidFill>
                <a:schemeClr val="hlink"/>
              </a:solidFill>
              <a:latin typeface="ZapfHumnst BT" pitchFamily="34" charset="0"/>
              <a:ea typeface="宋体" panose="02010600030101010101" pitchFamily="2" charset="-122"/>
            </a:endParaRPr>
          </a:p>
          <a:p>
            <a:pPr>
              <a:buFontTx/>
              <a:buChar char="•"/>
            </a:pPr>
            <a:r>
              <a:rPr lang="en-US" altLang="zh-CN" sz="2400" dirty="0">
                <a:solidFill>
                  <a:schemeClr val="hlink"/>
                </a:solidFill>
                <a:latin typeface="ZapfHumnst BT" pitchFamily="34" charset="0"/>
                <a:ea typeface="宋体" panose="02010600030101010101" pitchFamily="2" charset="-122"/>
              </a:rPr>
              <a:t>  For design of the subsystem, we don’t care who the client</a:t>
            </a:r>
            <a:endParaRPr lang="en-US" altLang="zh-CN" sz="2400" dirty="0">
              <a:solidFill>
                <a:schemeClr val="hlink"/>
              </a:solidFill>
              <a:latin typeface="ZapfHumnst BT" pitchFamily="34" charset="0"/>
              <a:ea typeface="宋体" panose="02010600030101010101" pitchFamily="2" charset="-122"/>
            </a:endParaRPr>
          </a:p>
          <a:p>
            <a:r>
              <a:rPr lang="en-US" altLang="zh-CN" sz="2400" dirty="0">
                <a:solidFill>
                  <a:schemeClr val="hlink"/>
                </a:solidFill>
                <a:latin typeface="ZapfHumnst BT" pitchFamily="34" charset="0"/>
                <a:ea typeface="宋体" panose="02010600030101010101" pitchFamily="2" charset="-122"/>
              </a:rPr>
              <a:t>	really is.</a:t>
            </a:r>
            <a:endParaRPr lang="en-US" altLang="zh-CN" sz="2400" dirty="0">
              <a:solidFill>
                <a:schemeClr val="hlink"/>
              </a:solidFill>
              <a:latin typeface="ZapfHumnst BT" pitchFamily="34" charset="0"/>
              <a:ea typeface="宋体" panose="02010600030101010101" pitchFamily="2" charset="-122"/>
            </a:endParaRPr>
          </a:p>
          <a:p>
            <a:pPr>
              <a:buFontTx/>
              <a:buChar char="•"/>
            </a:pPr>
            <a:endParaRPr lang="en-US" altLang="zh-CN" sz="2400" dirty="0">
              <a:solidFill>
                <a:schemeClr val="hlink"/>
              </a:solidFill>
              <a:latin typeface="ZapfHumnst BT" pitchFamily="34" charset="0"/>
              <a:ea typeface="宋体" panose="02010600030101010101" pitchFamily="2" charset="-122"/>
            </a:endParaRPr>
          </a:p>
          <a:p>
            <a:pPr>
              <a:buFontTx/>
              <a:buChar char="•"/>
            </a:pPr>
            <a:r>
              <a:rPr lang="en-US" altLang="zh-CN" sz="2400" dirty="0">
                <a:solidFill>
                  <a:schemeClr val="hlink"/>
                </a:solidFill>
                <a:latin typeface="ZapfHumnst BT" pitchFamily="34" charset="0"/>
                <a:ea typeface="宋体" panose="02010600030101010101" pitchFamily="2" charset="-122"/>
              </a:rPr>
              <a:t> </a:t>
            </a:r>
            <a:r>
              <a:rPr lang="en-US" altLang="zh-CN" sz="2400" dirty="0" err="1">
                <a:solidFill>
                  <a:schemeClr val="hlink"/>
                </a:solidFill>
                <a:latin typeface="ZapfHumnst BT" pitchFamily="34" charset="0"/>
                <a:ea typeface="宋体" panose="02010600030101010101" pitchFamily="2" charset="-122"/>
              </a:rPr>
              <a:t>CourseCatalogSystem</a:t>
            </a:r>
            <a:r>
              <a:rPr lang="en-US" altLang="zh-CN" sz="2400" dirty="0">
                <a:solidFill>
                  <a:schemeClr val="hlink"/>
                </a:solidFill>
                <a:latin typeface="ZapfHumnst BT" pitchFamily="34" charset="0"/>
                <a:ea typeface="宋体" panose="02010600030101010101" pitchFamily="2" charset="-122"/>
              </a:rPr>
              <a:t> subsystem proxy class actually</a:t>
            </a:r>
            <a:endParaRPr lang="en-US" altLang="zh-CN" sz="2400" dirty="0">
              <a:solidFill>
                <a:schemeClr val="hlink"/>
              </a:solidFill>
              <a:latin typeface="ZapfHumnst BT" pitchFamily="34" charset="0"/>
              <a:ea typeface="宋体" panose="02010600030101010101" pitchFamily="2" charset="-122"/>
            </a:endParaRPr>
          </a:p>
          <a:p>
            <a:r>
              <a:rPr lang="en-US" altLang="zh-CN" sz="2400" dirty="0">
                <a:solidFill>
                  <a:schemeClr val="hlink"/>
                </a:solidFill>
                <a:latin typeface="ZapfHumnst BT" pitchFamily="34" charset="0"/>
                <a:ea typeface="宋体" panose="02010600030101010101" pitchFamily="2" charset="-122"/>
              </a:rPr>
              <a:t>   realizes the </a:t>
            </a:r>
            <a:r>
              <a:rPr lang="en-US" altLang="zh-CN" sz="2400" dirty="0" err="1">
                <a:solidFill>
                  <a:schemeClr val="hlink"/>
                </a:solidFill>
                <a:latin typeface="ZapfHumnst BT" pitchFamily="34" charset="0"/>
                <a:ea typeface="宋体" panose="02010600030101010101" pitchFamily="2" charset="-122"/>
              </a:rPr>
              <a:t>ICourseCatalogSystem</a:t>
            </a:r>
            <a:r>
              <a:rPr lang="en-US" altLang="zh-CN" sz="2400" dirty="0">
                <a:solidFill>
                  <a:schemeClr val="hlink"/>
                </a:solidFill>
                <a:latin typeface="ZapfHumnst BT" pitchFamily="34" charset="0"/>
                <a:ea typeface="宋体" panose="02010600030101010101" pitchFamily="2" charset="-122"/>
              </a:rPr>
              <a:t> interface.  It is the</a:t>
            </a:r>
            <a:endParaRPr lang="en-US" altLang="zh-CN" sz="2400" dirty="0">
              <a:solidFill>
                <a:schemeClr val="hlink"/>
              </a:solidFill>
              <a:latin typeface="ZapfHumnst BT" pitchFamily="34" charset="0"/>
              <a:ea typeface="宋体" panose="02010600030101010101" pitchFamily="2" charset="-122"/>
            </a:endParaRPr>
          </a:p>
          <a:p>
            <a:r>
              <a:rPr lang="en-US" altLang="zh-CN" sz="2400" dirty="0">
                <a:solidFill>
                  <a:schemeClr val="hlink"/>
                </a:solidFill>
                <a:latin typeface="ZapfHumnst BT" pitchFamily="34" charset="0"/>
                <a:ea typeface="宋体" panose="02010600030101010101" pitchFamily="2" charset="-122"/>
              </a:rPr>
              <a:t>   class that delegates the implementation of the interface to</a:t>
            </a:r>
            <a:endParaRPr lang="en-US" altLang="zh-CN" sz="2400" dirty="0">
              <a:solidFill>
                <a:schemeClr val="hlink"/>
              </a:solidFill>
              <a:latin typeface="ZapfHumnst BT" pitchFamily="34" charset="0"/>
              <a:ea typeface="宋体" panose="02010600030101010101" pitchFamily="2" charset="-122"/>
            </a:endParaRPr>
          </a:p>
          <a:p>
            <a:r>
              <a:rPr lang="en-US" altLang="zh-CN" sz="2400" dirty="0">
                <a:solidFill>
                  <a:schemeClr val="hlink"/>
                </a:solidFill>
                <a:latin typeface="ZapfHumnst BT" pitchFamily="34" charset="0"/>
                <a:ea typeface="宋体" panose="02010600030101010101" pitchFamily="2" charset="-122"/>
              </a:rPr>
              <a:t>   subsystem elements or to other dependent elements.</a:t>
            </a:r>
            <a:endParaRPr lang="en-US" altLang="zh-CN" sz="2400" dirty="0">
              <a:solidFill>
                <a:schemeClr val="hlink"/>
              </a:solidFill>
              <a:latin typeface="ZapfHumnst BT"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1" name="Rectangle 3"/>
          <p:cNvSpPr>
            <a:spLocks noGrp="1" noChangeArrowheads="1"/>
          </p:cNvSpPr>
          <p:nvPr>
            <p:ph idx="1"/>
          </p:nvPr>
        </p:nvSpPr>
        <p:spPr/>
        <p:txBody>
          <a:bodyPr/>
          <a:lstStyle/>
          <a:p>
            <a:r>
              <a:rPr lang="en-US" dirty="0"/>
              <a:t>Describe the purpose of Subsystem Design and where in the lifecycle it is performed</a:t>
            </a:r>
            <a:endParaRPr lang="en-US" dirty="0"/>
          </a:p>
          <a:p>
            <a:r>
              <a:rPr lang="en-US" dirty="0"/>
              <a:t>Define the behaviors specified in the subsystem's interfaces in terms of collaborations of contained classes</a:t>
            </a:r>
            <a:endParaRPr lang="en-US" dirty="0"/>
          </a:p>
          <a:p>
            <a:r>
              <a:rPr lang="en-US" dirty="0"/>
              <a:t>Document the internal structure of the subsystem</a:t>
            </a:r>
            <a:endParaRPr lang="en-US" dirty="0"/>
          </a:p>
          <a:p>
            <a:r>
              <a:rPr lang="en-US" dirty="0"/>
              <a:t>Determine the dependencies upon elements external to the subsystem</a:t>
            </a:r>
            <a:endParaRPr lang="en-US" dirty="0"/>
          </a:p>
        </p:txBody>
      </p:sp>
      <p:sp>
        <p:nvSpPr>
          <p:cNvPr id="339970" name="Rectangle 2"/>
          <p:cNvSpPr>
            <a:spLocks noGrp="1" noChangeArrowheads="1"/>
          </p:cNvSpPr>
          <p:nvPr>
            <p:ph type="title"/>
          </p:nvPr>
        </p:nvSpPr>
        <p:spPr/>
        <p:txBody>
          <a:bodyPr/>
          <a:lstStyle/>
          <a:p>
            <a:r>
              <a:rPr lang="en-US"/>
              <a:t>Objectives: Subsystem Design</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灯片编号占位符 3"/>
          <p:cNvSpPr>
            <a:spLocks noGrp="1"/>
          </p:cNvSpPr>
          <p:nvPr>
            <p:ph type="sldNum" sz="quarter" idx="11"/>
          </p:nvPr>
        </p:nvSpPr>
        <p:spPr/>
        <p:txBody>
          <a:bodyPr/>
          <a:lstStyle/>
          <a:p>
            <a:fld id="{841F906D-CD54-403A-9974-6550EB970E3D}" type="slidenum">
              <a:rPr lang="en-US" altLang="zh-CN"/>
            </a:fld>
            <a:endParaRPr lang="en-US" altLang="zh-CN"/>
          </a:p>
        </p:txBody>
      </p:sp>
      <p:sp>
        <p:nvSpPr>
          <p:cNvPr id="390146" name="Rectangle 2"/>
          <p:cNvSpPr>
            <a:spLocks noGrp="1" noChangeArrowheads="1"/>
          </p:cNvSpPr>
          <p:nvPr>
            <p:ph type="title"/>
          </p:nvPr>
        </p:nvSpPr>
        <p:spPr>
          <a:xfrm>
            <a:off x="87313" y="-76200"/>
            <a:ext cx="8999537" cy="836613"/>
          </a:xfrm>
        </p:spPr>
        <p:txBody>
          <a:bodyPr>
            <a:normAutofit fontScale="90000"/>
          </a:bodyPr>
          <a:lstStyle/>
          <a:p>
            <a:r>
              <a:rPr lang="en-US" altLang="zh-CN" sz="2800">
                <a:ea typeface="宋体" panose="02010600030101010101" pitchFamily="2" charset="-122"/>
              </a:rPr>
              <a:t>Ex: Local CourseCatalogSystem Subsystem Interaction</a:t>
            </a:r>
            <a:endParaRPr lang="en-US" altLang="zh-CN" sz="2800">
              <a:ea typeface="宋体" panose="02010600030101010101" pitchFamily="2" charset="-122"/>
            </a:endParaRPr>
          </a:p>
        </p:txBody>
      </p:sp>
      <p:sp>
        <p:nvSpPr>
          <p:cNvPr id="390147" name="Text Box 3"/>
          <p:cNvSpPr txBox="1">
            <a:spLocks noChangeArrowheads="1"/>
          </p:cNvSpPr>
          <p:nvPr/>
        </p:nvSpPr>
        <p:spPr bwMode="auto">
          <a:xfrm>
            <a:off x="87313" y="1806575"/>
            <a:ext cx="23796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chemeClr val="hlink"/>
                </a:solidFill>
                <a:ea typeface="宋体" panose="02010600030101010101" pitchFamily="2" charset="-122"/>
              </a:rPr>
              <a:t>Subsystem Proxy</a:t>
            </a:r>
            <a:endParaRPr lang="en-US" altLang="zh-CN" i="1">
              <a:solidFill>
                <a:schemeClr val="hlink"/>
              </a:solidFill>
              <a:ea typeface="宋体" panose="02010600030101010101" pitchFamily="2" charset="-122"/>
            </a:endParaRPr>
          </a:p>
        </p:txBody>
      </p:sp>
      <p:sp>
        <p:nvSpPr>
          <p:cNvPr id="390148" name="Line 4"/>
          <p:cNvSpPr>
            <a:spLocks noChangeShapeType="1"/>
          </p:cNvSpPr>
          <p:nvPr/>
        </p:nvSpPr>
        <p:spPr bwMode="auto">
          <a:xfrm flipV="1">
            <a:off x="1365250" y="1279525"/>
            <a:ext cx="384175" cy="554038"/>
          </a:xfrm>
          <a:prstGeom prst="line">
            <a:avLst/>
          </a:prstGeom>
          <a:noFill/>
          <a:ln w="28575">
            <a:solidFill>
              <a:schemeClr val="hlink"/>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0149" name="AutoShape 5"/>
          <p:cNvSpPr/>
          <p:nvPr/>
        </p:nvSpPr>
        <p:spPr bwMode="auto">
          <a:xfrm>
            <a:off x="7543800" y="1889125"/>
            <a:ext cx="465138" cy="3667125"/>
          </a:xfrm>
          <a:prstGeom prst="rightBrace">
            <a:avLst>
              <a:gd name="adj1" fmla="val 65700"/>
              <a:gd name="adj2" fmla="val 50000"/>
            </a:avLst>
          </a:prstGeom>
          <a:noFill/>
          <a:ln w="12700">
            <a:solidFill>
              <a:schemeClr val="hlink"/>
            </a:solidFill>
            <a:round/>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0150" name="Text Box 6"/>
          <p:cNvSpPr txBox="1">
            <a:spLocks noChangeArrowheads="1"/>
          </p:cNvSpPr>
          <p:nvPr/>
        </p:nvSpPr>
        <p:spPr bwMode="auto">
          <a:xfrm>
            <a:off x="8027988" y="3321050"/>
            <a:ext cx="10588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chemeClr val="hlink"/>
                </a:solidFill>
                <a:ea typeface="宋体" panose="02010600030101010101" pitchFamily="2" charset="-122"/>
              </a:rPr>
              <a:t>RDBMS</a:t>
            </a:r>
            <a:br>
              <a:rPr lang="en-US" altLang="zh-CN" i="1">
                <a:solidFill>
                  <a:schemeClr val="hlink"/>
                </a:solidFill>
                <a:ea typeface="宋体" panose="02010600030101010101" pitchFamily="2" charset="-122"/>
              </a:rPr>
            </a:br>
            <a:r>
              <a:rPr lang="en-US" altLang="zh-CN" i="1">
                <a:solidFill>
                  <a:schemeClr val="hlink"/>
                </a:solidFill>
                <a:ea typeface="宋体" panose="02010600030101010101" pitchFamily="2" charset="-122"/>
              </a:rPr>
              <a:t>Read</a:t>
            </a:r>
            <a:endParaRPr lang="en-US" altLang="zh-CN" i="1">
              <a:solidFill>
                <a:schemeClr val="hlink"/>
              </a:solidFill>
              <a:ea typeface="宋体" panose="02010600030101010101" pitchFamily="2" charset="-122"/>
            </a:endParaRPr>
          </a:p>
        </p:txBody>
      </p:sp>
      <p:grpSp>
        <p:nvGrpSpPr>
          <p:cNvPr id="390151" name="Group 7"/>
          <p:cNvGrpSpPr/>
          <p:nvPr/>
        </p:nvGrpSpPr>
        <p:grpSpPr bwMode="auto">
          <a:xfrm>
            <a:off x="17463" y="304800"/>
            <a:ext cx="9007475" cy="6110288"/>
            <a:chOff x="88" y="204"/>
            <a:chExt cx="5674" cy="3849"/>
          </a:xfrm>
        </p:grpSpPr>
        <p:sp>
          <p:nvSpPr>
            <p:cNvPr id="390152" name="Freeform 8"/>
            <p:cNvSpPr/>
            <p:nvPr/>
          </p:nvSpPr>
          <p:spPr bwMode="auto">
            <a:xfrm>
              <a:off x="1514" y="859"/>
              <a:ext cx="1052" cy="433"/>
            </a:xfrm>
            <a:custGeom>
              <a:avLst/>
              <a:gdLst>
                <a:gd name="T0" fmla="*/ 0 w 1052"/>
                <a:gd name="T1" fmla="*/ 0 h 433"/>
                <a:gd name="T2" fmla="*/ 982 w 1052"/>
                <a:gd name="T3" fmla="*/ 0 h 433"/>
                <a:gd name="T4" fmla="*/ 1052 w 1052"/>
                <a:gd name="T5" fmla="*/ 70 h 433"/>
                <a:gd name="T6" fmla="*/ 1052 w 1052"/>
                <a:gd name="T7" fmla="*/ 433 h 433"/>
                <a:gd name="T8" fmla="*/ 0 w 1052"/>
                <a:gd name="T9" fmla="*/ 433 h 433"/>
                <a:gd name="T10" fmla="*/ 0 w 1052"/>
                <a:gd name="T11" fmla="*/ 0 h 433"/>
              </a:gdLst>
              <a:ahLst/>
              <a:cxnLst>
                <a:cxn ang="0">
                  <a:pos x="T0" y="T1"/>
                </a:cxn>
                <a:cxn ang="0">
                  <a:pos x="T2" y="T3"/>
                </a:cxn>
                <a:cxn ang="0">
                  <a:pos x="T4" y="T5"/>
                </a:cxn>
                <a:cxn ang="0">
                  <a:pos x="T6" y="T7"/>
                </a:cxn>
                <a:cxn ang="0">
                  <a:pos x="T8" y="T9"/>
                </a:cxn>
                <a:cxn ang="0">
                  <a:pos x="T10" y="T11"/>
                </a:cxn>
              </a:cxnLst>
              <a:rect l="0" t="0" r="r" b="b"/>
              <a:pathLst>
                <a:path w="1052" h="433">
                  <a:moveTo>
                    <a:pt x="0" y="0"/>
                  </a:moveTo>
                  <a:lnTo>
                    <a:pt x="982" y="0"/>
                  </a:lnTo>
                  <a:lnTo>
                    <a:pt x="1052" y="70"/>
                  </a:lnTo>
                  <a:lnTo>
                    <a:pt x="1052" y="433"/>
                  </a:lnTo>
                  <a:lnTo>
                    <a:pt x="0" y="433"/>
                  </a:lnTo>
                  <a:lnTo>
                    <a:pt x="0" y="0"/>
                  </a:lnTo>
                  <a:close/>
                </a:path>
              </a:pathLst>
            </a:custGeom>
            <a:noFill/>
            <a:ln w="0">
              <a:solidFill>
                <a:schemeClr val="tx1"/>
              </a:solidFill>
              <a:prstDash val="solid"/>
              <a:round/>
            </a:ln>
            <a:extLst>
              <a:ext uri="{909E8E84-426E-40DD-AFC4-6F175D3DCCD1}">
                <a14:hiddenFill xmlns:a14="http://schemas.microsoft.com/office/drawing/2010/main">
                  <a:solidFill>
                    <a:srgbClr val="FFFFCC"/>
                  </a:solidFill>
                </a14:hiddenFill>
              </a:ext>
            </a:extLst>
          </p:spPr>
          <p:txBody>
            <a:bodyPr/>
            <a:lstStyle/>
            <a:p>
              <a:endParaRPr lang="zh-CN" altLang="en-US"/>
            </a:p>
          </p:txBody>
        </p:sp>
        <p:sp>
          <p:nvSpPr>
            <p:cNvPr id="390153" name="Freeform 9"/>
            <p:cNvSpPr/>
            <p:nvPr/>
          </p:nvSpPr>
          <p:spPr bwMode="auto">
            <a:xfrm>
              <a:off x="1514" y="859"/>
              <a:ext cx="1052" cy="433"/>
            </a:xfrm>
            <a:custGeom>
              <a:avLst/>
              <a:gdLst>
                <a:gd name="T0" fmla="*/ 0 w 180"/>
                <a:gd name="T1" fmla="*/ 0 h 68"/>
                <a:gd name="T2" fmla="*/ 168 w 180"/>
                <a:gd name="T3" fmla="*/ 0 h 68"/>
                <a:gd name="T4" fmla="*/ 180 w 180"/>
                <a:gd name="T5" fmla="*/ 11 h 68"/>
                <a:gd name="T6" fmla="*/ 180 w 180"/>
                <a:gd name="T7" fmla="*/ 68 h 68"/>
                <a:gd name="T8" fmla="*/ 0 w 180"/>
                <a:gd name="T9" fmla="*/ 68 h 68"/>
                <a:gd name="T10" fmla="*/ 0 w 180"/>
                <a:gd name="T11" fmla="*/ 0 h 68"/>
              </a:gdLst>
              <a:ahLst/>
              <a:cxnLst>
                <a:cxn ang="0">
                  <a:pos x="T0" y="T1"/>
                </a:cxn>
                <a:cxn ang="0">
                  <a:pos x="T2" y="T3"/>
                </a:cxn>
                <a:cxn ang="0">
                  <a:pos x="T4" y="T5"/>
                </a:cxn>
                <a:cxn ang="0">
                  <a:pos x="T6" y="T7"/>
                </a:cxn>
                <a:cxn ang="0">
                  <a:pos x="T8" y="T9"/>
                </a:cxn>
                <a:cxn ang="0">
                  <a:pos x="T10" y="T11"/>
                </a:cxn>
              </a:cxnLst>
              <a:rect l="0" t="0" r="r" b="b"/>
              <a:pathLst>
                <a:path w="180" h="68">
                  <a:moveTo>
                    <a:pt x="0" y="0"/>
                  </a:moveTo>
                  <a:lnTo>
                    <a:pt x="168" y="0"/>
                  </a:lnTo>
                  <a:lnTo>
                    <a:pt x="180" y="11"/>
                  </a:lnTo>
                  <a:lnTo>
                    <a:pt x="180" y="68"/>
                  </a:lnTo>
                  <a:lnTo>
                    <a:pt x="0" y="68"/>
                  </a:lnTo>
                  <a:lnTo>
                    <a:pt x="0" y="0"/>
                  </a:lnTo>
                </a:path>
              </a:pathLst>
            </a:custGeom>
            <a:noFill/>
            <a:ln w="0">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0154" name="Freeform 10"/>
            <p:cNvSpPr/>
            <p:nvPr/>
          </p:nvSpPr>
          <p:spPr bwMode="auto">
            <a:xfrm>
              <a:off x="2496" y="859"/>
              <a:ext cx="70" cy="70"/>
            </a:xfrm>
            <a:custGeom>
              <a:avLst/>
              <a:gdLst>
                <a:gd name="T0" fmla="*/ 0 w 12"/>
                <a:gd name="T1" fmla="*/ 0 h 11"/>
                <a:gd name="T2" fmla="*/ 0 w 12"/>
                <a:gd name="T3" fmla="*/ 11 h 11"/>
                <a:gd name="T4" fmla="*/ 12 w 12"/>
                <a:gd name="T5" fmla="*/ 11 h 11"/>
              </a:gdLst>
              <a:ahLst/>
              <a:cxnLst>
                <a:cxn ang="0">
                  <a:pos x="T0" y="T1"/>
                </a:cxn>
                <a:cxn ang="0">
                  <a:pos x="T2" y="T3"/>
                </a:cxn>
                <a:cxn ang="0">
                  <a:pos x="T4" y="T5"/>
                </a:cxn>
              </a:cxnLst>
              <a:rect l="0" t="0" r="r" b="b"/>
              <a:pathLst>
                <a:path w="12" h="11">
                  <a:moveTo>
                    <a:pt x="0" y="0"/>
                  </a:moveTo>
                  <a:lnTo>
                    <a:pt x="0" y="11"/>
                  </a:lnTo>
                  <a:lnTo>
                    <a:pt x="12" y="11"/>
                  </a:lnTo>
                </a:path>
              </a:pathLst>
            </a:custGeom>
            <a:noFill/>
            <a:ln w="0">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0155" name="Rectangle 11"/>
            <p:cNvSpPr>
              <a:spLocks noChangeArrowheads="1"/>
            </p:cNvSpPr>
            <p:nvPr/>
          </p:nvSpPr>
          <p:spPr bwMode="auto">
            <a:xfrm>
              <a:off x="1537" y="872"/>
              <a:ext cx="1222"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a typeface="宋体" panose="02010600030101010101" pitchFamily="2" charset="-122"/>
                </a:rPr>
                <a:t>Retrieve all available course </a:t>
              </a:r>
              <a:endParaRPr lang="en-US" altLang="zh-CN" sz="1200">
                <a:latin typeface="ZapfHumnst BT" pitchFamily="34" charset="0"/>
                <a:ea typeface="宋体" panose="02010600030101010101" pitchFamily="2" charset="-122"/>
              </a:endParaRPr>
            </a:p>
          </p:txBody>
        </p:sp>
        <p:sp>
          <p:nvSpPr>
            <p:cNvPr id="390156" name="Rectangle 12"/>
            <p:cNvSpPr>
              <a:spLocks noChangeArrowheads="1"/>
            </p:cNvSpPr>
            <p:nvPr/>
          </p:nvSpPr>
          <p:spPr bwMode="auto">
            <a:xfrm>
              <a:off x="1537" y="973"/>
              <a:ext cx="101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a typeface="宋体" panose="02010600030101010101" pitchFamily="2" charset="-122"/>
                </a:rPr>
                <a:t>offerings for the current </a:t>
              </a:r>
              <a:endParaRPr lang="en-US" altLang="zh-CN" sz="1200">
                <a:latin typeface="ZapfHumnst BT" pitchFamily="34" charset="0"/>
                <a:ea typeface="宋体" panose="02010600030101010101" pitchFamily="2" charset="-122"/>
              </a:endParaRPr>
            </a:p>
          </p:txBody>
        </p:sp>
        <p:sp>
          <p:nvSpPr>
            <p:cNvPr id="390157" name="Rectangle 13"/>
            <p:cNvSpPr>
              <a:spLocks noChangeArrowheads="1"/>
            </p:cNvSpPr>
            <p:nvPr/>
          </p:nvSpPr>
          <p:spPr bwMode="auto">
            <a:xfrm>
              <a:off x="1537" y="1075"/>
              <a:ext cx="39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a typeface="宋体" panose="02010600030101010101" pitchFamily="2" charset="-122"/>
                </a:rPr>
                <a:t>semester</a:t>
              </a:r>
              <a:endParaRPr lang="en-US" altLang="zh-CN" sz="1200">
                <a:latin typeface="ZapfHumnst BT" pitchFamily="34" charset="0"/>
                <a:ea typeface="宋体" panose="02010600030101010101" pitchFamily="2" charset="-122"/>
              </a:endParaRPr>
            </a:p>
          </p:txBody>
        </p:sp>
        <p:sp>
          <p:nvSpPr>
            <p:cNvPr id="390158" name="Rectangle 14"/>
            <p:cNvSpPr>
              <a:spLocks noChangeArrowheads="1"/>
            </p:cNvSpPr>
            <p:nvPr/>
          </p:nvSpPr>
          <p:spPr bwMode="auto">
            <a:xfrm>
              <a:off x="88" y="503"/>
              <a:ext cx="561" cy="241"/>
            </a:xfrm>
            <a:prstGeom prst="rect">
              <a:avLst/>
            </a:prstGeom>
            <a:noFill/>
            <a:ln w="0">
              <a:solidFill>
                <a:schemeClr val="tx1"/>
              </a:solidFill>
              <a:miter lim="800000"/>
            </a:ln>
            <a:extLst>
              <a:ext uri="{909E8E84-426E-40DD-AFC4-6F175D3DCCD1}">
                <a14:hiddenFill xmlns:a14="http://schemas.microsoft.com/office/drawing/2010/main">
                  <a:solidFill>
                    <a:srgbClr val="FFFFCC"/>
                  </a:solidFill>
                </a14:hiddenFill>
              </a:ext>
            </a:extLst>
          </p:spPr>
          <p:txBody>
            <a:bodyPr/>
            <a:lstStyle/>
            <a:p>
              <a:endParaRPr lang="zh-CN" altLang="en-US"/>
            </a:p>
          </p:txBody>
        </p:sp>
        <p:sp>
          <p:nvSpPr>
            <p:cNvPr id="390159" name="Rectangle 15"/>
            <p:cNvSpPr>
              <a:spLocks noChangeArrowheads="1"/>
            </p:cNvSpPr>
            <p:nvPr/>
          </p:nvSpPr>
          <p:spPr bwMode="auto">
            <a:xfrm>
              <a:off x="124" y="522"/>
              <a:ext cx="531"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00" u="sng">
                  <a:ea typeface="宋体" panose="02010600030101010101" pitchFamily="2" charset="-122"/>
                </a:rPr>
                <a:t>CourseCatalog</a:t>
              </a:r>
              <a:endParaRPr lang="en-US" altLang="zh-CN" sz="1000">
                <a:latin typeface="ZapfHumnst BT" pitchFamily="34" charset="0"/>
                <a:ea typeface="宋体" panose="02010600030101010101" pitchFamily="2" charset="-122"/>
              </a:endParaRPr>
            </a:p>
          </p:txBody>
        </p:sp>
        <p:sp>
          <p:nvSpPr>
            <p:cNvPr id="390160" name="Rectangle 16"/>
            <p:cNvSpPr>
              <a:spLocks noChangeArrowheads="1"/>
            </p:cNvSpPr>
            <p:nvPr/>
          </p:nvSpPr>
          <p:spPr bwMode="auto">
            <a:xfrm>
              <a:off x="129" y="624"/>
              <a:ext cx="492"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00" u="sng">
                  <a:ea typeface="宋体" panose="02010600030101010101" pitchFamily="2" charset="-122"/>
                </a:rPr>
                <a:t>System Client</a:t>
              </a:r>
              <a:endParaRPr lang="en-US" altLang="zh-CN" sz="1000">
                <a:latin typeface="ZapfHumnst BT" pitchFamily="34" charset="0"/>
                <a:ea typeface="宋体" panose="02010600030101010101" pitchFamily="2" charset="-122"/>
              </a:endParaRPr>
            </a:p>
          </p:txBody>
        </p:sp>
        <p:sp>
          <p:nvSpPr>
            <p:cNvPr id="390161" name="Line 17"/>
            <p:cNvSpPr>
              <a:spLocks noChangeShapeType="1"/>
            </p:cNvSpPr>
            <p:nvPr/>
          </p:nvSpPr>
          <p:spPr bwMode="auto">
            <a:xfrm>
              <a:off x="369" y="827"/>
              <a:ext cx="1" cy="3226"/>
            </a:xfrm>
            <a:prstGeom prst="line">
              <a:avLst/>
            </a:prstGeom>
            <a:noFill/>
            <a:ln w="0">
              <a:solidFill>
                <a:schemeClr val="tx1"/>
              </a:solidFill>
              <a:prstDash val="sysDash"/>
              <a:round/>
            </a:ln>
            <a:extLst>
              <a:ext uri="{909E8E84-426E-40DD-AFC4-6F175D3DCCD1}">
                <a14:hiddenFill xmlns:a14="http://schemas.microsoft.com/office/drawing/2010/main">
                  <a:noFill/>
                </a14:hiddenFill>
              </a:ext>
            </a:extLst>
          </p:spPr>
          <p:txBody>
            <a:bodyPr/>
            <a:lstStyle/>
            <a:p>
              <a:endParaRPr lang="zh-CN" altLang="en-US"/>
            </a:p>
          </p:txBody>
        </p:sp>
        <p:sp>
          <p:nvSpPr>
            <p:cNvPr id="390162" name="Rectangle 18"/>
            <p:cNvSpPr>
              <a:spLocks noChangeArrowheads="1"/>
            </p:cNvSpPr>
            <p:nvPr/>
          </p:nvSpPr>
          <p:spPr bwMode="auto">
            <a:xfrm>
              <a:off x="340" y="1012"/>
              <a:ext cx="58" cy="2214"/>
            </a:xfrm>
            <a:prstGeom prst="rect">
              <a:avLst/>
            </a:prstGeom>
            <a:noFill/>
            <a:ln w="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0163" name="Rectangle 19"/>
            <p:cNvSpPr>
              <a:spLocks noChangeArrowheads="1"/>
            </p:cNvSpPr>
            <p:nvPr/>
          </p:nvSpPr>
          <p:spPr bwMode="auto">
            <a:xfrm>
              <a:off x="696" y="503"/>
              <a:ext cx="841" cy="241"/>
            </a:xfrm>
            <a:prstGeom prst="rect">
              <a:avLst/>
            </a:prstGeom>
            <a:noFill/>
            <a:ln w="0">
              <a:solidFill>
                <a:schemeClr val="tx1"/>
              </a:solidFill>
              <a:miter lim="800000"/>
            </a:ln>
            <a:extLst>
              <a:ext uri="{909E8E84-426E-40DD-AFC4-6F175D3DCCD1}">
                <a14:hiddenFill xmlns:a14="http://schemas.microsoft.com/office/drawing/2010/main">
                  <a:solidFill>
                    <a:srgbClr val="FFFFCC"/>
                  </a:solidFill>
                </a14:hiddenFill>
              </a:ext>
            </a:extLst>
          </p:spPr>
          <p:txBody>
            <a:bodyPr/>
            <a:lstStyle/>
            <a:p>
              <a:endParaRPr lang="zh-CN" altLang="en-US"/>
            </a:p>
          </p:txBody>
        </p:sp>
        <p:sp>
          <p:nvSpPr>
            <p:cNvPr id="390164" name="Rectangle 20"/>
            <p:cNvSpPr>
              <a:spLocks noChangeArrowheads="1"/>
            </p:cNvSpPr>
            <p:nvPr/>
          </p:nvSpPr>
          <p:spPr bwMode="auto">
            <a:xfrm>
              <a:off x="1082" y="522"/>
              <a:ext cx="72"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u="sng">
                  <a:ea typeface="宋体" panose="02010600030101010101" pitchFamily="2" charset="-122"/>
                </a:rPr>
                <a:t> : </a:t>
              </a:r>
              <a:endParaRPr lang="en-US" altLang="zh-CN" sz="1100">
                <a:latin typeface="ZapfHumnst BT" pitchFamily="34" charset="0"/>
                <a:ea typeface="宋体" panose="02010600030101010101" pitchFamily="2" charset="-122"/>
              </a:endParaRPr>
            </a:p>
          </p:txBody>
        </p:sp>
        <p:sp>
          <p:nvSpPr>
            <p:cNvPr id="390165" name="Rectangle 21"/>
            <p:cNvSpPr>
              <a:spLocks noChangeArrowheads="1"/>
            </p:cNvSpPr>
            <p:nvPr/>
          </p:nvSpPr>
          <p:spPr bwMode="auto">
            <a:xfrm>
              <a:off x="737" y="624"/>
              <a:ext cx="797"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00" u="sng">
                  <a:ea typeface="宋体" panose="02010600030101010101" pitchFamily="2" charset="-122"/>
                </a:rPr>
                <a:t>CourseCatalogSystem</a:t>
              </a:r>
              <a:endParaRPr lang="en-US" altLang="zh-CN" sz="1000">
                <a:latin typeface="ZapfHumnst BT" pitchFamily="34" charset="0"/>
                <a:ea typeface="宋体" panose="02010600030101010101" pitchFamily="2" charset="-122"/>
              </a:endParaRPr>
            </a:p>
          </p:txBody>
        </p:sp>
        <p:sp>
          <p:nvSpPr>
            <p:cNvPr id="390166" name="Line 22"/>
            <p:cNvSpPr>
              <a:spLocks noChangeShapeType="1"/>
            </p:cNvSpPr>
            <p:nvPr/>
          </p:nvSpPr>
          <p:spPr bwMode="auto">
            <a:xfrm>
              <a:off x="1117" y="827"/>
              <a:ext cx="1" cy="3226"/>
            </a:xfrm>
            <a:prstGeom prst="line">
              <a:avLst/>
            </a:prstGeom>
            <a:noFill/>
            <a:ln w="0">
              <a:solidFill>
                <a:schemeClr val="tx1"/>
              </a:solidFill>
              <a:prstDash val="sysDash"/>
              <a:round/>
            </a:ln>
            <a:extLst>
              <a:ext uri="{909E8E84-426E-40DD-AFC4-6F175D3DCCD1}">
                <a14:hiddenFill xmlns:a14="http://schemas.microsoft.com/office/drawing/2010/main">
                  <a:noFill/>
                </a14:hiddenFill>
              </a:ext>
            </a:extLst>
          </p:spPr>
          <p:txBody>
            <a:bodyPr/>
            <a:lstStyle/>
            <a:p>
              <a:endParaRPr lang="zh-CN" altLang="en-US"/>
            </a:p>
          </p:txBody>
        </p:sp>
        <p:sp>
          <p:nvSpPr>
            <p:cNvPr id="390167" name="Rectangle 23"/>
            <p:cNvSpPr>
              <a:spLocks noChangeArrowheads="1"/>
            </p:cNvSpPr>
            <p:nvPr/>
          </p:nvSpPr>
          <p:spPr bwMode="auto">
            <a:xfrm>
              <a:off x="1088" y="1012"/>
              <a:ext cx="52" cy="2093"/>
            </a:xfrm>
            <a:prstGeom prst="rect">
              <a:avLst/>
            </a:prstGeom>
            <a:noFill/>
            <a:ln w="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0168" name="Rectangle 24"/>
            <p:cNvSpPr>
              <a:spLocks noChangeArrowheads="1"/>
            </p:cNvSpPr>
            <p:nvPr/>
          </p:nvSpPr>
          <p:spPr bwMode="auto">
            <a:xfrm>
              <a:off x="1543" y="503"/>
              <a:ext cx="701" cy="241"/>
            </a:xfrm>
            <a:prstGeom prst="rect">
              <a:avLst/>
            </a:prstGeom>
            <a:noFill/>
            <a:ln w="0">
              <a:solidFill>
                <a:schemeClr val="tx1"/>
              </a:solidFill>
              <a:miter lim="800000"/>
            </a:ln>
            <a:extLst>
              <a:ext uri="{909E8E84-426E-40DD-AFC4-6F175D3DCCD1}">
                <a14:hiddenFill xmlns:a14="http://schemas.microsoft.com/office/drawing/2010/main">
                  <a:solidFill>
                    <a:srgbClr val="FFFFCC"/>
                  </a:solidFill>
                </a14:hiddenFill>
              </a:ext>
            </a:extLst>
          </p:spPr>
          <p:txBody>
            <a:bodyPr/>
            <a:lstStyle/>
            <a:p>
              <a:endParaRPr lang="zh-CN" altLang="en-US"/>
            </a:p>
          </p:txBody>
        </p:sp>
        <p:sp>
          <p:nvSpPr>
            <p:cNvPr id="390169" name="Rectangle 25"/>
            <p:cNvSpPr>
              <a:spLocks noChangeArrowheads="1"/>
            </p:cNvSpPr>
            <p:nvPr/>
          </p:nvSpPr>
          <p:spPr bwMode="auto">
            <a:xfrm>
              <a:off x="1859" y="522"/>
              <a:ext cx="72"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u="sng">
                  <a:ea typeface="宋体" panose="02010600030101010101" pitchFamily="2" charset="-122"/>
                </a:rPr>
                <a:t> : </a:t>
              </a:r>
              <a:endParaRPr lang="en-US" altLang="zh-CN" sz="1100">
                <a:latin typeface="ZapfHumnst BT" pitchFamily="34" charset="0"/>
                <a:ea typeface="宋体" panose="02010600030101010101" pitchFamily="2" charset="-122"/>
              </a:endParaRPr>
            </a:p>
          </p:txBody>
        </p:sp>
        <p:sp>
          <p:nvSpPr>
            <p:cNvPr id="390170" name="Rectangle 26"/>
            <p:cNvSpPr>
              <a:spLocks noChangeArrowheads="1"/>
            </p:cNvSpPr>
            <p:nvPr/>
          </p:nvSpPr>
          <p:spPr bwMode="auto">
            <a:xfrm>
              <a:off x="1584" y="624"/>
              <a:ext cx="651"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00" u="sng">
                  <a:ea typeface="宋体" panose="02010600030101010101" pitchFamily="2" charset="-122"/>
                </a:rPr>
                <a:t>DBCourseOffering</a:t>
              </a:r>
              <a:endParaRPr lang="en-US" altLang="zh-CN" sz="1000">
                <a:latin typeface="ZapfHumnst BT" pitchFamily="34" charset="0"/>
                <a:ea typeface="宋体" panose="02010600030101010101" pitchFamily="2" charset="-122"/>
              </a:endParaRPr>
            </a:p>
          </p:txBody>
        </p:sp>
        <p:sp>
          <p:nvSpPr>
            <p:cNvPr id="390171" name="Line 27"/>
            <p:cNvSpPr>
              <a:spLocks noChangeShapeType="1"/>
            </p:cNvSpPr>
            <p:nvPr/>
          </p:nvSpPr>
          <p:spPr bwMode="auto">
            <a:xfrm>
              <a:off x="1894" y="827"/>
              <a:ext cx="1" cy="3226"/>
            </a:xfrm>
            <a:prstGeom prst="line">
              <a:avLst/>
            </a:prstGeom>
            <a:noFill/>
            <a:ln w="0">
              <a:solidFill>
                <a:schemeClr val="tx1"/>
              </a:solidFill>
              <a:prstDash val="sysDash"/>
              <a:round/>
            </a:ln>
            <a:extLst>
              <a:ext uri="{909E8E84-426E-40DD-AFC4-6F175D3DCCD1}">
                <a14:hiddenFill xmlns:a14="http://schemas.microsoft.com/office/drawing/2010/main">
                  <a:noFill/>
                </a14:hiddenFill>
              </a:ext>
            </a:extLst>
          </p:spPr>
          <p:txBody>
            <a:bodyPr/>
            <a:lstStyle/>
            <a:p>
              <a:endParaRPr lang="zh-CN" altLang="en-US"/>
            </a:p>
          </p:txBody>
        </p:sp>
        <p:sp>
          <p:nvSpPr>
            <p:cNvPr id="390172" name="Rectangle 28"/>
            <p:cNvSpPr>
              <a:spLocks noChangeArrowheads="1"/>
            </p:cNvSpPr>
            <p:nvPr/>
          </p:nvSpPr>
          <p:spPr bwMode="auto">
            <a:xfrm>
              <a:off x="1865" y="1470"/>
              <a:ext cx="58" cy="1514"/>
            </a:xfrm>
            <a:prstGeom prst="rect">
              <a:avLst/>
            </a:prstGeom>
            <a:noFill/>
            <a:ln w="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0173" name="Rectangle 29"/>
            <p:cNvSpPr>
              <a:spLocks noChangeArrowheads="1"/>
            </p:cNvSpPr>
            <p:nvPr/>
          </p:nvSpPr>
          <p:spPr bwMode="auto">
            <a:xfrm>
              <a:off x="1865" y="2901"/>
              <a:ext cx="58" cy="312"/>
            </a:xfrm>
            <a:prstGeom prst="rect">
              <a:avLst/>
            </a:prstGeom>
            <a:noFill/>
            <a:ln w="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0174" name="Rectangle 30"/>
            <p:cNvSpPr>
              <a:spLocks noChangeArrowheads="1"/>
            </p:cNvSpPr>
            <p:nvPr/>
          </p:nvSpPr>
          <p:spPr bwMode="auto">
            <a:xfrm>
              <a:off x="1865" y="3130"/>
              <a:ext cx="58" cy="535"/>
            </a:xfrm>
            <a:prstGeom prst="rect">
              <a:avLst/>
            </a:prstGeom>
            <a:noFill/>
            <a:ln w="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0175" name="Rectangle 31"/>
            <p:cNvSpPr>
              <a:spLocks noChangeArrowheads="1"/>
            </p:cNvSpPr>
            <p:nvPr/>
          </p:nvSpPr>
          <p:spPr bwMode="auto">
            <a:xfrm>
              <a:off x="4605" y="503"/>
              <a:ext cx="561" cy="241"/>
            </a:xfrm>
            <a:prstGeom prst="rect">
              <a:avLst/>
            </a:prstGeom>
            <a:noFill/>
            <a:ln w="0">
              <a:solidFill>
                <a:schemeClr val="tx1"/>
              </a:solidFill>
              <a:miter lim="800000"/>
            </a:ln>
            <a:extLst>
              <a:ext uri="{909E8E84-426E-40DD-AFC4-6F175D3DCCD1}">
                <a14:hiddenFill xmlns:a14="http://schemas.microsoft.com/office/drawing/2010/main">
                  <a:solidFill>
                    <a:srgbClr val="FFFFCC"/>
                  </a:solidFill>
                </a14:hiddenFill>
              </a:ext>
            </a:extLst>
          </p:spPr>
          <p:txBody>
            <a:bodyPr/>
            <a:lstStyle/>
            <a:p>
              <a:endParaRPr lang="zh-CN" altLang="en-US"/>
            </a:p>
          </p:txBody>
        </p:sp>
        <p:sp>
          <p:nvSpPr>
            <p:cNvPr id="390176" name="Rectangle 32"/>
            <p:cNvSpPr>
              <a:spLocks noChangeArrowheads="1"/>
            </p:cNvSpPr>
            <p:nvPr/>
          </p:nvSpPr>
          <p:spPr bwMode="auto">
            <a:xfrm>
              <a:off x="4850" y="522"/>
              <a:ext cx="72"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u="sng">
                  <a:ea typeface="宋体" panose="02010600030101010101" pitchFamily="2" charset="-122"/>
                </a:rPr>
                <a:t> : </a:t>
              </a:r>
              <a:endParaRPr lang="en-US" altLang="zh-CN" sz="1100">
                <a:latin typeface="ZapfHumnst BT" pitchFamily="34" charset="0"/>
                <a:ea typeface="宋体" panose="02010600030101010101" pitchFamily="2" charset="-122"/>
              </a:endParaRPr>
            </a:p>
          </p:txBody>
        </p:sp>
        <p:sp>
          <p:nvSpPr>
            <p:cNvPr id="390177" name="Rectangle 33"/>
            <p:cNvSpPr>
              <a:spLocks noChangeArrowheads="1"/>
            </p:cNvSpPr>
            <p:nvPr/>
          </p:nvSpPr>
          <p:spPr bwMode="auto">
            <a:xfrm>
              <a:off x="4640" y="624"/>
              <a:ext cx="488"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900" u="sng">
                  <a:ea typeface="宋体" panose="02010600030101010101" pitchFamily="2" charset="-122"/>
                </a:rPr>
                <a:t>CourseOffering</a:t>
              </a:r>
              <a:endParaRPr lang="en-US" altLang="zh-CN" sz="900">
                <a:latin typeface="ZapfHumnst BT" pitchFamily="34" charset="0"/>
                <a:ea typeface="宋体" panose="02010600030101010101" pitchFamily="2" charset="-122"/>
              </a:endParaRPr>
            </a:p>
          </p:txBody>
        </p:sp>
        <p:sp>
          <p:nvSpPr>
            <p:cNvPr id="390178" name="Line 34"/>
            <p:cNvSpPr>
              <a:spLocks noChangeShapeType="1"/>
            </p:cNvSpPr>
            <p:nvPr/>
          </p:nvSpPr>
          <p:spPr bwMode="auto">
            <a:xfrm>
              <a:off x="4885" y="827"/>
              <a:ext cx="1" cy="3226"/>
            </a:xfrm>
            <a:prstGeom prst="line">
              <a:avLst/>
            </a:prstGeom>
            <a:noFill/>
            <a:ln w="0">
              <a:solidFill>
                <a:schemeClr val="tx1"/>
              </a:solidFill>
              <a:prstDash val="sysDash"/>
              <a:round/>
            </a:ln>
            <a:extLst>
              <a:ext uri="{909E8E84-426E-40DD-AFC4-6F175D3DCCD1}">
                <a14:hiddenFill xmlns:a14="http://schemas.microsoft.com/office/drawing/2010/main">
                  <a:noFill/>
                </a14:hiddenFill>
              </a:ext>
            </a:extLst>
          </p:spPr>
          <p:txBody>
            <a:bodyPr/>
            <a:lstStyle/>
            <a:p>
              <a:endParaRPr lang="zh-CN" altLang="en-US"/>
            </a:p>
          </p:txBody>
        </p:sp>
        <p:sp>
          <p:nvSpPr>
            <p:cNvPr id="390179" name="Rectangle 35"/>
            <p:cNvSpPr>
              <a:spLocks noChangeArrowheads="1"/>
            </p:cNvSpPr>
            <p:nvPr/>
          </p:nvSpPr>
          <p:spPr bwMode="auto">
            <a:xfrm>
              <a:off x="4856" y="2736"/>
              <a:ext cx="59" cy="127"/>
            </a:xfrm>
            <a:prstGeom prst="rect">
              <a:avLst/>
            </a:prstGeom>
            <a:noFill/>
            <a:ln w="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0180" name="Rectangle 36"/>
            <p:cNvSpPr>
              <a:spLocks noChangeArrowheads="1"/>
            </p:cNvSpPr>
            <p:nvPr/>
          </p:nvSpPr>
          <p:spPr bwMode="auto">
            <a:xfrm>
              <a:off x="4856" y="3194"/>
              <a:ext cx="59" cy="121"/>
            </a:xfrm>
            <a:prstGeom prst="rect">
              <a:avLst/>
            </a:prstGeom>
            <a:noFill/>
            <a:ln w="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0181" name="Rectangle 37"/>
            <p:cNvSpPr>
              <a:spLocks noChangeArrowheads="1"/>
            </p:cNvSpPr>
            <p:nvPr/>
          </p:nvSpPr>
          <p:spPr bwMode="auto">
            <a:xfrm>
              <a:off x="3910" y="503"/>
              <a:ext cx="689" cy="241"/>
            </a:xfrm>
            <a:prstGeom prst="rect">
              <a:avLst/>
            </a:prstGeom>
            <a:noFill/>
            <a:ln w="0">
              <a:solidFill>
                <a:schemeClr val="tx1"/>
              </a:solidFill>
              <a:miter lim="800000"/>
            </a:ln>
            <a:extLst>
              <a:ext uri="{909E8E84-426E-40DD-AFC4-6F175D3DCCD1}">
                <a14:hiddenFill xmlns:a14="http://schemas.microsoft.com/office/drawing/2010/main">
                  <a:solidFill>
                    <a:srgbClr val="FFFFCC"/>
                  </a:solidFill>
                </a14:hiddenFill>
              </a:ext>
            </a:extLst>
          </p:spPr>
          <p:txBody>
            <a:bodyPr/>
            <a:lstStyle/>
            <a:p>
              <a:endParaRPr lang="zh-CN" altLang="en-US"/>
            </a:p>
          </p:txBody>
        </p:sp>
        <p:sp>
          <p:nvSpPr>
            <p:cNvPr id="390182" name="Rectangle 38"/>
            <p:cNvSpPr>
              <a:spLocks noChangeArrowheads="1"/>
            </p:cNvSpPr>
            <p:nvPr/>
          </p:nvSpPr>
          <p:spPr bwMode="auto">
            <a:xfrm>
              <a:off x="4225" y="522"/>
              <a:ext cx="72"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u="sng">
                  <a:ea typeface="宋体" panose="02010600030101010101" pitchFamily="2" charset="-122"/>
                </a:rPr>
                <a:t> : </a:t>
              </a:r>
              <a:endParaRPr lang="en-US" altLang="zh-CN" sz="1100">
                <a:latin typeface="ZapfHumnst BT" pitchFamily="34" charset="0"/>
                <a:ea typeface="宋体" panose="02010600030101010101" pitchFamily="2" charset="-122"/>
              </a:endParaRPr>
            </a:p>
          </p:txBody>
        </p:sp>
        <p:sp>
          <p:nvSpPr>
            <p:cNvPr id="390183" name="Rectangle 39"/>
            <p:cNvSpPr>
              <a:spLocks noChangeArrowheads="1"/>
            </p:cNvSpPr>
            <p:nvPr/>
          </p:nvSpPr>
          <p:spPr bwMode="auto">
            <a:xfrm>
              <a:off x="3950" y="624"/>
              <a:ext cx="60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900" u="sng">
                  <a:ea typeface="宋体" panose="02010600030101010101" pitchFamily="2" charset="-122"/>
                </a:rPr>
                <a:t>CourseOfferingList</a:t>
              </a:r>
              <a:endParaRPr lang="en-US" altLang="zh-CN" sz="900">
                <a:latin typeface="ZapfHumnst BT" pitchFamily="34" charset="0"/>
                <a:ea typeface="宋体" panose="02010600030101010101" pitchFamily="2" charset="-122"/>
              </a:endParaRPr>
            </a:p>
          </p:txBody>
        </p:sp>
        <p:sp>
          <p:nvSpPr>
            <p:cNvPr id="390184" name="Line 40"/>
            <p:cNvSpPr>
              <a:spLocks noChangeShapeType="1"/>
            </p:cNvSpPr>
            <p:nvPr/>
          </p:nvSpPr>
          <p:spPr bwMode="auto">
            <a:xfrm>
              <a:off x="4260" y="827"/>
              <a:ext cx="1" cy="3226"/>
            </a:xfrm>
            <a:prstGeom prst="line">
              <a:avLst/>
            </a:prstGeom>
            <a:noFill/>
            <a:ln w="0">
              <a:solidFill>
                <a:schemeClr val="tx1"/>
              </a:solidFill>
              <a:prstDash val="sysDash"/>
              <a:round/>
            </a:ln>
            <a:extLst>
              <a:ext uri="{909E8E84-426E-40DD-AFC4-6F175D3DCCD1}">
                <a14:hiddenFill xmlns:a14="http://schemas.microsoft.com/office/drawing/2010/main">
                  <a:noFill/>
                </a14:hiddenFill>
              </a:ext>
            </a:extLst>
          </p:spPr>
          <p:txBody>
            <a:bodyPr/>
            <a:lstStyle/>
            <a:p>
              <a:endParaRPr lang="zh-CN" altLang="en-US"/>
            </a:p>
          </p:txBody>
        </p:sp>
        <p:sp>
          <p:nvSpPr>
            <p:cNvPr id="390185" name="Rectangle 41"/>
            <p:cNvSpPr>
              <a:spLocks noChangeArrowheads="1"/>
            </p:cNvSpPr>
            <p:nvPr/>
          </p:nvSpPr>
          <p:spPr bwMode="auto">
            <a:xfrm>
              <a:off x="4231" y="2379"/>
              <a:ext cx="53" cy="121"/>
            </a:xfrm>
            <a:prstGeom prst="rect">
              <a:avLst/>
            </a:prstGeom>
            <a:noFill/>
            <a:ln w="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0186" name="Rectangle 42"/>
            <p:cNvSpPr>
              <a:spLocks noChangeArrowheads="1"/>
            </p:cNvSpPr>
            <p:nvPr/>
          </p:nvSpPr>
          <p:spPr bwMode="auto">
            <a:xfrm>
              <a:off x="4231" y="3423"/>
              <a:ext cx="53" cy="121"/>
            </a:xfrm>
            <a:prstGeom prst="rect">
              <a:avLst/>
            </a:prstGeom>
            <a:noFill/>
            <a:ln w="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0187" name="Rectangle 43"/>
            <p:cNvSpPr>
              <a:spLocks noChangeArrowheads="1"/>
            </p:cNvSpPr>
            <p:nvPr/>
          </p:nvSpPr>
          <p:spPr bwMode="auto">
            <a:xfrm>
              <a:off x="5201" y="503"/>
              <a:ext cx="561" cy="241"/>
            </a:xfrm>
            <a:prstGeom prst="rect">
              <a:avLst/>
            </a:prstGeom>
            <a:noFill/>
            <a:ln w="0">
              <a:solidFill>
                <a:schemeClr val="tx1"/>
              </a:solidFill>
              <a:miter lim="800000"/>
            </a:ln>
            <a:extLst>
              <a:ext uri="{909E8E84-426E-40DD-AFC4-6F175D3DCCD1}">
                <a14:hiddenFill xmlns:a14="http://schemas.microsoft.com/office/drawing/2010/main">
                  <a:solidFill>
                    <a:srgbClr val="FFFFCC"/>
                  </a:solidFill>
                </a14:hiddenFill>
              </a:ext>
            </a:extLst>
          </p:spPr>
          <p:txBody>
            <a:bodyPr/>
            <a:lstStyle/>
            <a:p>
              <a:endParaRPr lang="zh-CN" altLang="en-US"/>
            </a:p>
          </p:txBody>
        </p:sp>
        <p:sp>
          <p:nvSpPr>
            <p:cNvPr id="390188" name="Rectangle 44"/>
            <p:cNvSpPr>
              <a:spLocks noChangeArrowheads="1"/>
            </p:cNvSpPr>
            <p:nvPr/>
          </p:nvSpPr>
          <p:spPr bwMode="auto">
            <a:xfrm>
              <a:off x="5283" y="522"/>
              <a:ext cx="45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u="sng">
                  <a:ea typeface="宋体" panose="02010600030101010101" pitchFamily="2" charset="-122"/>
                </a:rPr>
                <a:t> : ResultSet</a:t>
              </a:r>
              <a:endParaRPr lang="en-US" altLang="zh-CN" sz="1100">
                <a:latin typeface="ZapfHumnst BT" pitchFamily="34" charset="0"/>
                <a:ea typeface="宋体" panose="02010600030101010101" pitchFamily="2" charset="-122"/>
              </a:endParaRPr>
            </a:p>
          </p:txBody>
        </p:sp>
        <p:sp>
          <p:nvSpPr>
            <p:cNvPr id="390189" name="Line 45"/>
            <p:cNvSpPr>
              <a:spLocks noChangeShapeType="1"/>
            </p:cNvSpPr>
            <p:nvPr/>
          </p:nvSpPr>
          <p:spPr bwMode="auto">
            <a:xfrm>
              <a:off x="5487" y="827"/>
              <a:ext cx="1" cy="3226"/>
            </a:xfrm>
            <a:prstGeom prst="line">
              <a:avLst/>
            </a:prstGeom>
            <a:noFill/>
            <a:ln w="0">
              <a:solidFill>
                <a:schemeClr val="tx1"/>
              </a:solidFill>
              <a:prstDash val="sysDash"/>
              <a:round/>
            </a:ln>
            <a:extLst>
              <a:ext uri="{909E8E84-426E-40DD-AFC4-6F175D3DCCD1}">
                <a14:hiddenFill xmlns:a14="http://schemas.microsoft.com/office/drawing/2010/main">
                  <a:noFill/>
                </a14:hiddenFill>
              </a:ext>
            </a:extLst>
          </p:spPr>
          <p:txBody>
            <a:bodyPr/>
            <a:lstStyle/>
            <a:p>
              <a:endParaRPr lang="zh-CN" altLang="en-US"/>
            </a:p>
          </p:txBody>
        </p:sp>
        <p:sp>
          <p:nvSpPr>
            <p:cNvPr id="390190" name="Rectangle 46"/>
            <p:cNvSpPr>
              <a:spLocks noChangeArrowheads="1"/>
            </p:cNvSpPr>
            <p:nvPr/>
          </p:nvSpPr>
          <p:spPr bwMode="auto">
            <a:xfrm>
              <a:off x="5458" y="2965"/>
              <a:ext cx="52" cy="121"/>
            </a:xfrm>
            <a:prstGeom prst="rect">
              <a:avLst/>
            </a:prstGeom>
            <a:noFill/>
            <a:ln w="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0191" name="Oval 47"/>
            <p:cNvSpPr>
              <a:spLocks noChangeArrowheads="1"/>
            </p:cNvSpPr>
            <p:nvPr/>
          </p:nvSpPr>
          <p:spPr bwMode="auto">
            <a:xfrm>
              <a:off x="3582" y="204"/>
              <a:ext cx="100" cy="108"/>
            </a:xfrm>
            <a:prstGeom prst="ellipse">
              <a:avLst/>
            </a:prstGeom>
            <a:noFill/>
            <a:ln w="0">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0192" name="Line 48"/>
            <p:cNvSpPr>
              <a:spLocks noChangeShapeType="1"/>
            </p:cNvSpPr>
            <p:nvPr/>
          </p:nvSpPr>
          <p:spPr bwMode="auto">
            <a:xfrm>
              <a:off x="3629" y="305"/>
              <a:ext cx="1" cy="96"/>
            </a:xfrm>
            <a:prstGeom prst="line">
              <a:avLst/>
            </a:prstGeom>
            <a:noFill/>
            <a:ln w="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0193" name="Line 49"/>
            <p:cNvSpPr>
              <a:spLocks noChangeShapeType="1"/>
            </p:cNvSpPr>
            <p:nvPr/>
          </p:nvSpPr>
          <p:spPr bwMode="auto">
            <a:xfrm>
              <a:off x="3559" y="331"/>
              <a:ext cx="146" cy="1"/>
            </a:xfrm>
            <a:prstGeom prst="line">
              <a:avLst/>
            </a:prstGeom>
            <a:noFill/>
            <a:ln w="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0194" name="Freeform 50"/>
            <p:cNvSpPr/>
            <p:nvPr/>
          </p:nvSpPr>
          <p:spPr bwMode="auto">
            <a:xfrm>
              <a:off x="3530" y="401"/>
              <a:ext cx="204" cy="108"/>
            </a:xfrm>
            <a:custGeom>
              <a:avLst/>
              <a:gdLst>
                <a:gd name="T0" fmla="*/ 0 w 35"/>
                <a:gd name="T1" fmla="*/ 17 h 17"/>
                <a:gd name="T2" fmla="*/ 17 w 35"/>
                <a:gd name="T3" fmla="*/ 0 h 17"/>
                <a:gd name="T4" fmla="*/ 35 w 35"/>
                <a:gd name="T5" fmla="*/ 17 h 17"/>
              </a:gdLst>
              <a:ahLst/>
              <a:cxnLst>
                <a:cxn ang="0">
                  <a:pos x="T0" y="T1"/>
                </a:cxn>
                <a:cxn ang="0">
                  <a:pos x="T2" y="T3"/>
                </a:cxn>
                <a:cxn ang="0">
                  <a:pos x="T4" y="T5"/>
                </a:cxn>
              </a:cxnLst>
              <a:rect l="0" t="0" r="r" b="b"/>
              <a:pathLst>
                <a:path w="35" h="17">
                  <a:moveTo>
                    <a:pt x="0" y="17"/>
                  </a:moveTo>
                  <a:lnTo>
                    <a:pt x="17" y="0"/>
                  </a:lnTo>
                  <a:lnTo>
                    <a:pt x="35" y="17"/>
                  </a:lnTo>
                </a:path>
              </a:pathLst>
            </a:custGeom>
            <a:noFill/>
            <a:ln w="0">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0195" name="Rectangle 51"/>
            <p:cNvSpPr>
              <a:spLocks noChangeArrowheads="1"/>
            </p:cNvSpPr>
            <p:nvPr/>
          </p:nvSpPr>
          <p:spPr bwMode="auto">
            <a:xfrm>
              <a:off x="3337" y="573"/>
              <a:ext cx="56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u="sng">
                  <a:ea typeface="宋体" panose="02010600030101010101" pitchFamily="2" charset="-122"/>
                </a:rPr>
                <a:t> </a:t>
              </a:r>
              <a:r>
                <a:rPr lang="en-US" altLang="zh-CN" sz="900" u="sng">
                  <a:ea typeface="宋体" panose="02010600030101010101" pitchFamily="2" charset="-122"/>
                </a:rPr>
                <a:t>: Course Catalog</a:t>
              </a:r>
              <a:endParaRPr lang="en-US" altLang="zh-CN" sz="900">
                <a:latin typeface="ZapfHumnst BT" pitchFamily="34" charset="0"/>
                <a:ea typeface="宋体" panose="02010600030101010101" pitchFamily="2" charset="-122"/>
              </a:endParaRPr>
            </a:p>
          </p:txBody>
        </p:sp>
        <p:sp>
          <p:nvSpPr>
            <p:cNvPr id="390196" name="Line 52"/>
            <p:cNvSpPr>
              <a:spLocks noChangeShapeType="1"/>
            </p:cNvSpPr>
            <p:nvPr/>
          </p:nvSpPr>
          <p:spPr bwMode="auto">
            <a:xfrm>
              <a:off x="3629" y="827"/>
              <a:ext cx="1" cy="3226"/>
            </a:xfrm>
            <a:prstGeom prst="line">
              <a:avLst/>
            </a:prstGeom>
            <a:noFill/>
            <a:ln w="0">
              <a:solidFill>
                <a:schemeClr val="tx1"/>
              </a:solidFill>
              <a:prstDash val="sysDash"/>
              <a:round/>
            </a:ln>
            <a:extLst>
              <a:ext uri="{909E8E84-426E-40DD-AFC4-6F175D3DCCD1}">
                <a14:hiddenFill xmlns:a14="http://schemas.microsoft.com/office/drawing/2010/main">
                  <a:noFill/>
                </a14:hiddenFill>
              </a:ext>
            </a:extLst>
          </p:spPr>
          <p:txBody>
            <a:bodyPr/>
            <a:lstStyle/>
            <a:p>
              <a:endParaRPr lang="zh-CN" altLang="en-US"/>
            </a:p>
          </p:txBody>
        </p:sp>
        <p:sp>
          <p:nvSpPr>
            <p:cNvPr id="390197" name="Rectangle 53"/>
            <p:cNvSpPr>
              <a:spLocks noChangeArrowheads="1"/>
            </p:cNvSpPr>
            <p:nvPr/>
          </p:nvSpPr>
          <p:spPr bwMode="auto">
            <a:xfrm>
              <a:off x="3600" y="2087"/>
              <a:ext cx="58" cy="121"/>
            </a:xfrm>
            <a:prstGeom prst="rect">
              <a:avLst/>
            </a:prstGeom>
            <a:noFill/>
            <a:ln w="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0198" name="Rectangle 54"/>
            <p:cNvSpPr>
              <a:spLocks noChangeArrowheads="1"/>
            </p:cNvSpPr>
            <p:nvPr/>
          </p:nvSpPr>
          <p:spPr bwMode="auto">
            <a:xfrm>
              <a:off x="2870" y="503"/>
              <a:ext cx="560" cy="241"/>
            </a:xfrm>
            <a:prstGeom prst="rect">
              <a:avLst/>
            </a:prstGeom>
            <a:noFill/>
            <a:ln w="0">
              <a:solidFill>
                <a:schemeClr val="tx1"/>
              </a:solidFill>
              <a:miter lim="800000"/>
            </a:ln>
            <a:extLst>
              <a:ext uri="{909E8E84-426E-40DD-AFC4-6F175D3DCCD1}">
                <a14:hiddenFill xmlns:a14="http://schemas.microsoft.com/office/drawing/2010/main">
                  <a:solidFill>
                    <a:srgbClr val="FFFFCC"/>
                  </a:solidFill>
                </a14:hiddenFill>
              </a:ext>
            </a:extLst>
          </p:spPr>
          <p:txBody>
            <a:bodyPr/>
            <a:lstStyle/>
            <a:p>
              <a:endParaRPr lang="zh-CN" altLang="en-US"/>
            </a:p>
          </p:txBody>
        </p:sp>
        <p:sp>
          <p:nvSpPr>
            <p:cNvPr id="390199" name="Rectangle 55"/>
            <p:cNvSpPr>
              <a:spLocks noChangeArrowheads="1"/>
            </p:cNvSpPr>
            <p:nvPr/>
          </p:nvSpPr>
          <p:spPr bwMode="auto">
            <a:xfrm>
              <a:off x="2946" y="522"/>
              <a:ext cx="472"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u="sng">
                  <a:ea typeface="宋体" panose="02010600030101010101" pitchFamily="2" charset="-122"/>
                </a:rPr>
                <a:t> : Statement</a:t>
              </a:r>
              <a:endParaRPr lang="en-US" altLang="zh-CN" sz="1100">
                <a:latin typeface="ZapfHumnst BT" pitchFamily="34" charset="0"/>
                <a:ea typeface="宋体" panose="02010600030101010101" pitchFamily="2" charset="-122"/>
              </a:endParaRPr>
            </a:p>
          </p:txBody>
        </p:sp>
        <p:sp>
          <p:nvSpPr>
            <p:cNvPr id="390200" name="Line 56"/>
            <p:cNvSpPr>
              <a:spLocks noChangeShapeType="1"/>
            </p:cNvSpPr>
            <p:nvPr/>
          </p:nvSpPr>
          <p:spPr bwMode="auto">
            <a:xfrm>
              <a:off x="3150" y="827"/>
              <a:ext cx="1" cy="3226"/>
            </a:xfrm>
            <a:prstGeom prst="line">
              <a:avLst/>
            </a:prstGeom>
            <a:noFill/>
            <a:ln w="0">
              <a:solidFill>
                <a:schemeClr val="tx1"/>
              </a:solidFill>
              <a:prstDash val="sysDash"/>
              <a:round/>
            </a:ln>
            <a:extLst>
              <a:ext uri="{909E8E84-426E-40DD-AFC4-6F175D3DCCD1}">
                <a14:hiddenFill xmlns:a14="http://schemas.microsoft.com/office/drawing/2010/main">
                  <a:noFill/>
                </a14:hiddenFill>
              </a:ext>
            </a:extLst>
          </p:spPr>
          <p:txBody>
            <a:bodyPr/>
            <a:lstStyle/>
            <a:p>
              <a:endParaRPr lang="zh-CN" altLang="en-US"/>
            </a:p>
          </p:txBody>
        </p:sp>
        <p:sp>
          <p:nvSpPr>
            <p:cNvPr id="390201" name="Rectangle 57"/>
            <p:cNvSpPr>
              <a:spLocks noChangeArrowheads="1"/>
            </p:cNvSpPr>
            <p:nvPr/>
          </p:nvSpPr>
          <p:spPr bwMode="auto">
            <a:xfrm>
              <a:off x="3121" y="1890"/>
              <a:ext cx="58" cy="439"/>
            </a:xfrm>
            <a:prstGeom prst="rect">
              <a:avLst/>
            </a:prstGeom>
            <a:noFill/>
            <a:ln w="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0202" name="Rectangle 58"/>
            <p:cNvSpPr>
              <a:spLocks noChangeArrowheads="1"/>
            </p:cNvSpPr>
            <p:nvPr/>
          </p:nvSpPr>
          <p:spPr bwMode="auto">
            <a:xfrm>
              <a:off x="2274" y="503"/>
              <a:ext cx="555" cy="241"/>
            </a:xfrm>
            <a:prstGeom prst="rect">
              <a:avLst/>
            </a:prstGeom>
            <a:noFill/>
            <a:ln w="0">
              <a:solidFill>
                <a:schemeClr val="tx1"/>
              </a:solidFill>
              <a:miter lim="800000"/>
            </a:ln>
            <a:extLst>
              <a:ext uri="{909E8E84-426E-40DD-AFC4-6F175D3DCCD1}">
                <a14:hiddenFill xmlns:a14="http://schemas.microsoft.com/office/drawing/2010/main">
                  <a:solidFill>
                    <a:srgbClr val="FFFFCC"/>
                  </a:solidFill>
                </a14:hiddenFill>
              </a:ext>
            </a:extLst>
          </p:spPr>
          <p:txBody>
            <a:bodyPr/>
            <a:lstStyle/>
            <a:p>
              <a:endParaRPr lang="zh-CN" altLang="en-US"/>
            </a:p>
          </p:txBody>
        </p:sp>
        <p:sp>
          <p:nvSpPr>
            <p:cNvPr id="390203" name="Rectangle 59"/>
            <p:cNvSpPr>
              <a:spLocks noChangeArrowheads="1"/>
            </p:cNvSpPr>
            <p:nvPr/>
          </p:nvSpPr>
          <p:spPr bwMode="auto">
            <a:xfrm>
              <a:off x="2332" y="522"/>
              <a:ext cx="518"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u="sng">
                  <a:ea typeface="宋体" panose="02010600030101010101" pitchFamily="2" charset="-122"/>
                </a:rPr>
                <a:t> : Connection</a:t>
              </a:r>
              <a:endParaRPr lang="en-US" altLang="zh-CN" sz="1100">
                <a:latin typeface="ZapfHumnst BT" pitchFamily="34" charset="0"/>
                <a:ea typeface="宋体" panose="02010600030101010101" pitchFamily="2" charset="-122"/>
              </a:endParaRPr>
            </a:p>
          </p:txBody>
        </p:sp>
        <p:sp>
          <p:nvSpPr>
            <p:cNvPr id="390204" name="Line 60"/>
            <p:cNvSpPr>
              <a:spLocks noChangeShapeType="1"/>
            </p:cNvSpPr>
            <p:nvPr/>
          </p:nvSpPr>
          <p:spPr bwMode="auto">
            <a:xfrm>
              <a:off x="2554" y="827"/>
              <a:ext cx="1" cy="3226"/>
            </a:xfrm>
            <a:prstGeom prst="line">
              <a:avLst/>
            </a:prstGeom>
            <a:noFill/>
            <a:ln w="0">
              <a:solidFill>
                <a:schemeClr val="tx1"/>
              </a:solidFill>
              <a:prstDash val="sysDash"/>
              <a:round/>
            </a:ln>
            <a:extLst>
              <a:ext uri="{909E8E84-426E-40DD-AFC4-6F175D3DCCD1}">
                <a14:hiddenFill xmlns:a14="http://schemas.microsoft.com/office/drawing/2010/main">
                  <a:noFill/>
                </a14:hiddenFill>
              </a:ext>
            </a:extLst>
          </p:spPr>
          <p:txBody>
            <a:bodyPr/>
            <a:lstStyle/>
            <a:p>
              <a:endParaRPr lang="zh-CN" altLang="en-US"/>
            </a:p>
          </p:txBody>
        </p:sp>
        <p:sp>
          <p:nvSpPr>
            <p:cNvPr id="390205" name="Rectangle 61"/>
            <p:cNvSpPr>
              <a:spLocks noChangeArrowheads="1"/>
            </p:cNvSpPr>
            <p:nvPr/>
          </p:nvSpPr>
          <p:spPr bwMode="auto">
            <a:xfrm>
              <a:off x="2525" y="1667"/>
              <a:ext cx="52" cy="121"/>
            </a:xfrm>
            <a:prstGeom prst="rect">
              <a:avLst/>
            </a:prstGeom>
            <a:noFill/>
            <a:ln w="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0206" name="Line 62"/>
            <p:cNvSpPr>
              <a:spLocks noChangeShapeType="1"/>
            </p:cNvSpPr>
            <p:nvPr/>
          </p:nvSpPr>
          <p:spPr bwMode="auto">
            <a:xfrm>
              <a:off x="398" y="1018"/>
              <a:ext cx="690" cy="1"/>
            </a:xfrm>
            <a:prstGeom prst="line">
              <a:avLst/>
            </a:prstGeom>
            <a:noFill/>
            <a:ln w="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0207" name="Line 63"/>
            <p:cNvSpPr>
              <a:spLocks noChangeShapeType="1"/>
            </p:cNvSpPr>
            <p:nvPr/>
          </p:nvSpPr>
          <p:spPr bwMode="auto">
            <a:xfrm flipH="1">
              <a:off x="1023" y="1018"/>
              <a:ext cx="65" cy="2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0208" name="Line 64"/>
            <p:cNvSpPr>
              <a:spLocks noChangeShapeType="1"/>
            </p:cNvSpPr>
            <p:nvPr/>
          </p:nvSpPr>
          <p:spPr bwMode="auto">
            <a:xfrm flipH="1" flipV="1">
              <a:off x="1023" y="986"/>
              <a:ext cx="65" cy="3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0209" name="Rectangle 65"/>
            <p:cNvSpPr>
              <a:spLocks noChangeArrowheads="1"/>
            </p:cNvSpPr>
            <p:nvPr/>
          </p:nvSpPr>
          <p:spPr bwMode="auto">
            <a:xfrm>
              <a:off x="194" y="872"/>
              <a:ext cx="117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00">
                  <a:ea typeface="宋体" panose="02010600030101010101" pitchFamily="2" charset="-122"/>
                </a:rPr>
                <a:t>1. getCourseOfferings(Semester</a:t>
              </a:r>
              <a:r>
                <a:rPr lang="en-US" altLang="zh-CN" sz="1200">
                  <a:ea typeface="宋体" panose="02010600030101010101" pitchFamily="2" charset="-122"/>
                </a:rPr>
                <a:t>)</a:t>
              </a:r>
              <a:endParaRPr lang="en-US" altLang="zh-CN" sz="1200">
                <a:latin typeface="ZapfHumnst BT" pitchFamily="34" charset="0"/>
                <a:ea typeface="宋体" panose="02010600030101010101" pitchFamily="2" charset="-122"/>
              </a:endParaRPr>
            </a:p>
          </p:txBody>
        </p:sp>
        <p:sp>
          <p:nvSpPr>
            <p:cNvPr id="390210" name="Line 66"/>
            <p:cNvSpPr>
              <a:spLocks noChangeShapeType="1"/>
            </p:cNvSpPr>
            <p:nvPr/>
          </p:nvSpPr>
          <p:spPr bwMode="auto">
            <a:xfrm>
              <a:off x="1146" y="1470"/>
              <a:ext cx="719" cy="1"/>
            </a:xfrm>
            <a:prstGeom prst="line">
              <a:avLst/>
            </a:prstGeom>
            <a:noFill/>
            <a:ln w="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0211" name="Line 67"/>
            <p:cNvSpPr>
              <a:spLocks noChangeShapeType="1"/>
            </p:cNvSpPr>
            <p:nvPr/>
          </p:nvSpPr>
          <p:spPr bwMode="auto">
            <a:xfrm flipH="1">
              <a:off x="1800" y="1470"/>
              <a:ext cx="65" cy="3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0212" name="Line 68"/>
            <p:cNvSpPr>
              <a:spLocks noChangeShapeType="1"/>
            </p:cNvSpPr>
            <p:nvPr/>
          </p:nvSpPr>
          <p:spPr bwMode="auto">
            <a:xfrm flipH="1" flipV="1">
              <a:off x="1800" y="1438"/>
              <a:ext cx="65" cy="3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0213" name="Rectangle 69"/>
            <p:cNvSpPr>
              <a:spLocks noChangeArrowheads="1"/>
            </p:cNvSpPr>
            <p:nvPr/>
          </p:nvSpPr>
          <p:spPr bwMode="auto">
            <a:xfrm>
              <a:off x="1239" y="1330"/>
              <a:ext cx="67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a typeface="宋体" panose="02010600030101010101" pitchFamily="2" charset="-122"/>
                </a:rPr>
                <a:t>1.1. read(string)</a:t>
              </a:r>
              <a:endParaRPr lang="en-US" altLang="zh-CN" sz="1200">
                <a:latin typeface="ZapfHumnst BT" pitchFamily="34" charset="0"/>
                <a:ea typeface="宋体" panose="02010600030101010101" pitchFamily="2" charset="-122"/>
              </a:endParaRPr>
            </a:p>
          </p:txBody>
        </p:sp>
        <p:sp>
          <p:nvSpPr>
            <p:cNvPr id="390214" name="Line 70"/>
            <p:cNvSpPr>
              <a:spLocks noChangeShapeType="1"/>
            </p:cNvSpPr>
            <p:nvPr/>
          </p:nvSpPr>
          <p:spPr bwMode="auto">
            <a:xfrm>
              <a:off x="1923" y="1667"/>
              <a:ext cx="602" cy="1"/>
            </a:xfrm>
            <a:prstGeom prst="line">
              <a:avLst/>
            </a:prstGeom>
            <a:noFill/>
            <a:ln w="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0215" name="Line 71"/>
            <p:cNvSpPr>
              <a:spLocks noChangeShapeType="1"/>
            </p:cNvSpPr>
            <p:nvPr/>
          </p:nvSpPr>
          <p:spPr bwMode="auto">
            <a:xfrm flipH="1">
              <a:off x="2455" y="1667"/>
              <a:ext cx="70" cy="3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0216" name="Line 72"/>
            <p:cNvSpPr>
              <a:spLocks noChangeShapeType="1"/>
            </p:cNvSpPr>
            <p:nvPr/>
          </p:nvSpPr>
          <p:spPr bwMode="auto">
            <a:xfrm flipH="1" flipV="1">
              <a:off x="2455" y="1635"/>
              <a:ext cx="70" cy="3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0217" name="Rectangle 73"/>
            <p:cNvSpPr>
              <a:spLocks noChangeArrowheads="1"/>
            </p:cNvSpPr>
            <p:nvPr/>
          </p:nvSpPr>
          <p:spPr bwMode="auto">
            <a:xfrm>
              <a:off x="1800" y="1527"/>
              <a:ext cx="1061"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a typeface="宋体" panose="02010600030101010101" pitchFamily="2" charset="-122"/>
                </a:rPr>
                <a:t>1.1.1. createStatement( )</a:t>
              </a:r>
              <a:endParaRPr lang="en-US" altLang="zh-CN" sz="1200">
                <a:latin typeface="ZapfHumnst BT" pitchFamily="34" charset="0"/>
                <a:ea typeface="宋体" panose="02010600030101010101" pitchFamily="2" charset="-122"/>
              </a:endParaRPr>
            </a:p>
          </p:txBody>
        </p:sp>
        <p:sp>
          <p:nvSpPr>
            <p:cNvPr id="390218" name="Line 74"/>
            <p:cNvSpPr>
              <a:spLocks noChangeShapeType="1"/>
            </p:cNvSpPr>
            <p:nvPr/>
          </p:nvSpPr>
          <p:spPr bwMode="auto">
            <a:xfrm>
              <a:off x="1923" y="1896"/>
              <a:ext cx="1198" cy="1"/>
            </a:xfrm>
            <a:prstGeom prst="line">
              <a:avLst/>
            </a:prstGeom>
            <a:noFill/>
            <a:ln w="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0219" name="Line 75"/>
            <p:cNvSpPr>
              <a:spLocks noChangeShapeType="1"/>
            </p:cNvSpPr>
            <p:nvPr/>
          </p:nvSpPr>
          <p:spPr bwMode="auto">
            <a:xfrm flipH="1">
              <a:off x="3057" y="1896"/>
              <a:ext cx="64" cy="2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0220" name="Line 76"/>
            <p:cNvSpPr>
              <a:spLocks noChangeShapeType="1"/>
            </p:cNvSpPr>
            <p:nvPr/>
          </p:nvSpPr>
          <p:spPr bwMode="auto">
            <a:xfrm flipH="1" flipV="1">
              <a:off x="3057" y="1864"/>
              <a:ext cx="64" cy="3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0221" name="Rectangle 77"/>
            <p:cNvSpPr>
              <a:spLocks noChangeArrowheads="1"/>
            </p:cNvSpPr>
            <p:nvPr/>
          </p:nvSpPr>
          <p:spPr bwMode="auto">
            <a:xfrm>
              <a:off x="2057" y="1756"/>
              <a:ext cx="117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a typeface="宋体" panose="02010600030101010101" pitchFamily="2" charset="-122"/>
                </a:rPr>
                <a:t>1.1.2. executeQuery(String)</a:t>
              </a:r>
              <a:endParaRPr lang="en-US" altLang="zh-CN" sz="1200">
                <a:latin typeface="ZapfHumnst BT" pitchFamily="34" charset="0"/>
                <a:ea typeface="宋体" panose="02010600030101010101" pitchFamily="2" charset="-122"/>
              </a:endParaRPr>
            </a:p>
          </p:txBody>
        </p:sp>
        <p:sp>
          <p:nvSpPr>
            <p:cNvPr id="390222" name="Freeform 78"/>
            <p:cNvSpPr/>
            <p:nvPr/>
          </p:nvSpPr>
          <p:spPr bwMode="auto">
            <a:xfrm>
              <a:off x="486" y="1648"/>
              <a:ext cx="1256" cy="483"/>
            </a:xfrm>
            <a:custGeom>
              <a:avLst/>
              <a:gdLst>
                <a:gd name="T0" fmla="*/ 0 w 1256"/>
                <a:gd name="T1" fmla="*/ 0 h 483"/>
                <a:gd name="T2" fmla="*/ 1192 w 1256"/>
                <a:gd name="T3" fmla="*/ 0 h 483"/>
                <a:gd name="T4" fmla="*/ 1256 w 1256"/>
                <a:gd name="T5" fmla="*/ 70 h 483"/>
                <a:gd name="T6" fmla="*/ 1256 w 1256"/>
                <a:gd name="T7" fmla="*/ 483 h 483"/>
                <a:gd name="T8" fmla="*/ 0 w 1256"/>
                <a:gd name="T9" fmla="*/ 483 h 483"/>
                <a:gd name="T10" fmla="*/ 0 w 1256"/>
                <a:gd name="T11" fmla="*/ 0 h 483"/>
              </a:gdLst>
              <a:ahLst/>
              <a:cxnLst>
                <a:cxn ang="0">
                  <a:pos x="T0" y="T1"/>
                </a:cxn>
                <a:cxn ang="0">
                  <a:pos x="T2" y="T3"/>
                </a:cxn>
                <a:cxn ang="0">
                  <a:pos x="T4" y="T5"/>
                </a:cxn>
                <a:cxn ang="0">
                  <a:pos x="T6" y="T7"/>
                </a:cxn>
                <a:cxn ang="0">
                  <a:pos x="T8" y="T9"/>
                </a:cxn>
                <a:cxn ang="0">
                  <a:pos x="T10" y="T11"/>
                </a:cxn>
              </a:cxnLst>
              <a:rect l="0" t="0" r="r" b="b"/>
              <a:pathLst>
                <a:path w="1256" h="483">
                  <a:moveTo>
                    <a:pt x="0" y="0"/>
                  </a:moveTo>
                  <a:lnTo>
                    <a:pt x="1192" y="0"/>
                  </a:lnTo>
                  <a:lnTo>
                    <a:pt x="1256" y="70"/>
                  </a:lnTo>
                  <a:lnTo>
                    <a:pt x="1256" y="483"/>
                  </a:lnTo>
                  <a:lnTo>
                    <a:pt x="0" y="483"/>
                  </a:lnTo>
                  <a:lnTo>
                    <a:pt x="0" y="0"/>
                  </a:lnTo>
                  <a:close/>
                </a:path>
              </a:pathLst>
            </a:custGeom>
            <a:noFill/>
            <a:ln w="0">
              <a:solidFill>
                <a:schemeClr val="tx1"/>
              </a:solidFill>
              <a:prstDash val="solid"/>
              <a:round/>
            </a:ln>
            <a:extLst>
              <a:ext uri="{909E8E84-426E-40DD-AFC4-6F175D3DCCD1}">
                <a14:hiddenFill xmlns:a14="http://schemas.microsoft.com/office/drawing/2010/main">
                  <a:solidFill>
                    <a:srgbClr val="FFFFCC"/>
                  </a:solidFill>
                </a14:hiddenFill>
              </a:ext>
            </a:extLst>
          </p:spPr>
          <p:txBody>
            <a:bodyPr/>
            <a:lstStyle/>
            <a:p>
              <a:endParaRPr lang="zh-CN" altLang="en-US"/>
            </a:p>
          </p:txBody>
        </p:sp>
        <p:sp>
          <p:nvSpPr>
            <p:cNvPr id="390223" name="Freeform 79"/>
            <p:cNvSpPr/>
            <p:nvPr/>
          </p:nvSpPr>
          <p:spPr bwMode="auto">
            <a:xfrm>
              <a:off x="486" y="1648"/>
              <a:ext cx="1256" cy="483"/>
            </a:xfrm>
            <a:custGeom>
              <a:avLst/>
              <a:gdLst>
                <a:gd name="T0" fmla="*/ 0 w 215"/>
                <a:gd name="T1" fmla="*/ 0 h 76"/>
                <a:gd name="T2" fmla="*/ 204 w 215"/>
                <a:gd name="T3" fmla="*/ 0 h 76"/>
                <a:gd name="T4" fmla="*/ 215 w 215"/>
                <a:gd name="T5" fmla="*/ 11 h 76"/>
                <a:gd name="T6" fmla="*/ 215 w 215"/>
                <a:gd name="T7" fmla="*/ 76 h 76"/>
                <a:gd name="T8" fmla="*/ 0 w 215"/>
                <a:gd name="T9" fmla="*/ 76 h 76"/>
                <a:gd name="T10" fmla="*/ 0 w 215"/>
                <a:gd name="T11" fmla="*/ 0 h 76"/>
              </a:gdLst>
              <a:ahLst/>
              <a:cxnLst>
                <a:cxn ang="0">
                  <a:pos x="T0" y="T1"/>
                </a:cxn>
                <a:cxn ang="0">
                  <a:pos x="T2" y="T3"/>
                </a:cxn>
                <a:cxn ang="0">
                  <a:pos x="T4" y="T5"/>
                </a:cxn>
                <a:cxn ang="0">
                  <a:pos x="T6" y="T7"/>
                </a:cxn>
                <a:cxn ang="0">
                  <a:pos x="T8" y="T9"/>
                </a:cxn>
                <a:cxn ang="0">
                  <a:pos x="T10" y="T11"/>
                </a:cxn>
              </a:cxnLst>
              <a:rect l="0" t="0" r="r" b="b"/>
              <a:pathLst>
                <a:path w="215" h="76">
                  <a:moveTo>
                    <a:pt x="0" y="0"/>
                  </a:moveTo>
                  <a:lnTo>
                    <a:pt x="204" y="0"/>
                  </a:lnTo>
                  <a:lnTo>
                    <a:pt x="215" y="11"/>
                  </a:lnTo>
                  <a:lnTo>
                    <a:pt x="215" y="76"/>
                  </a:lnTo>
                  <a:lnTo>
                    <a:pt x="0" y="76"/>
                  </a:lnTo>
                  <a:lnTo>
                    <a:pt x="0" y="0"/>
                  </a:lnTo>
                </a:path>
              </a:pathLst>
            </a:custGeom>
            <a:noFill/>
            <a:ln w="0">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0224" name="Freeform 80"/>
            <p:cNvSpPr/>
            <p:nvPr/>
          </p:nvSpPr>
          <p:spPr bwMode="auto">
            <a:xfrm>
              <a:off x="1678" y="1648"/>
              <a:ext cx="64" cy="70"/>
            </a:xfrm>
            <a:custGeom>
              <a:avLst/>
              <a:gdLst>
                <a:gd name="T0" fmla="*/ 0 w 11"/>
                <a:gd name="T1" fmla="*/ 0 h 11"/>
                <a:gd name="T2" fmla="*/ 0 w 11"/>
                <a:gd name="T3" fmla="*/ 11 h 11"/>
                <a:gd name="T4" fmla="*/ 11 w 11"/>
                <a:gd name="T5" fmla="*/ 11 h 11"/>
              </a:gdLst>
              <a:ahLst/>
              <a:cxnLst>
                <a:cxn ang="0">
                  <a:pos x="T0" y="T1"/>
                </a:cxn>
                <a:cxn ang="0">
                  <a:pos x="T2" y="T3"/>
                </a:cxn>
                <a:cxn ang="0">
                  <a:pos x="T4" y="T5"/>
                </a:cxn>
              </a:cxnLst>
              <a:rect l="0" t="0" r="r" b="b"/>
              <a:pathLst>
                <a:path w="11" h="11">
                  <a:moveTo>
                    <a:pt x="0" y="0"/>
                  </a:moveTo>
                  <a:lnTo>
                    <a:pt x="0" y="11"/>
                  </a:lnTo>
                  <a:lnTo>
                    <a:pt x="11" y="11"/>
                  </a:lnTo>
                </a:path>
              </a:pathLst>
            </a:custGeom>
            <a:noFill/>
            <a:ln w="0">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0225" name="Rectangle 81"/>
            <p:cNvSpPr>
              <a:spLocks noChangeArrowheads="1"/>
            </p:cNvSpPr>
            <p:nvPr/>
          </p:nvSpPr>
          <p:spPr bwMode="auto">
            <a:xfrm>
              <a:off x="503" y="1661"/>
              <a:ext cx="112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a typeface="宋体" panose="02010600030101010101" pitchFamily="2" charset="-122"/>
                </a:rPr>
                <a:t>sql statement is passed in </a:t>
              </a:r>
              <a:endParaRPr lang="en-US" altLang="zh-CN" sz="1200">
                <a:latin typeface="ZapfHumnst BT" pitchFamily="34" charset="0"/>
                <a:ea typeface="宋体" panose="02010600030101010101" pitchFamily="2" charset="-122"/>
              </a:endParaRPr>
            </a:p>
          </p:txBody>
        </p:sp>
        <p:sp>
          <p:nvSpPr>
            <p:cNvPr id="390226" name="Rectangle 82"/>
            <p:cNvSpPr>
              <a:spLocks noChangeArrowheads="1"/>
            </p:cNvSpPr>
            <p:nvPr/>
          </p:nvSpPr>
          <p:spPr bwMode="auto">
            <a:xfrm>
              <a:off x="503" y="1762"/>
              <a:ext cx="1331"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a typeface="宋体" panose="02010600030101010101" pitchFamily="2" charset="-122"/>
                </a:rPr>
                <a:t>specifying the search criteria -- </a:t>
              </a:r>
              <a:endParaRPr lang="en-US" altLang="zh-CN" sz="1200">
                <a:latin typeface="ZapfHumnst BT" pitchFamily="34" charset="0"/>
                <a:ea typeface="宋体" panose="02010600030101010101" pitchFamily="2" charset="-122"/>
              </a:endParaRPr>
            </a:p>
          </p:txBody>
        </p:sp>
        <p:sp>
          <p:nvSpPr>
            <p:cNvPr id="390227" name="Rectangle 83"/>
            <p:cNvSpPr>
              <a:spLocks noChangeArrowheads="1"/>
            </p:cNvSpPr>
            <p:nvPr/>
          </p:nvSpPr>
          <p:spPr bwMode="auto">
            <a:xfrm>
              <a:off x="503" y="1864"/>
              <a:ext cx="129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a typeface="宋体" panose="02010600030101010101" pitchFamily="2" charset="-122"/>
                </a:rPr>
                <a:t>course offerings in the current </a:t>
              </a:r>
              <a:endParaRPr lang="en-US" altLang="zh-CN" sz="1200">
                <a:latin typeface="ZapfHumnst BT" pitchFamily="34" charset="0"/>
                <a:ea typeface="宋体" panose="02010600030101010101" pitchFamily="2" charset="-122"/>
              </a:endParaRPr>
            </a:p>
          </p:txBody>
        </p:sp>
        <p:sp>
          <p:nvSpPr>
            <p:cNvPr id="390228" name="Rectangle 84"/>
            <p:cNvSpPr>
              <a:spLocks noChangeArrowheads="1"/>
            </p:cNvSpPr>
            <p:nvPr/>
          </p:nvSpPr>
          <p:spPr bwMode="auto">
            <a:xfrm>
              <a:off x="503" y="1966"/>
              <a:ext cx="39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a typeface="宋体" panose="02010600030101010101" pitchFamily="2" charset="-122"/>
                </a:rPr>
                <a:t>semester</a:t>
              </a:r>
              <a:endParaRPr lang="en-US" altLang="zh-CN" sz="1200">
                <a:latin typeface="ZapfHumnst BT" pitchFamily="34" charset="0"/>
                <a:ea typeface="宋体" panose="02010600030101010101" pitchFamily="2" charset="-122"/>
              </a:endParaRPr>
            </a:p>
          </p:txBody>
        </p:sp>
        <p:sp>
          <p:nvSpPr>
            <p:cNvPr id="390229" name="Line 85"/>
            <p:cNvSpPr>
              <a:spLocks noChangeShapeType="1"/>
            </p:cNvSpPr>
            <p:nvPr/>
          </p:nvSpPr>
          <p:spPr bwMode="auto">
            <a:xfrm>
              <a:off x="1754" y="1896"/>
              <a:ext cx="771" cy="1"/>
            </a:xfrm>
            <a:prstGeom prst="line">
              <a:avLst/>
            </a:prstGeom>
            <a:noFill/>
            <a:ln w="0">
              <a:solidFill>
                <a:schemeClr val="tx1"/>
              </a:solidFill>
              <a:prstDash val="sysDash"/>
              <a:round/>
            </a:ln>
            <a:extLst>
              <a:ext uri="{909E8E84-426E-40DD-AFC4-6F175D3DCCD1}">
                <a14:hiddenFill xmlns:a14="http://schemas.microsoft.com/office/drawing/2010/main">
                  <a:noFill/>
                </a14:hiddenFill>
              </a:ext>
            </a:extLst>
          </p:spPr>
          <p:txBody>
            <a:bodyPr/>
            <a:lstStyle/>
            <a:p>
              <a:endParaRPr lang="zh-CN" altLang="en-US"/>
            </a:p>
          </p:txBody>
        </p:sp>
        <p:sp>
          <p:nvSpPr>
            <p:cNvPr id="390230" name="Line 86"/>
            <p:cNvSpPr>
              <a:spLocks noChangeShapeType="1"/>
            </p:cNvSpPr>
            <p:nvPr/>
          </p:nvSpPr>
          <p:spPr bwMode="auto">
            <a:xfrm>
              <a:off x="1923" y="2742"/>
              <a:ext cx="2933" cy="1"/>
            </a:xfrm>
            <a:prstGeom prst="line">
              <a:avLst/>
            </a:prstGeom>
            <a:noFill/>
            <a:ln w="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0231" name="Line 87"/>
            <p:cNvSpPr>
              <a:spLocks noChangeShapeType="1"/>
            </p:cNvSpPr>
            <p:nvPr/>
          </p:nvSpPr>
          <p:spPr bwMode="auto">
            <a:xfrm flipH="1">
              <a:off x="4792" y="2742"/>
              <a:ext cx="64" cy="3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0232" name="Line 88"/>
            <p:cNvSpPr>
              <a:spLocks noChangeShapeType="1"/>
            </p:cNvSpPr>
            <p:nvPr/>
          </p:nvSpPr>
          <p:spPr bwMode="auto">
            <a:xfrm flipH="1" flipV="1">
              <a:off x="4792" y="2710"/>
              <a:ext cx="64" cy="3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0233" name="Rectangle 89"/>
            <p:cNvSpPr>
              <a:spLocks noChangeArrowheads="1"/>
            </p:cNvSpPr>
            <p:nvPr/>
          </p:nvSpPr>
          <p:spPr bwMode="auto">
            <a:xfrm>
              <a:off x="3179" y="2602"/>
              <a:ext cx="53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a typeface="宋体" panose="02010600030101010101" pitchFamily="2" charset="-122"/>
                </a:rPr>
                <a:t>1.1.4. new( )</a:t>
              </a:r>
              <a:endParaRPr lang="en-US" altLang="zh-CN" sz="1200">
                <a:latin typeface="ZapfHumnst BT" pitchFamily="34" charset="0"/>
                <a:ea typeface="宋体" panose="02010600030101010101" pitchFamily="2" charset="-122"/>
              </a:endParaRPr>
            </a:p>
          </p:txBody>
        </p:sp>
        <p:sp>
          <p:nvSpPr>
            <p:cNvPr id="390234" name="Freeform 90"/>
            <p:cNvSpPr/>
            <p:nvPr/>
          </p:nvSpPr>
          <p:spPr bwMode="auto">
            <a:xfrm>
              <a:off x="451" y="2259"/>
              <a:ext cx="1262" cy="1278"/>
            </a:xfrm>
            <a:custGeom>
              <a:avLst/>
              <a:gdLst>
                <a:gd name="T0" fmla="*/ 0 w 1262"/>
                <a:gd name="T1" fmla="*/ 0 h 1278"/>
                <a:gd name="T2" fmla="*/ 1197 w 1262"/>
                <a:gd name="T3" fmla="*/ 0 h 1278"/>
                <a:gd name="T4" fmla="*/ 1262 w 1262"/>
                <a:gd name="T5" fmla="*/ 70 h 1278"/>
                <a:gd name="T6" fmla="*/ 1262 w 1262"/>
                <a:gd name="T7" fmla="*/ 1278 h 1278"/>
                <a:gd name="T8" fmla="*/ 0 w 1262"/>
                <a:gd name="T9" fmla="*/ 1278 h 1278"/>
                <a:gd name="T10" fmla="*/ 0 w 1262"/>
                <a:gd name="T11" fmla="*/ 0 h 1278"/>
              </a:gdLst>
              <a:ahLst/>
              <a:cxnLst>
                <a:cxn ang="0">
                  <a:pos x="T0" y="T1"/>
                </a:cxn>
                <a:cxn ang="0">
                  <a:pos x="T2" y="T3"/>
                </a:cxn>
                <a:cxn ang="0">
                  <a:pos x="T4" y="T5"/>
                </a:cxn>
                <a:cxn ang="0">
                  <a:pos x="T6" y="T7"/>
                </a:cxn>
                <a:cxn ang="0">
                  <a:pos x="T8" y="T9"/>
                </a:cxn>
                <a:cxn ang="0">
                  <a:pos x="T10" y="T11"/>
                </a:cxn>
              </a:cxnLst>
              <a:rect l="0" t="0" r="r" b="b"/>
              <a:pathLst>
                <a:path w="1262" h="1278">
                  <a:moveTo>
                    <a:pt x="0" y="0"/>
                  </a:moveTo>
                  <a:lnTo>
                    <a:pt x="1197" y="0"/>
                  </a:lnTo>
                  <a:lnTo>
                    <a:pt x="1262" y="70"/>
                  </a:lnTo>
                  <a:lnTo>
                    <a:pt x="1262" y="1278"/>
                  </a:lnTo>
                  <a:lnTo>
                    <a:pt x="0" y="1278"/>
                  </a:lnTo>
                  <a:lnTo>
                    <a:pt x="0" y="0"/>
                  </a:lnTo>
                  <a:close/>
                </a:path>
              </a:pathLst>
            </a:custGeom>
            <a:noFill/>
            <a:ln w="0">
              <a:solidFill>
                <a:schemeClr val="tx1"/>
              </a:solidFill>
              <a:prstDash val="solid"/>
              <a:round/>
            </a:ln>
            <a:extLst>
              <a:ext uri="{909E8E84-426E-40DD-AFC4-6F175D3DCCD1}">
                <a14:hiddenFill xmlns:a14="http://schemas.microsoft.com/office/drawing/2010/main">
                  <a:solidFill>
                    <a:srgbClr val="FFFFCC"/>
                  </a:solidFill>
                </a14:hiddenFill>
              </a:ext>
            </a:extLst>
          </p:spPr>
          <p:txBody>
            <a:bodyPr/>
            <a:lstStyle/>
            <a:p>
              <a:endParaRPr lang="zh-CN" altLang="en-US"/>
            </a:p>
          </p:txBody>
        </p:sp>
        <p:sp>
          <p:nvSpPr>
            <p:cNvPr id="390235" name="Freeform 91"/>
            <p:cNvSpPr/>
            <p:nvPr/>
          </p:nvSpPr>
          <p:spPr bwMode="auto">
            <a:xfrm>
              <a:off x="451" y="2259"/>
              <a:ext cx="1262" cy="1278"/>
            </a:xfrm>
            <a:custGeom>
              <a:avLst/>
              <a:gdLst>
                <a:gd name="T0" fmla="*/ 0 w 216"/>
                <a:gd name="T1" fmla="*/ 0 h 201"/>
                <a:gd name="T2" fmla="*/ 205 w 216"/>
                <a:gd name="T3" fmla="*/ 0 h 201"/>
                <a:gd name="T4" fmla="*/ 216 w 216"/>
                <a:gd name="T5" fmla="*/ 11 h 201"/>
                <a:gd name="T6" fmla="*/ 216 w 216"/>
                <a:gd name="T7" fmla="*/ 201 h 201"/>
                <a:gd name="T8" fmla="*/ 0 w 216"/>
                <a:gd name="T9" fmla="*/ 201 h 201"/>
                <a:gd name="T10" fmla="*/ 0 w 216"/>
                <a:gd name="T11" fmla="*/ 0 h 201"/>
              </a:gdLst>
              <a:ahLst/>
              <a:cxnLst>
                <a:cxn ang="0">
                  <a:pos x="T0" y="T1"/>
                </a:cxn>
                <a:cxn ang="0">
                  <a:pos x="T2" y="T3"/>
                </a:cxn>
                <a:cxn ang="0">
                  <a:pos x="T4" y="T5"/>
                </a:cxn>
                <a:cxn ang="0">
                  <a:pos x="T6" y="T7"/>
                </a:cxn>
                <a:cxn ang="0">
                  <a:pos x="T8" y="T9"/>
                </a:cxn>
                <a:cxn ang="0">
                  <a:pos x="T10" y="T11"/>
                </a:cxn>
              </a:cxnLst>
              <a:rect l="0" t="0" r="r" b="b"/>
              <a:pathLst>
                <a:path w="216" h="201">
                  <a:moveTo>
                    <a:pt x="0" y="0"/>
                  </a:moveTo>
                  <a:lnTo>
                    <a:pt x="205" y="0"/>
                  </a:lnTo>
                  <a:lnTo>
                    <a:pt x="216" y="11"/>
                  </a:lnTo>
                  <a:lnTo>
                    <a:pt x="216" y="201"/>
                  </a:lnTo>
                  <a:lnTo>
                    <a:pt x="0" y="201"/>
                  </a:lnTo>
                  <a:lnTo>
                    <a:pt x="0" y="0"/>
                  </a:lnTo>
                </a:path>
              </a:pathLst>
            </a:custGeom>
            <a:noFill/>
            <a:ln w="0">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0236" name="Freeform 92"/>
            <p:cNvSpPr/>
            <p:nvPr/>
          </p:nvSpPr>
          <p:spPr bwMode="auto">
            <a:xfrm>
              <a:off x="1648" y="2259"/>
              <a:ext cx="65" cy="70"/>
            </a:xfrm>
            <a:custGeom>
              <a:avLst/>
              <a:gdLst>
                <a:gd name="T0" fmla="*/ 0 w 11"/>
                <a:gd name="T1" fmla="*/ 0 h 11"/>
                <a:gd name="T2" fmla="*/ 0 w 11"/>
                <a:gd name="T3" fmla="*/ 11 h 11"/>
                <a:gd name="T4" fmla="*/ 11 w 11"/>
                <a:gd name="T5" fmla="*/ 11 h 11"/>
              </a:gdLst>
              <a:ahLst/>
              <a:cxnLst>
                <a:cxn ang="0">
                  <a:pos x="T0" y="T1"/>
                </a:cxn>
                <a:cxn ang="0">
                  <a:pos x="T2" y="T3"/>
                </a:cxn>
                <a:cxn ang="0">
                  <a:pos x="T4" y="T5"/>
                </a:cxn>
              </a:cxnLst>
              <a:rect l="0" t="0" r="r" b="b"/>
              <a:pathLst>
                <a:path w="11" h="11">
                  <a:moveTo>
                    <a:pt x="0" y="0"/>
                  </a:moveTo>
                  <a:lnTo>
                    <a:pt x="0" y="11"/>
                  </a:lnTo>
                  <a:lnTo>
                    <a:pt x="11" y="11"/>
                  </a:lnTo>
                </a:path>
              </a:pathLst>
            </a:custGeom>
            <a:noFill/>
            <a:ln w="0">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0237" name="Rectangle 93"/>
            <p:cNvSpPr>
              <a:spLocks noChangeArrowheads="1"/>
            </p:cNvSpPr>
            <p:nvPr/>
          </p:nvSpPr>
          <p:spPr bwMode="auto">
            <a:xfrm>
              <a:off x="474" y="2271"/>
              <a:ext cx="1442"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a typeface="宋体" panose="02010600030101010101" pitchFamily="2" charset="-122"/>
                </a:rPr>
                <a:t>Repeat these operations for each </a:t>
              </a:r>
              <a:endParaRPr lang="en-US" altLang="zh-CN" sz="1200">
                <a:latin typeface="ZapfHumnst BT" pitchFamily="34" charset="0"/>
                <a:ea typeface="宋体" panose="02010600030101010101" pitchFamily="2" charset="-122"/>
              </a:endParaRPr>
            </a:p>
          </p:txBody>
        </p:sp>
        <p:sp>
          <p:nvSpPr>
            <p:cNvPr id="390238" name="Rectangle 94"/>
            <p:cNvSpPr>
              <a:spLocks noChangeArrowheads="1"/>
            </p:cNvSpPr>
            <p:nvPr/>
          </p:nvSpPr>
          <p:spPr bwMode="auto">
            <a:xfrm>
              <a:off x="474" y="2373"/>
              <a:ext cx="112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a typeface="宋体" panose="02010600030101010101" pitchFamily="2" charset="-122"/>
                </a:rPr>
                <a:t>element returned from the </a:t>
              </a:r>
              <a:endParaRPr lang="en-US" altLang="zh-CN" sz="1200">
                <a:latin typeface="ZapfHumnst BT" pitchFamily="34" charset="0"/>
                <a:ea typeface="宋体" panose="02010600030101010101" pitchFamily="2" charset="-122"/>
              </a:endParaRPr>
            </a:p>
          </p:txBody>
        </p:sp>
        <p:sp>
          <p:nvSpPr>
            <p:cNvPr id="390239" name="Rectangle 95"/>
            <p:cNvSpPr>
              <a:spLocks noChangeArrowheads="1"/>
            </p:cNvSpPr>
            <p:nvPr/>
          </p:nvSpPr>
          <p:spPr bwMode="auto">
            <a:xfrm>
              <a:off x="474" y="2469"/>
              <a:ext cx="113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a typeface="宋体" panose="02010600030101010101" pitchFamily="2" charset="-122"/>
                </a:rPr>
                <a:t>executeQuery() command.</a:t>
              </a:r>
              <a:endParaRPr lang="en-US" altLang="zh-CN" sz="1200">
                <a:latin typeface="ZapfHumnst BT" pitchFamily="34" charset="0"/>
                <a:ea typeface="宋体" panose="02010600030101010101" pitchFamily="2" charset="-122"/>
              </a:endParaRPr>
            </a:p>
          </p:txBody>
        </p:sp>
        <p:sp>
          <p:nvSpPr>
            <p:cNvPr id="390240" name="Rectangle 96"/>
            <p:cNvSpPr>
              <a:spLocks noChangeArrowheads="1"/>
            </p:cNvSpPr>
            <p:nvPr/>
          </p:nvSpPr>
          <p:spPr bwMode="auto">
            <a:xfrm>
              <a:off x="474" y="2672"/>
              <a:ext cx="142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a typeface="宋体" panose="02010600030101010101" pitchFamily="2" charset="-122"/>
                </a:rPr>
                <a:t>The CourseOfferingList is loaded </a:t>
              </a:r>
              <a:endParaRPr lang="en-US" altLang="zh-CN" sz="1200">
                <a:latin typeface="ZapfHumnst BT" pitchFamily="34" charset="0"/>
                <a:ea typeface="宋体" panose="02010600030101010101" pitchFamily="2" charset="-122"/>
              </a:endParaRPr>
            </a:p>
          </p:txBody>
        </p:sp>
        <p:sp>
          <p:nvSpPr>
            <p:cNvPr id="390241" name="Rectangle 97"/>
            <p:cNvSpPr>
              <a:spLocks noChangeArrowheads="1"/>
            </p:cNvSpPr>
            <p:nvPr/>
          </p:nvSpPr>
          <p:spPr bwMode="auto">
            <a:xfrm>
              <a:off x="474" y="2774"/>
              <a:ext cx="134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a typeface="宋体" panose="02010600030101010101" pitchFamily="2" charset="-122"/>
                </a:rPr>
                <a:t>with the data retrieved from the </a:t>
              </a:r>
              <a:endParaRPr lang="en-US" altLang="zh-CN" sz="1200">
                <a:latin typeface="ZapfHumnst BT" pitchFamily="34" charset="0"/>
                <a:ea typeface="宋体" panose="02010600030101010101" pitchFamily="2" charset="-122"/>
              </a:endParaRPr>
            </a:p>
          </p:txBody>
        </p:sp>
        <p:sp>
          <p:nvSpPr>
            <p:cNvPr id="390242" name="Rectangle 98"/>
            <p:cNvSpPr>
              <a:spLocks noChangeArrowheads="1"/>
            </p:cNvSpPr>
            <p:nvPr/>
          </p:nvSpPr>
          <p:spPr bwMode="auto">
            <a:xfrm>
              <a:off x="474" y="2876"/>
              <a:ext cx="420"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0" bIns="0">
              <a:spAutoFit/>
            </a:bodyPr>
            <a:lstStyle/>
            <a:p>
              <a:r>
                <a:rPr lang="en-US" altLang="zh-CN" sz="1200">
                  <a:ea typeface="宋体" panose="02010600030101010101" pitchFamily="2" charset="-122"/>
                </a:rPr>
                <a:t>database.</a:t>
              </a:r>
              <a:endParaRPr lang="en-US" altLang="zh-CN" sz="1200">
                <a:latin typeface="ZapfHumnst BT" pitchFamily="34" charset="0"/>
                <a:ea typeface="宋体" panose="02010600030101010101" pitchFamily="2" charset="-122"/>
              </a:endParaRPr>
            </a:p>
          </p:txBody>
        </p:sp>
        <p:sp>
          <p:nvSpPr>
            <p:cNvPr id="390243" name="Rectangle 99"/>
            <p:cNvSpPr>
              <a:spLocks noChangeArrowheads="1"/>
            </p:cNvSpPr>
            <p:nvPr/>
          </p:nvSpPr>
          <p:spPr bwMode="auto">
            <a:xfrm>
              <a:off x="474" y="3079"/>
              <a:ext cx="109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a typeface="宋体" panose="02010600030101010101" pitchFamily="2" charset="-122"/>
                </a:rPr>
                <a:t>The getData and setData </a:t>
              </a:r>
              <a:endParaRPr lang="en-US" altLang="zh-CN" sz="1200">
                <a:latin typeface="ZapfHumnst BT" pitchFamily="34" charset="0"/>
                <a:ea typeface="宋体" panose="02010600030101010101" pitchFamily="2" charset="-122"/>
              </a:endParaRPr>
            </a:p>
          </p:txBody>
        </p:sp>
        <p:sp>
          <p:nvSpPr>
            <p:cNvPr id="390244" name="Rectangle 100"/>
            <p:cNvSpPr>
              <a:spLocks noChangeArrowheads="1"/>
            </p:cNvSpPr>
            <p:nvPr/>
          </p:nvSpPr>
          <p:spPr bwMode="auto">
            <a:xfrm>
              <a:off x="474" y="3181"/>
              <a:ext cx="128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a typeface="宋体" panose="02010600030101010101" pitchFamily="2" charset="-122"/>
                </a:rPr>
                <a:t>operations are called for each </a:t>
              </a:r>
              <a:endParaRPr lang="en-US" altLang="zh-CN" sz="1200">
                <a:latin typeface="ZapfHumnst BT" pitchFamily="34" charset="0"/>
                <a:ea typeface="宋体" panose="02010600030101010101" pitchFamily="2" charset="-122"/>
              </a:endParaRPr>
            </a:p>
          </p:txBody>
        </p:sp>
        <p:sp>
          <p:nvSpPr>
            <p:cNvPr id="390245" name="Rectangle 101"/>
            <p:cNvSpPr>
              <a:spLocks noChangeArrowheads="1"/>
            </p:cNvSpPr>
            <p:nvPr/>
          </p:nvSpPr>
          <p:spPr bwMode="auto">
            <a:xfrm>
              <a:off x="474" y="3283"/>
              <a:ext cx="126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a typeface="宋体" panose="02010600030101010101" pitchFamily="2" charset="-122"/>
                </a:rPr>
                <a:t>attribute in the each retrieved </a:t>
              </a:r>
              <a:endParaRPr lang="en-US" altLang="zh-CN" sz="1200">
                <a:latin typeface="ZapfHumnst BT" pitchFamily="34" charset="0"/>
                <a:ea typeface="宋体" panose="02010600030101010101" pitchFamily="2" charset="-122"/>
              </a:endParaRPr>
            </a:p>
          </p:txBody>
        </p:sp>
        <p:sp>
          <p:nvSpPr>
            <p:cNvPr id="390246" name="Rectangle 102"/>
            <p:cNvSpPr>
              <a:spLocks noChangeArrowheads="1"/>
            </p:cNvSpPr>
            <p:nvPr/>
          </p:nvSpPr>
          <p:spPr bwMode="auto">
            <a:xfrm>
              <a:off x="474" y="3385"/>
              <a:ext cx="62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a typeface="宋体" panose="02010600030101010101" pitchFamily="2" charset="-122"/>
                </a:rPr>
                <a:t>class instance.</a:t>
              </a:r>
              <a:endParaRPr lang="en-US" altLang="zh-CN" sz="1200">
                <a:latin typeface="ZapfHumnst BT" pitchFamily="34" charset="0"/>
                <a:ea typeface="宋体" panose="02010600030101010101" pitchFamily="2" charset="-122"/>
              </a:endParaRPr>
            </a:p>
          </p:txBody>
        </p:sp>
        <p:sp>
          <p:nvSpPr>
            <p:cNvPr id="390247" name="Line 103"/>
            <p:cNvSpPr>
              <a:spLocks noChangeShapeType="1"/>
            </p:cNvSpPr>
            <p:nvPr/>
          </p:nvSpPr>
          <p:spPr bwMode="auto">
            <a:xfrm>
              <a:off x="1923" y="3194"/>
              <a:ext cx="2933" cy="1"/>
            </a:xfrm>
            <a:prstGeom prst="line">
              <a:avLst/>
            </a:prstGeom>
            <a:noFill/>
            <a:ln w="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0248" name="Line 104"/>
            <p:cNvSpPr>
              <a:spLocks noChangeShapeType="1"/>
            </p:cNvSpPr>
            <p:nvPr/>
          </p:nvSpPr>
          <p:spPr bwMode="auto">
            <a:xfrm flipH="1">
              <a:off x="4792" y="3194"/>
              <a:ext cx="64" cy="3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0249" name="Line 105"/>
            <p:cNvSpPr>
              <a:spLocks noChangeShapeType="1"/>
            </p:cNvSpPr>
            <p:nvPr/>
          </p:nvSpPr>
          <p:spPr bwMode="auto">
            <a:xfrm flipH="1" flipV="1">
              <a:off x="4792" y="3168"/>
              <a:ext cx="64" cy="2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0250" name="Rectangle 106"/>
            <p:cNvSpPr>
              <a:spLocks noChangeArrowheads="1"/>
            </p:cNvSpPr>
            <p:nvPr/>
          </p:nvSpPr>
          <p:spPr bwMode="auto">
            <a:xfrm>
              <a:off x="3179" y="3054"/>
              <a:ext cx="52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a typeface="宋体" panose="02010600030101010101" pitchFamily="2" charset="-122"/>
                </a:rPr>
                <a:t>3. setData( )</a:t>
              </a:r>
              <a:endParaRPr lang="en-US" altLang="zh-CN" sz="1200">
                <a:latin typeface="ZapfHumnst BT" pitchFamily="34" charset="0"/>
                <a:ea typeface="宋体" panose="02010600030101010101" pitchFamily="2" charset="-122"/>
              </a:endParaRPr>
            </a:p>
          </p:txBody>
        </p:sp>
        <p:sp>
          <p:nvSpPr>
            <p:cNvPr id="390251" name="Line 107"/>
            <p:cNvSpPr>
              <a:spLocks noChangeShapeType="1"/>
            </p:cNvSpPr>
            <p:nvPr/>
          </p:nvSpPr>
          <p:spPr bwMode="auto">
            <a:xfrm flipH="1">
              <a:off x="1508" y="1304"/>
              <a:ext cx="228" cy="166"/>
            </a:xfrm>
            <a:prstGeom prst="line">
              <a:avLst/>
            </a:prstGeom>
            <a:noFill/>
            <a:ln w="0">
              <a:solidFill>
                <a:schemeClr val="tx1"/>
              </a:solidFill>
              <a:prstDash val="sysDash"/>
              <a:round/>
            </a:ln>
            <a:extLst>
              <a:ext uri="{909E8E84-426E-40DD-AFC4-6F175D3DCCD1}">
                <a14:hiddenFill xmlns:a14="http://schemas.microsoft.com/office/drawing/2010/main">
                  <a:noFill/>
                </a14:hiddenFill>
              </a:ext>
            </a:extLst>
          </p:spPr>
          <p:txBody>
            <a:bodyPr/>
            <a:lstStyle/>
            <a:p>
              <a:endParaRPr lang="zh-CN" altLang="en-US"/>
            </a:p>
          </p:txBody>
        </p:sp>
        <p:sp>
          <p:nvSpPr>
            <p:cNvPr id="390252" name="Freeform 108"/>
            <p:cNvSpPr/>
            <p:nvPr/>
          </p:nvSpPr>
          <p:spPr bwMode="auto">
            <a:xfrm>
              <a:off x="4003" y="1966"/>
              <a:ext cx="1040" cy="235"/>
            </a:xfrm>
            <a:custGeom>
              <a:avLst/>
              <a:gdLst>
                <a:gd name="T0" fmla="*/ 0 w 1040"/>
                <a:gd name="T1" fmla="*/ 0 h 235"/>
                <a:gd name="T2" fmla="*/ 970 w 1040"/>
                <a:gd name="T3" fmla="*/ 0 h 235"/>
                <a:gd name="T4" fmla="*/ 1040 w 1040"/>
                <a:gd name="T5" fmla="*/ 70 h 235"/>
                <a:gd name="T6" fmla="*/ 1040 w 1040"/>
                <a:gd name="T7" fmla="*/ 235 h 235"/>
                <a:gd name="T8" fmla="*/ 0 w 1040"/>
                <a:gd name="T9" fmla="*/ 235 h 235"/>
                <a:gd name="T10" fmla="*/ 0 w 1040"/>
                <a:gd name="T11" fmla="*/ 0 h 235"/>
              </a:gdLst>
              <a:ahLst/>
              <a:cxnLst>
                <a:cxn ang="0">
                  <a:pos x="T0" y="T1"/>
                </a:cxn>
                <a:cxn ang="0">
                  <a:pos x="T2" y="T3"/>
                </a:cxn>
                <a:cxn ang="0">
                  <a:pos x="T4" y="T5"/>
                </a:cxn>
                <a:cxn ang="0">
                  <a:pos x="T6" y="T7"/>
                </a:cxn>
                <a:cxn ang="0">
                  <a:pos x="T8" y="T9"/>
                </a:cxn>
                <a:cxn ang="0">
                  <a:pos x="T10" y="T11"/>
                </a:cxn>
              </a:cxnLst>
              <a:rect l="0" t="0" r="r" b="b"/>
              <a:pathLst>
                <a:path w="1040" h="235">
                  <a:moveTo>
                    <a:pt x="0" y="0"/>
                  </a:moveTo>
                  <a:lnTo>
                    <a:pt x="970" y="0"/>
                  </a:lnTo>
                  <a:lnTo>
                    <a:pt x="1040" y="70"/>
                  </a:lnTo>
                  <a:lnTo>
                    <a:pt x="1040" y="235"/>
                  </a:lnTo>
                  <a:lnTo>
                    <a:pt x="0" y="235"/>
                  </a:lnTo>
                  <a:lnTo>
                    <a:pt x="0" y="0"/>
                  </a:lnTo>
                  <a:close/>
                </a:path>
              </a:pathLst>
            </a:custGeom>
            <a:noFill/>
            <a:ln w="0">
              <a:solidFill>
                <a:schemeClr val="tx1"/>
              </a:solidFill>
              <a:prstDash val="solid"/>
              <a:round/>
            </a:ln>
            <a:extLst>
              <a:ext uri="{909E8E84-426E-40DD-AFC4-6F175D3DCCD1}">
                <a14:hiddenFill xmlns:a14="http://schemas.microsoft.com/office/drawing/2010/main">
                  <a:solidFill>
                    <a:srgbClr val="FFFFCC"/>
                  </a:solidFill>
                </a14:hiddenFill>
              </a:ext>
            </a:extLst>
          </p:spPr>
          <p:txBody>
            <a:bodyPr/>
            <a:lstStyle/>
            <a:p>
              <a:endParaRPr lang="zh-CN" altLang="en-US"/>
            </a:p>
          </p:txBody>
        </p:sp>
        <p:sp>
          <p:nvSpPr>
            <p:cNvPr id="390253" name="Freeform 109"/>
            <p:cNvSpPr/>
            <p:nvPr/>
          </p:nvSpPr>
          <p:spPr bwMode="auto">
            <a:xfrm>
              <a:off x="4003" y="1966"/>
              <a:ext cx="1040" cy="235"/>
            </a:xfrm>
            <a:custGeom>
              <a:avLst/>
              <a:gdLst>
                <a:gd name="T0" fmla="*/ 0 w 178"/>
                <a:gd name="T1" fmla="*/ 0 h 37"/>
                <a:gd name="T2" fmla="*/ 166 w 178"/>
                <a:gd name="T3" fmla="*/ 0 h 37"/>
                <a:gd name="T4" fmla="*/ 178 w 178"/>
                <a:gd name="T5" fmla="*/ 11 h 37"/>
                <a:gd name="T6" fmla="*/ 178 w 178"/>
                <a:gd name="T7" fmla="*/ 37 h 37"/>
                <a:gd name="T8" fmla="*/ 0 w 178"/>
                <a:gd name="T9" fmla="*/ 37 h 37"/>
                <a:gd name="T10" fmla="*/ 0 w 178"/>
                <a:gd name="T11" fmla="*/ 0 h 37"/>
              </a:gdLst>
              <a:ahLst/>
              <a:cxnLst>
                <a:cxn ang="0">
                  <a:pos x="T0" y="T1"/>
                </a:cxn>
                <a:cxn ang="0">
                  <a:pos x="T2" y="T3"/>
                </a:cxn>
                <a:cxn ang="0">
                  <a:pos x="T4" y="T5"/>
                </a:cxn>
                <a:cxn ang="0">
                  <a:pos x="T6" y="T7"/>
                </a:cxn>
                <a:cxn ang="0">
                  <a:pos x="T8" y="T9"/>
                </a:cxn>
                <a:cxn ang="0">
                  <a:pos x="T10" y="T11"/>
                </a:cxn>
              </a:cxnLst>
              <a:rect l="0" t="0" r="r" b="b"/>
              <a:pathLst>
                <a:path w="178" h="37">
                  <a:moveTo>
                    <a:pt x="0" y="0"/>
                  </a:moveTo>
                  <a:lnTo>
                    <a:pt x="166" y="0"/>
                  </a:lnTo>
                  <a:lnTo>
                    <a:pt x="178" y="11"/>
                  </a:lnTo>
                  <a:lnTo>
                    <a:pt x="178" y="37"/>
                  </a:lnTo>
                  <a:lnTo>
                    <a:pt x="0" y="37"/>
                  </a:lnTo>
                  <a:lnTo>
                    <a:pt x="0" y="0"/>
                  </a:lnTo>
                </a:path>
              </a:pathLst>
            </a:custGeom>
            <a:noFill/>
            <a:ln w="0">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0254" name="Freeform 110"/>
            <p:cNvSpPr/>
            <p:nvPr/>
          </p:nvSpPr>
          <p:spPr bwMode="auto">
            <a:xfrm>
              <a:off x="4973" y="1966"/>
              <a:ext cx="70" cy="70"/>
            </a:xfrm>
            <a:custGeom>
              <a:avLst/>
              <a:gdLst>
                <a:gd name="T0" fmla="*/ 0 w 12"/>
                <a:gd name="T1" fmla="*/ 0 h 11"/>
                <a:gd name="T2" fmla="*/ 0 w 12"/>
                <a:gd name="T3" fmla="*/ 11 h 11"/>
                <a:gd name="T4" fmla="*/ 12 w 12"/>
                <a:gd name="T5" fmla="*/ 11 h 11"/>
              </a:gdLst>
              <a:ahLst/>
              <a:cxnLst>
                <a:cxn ang="0">
                  <a:pos x="T0" y="T1"/>
                </a:cxn>
                <a:cxn ang="0">
                  <a:pos x="T2" y="T3"/>
                </a:cxn>
                <a:cxn ang="0">
                  <a:pos x="T4" y="T5"/>
                </a:cxn>
              </a:cxnLst>
              <a:rect l="0" t="0" r="r" b="b"/>
              <a:pathLst>
                <a:path w="12" h="11">
                  <a:moveTo>
                    <a:pt x="0" y="0"/>
                  </a:moveTo>
                  <a:lnTo>
                    <a:pt x="0" y="11"/>
                  </a:lnTo>
                  <a:lnTo>
                    <a:pt x="12" y="11"/>
                  </a:lnTo>
                </a:path>
              </a:pathLst>
            </a:custGeom>
            <a:noFill/>
            <a:ln w="0">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0255" name="Rectangle 111"/>
            <p:cNvSpPr>
              <a:spLocks noChangeArrowheads="1"/>
            </p:cNvSpPr>
            <p:nvPr/>
          </p:nvSpPr>
          <p:spPr bwMode="auto">
            <a:xfrm>
              <a:off x="4026" y="1972"/>
              <a:ext cx="97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a typeface="宋体" panose="02010600030101010101" pitchFamily="2" charset="-122"/>
                </a:rPr>
                <a:t>Create a list to hold all </a:t>
              </a:r>
              <a:endParaRPr lang="en-US" altLang="zh-CN" sz="1200">
                <a:latin typeface="ZapfHumnst BT" pitchFamily="34" charset="0"/>
                <a:ea typeface="宋体" panose="02010600030101010101" pitchFamily="2" charset="-122"/>
              </a:endParaRPr>
            </a:p>
          </p:txBody>
        </p:sp>
        <p:sp>
          <p:nvSpPr>
            <p:cNvPr id="390256" name="Rectangle 112"/>
            <p:cNvSpPr>
              <a:spLocks noChangeArrowheads="1"/>
            </p:cNvSpPr>
            <p:nvPr/>
          </p:nvSpPr>
          <p:spPr bwMode="auto">
            <a:xfrm>
              <a:off x="4026" y="2074"/>
              <a:ext cx="1080"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a typeface="宋体" panose="02010600030101010101" pitchFamily="2" charset="-122"/>
                </a:rPr>
                <a:t>retrieved course offerings</a:t>
              </a:r>
              <a:endParaRPr lang="en-US" altLang="zh-CN" sz="1200">
                <a:latin typeface="ZapfHumnst BT" pitchFamily="34" charset="0"/>
                <a:ea typeface="宋体" panose="02010600030101010101" pitchFamily="2" charset="-122"/>
              </a:endParaRPr>
            </a:p>
          </p:txBody>
        </p:sp>
        <p:sp>
          <p:nvSpPr>
            <p:cNvPr id="390257" name="Freeform 113"/>
            <p:cNvSpPr/>
            <p:nvPr/>
          </p:nvSpPr>
          <p:spPr bwMode="auto">
            <a:xfrm>
              <a:off x="3355" y="3620"/>
              <a:ext cx="1262" cy="306"/>
            </a:xfrm>
            <a:custGeom>
              <a:avLst/>
              <a:gdLst>
                <a:gd name="T0" fmla="*/ 0 w 1262"/>
                <a:gd name="T1" fmla="*/ 0 h 306"/>
                <a:gd name="T2" fmla="*/ 1191 w 1262"/>
                <a:gd name="T3" fmla="*/ 0 h 306"/>
                <a:gd name="T4" fmla="*/ 1262 w 1262"/>
                <a:gd name="T5" fmla="*/ 76 h 306"/>
                <a:gd name="T6" fmla="*/ 1262 w 1262"/>
                <a:gd name="T7" fmla="*/ 306 h 306"/>
                <a:gd name="T8" fmla="*/ 0 w 1262"/>
                <a:gd name="T9" fmla="*/ 306 h 306"/>
                <a:gd name="T10" fmla="*/ 0 w 1262"/>
                <a:gd name="T11" fmla="*/ 0 h 306"/>
              </a:gdLst>
              <a:ahLst/>
              <a:cxnLst>
                <a:cxn ang="0">
                  <a:pos x="T0" y="T1"/>
                </a:cxn>
                <a:cxn ang="0">
                  <a:pos x="T2" y="T3"/>
                </a:cxn>
                <a:cxn ang="0">
                  <a:pos x="T4" y="T5"/>
                </a:cxn>
                <a:cxn ang="0">
                  <a:pos x="T6" y="T7"/>
                </a:cxn>
                <a:cxn ang="0">
                  <a:pos x="T8" y="T9"/>
                </a:cxn>
                <a:cxn ang="0">
                  <a:pos x="T10" y="T11"/>
                </a:cxn>
              </a:cxnLst>
              <a:rect l="0" t="0" r="r" b="b"/>
              <a:pathLst>
                <a:path w="1262" h="306">
                  <a:moveTo>
                    <a:pt x="0" y="0"/>
                  </a:moveTo>
                  <a:lnTo>
                    <a:pt x="1191" y="0"/>
                  </a:lnTo>
                  <a:lnTo>
                    <a:pt x="1262" y="76"/>
                  </a:lnTo>
                  <a:lnTo>
                    <a:pt x="1262" y="306"/>
                  </a:lnTo>
                  <a:lnTo>
                    <a:pt x="0" y="306"/>
                  </a:lnTo>
                  <a:lnTo>
                    <a:pt x="0" y="0"/>
                  </a:lnTo>
                  <a:close/>
                </a:path>
              </a:pathLst>
            </a:custGeom>
            <a:noFill/>
            <a:ln w="0">
              <a:solidFill>
                <a:schemeClr val="tx1"/>
              </a:solidFill>
              <a:prstDash val="solid"/>
              <a:round/>
            </a:ln>
            <a:extLst>
              <a:ext uri="{909E8E84-426E-40DD-AFC4-6F175D3DCCD1}">
                <a14:hiddenFill xmlns:a14="http://schemas.microsoft.com/office/drawing/2010/main">
                  <a:solidFill>
                    <a:srgbClr val="FFFFCC"/>
                  </a:solidFill>
                </a14:hiddenFill>
              </a:ext>
            </a:extLst>
          </p:spPr>
          <p:txBody>
            <a:bodyPr/>
            <a:lstStyle/>
            <a:p>
              <a:endParaRPr lang="zh-CN" altLang="en-US"/>
            </a:p>
          </p:txBody>
        </p:sp>
        <p:sp>
          <p:nvSpPr>
            <p:cNvPr id="390258" name="Freeform 114"/>
            <p:cNvSpPr/>
            <p:nvPr/>
          </p:nvSpPr>
          <p:spPr bwMode="auto">
            <a:xfrm>
              <a:off x="3355" y="3620"/>
              <a:ext cx="1262" cy="306"/>
            </a:xfrm>
            <a:custGeom>
              <a:avLst/>
              <a:gdLst>
                <a:gd name="T0" fmla="*/ 0 w 216"/>
                <a:gd name="T1" fmla="*/ 0 h 48"/>
                <a:gd name="T2" fmla="*/ 204 w 216"/>
                <a:gd name="T3" fmla="*/ 0 h 48"/>
                <a:gd name="T4" fmla="*/ 216 w 216"/>
                <a:gd name="T5" fmla="*/ 12 h 48"/>
                <a:gd name="T6" fmla="*/ 216 w 216"/>
                <a:gd name="T7" fmla="*/ 48 h 48"/>
                <a:gd name="T8" fmla="*/ 0 w 216"/>
                <a:gd name="T9" fmla="*/ 48 h 48"/>
                <a:gd name="T10" fmla="*/ 0 w 216"/>
                <a:gd name="T11" fmla="*/ 0 h 48"/>
              </a:gdLst>
              <a:ahLst/>
              <a:cxnLst>
                <a:cxn ang="0">
                  <a:pos x="T0" y="T1"/>
                </a:cxn>
                <a:cxn ang="0">
                  <a:pos x="T2" y="T3"/>
                </a:cxn>
                <a:cxn ang="0">
                  <a:pos x="T4" y="T5"/>
                </a:cxn>
                <a:cxn ang="0">
                  <a:pos x="T6" y="T7"/>
                </a:cxn>
                <a:cxn ang="0">
                  <a:pos x="T8" y="T9"/>
                </a:cxn>
                <a:cxn ang="0">
                  <a:pos x="T10" y="T11"/>
                </a:cxn>
              </a:cxnLst>
              <a:rect l="0" t="0" r="r" b="b"/>
              <a:pathLst>
                <a:path w="216" h="48">
                  <a:moveTo>
                    <a:pt x="0" y="0"/>
                  </a:moveTo>
                  <a:lnTo>
                    <a:pt x="204" y="0"/>
                  </a:lnTo>
                  <a:lnTo>
                    <a:pt x="216" y="12"/>
                  </a:lnTo>
                  <a:lnTo>
                    <a:pt x="216" y="48"/>
                  </a:lnTo>
                  <a:lnTo>
                    <a:pt x="0" y="48"/>
                  </a:lnTo>
                  <a:lnTo>
                    <a:pt x="0" y="0"/>
                  </a:lnTo>
                </a:path>
              </a:pathLst>
            </a:custGeom>
            <a:noFill/>
            <a:ln w="0">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0259" name="Freeform 115"/>
            <p:cNvSpPr/>
            <p:nvPr/>
          </p:nvSpPr>
          <p:spPr bwMode="auto">
            <a:xfrm>
              <a:off x="4546" y="3620"/>
              <a:ext cx="71" cy="76"/>
            </a:xfrm>
            <a:custGeom>
              <a:avLst/>
              <a:gdLst>
                <a:gd name="T0" fmla="*/ 0 w 12"/>
                <a:gd name="T1" fmla="*/ 0 h 12"/>
                <a:gd name="T2" fmla="*/ 0 w 12"/>
                <a:gd name="T3" fmla="*/ 12 h 12"/>
                <a:gd name="T4" fmla="*/ 12 w 12"/>
                <a:gd name="T5" fmla="*/ 12 h 12"/>
              </a:gdLst>
              <a:ahLst/>
              <a:cxnLst>
                <a:cxn ang="0">
                  <a:pos x="T0" y="T1"/>
                </a:cxn>
                <a:cxn ang="0">
                  <a:pos x="T2" y="T3"/>
                </a:cxn>
                <a:cxn ang="0">
                  <a:pos x="T4" y="T5"/>
                </a:cxn>
              </a:cxnLst>
              <a:rect l="0" t="0" r="r" b="b"/>
              <a:pathLst>
                <a:path w="12" h="12">
                  <a:moveTo>
                    <a:pt x="0" y="0"/>
                  </a:moveTo>
                  <a:lnTo>
                    <a:pt x="0" y="12"/>
                  </a:lnTo>
                  <a:lnTo>
                    <a:pt x="12" y="12"/>
                  </a:lnTo>
                </a:path>
              </a:pathLst>
            </a:custGeom>
            <a:noFill/>
            <a:ln w="0">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0260" name="Rectangle 116"/>
            <p:cNvSpPr>
              <a:spLocks noChangeArrowheads="1"/>
            </p:cNvSpPr>
            <p:nvPr/>
          </p:nvSpPr>
          <p:spPr bwMode="auto">
            <a:xfrm>
              <a:off x="3378" y="3633"/>
              <a:ext cx="141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a typeface="宋体" panose="02010600030101010101" pitchFamily="2" charset="-122"/>
                </a:rPr>
                <a:t>Add the retrieved course offering </a:t>
              </a:r>
              <a:endParaRPr lang="en-US" altLang="zh-CN" sz="1200">
                <a:latin typeface="ZapfHumnst BT" pitchFamily="34" charset="0"/>
                <a:ea typeface="宋体" panose="02010600030101010101" pitchFamily="2" charset="-122"/>
              </a:endParaRPr>
            </a:p>
          </p:txBody>
        </p:sp>
        <p:sp>
          <p:nvSpPr>
            <p:cNvPr id="390261" name="Rectangle 117"/>
            <p:cNvSpPr>
              <a:spLocks noChangeArrowheads="1"/>
            </p:cNvSpPr>
            <p:nvPr/>
          </p:nvSpPr>
          <p:spPr bwMode="auto">
            <a:xfrm>
              <a:off x="3378" y="3735"/>
              <a:ext cx="100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a typeface="宋体" panose="02010600030101010101" pitchFamily="2" charset="-122"/>
                </a:rPr>
                <a:t>to the list to be returned</a:t>
              </a:r>
              <a:endParaRPr lang="en-US" altLang="zh-CN" sz="1200">
                <a:latin typeface="ZapfHumnst BT" pitchFamily="34" charset="0"/>
                <a:ea typeface="宋体" panose="02010600030101010101" pitchFamily="2" charset="-122"/>
              </a:endParaRPr>
            </a:p>
          </p:txBody>
        </p:sp>
        <p:sp>
          <p:nvSpPr>
            <p:cNvPr id="390262" name="Line 118"/>
            <p:cNvSpPr>
              <a:spLocks noChangeShapeType="1"/>
            </p:cNvSpPr>
            <p:nvPr/>
          </p:nvSpPr>
          <p:spPr bwMode="auto">
            <a:xfrm>
              <a:off x="1923" y="2971"/>
              <a:ext cx="3535" cy="1"/>
            </a:xfrm>
            <a:prstGeom prst="line">
              <a:avLst/>
            </a:prstGeom>
            <a:noFill/>
            <a:ln w="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0263" name="Line 119"/>
            <p:cNvSpPr>
              <a:spLocks noChangeShapeType="1"/>
            </p:cNvSpPr>
            <p:nvPr/>
          </p:nvSpPr>
          <p:spPr bwMode="auto">
            <a:xfrm flipH="1">
              <a:off x="5388" y="2971"/>
              <a:ext cx="70" cy="2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0264" name="Line 120"/>
            <p:cNvSpPr>
              <a:spLocks noChangeShapeType="1"/>
            </p:cNvSpPr>
            <p:nvPr/>
          </p:nvSpPr>
          <p:spPr bwMode="auto">
            <a:xfrm flipH="1" flipV="1">
              <a:off x="5388" y="2939"/>
              <a:ext cx="70" cy="3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0265" name="Rectangle 121"/>
            <p:cNvSpPr>
              <a:spLocks noChangeArrowheads="1"/>
            </p:cNvSpPr>
            <p:nvPr/>
          </p:nvSpPr>
          <p:spPr bwMode="auto">
            <a:xfrm>
              <a:off x="3460" y="2825"/>
              <a:ext cx="581"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a typeface="宋体" panose="02010600030101010101" pitchFamily="2" charset="-122"/>
                </a:rPr>
                <a:t>2. getString( )</a:t>
              </a:r>
              <a:endParaRPr lang="en-US" altLang="zh-CN" sz="1200">
                <a:latin typeface="ZapfHumnst BT" pitchFamily="34" charset="0"/>
                <a:ea typeface="宋体" panose="02010600030101010101" pitchFamily="2" charset="-122"/>
              </a:endParaRPr>
            </a:p>
          </p:txBody>
        </p:sp>
        <p:sp>
          <p:nvSpPr>
            <p:cNvPr id="390266" name="Line 122"/>
            <p:cNvSpPr>
              <a:spLocks noChangeShapeType="1"/>
            </p:cNvSpPr>
            <p:nvPr/>
          </p:nvSpPr>
          <p:spPr bwMode="auto">
            <a:xfrm>
              <a:off x="1923" y="2379"/>
              <a:ext cx="2308" cy="1"/>
            </a:xfrm>
            <a:prstGeom prst="line">
              <a:avLst/>
            </a:prstGeom>
            <a:noFill/>
            <a:ln w="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0267" name="Line 123"/>
            <p:cNvSpPr>
              <a:spLocks noChangeShapeType="1"/>
            </p:cNvSpPr>
            <p:nvPr/>
          </p:nvSpPr>
          <p:spPr bwMode="auto">
            <a:xfrm flipH="1">
              <a:off x="4161" y="2379"/>
              <a:ext cx="70" cy="3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0268" name="Line 124"/>
            <p:cNvSpPr>
              <a:spLocks noChangeShapeType="1"/>
            </p:cNvSpPr>
            <p:nvPr/>
          </p:nvSpPr>
          <p:spPr bwMode="auto">
            <a:xfrm flipH="1" flipV="1">
              <a:off x="4161" y="2354"/>
              <a:ext cx="70" cy="2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0269" name="Rectangle 125"/>
            <p:cNvSpPr>
              <a:spLocks noChangeArrowheads="1"/>
            </p:cNvSpPr>
            <p:nvPr/>
          </p:nvSpPr>
          <p:spPr bwMode="auto">
            <a:xfrm>
              <a:off x="2864" y="2240"/>
              <a:ext cx="53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a typeface="宋体" panose="02010600030101010101" pitchFamily="2" charset="-122"/>
                </a:rPr>
                <a:t>1.1.3. new( )</a:t>
              </a:r>
              <a:endParaRPr lang="en-US" altLang="zh-CN" sz="1200">
                <a:latin typeface="ZapfHumnst BT" pitchFamily="34" charset="0"/>
                <a:ea typeface="宋体" panose="02010600030101010101" pitchFamily="2" charset="-122"/>
              </a:endParaRPr>
            </a:p>
          </p:txBody>
        </p:sp>
        <p:sp>
          <p:nvSpPr>
            <p:cNvPr id="390270" name="Line 126"/>
            <p:cNvSpPr>
              <a:spLocks noChangeShapeType="1"/>
            </p:cNvSpPr>
            <p:nvPr/>
          </p:nvSpPr>
          <p:spPr bwMode="auto">
            <a:xfrm flipH="1">
              <a:off x="3074" y="2195"/>
              <a:ext cx="929" cy="184"/>
            </a:xfrm>
            <a:prstGeom prst="line">
              <a:avLst/>
            </a:prstGeom>
            <a:noFill/>
            <a:ln w="0">
              <a:solidFill>
                <a:schemeClr val="tx1"/>
              </a:solidFill>
              <a:prstDash val="sysDash"/>
              <a:round/>
            </a:ln>
            <a:extLst>
              <a:ext uri="{909E8E84-426E-40DD-AFC4-6F175D3DCCD1}">
                <a14:hiddenFill xmlns:a14="http://schemas.microsoft.com/office/drawing/2010/main">
                  <a:noFill/>
                </a14:hiddenFill>
              </a:ext>
            </a:extLst>
          </p:spPr>
          <p:txBody>
            <a:bodyPr/>
            <a:lstStyle/>
            <a:p>
              <a:endParaRPr lang="zh-CN" altLang="en-US"/>
            </a:p>
          </p:txBody>
        </p:sp>
        <p:sp>
          <p:nvSpPr>
            <p:cNvPr id="390271" name="Line 127"/>
            <p:cNvSpPr>
              <a:spLocks noChangeShapeType="1"/>
            </p:cNvSpPr>
            <p:nvPr/>
          </p:nvSpPr>
          <p:spPr bwMode="auto">
            <a:xfrm flipV="1">
              <a:off x="1724" y="2742"/>
              <a:ext cx="1666" cy="115"/>
            </a:xfrm>
            <a:prstGeom prst="line">
              <a:avLst/>
            </a:prstGeom>
            <a:noFill/>
            <a:ln w="0">
              <a:solidFill>
                <a:schemeClr val="tx1"/>
              </a:solidFill>
              <a:prstDash val="sysDash"/>
              <a:round/>
            </a:ln>
            <a:extLst>
              <a:ext uri="{909E8E84-426E-40DD-AFC4-6F175D3DCCD1}">
                <a14:hiddenFill xmlns:a14="http://schemas.microsoft.com/office/drawing/2010/main">
                  <a:noFill/>
                </a14:hiddenFill>
              </a:ext>
            </a:extLst>
          </p:spPr>
          <p:txBody>
            <a:bodyPr/>
            <a:lstStyle/>
            <a:p>
              <a:endParaRPr lang="zh-CN" altLang="en-US"/>
            </a:p>
          </p:txBody>
        </p:sp>
        <p:sp>
          <p:nvSpPr>
            <p:cNvPr id="390272" name="Line 128"/>
            <p:cNvSpPr>
              <a:spLocks noChangeShapeType="1"/>
            </p:cNvSpPr>
            <p:nvPr/>
          </p:nvSpPr>
          <p:spPr bwMode="auto">
            <a:xfrm>
              <a:off x="1923" y="3423"/>
              <a:ext cx="2308" cy="1"/>
            </a:xfrm>
            <a:prstGeom prst="line">
              <a:avLst/>
            </a:prstGeom>
            <a:noFill/>
            <a:ln w="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0273" name="Line 129"/>
            <p:cNvSpPr>
              <a:spLocks noChangeShapeType="1"/>
            </p:cNvSpPr>
            <p:nvPr/>
          </p:nvSpPr>
          <p:spPr bwMode="auto">
            <a:xfrm flipH="1">
              <a:off x="4161" y="3423"/>
              <a:ext cx="70" cy="3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0274" name="Line 130"/>
            <p:cNvSpPr>
              <a:spLocks noChangeShapeType="1"/>
            </p:cNvSpPr>
            <p:nvPr/>
          </p:nvSpPr>
          <p:spPr bwMode="auto">
            <a:xfrm flipH="1" flipV="1">
              <a:off x="4161" y="3391"/>
              <a:ext cx="70" cy="3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0275" name="Rectangle 131"/>
            <p:cNvSpPr>
              <a:spLocks noChangeArrowheads="1"/>
            </p:cNvSpPr>
            <p:nvPr/>
          </p:nvSpPr>
          <p:spPr bwMode="auto">
            <a:xfrm>
              <a:off x="2700" y="3283"/>
              <a:ext cx="97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a typeface="宋体" panose="02010600030101010101" pitchFamily="2" charset="-122"/>
                </a:rPr>
                <a:t>4. add(CourseOffering)</a:t>
              </a:r>
              <a:endParaRPr lang="en-US" altLang="zh-CN" sz="1200">
                <a:latin typeface="ZapfHumnst BT" pitchFamily="34" charset="0"/>
                <a:ea typeface="宋体" panose="02010600030101010101" pitchFamily="2" charset="-122"/>
              </a:endParaRPr>
            </a:p>
          </p:txBody>
        </p:sp>
        <p:sp>
          <p:nvSpPr>
            <p:cNvPr id="390276" name="Line 132"/>
            <p:cNvSpPr>
              <a:spLocks noChangeShapeType="1"/>
            </p:cNvSpPr>
            <p:nvPr/>
          </p:nvSpPr>
          <p:spPr bwMode="auto">
            <a:xfrm flipH="1" flipV="1">
              <a:off x="3074" y="3423"/>
              <a:ext cx="508" cy="197"/>
            </a:xfrm>
            <a:prstGeom prst="line">
              <a:avLst/>
            </a:prstGeom>
            <a:noFill/>
            <a:ln w="0">
              <a:solidFill>
                <a:schemeClr val="tx1"/>
              </a:solidFill>
              <a:prstDash val="sysDash"/>
              <a:round/>
            </a:ln>
            <a:extLst>
              <a:ext uri="{909E8E84-426E-40DD-AFC4-6F175D3DCCD1}">
                <a14:hiddenFill xmlns:a14="http://schemas.microsoft.com/office/drawing/2010/main">
                  <a:noFill/>
                </a14:hiddenFill>
              </a:ext>
            </a:extLst>
          </p:spPr>
          <p:txBody>
            <a:bodyPr/>
            <a:lstStyle/>
            <a:p>
              <a:endParaRPr lang="zh-CN" altLang="en-US"/>
            </a:p>
          </p:txBody>
        </p:sp>
        <p:sp>
          <p:nvSpPr>
            <p:cNvPr id="390277" name="Line 133"/>
            <p:cNvSpPr>
              <a:spLocks noChangeShapeType="1"/>
            </p:cNvSpPr>
            <p:nvPr/>
          </p:nvSpPr>
          <p:spPr bwMode="auto">
            <a:xfrm>
              <a:off x="1724" y="3073"/>
              <a:ext cx="1350" cy="350"/>
            </a:xfrm>
            <a:prstGeom prst="line">
              <a:avLst/>
            </a:prstGeom>
            <a:noFill/>
            <a:ln w="0">
              <a:solidFill>
                <a:schemeClr val="tx1"/>
              </a:solidFill>
              <a:prstDash val="sysDash"/>
              <a:round/>
            </a:ln>
            <a:extLst>
              <a:ext uri="{909E8E84-426E-40DD-AFC4-6F175D3DCCD1}">
                <a14:hiddenFill xmlns:a14="http://schemas.microsoft.com/office/drawing/2010/main">
                  <a:noFill/>
                </a14:hiddenFill>
              </a:ext>
            </a:extLst>
          </p:spPr>
          <p:txBody>
            <a:bodyPr/>
            <a:lstStyle/>
            <a:p>
              <a:endParaRPr lang="zh-CN" altLang="en-US"/>
            </a:p>
          </p:txBody>
        </p:sp>
        <p:sp>
          <p:nvSpPr>
            <p:cNvPr id="390278" name="Line 134"/>
            <p:cNvSpPr>
              <a:spLocks noChangeShapeType="1"/>
            </p:cNvSpPr>
            <p:nvPr/>
          </p:nvSpPr>
          <p:spPr bwMode="auto">
            <a:xfrm>
              <a:off x="3179" y="2087"/>
              <a:ext cx="421" cy="1"/>
            </a:xfrm>
            <a:prstGeom prst="line">
              <a:avLst/>
            </a:prstGeom>
            <a:noFill/>
            <a:ln w="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0279" name="Line 135"/>
            <p:cNvSpPr>
              <a:spLocks noChangeShapeType="1"/>
            </p:cNvSpPr>
            <p:nvPr/>
          </p:nvSpPr>
          <p:spPr bwMode="auto">
            <a:xfrm flipH="1">
              <a:off x="3536" y="2087"/>
              <a:ext cx="64" cy="3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0280" name="Line 136"/>
            <p:cNvSpPr>
              <a:spLocks noChangeShapeType="1"/>
            </p:cNvSpPr>
            <p:nvPr/>
          </p:nvSpPr>
          <p:spPr bwMode="auto">
            <a:xfrm flipH="1" flipV="1">
              <a:off x="3536" y="2061"/>
              <a:ext cx="64" cy="2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0281" name="Rectangle 137"/>
            <p:cNvSpPr>
              <a:spLocks noChangeArrowheads="1"/>
            </p:cNvSpPr>
            <p:nvPr/>
          </p:nvSpPr>
          <p:spPr bwMode="auto">
            <a:xfrm>
              <a:off x="2946" y="1947"/>
              <a:ext cx="111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a typeface="宋体" panose="02010600030101010101" pitchFamily="2" charset="-122"/>
                </a:rPr>
                <a:t>1.1.2.1. // executeQuery( )</a:t>
              </a:r>
              <a:endParaRPr lang="en-US" altLang="zh-CN" sz="1200">
                <a:latin typeface="ZapfHumnst BT" pitchFamily="34" charset="0"/>
                <a:ea typeface="宋体" panose="02010600030101010101" pitchFamily="2" charset="-122"/>
              </a:endParaRPr>
            </a:p>
          </p:txBody>
        </p:sp>
      </p:grpSp>
      <p:sp>
        <p:nvSpPr>
          <p:cNvPr id="390282" name="Text Box 138"/>
          <p:cNvSpPr txBox="1">
            <a:spLocks noChangeArrowheads="1"/>
          </p:cNvSpPr>
          <p:nvPr/>
        </p:nvSpPr>
        <p:spPr bwMode="auto">
          <a:xfrm>
            <a:off x="4576763" y="1066800"/>
            <a:ext cx="4643437" cy="178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spAutoFit/>
          </a:bodyPr>
          <a:lstStyle/>
          <a:p>
            <a:pPr>
              <a:buFontTx/>
              <a:buChar char="•"/>
            </a:pPr>
            <a:r>
              <a:rPr lang="en-US" altLang="zh-CN" sz="1400">
                <a:latin typeface="ZapfHumnst BT" pitchFamily="34" charset="0"/>
                <a:ea typeface="宋体" panose="02010600030101010101" pitchFamily="2" charset="-122"/>
              </a:rPr>
              <a:t>  </a:t>
            </a:r>
            <a:r>
              <a:rPr lang="en-US" altLang="zh-CN" sz="1200">
                <a:solidFill>
                  <a:schemeClr val="hlink"/>
                </a:solidFill>
                <a:latin typeface="ZapfHumnst BT" pitchFamily="34" charset="0"/>
                <a:ea typeface="宋体" panose="02010600030101010101" pitchFamily="2" charset="-122"/>
              </a:rPr>
              <a:t>To read the course offerings, the persistency client, the</a:t>
            </a:r>
            <a:endParaRPr lang="en-US" altLang="zh-CN" sz="1200">
              <a:solidFill>
                <a:schemeClr val="hlink"/>
              </a:solidFill>
              <a:latin typeface="ZapfHumnst BT" pitchFamily="34" charset="0"/>
              <a:ea typeface="宋体" panose="02010600030101010101" pitchFamily="2" charset="-122"/>
            </a:endParaRPr>
          </a:p>
          <a:p>
            <a:r>
              <a:rPr lang="en-US" altLang="zh-CN" sz="1200">
                <a:solidFill>
                  <a:schemeClr val="hlink"/>
                </a:solidFill>
                <a:latin typeface="ZapfHumnst BT" pitchFamily="34" charset="0"/>
                <a:ea typeface="宋体" panose="02010600030101010101" pitchFamily="2" charset="-122"/>
              </a:rPr>
              <a:t>    proxy class, asks the DBCourseOffering class to retrieve a </a:t>
            </a:r>
            <a:endParaRPr lang="en-US" altLang="zh-CN" sz="1200">
              <a:solidFill>
                <a:schemeClr val="hlink"/>
              </a:solidFill>
              <a:latin typeface="ZapfHumnst BT" pitchFamily="34" charset="0"/>
              <a:ea typeface="宋体" panose="02010600030101010101" pitchFamily="2" charset="-122"/>
            </a:endParaRPr>
          </a:p>
          <a:p>
            <a:r>
              <a:rPr lang="en-US" altLang="zh-CN" sz="1200">
                <a:solidFill>
                  <a:schemeClr val="hlink"/>
                </a:solidFill>
                <a:latin typeface="ZapfHumnst BT" pitchFamily="34" charset="0"/>
                <a:ea typeface="宋体" panose="02010600030101010101" pitchFamily="2" charset="-122"/>
              </a:rPr>
              <a:t>    course offerings for the specified semester.</a:t>
            </a:r>
            <a:endParaRPr lang="en-US" altLang="zh-CN" sz="1200">
              <a:solidFill>
                <a:schemeClr val="hlink"/>
              </a:solidFill>
              <a:latin typeface="ZapfHumnst BT" pitchFamily="34" charset="0"/>
              <a:ea typeface="宋体" panose="02010600030101010101" pitchFamily="2" charset="-122"/>
            </a:endParaRPr>
          </a:p>
          <a:p>
            <a:pPr>
              <a:buFontTx/>
              <a:buChar char="•"/>
            </a:pPr>
            <a:r>
              <a:rPr lang="en-US" altLang="zh-CN" sz="1200">
                <a:solidFill>
                  <a:schemeClr val="hlink"/>
                </a:solidFill>
                <a:latin typeface="ZapfHumnst BT" pitchFamily="34" charset="0"/>
                <a:ea typeface="宋体" panose="02010600030101010101" pitchFamily="2" charset="-122"/>
              </a:rPr>
              <a:t>  DBCourseOffering creates a new statement using Connection</a:t>
            </a:r>
            <a:endParaRPr lang="en-US" altLang="zh-CN" sz="1200">
              <a:solidFill>
                <a:schemeClr val="hlink"/>
              </a:solidFill>
              <a:latin typeface="ZapfHumnst BT" pitchFamily="34" charset="0"/>
              <a:ea typeface="宋体" panose="02010600030101010101" pitchFamily="2" charset="-122"/>
            </a:endParaRPr>
          </a:p>
          <a:p>
            <a:r>
              <a:rPr lang="en-US" altLang="zh-CN" sz="1200">
                <a:solidFill>
                  <a:schemeClr val="hlink"/>
                </a:solidFill>
                <a:latin typeface="ZapfHumnst BT" pitchFamily="34" charset="0"/>
                <a:ea typeface="宋体" panose="02010600030101010101" pitchFamily="2" charset="-122"/>
              </a:rPr>
              <a:t>    class’s createStatement() operation.</a:t>
            </a:r>
            <a:endParaRPr lang="en-US" altLang="zh-CN" sz="1200">
              <a:solidFill>
                <a:schemeClr val="hlink"/>
              </a:solidFill>
              <a:latin typeface="ZapfHumnst BT" pitchFamily="34" charset="0"/>
              <a:ea typeface="宋体" panose="02010600030101010101" pitchFamily="2" charset="-122"/>
            </a:endParaRPr>
          </a:p>
          <a:p>
            <a:pPr>
              <a:buFontTx/>
              <a:buChar char="•"/>
            </a:pPr>
            <a:r>
              <a:rPr lang="en-US" altLang="zh-CN" sz="1200">
                <a:solidFill>
                  <a:schemeClr val="hlink"/>
                </a:solidFill>
                <a:latin typeface="ZapfHumnst BT" pitchFamily="34" charset="0"/>
                <a:ea typeface="宋体" panose="02010600030101010101" pitchFamily="2" charset="-122"/>
              </a:rPr>
              <a:t>  The statement is executed; data is returned to ResultSet object.</a:t>
            </a:r>
            <a:endParaRPr lang="en-US" altLang="zh-CN" sz="1200">
              <a:solidFill>
                <a:schemeClr val="hlink"/>
              </a:solidFill>
              <a:latin typeface="ZapfHumnst BT" pitchFamily="34" charset="0"/>
              <a:ea typeface="宋体" panose="02010600030101010101" pitchFamily="2" charset="-122"/>
            </a:endParaRPr>
          </a:p>
          <a:p>
            <a:r>
              <a:rPr lang="en-US" altLang="zh-CN" sz="1200">
                <a:solidFill>
                  <a:schemeClr val="hlink"/>
                </a:solidFill>
                <a:latin typeface="ZapfHumnst BT" pitchFamily="34" charset="0"/>
                <a:ea typeface="宋体" panose="02010600030101010101" pitchFamily="2" charset="-122"/>
              </a:rPr>
              <a:t>    DBCourseOffering then creates a list of CourseOffering</a:t>
            </a:r>
            <a:endParaRPr lang="en-US" altLang="zh-CN" sz="1200">
              <a:solidFill>
                <a:schemeClr val="hlink"/>
              </a:solidFill>
              <a:latin typeface="ZapfHumnst BT" pitchFamily="34" charset="0"/>
              <a:ea typeface="宋体" panose="02010600030101010101" pitchFamily="2" charset="-122"/>
            </a:endParaRPr>
          </a:p>
          <a:p>
            <a:r>
              <a:rPr lang="en-US" altLang="zh-CN" sz="1200">
                <a:solidFill>
                  <a:schemeClr val="hlink"/>
                </a:solidFill>
                <a:latin typeface="ZapfHumnst BT" pitchFamily="34" charset="0"/>
                <a:ea typeface="宋体" panose="02010600030101010101" pitchFamily="2" charset="-122"/>
              </a:rPr>
              <a:t>    instances, CourseOfferingList, populates it with retrieved </a:t>
            </a:r>
            <a:endParaRPr lang="en-US" altLang="zh-CN" sz="1200">
              <a:solidFill>
                <a:schemeClr val="hlink"/>
              </a:solidFill>
              <a:latin typeface="ZapfHumnst BT" pitchFamily="34" charset="0"/>
              <a:ea typeface="宋体" panose="02010600030101010101" pitchFamily="2" charset="-122"/>
            </a:endParaRPr>
          </a:p>
          <a:p>
            <a:r>
              <a:rPr lang="en-US" altLang="zh-CN" sz="1200">
                <a:solidFill>
                  <a:schemeClr val="hlink"/>
                </a:solidFill>
                <a:latin typeface="ZapfHumnst BT" pitchFamily="34" charset="0"/>
                <a:ea typeface="宋体" panose="02010600030101010101" pitchFamily="2" charset="-122"/>
              </a:rPr>
              <a:t>    data, and returns it to the client.</a:t>
            </a:r>
            <a:endParaRPr lang="en-US" altLang="zh-CN" sz="1200">
              <a:solidFill>
                <a:schemeClr val="hlink"/>
              </a:solidFill>
              <a:latin typeface="ZapfHumnst BT"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灯片编号占位符 3"/>
          <p:cNvSpPr>
            <a:spLocks noGrp="1"/>
          </p:cNvSpPr>
          <p:nvPr>
            <p:ph type="sldNum" sz="quarter" idx="11"/>
          </p:nvPr>
        </p:nvSpPr>
        <p:spPr/>
        <p:txBody>
          <a:bodyPr/>
          <a:lstStyle/>
          <a:p>
            <a:fld id="{5FDE80C1-4856-4646-93EF-F19C3279ADE3}" type="slidenum">
              <a:rPr lang="en-US" altLang="zh-CN"/>
            </a:fld>
            <a:endParaRPr lang="en-US" altLang="zh-CN"/>
          </a:p>
        </p:txBody>
      </p:sp>
      <p:sp>
        <p:nvSpPr>
          <p:cNvPr id="361474" name="Rectangle 2"/>
          <p:cNvSpPr>
            <a:spLocks noGrp="1" noChangeArrowheads="1"/>
          </p:cNvSpPr>
          <p:nvPr>
            <p:ph type="title"/>
          </p:nvPr>
        </p:nvSpPr>
        <p:spPr>
          <a:xfrm>
            <a:off x="187325" y="228600"/>
            <a:ext cx="8802688" cy="442913"/>
          </a:xfrm>
        </p:spPr>
        <p:txBody>
          <a:bodyPr>
            <a:normAutofit fontScale="90000"/>
          </a:bodyPr>
          <a:lstStyle/>
          <a:p>
            <a:r>
              <a:rPr lang="en-US" altLang="zh-CN" sz="3200">
                <a:ea typeface="宋体" panose="02010600030101010101" pitchFamily="2" charset="-122"/>
              </a:rPr>
              <a:t>Example: Billing System Subsystem In Context</a:t>
            </a:r>
            <a:endParaRPr lang="en-US" altLang="zh-CN" sz="3200">
              <a:ea typeface="宋体" panose="02010600030101010101" pitchFamily="2" charset="-122"/>
            </a:endParaRPr>
          </a:p>
        </p:txBody>
      </p:sp>
      <p:sp>
        <p:nvSpPr>
          <p:cNvPr id="361477" name="Freeform 5"/>
          <p:cNvSpPr/>
          <p:nvPr/>
        </p:nvSpPr>
        <p:spPr bwMode="auto">
          <a:xfrm>
            <a:off x="1006475" y="5089525"/>
            <a:ext cx="1752600" cy="838200"/>
          </a:xfrm>
          <a:custGeom>
            <a:avLst/>
            <a:gdLst>
              <a:gd name="T0" fmla="*/ 0 w 1104"/>
              <a:gd name="T1" fmla="*/ 0 h 528"/>
              <a:gd name="T2" fmla="*/ 1033 w 1104"/>
              <a:gd name="T3" fmla="*/ 0 h 528"/>
              <a:gd name="T4" fmla="*/ 1104 w 1104"/>
              <a:gd name="T5" fmla="*/ 66 h 528"/>
              <a:gd name="T6" fmla="*/ 1104 w 1104"/>
              <a:gd name="T7" fmla="*/ 528 h 528"/>
              <a:gd name="T8" fmla="*/ 0 w 1104"/>
              <a:gd name="T9" fmla="*/ 528 h 528"/>
              <a:gd name="T10" fmla="*/ 0 w 1104"/>
              <a:gd name="T11" fmla="*/ 0 h 528"/>
            </a:gdLst>
            <a:ahLst/>
            <a:cxnLst>
              <a:cxn ang="0">
                <a:pos x="T0" y="T1"/>
              </a:cxn>
              <a:cxn ang="0">
                <a:pos x="T2" y="T3"/>
              </a:cxn>
              <a:cxn ang="0">
                <a:pos x="T4" y="T5"/>
              </a:cxn>
              <a:cxn ang="0">
                <a:pos x="T6" y="T7"/>
              </a:cxn>
              <a:cxn ang="0">
                <a:pos x="T8" y="T9"/>
              </a:cxn>
              <a:cxn ang="0">
                <a:pos x="T10" y="T11"/>
              </a:cxn>
            </a:cxnLst>
            <a:rect l="0" t="0" r="r" b="b"/>
            <a:pathLst>
              <a:path w="1104" h="528">
                <a:moveTo>
                  <a:pt x="0" y="0"/>
                </a:moveTo>
                <a:lnTo>
                  <a:pt x="1033" y="0"/>
                </a:lnTo>
                <a:lnTo>
                  <a:pt x="1104" y="66"/>
                </a:lnTo>
                <a:lnTo>
                  <a:pt x="1104" y="528"/>
                </a:lnTo>
                <a:lnTo>
                  <a:pt x="0" y="528"/>
                </a:lnTo>
                <a:lnTo>
                  <a:pt x="0" y="0"/>
                </a:lnTo>
                <a:close/>
              </a:path>
            </a:pathLst>
          </a:custGeom>
          <a:noFill/>
          <a:ln w="0">
            <a:solidFill>
              <a:schemeClr val="tx1"/>
            </a:solidFill>
            <a:prstDash val="solid"/>
            <a:round/>
          </a:ln>
          <a:extLst>
            <a:ext uri="{909E8E84-426E-40DD-AFC4-6F175D3DCCD1}">
              <a14:hiddenFill xmlns:a14="http://schemas.microsoft.com/office/drawing/2010/main">
                <a:solidFill>
                  <a:srgbClr val="FFFFCC"/>
                </a:solidFill>
              </a14:hiddenFill>
            </a:ext>
          </a:extLst>
        </p:spPr>
        <p:txBody>
          <a:bodyPr/>
          <a:lstStyle/>
          <a:p>
            <a:endParaRPr lang="zh-CN" altLang="en-US"/>
          </a:p>
        </p:txBody>
      </p:sp>
      <p:sp>
        <p:nvSpPr>
          <p:cNvPr id="361478" name="Freeform 6"/>
          <p:cNvSpPr/>
          <p:nvPr/>
        </p:nvSpPr>
        <p:spPr bwMode="auto">
          <a:xfrm>
            <a:off x="1006475" y="5089525"/>
            <a:ext cx="1752600" cy="838200"/>
          </a:xfrm>
          <a:custGeom>
            <a:avLst/>
            <a:gdLst>
              <a:gd name="T0" fmla="*/ 0 w 186"/>
              <a:gd name="T1" fmla="*/ 0 h 89"/>
              <a:gd name="T2" fmla="*/ 174 w 186"/>
              <a:gd name="T3" fmla="*/ 0 h 89"/>
              <a:gd name="T4" fmla="*/ 186 w 186"/>
              <a:gd name="T5" fmla="*/ 11 h 89"/>
              <a:gd name="T6" fmla="*/ 186 w 186"/>
              <a:gd name="T7" fmla="*/ 89 h 89"/>
              <a:gd name="T8" fmla="*/ 0 w 186"/>
              <a:gd name="T9" fmla="*/ 89 h 89"/>
              <a:gd name="T10" fmla="*/ 0 w 186"/>
              <a:gd name="T11" fmla="*/ 0 h 89"/>
            </a:gdLst>
            <a:ahLst/>
            <a:cxnLst>
              <a:cxn ang="0">
                <a:pos x="T0" y="T1"/>
              </a:cxn>
              <a:cxn ang="0">
                <a:pos x="T2" y="T3"/>
              </a:cxn>
              <a:cxn ang="0">
                <a:pos x="T4" y="T5"/>
              </a:cxn>
              <a:cxn ang="0">
                <a:pos x="T6" y="T7"/>
              </a:cxn>
              <a:cxn ang="0">
                <a:pos x="T8" y="T9"/>
              </a:cxn>
              <a:cxn ang="0">
                <a:pos x="T10" y="T11"/>
              </a:cxn>
            </a:cxnLst>
            <a:rect l="0" t="0" r="r" b="b"/>
            <a:pathLst>
              <a:path w="186" h="89">
                <a:moveTo>
                  <a:pt x="0" y="0"/>
                </a:moveTo>
                <a:lnTo>
                  <a:pt x="174" y="0"/>
                </a:lnTo>
                <a:lnTo>
                  <a:pt x="186" y="11"/>
                </a:lnTo>
                <a:lnTo>
                  <a:pt x="186" y="89"/>
                </a:lnTo>
                <a:lnTo>
                  <a:pt x="0" y="89"/>
                </a:lnTo>
                <a:lnTo>
                  <a:pt x="0" y="0"/>
                </a:lnTo>
              </a:path>
            </a:pathLst>
          </a:custGeom>
          <a:noFill/>
          <a:ln w="0">
            <a:solidFill>
              <a:schemeClr val="tx2"/>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1479" name="Freeform 7"/>
          <p:cNvSpPr/>
          <p:nvPr/>
        </p:nvSpPr>
        <p:spPr bwMode="auto">
          <a:xfrm>
            <a:off x="2646363" y="5089525"/>
            <a:ext cx="112712" cy="104775"/>
          </a:xfrm>
          <a:custGeom>
            <a:avLst/>
            <a:gdLst>
              <a:gd name="T0" fmla="*/ 0 w 12"/>
              <a:gd name="T1" fmla="*/ 0 h 11"/>
              <a:gd name="T2" fmla="*/ 0 w 12"/>
              <a:gd name="T3" fmla="*/ 11 h 11"/>
              <a:gd name="T4" fmla="*/ 12 w 12"/>
              <a:gd name="T5" fmla="*/ 11 h 11"/>
            </a:gdLst>
            <a:ahLst/>
            <a:cxnLst>
              <a:cxn ang="0">
                <a:pos x="T0" y="T1"/>
              </a:cxn>
              <a:cxn ang="0">
                <a:pos x="T2" y="T3"/>
              </a:cxn>
              <a:cxn ang="0">
                <a:pos x="T4" y="T5"/>
              </a:cxn>
            </a:cxnLst>
            <a:rect l="0" t="0" r="r" b="b"/>
            <a:pathLst>
              <a:path w="12" h="11">
                <a:moveTo>
                  <a:pt x="0" y="0"/>
                </a:moveTo>
                <a:lnTo>
                  <a:pt x="0" y="11"/>
                </a:lnTo>
                <a:lnTo>
                  <a:pt x="12" y="11"/>
                </a:lnTo>
              </a:path>
            </a:pathLst>
          </a:custGeom>
          <a:noFill/>
          <a:ln w="0">
            <a:solidFill>
              <a:schemeClr val="tx2"/>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1480" name="Rectangle 8"/>
          <p:cNvSpPr>
            <a:spLocks noChangeArrowheads="1"/>
          </p:cNvSpPr>
          <p:nvPr/>
        </p:nvSpPr>
        <p:spPr bwMode="auto">
          <a:xfrm>
            <a:off x="1044575" y="5108575"/>
            <a:ext cx="169703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solidFill>
                  <a:schemeClr val="tx2"/>
                </a:solidFill>
                <a:ea typeface="宋体" panose="02010600030101010101" pitchFamily="2" charset="-122"/>
              </a:rPr>
              <a:t>Send student and tuition to </a:t>
            </a:r>
            <a:endParaRPr lang="en-US" altLang="zh-CN" sz="1100">
              <a:solidFill>
                <a:schemeClr val="tx2"/>
              </a:solidFill>
              <a:latin typeface="ZapfHumnst BT" pitchFamily="34" charset="0"/>
              <a:ea typeface="宋体" panose="02010600030101010101" pitchFamily="2" charset="-122"/>
            </a:endParaRPr>
          </a:p>
        </p:txBody>
      </p:sp>
      <p:sp>
        <p:nvSpPr>
          <p:cNvPr id="361481" name="Rectangle 9"/>
          <p:cNvSpPr>
            <a:spLocks noChangeArrowheads="1"/>
          </p:cNvSpPr>
          <p:nvPr/>
        </p:nvSpPr>
        <p:spPr bwMode="auto">
          <a:xfrm>
            <a:off x="1044575" y="5259388"/>
            <a:ext cx="181927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solidFill>
                  <a:schemeClr val="tx2"/>
                </a:solidFill>
                <a:ea typeface="宋体" panose="02010600030101010101" pitchFamily="2" charset="-122"/>
              </a:rPr>
              <a:t>the Billing System, which will </a:t>
            </a:r>
            <a:endParaRPr lang="en-US" altLang="zh-CN" sz="1100">
              <a:solidFill>
                <a:schemeClr val="tx2"/>
              </a:solidFill>
              <a:latin typeface="ZapfHumnst BT" pitchFamily="34" charset="0"/>
              <a:ea typeface="宋体" panose="02010600030101010101" pitchFamily="2" charset="-122"/>
            </a:endParaRPr>
          </a:p>
        </p:txBody>
      </p:sp>
      <p:sp>
        <p:nvSpPr>
          <p:cNvPr id="361482" name="Rectangle 10"/>
          <p:cNvSpPr>
            <a:spLocks noChangeArrowheads="1"/>
          </p:cNvSpPr>
          <p:nvPr/>
        </p:nvSpPr>
        <p:spPr bwMode="auto">
          <a:xfrm>
            <a:off x="1044575" y="5410200"/>
            <a:ext cx="162083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solidFill>
                  <a:schemeClr val="tx2"/>
                </a:solidFill>
                <a:ea typeface="宋体" panose="02010600030101010101" pitchFamily="2" charset="-122"/>
              </a:rPr>
              <a:t>do the actual billing to the </a:t>
            </a:r>
            <a:endParaRPr lang="en-US" altLang="zh-CN" sz="1100">
              <a:solidFill>
                <a:schemeClr val="tx2"/>
              </a:solidFill>
              <a:latin typeface="ZapfHumnst BT" pitchFamily="34" charset="0"/>
              <a:ea typeface="宋体" panose="02010600030101010101" pitchFamily="2" charset="-122"/>
            </a:endParaRPr>
          </a:p>
        </p:txBody>
      </p:sp>
      <p:sp>
        <p:nvSpPr>
          <p:cNvPr id="361483" name="Rectangle 11"/>
          <p:cNvSpPr>
            <a:spLocks noChangeArrowheads="1"/>
          </p:cNvSpPr>
          <p:nvPr/>
        </p:nvSpPr>
        <p:spPr bwMode="auto">
          <a:xfrm>
            <a:off x="1044575" y="5561013"/>
            <a:ext cx="152558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solidFill>
                  <a:schemeClr val="tx2"/>
                </a:solidFill>
                <a:ea typeface="宋体" panose="02010600030101010101" pitchFamily="2" charset="-122"/>
              </a:rPr>
              <a:t>student for the schedule.</a:t>
            </a:r>
            <a:endParaRPr lang="en-US" altLang="zh-CN" sz="1100">
              <a:solidFill>
                <a:schemeClr val="tx2"/>
              </a:solidFill>
              <a:latin typeface="ZapfHumnst BT" pitchFamily="34" charset="0"/>
              <a:ea typeface="宋体" panose="02010600030101010101" pitchFamily="2" charset="-122"/>
            </a:endParaRPr>
          </a:p>
        </p:txBody>
      </p:sp>
      <p:sp>
        <p:nvSpPr>
          <p:cNvPr id="361484" name="Oval 12"/>
          <p:cNvSpPr>
            <a:spLocks noChangeArrowheads="1"/>
          </p:cNvSpPr>
          <p:nvPr/>
        </p:nvSpPr>
        <p:spPr bwMode="auto">
          <a:xfrm>
            <a:off x="271463" y="711200"/>
            <a:ext cx="160337" cy="158750"/>
          </a:xfrm>
          <a:prstGeom prst="ellipse">
            <a:avLst/>
          </a:prstGeom>
          <a:noFill/>
          <a:ln w="0">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1485" name="Line 13"/>
          <p:cNvSpPr>
            <a:spLocks noChangeShapeType="1"/>
          </p:cNvSpPr>
          <p:nvPr/>
        </p:nvSpPr>
        <p:spPr bwMode="auto">
          <a:xfrm>
            <a:off x="347663" y="862013"/>
            <a:ext cx="1587" cy="141287"/>
          </a:xfrm>
          <a:prstGeom prst="line">
            <a:avLst/>
          </a:prstGeom>
          <a:noFill/>
          <a:ln w="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61486" name="Line 14"/>
          <p:cNvSpPr>
            <a:spLocks noChangeShapeType="1"/>
          </p:cNvSpPr>
          <p:nvPr/>
        </p:nvSpPr>
        <p:spPr bwMode="auto">
          <a:xfrm>
            <a:off x="233363" y="898525"/>
            <a:ext cx="227012" cy="1588"/>
          </a:xfrm>
          <a:prstGeom prst="line">
            <a:avLst/>
          </a:prstGeom>
          <a:noFill/>
          <a:ln w="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61487" name="Freeform 15"/>
          <p:cNvSpPr/>
          <p:nvPr/>
        </p:nvSpPr>
        <p:spPr bwMode="auto">
          <a:xfrm>
            <a:off x="187325" y="1003300"/>
            <a:ext cx="319088" cy="158750"/>
          </a:xfrm>
          <a:custGeom>
            <a:avLst/>
            <a:gdLst>
              <a:gd name="T0" fmla="*/ 0 w 34"/>
              <a:gd name="T1" fmla="*/ 17 h 17"/>
              <a:gd name="T2" fmla="*/ 17 w 34"/>
              <a:gd name="T3" fmla="*/ 0 h 17"/>
              <a:gd name="T4" fmla="*/ 34 w 34"/>
              <a:gd name="T5" fmla="*/ 17 h 17"/>
            </a:gdLst>
            <a:ahLst/>
            <a:cxnLst>
              <a:cxn ang="0">
                <a:pos x="T0" y="T1"/>
              </a:cxn>
              <a:cxn ang="0">
                <a:pos x="T2" y="T3"/>
              </a:cxn>
              <a:cxn ang="0">
                <a:pos x="T4" y="T5"/>
              </a:cxn>
            </a:cxnLst>
            <a:rect l="0" t="0" r="r" b="b"/>
            <a:pathLst>
              <a:path w="34" h="17">
                <a:moveTo>
                  <a:pt x="0" y="17"/>
                </a:moveTo>
                <a:lnTo>
                  <a:pt x="17" y="0"/>
                </a:lnTo>
                <a:lnTo>
                  <a:pt x="34" y="17"/>
                </a:lnTo>
              </a:path>
            </a:pathLst>
          </a:custGeom>
          <a:noFill/>
          <a:ln w="0">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1488" name="Rectangle 16"/>
          <p:cNvSpPr>
            <a:spLocks noChangeArrowheads="1"/>
          </p:cNvSpPr>
          <p:nvPr/>
        </p:nvSpPr>
        <p:spPr bwMode="auto">
          <a:xfrm>
            <a:off x="46038" y="1257300"/>
            <a:ext cx="681037"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u="sng">
                <a:ea typeface="宋体" panose="02010600030101010101" pitchFamily="2" charset="-122"/>
              </a:rPr>
              <a:t> : Registrar</a:t>
            </a:r>
            <a:endParaRPr lang="en-US" altLang="zh-CN" sz="1100">
              <a:latin typeface="ZapfHumnst BT" pitchFamily="34" charset="0"/>
              <a:ea typeface="宋体" panose="02010600030101010101" pitchFamily="2" charset="-122"/>
            </a:endParaRPr>
          </a:p>
        </p:txBody>
      </p:sp>
      <p:sp>
        <p:nvSpPr>
          <p:cNvPr id="361490" name="Rectangle 18"/>
          <p:cNvSpPr>
            <a:spLocks noChangeArrowheads="1"/>
          </p:cNvSpPr>
          <p:nvPr/>
        </p:nvSpPr>
        <p:spPr bwMode="auto">
          <a:xfrm>
            <a:off x="300038" y="1708150"/>
            <a:ext cx="93662" cy="4624388"/>
          </a:xfrm>
          <a:prstGeom prst="rect">
            <a:avLst/>
          </a:prstGeom>
          <a:noFill/>
          <a:ln w="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1491" name="Rectangle 19"/>
          <p:cNvSpPr>
            <a:spLocks noChangeArrowheads="1"/>
          </p:cNvSpPr>
          <p:nvPr/>
        </p:nvSpPr>
        <p:spPr bwMode="auto">
          <a:xfrm>
            <a:off x="714375" y="1152525"/>
            <a:ext cx="1385888" cy="349250"/>
          </a:xfrm>
          <a:prstGeom prst="rect">
            <a:avLst/>
          </a:prstGeom>
          <a:noFill/>
          <a:ln w="0">
            <a:solidFill>
              <a:schemeClr val="tx1"/>
            </a:solidFill>
            <a:miter lim="800000"/>
          </a:ln>
          <a:extLst>
            <a:ext uri="{909E8E84-426E-40DD-AFC4-6F175D3DCCD1}">
              <a14:hiddenFill xmlns:a14="http://schemas.microsoft.com/office/drawing/2010/main">
                <a:solidFill>
                  <a:srgbClr val="FFFFCC"/>
                </a:solidFill>
              </a14:hiddenFill>
            </a:ext>
          </a:extLst>
        </p:spPr>
        <p:txBody>
          <a:bodyPr/>
          <a:lstStyle/>
          <a:p>
            <a:endParaRPr lang="zh-CN" altLang="en-US"/>
          </a:p>
        </p:txBody>
      </p:sp>
      <p:sp>
        <p:nvSpPr>
          <p:cNvPr id="361492" name="Rectangle 20"/>
          <p:cNvSpPr>
            <a:spLocks noChangeArrowheads="1"/>
          </p:cNvSpPr>
          <p:nvPr/>
        </p:nvSpPr>
        <p:spPr bwMode="auto">
          <a:xfrm>
            <a:off x="1355725" y="1181100"/>
            <a:ext cx="1143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u="sng">
                <a:ea typeface="宋体" panose="02010600030101010101" pitchFamily="2" charset="-122"/>
              </a:rPr>
              <a:t> : </a:t>
            </a:r>
            <a:endParaRPr lang="en-US" altLang="zh-CN" sz="1100">
              <a:latin typeface="ZapfHumnst BT" pitchFamily="34" charset="0"/>
              <a:ea typeface="宋体" panose="02010600030101010101" pitchFamily="2" charset="-122"/>
            </a:endParaRPr>
          </a:p>
        </p:txBody>
      </p:sp>
      <p:sp>
        <p:nvSpPr>
          <p:cNvPr id="361493" name="Rectangle 21"/>
          <p:cNvSpPr>
            <a:spLocks noChangeArrowheads="1"/>
          </p:cNvSpPr>
          <p:nvPr/>
        </p:nvSpPr>
        <p:spPr bwMode="auto">
          <a:xfrm>
            <a:off x="790575" y="1331913"/>
            <a:ext cx="12954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00" u="sng">
                <a:ea typeface="宋体" panose="02010600030101010101" pitchFamily="2" charset="-122"/>
              </a:rPr>
              <a:t>CloseRegistrationForm</a:t>
            </a:r>
            <a:endParaRPr lang="en-US" altLang="zh-CN" sz="1000">
              <a:latin typeface="ZapfHumnst BT" pitchFamily="34" charset="0"/>
              <a:ea typeface="宋体" panose="02010600030101010101" pitchFamily="2" charset="-122"/>
            </a:endParaRPr>
          </a:p>
        </p:txBody>
      </p:sp>
      <p:sp>
        <p:nvSpPr>
          <p:cNvPr id="361495" name="Rectangle 23"/>
          <p:cNvSpPr>
            <a:spLocks noChangeArrowheads="1"/>
          </p:cNvSpPr>
          <p:nvPr/>
        </p:nvSpPr>
        <p:spPr bwMode="auto">
          <a:xfrm>
            <a:off x="1355725" y="1954213"/>
            <a:ext cx="93663" cy="4200525"/>
          </a:xfrm>
          <a:prstGeom prst="rect">
            <a:avLst/>
          </a:prstGeom>
          <a:noFill/>
          <a:ln w="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1496" name="Rectangle 24"/>
          <p:cNvSpPr>
            <a:spLocks noChangeArrowheads="1"/>
          </p:cNvSpPr>
          <p:nvPr/>
        </p:nvSpPr>
        <p:spPr bwMode="auto">
          <a:xfrm>
            <a:off x="5248275" y="1152525"/>
            <a:ext cx="904875" cy="349250"/>
          </a:xfrm>
          <a:prstGeom prst="rect">
            <a:avLst/>
          </a:prstGeom>
          <a:noFill/>
          <a:ln w="0">
            <a:solidFill>
              <a:schemeClr val="tx1"/>
            </a:solidFill>
            <a:miter lim="800000"/>
          </a:ln>
          <a:extLst>
            <a:ext uri="{909E8E84-426E-40DD-AFC4-6F175D3DCCD1}">
              <a14:hiddenFill xmlns:a14="http://schemas.microsoft.com/office/drawing/2010/main">
                <a:solidFill>
                  <a:srgbClr val="FFFFCC"/>
                </a:solidFill>
              </a14:hiddenFill>
            </a:ext>
          </a:extLst>
        </p:spPr>
        <p:txBody>
          <a:bodyPr/>
          <a:lstStyle/>
          <a:p>
            <a:endParaRPr lang="zh-CN" altLang="en-US"/>
          </a:p>
        </p:txBody>
      </p:sp>
      <p:sp>
        <p:nvSpPr>
          <p:cNvPr id="361497" name="Rectangle 25"/>
          <p:cNvSpPr>
            <a:spLocks noChangeArrowheads="1"/>
          </p:cNvSpPr>
          <p:nvPr/>
        </p:nvSpPr>
        <p:spPr bwMode="auto">
          <a:xfrm>
            <a:off x="5643563" y="1181100"/>
            <a:ext cx="1143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u="sng">
                <a:ea typeface="宋体" panose="02010600030101010101" pitchFamily="2" charset="-122"/>
              </a:rPr>
              <a:t> : </a:t>
            </a:r>
            <a:endParaRPr lang="en-US" altLang="zh-CN" sz="1100">
              <a:latin typeface="ZapfHumnst BT" pitchFamily="34" charset="0"/>
              <a:ea typeface="宋体" panose="02010600030101010101" pitchFamily="2" charset="-122"/>
            </a:endParaRPr>
          </a:p>
        </p:txBody>
      </p:sp>
      <p:sp>
        <p:nvSpPr>
          <p:cNvPr id="361498" name="Rectangle 26"/>
          <p:cNvSpPr>
            <a:spLocks noChangeArrowheads="1"/>
          </p:cNvSpPr>
          <p:nvPr/>
        </p:nvSpPr>
        <p:spPr bwMode="auto">
          <a:xfrm>
            <a:off x="5303838" y="1331913"/>
            <a:ext cx="8572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00" u="sng">
                <a:ea typeface="宋体" panose="02010600030101010101" pitchFamily="2" charset="-122"/>
              </a:rPr>
              <a:t>CourseOffering</a:t>
            </a:r>
            <a:endParaRPr lang="en-US" altLang="zh-CN" sz="1000">
              <a:latin typeface="ZapfHumnst BT" pitchFamily="34" charset="0"/>
              <a:ea typeface="宋体" panose="02010600030101010101" pitchFamily="2" charset="-122"/>
            </a:endParaRPr>
          </a:p>
        </p:txBody>
      </p:sp>
      <p:sp>
        <p:nvSpPr>
          <p:cNvPr id="361500" name="Rectangle 28"/>
          <p:cNvSpPr>
            <a:spLocks noChangeArrowheads="1"/>
          </p:cNvSpPr>
          <p:nvPr/>
        </p:nvSpPr>
        <p:spPr bwMode="auto">
          <a:xfrm>
            <a:off x="5653088" y="3348038"/>
            <a:ext cx="93662" cy="177800"/>
          </a:xfrm>
          <a:prstGeom prst="rect">
            <a:avLst/>
          </a:prstGeom>
          <a:noFill/>
          <a:ln w="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1501" name="Rectangle 29"/>
          <p:cNvSpPr>
            <a:spLocks noChangeArrowheads="1"/>
          </p:cNvSpPr>
          <p:nvPr/>
        </p:nvSpPr>
        <p:spPr bwMode="auto">
          <a:xfrm>
            <a:off x="5653088" y="4505325"/>
            <a:ext cx="93662" cy="179388"/>
          </a:xfrm>
          <a:prstGeom prst="rect">
            <a:avLst/>
          </a:prstGeom>
          <a:noFill/>
          <a:ln w="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1502" name="Rectangle 30"/>
          <p:cNvSpPr>
            <a:spLocks noChangeArrowheads="1"/>
          </p:cNvSpPr>
          <p:nvPr/>
        </p:nvSpPr>
        <p:spPr bwMode="auto">
          <a:xfrm>
            <a:off x="6208713" y="1152525"/>
            <a:ext cx="904875" cy="349250"/>
          </a:xfrm>
          <a:prstGeom prst="rect">
            <a:avLst/>
          </a:prstGeom>
          <a:noFill/>
          <a:ln w="0">
            <a:solidFill>
              <a:schemeClr val="tx1"/>
            </a:solidFill>
            <a:miter lim="800000"/>
          </a:ln>
          <a:extLst>
            <a:ext uri="{909E8E84-426E-40DD-AFC4-6F175D3DCCD1}">
              <a14:hiddenFill xmlns:a14="http://schemas.microsoft.com/office/drawing/2010/main">
                <a:solidFill>
                  <a:srgbClr val="FFFFCC"/>
                </a:solidFill>
              </a14:hiddenFill>
            </a:ext>
          </a:extLst>
        </p:spPr>
        <p:txBody>
          <a:bodyPr/>
          <a:lstStyle/>
          <a:p>
            <a:endParaRPr lang="zh-CN" altLang="en-US"/>
          </a:p>
        </p:txBody>
      </p:sp>
      <p:sp>
        <p:nvSpPr>
          <p:cNvPr id="361503" name="Rectangle 31"/>
          <p:cNvSpPr>
            <a:spLocks noChangeArrowheads="1"/>
          </p:cNvSpPr>
          <p:nvPr/>
        </p:nvSpPr>
        <p:spPr bwMode="auto">
          <a:xfrm>
            <a:off x="6359525" y="1181100"/>
            <a:ext cx="6985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u="sng">
                <a:ea typeface="宋体" panose="02010600030101010101" pitchFamily="2" charset="-122"/>
              </a:rPr>
              <a:t> : Schedule</a:t>
            </a:r>
            <a:endParaRPr lang="en-US" altLang="zh-CN" sz="1100">
              <a:latin typeface="ZapfHumnst BT" pitchFamily="34" charset="0"/>
              <a:ea typeface="宋体" panose="02010600030101010101" pitchFamily="2" charset="-122"/>
            </a:endParaRPr>
          </a:p>
        </p:txBody>
      </p:sp>
      <p:sp>
        <p:nvSpPr>
          <p:cNvPr id="361505" name="Rectangle 33"/>
          <p:cNvSpPr>
            <a:spLocks noChangeArrowheads="1"/>
          </p:cNvSpPr>
          <p:nvPr/>
        </p:nvSpPr>
        <p:spPr bwMode="auto">
          <a:xfrm>
            <a:off x="6615113" y="4025900"/>
            <a:ext cx="93662" cy="179388"/>
          </a:xfrm>
          <a:prstGeom prst="rect">
            <a:avLst/>
          </a:prstGeom>
          <a:noFill/>
          <a:ln w="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1506" name="Rectangle 34"/>
          <p:cNvSpPr>
            <a:spLocks noChangeArrowheads="1"/>
          </p:cNvSpPr>
          <p:nvPr/>
        </p:nvSpPr>
        <p:spPr bwMode="auto">
          <a:xfrm>
            <a:off x="7180263" y="1152525"/>
            <a:ext cx="904875" cy="349250"/>
          </a:xfrm>
          <a:prstGeom prst="rect">
            <a:avLst/>
          </a:prstGeom>
          <a:noFill/>
          <a:ln w="0">
            <a:solidFill>
              <a:schemeClr val="tx1"/>
            </a:solidFill>
            <a:miter lim="800000"/>
          </a:ln>
          <a:extLst>
            <a:ext uri="{909E8E84-426E-40DD-AFC4-6F175D3DCCD1}">
              <a14:hiddenFill xmlns:a14="http://schemas.microsoft.com/office/drawing/2010/main">
                <a:solidFill>
                  <a:srgbClr val="FFFFCC"/>
                </a:solidFill>
              </a14:hiddenFill>
            </a:ext>
          </a:extLst>
        </p:spPr>
        <p:txBody>
          <a:bodyPr/>
          <a:lstStyle/>
          <a:p>
            <a:endParaRPr lang="zh-CN" altLang="en-US"/>
          </a:p>
        </p:txBody>
      </p:sp>
      <p:sp>
        <p:nvSpPr>
          <p:cNvPr id="361507" name="Rectangle 35"/>
          <p:cNvSpPr>
            <a:spLocks noChangeArrowheads="1"/>
          </p:cNvSpPr>
          <p:nvPr/>
        </p:nvSpPr>
        <p:spPr bwMode="auto">
          <a:xfrm>
            <a:off x="7340600" y="1181100"/>
            <a:ext cx="63341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u="sng">
                <a:ea typeface="宋体" panose="02010600030101010101" pitchFamily="2" charset="-122"/>
              </a:rPr>
              <a:t> : Student.</a:t>
            </a:r>
            <a:endParaRPr lang="en-US" altLang="zh-CN" sz="1100">
              <a:latin typeface="ZapfHumnst BT" pitchFamily="34" charset="0"/>
              <a:ea typeface="宋体" panose="02010600030101010101" pitchFamily="2" charset="-122"/>
            </a:endParaRPr>
          </a:p>
        </p:txBody>
      </p:sp>
      <p:sp>
        <p:nvSpPr>
          <p:cNvPr id="361509" name="Rectangle 37"/>
          <p:cNvSpPr>
            <a:spLocks noChangeArrowheads="1"/>
          </p:cNvSpPr>
          <p:nvPr/>
        </p:nvSpPr>
        <p:spPr bwMode="auto">
          <a:xfrm>
            <a:off x="7585075" y="5230813"/>
            <a:ext cx="84138" cy="179387"/>
          </a:xfrm>
          <a:prstGeom prst="rect">
            <a:avLst/>
          </a:prstGeom>
          <a:noFill/>
          <a:ln w="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1510" name="Rectangle 38"/>
          <p:cNvSpPr>
            <a:spLocks noChangeArrowheads="1"/>
          </p:cNvSpPr>
          <p:nvPr/>
        </p:nvSpPr>
        <p:spPr bwMode="auto">
          <a:xfrm>
            <a:off x="8140700" y="1152525"/>
            <a:ext cx="904875" cy="349250"/>
          </a:xfrm>
          <a:prstGeom prst="rect">
            <a:avLst/>
          </a:prstGeom>
          <a:noFill/>
          <a:ln w="0">
            <a:solidFill>
              <a:schemeClr val="tx2"/>
            </a:solidFill>
            <a:miter lim="800000"/>
          </a:ln>
          <a:extLst>
            <a:ext uri="{909E8E84-426E-40DD-AFC4-6F175D3DCCD1}">
              <a14:hiddenFill xmlns:a14="http://schemas.microsoft.com/office/drawing/2010/main">
                <a:solidFill>
                  <a:srgbClr val="FFFFCC"/>
                </a:solidFill>
              </a14:hiddenFill>
            </a:ext>
          </a:extLst>
        </p:spPr>
        <p:txBody>
          <a:bodyPr/>
          <a:lstStyle/>
          <a:p>
            <a:endParaRPr lang="zh-CN" altLang="en-US"/>
          </a:p>
        </p:txBody>
      </p:sp>
      <p:sp>
        <p:nvSpPr>
          <p:cNvPr id="361511" name="Rectangle 39"/>
          <p:cNvSpPr>
            <a:spLocks noChangeArrowheads="1"/>
          </p:cNvSpPr>
          <p:nvPr/>
        </p:nvSpPr>
        <p:spPr bwMode="auto">
          <a:xfrm>
            <a:off x="8537575" y="1181100"/>
            <a:ext cx="1143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u="sng">
                <a:solidFill>
                  <a:schemeClr val="tx2"/>
                </a:solidFill>
                <a:ea typeface="宋体" panose="02010600030101010101" pitchFamily="2" charset="-122"/>
              </a:rPr>
              <a:t> : </a:t>
            </a:r>
            <a:endParaRPr lang="en-US" altLang="zh-CN" sz="1100">
              <a:solidFill>
                <a:schemeClr val="tx2"/>
              </a:solidFill>
              <a:latin typeface="ZapfHumnst BT" pitchFamily="34" charset="0"/>
              <a:ea typeface="宋体" panose="02010600030101010101" pitchFamily="2" charset="-122"/>
            </a:endParaRPr>
          </a:p>
        </p:txBody>
      </p:sp>
      <p:sp>
        <p:nvSpPr>
          <p:cNvPr id="361512" name="Rectangle 40"/>
          <p:cNvSpPr>
            <a:spLocks noChangeArrowheads="1"/>
          </p:cNvSpPr>
          <p:nvPr/>
        </p:nvSpPr>
        <p:spPr bwMode="auto">
          <a:xfrm>
            <a:off x="8207375" y="1331913"/>
            <a:ext cx="795338"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00" u="sng">
                <a:solidFill>
                  <a:schemeClr val="tx2"/>
                </a:solidFill>
                <a:ea typeface="宋体" panose="02010600030101010101" pitchFamily="2" charset="-122"/>
              </a:rPr>
              <a:t>IBillingSystem</a:t>
            </a:r>
            <a:endParaRPr lang="en-US" altLang="zh-CN" sz="1000">
              <a:solidFill>
                <a:schemeClr val="tx2"/>
              </a:solidFill>
              <a:latin typeface="ZapfHumnst BT" pitchFamily="34" charset="0"/>
              <a:ea typeface="宋体" panose="02010600030101010101" pitchFamily="2" charset="-122"/>
            </a:endParaRPr>
          </a:p>
        </p:txBody>
      </p:sp>
      <p:sp>
        <p:nvSpPr>
          <p:cNvPr id="361514" name="Rectangle 42"/>
          <p:cNvSpPr>
            <a:spLocks noChangeArrowheads="1"/>
          </p:cNvSpPr>
          <p:nvPr/>
        </p:nvSpPr>
        <p:spPr bwMode="auto">
          <a:xfrm>
            <a:off x="8547100" y="5608638"/>
            <a:ext cx="93663" cy="187325"/>
          </a:xfrm>
          <a:prstGeom prst="rect">
            <a:avLst/>
          </a:prstGeom>
          <a:noFill/>
          <a:ln w="0">
            <a:solidFill>
              <a:schemeClr val="tx2"/>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1515" name="Rectangle 43"/>
          <p:cNvSpPr>
            <a:spLocks noChangeArrowheads="1"/>
          </p:cNvSpPr>
          <p:nvPr/>
        </p:nvSpPr>
        <p:spPr bwMode="auto">
          <a:xfrm>
            <a:off x="3805238" y="1152525"/>
            <a:ext cx="1376362" cy="349250"/>
          </a:xfrm>
          <a:prstGeom prst="rect">
            <a:avLst/>
          </a:prstGeom>
          <a:noFill/>
          <a:ln w="0">
            <a:solidFill>
              <a:schemeClr val="tx1"/>
            </a:solidFill>
            <a:miter lim="800000"/>
          </a:ln>
          <a:extLst>
            <a:ext uri="{909E8E84-426E-40DD-AFC4-6F175D3DCCD1}">
              <a14:hiddenFill xmlns:a14="http://schemas.microsoft.com/office/drawing/2010/main">
                <a:solidFill>
                  <a:srgbClr val="FFFFCC"/>
                </a:solidFill>
              </a14:hiddenFill>
            </a:ext>
          </a:extLst>
        </p:spPr>
        <p:txBody>
          <a:bodyPr/>
          <a:lstStyle/>
          <a:p>
            <a:endParaRPr lang="zh-CN" altLang="en-US"/>
          </a:p>
        </p:txBody>
      </p:sp>
      <p:sp>
        <p:nvSpPr>
          <p:cNvPr id="361516" name="Rectangle 44"/>
          <p:cNvSpPr>
            <a:spLocks noChangeArrowheads="1"/>
          </p:cNvSpPr>
          <p:nvPr/>
        </p:nvSpPr>
        <p:spPr bwMode="auto">
          <a:xfrm>
            <a:off x="4437063" y="1181100"/>
            <a:ext cx="1143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u="sng">
                <a:ea typeface="宋体" panose="02010600030101010101" pitchFamily="2" charset="-122"/>
              </a:rPr>
              <a:t> : </a:t>
            </a:r>
            <a:endParaRPr lang="en-US" altLang="zh-CN" sz="1100">
              <a:latin typeface="ZapfHumnst BT" pitchFamily="34" charset="0"/>
              <a:ea typeface="宋体" panose="02010600030101010101" pitchFamily="2" charset="-122"/>
            </a:endParaRPr>
          </a:p>
        </p:txBody>
      </p:sp>
      <p:sp>
        <p:nvSpPr>
          <p:cNvPr id="361517" name="Rectangle 45"/>
          <p:cNvSpPr>
            <a:spLocks noChangeArrowheads="1"/>
          </p:cNvSpPr>
          <p:nvPr/>
        </p:nvSpPr>
        <p:spPr bwMode="auto">
          <a:xfrm>
            <a:off x="3871913" y="1331913"/>
            <a:ext cx="1300162"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00" u="sng">
                <a:ea typeface="宋体" panose="02010600030101010101" pitchFamily="2" charset="-122"/>
              </a:rPr>
              <a:t>ICourseCatalogSystem</a:t>
            </a:r>
            <a:endParaRPr lang="en-US" altLang="zh-CN" sz="1000">
              <a:latin typeface="ZapfHumnst BT" pitchFamily="34" charset="0"/>
              <a:ea typeface="宋体" panose="02010600030101010101" pitchFamily="2" charset="-122"/>
            </a:endParaRPr>
          </a:p>
        </p:txBody>
      </p:sp>
      <p:sp>
        <p:nvSpPr>
          <p:cNvPr id="361519" name="Rectangle 47"/>
          <p:cNvSpPr>
            <a:spLocks noChangeArrowheads="1"/>
          </p:cNvSpPr>
          <p:nvPr/>
        </p:nvSpPr>
        <p:spPr bwMode="auto">
          <a:xfrm>
            <a:off x="4446588" y="2867025"/>
            <a:ext cx="93662" cy="179388"/>
          </a:xfrm>
          <a:prstGeom prst="rect">
            <a:avLst/>
          </a:prstGeom>
          <a:noFill/>
          <a:ln w="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1520" name="Rectangle 48"/>
          <p:cNvSpPr>
            <a:spLocks noChangeArrowheads="1"/>
          </p:cNvSpPr>
          <p:nvPr/>
        </p:nvSpPr>
        <p:spPr bwMode="auto">
          <a:xfrm>
            <a:off x="2165350" y="1152525"/>
            <a:ext cx="1574800" cy="349250"/>
          </a:xfrm>
          <a:prstGeom prst="rect">
            <a:avLst/>
          </a:prstGeom>
          <a:noFill/>
          <a:ln w="0">
            <a:solidFill>
              <a:schemeClr val="tx1"/>
            </a:solidFill>
            <a:miter lim="800000"/>
          </a:ln>
          <a:extLst>
            <a:ext uri="{909E8E84-426E-40DD-AFC4-6F175D3DCCD1}">
              <a14:hiddenFill xmlns:a14="http://schemas.microsoft.com/office/drawing/2010/main">
                <a:solidFill>
                  <a:srgbClr val="FFFFCC"/>
                </a:solidFill>
              </a14:hiddenFill>
            </a:ext>
          </a:extLst>
        </p:spPr>
        <p:txBody>
          <a:bodyPr/>
          <a:lstStyle/>
          <a:p>
            <a:endParaRPr lang="zh-CN" altLang="en-US"/>
          </a:p>
        </p:txBody>
      </p:sp>
      <p:sp>
        <p:nvSpPr>
          <p:cNvPr id="361521" name="Rectangle 49"/>
          <p:cNvSpPr>
            <a:spLocks noChangeArrowheads="1"/>
          </p:cNvSpPr>
          <p:nvPr/>
        </p:nvSpPr>
        <p:spPr bwMode="auto">
          <a:xfrm>
            <a:off x="2890838" y="1181100"/>
            <a:ext cx="1143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u="sng">
                <a:ea typeface="宋体" panose="02010600030101010101" pitchFamily="2" charset="-122"/>
              </a:rPr>
              <a:t> : </a:t>
            </a:r>
            <a:endParaRPr lang="en-US" altLang="zh-CN" sz="1100">
              <a:latin typeface="ZapfHumnst BT" pitchFamily="34" charset="0"/>
              <a:ea typeface="宋体" panose="02010600030101010101" pitchFamily="2" charset="-122"/>
            </a:endParaRPr>
          </a:p>
        </p:txBody>
      </p:sp>
      <p:sp>
        <p:nvSpPr>
          <p:cNvPr id="361522" name="Rectangle 50"/>
          <p:cNvSpPr>
            <a:spLocks noChangeArrowheads="1"/>
          </p:cNvSpPr>
          <p:nvPr/>
        </p:nvSpPr>
        <p:spPr bwMode="auto">
          <a:xfrm>
            <a:off x="2212975" y="1331913"/>
            <a:ext cx="1547813"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00" u="sng">
                <a:ea typeface="宋体" panose="02010600030101010101" pitchFamily="2" charset="-122"/>
              </a:rPr>
              <a:t>CloseRegistrationController</a:t>
            </a:r>
            <a:endParaRPr lang="en-US" altLang="zh-CN" sz="1000">
              <a:latin typeface="ZapfHumnst BT" pitchFamily="34" charset="0"/>
              <a:ea typeface="宋体" panose="02010600030101010101" pitchFamily="2" charset="-122"/>
            </a:endParaRPr>
          </a:p>
        </p:txBody>
      </p:sp>
      <p:sp>
        <p:nvSpPr>
          <p:cNvPr id="361489" name="Line 17"/>
          <p:cNvSpPr>
            <a:spLocks noChangeShapeType="1"/>
          </p:cNvSpPr>
          <p:nvPr/>
        </p:nvSpPr>
        <p:spPr bwMode="auto">
          <a:xfrm>
            <a:off x="347663" y="1633538"/>
            <a:ext cx="1587" cy="4843462"/>
          </a:xfrm>
          <a:prstGeom prst="line">
            <a:avLst/>
          </a:prstGeom>
          <a:noFill/>
          <a:ln w="0">
            <a:solidFill>
              <a:schemeClr val="tx1"/>
            </a:solidFill>
            <a:prstDash val="sysDash"/>
            <a:round/>
          </a:ln>
          <a:extLst>
            <a:ext uri="{909E8E84-426E-40DD-AFC4-6F175D3DCCD1}">
              <a14:hiddenFill xmlns:a14="http://schemas.microsoft.com/office/drawing/2010/main">
                <a:noFill/>
              </a14:hiddenFill>
            </a:ext>
          </a:extLst>
        </p:spPr>
        <p:txBody>
          <a:bodyPr/>
          <a:lstStyle/>
          <a:p>
            <a:endParaRPr lang="zh-CN" altLang="en-US"/>
          </a:p>
        </p:txBody>
      </p:sp>
      <p:sp>
        <p:nvSpPr>
          <p:cNvPr id="361494" name="Line 22"/>
          <p:cNvSpPr>
            <a:spLocks noChangeShapeType="1"/>
          </p:cNvSpPr>
          <p:nvPr/>
        </p:nvSpPr>
        <p:spPr bwMode="auto">
          <a:xfrm>
            <a:off x="1411288" y="1633538"/>
            <a:ext cx="1587" cy="4843462"/>
          </a:xfrm>
          <a:prstGeom prst="line">
            <a:avLst/>
          </a:prstGeom>
          <a:noFill/>
          <a:ln w="0">
            <a:solidFill>
              <a:schemeClr val="tx1"/>
            </a:solidFill>
            <a:prstDash val="sysDash"/>
            <a:round/>
          </a:ln>
          <a:extLst>
            <a:ext uri="{909E8E84-426E-40DD-AFC4-6F175D3DCCD1}">
              <a14:hiddenFill xmlns:a14="http://schemas.microsoft.com/office/drawing/2010/main">
                <a:noFill/>
              </a14:hiddenFill>
            </a:ext>
          </a:extLst>
        </p:spPr>
        <p:txBody>
          <a:bodyPr/>
          <a:lstStyle/>
          <a:p>
            <a:endParaRPr lang="zh-CN" altLang="en-US"/>
          </a:p>
        </p:txBody>
      </p:sp>
      <p:sp>
        <p:nvSpPr>
          <p:cNvPr id="361499" name="Line 27"/>
          <p:cNvSpPr>
            <a:spLocks noChangeShapeType="1"/>
          </p:cNvSpPr>
          <p:nvPr/>
        </p:nvSpPr>
        <p:spPr bwMode="auto">
          <a:xfrm>
            <a:off x="5700713" y="1633538"/>
            <a:ext cx="1587" cy="4843462"/>
          </a:xfrm>
          <a:prstGeom prst="line">
            <a:avLst/>
          </a:prstGeom>
          <a:noFill/>
          <a:ln w="0">
            <a:solidFill>
              <a:schemeClr val="tx1"/>
            </a:solidFill>
            <a:prstDash val="sysDash"/>
            <a:round/>
          </a:ln>
          <a:extLst>
            <a:ext uri="{909E8E84-426E-40DD-AFC4-6F175D3DCCD1}">
              <a14:hiddenFill xmlns:a14="http://schemas.microsoft.com/office/drawing/2010/main">
                <a:noFill/>
              </a14:hiddenFill>
            </a:ext>
          </a:extLst>
        </p:spPr>
        <p:txBody>
          <a:bodyPr/>
          <a:lstStyle/>
          <a:p>
            <a:endParaRPr lang="zh-CN" altLang="en-US"/>
          </a:p>
        </p:txBody>
      </p:sp>
      <p:sp>
        <p:nvSpPr>
          <p:cNvPr id="361504" name="Line 32"/>
          <p:cNvSpPr>
            <a:spLocks noChangeShapeType="1"/>
          </p:cNvSpPr>
          <p:nvPr/>
        </p:nvSpPr>
        <p:spPr bwMode="auto">
          <a:xfrm>
            <a:off x="6661150" y="1633538"/>
            <a:ext cx="1588" cy="4843462"/>
          </a:xfrm>
          <a:prstGeom prst="line">
            <a:avLst/>
          </a:prstGeom>
          <a:noFill/>
          <a:ln w="0">
            <a:solidFill>
              <a:schemeClr val="tx1"/>
            </a:solidFill>
            <a:prstDash val="sysDash"/>
            <a:round/>
          </a:ln>
          <a:extLst>
            <a:ext uri="{909E8E84-426E-40DD-AFC4-6F175D3DCCD1}">
              <a14:hiddenFill xmlns:a14="http://schemas.microsoft.com/office/drawing/2010/main">
                <a:noFill/>
              </a14:hiddenFill>
            </a:ext>
          </a:extLst>
        </p:spPr>
        <p:txBody>
          <a:bodyPr/>
          <a:lstStyle/>
          <a:p>
            <a:endParaRPr lang="zh-CN" altLang="en-US"/>
          </a:p>
        </p:txBody>
      </p:sp>
      <p:sp>
        <p:nvSpPr>
          <p:cNvPr id="361508" name="Line 36"/>
          <p:cNvSpPr>
            <a:spLocks noChangeShapeType="1"/>
          </p:cNvSpPr>
          <p:nvPr/>
        </p:nvSpPr>
        <p:spPr bwMode="auto">
          <a:xfrm>
            <a:off x="7632700" y="1633538"/>
            <a:ext cx="1588" cy="4843462"/>
          </a:xfrm>
          <a:prstGeom prst="line">
            <a:avLst/>
          </a:prstGeom>
          <a:noFill/>
          <a:ln w="0">
            <a:solidFill>
              <a:schemeClr val="tx1"/>
            </a:solidFill>
            <a:prstDash val="sysDash"/>
            <a:round/>
          </a:ln>
          <a:extLst>
            <a:ext uri="{909E8E84-426E-40DD-AFC4-6F175D3DCCD1}">
              <a14:hiddenFill xmlns:a14="http://schemas.microsoft.com/office/drawing/2010/main">
                <a:noFill/>
              </a14:hiddenFill>
            </a:ext>
          </a:extLst>
        </p:spPr>
        <p:txBody>
          <a:bodyPr/>
          <a:lstStyle/>
          <a:p>
            <a:endParaRPr lang="zh-CN" altLang="en-US"/>
          </a:p>
        </p:txBody>
      </p:sp>
      <p:sp>
        <p:nvSpPr>
          <p:cNvPr id="361513" name="Line 41"/>
          <p:cNvSpPr>
            <a:spLocks noChangeShapeType="1"/>
          </p:cNvSpPr>
          <p:nvPr/>
        </p:nvSpPr>
        <p:spPr bwMode="auto">
          <a:xfrm>
            <a:off x="8593138" y="1633538"/>
            <a:ext cx="1587" cy="4843462"/>
          </a:xfrm>
          <a:prstGeom prst="line">
            <a:avLst/>
          </a:prstGeom>
          <a:noFill/>
          <a:ln w="0">
            <a:solidFill>
              <a:schemeClr val="tx2"/>
            </a:solidFill>
            <a:prstDash val="sysDash"/>
            <a:round/>
          </a:ln>
          <a:extLst>
            <a:ext uri="{909E8E84-426E-40DD-AFC4-6F175D3DCCD1}">
              <a14:hiddenFill xmlns:a14="http://schemas.microsoft.com/office/drawing/2010/main">
                <a:noFill/>
              </a14:hiddenFill>
            </a:ext>
          </a:extLst>
        </p:spPr>
        <p:txBody>
          <a:bodyPr/>
          <a:lstStyle/>
          <a:p>
            <a:endParaRPr lang="zh-CN" altLang="en-US"/>
          </a:p>
        </p:txBody>
      </p:sp>
      <p:sp>
        <p:nvSpPr>
          <p:cNvPr id="361518" name="Line 46"/>
          <p:cNvSpPr>
            <a:spLocks noChangeShapeType="1"/>
          </p:cNvSpPr>
          <p:nvPr/>
        </p:nvSpPr>
        <p:spPr bwMode="auto">
          <a:xfrm>
            <a:off x="4494213" y="1633538"/>
            <a:ext cx="1587" cy="4843462"/>
          </a:xfrm>
          <a:prstGeom prst="line">
            <a:avLst/>
          </a:prstGeom>
          <a:noFill/>
          <a:ln w="0">
            <a:solidFill>
              <a:schemeClr val="tx1"/>
            </a:solidFill>
            <a:prstDash val="sysDash"/>
            <a:round/>
          </a:ln>
          <a:extLst>
            <a:ext uri="{909E8E84-426E-40DD-AFC4-6F175D3DCCD1}">
              <a14:hiddenFill xmlns:a14="http://schemas.microsoft.com/office/drawing/2010/main">
                <a:noFill/>
              </a14:hiddenFill>
            </a:ext>
          </a:extLst>
        </p:spPr>
        <p:txBody>
          <a:bodyPr/>
          <a:lstStyle/>
          <a:p>
            <a:endParaRPr lang="zh-CN" altLang="en-US"/>
          </a:p>
        </p:txBody>
      </p:sp>
      <p:sp>
        <p:nvSpPr>
          <p:cNvPr id="361523" name="Line 51"/>
          <p:cNvSpPr>
            <a:spLocks noChangeShapeType="1"/>
          </p:cNvSpPr>
          <p:nvPr/>
        </p:nvSpPr>
        <p:spPr bwMode="auto">
          <a:xfrm>
            <a:off x="2947988" y="1633538"/>
            <a:ext cx="1587" cy="4843462"/>
          </a:xfrm>
          <a:prstGeom prst="line">
            <a:avLst/>
          </a:prstGeom>
          <a:noFill/>
          <a:ln w="0">
            <a:solidFill>
              <a:schemeClr val="tx1"/>
            </a:solidFill>
            <a:prstDash val="sysDash"/>
            <a:round/>
          </a:ln>
          <a:extLst>
            <a:ext uri="{909E8E84-426E-40DD-AFC4-6F175D3DCCD1}">
              <a14:hiddenFill xmlns:a14="http://schemas.microsoft.com/office/drawing/2010/main">
                <a:noFill/>
              </a14:hiddenFill>
            </a:ext>
          </a:extLst>
        </p:spPr>
        <p:txBody>
          <a:bodyPr/>
          <a:lstStyle/>
          <a:p>
            <a:endParaRPr lang="zh-CN" altLang="en-US"/>
          </a:p>
        </p:txBody>
      </p:sp>
      <p:sp>
        <p:nvSpPr>
          <p:cNvPr id="361524" name="Rectangle 52"/>
          <p:cNvSpPr>
            <a:spLocks noChangeArrowheads="1"/>
          </p:cNvSpPr>
          <p:nvPr/>
        </p:nvSpPr>
        <p:spPr bwMode="auto">
          <a:xfrm>
            <a:off x="2900363" y="2141538"/>
            <a:ext cx="95250" cy="179387"/>
          </a:xfrm>
          <a:prstGeom prst="rect">
            <a:avLst/>
          </a:prstGeom>
          <a:noFill/>
          <a:ln w="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1525" name="Rectangle 53"/>
          <p:cNvSpPr>
            <a:spLocks noChangeArrowheads="1"/>
          </p:cNvSpPr>
          <p:nvPr/>
        </p:nvSpPr>
        <p:spPr bwMode="auto">
          <a:xfrm>
            <a:off x="2900363" y="2528888"/>
            <a:ext cx="95250" cy="3446462"/>
          </a:xfrm>
          <a:prstGeom prst="rect">
            <a:avLst/>
          </a:prstGeom>
          <a:noFill/>
          <a:ln w="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1526" name="Freeform 54"/>
          <p:cNvSpPr/>
          <p:nvPr/>
        </p:nvSpPr>
        <p:spPr bwMode="auto">
          <a:xfrm>
            <a:off x="5116513" y="2481263"/>
            <a:ext cx="960437" cy="658812"/>
          </a:xfrm>
          <a:custGeom>
            <a:avLst/>
            <a:gdLst>
              <a:gd name="T0" fmla="*/ 0 w 605"/>
              <a:gd name="T1" fmla="*/ 0 h 415"/>
              <a:gd name="T2" fmla="*/ 534 w 605"/>
              <a:gd name="T3" fmla="*/ 0 h 415"/>
              <a:gd name="T4" fmla="*/ 605 w 605"/>
              <a:gd name="T5" fmla="*/ 71 h 415"/>
              <a:gd name="T6" fmla="*/ 605 w 605"/>
              <a:gd name="T7" fmla="*/ 415 h 415"/>
              <a:gd name="T8" fmla="*/ 0 w 605"/>
              <a:gd name="T9" fmla="*/ 415 h 415"/>
              <a:gd name="T10" fmla="*/ 0 w 605"/>
              <a:gd name="T11" fmla="*/ 0 h 415"/>
            </a:gdLst>
            <a:ahLst/>
            <a:cxnLst>
              <a:cxn ang="0">
                <a:pos x="T0" y="T1"/>
              </a:cxn>
              <a:cxn ang="0">
                <a:pos x="T2" y="T3"/>
              </a:cxn>
              <a:cxn ang="0">
                <a:pos x="T4" y="T5"/>
              </a:cxn>
              <a:cxn ang="0">
                <a:pos x="T6" y="T7"/>
              </a:cxn>
              <a:cxn ang="0">
                <a:pos x="T8" y="T9"/>
              </a:cxn>
              <a:cxn ang="0">
                <a:pos x="T10" y="T11"/>
              </a:cxn>
            </a:cxnLst>
            <a:rect l="0" t="0" r="r" b="b"/>
            <a:pathLst>
              <a:path w="605" h="415">
                <a:moveTo>
                  <a:pt x="0" y="0"/>
                </a:moveTo>
                <a:lnTo>
                  <a:pt x="534" y="0"/>
                </a:lnTo>
                <a:lnTo>
                  <a:pt x="605" y="71"/>
                </a:lnTo>
                <a:lnTo>
                  <a:pt x="605" y="415"/>
                </a:lnTo>
                <a:lnTo>
                  <a:pt x="0" y="415"/>
                </a:lnTo>
                <a:lnTo>
                  <a:pt x="0" y="0"/>
                </a:lnTo>
                <a:close/>
              </a:path>
            </a:pathLst>
          </a:custGeom>
          <a:noFill/>
          <a:ln w="0">
            <a:solidFill>
              <a:schemeClr val="tx1"/>
            </a:solidFill>
            <a:prstDash val="solid"/>
            <a:round/>
          </a:ln>
          <a:extLst>
            <a:ext uri="{909E8E84-426E-40DD-AFC4-6F175D3DCCD1}">
              <a14:hiddenFill xmlns:a14="http://schemas.microsoft.com/office/drawing/2010/main">
                <a:solidFill>
                  <a:srgbClr val="FFFFCC"/>
                </a:solidFill>
              </a14:hiddenFill>
            </a:ext>
          </a:extLst>
        </p:spPr>
        <p:txBody>
          <a:bodyPr/>
          <a:lstStyle/>
          <a:p>
            <a:endParaRPr lang="zh-CN" altLang="en-US"/>
          </a:p>
        </p:txBody>
      </p:sp>
      <p:sp>
        <p:nvSpPr>
          <p:cNvPr id="361527" name="Freeform 55"/>
          <p:cNvSpPr/>
          <p:nvPr/>
        </p:nvSpPr>
        <p:spPr bwMode="auto">
          <a:xfrm>
            <a:off x="5116513" y="2481263"/>
            <a:ext cx="960437" cy="658812"/>
          </a:xfrm>
          <a:custGeom>
            <a:avLst/>
            <a:gdLst>
              <a:gd name="T0" fmla="*/ 0 w 102"/>
              <a:gd name="T1" fmla="*/ 0 h 70"/>
              <a:gd name="T2" fmla="*/ 90 w 102"/>
              <a:gd name="T3" fmla="*/ 0 h 70"/>
              <a:gd name="T4" fmla="*/ 102 w 102"/>
              <a:gd name="T5" fmla="*/ 12 h 70"/>
              <a:gd name="T6" fmla="*/ 102 w 102"/>
              <a:gd name="T7" fmla="*/ 70 h 70"/>
              <a:gd name="T8" fmla="*/ 0 w 102"/>
              <a:gd name="T9" fmla="*/ 70 h 70"/>
              <a:gd name="T10" fmla="*/ 0 w 102"/>
              <a:gd name="T11" fmla="*/ 0 h 70"/>
            </a:gdLst>
            <a:ahLst/>
            <a:cxnLst>
              <a:cxn ang="0">
                <a:pos x="T0" y="T1"/>
              </a:cxn>
              <a:cxn ang="0">
                <a:pos x="T2" y="T3"/>
              </a:cxn>
              <a:cxn ang="0">
                <a:pos x="T4" y="T5"/>
              </a:cxn>
              <a:cxn ang="0">
                <a:pos x="T6" y="T7"/>
              </a:cxn>
              <a:cxn ang="0">
                <a:pos x="T8" y="T9"/>
              </a:cxn>
              <a:cxn ang="0">
                <a:pos x="T10" y="T11"/>
              </a:cxn>
            </a:cxnLst>
            <a:rect l="0" t="0" r="r" b="b"/>
            <a:pathLst>
              <a:path w="102" h="70">
                <a:moveTo>
                  <a:pt x="0" y="0"/>
                </a:moveTo>
                <a:lnTo>
                  <a:pt x="90" y="0"/>
                </a:lnTo>
                <a:lnTo>
                  <a:pt x="102" y="12"/>
                </a:lnTo>
                <a:lnTo>
                  <a:pt x="102" y="70"/>
                </a:lnTo>
                <a:lnTo>
                  <a:pt x="0" y="70"/>
                </a:lnTo>
                <a:lnTo>
                  <a:pt x="0" y="0"/>
                </a:lnTo>
              </a:path>
            </a:pathLst>
          </a:custGeom>
          <a:noFill/>
          <a:ln w="0">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1528" name="Freeform 56"/>
          <p:cNvSpPr/>
          <p:nvPr/>
        </p:nvSpPr>
        <p:spPr bwMode="auto">
          <a:xfrm>
            <a:off x="5964238" y="2481263"/>
            <a:ext cx="112712" cy="112712"/>
          </a:xfrm>
          <a:custGeom>
            <a:avLst/>
            <a:gdLst>
              <a:gd name="T0" fmla="*/ 0 w 12"/>
              <a:gd name="T1" fmla="*/ 0 h 12"/>
              <a:gd name="T2" fmla="*/ 0 w 12"/>
              <a:gd name="T3" fmla="*/ 12 h 12"/>
              <a:gd name="T4" fmla="*/ 12 w 12"/>
              <a:gd name="T5" fmla="*/ 12 h 12"/>
            </a:gdLst>
            <a:ahLst/>
            <a:cxnLst>
              <a:cxn ang="0">
                <a:pos x="T0" y="T1"/>
              </a:cxn>
              <a:cxn ang="0">
                <a:pos x="T2" y="T3"/>
              </a:cxn>
              <a:cxn ang="0">
                <a:pos x="T4" y="T5"/>
              </a:cxn>
            </a:cxnLst>
            <a:rect l="0" t="0" r="r" b="b"/>
            <a:pathLst>
              <a:path w="12" h="12">
                <a:moveTo>
                  <a:pt x="0" y="0"/>
                </a:moveTo>
                <a:lnTo>
                  <a:pt x="0" y="12"/>
                </a:lnTo>
                <a:lnTo>
                  <a:pt x="12" y="12"/>
                </a:lnTo>
              </a:path>
            </a:pathLst>
          </a:custGeom>
          <a:noFill/>
          <a:ln w="0">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1529" name="Rectangle 57"/>
          <p:cNvSpPr>
            <a:spLocks noChangeArrowheads="1"/>
          </p:cNvSpPr>
          <p:nvPr/>
        </p:nvSpPr>
        <p:spPr bwMode="auto">
          <a:xfrm>
            <a:off x="5153025" y="2500313"/>
            <a:ext cx="39687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ea typeface="宋体" panose="02010600030101010101" pitchFamily="2" charset="-122"/>
              </a:rPr>
              <a:t>Close </a:t>
            </a:r>
            <a:endParaRPr lang="en-US" altLang="zh-CN" sz="1100">
              <a:latin typeface="ZapfHumnst BT" pitchFamily="34" charset="0"/>
              <a:ea typeface="宋体" panose="02010600030101010101" pitchFamily="2" charset="-122"/>
            </a:endParaRPr>
          </a:p>
        </p:txBody>
      </p:sp>
      <p:sp>
        <p:nvSpPr>
          <p:cNvPr id="361530" name="Rectangle 58"/>
          <p:cNvSpPr>
            <a:spLocks noChangeArrowheads="1"/>
          </p:cNvSpPr>
          <p:nvPr/>
        </p:nvSpPr>
        <p:spPr bwMode="auto">
          <a:xfrm>
            <a:off x="5153025" y="2651125"/>
            <a:ext cx="92868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ea typeface="宋体" panose="02010600030101010101" pitchFamily="2" charset="-122"/>
              </a:rPr>
              <a:t>registration for </a:t>
            </a:r>
            <a:endParaRPr lang="en-US" altLang="zh-CN" sz="1100">
              <a:latin typeface="ZapfHumnst BT" pitchFamily="34" charset="0"/>
              <a:ea typeface="宋体" panose="02010600030101010101" pitchFamily="2" charset="-122"/>
            </a:endParaRPr>
          </a:p>
        </p:txBody>
      </p:sp>
      <p:sp>
        <p:nvSpPr>
          <p:cNvPr id="361531" name="Rectangle 59"/>
          <p:cNvSpPr>
            <a:spLocks noChangeArrowheads="1"/>
          </p:cNvSpPr>
          <p:nvPr/>
        </p:nvSpPr>
        <p:spPr bwMode="auto">
          <a:xfrm>
            <a:off x="5153025" y="2801938"/>
            <a:ext cx="79851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ea typeface="宋体" panose="02010600030101010101" pitchFamily="2" charset="-122"/>
              </a:rPr>
              <a:t>each course </a:t>
            </a:r>
            <a:endParaRPr lang="en-US" altLang="zh-CN" sz="1100">
              <a:latin typeface="ZapfHumnst BT" pitchFamily="34" charset="0"/>
              <a:ea typeface="宋体" panose="02010600030101010101" pitchFamily="2" charset="-122"/>
            </a:endParaRPr>
          </a:p>
        </p:txBody>
      </p:sp>
      <p:sp>
        <p:nvSpPr>
          <p:cNvPr id="361532" name="Rectangle 60"/>
          <p:cNvSpPr>
            <a:spLocks noChangeArrowheads="1"/>
          </p:cNvSpPr>
          <p:nvPr/>
        </p:nvSpPr>
        <p:spPr bwMode="auto">
          <a:xfrm>
            <a:off x="5153025" y="2952750"/>
            <a:ext cx="46513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ea typeface="宋体" panose="02010600030101010101" pitchFamily="2" charset="-122"/>
              </a:rPr>
              <a:t>offering</a:t>
            </a:r>
            <a:endParaRPr lang="en-US" altLang="zh-CN" sz="1100">
              <a:latin typeface="ZapfHumnst BT" pitchFamily="34" charset="0"/>
              <a:ea typeface="宋体" panose="02010600030101010101" pitchFamily="2" charset="-122"/>
            </a:endParaRPr>
          </a:p>
        </p:txBody>
      </p:sp>
      <p:sp>
        <p:nvSpPr>
          <p:cNvPr id="361533" name="Freeform 61"/>
          <p:cNvSpPr/>
          <p:nvPr/>
        </p:nvSpPr>
        <p:spPr bwMode="auto">
          <a:xfrm>
            <a:off x="3513138" y="1944688"/>
            <a:ext cx="1470025" cy="584200"/>
          </a:xfrm>
          <a:custGeom>
            <a:avLst/>
            <a:gdLst>
              <a:gd name="T0" fmla="*/ 0 w 926"/>
              <a:gd name="T1" fmla="*/ 0 h 368"/>
              <a:gd name="T2" fmla="*/ 855 w 926"/>
              <a:gd name="T3" fmla="*/ 0 h 368"/>
              <a:gd name="T4" fmla="*/ 926 w 926"/>
              <a:gd name="T5" fmla="*/ 65 h 368"/>
              <a:gd name="T6" fmla="*/ 926 w 926"/>
              <a:gd name="T7" fmla="*/ 368 h 368"/>
              <a:gd name="T8" fmla="*/ 0 w 926"/>
              <a:gd name="T9" fmla="*/ 368 h 368"/>
              <a:gd name="T10" fmla="*/ 0 w 926"/>
              <a:gd name="T11" fmla="*/ 0 h 368"/>
            </a:gdLst>
            <a:ahLst/>
            <a:cxnLst>
              <a:cxn ang="0">
                <a:pos x="T0" y="T1"/>
              </a:cxn>
              <a:cxn ang="0">
                <a:pos x="T2" y="T3"/>
              </a:cxn>
              <a:cxn ang="0">
                <a:pos x="T4" y="T5"/>
              </a:cxn>
              <a:cxn ang="0">
                <a:pos x="T6" y="T7"/>
              </a:cxn>
              <a:cxn ang="0">
                <a:pos x="T8" y="T9"/>
              </a:cxn>
              <a:cxn ang="0">
                <a:pos x="T10" y="T11"/>
              </a:cxn>
            </a:cxnLst>
            <a:rect l="0" t="0" r="r" b="b"/>
            <a:pathLst>
              <a:path w="926" h="368">
                <a:moveTo>
                  <a:pt x="0" y="0"/>
                </a:moveTo>
                <a:lnTo>
                  <a:pt x="855" y="0"/>
                </a:lnTo>
                <a:lnTo>
                  <a:pt x="926" y="65"/>
                </a:lnTo>
                <a:lnTo>
                  <a:pt x="926" y="368"/>
                </a:lnTo>
                <a:lnTo>
                  <a:pt x="0" y="368"/>
                </a:lnTo>
                <a:lnTo>
                  <a:pt x="0" y="0"/>
                </a:lnTo>
                <a:close/>
              </a:path>
            </a:pathLst>
          </a:custGeom>
          <a:noFill/>
          <a:ln w="0">
            <a:solidFill>
              <a:schemeClr val="tx1"/>
            </a:solidFill>
            <a:prstDash val="solid"/>
            <a:round/>
          </a:ln>
          <a:extLst>
            <a:ext uri="{909E8E84-426E-40DD-AFC4-6F175D3DCCD1}">
              <a14:hiddenFill xmlns:a14="http://schemas.microsoft.com/office/drawing/2010/main">
                <a:solidFill>
                  <a:srgbClr val="FFFFCC"/>
                </a:solidFill>
              </a14:hiddenFill>
            </a:ext>
          </a:extLst>
        </p:spPr>
        <p:txBody>
          <a:bodyPr/>
          <a:lstStyle/>
          <a:p>
            <a:endParaRPr lang="zh-CN" altLang="en-US"/>
          </a:p>
        </p:txBody>
      </p:sp>
      <p:sp>
        <p:nvSpPr>
          <p:cNvPr id="361534" name="Freeform 62"/>
          <p:cNvSpPr/>
          <p:nvPr/>
        </p:nvSpPr>
        <p:spPr bwMode="auto">
          <a:xfrm>
            <a:off x="3513138" y="1944688"/>
            <a:ext cx="1470025" cy="584200"/>
          </a:xfrm>
          <a:custGeom>
            <a:avLst/>
            <a:gdLst>
              <a:gd name="T0" fmla="*/ 0 w 156"/>
              <a:gd name="T1" fmla="*/ 0 h 62"/>
              <a:gd name="T2" fmla="*/ 144 w 156"/>
              <a:gd name="T3" fmla="*/ 0 h 62"/>
              <a:gd name="T4" fmla="*/ 156 w 156"/>
              <a:gd name="T5" fmla="*/ 11 h 62"/>
              <a:gd name="T6" fmla="*/ 156 w 156"/>
              <a:gd name="T7" fmla="*/ 62 h 62"/>
              <a:gd name="T8" fmla="*/ 0 w 156"/>
              <a:gd name="T9" fmla="*/ 62 h 62"/>
              <a:gd name="T10" fmla="*/ 0 w 156"/>
              <a:gd name="T11" fmla="*/ 0 h 62"/>
            </a:gdLst>
            <a:ahLst/>
            <a:cxnLst>
              <a:cxn ang="0">
                <a:pos x="T0" y="T1"/>
              </a:cxn>
              <a:cxn ang="0">
                <a:pos x="T2" y="T3"/>
              </a:cxn>
              <a:cxn ang="0">
                <a:pos x="T4" y="T5"/>
              </a:cxn>
              <a:cxn ang="0">
                <a:pos x="T6" y="T7"/>
              </a:cxn>
              <a:cxn ang="0">
                <a:pos x="T8" y="T9"/>
              </a:cxn>
              <a:cxn ang="0">
                <a:pos x="T10" y="T11"/>
              </a:cxn>
            </a:cxnLst>
            <a:rect l="0" t="0" r="r" b="b"/>
            <a:pathLst>
              <a:path w="156" h="62">
                <a:moveTo>
                  <a:pt x="0" y="0"/>
                </a:moveTo>
                <a:lnTo>
                  <a:pt x="144" y="0"/>
                </a:lnTo>
                <a:lnTo>
                  <a:pt x="156" y="11"/>
                </a:lnTo>
                <a:lnTo>
                  <a:pt x="156" y="62"/>
                </a:lnTo>
                <a:lnTo>
                  <a:pt x="0" y="62"/>
                </a:lnTo>
                <a:lnTo>
                  <a:pt x="0" y="0"/>
                </a:lnTo>
              </a:path>
            </a:pathLst>
          </a:custGeom>
          <a:noFill/>
          <a:ln w="0">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1535" name="Freeform 63"/>
          <p:cNvSpPr/>
          <p:nvPr/>
        </p:nvSpPr>
        <p:spPr bwMode="auto">
          <a:xfrm>
            <a:off x="4870450" y="1944688"/>
            <a:ext cx="112713" cy="103187"/>
          </a:xfrm>
          <a:custGeom>
            <a:avLst/>
            <a:gdLst>
              <a:gd name="T0" fmla="*/ 0 w 12"/>
              <a:gd name="T1" fmla="*/ 0 h 11"/>
              <a:gd name="T2" fmla="*/ 0 w 12"/>
              <a:gd name="T3" fmla="*/ 11 h 11"/>
              <a:gd name="T4" fmla="*/ 12 w 12"/>
              <a:gd name="T5" fmla="*/ 11 h 11"/>
            </a:gdLst>
            <a:ahLst/>
            <a:cxnLst>
              <a:cxn ang="0">
                <a:pos x="T0" y="T1"/>
              </a:cxn>
              <a:cxn ang="0">
                <a:pos x="T2" y="T3"/>
              </a:cxn>
              <a:cxn ang="0">
                <a:pos x="T4" y="T5"/>
              </a:cxn>
            </a:cxnLst>
            <a:rect l="0" t="0" r="r" b="b"/>
            <a:pathLst>
              <a:path w="12" h="11">
                <a:moveTo>
                  <a:pt x="0" y="0"/>
                </a:moveTo>
                <a:lnTo>
                  <a:pt x="0" y="11"/>
                </a:lnTo>
                <a:lnTo>
                  <a:pt x="12" y="11"/>
                </a:lnTo>
              </a:path>
            </a:pathLst>
          </a:custGeom>
          <a:noFill/>
          <a:ln w="0">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1536" name="Rectangle 64"/>
          <p:cNvSpPr>
            <a:spLocks noChangeArrowheads="1"/>
          </p:cNvSpPr>
          <p:nvPr/>
        </p:nvSpPr>
        <p:spPr bwMode="auto">
          <a:xfrm>
            <a:off x="3541713" y="1963738"/>
            <a:ext cx="149542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ea typeface="宋体" panose="02010600030101010101" pitchFamily="2" charset="-122"/>
              </a:rPr>
              <a:t>Retrieve a list of course </a:t>
            </a:r>
            <a:endParaRPr lang="en-US" altLang="zh-CN" sz="1100">
              <a:latin typeface="ZapfHumnst BT" pitchFamily="34" charset="0"/>
              <a:ea typeface="宋体" panose="02010600030101010101" pitchFamily="2" charset="-122"/>
            </a:endParaRPr>
          </a:p>
        </p:txBody>
      </p:sp>
      <p:sp>
        <p:nvSpPr>
          <p:cNvPr id="361537" name="Rectangle 65"/>
          <p:cNvSpPr>
            <a:spLocks noChangeArrowheads="1"/>
          </p:cNvSpPr>
          <p:nvPr/>
        </p:nvSpPr>
        <p:spPr bwMode="auto">
          <a:xfrm>
            <a:off x="3541713" y="2114550"/>
            <a:ext cx="147637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ea typeface="宋体" panose="02010600030101010101" pitchFamily="2" charset="-122"/>
              </a:rPr>
              <a:t>offerings for the current </a:t>
            </a:r>
            <a:endParaRPr lang="en-US" altLang="zh-CN" sz="1100">
              <a:latin typeface="ZapfHumnst BT" pitchFamily="34" charset="0"/>
              <a:ea typeface="宋体" panose="02010600030101010101" pitchFamily="2" charset="-122"/>
            </a:endParaRPr>
          </a:p>
        </p:txBody>
      </p:sp>
      <p:sp>
        <p:nvSpPr>
          <p:cNvPr id="361538" name="Rectangle 66"/>
          <p:cNvSpPr>
            <a:spLocks noChangeArrowheads="1"/>
          </p:cNvSpPr>
          <p:nvPr/>
        </p:nvSpPr>
        <p:spPr bwMode="auto">
          <a:xfrm>
            <a:off x="3541713" y="2265363"/>
            <a:ext cx="573087"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ea typeface="宋体" panose="02010600030101010101" pitchFamily="2" charset="-122"/>
              </a:rPr>
              <a:t>semester</a:t>
            </a:r>
            <a:endParaRPr lang="en-US" altLang="zh-CN" sz="1100">
              <a:latin typeface="ZapfHumnst BT" pitchFamily="34" charset="0"/>
              <a:ea typeface="宋体" panose="02010600030101010101" pitchFamily="2" charset="-122"/>
            </a:endParaRPr>
          </a:p>
        </p:txBody>
      </p:sp>
      <p:sp>
        <p:nvSpPr>
          <p:cNvPr id="361539" name="Freeform 67"/>
          <p:cNvSpPr/>
          <p:nvPr/>
        </p:nvSpPr>
        <p:spPr bwMode="auto">
          <a:xfrm>
            <a:off x="6275388" y="2914650"/>
            <a:ext cx="1922462" cy="762000"/>
          </a:xfrm>
          <a:custGeom>
            <a:avLst/>
            <a:gdLst>
              <a:gd name="T0" fmla="*/ 0 w 1211"/>
              <a:gd name="T1" fmla="*/ 0 h 480"/>
              <a:gd name="T2" fmla="*/ 1140 w 1211"/>
              <a:gd name="T3" fmla="*/ 0 h 480"/>
              <a:gd name="T4" fmla="*/ 1211 w 1211"/>
              <a:gd name="T5" fmla="*/ 65 h 480"/>
              <a:gd name="T6" fmla="*/ 1211 w 1211"/>
              <a:gd name="T7" fmla="*/ 480 h 480"/>
              <a:gd name="T8" fmla="*/ 0 w 1211"/>
              <a:gd name="T9" fmla="*/ 480 h 480"/>
              <a:gd name="T10" fmla="*/ 0 w 1211"/>
              <a:gd name="T11" fmla="*/ 0 h 480"/>
            </a:gdLst>
            <a:ahLst/>
            <a:cxnLst>
              <a:cxn ang="0">
                <a:pos x="T0" y="T1"/>
              </a:cxn>
              <a:cxn ang="0">
                <a:pos x="T2" y="T3"/>
              </a:cxn>
              <a:cxn ang="0">
                <a:pos x="T4" y="T5"/>
              </a:cxn>
              <a:cxn ang="0">
                <a:pos x="T6" y="T7"/>
              </a:cxn>
              <a:cxn ang="0">
                <a:pos x="T8" y="T9"/>
              </a:cxn>
              <a:cxn ang="0">
                <a:pos x="T10" y="T11"/>
              </a:cxn>
            </a:cxnLst>
            <a:rect l="0" t="0" r="r" b="b"/>
            <a:pathLst>
              <a:path w="1211" h="480">
                <a:moveTo>
                  <a:pt x="0" y="0"/>
                </a:moveTo>
                <a:lnTo>
                  <a:pt x="1140" y="0"/>
                </a:lnTo>
                <a:lnTo>
                  <a:pt x="1211" y="65"/>
                </a:lnTo>
                <a:lnTo>
                  <a:pt x="1211" y="480"/>
                </a:lnTo>
                <a:lnTo>
                  <a:pt x="0" y="480"/>
                </a:lnTo>
                <a:lnTo>
                  <a:pt x="0" y="0"/>
                </a:lnTo>
                <a:close/>
              </a:path>
            </a:pathLst>
          </a:custGeom>
          <a:noFill/>
          <a:ln w="0">
            <a:solidFill>
              <a:schemeClr val="tx1"/>
            </a:solidFill>
            <a:prstDash val="solid"/>
            <a:round/>
          </a:ln>
          <a:extLst>
            <a:ext uri="{909E8E84-426E-40DD-AFC4-6F175D3DCCD1}">
              <a14:hiddenFill xmlns:a14="http://schemas.microsoft.com/office/drawing/2010/main">
                <a:solidFill>
                  <a:srgbClr val="FFFFCC"/>
                </a:solidFill>
              </a14:hiddenFill>
            </a:ext>
          </a:extLst>
        </p:spPr>
        <p:txBody>
          <a:bodyPr/>
          <a:lstStyle/>
          <a:p>
            <a:endParaRPr lang="zh-CN" altLang="en-US"/>
          </a:p>
        </p:txBody>
      </p:sp>
      <p:sp>
        <p:nvSpPr>
          <p:cNvPr id="361540" name="Freeform 68"/>
          <p:cNvSpPr/>
          <p:nvPr/>
        </p:nvSpPr>
        <p:spPr bwMode="auto">
          <a:xfrm>
            <a:off x="6275388" y="2914650"/>
            <a:ext cx="1922462" cy="762000"/>
          </a:xfrm>
          <a:custGeom>
            <a:avLst/>
            <a:gdLst>
              <a:gd name="T0" fmla="*/ 0 w 204"/>
              <a:gd name="T1" fmla="*/ 0 h 81"/>
              <a:gd name="T2" fmla="*/ 192 w 204"/>
              <a:gd name="T3" fmla="*/ 0 h 81"/>
              <a:gd name="T4" fmla="*/ 204 w 204"/>
              <a:gd name="T5" fmla="*/ 11 h 81"/>
              <a:gd name="T6" fmla="*/ 204 w 204"/>
              <a:gd name="T7" fmla="*/ 81 h 81"/>
              <a:gd name="T8" fmla="*/ 0 w 204"/>
              <a:gd name="T9" fmla="*/ 81 h 81"/>
              <a:gd name="T10" fmla="*/ 0 w 204"/>
              <a:gd name="T11" fmla="*/ 0 h 81"/>
            </a:gdLst>
            <a:ahLst/>
            <a:cxnLst>
              <a:cxn ang="0">
                <a:pos x="T0" y="T1"/>
              </a:cxn>
              <a:cxn ang="0">
                <a:pos x="T2" y="T3"/>
              </a:cxn>
              <a:cxn ang="0">
                <a:pos x="T4" y="T5"/>
              </a:cxn>
              <a:cxn ang="0">
                <a:pos x="T6" y="T7"/>
              </a:cxn>
              <a:cxn ang="0">
                <a:pos x="T8" y="T9"/>
              </a:cxn>
              <a:cxn ang="0">
                <a:pos x="T10" y="T11"/>
              </a:cxn>
            </a:cxnLst>
            <a:rect l="0" t="0" r="r" b="b"/>
            <a:pathLst>
              <a:path w="204" h="81">
                <a:moveTo>
                  <a:pt x="0" y="0"/>
                </a:moveTo>
                <a:lnTo>
                  <a:pt x="192" y="0"/>
                </a:lnTo>
                <a:lnTo>
                  <a:pt x="204" y="11"/>
                </a:lnTo>
                <a:lnTo>
                  <a:pt x="204" y="81"/>
                </a:lnTo>
                <a:lnTo>
                  <a:pt x="0" y="81"/>
                </a:lnTo>
                <a:lnTo>
                  <a:pt x="0" y="0"/>
                </a:lnTo>
              </a:path>
            </a:pathLst>
          </a:custGeom>
          <a:noFill/>
          <a:ln w="0">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1541" name="Freeform 69"/>
          <p:cNvSpPr/>
          <p:nvPr/>
        </p:nvSpPr>
        <p:spPr bwMode="auto">
          <a:xfrm>
            <a:off x="8085138" y="2914650"/>
            <a:ext cx="112712" cy="103188"/>
          </a:xfrm>
          <a:custGeom>
            <a:avLst/>
            <a:gdLst>
              <a:gd name="T0" fmla="*/ 0 w 12"/>
              <a:gd name="T1" fmla="*/ 0 h 11"/>
              <a:gd name="T2" fmla="*/ 0 w 12"/>
              <a:gd name="T3" fmla="*/ 11 h 11"/>
              <a:gd name="T4" fmla="*/ 12 w 12"/>
              <a:gd name="T5" fmla="*/ 11 h 11"/>
            </a:gdLst>
            <a:ahLst/>
            <a:cxnLst>
              <a:cxn ang="0">
                <a:pos x="T0" y="T1"/>
              </a:cxn>
              <a:cxn ang="0">
                <a:pos x="T2" y="T3"/>
              </a:cxn>
              <a:cxn ang="0">
                <a:pos x="T4" y="T5"/>
              </a:cxn>
            </a:cxnLst>
            <a:rect l="0" t="0" r="r" b="b"/>
            <a:pathLst>
              <a:path w="12" h="11">
                <a:moveTo>
                  <a:pt x="0" y="0"/>
                </a:moveTo>
                <a:lnTo>
                  <a:pt x="0" y="11"/>
                </a:lnTo>
                <a:lnTo>
                  <a:pt x="12" y="11"/>
                </a:lnTo>
              </a:path>
            </a:pathLst>
          </a:custGeom>
          <a:noFill/>
          <a:ln w="0">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1542" name="Rectangle 70"/>
          <p:cNvSpPr>
            <a:spLocks noChangeArrowheads="1"/>
          </p:cNvSpPr>
          <p:nvPr/>
        </p:nvSpPr>
        <p:spPr bwMode="auto">
          <a:xfrm>
            <a:off x="6313488" y="2933700"/>
            <a:ext cx="165417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ea typeface="宋体" panose="02010600030101010101" pitchFamily="2" charset="-122"/>
              </a:rPr>
              <a:t>If the maximum number of </a:t>
            </a:r>
            <a:endParaRPr lang="en-US" altLang="zh-CN" sz="1100">
              <a:latin typeface="ZapfHumnst BT" pitchFamily="34" charset="0"/>
              <a:ea typeface="宋体" panose="02010600030101010101" pitchFamily="2" charset="-122"/>
            </a:endParaRPr>
          </a:p>
        </p:txBody>
      </p:sp>
      <p:sp>
        <p:nvSpPr>
          <p:cNvPr id="361543" name="Rectangle 71"/>
          <p:cNvSpPr>
            <a:spLocks noChangeArrowheads="1"/>
          </p:cNvSpPr>
          <p:nvPr/>
        </p:nvSpPr>
        <p:spPr bwMode="auto">
          <a:xfrm>
            <a:off x="6313488" y="3084513"/>
            <a:ext cx="19304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ea typeface="宋体" panose="02010600030101010101" pitchFamily="2" charset="-122"/>
              </a:rPr>
              <a:t>selected primary courses have </a:t>
            </a:r>
            <a:endParaRPr lang="en-US" altLang="zh-CN" sz="1100">
              <a:latin typeface="ZapfHumnst BT" pitchFamily="34" charset="0"/>
              <a:ea typeface="宋体" panose="02010600030101010101" pitchFamily="2" charset="-122"/>
            </a:endParaRPr>
          </a:p>
        </p:txBody>
      </p:sp>
      <p:sp>
        <p:nvSpPr>
          <p:cNvPr id="361544" name="Rectangle 72"/>
          <p:cNvSpPr>
            <a:spLocks noChangeArrowheads="1"/>
          </p:cNvSpPr>
          <p:nvPr/>
        </p:nvSpPr>
        <p:spPr bwMode="auto">
          <a:xfrm>
            <a:off x="6313488" y="3235325"/>
            <a:ext cx="1703387"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ea typeface="宋体" panose="02010600030101010101" pitchFamily="2" charset="-122"/>
              </a:rPr>
              <a:t>not been committed, select </a:t>
            </a:r>
            <a:endParaRPr lang="en-US" altLang="zh-CN" sz="1100">
              <a:latin typeface="ZapfHumnst BT" pitchFamily="34" charset="0"/>
              <a:ea typeface="宋体" panose="02010600030101010101" pitchFamily="2" charset="-122"/>
            </a:endParaRPr>
          </a:p>
        </p:txBody>
      </p:sp>
      <p:sp>
        <p:nvSpPr>
          <p:cNvPr id="361545" name="Rectangle 73"/>
          <p:cNvSpPr>
            <a:spLocks noChangeArrowheads="1"/>
          </p:cNvSpPr>
          <p:nvPr/>
        </p:nvSpPr>
        <p:spPr bwMode="auto">
          <a:xfrm>
            <a:off x="6313488" y="3384550"/>
            <a:ext cx="16573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ea typeface="宋体" panose="02010600030101010101" pitchFamily="2" charset="-122"/>
              </a:rPr>
              <a:t>alternate course offerings).</a:t>
            </a:r>
            <a:endParaRPr lang="en-US" altLang="zh-CN" sz="1100">
              <a:latin typeface="ZapfHumnst BT" pitchFamily="34" charset="0"/>
              <a:ea typeface="宋体" panose="02010600030101010101" pitchFamily="2" charset="-122"/>
            </a:endParaRPr>
          </a:p>
        </p:txBody>
      </p:sp>
      <p:sp>
        <p:nvSpPr>
          <p:cNvPr id="361546" name="Freeform 74"/>
          <p:cNvSpPr/>
          <p:nvPr/>
        </p:nvSpPr>
        <p:spPr bwMode="auto">
          <a:xfrm>
            <a:off x="6445250" y="4318000"/>
            <a:ext cx="2544763" cy="744538"/>
          </a:xfrm>
          <a:custGeom>
            <a:avLst/>
            <a:gdLst>
              <a:gd name="T0" fmla="*/ 0 w 1603"/>
              <a:gd name="T1" fmla="*/ 0 h 469"/>
              <a:gd name="T2" fmla="*/ 1537 w 1603"/>
              <a:gd name="T3" fmla="*/ 0 h 469"/>
              <a:gd name="T4" fmla="*/ 1603 w 1603"/>
              <a:gd name="T5" fmla="*/ 71 h 469"/>
              <a:gd name="T6" fmla="*/ 1603 w 1603"/>
              <a:gd name="T7" fmla="*/ 469 h 469"/>
              <a:gd name="T8" fmla="*/ 0 w 1603"/>
              <a:gd name="T9" fmla="*/ 469 h 469"/>
              <a:gd name="T10" fmla="*/ 0 w 1603"/>
              <a:gd name="T11" fmla="*/ 0 h 469"/>
            </a:gdLst>
            <a:ahLst/>
            <a:cxnLst>
              <a:cxn ang="0">
                <a:pos x="T0" y="T1"/>
              </a:cxn>
              <a:cxn ang="0">
                <a:pos x="T2" y="T3"/>
              </a:cxn>
              <a:cxn ang="0">
                <a:pos x="T4" y="T5"/>
              </a:cxn>
              <a:cxn ang="0">
                <a:pos x="T6" y="T7"/>
              </a:cxn>
              <a:cxn ang="0">
                <a:pos x="T8" y="T9"/>
              </a:cxn>
              <a:cxn ang="0">
                <a:pos x="T10" y="T11"/>
              </a:cxn>
            </a:cxnLst>
            <a:rect l="0" t="0" r="r" b="b"/>
            <a:pathLst>
              <a:path w="1603" h="469">
                <a:moveTo>
                  <a:pt x="0" y="0"/>
                </a:moveTo>
                <a:lnTo>
                  <a:pt x="1537" y="0"/>
                </a:lnTo>
                <a:lnTo>
                  <a:pt x="1603" y="71"/>
                </a:lnTo>
                <a:lnTo>
                  <a:pt x="1603" y="469"/>
                </a:lnTo>
                <a:lnTo>
                  <a:pt x="0" y="469"/>
                </a:lnTo>
                <a:lnTo>
                  <a:pt x="0" y="0"/>
                </a:lnTo>
                <a:close/>
              </a:path>
            </a:pathLst>
          </a:custGeom>
          <a:noFill/>
          <a:ln w="0">
            <a:solidFill>
              <a:schemeClr val="tx1"/>
            </a:solidFill>
            <a:prstDash val="solid"/>
            <a:round/>
          </a:ln>
          <a:extLst>
            <a:ext uri="{909E8E84-426E-40DD-AFC4-6F175D3DCCD1}">
              <a14:hiddenFill xmlns:a14="http://schemas.microsoft.com/office/drawing/2010/main">
                <a:solidFill>
                  <a:srgbClr val="FFFFCC"/>
                </a:solidFill>
              </a14:hiddenFill>
            </a:ext>
          </a:extLst>
        </p:spPr>
        <p:txBody>
          <a:bodyPr/>
          <a:lstStyle/>
          <a:p>
            <a:endParaRPr lang="zh-CN" altLang="en-US"/>
          </a:p>
        </p:txBody>
      </p:sp>
      <p:sp>
        <p:nvSpPr>
          <p:cNvPr id="361547" name="Freeform 75"/>
          <p:cNvSpPr/>
          <p:nvPr/>
        </p:nvSpPr>
        <p:spPr bwMode="auto">
          <a:xfrm>
            <a:off x="6445250" y="4318000"/>
            <a:ext cx="2544763" cy="744538"/>
          </a:xfrm>
          <a:custGeom>
            <a:avLst/>
            <a:gdLst>
              <a:gd name="T0" fmla="*/ 0 w 270"/>
              <a:gd name="T1" fmla="*/ 0 h 79"/>
              <a:gd name="T2" fmla="*/ 259 w 270"/>
              <a:gd name="T3" fmla="*/ 0 h 79"/>
              <a:gd name="T4" fmla="*/ 270 w 270"/>
              <a:gd name="T5" fmla="*/ 12 h 79"/>
              <a:gd name="T6" fmla="*/ 270 w 270"/>
              <a:gd name="T7" fmla="*/ 79 h 79"/>
              <a:gd name="T8" fmla="*/ 0 w 270"/>
              <a:gd name="T9" fmla="*/ 79 h 79"/>
              <a:gd name="T10" fmla="*/ 0 w 270"/>
              <a:gd name="T11" fmla="*/ 0 h 79"/>
            </a:gdLst>
            <a:ahLst/>
            <a:cxnLst>
              <a:cxn ang="0">
                <a:pos x="T0" y="T1"/>
              </a:cxn>
              <a:cxn ang="0">
                <a:pos x="T2" y="T3"/>
              </a:cxn>
              <a:cxn ang="0">
                <a:pos x="T4" y="T5"/>
              </a:cxn>
              <a:cxn ang="0">
                <a:pos x="T6" y="T7"/>
              </a:cxn>
              <a:cxn ang="0">
                <a:pos x="T8" y="T9"/>
              </a:cxn>
              <a:cxn ang="0">
                <a:pos x="T10" y="T11"/>
              </a:cxn>
            </a:cxnLst>
            <a:rect l="0" t="0" r="r" b="b"/>
            <a:pathLst>
              <a:path w="270" h="79">
                <a:moveTo>
                  <a:pt x="0" y="0"/>
                </a:moveTo>
                <a:lnTo>
                  <a:pt x="259" y="0"/>
                </a:lnTo>
                <a:lnTo>
                  <a:pt x="270" y="12"/>
                </a:lnTo>
                <a:lnTo>
                  <a:pt x="270" y="79"/>
                </a:lnTo>
                <a:lnTo>
                  <a:pt x="0" y="79"/>
                </a:lnTo>
                <a:lnTo>
                  <a:pt x="0" y="0"/>
                </a:lnTo>
              </a:path>
            </a:pathLst>
          </a:custGeom>
          <a:noFill/>
          <a:ln w="0">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1548" name="Freeform 76"/>
          <p:cNvSpPr/>
          <p:nvPr/>
        </p:nvSpPr>
        <p:spPr bwMode="auto">
          <a:xfrm>
            <a:off x="8885238" y="4318000"/>
            <a:ext cx="104775" cy="112713"/>
          </a:xfrm>
          <a:custGeom>
            <a:avLst/>
            <a:gdLst>
              <a:gd name="T0" fmla="*/ 0 w 11"/>
              <a:gd name="T1" fmla="*/ 0 h 12"/>
              <a:gd name="T2" fmla="*/ 0 w 11"/>
              <a:gd name="T3" fmla="*/ 12 h 12"/>
              <a:gd name="T4" fmla="*/ 11 w 11"/>
              <a:gd name="T5" fmla="*/ 12 h 12"/>
            </a:gdLst>
            <a:ahLst/>
            <a:cxnLst>
              <a:cxn ang="0">
                <a:pos x="T0" y="T1"/>
              </a:cxn>
              <a:cxn ang="0">
                <a:pos x="T2" y="T3"/>
              </a:cxn>
              <a:cxn ang="0">
                <a:pos x="T4" y="T5"/>
              </a:cxn>
            </a:cxnLst>
            <a:rect l="0" t="0" r="r" b="b"/>
            <a:pathLst>
              <a:path w="11" h="12">
                <a:moveTo>
                  <a:pt x="0" y="0"/>
                </a:moveTo>
                <a:lnTo>
                  <a:pt x="0" y="12"/>
                </a:lnTo>
                <a:lnTo>
                  <a:pt x="11" y="12"/>
                </a:lnTo>
              </a:path>
            </a:pathLst>
          </a:custGeom>
          <a:noFill/>
          <a:ln w="0">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1549" name="Rectangle 77"/>
          <p:cNvSpPr>
            <a:spLocks noChangeArrowheads="1"/>
          </p:cNvSpPr>
          <p:nvPr/>
        </p:nvSpPr>
        <p:spPr bwMode="auto">
          <a:xfrm>
            <a:off x="6481763" y="4337050"/>
            <a:ext cx="226536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ea typeface="宋体" panose="02010600030101010101" pitchFamily="2" charset="-122"/>
              </a:rPr>
              <a:t>Currently assuming tuition based on </a:t>
            </a:r>
            <a:endParaRPr lang="en-US" altLang="zh-CN" sz="1100">
              <a:latin typeface="ZapfHumnst BT" pitchFamily="34" charset="0"/>
              <a:ea typeface="宋体" panose="02010600030101010101" pitchFamily="2" charset="-122"/>
            </a:endParaRPr>
          </a:p>
        </p:txBody>
      </p:sp>
      <p:sp>
        <p:nvSpPr>
          <p:cNvPr id="361550" name="Rectangle 78"/>
          <p:cNvSpPr>
            <a:spLocks noChangeArrowheads="1"/>
          </p:cNvSpPr>
          <p:nvPr/>
        </p:nvSpPr>
        <p:spPr bwMode="auto">
          <a:xfrm>
            <a:off x="6481763" y="4487863"/>
            <a:ext cx="234632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ea typeface="宋体" panose="02010600030101010101" pitchFamily="2" charset="-122"/>
              </a:rPr>
              <a:t>number of offerings taken and certain </a:t>
            </a:r>
            <a:endParaRPr lang="en-US" altLang="zh-CN" sz="1100">
              <a:latin typeface="ZapfHumnst BT" pitchFamily="34" charset="0"/>
              <a:ea typeface="宋体" panose="02010600030101010101" pitchFamily="2" charset="-122"/>
            </a:endParaRPr>
          </a:p>
        </p:txBody>
      </p:sp>
      <p:sp>
        <p:nvSpPr>
          <p:cNvPr id="361551" name="Rectangle 79"/>
          <p:cNvSpPr>
            <a:spLocks noChangeArrowheads="1"/>
          </p:cNvSpPr>
          <p:nvPr/>
        </p:nvSpPr>
        <p:spPr bwMode="auto">
          <a:xfrm>
            <a:off x="6481763" y="4638675"/>
            <a:ext cx="26352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ea typeface="宋体" panose="02010600030101010101" pitchFamily="2" charset="-122"/>
              </a:rPr>
              <a:t>attributes of students.  If different offerings </a:t>
            </a:r>
            <a:endParaRPr lang="en-US" altLang="zh-CN" sz="1100">
              <a:latin typeface="ZapfHumnst BT" pitchFamily="34" charset="0"/>
              <a:ea typeface="宋体" panose="02010600030101010101" pitchFamily="2" charset="-122"/>
            </a:endParaRPr>
          </a:p>
        </p:txBody>
      </p:sp>
      <p:sp>
        <p:nvSpPr>
          <p:cNvPr id="361552" name="Rectangle 80"/>
          <p:cNvSpPr>
            <a:spLocks noChangeArrowheads="1"/>
          </p:cNvSpPr>
          <p:nvPr/>
        </p:nvSpPr>
        <p:spPr bwMode="auto">
          <a:xfrm>
            <a:off x="6481763" y="4787900"/>
            <a:ext cx="263842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ea typeface="宋体" panose="02010600030101010101" pitchFamily="2" charset="-122"/>
              </a:rPr>
              <a:t>get different prices this will change slightly.</a:t>
            </a:r>
            <a:endParaRPr lang="en-US" altLang="zh-CN" sz="1100">
              <a:latin typeface="ZapfHumnst BT" pitchFamily="34" charset="0"/>
              <a:ea typeface="宋体" panose="02010600030101010101" pitchFamily="2" charset="-122"/>
            </a:endParaRPr>
          </a:p>
        </p:txBody>
      </p:sp>
      <p:sp>
        <p:nvSpPr>
          <p:cNvPr id="361553" name="Freeform 81"/>
          <p:cNvSpPr/>
          <p:nvPr/>
        </p:nvSpPr>
        <p:spPr bwMode="auto">
          <a:xfrm>
            <a:off x="1498600" y="2857500"/>
            <a:ext cx="1244600" cy="1158875"/>
          </a:xfrm>
          <a:custGeom>
            <a:avLst/>
            <a:gdLst>
              <a:gd name="T0" fmla="*/ 0 w 784"/>
              <a:gd name="T1" fmla="*/ 0 h 730"/>
              <a:gd name="T2" fmla="*/ 713 w 784"/>
              <a:gd name="T3" fmla="*/ 0 h 730"/>
              <a:gd name="T4" fmla="*/ 784 w 784"/>
              <a:gd name="T5" fmla="*/ 71 h 730"/>
              <a:gd name="T6" fmla="*/ 784 w 784"/>
              <a:gd name="T7" fmla="*/ 730 h 730"/>
              <a:gd name="T8" fmla="*/ 0 w 784"/>
              <a:gd name="T9" fmla="*/ 730 h 730"/>
              <a:gd name="T10" fmla="*/ 0 w 784"/>
              <a:gd name="T11" fmla="*/ 0 h 730"/>
            </a:gdLst>
            <a:ahLst/>
            <a:cxnLst>
              <a:cxn ang="0">
                <a:pos x="T0" y="T1"/>
              </a:cxn>
              <a:cxn ang="0">
                <a:pos x="T2" y="T3"/>
              </a:cxn>
              <a:cxn ang="0">
                <a:pos x="T4" y="T5"/>
              </a:cxn>
              <a:cxn ang="0">
                <a:pos x="T6" y="T7"/>
              </a:cxn>
              <a:cxn ang="0">
                <a:pos x="T8" y="T9"/>
              </a:cxn>
              <a:cxn ang="0">
                <a:pos x="T10" y="T11"/>
              </a:cxn>
            </a:cxnLst>
            <a:rect l="0" t="0" r="r" b="b"/>
            <a:pathLst>
              <a:path w="784" h="730">
                <a:moveTo>
                  <a:pt x="0" y="0"/>
                </a:moveTo>
                <a:lnTo>
                  <a:pt x="713" y="0"/>
                </a:lnTo>
                <a:lnTo>
                  <a:pt x="784" y="71"/>
                </a:lnTo>
                <a:lnTo>
                  <a:pt x="784" y="730"/>
                </a:lnTo>
                <a:lnTo>
                  <a:pt x="0" y="730"/>
                </a:lnTo>
                <a:lnTo>
                  <a:pt x="0" y="0"/>
                </a:lnTo>
                <a:close/>
              </a:path>
            </a:pathLst>
          </a:custGeom>
          <a:noFill/>
          <a:ln w="0">
            <a:solidFill>
              <a:schemeClr val="tx1"/>
            </a:solidFill>
            <a:prstDash val="solid"/>
            <a:round/>
          </a:ln>
          <a:extLst>
            <a:ext uri="{909E8E84-426E-40DD-AFC4-6F175D3DCCD1}">
              <a14:hiddenFill xmlns:a14="http://schemas.microsoft.com/office/drawing/2010/main">
                <a:solidFill>
                  <a:srgbClr val="FFFFCC"/>
                </a:solidFill>
              </a14:hiddenFill>
            </a:ext>
          </a:extLst>
        </p:spPr>
        <p:txBody>
          <a:bodyPr/>
          <a:lstStyle/>
          <a:p>
            <a:endParaRPr lang="zh-CN" altLang="en-US"/>
          </a:p>
        </p:txBody>
      </p:sp>
      <p:sp>
        <p:nvSpPr>
          <p:cNvPr id="361554" name="Freeform 82"/>
          <p:cNvSpPr/>
          <p:nvPr/>
        </p:nvSpPr>
        <p:spPr bwMode="auto">
          <a:xfrm>
            <a:off x="1498600" y="2857500"/>
            <a:ext cx="1244600" cy="1158875"/>
          </a:xfrm>
          <a:custGeom>
            <a:avLst/>
            <a:gdLst>
              <a:gd name="T0" fmla="*/ 0 w 132"/>
              <a:gd name="T1" fmla="*/ 0 h 123"/>
              <a:gd name="T2" fmla="*/ 120 w 132"/>
              <a:gd name="T3" fmla="*/ 0 h 123"/>
              <a:gd name="T4" fmla="*/ 132 w 132"/>
              <a:gd name="T5" fmla="*/ 12 h 123"/>
              <a:gd name="T6" fmla="*/ 132 w 132"/>
              <a:gd name="T7" fmla="*/ 123 h 123"/>
              <a:gd name="T8" fmla="*/ 0 w 132"/>
              <a:gd name="T9" fmla="*/ 123 h 123"/>
              <a:gd name="T10" fmla="*/ 0 w 132"/>
              <a:gd name="T11" fmla="*/ 0 h 123"/>
            </a:gdLst>
            <a:ahLst/>
            <a:cxnLst>
              <a:cxn ang="0">
                <a:pos x="T0" y="T1"/>
              </a:cxn>
              <a:cxn ang="0">
                <a:pos x="T2" y="T3"/>
              </a:cxn>
              <a:cxn ang="0">
                <a:pos x="T4" y="T5"/>
              </a:cxn>
              <a:cxn ang="0">
                <a:pos x="T6" y="T7"/>
              </a:cxn>
              <a:cxn ang="0">
                <a:pos x="T8" y="T9"/>
              </a:cxn>
              <a:cxn ang="0">
                <a:pos x="T10" y="T11"/>
              </a:cxn>
            </a:cxnLst>
            <a:rect l="0" t="0" r="r" b="b"/>
            <a:pathLst>
              <a:path w="132" h="123">
                <a:moveTo>
                  <a:pt x="0" y="0"/>
                </a:moveTo>
                <a:lnTo>
                  <a:pt x="120" y="0"/>
                </a:lnTo>
                <a:lnTo>
                  <a:pt x="132" y="12"/>
                </a:lnTo>
                <a:lnTo>
                  <a:pt x="132" y="123"/>
                </a:lnTo>
                <a:lnTo>
                  <a:pt x="0" y="123"/>
                </a:lnTo>
                <a:lnTo>
                  <a:pt x="0" y="0"/>
                </a:lnTo>
              </a:path>
            </a:pathLst>
          </a:custGeom>
          <a:noFill/>
          <a:ln w="0">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1555" name="Freeform 83"/>
          <p:cNvSpPr/>
          <p:nvPr/>
        </p:nvSpPr>
        <p:spPr bwMode="auto">
          <a:xfrm>
            <a:off x="2439988" y="2857500"/>
            <a:ext cx="112712" cy="112713"/>
          </a:xfrm>
          <a:custGeom>
            <a:avLst/>
            <a:gdLst>
              <a:gd name="T0" fmla="*/ 0 w 12"/>
              <a:gd name="T1" fmla="*/ 0 h 12"/>
              <a:gd name="T2" fmla="*/ 0 w 12"/>
              <a:gd name="T3" fmla="*/ 12 h 12"/>
              <a:gd name="T4" fmla="*/ 12 w 12"/>
              <a:gd name="T5" fmla="*/ 12 h 12"/>
            </a:gdLst>
            <a:ahLst/>
            <a:cxnLst>
              <a:cxn ang="0">
                <a:pos x="T0" y="T1"/>
              </a:cxn>
              <a:cxn ang="0">
                <a:pos x="T2" y="T3"/>
              </a:cxn>
              <a:cxn ang="0">
                <a:pos x="T4" y="T5"/>
              </a:cxn>
            </a:cxnLst>
            <a:rect l="0" t="0" r="r" b="b"/>
            <a:pathLst>
              <a:path w="12" h="12">
                <a:moveTo>
                  <a:pt x="0" y="0"/>
                </a:moveTo>
                <a:lnTo>
                  <a:pt x="0" y="12"/>
                </a:lnTo>
                <a:lnTo>
                  <a:pt x="12" y="12"/>
                </a:lnTo>
              </a:path>
            </a:pathLst>
          </a:custGeom>
          <a:noFill/>
          <a:ln w="0">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1556" name="Rectangle 84"/>
          <p:cNvSpPr>
            <a:spLocks noChangeArrowheads="1"/>
          </p:cNvSpPr>
          <p:nvPr/>
        </p:nvSpPr>
        <p:spPr bwMode="auto">
          <a:xfrm>
            <a:off x="1501775" y="2876550"/>
            <a:ext cx="124142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ea typeface="宋体" panose="02010600030101010101" pitchFamily="2" charset="-122"/>
              </a:rPr>
              <a:t>Repeat twice this is </a:t>
            </a:r>
            <a:endParaRPr lang="en-US" altLang="zh-CN" sz="1100">
              <a:latin typeface="ZapfHumnst BT" pitchFamily="34" charset="0"/>
              <a:ea typeface="宋体" panose="02010600030101010101" pitchFamily="2" charset="-122"/>
            </a:endParaRPr>
          </a:p>
        </p:txBody>
      </p:sp>
      <p:sp>
        <p:nvSpPr>
          <p:cNvPr id="361557" name="Rectangle 85"/>
          <p:cNvSpPr>
            <a:spLocks noChangeArrowheads="1"/>
          </p:cNvSpPr>
          <p:nvPr/>
        </p:nvSpPr>
        <p:spPr bwMode="auto">
          <a:xfrm>
            <a:off x="1536700" y="3027363"/>
            <a:ext cx="8445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ea typeface="宋体" panose="02010600030101010101" pitchFamily="2" charset="-122"/>
              </a:rPr>
              <a:t>for simplicity; </a:t>
            </a:r>
            <a:endParaRPr lang="en-US" altLang="zh-CN" sz="1100">
              <a:latin typeface="ZapfHumnst BT" pitchFamily="34" charset="0"/>
              <a:ea typeface="宋体" panose="02010600030101010101" pitchFamily="2" charset="-122"/>
            </a:endParaRPr>
          </a:p>
        </p:txBody>
      </p:sp>
      <p:sp>
        <p:nvSpPr>
          <p:cNvPr id="361558" name="Rectangle 86"/>
          <p:cNvSpPr>
            <a:spLocks noChangeArrowheads="1"/>
          </p:cNvSpPr>
          <p:nvPr/>
        </p:nvSpPr>
        <p:spPr bwMode="auto">
          <a:xfrm>
            <a:off x="1536700" y="3178175"/>
            <a:ext cx="95567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ea typeface="宋体" panose="02010600030101010101" pitchFamily="2" charset="-122"/>
              </a:rPr>
              <a:t>realistically, an </a:t>
            </a:r>
            <a:endParaRPr lang="en-US" altLang="zh-CN" sz="1100">
              <a:latin typeface="ZapfHumnst BT" pitchFamily="34" charset="0"/>
              <a:ea typeface="宋体" panose="02010600030101010101" pitchFamily="2" charset="-122"/>
            </a:endParaRPr>
          </a:p>
        </p:txBody>
      </p:sp>
      <p:sp>
        <p:nvSpPr>
          <p:cNvPr id="361559" name="Rectangle 87"/>
          <p:cNvSpPr>
            <a:spLocks noChangeArrowheads="1"/>
          </p:cNvSpPr>
          <p:nvPr/>
        </p:nvSpPr>
        <p:spPr bwMode="auto">
          <a:xfrm>
            <a:off x="1555750" y="3328988"/>
            <a:ext cx="12636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ea typeface="宋体" panose="02010600030101010101" pitchFamily="2" charset="-122"/>
              </a:rPr>
              <a:t>indefinite number of </a:t>
            </a:r>
            <a:endParaRPr lang="en-US" altLang="zh-CN" sz="1100">
              <a:latin typeface="ZapfHumnst BT" pitchFamily="34" charset="0"/>
              <a:ea typeface="宋体" panose="02010600030101010101" pitchFamily="2" charset="-122"/>
            </a:endParaRPr>
          </a:p>
        </p:txBody>
      </p:sp>
      <p:sp>
        <p:nvSpPr>
          <p:cNvPr id="361560" name="Rectangle 88"/>
          <p:cNvSpPr>
            <a:spLocks noChangeArrowheads="1"/>
          </p:cNvSpPr>
          <p:nvPr/>
        </p:nvSpPr>
        <p:spPr bwMode="auto">
          <a:xfrm>
            <a:off x="1536700" y="3479800"/>
            <a:ext cx="9779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ea typeface="宋体" panose="02010600030101010101" pitchFamily="2" charset="-122"/>
              </a:rPr>
              <a:t>iterations could </a:t>
            </a:r>
            <a:endParaRPr lang="en-US" altLang="zh-CN" sz="1100">
              <a:latin typeface="ZapfHumnst BT" pitchFamily="34" charset="0"/>
              <a:ea typeface="宋体" panose="02010600030101010101" pitchFamily="2" charset="-122"/>
            </a:endParaRPr>
          </a:p>
        </p:txBody>
      </p:sp>
      <p:sp>
        <p:nvSpPr>
          <p:cNvPr id="361561" name="Rectangle 89"/>
          <p:cNvSpPr>
            <a:spLocks noChangeArrowheads="1"/>
          </p:cNvSpPr>
          <p:nvPr/>
        </p:nvSpPr>
        <p:spPr bwMode="auto">
          <a:xfrm>
            <a:off x="1536700" y="3630613"/>
            <a:ext cx="3873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ea typeface="宋体" panose="02010600030101010101" pitchFamily="2" charset="-122"/>
              </a:rPr>
              <a:t>occur)</a:t>
            </a:r>
            <a:endParaRPr lang="en-US" altLang="zh-CN" sz="1100">
              <a:latin typeface="ZapfHumnst BT" pitchFamily="34" charset="0"/>
              <a:ea typeface="宋体" panose="02010600030101010101" pitchFamily="2" charset="-122"/>
            </a:endParaRPr>
          </a:p>
        </p:txBody>
      </p:sp>
      <p:sp>
        <p:nvSpPr>
          <p:cNvPr id="361562" name="Freeform 90"/>
          <p:cNvSpPr/>
          <p:nvPr/>
        </p:nvSpPr>
        <p:spPr bwMode="auto">
          <a:xfrm>
            <a:off x="1447800" y="4205288"/>
            <a:ext cx="1414463" cy="781050"/>
          </a:xfrm>
          <a:custGeom>
            <a:avLst/>
            <a:gdLst>
              <a:gd name="T0" fmla="*/ 0 w 891"/>
              <a:gd name="T1" fmla="*/ 0 h 492"/>
              <a:gd name="T2" fmla="*/ 826 w 891"/>
              <a:gd name="T3" fmla="*/ 0 h 492"/>
              <a:gd name="T4" fmla="*/ 891 w 891"/>
              <a:gd name="T5" fmla="*/ 65 h 492"/>
              <a:gd name="T6" fmla="*/ 891 w 891"/>
              <a:gd name="T7" fmla="*/ 492 h 492"/>
              <a:gd name="T8" fmla="*/ 0 w 891"/>
              <a:gd name="T9" fmla="*/ 492 h 492"/>
              <a:gd name="T10" fmla="*/ 0 w 891"/>
              <a:gd name="T11" fmla="*/ 0 h 492"/>
            </a:gdLst>
            <a:ahLst/>
            <a:cxnLst>
              <a:cxn ang="0">
                <a:pos x="T0" y="T1"/>
              </a:cxn>
              <a:cxn ang="0">
                <a:pos x="T2" y="T3"/>
              </a:cxn>
              <a:cxn ang="0">
                <a:pos x="T4" y="T5"/>
              </a:cxn>
              <a:cxn ang="0">
                <a:pos x="T6" y="T7"/>
              </a:cxn>
              <a:cxn ang="0">
                <a:pos x="T8" y="T9"/>
              </a:cxn>
              <a:cxn ang="0">
                <a:pos x="T10" y="T11"/>
              </a:cxn>
            </a:cxnLst>
            <a:rect l="0" t="0" r="r" b="b"/>
            <a:pathLst>
              <a:path w="891" h="492">
                <a:moveTo>
                  <a:pt x="0" y="0"/>
                </a:moveTo>
                <a:lnTo>
                  <a:pt x="826" y="0"/>
                </a:lnTo>
                <a:lnTo>
                  <a:pt x="891" y="65"/>
                </a:lnTo>
                <a:lnTo>
                  <a:pt x="891" y="492"/>
                </a:lnTo>
                <a:lnTo>
                  <a:pt x="0" y="492"/>
                </a:lnTo>
                <a:lnTo>
                  <a:pt x="0" y="0"/>
                </a:lnTo>
                <a:close/>
              </a:path>
            </a:pathLst>
          </a:custGeom>
          <a:noFill/>
          <a:ln w="0">
            <a:solidFill>
              <a:schemeClr val="tx1"/>
            </a:solidFill>
            <a:prstDash val="solid"/>
            <a:round/>
          </a:ln>
          <a:extLst>
            <a:ext uri="{909E8E84-426E-40DD-AFC4-6F175D3DCCD1}">
              <a14:hiddenFill xmlns:a14="http://schemas.microsoft.com/office/drawing/2010/main">
                <a:solidFill>
                  <a:srgbClr val="FFFFCC"/>
                </a:solidFill>
              </a14:hiddenFill>
            </a:ext>
          </a:extLst>
        </p:spPr>
        <p:txBody>
          <a:bodyPr/>
          <a:lstStyle/>
          <a:p>
            <a:endParaRPr lang="zh-CN" altLang="en-US"/>
          </a:p>
        </p:txBody>
      </p:sp>
      <p:sp>
        <p:nvSpPr>
          <p:cNvPr id="361563" name="Freeform 91"/>
          <p:cNvSpPr/>
          <p:nvPr/>
        </p:nvSpPr>
        <p:spPr bwMode="auto">
          <a:xfrm>
            <a:off x="1447800" y="4205288"/>
            <a:ext cx="1414463" cy="781050"/>
          </a:xfrm>
          <a:custGeom>
            <a:avLst/>
            <a:gdLst>
              <a:gd name="T0" fmla="*/ 0 w 150"/>
              <a:gd name="T1" fmla="*/ 0 h 83"/>
              <a:gd name="T2" fmla="*/ 139 w 150"/>
              <a:gd name="T3" fmla="*/ 0 h 83"/>
              <a:gd name="T4" fmla="*/ 150 w 150"/>
              <a:gd name="T5" fmla="*/ 11 h 83"/>
              <a:gd name="T6" fmla="*/ 150 w 150"/>
              <a:gd name="T7" fmla="*/ 83 h 83"/>
              <a:gd name="T8" fmla="*/ 0 w 150"/>
              <a:gd name="T9" fmla="*/ 83 h 83"/>
              <a:gd name="T10" fmla="*/ 0 w 150"/>
              <a:gd name="T11" fmla="*/ 0 h 83"/>
            </a:gdLst>
            <a:ahLst/>
            <a:cxnLst>
              <a:cxn ang="0">
                <a:pos x="T0" y="T1"/>
              </a:cxn>
              <a:cxn ang="0">
                <a:pos x="T2" y="T3"/>
              </a:cxn>
              <a:cxn ang="0">
                <a:pos x="T4" y="T5"/>
              </a:cxn>
              <a:cxn ang="0">
                <a:pos x="T6" y="T7"/>
              </a:cxn>
              <a:cxn ang="0">
                <a:pos x="T8" y="T9"/>
              </a:cxn>
              <a:cxn ang="0">
                <a:pos x="T10" y="T11"/>
              </a:cxn>
            </a:cxnLst>
            <a:rect l="0" t="0" r="r" b="b"/>
            <a:pathLst>
              <a:path w="150" h="83">
                <a:moveTo>
                  <a:pt x="0" y="0"/>
                </a:moveTo>
                <a:lnTo>
                  <a:pt x="139" y="0"/>
                </a:lnTo>
                <a:lnTo>
                  <a:pt x="150" y="11"/>
                </a:lnTo>
                <a:lnTo>
                  <a:pt x="150" y="83"/>
                </a:lnTo>
                <a:lnTo>
                  <a:pt x="0" y="83"/>
                </a:lnTo>
                <a:lnTo>
                  <a:pt x="0" y="0"/>
                </a:lnTo>
              </a:path>
            </a:pathLst>
          </a:custGeom>
          <a:noFill/>
          <a:ln w="0">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1564" name="Freeform 92"/>
          <p:cNvSpPr/>
          <p:nvPr/>
        </p:nvSpPr>
        <p:spPr bwMode="auto">
          <a:xfrm>
            <a:off x="2759075" y="4205288"/>
            <a:ext cx="103188" cy="103187"/>
          </a:xfrm>
          <a:custGeom>
            <a:avLst/>
            <a:gdLst>
              <a:gd name="T0" fmla="*/ 0 w 11"/>
              <a:gd name="T1" fmla="*/ 0 h 11"/>
              <a:gd name="T2" fmla="*/ 0 w 11"/>
              <a:gd name="T3" fmla="*/ 11 h 11"/>
              <a:gd name="T4" fmla="*/ 11 w 11"/>
              <a:gd name="T5" fmla="*/ 11 h 11"/>
            </a:gdLst>
            <a:ahLst/>
            <a:cxnLst>
              <a:cxn ang="0">
                <a:pos x="T0" y="T1"/>
              </a:cxn>
              <a:cxn ang="0">
                <a:pos x="T2" y="T3"/>
              </a:cxn>
              <a:cxn ang="0">
                <a:pos x="T4" y="T5"/>
              </a:cxn>
            </a:cxnLst>
            <a:rect l="0" t="0" r="r" b="b"/>
            <a:pathLst>
              <a:path w="11" h="11">
                <a:moveTo>
                  <a:pt x="0" y="0"/>
                </a:moveTo>
                <a:lnTo>
                  <a:pt x="0" y="11"/>
                </a:lnTo>
                <a:lnTo>
                  <a:pt x="11" y="11"/>
                </a:lnTo>
              </a:path>
            </a:pathLst>
          </a:custGeom>
          <a:noFill/>
          <a:ln w="0">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1565" name="Rectangle 93"/>
          <p:cNvSpPr>
            <a:spLocks noChangeArrowheads="1"/>
          </p:cNvSpPr>
          <p:nvPr/>
        </p:nvSpPr>
        <p:spPr bwMode="auto">
          <a:xfrm>
            <a:off x="1485900" y="4224338"/>
            <a:ext cx="109378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ea typeface="宋体" panose="02010600030101010101" pitchFamily="2" charset="-122"/>
              </a:rPr>
              <a:t>Finally commit or </a:t>
            </a:r>
            <a:endParaRPr lang="en-US" altLang="zh-CN" sz="1100">
              <a:latin typeface="ZapfHumnst BT" pitchFamily="34" charset="0"/>
              <a:ea typeface="宋体" panose="02010600030101010101" pitchFamily="2" charset="-122"/>
            </a:endParaRPr>
          </a:p>
        </p:txBody>
      </p:sp>
      <p:sp>
        <p:nvSpPr>
          <p:cNvPr id="361566" name="Rectangle 94"/>
          <p:cNvSpPr>
            <a:spLocks noChangeArrowheads="1"/>
          </p:cNvSpPr>
          <p:nvPr/>
        </p:nvSpPr>
        <p:spPr bwMode="auto">
          <a:xfrm>
            <a:off x="1485900" y="4373563"/>
            <a:ext cx="113188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ea typeface="宋体" panose="02010600030101010101" pitchFamily="2" charset="-122"/>
              </a:rPr>
              <a:t>cancel the course </a:t>
            </a:r>
            <a:endParaRPr lang="en-US" altLang="zh-CN" sz="1100">
              <a:latin typeface="ZapfHumnst BT" pitchFamily="34" charset="0"/>
              <a:ea typeface="宋体" panose="02010600030101010101" pitchFamily="2" charset="-122"/>
            </a:endParaRPr>
          </a:p>
        </p:txBody>
      </p:sp>
      <p:sp>
        <p:nvSpPr>
          <p:cNvPr id="361567" name="Rectangle 95"/>
          <p:cNvSpPr>
            <a:spLocks noChangeArrowheads="1"/>
          </p:cNvSpPr>
          <p:nvPr/>
        </p:nvSpPr>
        <p:spPr bwMode="auto">
          <a:xfrm>
            <a:off x="1485900" y="4524375"/>
            <a:ext cx="102393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ea typeface="宋体" panose="02010600030101010101" pitchFamily="2" charset="-122"/>
              </a:rPr>
              <a:t>offering once all </a:t>
            </a:r>
            <a:endParaRPr lang="en-US" altLang="zh-CN" sz="1100">
              <a:latin typeface="ZapfHumnst BT" pitchFamily="34" charset="0"/>
              <a:ea typeface="宋体" panose="02010600030101010101" pitchFamily="2" charset="-122"/>
            </a:endParaRPr>
          </a:p>
        </p:txBody>
      </p:sp>
      <p:sp>
        <p:nvSpPr>
          <p:cNvPr id="361568" name="Rectangle 96"/>
          <p:cNvSpPr>
            <a:spLocks noChangeArrowheads="1"/>
          </p:cNvSpPr>
          <p:nvPr/>
        </p:nvSpPr>
        <p:spPr bwMode="auto">
          <a:xfrm>
            <a:off x="1485900" y="4675188"/>
            <a:ext cx="13208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ea typeface="宋体" panose="02010600030101010101" pitchFamily="2" charset="-122"/>
              </a:rPr>
              <a:t>leveling has occurred</a:t>
            </a:r>
            <a:endParaRPr lang="en-US" altLang="zh-CN" sz="1100">
              <a:latin typeface="ZapfHumnst BT" pitchFamily="34" charset="0"/>
              <a:ea typeface="宋体" panose="02010600030101010101" pitchFamily="2" charset="-122"/>
            </a:endParaRPr>
          </a:p>
        </p:txBody>
      </p:sp>
      <p:sp>
        <p:nvSpPr>
          <p:cNvPr id="361569" name="Line 97"/>
          <p:cNvSpPr>
            <a:spLocks noChangeShapeType="1"/>
          </p:cNvSpPr>
          <p:nvPr/>
        </p:nvSpPr>
        <p:spPr bwMode="auto">
          <a:xfrm>
            <a:off x="393700" y="1954213"/>
            <a:ext cx="962025" cy="1587"/>
          </a:xfrm>
          <a:prstGeom prst="line">
            <a:avLst/>
          </a:prstGeom>
          <a:noFill/>
          <a:ln w="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61570" name="Line 98"/>
          <p:cNvSpPr>
            <a:spLocks noChangeShapeType="1"/>
          </p:cNvSpPr>
          <p:nvPr/>
        </p:nvSpPr>
        <p:spPr bwMode="auto">
          <a:xfrm flipH="1">
            <a:off x="1250950" y="1954213"/>
            <a:ext cx="104775" cy="4603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61571" name="Line 99"/>
          <p:cNvSpPr>
            <a:spLocks noChangeShapeType="1"/>
          </p:cNvSpPr>
          <p:nvPr/>
        </p:nvSpPr>
        <p:spPr bwMode="auto">
          <a:xfrm flipH="1" flipV="1">
            <a:off x="1250950" y="1906588"/>
            <a:ext cx="104775" cy="4762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61572" name="Rectangle 100"/>
          <p:cNvSpPr>
            <a:spLocks noChangeArrowheads="1"/>
          </p:cNvSpPr>
          <p:nvPr/>
        </p:nvSpPr>
        <p:spPr bwMode="auto">
          <a:xfrm>
            <a:off x="223838" y="1746250"/>
            <a:ext cx="14541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ea typeface="宋体" panose="02010600030101010101" pitchFamily="2" charset="-122"/>
              </a:rPr>
              <a:t>1. // close registration( )</a:t>
            </a:r>
            <a:endParaRPr lang="en-US" altLang="zh-CN" sz="1100">
              <a:latin typeface="ZapfHumnst BT" pitchFamily="34" charset="0"/>
              <a:ea typeface="宋体" panose="02010600030101010101" pitchFamily="2" charset="-122"/>
            </a:endParaRPr>
          </a:p>
        </p:txBody>
      </p:sp>
      <p:sp>
        <p:nvSpPr>
          <p:cNvPr id="361573" name="Line 101"/>
          <p:cNvSpPr>
            <a:spLocks noChangeShapeType="1"/>
          </p:cNvSpPr>
          <p:nvPr/>
        </p:nvSpPr>
        <p:spPr bwMode="auto">
          <a:xfrm>
            <a:off x="1449388" y="2538413"/>
            <a:ext cx="1450975" cy="1587"/>
          </a:xfrm>
          <a:prstGeom prst="line">
            <a:avLst/>
          </a:prstGeom>
          <a:noFill/>
          <a:ln w="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61574" name="Line 102"/>
          <p:cNvSpPr>
            <a:spLocks noChangeShapeType="1"/>
          </p:cNvSpPr>
          <p:nvPr/>
        </p:nvSpPr>
        <p:spPr bwMode="auto">
          <a:xfrm flipH="1">
            <a:off x="2797175" y="2538413"/>
            <a:ext cx="103188" cy="3651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61575" name="Line 103"/>
          <p:cNvSpPr>
            <a:spLocks noChangeShapeType="1"/>
          </p:cNvSpPr>
          <p:nvPr/>
        </p:nvSpPr>
        <p:spPr bwMode="auto">
          <a:xfrm flipH="1" flipV="1">
            <a:off x="2797175" y="2490788"/>
            <a:ext cx="103188" cy="4762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61576" name="Rectangle 104"/>
          <p:cNvSpPr>
            <a:spLocks noChangeArrowheads="1"/>
          </p:cNvSpPr>
          <p:nvPr/>
        </p:nvSpPr>
        <p:spPr bwMode="auto">
          <a:xfrm>
            <a:off x="1525588" y="2330450"/>
            <a:ext cx="14541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ea typeface="宋体" panose="02010600030101010101" pitchFamily="2" charset="-122"/>
              </a:rPr>
              <a:t>2. // close registration( )</a:t>
            </a:r>
            <a:endParaRPr lang="en-US" altLang="zh-CN" sz="1100">
              <a:latin typeface="ZapfHumnst BT" pitchFamily="34" charset="0"/>
              <a:ea typeface="宋体" panose="02010600030101010101" pitchFamily="2" charset="-122"/>
            </a:endParaRPr>
          </a:p>
        </p:txBody>
      </p:sp>
      <p:sp>
        <p:nvSpPr>
          <p:cNvPr id="361577" name="Line 105"/>
          <p:cNvSpPr>
            <a:spLocks noChangeShapeType="1"/>
          </p:cNvSpPr>
          <p:nvPr/>
        </p:nvSpPr>
        <p:spPr bwMode="auto">
          <a:xfrm>
            <a:off x="2995613" y="3357563"/>
            <a:ext cx="2657475" cy="1587"/>
          </a:xfrm>
          <a:prstGeom prst="line">
            <a:avLst/>
          </a:prstGeom>
          <a:noFill/>
          <a:ln w="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61578" name="Line 106"/>
          <p:cNvSpPr>
            <a:spLocks noChangeShapeType="1"/>
          </p:cNvSpPr>
          <p:nvPr/>
        </p:nvSpPr>
        <p:spPr bwMode="auto">
          <a:xfrm flipH="1">
            <a:off x="5540375" y="3357563"/>
            <a:ext cx="112713" cy="3651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61579" name="Line 107"/>
          <p:cNvSpPr>
            <a:spLocks noChangeShapeType="1"/>
          </p:cNvSpPr>
          <p:nvPr/>
        </p:nvSpPr>
        <p:spPr bwMode="auto">
          <a:xfrm flipH="1" flipV="1">
            <a:off x="5540375" y="3309938"/>
            <a:ext cx="112713" cy="4762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61580" name="Rectangle 108"/>
          <p:cNvSpPr>
            <a:spLocks noChangeArrowheads="1"/>
          </p:cNvSpPr>
          <p:nvPr/>
        </p:nvSpPr>
        <p:spPr bwMode="auto">
          <a:xfrm>
            <a:off x="3532188" y="3149600"/>
            <a:ext cx="1570037"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ea typeface="宋体" panose="02010600030101010101" pitchFamily="2" charset="-122"/>
              </a:rPr>
              <a:t>2.2. // close registration( )</a:t>
            </a:r>
            <a:endParaRPr lang="en-US" altLang="zh-CN" sz="1100">
              <a:latin typeface="ZapfHumnst BT" pitchFamily="34" charset="0"/>
              <a:ea typeface="宋体" panose="02010600030101010101" pitchFamily="2" charset="-122"/>
            </a:endParaRPr>
          </a:p>
        </p:txBody>
      </p:sp>
      <p:sp>
        <p:nvSpPr>
          <p:cNvPr id="361581" name="Line 109"/>
          <p:cNvSpPr>
            <a:spLocks noChangeShapeType="1"/>
          </p:cNvSpPr>
          <p:nvPr/>
        </p:nvSpPr>
        <p:spPr bwMode="auto">
          <a:xfrm>
            <a:off x="1449388" y="2151063"/>
            <a:ext cx="1450975" cy="1587"/>
          </a:xfrm>
          <a:prstGeom prst="line">
            <a:avLst/>
          </a:prstGeom>
          <a:noFill/>
          <a:ln w="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61582" name="Line 110"/>
          <p:cNvSpPr>
            <a:spLocks noChangeShapeType="1"/>
          </p:cNvSpPr>
          <p:nvPr/>
        </p:nvSpPr>
        <p:spPr bwMode="auto">
          <a:xfrm flipH="1">
            <a:off x="2797175" y="2151063"/>
            <a:ext cx="103188" cy="381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61583" name="Line 111"/>
          <p:cNvSpPr>
            <a:spLocks noChangeShapeType="1"/>
          </p:cNvSpPr>
          <p:nvPr/>
        </p:nvSpPr>
        <p:spPr bwMode="auto">
          <a:xfrm flipH="1" flipV="1">
            <a:off x="2797175" y="2105025"/>
            <a:ext cx="103188" cy="4603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61584" name="Rectangle 112"/>
          <p:cNvSpPr>
            <a:spLocks noChangeArrowheads="1"/>
          </p:cNvSpPr>
          <p:nvPr/>
        </p:nvSpPr>
        <p:spPr bwMode="auto">
          <a:xfrm>
            <a:off x="1393825" y="1944688"/>
            <a:ext cx="17716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ea typeface="宋体" panose="02010600030101010101" pitchFamily="2" charset="-122"/>
              </a:rPr>
              <a:t>1.1. // is registration open?( )</a:t>
            </a:r>
            <a:endParaRPr lang="en-US" altLang="zh-CN" sz="1100">
              <a:latin typeface="ZapfHumnst BT" pitchFamily="34" charset="0"/>
              <a:ea typeface="宋体" panose="02010600030101010101" pitchFamily="2" charset="-122"/>
            </a:endParaRPr>
          </a:p>
        </p:txBody>
      </p:sp>
      <p:sp>
        <p:nvSpPr>
          <p:cNvPr id="361585" name="Line 113"/>
          <p:cNvSpPr>
            <a:spLocks noChangeShapeType="1"/>
          </p:cNvSpPr>
          <p:nvPr/>
        </p:nvSpPr>
        <p:spPr bwMode="auto">
          <a:xfrm>
            <a:off x="2995613" y="5618163"/>
            <a:ext cx="5551487" cy="1587"/>
          </a:xfrm>
          <a:prstGeom prst="line">
            <a:avLst/>
          </a:prstGeom>
          <a:noFill/>
          <a:ln w="0">
            <a:solidFill>
              <a:schemeClr val="tx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61586" name="Line 114"/>
          <p:cNvSpPr>
            <a:spLocks noChangeShapeType="1"/>
          </p:cNvSpPr>
          <p:nvPr/>
        </p:nvSpPr>
        <p:spPr bwMode="auto">
          <a:xfrm flipH="1">
            <a:off x="8442325" y="5618163"/>
            <a:ext cx="104775" cy="46037"/>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61587" name="Line 115"/>
          <p:cNvSpPr>
            <a:spLocks noChangeShapeType="1"/>
          </p:cNvSpPr>
          <p:nvPr/>
        </p:nvSpPr>
        <p:spPr bwMode="auto">
          <a:xfrm flipH="1" flipV="1">
            <a:off x="8442325" y="5570538"/>
            <a:ext cx="104775" cy="47625"/>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61588" name="Rectangle 116"/>
          <p:cNvSpPr>
            <a:spLocks noChangeArrowheads="1"/>
          </p:cNvSpPr>
          <p:nvPr/>
        </p:nvSpPr>
        <p:spPr bwMode="auto">
          <a:xfrm>
            <a:off x="4918075" y="5410200"/>
            <a:ext cx="193992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solidFill>
                  <a:schemeClr val="tx2"/>
                </a:solidFill>
                <a:ea typeface="宋体" panose="02010600030101010101" pitchFamily="2" charset="-122"/>
              </a:rPr>
              <a:t>2.6. submitBill(Student, double)</a:t>
            </a:r>
            <a:endParaRPr lang="en-US" altLang="zh-CN" sz="1100">
              <a:solidFill>
                <a:schemeClr val="tx2"/>
              </a:solidFill>
              <a:latin typeface="ZapfHumnst BT" pitchFamily="34" charset="0"/>
              <a:ea typeface="宋体" panose="02010600030101010101" pitchFamily="2" charset="-122"/>
            </a:endParaRPr>
          </a:p>
        </p:txBody>
      </p:sp>
      <p:sp>
        <p:nvSpPr>
          <p:cNvPr id="361589" name="Line 117"/>
          <p:cNvSpPr>
            <a:spLocks noChangeShapeType="1"/>
          </p:cNvSpPr>
          <p:nvPr/>
        </p:nvSpPr>
        <p:spPr bwMode="auto">
          <a:xfrm>
            <a:off x="2995613" y="4025900"/>
            <a:ext cx="3619500" cy="1588"/>
          </a:xfrm>
          <a:prstGeom prst="line">
            <a:avLst/>
          </a:prstGeom>
          <a:noFill/>
          <a:ln w="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61590" name="Line 118"/>
          <p:cNvSpPr>
            <a:spLocks noChangeShapeType="1"/>
          </p:cNvSpPr>
          <p:nvPr/>
        </p:nvSpPr>
        <p:spPr bwMode="auto">
          <a:xfrm flipH="1">
            <a:off x="6510338" y="4025900"/>
            <a:ext cx="104775" cy="4762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61591" name="Line 119"/>
          <p:cNvSpPr>
            <a:spLocks noChangeShapeType="1"/>
          </p:cNvSpPr>
          <p:nvPr/>
        </p:nvSpPr>
        <p:spPr bwMode="auto">
          <a:xfrm flipH="1" flipV="1">
            <a:off x="6510338" y="3978275"/>
            <a:ext cx="104775" cy="4762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61592" name="Rectangle 120"/>
          <p:cNvSpPr>
            <a:spLocks noChangeArrowheads="1"/>
          </p:cNvSpPr>
          <p:nvPr/>
        </p:nvSpPr>
        <p:spPr bwMode="auto">
          <a:xfrm>
            <a:off x="4456113" y="3817938"/>
            <a:ext cx="80327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ea typeface="宋体" panose="02010600030101010101" pitchFamily="2" charset="-122"/>
              </a:rPr>
              <a:t>2.3. // level( )</a:t>
            </a:r>
            <a:endParaRPr lang="en-US" altLang="zh-CN" sz="1100">
              <a:latin typeface="ZapfHumnst BT" pitchFamily="34" charset="0"/>
              <a:ea typeface="宋体" panose="02010600030101010101" pitchFamily="2" charset="-122"/>
            </a:endParaRPr>
          </a:p>
        </p:txBody>
      </p:sp>
      <p:sp>
        <p:nvSpPr>
          <p:cNvPr id="361593" name="Line 121"/>
          <p:cNvSpPr>
            <a:spLocks noChangeShapeType="1"/>
          </p:cNvSpPr>
          <p:nvPr/>
        </p:nvSpPr>
        <p:spPr bwMode="auto">
          <a:xfrm>
            <a:off x="2995613" y="2867025"/>
            <a:ext cx="1450975" cy="1588"/>
          </a:xfrm>
          <a:prstGeom prst="line">
            <a:avLst/>
          </a:prstGeom>
          <a:noFill/>
          <a:ln w="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61594" name="Line 122"/>
          <p:cNvSpPr>
            <a:spLocks noChangeShapeType="1"/>
          </p:cNvSpPr>
          <p:nvPr/>
        </p:nvSpPr>
        <p:spPr bwMode="auto">
          <a:xfrm flipH="1">
            <a:off x="4343400" y="2867025"/>
            <a:ext cx="103188" cy="4762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61595" name="Line 123"/>
          <p:cNvSpPr>
            <a:spLocks noChangeShapeType="1"/>
          </p:cNvSpPr>
          <p:nvPr/>
        </p:nvSpPr>
        <p:spPr bwMode="auto">
          <a:xfrm flipH="1" flipV="1">
            <a:off x="4343400" y="2828925"/>
            <a:ext cx="103188" cy="381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61596" name="Rectangle 124"/>
          <p:cNvSpPr>
            <a:spLocks noChangeArrowheads="1"/>
          </p:cNvSpPr>
          <p:nvPr/>
        </p:nvSpPr>
        <p:spPr bwMode="auto">
          <a:xfrm>
            <a:off x="2778125" y="2660650"/>
            <a:ext cx="216852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ea typeface="宋体" panose="02010600030101010101" pitchFamily="2" charset="-122"/>
              </a:rPr>
              <a:t>2.1. getCourseOfferings(Semester)</a:t>
            </a:r>
            <a:endParaRPr lang="en-US" altLang="zh-CN" sz="1100">
              <a:latin typeface="ZapfHumnst BT" pitchFamily="34" charset="0"/>
              <a:ea typeface="宋体" panose="02010600030101010101" pitchFamily="2" charset="-122"/>
            </a:endParaRPr>
          </a:p>
        </p:txBody>
      </p:sp>
      <p:sp>
        <p:nvSpPr>
          <p:cNvPr id="361597" name="Line 125"/>
          <p:cNvSpPr>
            <a:spLocks noChangeShapeType="1"/>
          </p:cNvSpPr>
          <p:nvPr/>
        </p:nvSpPr>
        <p:spPr bwMode="auto">
          <a:xfrm>
            <a:off x="2995613" y="4505325"/>
            <a:ext cx="2657475" cy="1588"/>
          </a:xfrm>
          <a:prstGeom prst="line">
            <a:avLst/>
          </a:prstGeom>
          <a:noFill/>
          <a:ln w="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61598" name="Line 126"/>
          <p:cNvSpPr>
            <a:spLocks noChangeShapeType="1"/>
          </p:cNvSpPr>
          <p:nvPr/>
        </p:nvSpPr>
        <p:spPr bwMode="auto">
          <a:xfrm flipH="1">
            <a:off x="5540375" y="4505325"/>
            <a:ext cx="112713" cy="4762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61599" name="Line 127"/>
          <p:cNvSpPr>
            <a:spLocks noChangeShapeType="1"/>
          </p:cNvSpPr>
          <p:nvPr/>
        </p:nvSpPr>
        <p:spPr bwMode="auto">
          <a:xfrm flipH="1" flipV="1">
            <a:off x="5540375" y="4459288"/>
            <a:ext cx="112713" cy="4603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61600" name="Rectangle 128"/>
          <p:cNvSpPr>
            <a:spLocks noChangeArrowheads="1"/>
          </p:cNvSpPr>
          <p:nvPr/>
        </p:nvSpPr>
        <p:spPr bwMode="auto">
          <a:xfrm>
            <a:off x="3946525" y="4298950"/>
            <a:ext cx="84137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ea typeface="宋体" panose="02010600030101010101" pitchFamily="2" charset="-122"/>
              </a:rPr>
              <a:t>2.4. // close( )</a:t>
            </a:r>
            <a:endParaRPr lang="en-US" altLang="zh-CN" sz="1100">
              <a:latin typeface="ZapfHumnst BT" pitchFamily="34" charset="0"/>
              <a:ea typeface="宋体" panose="02010600030101010101" pitchFamily="2" charset="-122"/>
            </a:endParaRPr>
          </a:p>
        </p:txBody>
      </p:sp>
      <p:sp>
        <p:nvSpPr>
          <p:cNvPr id="361601" name="Line 129"/>
          <p:cNvSpPr>
            <a:spLocks noChangeShapeType="1"/>
          </p:cNvSpPr>
          <p:nvPr/>
        </p:nvSpPr>
        <p:spPr bwMode="auto">
          <a:xfrm>
            <a:off x="2995613" y="5230813"/>
            <a:ext cx="4589462" cy="1587"/>
          </a:xfrm>
          <a:prstGeom prst="line">
            <a:avLst/>
          </a:prstGeom>
          <a:noFill/>
          <a:ln w="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61602" name="Line 130"/>
          <p:cNvSpPr>
            <a:spLocks noChangeShapeType="1"/>
          </p:cNvSpPr>
          <p:nvPr/>
        </p:nvSpPr>
        <p:spPr bwMode="auto">
          <a:xfrm flipH="1">
            <a:off x="7472363" y="5230813"/>
            <a:ext cx="112712" cy="4762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61603" name="Line 131"/>
          <p:cNvSpPr>
            <a:spLocks noChangeShapeType="1"/>
          </p:cNvSpPr>
          <p:nvPr/>
        </p:nvSpPr>
        <p:spPr bwMode="auto">
          <a:xfrm flipH="1" flipV="1">
            <a:off x="7472363" y="5184775"/>
            <a:ext cx="112712" cy="4603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61604" name="Rectangle 132"/>
          <p:cNvSpPr>
            <a:spLocks noChangeArrowheads="1"/>
          </p:cNvSpPr>
          <p:nvPr/>
        </p:nvSpPr>
        <p:spPr bwMode="auto">
          <a:xfrm>
            <a:off x="4841875" y="5024438"/>
            <a:ext cx="101441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ea typeface="宋体" panose="02010600030101010101" pitchFamily="2" charset="-122"/>
              </a:rPr>
              <a:t>2.5. getTuition( )</a:t>
            </a:r>
            <a:endParaRPr lang="en-US" altLang="zh-CN" sz="1100">
              <a:latin typeface="ZapfHumnst BT" pitchFamily="34" charset="0"/>
              <a:ea typeface="宋体" panose="02010600030101010101" pitchFamily="2" charset="-122"/>
            </a:endParaRPr>
          </a:p>
        </p:txBody>
      </p:sp>
      <p:sp>
        <p:nvSpPr>
          <p:cNvPr id="361605" name="Line 133"/>
          <p:cNvSpPr>
            <a:spLocks noChangeShapeType="1"/>
          </p:cNvSpPr>
          <p:nvPr/>
        </p:nvSpPr>
        <p:spPr bwMode="auto">
          <a:xfrm flipH="1">
            <a:off x="4324350" y="3017838"/>
            <a:ext cx="792163" cy="339725"/>
          </a:xfrm>
          <a:prstGeom prst="line">
            <a:avLst/>
          </a:prstGeom>
          <a:noFill/>
          <a:ln w="0">
            <a:solidFill>
              <a:schemeClr val="tx1"/>
            </a:solidFill>
            <a:prstDash val="sysDash"/>
            <a:round/>
          </a:ln>
          <a:extLst>
            <a:ext uri="{909E8E84-426E-40DD-AFC4-6F175D3DCCD1}">
              <a14:hiddenFill xmlns:a14="http://schemas.microsoft.com/office/drawing/2010/main">
                <a:noFill/>
              </a14:hiddenFill>
            </a:ext>
          </a:extLst>
        </p:spPr>
        <p:txBody>
          <a:bodyPr/>
          <a:lstStyle/>
          <a:p>
            <a:endParaRPr lang="zh-CN" altLang="en-US"/>
          </a:p>
        </p:txBody>
      </p:sp>
      <p:sp>
        <p:nvSpPr>
          <p:cNvPr id="361606" name="Line 134"/>
          <p:cNvSpPr>
            <a:spLocks noChangeShapeType="1"/>
          </p:cNvSpPr>
          <p:nvPr/>
        </p:nvSpPr>
        <p:spPr bwMode="auto">
          <a:xfrm flipH="1">
            <a:off x="3721100" y="2546350"/>
            <a:ext cx="273050" cy="320675"/>
          </a:xfrm>
          <a:prstGeom prst="line">
            <a:avLst/>
          </a:prstGeom>
          <a:noFill/>
          <a:ln w="0">
            <a:solidFill>
              <a:schemeClr val="tx1"/>
            </a:solidFill>
            <a:prstDash val="sysDash"/>
            <a:round/>
          </a:ln>
          <a:extLst>
            <a:ext uri="{909E8E84-426E-40DD-AFC4-6F175D3DCCD1}">
              <a14:hiddenFill xmlns:a14="http://schemas.microsoft.com/office/drawing/2010/main">
                <a:noFill/>
              </a14:hiddenFill>
            </a:ext>
          </a:extLst>
        </p:spPr>
        <p:txBody>
          <a:bodyPr/>
          <a:lstStyle/>
          <a:p>
            <a:endParaRPr lang="zh-CN" altLang="en-US"/>
          </a:p>
        </p:txBody>
      </p:sp>
      <p:sp>
        <p:nvSpPr>
          <p:cNvPr id="361607" name="Line 135"/>
          <p:cNvSpPr>
            <a:spLocks noChangeShapeType="1"/>
          </p:cNvSpPr>
          <p:nvPr/>
        </p:nvSpPr>
        <p:spPr bwMode="auto">
          <a:xfrm flipH="1">
            <a:off x="4805363" y="3582988"/>
            <a:ext cx="1470025" cy="442912"/>
          </a:xfrm>
          <a:prstGeom prst="line">
            <a:avLst/>
          </a:prstGeom>
          <a:noFill/>
          <a:ln w="0">
            <a:solidFill>
              <a:schemeClr val="tx1"/>
            </a:solidFill>
            <a:prstDash val="sysDash"/>
            <a:round/>
          </a:ln>
          <a:extLst>
            <a:ext uri="{909E8E84-426E-40DD-AFC4-6F175D3DCCD1}">
              <a14:hiddenFill xmlns:a14="http://schemas.microsoft.com/office/drawing/2010/main">
                <a:noFill/>
              </a14:hiddenFill>
            </a:ext>
          </a:extLst>
        </p:spPr>
        <p:txBody>
          <a:bodyPr/>
          <a:lstStyle/>
          <a:p>
            <a:endParaRPr lang="zh-CN" altLang="en-US"/>
          </a:p>
        </p:txBody>
      </p:sp>
      <p:sp>
        <p:nvSpPr>
          <p:cNvPr id="361608" name="Line 136"/>
          <p:cNvSpPr>
            <a:spLocks noChangeShapeType="1"/>
          </p:cNvSpPr>
          <p:nvPr/>
        </p:nvSpPr>
        <p:spPr bwMode="auto">
          <a:xfrm>
            <a:off x="2778125" y="5541963"/>
            <a:ext cx="2987675" cy="76200"/>
          </a:xfrm>
          <a:prstGeom prst="line">
            <a:avLst/>
          </a:prstGeom>
          <a:noFill/>
          <a:ln w="0">
            <a:solidFill>
              <a:schemeClr val="tx1"/>
            </a:solidFill>
            <a:prstDash val="sysDash"/>
            <a:round/>
          </a:ln>
          <a:extLst>
            <a:ext uri="{909E8E84-426E-40DD-AFC4-6F175D3DCCD1}">
              <a14:hiddenFill xmlns:a14="http://schemas.microsoft.com/office/drawing/2010/main">
                <a:noFill/>
              </a14:hiddenFill>
            </a:ext>
          </a:extLst>
        </p:spPr>
        <p:txBody>
          <a:bodyPr/>
          <a:lstStyle/>
          <a:p>
            <a:endParaRPr lang="zh-CN" altLang="en-US"/>
          </a:p>
        </p:txBody>
      </p:sp>
      <p:sp>
        <p:nvSpPr>
          <p:cNvPr id="361609" name="Line 137"/>
          <p:cNvSpPr>
            <a:spLocks noChangeShapeType="1"/>
          </p:cNvSpPr>
          <p:nvPr/>
        </p:nvSpPr>
        <p:spPr bwMode="auto">
          <a:xfrm flipH="1">
            <a:off x="5284788" y="4976813"/>
            <a:ext cx="1160462" cy="254000"/>
          </a:xfrm>
          <a:prstGeom prst="line">
            <a:avLst/>
          </a:prstGeom>
          <a:noFill/>
          <a:ln w="0">
            <a:solidFill>
              <a:schemeClr val="tx1"/>
            </a:solidFill>
            <a:prstDash val="sysDash"/>
            <a:round/>
          </a:ln>
          <a:extLst>
            <a:ext uri="{909E8E84-426E-40DD-AFC4-6F175D3DCCD1}">
              <a14:hiddenFill xmlns:a14="http://schemas.microsoft.com/office/drawing/2010/main">
                <a:noFill/>
              </a14:hiddenFill>
            </a:ext>
          </a:extLst>
        </p:spPr>
        <p:txBody>
          <a:bodyPr/>
          <a:lstStyle/>
          <a:p>
            <a:endParaRPr lang="zh-CN" altLang="en-US"/>
          </a:p>
        </p:txBody>
      </p:sp>
      <p:sp>
        <p:nvSpPr>
          <p:cNvPr id="361610" name="Line 138"/>
          <p:cNvSpPr>
            <a:spLocks noChangeShapeType="1"/>
          </p:cNvSpPr>
          <p:nvPr/>
        </p:nvSpPr>
        <p:spPr bwMode="auto">
          <a:xfrm flipV="1">
            <a:off x="2562225" y="3357563"/>
            <a:ext cx="1762125" cy="65087"/>
          </a:xfrm>
          <a:prstGeom prst="line">
            <a:avLst/>
          </a:prstGeom>
          <a:noFill/>
          <a:ln w="0">
            <a:solidFill>
              <a:schemeClr val="tx1"/>
            </a:solidFill>
            <a:prstDash val="sysDash"/>
            <a:round/>
          </a:ln>
          <a:extLst>
            <a:ext uri="{909E8E84-426E-40DD-AFC4-6F175D3DCCD1}">
              <a14:hiddenFill xmlns:a14="http://schemas.microsoft.com/office/drawing/2010/main">
                <a:noFill/>
              </a14:hiddenFill>
            </a:ext>
          </a:extLst>
        </p:spPr>
        <p:txBody>
          <a:bodyPr/>
          <a:lstStyle/>
          <a:p>
            <a:endParaRPr lang="zh-CN" altLang="en-US"/>
          </a:p>
        </p:txBody>
      </p:sp>
      <p:sp>
        <p:nvSpPr>
          <p:cNvPr id="361611" name="Line 139"/>
          <p:cNvSpPr>
            <a:spLocks noChangeShapeType="1"/>
          </p:cNvSpPr>
          <p:nvPr/>
        </p:nvSpPr>
        <p:spPr bwMode="auto">
          <a:xfrm>
            <a:off x="2562225" y="3573463"/>
            <a:ext cx="2243138" cy="452437"/>
          </a:xfrm>
          <a:prstGeom prst="line">
            <a:avLst/>
          </a:prstGeom>
          <a:noFill/>
          <a:ln w="0">
            <a:solidFill>
              <a:schemeClr val="tx1"/>
            </a:solidFill>
            <a:prstDash val="sysDash"/>
            <a:round/>
          </a:ln>
          <a:extLst>
            <a:ext uri="{909E8E84-426E-40DD-AFC4-6F175D3DCCD1}">
              <a14:hiddenFill xmlns:a14="http://schemas.microsoft.com/office/drawing/2010/main">
                <a:noFill/>
              </a14:hiddenFill>
            </a:ext>
          </a:extLst>
        </p:spPr>
        <p:txBody>
          <a:bodyPr/>
          <a:lstStyle/>
          <a:p>
            <a:endParaRPr lang="zh-CN" altLang="en-US"/>
          </a:p>
        </p:txBody>
      </p:sp>
      <p:sp>
        <p:nvSpPr>
          <p:cNvPr id="361612" name="Line 140"/>
          <p:cNvSpPr>
            <a:spLocks noChangeShapeType="1"/>
          </p:cNvSpPr>
          <p:nvPr/>
        </p:nvSpPr>
        <p:spPr bwMode="auto">
          <a:xfrm flipV="1">
            <a:off x="2703513" y="4505325"/>
            <a:ext cx="1620837" cy="66675"/>
          </a:xfrm>
          <a:prstGeom prst="line">
            <a:avLst/>
          </a:prstGeom>
          <a:noFill/>
          <a:ln w="0">
            <a:solidFill>
              <a:schemeClr val="tx1"/>
            </a:solidFill>
            <a:prstDash val="sysDash"/>
            <a:round/>
          </a:ln>
          <a:extLst>
            <a:ext uri="{909E8E84-426E-40DD-AFC4-6F175D3DCCD1}">
              <a14:hiddenFill xmlns:a14="http://schemas.microsoft.com/office/drawing/2010/main">
                <a:noFill/>
              </a14:hiddenFill>
            </a:ext>
          </a:extLst>
        </p:spPr>
        <p:txBody>
          <a:bodyPr/>
          <a:lstStyle/>
          <a:p>
            <a:endParaRPr lang="zh-CN" altLang="en-US"/>
          </a:p>
        </p:txBody>
      </p:sp>
      <p:sp>
        <p:nvSpPr>
          <p:cNvPr id="361614" name="Text Box 142"/>
          <p:cNvSpPr txBox="1">
            <a:spLocks noChangeArrowheads="1"/>
          </p:cNvSpPr>
          <p:nvPr/>
        </p:nvSpPr>
        <p:spPr bwMode="auto">
          <a:xfrm>
            <a:off x="5865813" y="728663"/>
            <a:ext cx="25161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i="1">
                <a:solidFill>
                  <a:schemeClr val="hlink"/>
                </a:solidFill>
                <a:ea typeface="宋体" panose="02010600030101010101" pitchFamily="2" charset="-122"/>
              </a:rPr>
              <a:t>subsystem interface</a:t>
            </a:r>
            <a:endParaRPr lang="en-US" altLang="zh-CN" b="1" i="1">
              <a:solidFill>
                <a:schemeClr val="hlink"/>
              </a:solidFill>
              <a:ea typeface="宋体" panose="02010600030101010101" pitchFamily="2" charset="-122"/>
            </a:endParaRPr>
          </a:p>
        </p:txBody>
      </p:sp>
      <p:sp>
        <p:nvSpPr>
          <p:cNvPr id="361615" name="Line 143"/>
          <p:cNvSpPr>
            <a:spLocks noChangeShapeType="1"/>
          </p:cNvSpPr>
          <p:nvPr/>
        </p:nvSpPr>
        <p:spPr bwMode="auto">
          <a:xfrm>
            <a:off x="8085138" y="877888"/>
            <a:ext cx="595312" cy="250825"/>
          </a:xfrm>
          <a:prstGeom prst="line">
            <a:avLst/>
          </a:prstGeom>
          <a:noFill/>
          <a:ln w="28575">
            <a:solidFill>
              <a:schemeClr val="hlink"/>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1616" name="Text Box 144"/>
          <p:cNvSpPr txBox="1">
            <a:spLocks noChangeArrowheads="1"/>
          </p:cNvSpPr>
          <p:nvPr/>
        </p:nvSpPr>
        <p:spPr bwMode="auto">
          <a:xfrm>
            <a:off x="3871913" y="5975350"/>
            <a:ext cx="411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i="1">
                <a:solidFill>
                  <a:schemeClr val="hlink"/>
                </a:solidFill>
                <a:ea typeface="宋体" panose="02010600030101010101" pitchFamily="2" charset="-122"/>
              </a:rPr>
              <a:t>subsystem responsibility</a:t>
            </a:r>
            <a:endParaRPr lang="en-US" altLang="zh-CN" b="1" i="1">
              <a:solidFill>
                <a:schemeClr val="hlink"/>
              </a:solidFill>
              <a:ea typeface="宋体" panose="02010600030101010101" pitchFamily="2" charset="-122"/>
            </a:endParaRPr>
          </a:p>
        </p:txBody>
      </p:sp>
      <p:sp>
        <p:nvSpPr>
          <p:cNvPr id="361617" name="Line 145"/>
          <p:cNvSpPr>
            <a:spLocks noChangeShapeType="1"/>
          </p:cNvSpPr>
          <p:nvPr/>
        </p:nvSpPr>
        <p:spPr bwMode="auto">
          <a:xfrm flipV="1">
            <a:off x="4918075" y="5619750"/>
            <a:ext cx="533400" cy="457200"/>
          </a:xfrm>
          <a:prstGeom prst="line">
            <a:avLst/>
          </a:prstGeom>
          <a:noFill/>
          <a:ln w="28575">
            <a:solidFill>
              <a:schemeClr val="hlink"/>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1618" name="Text Box 146"/>
          <p:cNvSpPr txBox="1">
            <a:spLocks noChangeArrowheads="1"/>
          </p:cNvSpPr>
          <p:nvPr/>
        </p:nvSpPr>
        <p:spPr bwMode="auto">
          <a:xfrm>
            <a:off x="4876800" y="1549400"/>
            <a:ext cx="4398963" cy="1385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spAutoFit/>
          </a:bodyPr>
          <a:lstStyle/>
          <a:p>
            <a:pPr>
              <a:buFontTx/>
              <a:buChar char="•"/>
            </a:pPr>
            <a:r>
              <a:rPr lang="en-US" altLang="zh-CN" sz="1200">
                <a:latin typeface="ZapfHumnst BT" pitchFamily="34" charset="0"/>
                <a:ea typeface="宋体" panose="02010600030101010101" pitchFamily="2" charset="-122"/>
              </a:rPr>
              <a:t> </a:t>
            </a:r>
            <a:r>
              <a:rPr lang="en-US" altLang="zh-CN" sz="1200">
                <a:solidFill>
                  <a:schemeClr val="hlink"/>
                </a:solidFill>
                <a:latin typeface="ZapfHumnst BT" pitchFamily="34" charset="0"/>
                <a:ea typeface="宋体" panose="02010600030101010101" pitchFamily="2" charset="-122"/>
              </a:rPr>
              <a:t>Here, will demonstrate design of a subsystem that does </a:t>
            </a:r>
            <a:r>
              <a:rPr lang="en-US" altLang="zh-CN" sz="1200" b="1" u="sng">
                <a:solidFill>
                  <a:schemeClr val="hlink"/>
                </a:solidFill>
                <a:latin typeface="ZapfHumnst BT" pitchFamily="34" charset="0"/>
                <a:ea typeface="宋体" panose="02010600030101010101" pitchFamily="2" charset="-122"/>
              </a:rPr>
              <a:t>not</a:t>
            </a:r>
            <a:endParaRPr lang="en-US" altLang="zh-CN" sz="1200" b="1" u="sng">
              <a:solidFill>
                <a:schemeClr val="hlink"/>
              </a:solidFill>
              <a:latin typeface="ZapfHumnst BT" pitchFamily="34" charset="0"/>
              <a:ea typeface="宋体" panose="02010600030101010101" pitchFamily="2" charset="-122"/>
            </a:endParaRPr>
          </a:p>
          <a:p>
            <a:r>
              <a:rPr lang="en-US" altLang="zh-CN" sz="1200">
                <a:latin typeface="ZapfHumnst BT" pitchFamily="34" charset="0"/>
                <a:ea typeface="宋体" panose="02010600030101010101" pitchFamily="2" charset="-122"/>
              </a:rPr>
              <a:t>    </a:t>
            </a:r>
            <a:r>
              <a:rPr lang="en-US" altLang="zh-CN" sz="1200">
                <a:solidFill>
                  <a:schemeClr val="hlink"/>
                </a:solidFill>
                <a:latin typeface="ZapfHumnst BT" pitchFamily="34" charset="0"/>
                <a:ea typeface="宋体" panose="02010600030101010101" pitchFamily="2" charset="-122"/>
              </a:rPr>
              <a:t>require the incorporation of an architectural mechanism.</a:t>
            </a:r>
            <a:endParaRPr lang="en-US" altLang="zh-CN" sz="1200">
              <a:solidFill>
                <a:schemeClr val="hlink"/>
              </a:solidFill>
              <a:latin typeface="ZapfHumnst BT" pitchFamily="34" charset="0"/>
              <a:ea typeface="宋体" panose="02010600030101010101" pitchFamily="2" charset="-122"/>
            </a:endParaRPr>
          </a:p>
          <a:p>
            <a:pPr>
              <a:buFontTx/>
              <a:buChar char="•"/>
            </a:pPr>
            <a:r>
              <a:rPr lang="en-US" altLang="zh-CN" sz="1200">
                <a:solidFill>
                  <a:schemeClr val="hlink"/>
                </a:solidFill>
                <a:latin typeface="ZapfHumnst BT" pitchFamily="34" charset="0"/>
                <a:ea typeface="宋体" panose="02010600030101010101" pitchFamily="2" charset="-122"/>
              </a:rPr>
              <a:t>  This is a portion of the Close Registration use-case</a:t>
            </a:r>
            <a:endParaRPr lang="en-US" altLang="zh-CN" sz="1200">
              <a:solidFill>
                <a:schemeClr val="hlink"/>
              </a:solidFill>
              <a:latin typeface="ZapfHumnst BT" pitchFamily="34" charset="0"/>
              <a:ea typeface="宋体" panose="02010600030101010101" pitchFamily="2" charset="-122"/>
            </a:endParaRPr>
          </a:p>
          <a:p>
            <a:r>
              <a:rPr lang="en-US" altLang="zh-CN" sz="1200">
                <a:solidFill>
                  <a:schemeClr val="hlink"/>
                </a:solidFill>
                <a:latin typeface="ZapfHumnst BT" pitchFamily="34" charset="0"/>
                <a:ea typeface="宋体" panose="02010600030101010101" pitchFamily="2" charset="-122"/>
              </a:rPr>
              <a:t>    realization sequence diagram.</a:t>
            </a:r>
            <a:endParaRPr lang="en-US" altLang="zh-CN" sz="1200">
              <a:solidFill>
                <a:schemeClr val="hlink"/>
              </a:solidFill>
              <a:latin typeface="ZapfHumnst BT" pitchFamily="34" charset="0"/>
              <a:ea typeface="宋体" panose="02010600030101010101" pitchFamily="2" charset="-122"/>
            </a:endParaRPr>
          </a:p>
          <a:p>
            <a:r>
              <a:rPr lang="en-US" altLang="zh-CN" sz="1200">
                <a:latin typeface="ZapfHumnst BT" pitchFamily="34" charset="0"/>
                <a:ea typeface="宋体" panose="02010600030101010101" pitchFamily="2" charset="-122"/>
              </a:rPr>
              <a:t>                          The </a:t>
            </a:r>
            <a:r>
              <a:rPr lang="en-US" altLang="zh-CN" sz="1200" u="sng">
                <a:latin typeface="ZapfHumnst BT" pitchFamily="34" charset="0"/>
                <a:ea typeface="宋体" panose="02010600030101010101" pitchFamily="2" charset="-122"/>
              </a:rPr>
              <a:t>internals</a:t>
            </a:r>
            <a:r>
              <a:rPr lang="en-US" altLang="zh-CN" sz="1200">
                <a:latin typeface="ZapfHumnst BT" pitchFamily="34" charset="0"/>
                <a:ea typeface="宋体" panose="02010600030101010101" pitchFamily="2" charset="-122"/>
              </a:rPr>
              <a:t> of the Billing System subsystem</a:t>
            </a:r>
            <a:endParaRPr lang="en-US" altLang="zh-CN" sz="1200">
              <a:latin typeface="ZapfHumnst BT" pitchFamily="34" charset="0"/>
              <a:ea typeface="宋体" panose="02010600030101010101" pitchFamily="2" charset="-122"/>
            </a:endParaRPr>
          </a:p>
          <a:p>
            <a:r>
              <a:rPr lang="en-US" altLang="zh-CN" sz="1200">
                <a:latin typeface="ZapfHumnst BT" pitchFamily="34" charset="0"/>
                <a:ea typeface="宋体" panose="02010600030101010101" pitchFamily="2" charset="-122"/>
              </a:rPr>
              <a:t>                          have not been designed yet.  That is the </a:t>
            </a:r>
            <a:endParaRPr lang="en-US" altLang="zh-CN" sz="1200">
              <a:latin typeface="ZapfHumnst BT" pitchFamily="34" charset="0"/>
              <a:ea typeface="宋体" panose="02010600030101010101" pitchFamily="2" charset="-122"/>
            </a:endParaRPr>
          </a:p>
          <a:p>
            <a:r>
              <a:rPr lang="en-US" altLang="zh-CN" sz="1200">
                <a:latin typeface="ZapfHumnst BT" pitchFamily="34" charset="0"/>
                <a:ea typeface="宋体" panose="02010600030101010101" pitchFamily="2" charset="-122"/>
              </a:rPr>
              <a:t>                          purpose of </a:t>
            </a:r>
            <a:r>
              <a:rPr lang="en-US" altLang="zh-CN" sz="1200" u="sng">
                <a:latin typeface="ZapfHumnst BT" pitchFamily="34" charset="0"/>
                <a:ea typeface="宋体" panose="02010600030101010101" pitchFamily="2" charset="-122"/>
              </a:rPr>
              <a:t>this</a:t>
            </a:r>
            <a:r>
              <a:rPr lang="en-US" altLang="zh-CN" sz="1200">
                <a:latin typeface="ZapfHumnst BT" pitchFamily="34" charset="0"/>
                <a:ea typeface="宋体" panose="02010600030101010101" pitchFamily="2" charset="-122"/>
              </a:rPr>
              <a:t> activity, Subsystem Design</a:t>
            </a:r>
            <a:endParaRPr lang="en-US" altLang="zh-CN" sz="1200">
              <a:latin typeface="ZapfHumnst BT" pitchFamily="34" charset="0"/>
              <a:ea typeface="宋体" panose="02010600030101010101" pitchFamily="2" charset="-122"/>
            </a:endParaRPr>
          </a:p>
        </p:txBody>
      </p:sp>
      <p:sp>
        <p:nvSpPr>
          <p:cNvPr id="361619" name="Text Box 147"/>
          <p:cNvSpPr txBox="1">
            <a:spLocks noChangeArrowheads="1"/>
          </p:cNvSpPr>
          <p:nvPr/>
        </p:nvSpPr>
        <p:spPr bwMode="auto">
          <a:xfrm>
            <a:off x="4733925" y="6429375"/>
            <a:ext cx="4508500" cy="382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spAutoFit/>
          </a:bodyPr>
          <a:lstStyle/>
          <a:p>
            <a:r>
              <a:rPr lang="en-US" altLang="zh-CN" b="1">
                <a:solidFill>
                  <a:schemeClr val="hlink"/>
                </a:solidFill>
                <a:ea typeface="宋体" panose="02010600030101010101" pitchFamily="2" charset="-122"/>
              </a:rPr>
              <a:t>Now, we are really after the next slide…</a:t>
            </a:r>
            <a:endParaRPr lang="en-US" altLang="zh-CN" b="1">
              <a:solidFill>
                <a:schemeClr val="hlink"/>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灯片编号占位符 3"/>
          <p:cNvSpPr>
            <a:spLocks noGrp="1"/>
          </p:cNvSpPr>
          <p:nvPr>
            <p:ph type="sldNum" sz="quarter" idx="11"/>
          </p:nvPr>
        </p:nvSpPr>
        <p:spPr/>
        <p:txBody>
          <a:bodyPr/>
          <a:lstStyle/>
          <a:p>
            <a:fld id="{8AA05956-1F5C-4D27-BC2D-1893EC53AA0B}" type="slidenum">
              <a:rPr lang="en-US" altLang="zh-CN"/>
            </a:fld>
            <a:endParaRPr lang="en-US" altLang="zh-CN"/>
          </a:p>
        </p:txBody>
      </p:sp>
      <p:sp>
        <p:nvSpPr>
          <p:cNvPr id="392194" name="Rectangle 2"/>
          <p:cNvSpPr>
            <a:spLocks noGrp="1" noChangeArrowheads="1"/>
          </p:cNvSpPr>
          <p:nvPr>
            <p:ph type="title"/>
          </p:nvPr>
        </p:nvSpPr>
        <p:spPr>
          <a:xfrm>
            <a:off x="187325" y="152400"/>
            <a:ext cx="8858250" cy="546100"/>
          </a:xfrm>
        </p:spPr>
        <p:txBody>
          <a:bodyPr>
            <a:normAutofit fontScale="90000"/>
          </a:bodyPr>
          <a:lstStyle/>
          <a:p>
            <a:r>
              <a:rPr lang="en-US" altLang="zh-CN" sz="3200">
                <a:ea typeface="宋体" panose="02010600030101010101" pitchFamily="2" charset="-122"/>
              </a:rPr>
              <a:t>Example: Billing System Subsystem In Context</a:t>
            </a:r>
            <a:endParaRPr lang="en-US" altLang="zh-CN" sz="3200">
              <a:ea typeface="宋体" panose="02010600030101010101" pitchFamily="2" charset="-122"/>
            </a:endParaRPr>
          </a:p>
        </p:txBody>
      </p:sp>
      <p:sp>
        <p:nvSpPr>
          <p:cNvPr id="392195" name="Freeform 3"/>
          <p:cNvSpPr/>
          <p:nvPr/>
        </p:nvSpPr>
        <p:spPr bwMode="auto">
          <a:xfrm>
            <a:off x="1006475" y="5089525"/>
            <a:ext cx="1752600" cy="838200"/>
          </a:xfrm>
          <a:custGeom>
            <a:avLst/>
            <a:gdLst>
              <a:gd name="T0" fmla="*/ 0 w 1104"/>
              <a:gd name="T1" fmla="*/ 0 h 528"/>
              <a:gd name="T2" fmla="*/ 1033 w 1104"/>
              <a:gd name="T3" fmla="*/ 0 h 528"/>
              <a:gd name="T4" fmla="*/ 1104 w 1104"/>
              <a:gd name="T5" fmla="*/ 66 h 528"/>
              <a:gd name="T6" fmla="*/ 1104 w 1104"/>
              <a:gd name="T7" fmla="*/ 528 h 528"/>
              <a:gd name="T8" fmla="*/ 0 w 1104"/>
              <a:gd name="T9" fmla="*/ 528 h 528"/>
              <a:gd name="T10" fmla="*/ 0 w 1104"/>
              <a:gd name="T11" fmla="*/ 0 h 528"/>
            </a:gdLst>
            <a:ahLst/>
            <a:cxnLst>
              <a:cxn ang="0">
                <a:pos x="T0" y="T1"/>
              </a:cxn>
              <a:cxn ang="0">
                <a:pos x="T2" y="T3"/>
              </a:cxn>
              <a:cxn ang="0">
                <a:pos x="T4" y="T5"/>
              </a:cxn>
              <a:cxn ang="0">
                <a:pos x="T6" y="T7"/>
              </a:cxn>
              <a:cxn ang="0">
                <a:pos x="T8" y="T9"/>
              </a:cxn>
              <a:cxn ang="0">
                <a:pos x="T10" y="T11"/>
              </a:cxn>
            </a:cxnLst>
            <a:rect l="0" t="0" r="r" b="b"/>
            <a:pathLst>
              <a:path w="1104" h="528">
                <a:moveTo>
                  <a:pt x="0" y="0"/>
                </a:moveTo>
                <a:lnTo>
                  <a:pt x="1033" y="0"/>
                </a:lnTo>
                <a:lnTo>
                  <a:pt x="1104" y="66"/>
                </a:lnTo>
                <a:lnTo>
                  <a:pt x="1104" y="528"/>
                </a:lnTo>
                <a:lnTo>
                  <a:pt x="0" y="528"/>
                </a:lnTo>
                <a:lnTo>
                  <a:pt x="0" y="0"/>
                </a:lnTo>
                <a:close/>
              </a:path>
            </a:pathLst>
          </a:custGeom>
          <a:noFill/>
          <a:ln w="0">
            <a:solidFill>
              <a:schemeClr val="tx1"/>
            </a:solidFill>
            <a:prstDash val="solid"/>
            <a:round/>
          </a:ln>
          <a:extLst>
            <a:ext uri="{909E8E84-426E-40DD-AFC4-6F175D3DCCD1}">
              <a14:hiddenFill xmlns:a14="http://schemas.microsoft.com/office/drawing/2010/main">
                <a:solidFill>
                  <a:srgbClr val="FFFFCC"/>
                </a:solidFill>
              </a14:hiddenFill>
            </a:ext>
          </a:extLst>
        </p:spPr>
        <p:txBody>
          <a:bodyPr/>
          <a:lstStyle/>
          <a:p>
            <a:endParaRPr lang="zh-CN" altLang="en-US"/>
          </a:p>
        </p:txBody>
      </p:sp>
      <p:sp>
        <p:nvSpPr>
          <p:cNvPr id="392196" name="Freeform 4"/>
          <p:cNvSpPr/>
          <p:nvPr/>
        </p:nvSpPr>
        <p:spPr bwMode="auto">
          <a:xfrm>
            <a:off x="1006475" y="5089525"/>
            <a:ext cx="1752600" cy="838200"/>
          </a:xfrm>
          <a:custGeom>
            <a:avLst/>
            <a:gdLst>
              <a:gd name="T0" fmla="*/ 0 w 186"/>
              <a:gd name="T1" fmla="*/ 0 h 89"/>
              <a:gd name="T2" fmla="*/ 174 w 186"/>
              <a:gd name="T3" fmla="*/ 0 h 89"/>
              <a:gd name="T4" fmla="*/ 186 w 186"/>
              <a:gd name="T5" fmla="*/ 11 h 89"/>
              <a:gd name="T6" fmla="*/ 186 w 186"/>
              <a:gd name="T7" fmla="*/ 89 h 89"/>
              <a:gd name="T8" fmla="*/ 0 w 186"/>
              <a:gd name="T9" fmla="*/ 89 h 89"/>
              <a:gd name="T10" fmla="*/ 0 w 186"/>
              <a:gd name="T11" fmla="*/ 0 h 89"/>
            </a:gdLst>
            <a:ahLst/>
            <a:cxnLst>
              <a:cxn ang="0">
                <a:pos x="T0" y="T1"/>
              </a:cxn>
              <a:cxn ang="0">
                <a:pos x="T2" y="T3"/>
              </a:cxn>
              <a:cxn ang="0">
                <a:pos x="T4" y="T5"/>
              </a:cxn>
              <a:cxn ang="0">
                <a:pos x="T6" y="T7"/>
              </a:cxn>
              <a:cxn ang="0">
                <a:pos x="T8" y="T9"/>
              </a:cxn>
              <a:cxn ang="0">
                <a:pos x="T10" y="T11"/>
              </a:cxn>
            </a:cxnLst>
            <a:rect l="0" t="0" r="r" b="b"/>
            <a:pathLst>
              <a:path w="186" h="89">
                <a:moveTo>
                  <a:pt x="0" y="0"/>
                </a:moveTo>
                <a:lnTo>
                  <a:pt x="174" y="0"/>
                </a:lnTo>
                <a:lnTo>
                  <a:pt x="186" y="11"/>
                </a:lnTo>
                <a:lnTo>
                  <a:pt x="186" y="89"/>
                </a:lnTo>
                <a:lnTo>
                  <a:pt x="0" y="89"/>
                </a:lnTo>
                <a:lnTo>
                  <a:pt x="0" y="0"/>
                </a:lnTo>
              </a:path>
            </a:pathLst>
          </a:custGeom>
          <a:noFill/>
          <a:ln w="0">
            <a:solidFill>
              <a:schemeClr val="tx2"/>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2197" name="Freeform 5"/>
          <p:cNvSpPr/>
          <p:nvPr/>
        </p:nvSpPr>
        <p:spPr bwMode="auto">
          <a:xfrm>
            <a:off x="2646363" y="5089525"/>
            <a:ext cx="112712" cy="104775"/>
          </a:xfrm>
          <a:custGeom>
            <a:avLst/>
            <a:gdLst>
              <a:gd name="T0" fmla="*/ 0 w 12"/>
              <a:gd name="T1" fmla="*/ 0 h 11"/>
              <a:gd name="T2" fmla="*/ 0 w 12"/>
              <a:gd name="T3" fmla="*/ 11 h 11"/>
              <a:gd name="T4" fmla="*/ 12 w 12"/>
              <a:gd name="T5" fmla="*/ 11 h 11"/>
            </a:gdLst>
            <a:ahLst/>
            <a:cxnLst>
              <a:cxn ang="0">
                <a:pos x="T0" y="T1"/>
              </a:cxn>
              <a:cxn ang="0">
                <a:pos x="T2" y="T3"/>
              </a:cxn>
              <a:cxn ang="0">
                <a:pos x="T4" y="T5"/>
              </a:cxn>
            </a:cxnLst>
            <a:rect l="0" t="0" r="r" b="b"/>
            <a:pathLst>
              <a:path w="12" h="11">
                <a:moveTo>
                  <a:pt x="0" y="0"/>
                </a:moveTo>
                <a:lnTo>
                  <a:pt x="0" y="11"/>
                </a:lnTo>
                <a:lnTo>
                  <a:pt x="12" y="11"/>
                </a:lnTo>
              </a:path>
            </a:pathLst>
          </a:custGeom>
          <a:noFill/>
          <a:ln w="0">
            <a:solidFill>
              <a:schemeClr val="tx2"/>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2198" name="Rectangle 6"/>
          <p:cNvSpPr>
            <a:spLocks noChangeArrowheads="1"/>
          </p:cNvSpPr>
          <p:nvPr/>
        </p:nvSpPr>
        <p:spPr bwMode="auto">
          <a:xfrm>
            <a:off x="1044575" y="5108575"/>
            <a:ext cx="169703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solidFill>
                  <a:schemeClr val="tx2"/>
                </a:solidFill>
                <a:ea typeface="宋体" panose="02010600030101010101" pitchFamily="2" charset="-122"/>
              </a:rPr>
              <a:t>Send student and tuition to </a:t>
            </a:r>
            <a:endParaRPr lang="en-US" altLang="zh-CN" sz="1100">
              <a:solidFill>
                <a:schemeClr val="tx2"/>
              </a:solidFill>
              <a:latin typeface="ZapfHumnst BT" pitchFamily="34" charset="0"/>
              <a:ea typeface="宋体" panose="02010600030101010101" pitchFamily="2" charset="-122"/>
            </a:endParaRPr>
          </a:p>
        </p:txBody>
      </p:sp>
      <p:sp>
        <p:nvSpPr>
          <p:cNvPr id="392199" name="Rectangle 7"/>
          <p:cNvSpPr>
            <a:spLocks noChangeArrowheads="1"/>
          </p:cNvSpPr>
          <p:nvPr/>
        </p:nvSpPr>
        <p:spPr bwMode="auto">
          <a:xfrm>
            <a:off x="1044575" y="5259388"/>
            <a:ext cx="181927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solidFill>
                  <a:schemeClr val="tx2"/>
                </a:solidFill>
                <a:ea typeface="宋体" panose="02010600030101010101" pitchFamily="2" charset="-122"/>
              </a:rPr>
              <a:t>the Billing System, which will </a:t>
            </a:r>
            <a:endParaRPr lang="en-US" altLang="zh-CN" sz="1100">
              <a:solidFill>
                <a:schemeClr val="tx2"/>
              </a:solidFill>
              <a:latin typeface="ZapfHumnst BT" pitchFamily="34" charset="0"/>
              <a:ea typeface="宋体" panose="02010600030101010101" pitchFamily="2" charset="-122"/>
            </a:endParaRPr>
          </a:p>
        </p:txBody>
      </p:sp>
      <p:sp>
        <p:nvSpPr>
          <p:cNvPr id="392200" name="Rectangle 8"/>
          <p:cNvSpPr>
            <a:spLocks noChangeArrowheads="1"/>
          </p:cNvSpPr>
          <p:nvPr/>
        </p:nvSpPr>
        <p:spPr bwMode="auto">
          <a:xfrm>
            <a:off x="1044575" y="5410200"/>
            <a:ext cx="162083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solidFill>
                  <a:schemeClr val="tx2"/>
                </a:solidFill>
                <a:ea typeface="宋体" panose="02010600030101010101" pitchFamily="2" charset="-122"/>
              </a:rPr>
              <a:t>do the actual billing to the </a:t>
            </a:r>
            <a:endParaRPr lang="en-US" altLang="zh-CN" sz="1100">
              <a:solidFill>
                <a:schemeClr val="tx2"/>
              </a:solidFill>
              <a:latin typeface="ZapfHumnst BT" pitchFamily="34" charset="0"/>
              <a:ea typeface="宋体" panose="02010600030101010101" pitchFamily="2" charset="-122"/>
            </a:endParaRPr>
          </a:p>
        </p:txBody>
      </p:sp>
      <p:sp>
        <p:nvSpPr>
          <p:cNvPr id="392201" name="Rectangle 9"/>
          <p:cNvSpPr>
            <a:spLocks noChangeArrowheads="1"/>
          </p:cNvSpPr>
          <p:nvPr/>
        </p:nvSpPr>
        <p:spPr bwMode="auto">
          <a:xfrm>
            <a:off x="1044575" y="5561013"/>
            <a:ext cx="152558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solidFill>
                  <a:schemeClr val="tx2"/>
                </a:solidFill>
                <a:ea typeface="宋体" panose="02010600030101010101" pitchFamily="2" charset="-122"/>
              </a:rPr>
              <a:t>student for the schedule.</a:t>
            </a:r>
            <a:endParaRPr lang="en-US" altLang="zh-CN" sz="1100">
              <a:solidFill>
                <a:schemeClr val="tx2"/>
              </a:solidFill>
              <a:latin typeface="ZapfHumnst BT" pitchFamily="34" charset="0"/>
              <a:ea typeface="宋体" panose="02010600030101010101" pitchFamily="2" charset="-122"/>
            </a:endParaRPr>
          </a:p>
        </p:txBody>
      </p:sp>
      <p:sp>
        <p:nvSpPr>
          <p:cNvPr id="392202" name="Oval 10"/>
          <p:cNvSpPr>
            <a:spLocks noChangeArrowheads="1"/>
          </p:cNvSpPr>
          <p:nvPr/>
        </p:nvSpPr>
        <p:spPr bwMode="auto">
          <a:xfrm>
            <a:off x="271463" y="711200"/>
            <a:ext cx="160337" cy="158750"/>
          </a:xfrm>
          <a:prstGeom prst="ellipse">
            <a:avLst/>
          </a:prstGeom>
          <a:noFill/>
          <a:ln w="0">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2203" name="Line 11"/>
          <p:cNvSpPr>
            <a:spLocks noChangeShapeType="1"/>
          </p:cNvSpPr>
          <p:nvPr/>
        </p:nvSpPr>
        <p:spPr bwMode="auto">
          <a:xfrm>
            <a:off x="347663" y="862013"/>
            <a:ext cx="1587" cy="141287"/>
          </a:xfrm>
          <a:prstGeom prst="line">
            <a:avLst/>
          </a:prstGeom>
          <a:noFill/>
          <a:ln w="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2204" name="Line 12"/>
          <p:cNvSpPr>
            <a:spLocks noChangeShapeType="1"/>
          </p:cNvSpPr>
          <p:nvPr/>
        </p:nvSpPr>
        <p:spPr bwMode="auto">
          <a:xfrm>
            <a:off x="233363" y="898525"/>
            <a:ext cx="227012" cy="1588"/>
          </a:xfrm>
          <a:prstGeom prst="line">
            <a:avLst/>
          </a:prstGeom>
          <a:noFill/>
          <a:ln w="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2205" name="Freeform 13"/>
          <p:cNvSpPr/>
          <p:nvPr/>
        </p:nvSpPr>
        <p:spPr bwMode="auto">
          <a:xfrm>
            <a:off x="187325" y="1003300"/>
            <a:ext cx="319088" cy="158750"/>
          </a:xfrm>
          <a:custGeom>
            <a:avLst/>
            <a:gdLst>
              <a:gd name="T0" fmla="*/ 0 w 34"/>
              <a:gd name="T1" fmla="*/ 17 h 17"/>
              <a:gd name="T2" fmla="*/ 17 w 34"/>
              <a:gd name="T3" fmla="*/ 0 h 17"/>
              <a:gd name="T4" fmla="*/ 34 w 34"/>
              <a:gd name="T5" fmla="*/ 17 h 17"/>
            </a:gdLst>
            <a:ahLst/>
            <a:cxnLst>
              <a:cxn ang="0">
                <a:pos x="T0" y="T1"/>
              </a:cxn>
              <a:cxn ang="0">
                <a:pos x="T2" y="T3"/>
              </a:cxn>
              <a:cxn ang="0">
                <a:pos x="T4" y="T5"/>
              </a:cxn>
            </a:cxnLst>
            <a:rect l="0" t="0" r="r" b="b"/>
            <a:pathLst>
              <a:path w="34" h="17">
                <a:moveTo>
                  <a:pt x="0" y="17"/>
                </a:moveTo>
                <a:lnTo>
                  <a:pt x="17" y="0"/>
                </a:lnTo>
                <a:lnTo>
                  <a:pt x="34" y="17"/>
                </a:lnTo>
              </a:path>
            </a:pathLst>
          </a:custGeom>
          <a:noFill/>
          <a:ln w="0">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2206" name="Rectangle 14"/>
          <p:cNvSpPr>
            <a:spLocks noChangeArrowheads="1"/>
          </p:cNvSpPr>
          <p:nvPr/>
        </p:nvSpPr>
        <p:spPr bwMode="auto">
          <a:xfrm>
            <a:off x="4763" y="1257300"/>
            <a:ext cx="681037"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u="sng">
                <a:ea typeface="宋体" panose="02010600030101010101" pitchFamily="2" charset="-122"/>
              </a:rPr>
              <a:t> : Registrar</a:t>
            </a:r>
            <a:endParaRPr lang="en-US" altLang="zh-CN" sz="1100">
              <a:latin typeface="ZapfHumnst BT" pitchFamily="34" charset="0"/>
              <a:ea typeface="宋体" panose="02010600030101010101" pitchFamily="2" charset="-122"/>
            </a:endParaRPr>
          </a:p>
        </p:txBody>
      </p:sp>
      <p:sp>
        <p:nvSpPr>
          <p:cNvPr id="392207" name="Rectangle 15"/>
          <p:cNvSpPr>
            <a:spLocks noChangeArrowheads="1"/>
          </p:cNvSpPr>
          <p:nvPr/>
        </p:nvSpPr>
        <p:spPr bwMode="auto">
          <a:xfrm>
            <a:off x="300038" y="1708150"/>
            <a:ext cx="93662" cy="4624388"/>
          </a:xfrm>
          <a:prstGeom prst="rect">
            <a:avLst/>
          </a:prstGeom>
          <a:noFill/>
          <a:ln w="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2208" name="Rectangle 16"/>
          <p:cNvSpPr>
            <a:spLocks noChangeArrowheads="1"/>
          </p:cNvSpPr>
          <p:nvPr/>
        </p:nvSpPr>
        <p:spPr bwMode="auto">
          <a:xfrm>
            <a:off x="714375" y="1152525"/>
            <a:ext cx="1385888" cy="349250"/>
          </a:xfrm>
          <a:prstGeom prst="rect">
            <a:avLst/>
          </a:prstGeom>
          <a:noFill/>
          <a:ln w="0">
            <a:solidFill>
              <a:schemeClr val="tx1"/>
            </a:solidFill>
            <a:miter lim="800000"/>
          </a:ln>
          <a:extLst>
            <a:ext uri="{909E8E84-426E-40DD-AFC4-6F175D3DCCD1}">
              <a14:hiddenFill xmlns:a14="http://schemas.microsoft.com/office/drawing/2010/main">
                <a:solidFill>
                  <a:srgbClr val="FFFFCC"/>
                </a:solidFill>
              </a14:hiddenFill>
            </a:ext>
          </a:extLst>
        </p:spPr>
        <p:txBody>
          <a:bodyPr/>
          <a:lstStyle/>
          <a:p>
            <a:endParaRPr lang="zh-CN" altLang="en-US"/>
          </a:p>
        </p:txBody>
      </p:sp>
      <p:sp>
        <p:nvSpPr>
          <p:cNvPr id="392209" name="Rectangle 17"/>
          <p:cNvSpPr>
            <a:spLocks noChangeArrowheads="1"/>
          </p:cNvSpPr>
          <p:nvPr/>
        </p:nvSpPr>
        <p:spPr bwMode="auto">
          <a:xfrm>
            <a:off x="1355725" y="1181100"/>
            <a:ext cx="1143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u="sng">
                <a:ea typeface="宋体" panose="02010600030101010101" pitchFamily="2" charset="-122"/>
              </a:rPr>
              <a:t> : </a:t>
            </a:r>
            <a:endParaRPr lang="en-US" altLang="zh-CN" sz="1100">
              <a:latin typeface="ZapfHumnst BT" pitchFamily="34" charset="0"/>
              <a:ea typeface="宋体" panose="02010600030101010101" pitchFamily="2" charset="-122"/>
            </a:endParaRPr>
          </a:p>
        </p:txBody>
      </p:sp>
      <p:sp>
        <p:nvSpPr>
          <p:cNvPr id="392210" name="Rectangle 18"/>
          <p:cNvSpPr>
            <a:spLocks noChangeArrowheads="1"/>
          </p:cNvSpPr>
          <p:nvPr/>
        </p:nvSpPr>
        <p:spPr bwMode="auto">
          <a:xfrm>
            <a:off x="790575" y="1331913"/>
            <a:ext cx="12954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00" u="sng">
                <a:ea typeface="宋体" panose="02010600030101010101" pitchFamily="2" charset="-122"/>
              </a:rPr>
              <a:t>CloseRegistrationForm</a:t>
            </a:r>
            <a:endParaRPr lang="en-US" altLang="zh-CN" sz="1000">
              <a:latin typeface="ZapfHumnst BT" pitchFamily="34" charset="0"/>
              <a:ea typeface="宋体" panose="02010600030101010101" pitchFamily="2" charset="-122"/>
            </a:endParaRPr>
          </a:p>
        </p:txBody>
      </p:sp>
      <p:sp>
        <p:nvSpPr>
          <p:cNvPr id="392211" name="Rectangle 19"/>
          <p:cNvSpPr>
            <a:spLocks noChangeArrowheads="1"/>
          </p:cNvSpPr>
          <p:nvPr/>
        </p:nvSpPr>
        <p:spPr bwMode="auto">
          <a:xfrm>
            <a:off x="1355725" y="1954213"/>
            <a:ext cx="93663" cy="4200525"/>
          </a:xfrm>
          <a:prstGeom prst="rect">
            <a:avLst/>
          </a:prstGeom>
          <a:noFill/>
          <a:ln w="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2212" name="Rectangle 20"/>
          <p:cNvSpPr>
            <a:spLocks noChangeArrowheads="1"/>
          </p:cNvSpPr>
          <p:nvPr/>
        </p:nvSpPr>
        <p:spPr bwMode="auto">
          <a:xfrm>
            <a:off x="5248275" y="1152525"/>
            <a:ext cx="904875" cy="349250"/>
          </a:xfrm>
          <a:prstGeom prst="rect">
            <a:avLst/>
          </a:prstGeom>
          <a:noFill/>
          <a:ln w="0">
            <a:solidFill>
              <a:schemeClr val="tx1"/>
            </a:solidFill>
            <a:miter lim="800000"/>
          </a:ln>
          <a:extLst>
            <a:ext uri="{909E8E84-426E-40DD-AFC4-6F175D3DCCD1}">
              <a14:hiddenFill xmlns:a14="http://schemas.microsoft.com/office/drawing/2010/main">
                <a:solidFill>
                  <a:srgbClr val="FFFFCC"/>
                </a:solidFill>
              </a14:hiddenFill>
            </a:ext>
          </a:extLst>
        </p:spPr>
        <p:txBody>
          <a:bodyPr/>
          <a:lstStyle/>
          <a:p>
            <a:endParaRPr lang="zh-CN" altLang="en-US"/>
          </a:p>
        </p:txBody>
      </p:sp>
      <p:sp>
        <p:nvSpPr>
          <p:cNvPr id="392213" name="Rectangle 21"/>
          <p:cNvSpPr>
            <a:spLocks noChangeArrowheads="1"/>
          </p:cNvSpPr>
          <p:nvPr/>
        </p:nvSpPr>
        <p:spPr bwMode="auto">
          <a:xfrm>
            <a:off x="5643563" y="1181100"/>
            <a:ext cx="1143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u="sng">
                <a:ea typeface="宋体" panose="02010600030101010101" pitchFamily="2" charset="-122"/>
              </a:rPr>
              <a:t> : </a:t>
            </a:r>
            <a:endParaRPr lang="en-US" altLang="zh-CN" sz="1100">
              <a:latin typeface="ZapfHumnst BT" pitchFamily="34" charset="0"/>
              <a:ea typeface="宋体" panose="02010600030101010101" pitchFamily="2" charset="-122"/>
            </a:endParaRPr>
          </a:p>
        </p:txBody>
      </p:sp>
      <p:sp>
        <p:nvSpPr>
          <p:cNvPr id="392214" name="Rectangle 22"/>
          <p:cNvSpPr>
            <a:spLocks noChangeArrowheads="1"/>
          </p:cNvSpPr>
          <p:nvPr/>
        </p:nvSpPr>
        <p:spPr bwMode="auto">
          <a:xfrm>
            <a:off x="5303838" y="1331913"/>
            <a:ext cx="8572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00" u="sng">
                <a:ea typeface="宋体" panose="02010600030101010101" pitchFamily="2" charset="-122"/>
              </a:rPr>
              <a:t>CourseOffering</a:t>
            </a:r>
            <a:endParaRPr lang="en-US" altLang="zh-CN" sz="1000">
              <a:latin typeface="ZapfHumnst BT" pitchFamily="34" charset="0"/>
              <a:ea typeface="宋体" panose="02010600030101010101" pitchFamily="2" charset="-122"/>
            </a:endParaRPr>
          </a:p>
        </p:txBody>
      </p:sp>
      <p:sp>
        <p:nvSpPr>
          <p:cNvPr id="392215" name="Rectangle 23"/>
          <p:cNvSpPr>
            <a:spLocks noChangeArrowheads="1"/>
          </p:cNvSpPr>
          <p:nvPr/>
        </p:nvSpPr>
        <p:spPr bwMode="auto">
          <a:xfrm>
            <a:off x="5653088" y="3348038"/>
            <a:ext cx="93662" cy="177800"/>
          </a:xfrm>
          <a:prstGeom prst="rect">
            <a:avLst/>
          </a:prstGeom>
          <a:noFill/>
          <a:ln w="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2216" name="Rectangle 24"/>
          <p:cNvSpPr>
            <a:spLocks noChangeArrowheads="1"/>
          </p:cNvSpPr>
          <p:nvPr/>
        </p:nvSpPr>
        <p:spPr bwMode="auto">
          <a:xfrm>
            <a:off x="5653088" y="4505325"/>
            <a:ext cx="93662" cy="179388"/>
          </a:xfrm>
          <a:prstGeom prst="rect">
            <a:avLst/>
          </a:prstGeom>
          <a:noFill/>
          <a:ln w="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2217" name="Rectangle 25"/>
          <p:cNvSpPr>
            <a:spLocks noChangeArrowheads="1"/>
          </p:cNvSpPr>
          <p:nvPr/>
        </p:nvSpPr>
        <p:spPr bwMode="auto">
          <a:xfrm>
            <a:off x="6208713" y="1152525"/>
            <a:ext cx="904875" cy="349250"/>
          </a:xfrm>
          <a:prstGeom prst="rect">
            <a:avLst/>
          </a:prstGeom>
          <a:noFill/>
          <a:ln w="0">
            <a:solidFill>
              <a:schemeClr val="tx1"/>
            </a:solidFill>
            <a:miter lim="800000"/>
          </a:ln>
          <a:extLst>
            <a:ext uri="{909E8E84-426E-40DD-AFC4-6F175D3DCCD1}">
              <a14:hiddenFill xmlns:a14="http://schemas.microsoft.com/office/drawing/2010/main">
                <a:solidFill>
                  <a:srgbClr val="FFFFCC"/>
                </a:solidFill>
              </a14:hiddenFill>
            </a:ext>
          </a:extLst>
        </p:spPr>
        <p:txBody>
          <a:bodyPr/>
          <a:lstStyle/>
          <a:p>
            <a:endParaRPr lang="zh-CN" altLang="en-US"/>
          </a:p>
        </p:txBody>
      </p:sp>
      <p:sp>
        <p:nvSpPr>
          <p:cNvPr id="392218" name="Rectangle 26"/>
          <p:cNvSpPr>
            <a:spLocks noChangeArrowheads="1"/>
          </p:cNvSpPr>
          <p:nvPr/>
        </p:nvSpPr>
        <p:spPr bwMode="auto">
          <a:xfrm>
            <a:off x="6359525" y="1181100"/>
            <a:ext cx="6985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u="sng">
                <a:ea typeface="宋体" panose="02010600030101010101" pitchFamily="2" charset="-122"/>
              </a:rPr>
              <a:t> : Schedule</a:t>
            </a:r>
            <a:endParaRPr lang="en-US" altLang="zh-CN" sz="1100">
              <a:latin typeface="ZapfHumnst BT" pitchFamily="34" charset="0"/>
              <a:ea typeface="宋体" panose="02010600030101010101" pitchFamily="2" charset="-122"/>
            </a:endParaRPr>
          </a:p>
        </p:txBody>
      </p:sp>
      <p:sp>
        <p:nvSpPr>
          <p:cNvPr id="392219" name="Rectangle 27"/>
          <p:cNvSpPr>
            <a:spLocks noChangeArrowheads="1"/>
          </p:cNvSpPr>
          <p:nvPr/>
        </p:nvSpPr>
        <p:spPr bwMode="auto">
          <a:xfrm>
            <a:off x="6615113" y="4025900"/>
            <a:ext cx="93662" cy="179388"/>
          </a:xfrm>
          <a:prstGeom prst="rect">
            <a:avLst/>
          </a:prstGeom>
          <a:noFill/>
          <a:ln w="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2220" name="Rectangle 28"/>
          <p:cNvSpPr>
            <a:spLocks noChangeArrowheads="1"/>
          </p:cNvSpPr>
          <p:nvPr/>
        </p:nvSpPr>
        <p:spPr bwMode="auto">
          <a:xfrm>
            <a:off x="7180263" y="1152525"/>
            <a:ext cx="904875" cy="349250"/>
          </a:xfrm>
          <a:prstGeom prst="rect">
            <a:avLst/>
          </a:prstGeom>
          <a:noFill/>
          <a:ln w="0">
            <a:solidFill>
              <a:schemeClr val="tx1"/>
            </a:solidFill>
            <a:miter lim="800000"/>
          </a:ln>
          <a:extLst>
            <a:ext uri="{909E8E84-426E-40DD-AFC4-6F175D3DCCD1}">
              <a14:hiddenFill xmlns:a14="http://schemas.microsoft.com/office/drawing/2010/main">
                <a:solidFill>
                  <a:srgbClr val="FFFFCC"/>
                </a:solidFill>
              </a14:hiddenFill>
            </a:ext>
          </a:extLst>
        </p:spPr>
        <p:txBody>
          <a:bodyPr/>
          <a:lstStyle/>
          <a:p>
            <a:endParaRPr lang="zh-CN" altLang="en-US"/>
          </a:p>
        </p:txBody>
      </p:sp>
      <p:sp>
        <p:nvSpPr>
          <p:cNvPr id="392221" name="Rectangle 29"/>
          <p:cNvSpPr>
            <a:spLocks noChangeArrowheads="1"/>
          </p:cNvSpPr>
          <p:nvPr/>
        </p:nvSpPr>
        <p:spPr bwMode="auto">
          <a:xfrm>
            <a:off x="7340600" y="1181100"/>
            <a:ext cx="63341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u="sng">
                <a:ea typeface="宋体" panose="02010600030101010101" pitchFamily="2" charset="-122"/>
              </a:rPr>
              <a:t> : Student.</a:t>
            </a:r>
            <a:endParaRPr lang="en-US" altLang="zh-CN" sz="1100">
              <a:latin typeface="ZapfHumnst BT" pitchFamily="34" charset="0"/>
              <a:ea typeface="宋体" panose="02010600030101010101" pitchFamily="2" charset="-122"/>
            </a:endParaRPr>
          </a:p>
        </p:txBody>
      </p:sp>
      <p:sp>
        <p:nvSpPr>
          <p:cNvPr id="392222" name="Rectangle 30"/>
          <p:cNvSpPr>
            <a:spLocks noChangeArrowheads="1"/>
          </p:cNvSpPr>
          <p:nvPr/>
        </p:nvSpPr>
        <p:spPr bwMode="auto">
          <a:xfrm>
            <a:off x="7585075" y="5230813"/>
            <a:ext cx="84138" cy="179387"/>
          </a:xfrm>
          <a:prstGeom prst="rect">
            <a:avLst/>
          </a:prstGeom>
          <a:noFill/>
          <a:ln w="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2223" name="Rectangle 31"/>
          <p:cNvSpPr>
            <a:spLocks noChangeArrowheads="1"/>
          </p:cNvSpPr>
          <p:nvPr/>
        </p:nvSpPr>
        <p:spPr bwMode="auto">
          <a:xfrm>
            <a:off x="8140700" y="1152525"/>
            <a:ext cx="904875" cy="349250"/>
          </a:xfrm>
          <a:prstGeom prst="rect">
            <a:avLst/>
          </a:prstGeom>
          <a:noFill/>
          <a:ln w="0">
            <a:solidFill>
              <a:schemeClr val="tx2"/>
            </a:solidFill>
            <a:miter lim="800000"/>
          </a:ln>
          <a:extLst>
            <a:ext uri="{909E8E84-426E-40DD-AFC4-6F175D3DCCD1}">
              <a14:hiddenFill xmlns:a14="http://schemas.microsoft.com/office/drawing/2010/main">
                <a:solidFill>
                  <a:srgbClr val="FFFFCC"/>
                </a:solidFill>
              </a14:hiddenFill>
            </a:ext>
          </a:extLst>
        </p:spPr>
        <p:txBody>
          <a:bodyPr/>
          <a:lstStyle/>
          <a:p>
            <a:endParaRPr lang="zh-CN" altLang="en-US"/>
          </a:p>
        </p:txBody>
      </p:sp>
      <p:sp>
        <p:nvSpPr>
          <p:cNvPr id="392224" name="Rectangle 32"/>
          <p:cNvSpPr>
            <a:spLocks noChangeArrowheads="1"/>
          </p:cNvSpPr>
          <p:nvPr/>
        </p:nvSpPr>
        <p:spPr bwMode="auto">
          <a:xfrm>
            <a:off x="8537575" y="1181100"/>
            <a:ext cx="1143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u="sng">
                <a:solidFill>
                  <a:schemeClr val="tx2"/>
                </a:solidFill>
                <a:ea typeface="宋体" panose="02010600030101010101" pitchFamily="2" charset="-122"/>
              </a:rPr>
              <a:t> : </a:t>
            </a:r>
            <a:endParaRPr lang="en-US" altLang="zh-CN" sz="1100">
              <a:solidFill>
                <a:schemeClr val="tx2"/>
              </a:solidFill>
              <a:latin typeface="ZapfHumnst BT" pitchFamily="34" charset="0"/>
              <a:ea typeface="宋体" panose="02010600030101010101" pitchFamily="2" charset="-122"/>
            </a:endParaRPr>
          </a:p>
        </p:txBody>
      </p:sp>
      <p:sp>
        <p:nvSpPr>
          <p:cNvPr id="392225" name="Rectangle 33"/>
          <p:cNvSpPr>
            <a:spLocks noChangeArrowheads="1"/>
          </p:cNvSpPr>
          <p:nvPr/>
        </p:nvSpPr>
        <p:spPr bwMode="auto">
          <a:xfrm>
            <a:off x="8207375" y="1331913"/>
            <a:ext cx="795338"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00" u="sng">
                <a:solidFill>
                  <a:schemeClr val="tx2"/>
                </a:solidFill>
                <a:ea typeface="宋体" panose="02010600030101010101" pitchFamily="2" charset="-122"/>
              </a:rPr>
              <a:t>IBillingSystem</a:t>
            </a:r>
            <a:endParaRPr lang="en-US" altLang="zh-CN" sz="1000">
              <a:solidFill>
                <a:schemeClr val="tx2"/>
              </a:solidFill>
              <a:latin typeface="ZapfHumnst BT" pitchFamily="34" charset="0"/>
              <a:ea typeface="宋体" panose="02010600030101010101" pitchFamily="2" charset="-122"/>
            </a:endParaRPr>
          </a:p>
        </p:txBody>
      </p:sp>
      <p:sp>
        <p:nvSpPr>
          <p:cNvPr id="392226" name="Rectangle 34"/>
          <p:cNvSpPr>
            <a:spLocks noChangeArrowheads="1"/>
          </p:cNvSpPr>
          <p:nvPr/>
        </p:nvSpPr>
        <p:spPr bwMode="auto">
          <a:xfrm>
            <a:off x="8547100" y="5608638"/>
            <a:ext cx="93663" cy="187325"/>
          </a:xfrm>
          <a:prstGeom prst="rect">
            <a:avLst/>
          </a:prstGeom>
          <a:noFill/>
          <a:ln w="0">
            <a:solidFill>
              <a:schemeClr val="tx2"/>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2227" name="Rectangle 35"/>
          <p:cNvSpPr>
            <a:spLocks noChangeArrowheads="1"/>
          </p:cNvSpPr>
          <p:nvPr/>
        </p:nvSpPr>
        <p:spPr bwMode="auto">
          <a:xfrm>
            <a:off x="3805238" y="1152525"/>
            <a:ext cx="1376362" cy="349250"/>
          </a:xfrm>
          <a:prstGeom prst="rect">
            <a:avLst/>
          </a:prstGeom>
          <a:noFill/>
          <a:ln w="0">
            <a:solidFill>
              <a:schemeClr val="tx1"/>
            </a:solidFill>
            <a:miter lim="800000"/>
          </a:ln>
          <a:extLst>
            <a:ext uri="{909E8E84-426E-40DD-AFC4-6F175D3DCCD1}">
              <a14:hiddenFill xmlns:a14="http://schemas.microsoft.com/office/drawing/2010/main">
                <a:solidFill>
                  <a:srgbClr val="FFFFCC"/>
                </a:solidFill>
              </a14:hiddenFill>
            </a:ext>
          </a:extLst>
        </p:spPr>
        <p:txBody>
          <a:bodyPr/>
          <a:lstStyle/>
          <a:p>
            <a:endParaRPr lang="zh-CN" altLang="en-US"/>
          </a:p>
        </p:txBody>
      </p:sp>
      <p:sp>
        <p:nvSpPr>
          <p:cNvPr id="392228" name="Rectangle 36"/>
          <p:cNvSpPr>
            <a:spLocks noChangeArrowheads="1"/>
          </p:cNvSpPr>
          <p:nvPr/>
        </p:nvSpPr>
        <p:spPr bwMode="auto">
          <a:xfrm>
            <a:off x="4437063" y="1181100"/>
            <a:ext cx="1143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u="sng">
                <a:ea typeface="宋体" panose="02010600030101010101" pitchFamily="2" charset="-122"/>
              </a:rPr>
              <a:t> : </a:t>
            </a:r>
            <a:endParaRPr lang="en-US" altLang="zh-CN" sz="1100">
              <a:latin typeface="ZapfHumnst BT" pitchFamily="34" charset="0"/>
              <a:ea typeface="宋体" panose="02010600030101010101" pitchFamily="2" charset="-122"/>
            </a:endParaRPr>
          </a:p>
        </p:txBody>
      </p:sp>
      <p:sp>
        <p:nvSpPr>
          <p:cNvPr id="392229" name="Rectangle 37"/>
          <p:cNvSpPr>
            <a:spLocks noChangeArrowheads="1"/>
          </p:cNvSpPr>
          <p:nvPr/>
        </p:nvSpPr>
        <p:spPr bwMode="auto">
          <a:xfrm>
            <a:off x="3871913" y="1331913"/>
            <a:ext cx="1300162"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00" u="sng">
                <a:ea typeface="宋体" panose="02010600030101010101" pitchFamily="2" charset="-122"/>
              </a:rPr>
              <a:t>ICourseCatalogSystem</a:t>
            </a:r>
            <a:endParaRPr lang="en-US" altLang="zh-CN" sz="1000">
              <a:latin typeface="ZapfHumnst BT" pitchFamily="34" charset="0"/>
              <a:ea typeface="宋体" panose="02010600030101010101" pitchFamily="2" charset="-122"/>
            </a:endParaRPr>
          </a:p>
        </p:txBody>
      </p:sp>
      <p:sp>
        <p:nvSpPr>
          <p:cNvPr id="392230" name="Rectangle 38"/>
          <p:cNvSpPr>
            <a:spLocks noChangeArrowheads="1"/>
          </p:cNvSpPr>
          <p:nvPr/>
        </p:nvSpPr>
        <p:spPr bwMode="auto">
          <a:xfrm>
            <a:off x="4446588" y="2867025"/>
            <a:ext cx="93662" cy="179388"/>
          </a:xfrm>
          <a:prstGeom prst="rect">
            <a:avLst/>
          </a:prstGeom>
          <a:noFill/>
          <a:ln w="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2231" name="Rectangle 39"/>
          <p:cNvSpPr>
            <a:spLocks noChangeArrowheads="1"/>
          </p:cNvSpPr>
          <p:nvPr/>
        </p:nvSpPr>
        <p:spPr bwMode="auto">
          <a:xfrm>
            <a:off x="2165350" y="1152525"/>
            <a:ext cx="1574800" cy="349250"/>
          </a:xfrm>
          <a:prstGeom prst="rect">
            <a:avLst/>
          </a:prstGeom>
          <a:noFill/>
          <a:ln w="0">
            <a:solidFill>
              <a:schemeClr val="tx1"/>
            </a:solidFill>
            <a:miter lim="800000"/>
          </a:ln>
          <a:extLst>
            <a:ext uri="{909E8E84-426E-40DD-AFC4-6F175D3DCCD1}">
              <a14:hiddenFill xmlns:a14="http://schemas.microsoft.com/office/drawing/2010/main">
                <a:solidFill>
                  <a:srgbClr val="FFFFCC"/>
                </a:solidFill>
              </a14:hiddenFill>
            </a:ext>
          </a:extLst>
        </p:spPr>
        <p:txBody>
          <a:bodyPr/>
          <a:lstStyle/>
          <a:p>
            <a:endParaRPr lang="zh-CN" altLang="en-US"/>
          </a:p>
        </p:txBody>
      </p:sp>
      <p:sp>
        <p:nvSpPr>
          <p:cNvPr id="392232" name="Rectangle 40"/>
          <p:cNvSpPr>
            <a:spLocks noChangeArrowheads="1"/>
          </p:cNvSpPr>
          <p:nvPr/>
        </p:nvSpPr>
        <p:spPr bwMode="auto">
          <a:xfrm>
            <a:off x="2890838" y="1181100"/>
            <a:ext cx="1143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u="sng">
                <a:ea typeface="宋体" panose="02010600030101010101" pitchFamily="2" charset="-122"/>
              </a:rPr>
              <a:t> : </a:t>
            </a:r>
            <a:endParaRPr lang="en-US" altLang="zh-CN" sz="1100">
              <a:latin typeface="ZapfHumnst BT" pitchFamily="34" charset="0"/>
              <a:ea typeface="宋体" panose="02010600030101010101" pitchFamily="2" charset="-122"/>
            </a:endParaRPr>
          </a:p>
        </p:txBody>
      </p:sp>
      <p:sp>
        <p:nvSpPr>
          <p:cNvPr id="392233" name="Rectangle 41"/>
          <p:cNvSpPr>
            <a:spLocks noChangeArrowheads="1"/>
          </p:cNvSpPr>
          <p:nvPr/>
        </p:nvSpPr>
        <p:spPr bwMode="auto">
          <a:xfrm>
            <a:off x="2212975" y="1331913"/>
            <a:ext cx="1547813"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000" u="sng">
                <a:ea typeface="宋体" panose="02010600030101010101" pitchFamily="2" charset="-122"/>
              </a:rPr>
              <a:t>CloseRegistrationController</a:t>
            </a:r>
            <a:endParaRPr lang="en-US" altLang="zh-CN" sz="1000">
              <a:latin typeface="ZapfHumnst BT" pitchFamily="34" charset="0"/>
              <a:ea typeface="宋体" panose="02010600030101010101" pitchFamily="2" charset="-122"/>
            </a:endParaRPr>
          </a:p>
        </p:txBody>
      </p:sp>
      <p:sp>
        <p:nvSpPr>
          <p:cNvPr id="392234" name="Line 42"/>
          <p:cNvSpPr>
            <a:spLocks noChangeShapeType="1"/>
          </p:cNvSpPr>
          <p:nvPr/>
        </p:nvSpPr>
        <p:spPr bwMode="auto">
          <a:xfrm>
            <a:off x="347663" y="1633538"/>
            <a:ext cx="1587" cy="4843462"/>
          </a:xfrm>
          <a:prstGeom prst="line">
            <a:avLst/>
          </a:prstGeom>
          <a:noFill/>
          <a:ln w="0">
            <a:solidFill>
              <a:schemeClr val="tx1"/>
            </a:solidFill>
            <a:prstDash val="sysDash"/>
            <a:round/>
          </a:ln>
          <a:extLst>
            <a:ext uri="{909E8E84-426E-40DD-AFC4-6F175D3DCCD1}">
              <a14:hiddenFill xmlns:a14="http://schemas.microsoft.com/office/drawing/2010/main">
                <a:noFill/>
              </a14:hiddenFill>
            </a:ext>
          </a:extLst>
        </p:spPr>
        <p:txBody>
          <a:bodyPr/>
          <a:lstStyle/>
          <a:p>
            <a:endParaRPr lang="zh-CN" altLang="en-US"/>
          </a:p>
        </p:txBody>
      </p:sp>
      <p:sp>
        <p:nvSpPr>
          <p:cNvPr id="392235" name="Line 43"/>
          <p:cNvSpPr>
            <a:spLocks noChangeShapeType="1"/>
          </p:cNvSpPr>
          <p:nvPr/>
        </p:nvSpPr>
        <p:spPr bwMode="auto">
          <a:xfrm>
            <a:off x="1411288" y="1633538"/>
            <a:ext cx="1587" cy="4843462"/>
          </a:xfrm>
          <a:prstGeom prst="line">
            <a:avLst/>
          </a:prstGeom>
          <a:noFill/>
          <a:ln w="0">
            <a:solidFill>
              <a:schemeClr val="tx1"/>
            </a:solidFill>
            <a:prstDash val="sysDash"/>
            <a:round/>
          </a:ln>
          <a:extLst>
            <a:ext uri="{909E8E84-426E-40DD-AFC4-6F175D3DCCD1}">
              <a14:hiddenFill xmlns:a14="http://schemas.microsoft.com/office/drawing/2010/main">
                <a:noFill/>
              </a14:hiddenFill>
            </a:ext>
          </a:extLst>
        </p:spPr>
        <p:txBody>
          <a:bodyPr/>
          <a:lstStyle/>
          <a:p>
            <a:endParaRPr lang="zh-CN" altLang="en-US"/>
          </a:p>
        </p:txBody>
      </p:sp>
      <p:sp>
        <p:nvSpPr>
          <p:cNvPr id="392236" name="Line 44"/>
          <p:cNvSpPr>
            <a:spLocks noChangeShapeType="1"/>
          </p:cNvSpPr>
          <p:nvPr/>
        </p:nvSpPr>
        <p:spPr bwMode="auto">
          <a:xfrm>
            <a:off x="5700713" y="1633538"/>
            <a:ext cx="1587" cy="4843462"/>
          </a:xfrm>
          <a:prstGeom prst="line">
            <a:avLst/>
          </a:prstGeom>
          <a:noFill/>
          <a:ln w="0">
            <a:solidFill>
              <a:schemeClr val="tx1"/>
            </a:solidFill>
            <a:prstDash val="sysDash"/>
            <a:round/>
          </a:ln>
          <a:extLst>
            <a:ext uri="{909E8E84-426E-40DD-AFC4-6F175D3DCCD1}">
              <a14:hiddenFill xmlns:a14="http://schemas.microsoft.com/office/drawing/2010/main">
                <a:noFill/>
              </a14:hiddenFill>
            </a:ext>
          </a:extLst>
        </p:spPr>
        <p:txBody>
          <a:bodyPr/>
          <a:lstStyle/>
          <a:p>
            <a:endParaRPr lang="zh-CN" altLang="en-US"/>
          </a:p>
        </p:txBody>
      </p:sp>
      <p:sp>
        <p:nvSpPr>
          <p:cNvPr id="392237" name="Line 45"/>
          <p:cNvSpPr>
            <a:spLocks noChangeShapeType="1"/>
          </p:cNvSpPr>
          <p:nvPr/>
        </p:nvSpPr>
        <p:spPr bwMode="auto">
          <a:xfrm>
            <a:off x="6661150" y="1633538"/>
            <a:ext cx="1588" cy="4843462"/>
          </a:xfrm>
          <a:prstGeom prst="line">
            <a:avLst/>
          </a:prstGeom>
          <a:noFill/>
          <a:ln w="0">
            <a:solidFill>
              <a:schemeClr val="tx1"/>
            </a:solidFill>
            <a:prstDash val="sysDash"/>
            <a:round/>
          </a:ln>
          <a:extLst>
            <a:ext uri="{909E8E84-426E-40DD-AFC4-6F175D3DCCD1}">
              <a14:hiddenFill xmlns:a14="http://schemas.microsoft.com/office/drawing/2010/main">
                <a:noFill/>
              </a14:hiddenFill>
            </a:ext>
          </a:extLst>
        </p:spPr>
        <p:txBody>
          <a:bodyPr/>
          <a:lstStyle/>
          <a:p>
            <a:endParaRPr lang="zh-CN" altLang="en-US"/>
          </a:p>
        </p:txBody>
      </p:sp>
      <p:sp>
        <p:nvSpPr>
          <p:cNvPr id="392238" name="Line 46"/>
          <p:cNvSpPr>
            <a:spLocks noChangeShapeType="1"/>
          </p:cNvSpPr>
          <p:nvPr/>
        </p:nvSpPr>
        <p:spPr bwMode="auto">
          <a:xfrm>
            <a:off x="7632700" y="1633538"/>
            <a:ext cx="1588" cy="4843462"/>
          </a:xfrm>
          <a:prstGeom prst="line">
            <a:avLst/>
          </a:prstGeom>
          <a:noFill/>
          <a:ln w="0">
            <a:solidFill>
              <a:schemeClr val="tx1"/>
            </a:solidFill>
            <a:prstDash val="sysDash"/>
            <a:round/>
          </a:ln>
          <a:extLst>
            <a:ext uri="{909E8E84-426E-40DD-AFC4-6F175D3DCCD1}">
              <a14:hiddenFill xmlns:a14="http://schemas.microsoft.com/office/drawing/2010/main">
                <a:noFill/>
              </a14:hiddenFill>
            </a:ext>
          </a:extLst>
        </p:spPr>
        <p:txBody>
          <a:bodyPr/>
          <a:lstStyle/>
          <a:p>
            <a:endParaRPr lang="zh-CN" altLang="en-US"/>
          </a:p>
        </p:txBody>
      </p:sp>
      <p:sp>
        <p:nvSpPr>
          <p:cNvPr id="392239" name="Line 47"/>
          <p:cNvSpPr>
            <a:spLocks noChangeShapeType="1"/>
          </p:cNvSpPr>
          <p:nvPr/>
        </p:nvSpPr>
        <p:spPr bwMode="auto">
          <a:xfrm>
            <a:off x="8593138" y="1633538"/>
            <a:ext cx="1587" cy="4843462"/>
          </a:xfrm>
          <a:prstGeom prst="line">
            <a:avLst/>
          </a:prstGeom>
          <a:noFill/>
          <a:ln w="0">
            <a:solidFill>
              <a:schemeClr val="tx2"/>
            </a:solidFill>
            <a:prstDash val="sysDash"/>
            <a:round/>
          </a:ln>
          <a:extLst>
            <a:ext uri="{909E8E84-426E-40DD-AFC4-6F175D3DCCD1}">
              <a14:hiddenFill xmlns:a14="http://schemas.microsoft.com/office/drawing/2010/main">
                <a:noFill/>
              </a14:hiddenFill>
            </a:ext>
          </a:extLst>
        </p:spPr>
        <p:txBody>
          <a:bodyPr/>
          <a:lstStyle/>
          <a:p>
            <a:endParaRPr lang="zh-CN" altLang="en-US"/>
          </a:p>
        </p:txBody>
      </p:sp>
      <p:sp>
        <p:nvSpPr>
          <p:cNvPr id="392240" name="Line 48"/>
          <p:cNvSpPr>
            <a:spLocks noChangeShapeType="1"/>
          </p:cNvSpPr>
          <p:nvPr/>
        </p:nvSpPr>
        <p:spPr bwMode="auto">
          <a:xfrm>
            <a:off x="4494213" y="1633538"/>
            <a:ext cx="1587" cy="4843462"/>
          </a:xfrm>
          <a:prstGeom prst="line">
            <a:avLst/>
          </a:prstGeom>
          <a:noFill/>
          <a:ln w="0">
            <a:solidFill>
              <a:schemeClr val="tx1"/>
            </a:solidFill>
            <a:prstDash val="sysDash"/>
            <a:round/>
          </a:ln>
          <a:extLst>
            <a:ext uri="{909E8E84-426E-40DD-AFC4-6F175D3DCCD1}">
              <a14:hiddenFill xmlns:a14="http://schemas.microsoft.com/office/drawing/2010/main">
                <a:noFill/>
              </a14:hiddenFill>
            </a:ext>
          </a:extLst>
        </p:spPr>
        <p:txBody>
          <a:bodyPr/>
          <a:lstStyle/>
          <a:p>
            <a:endParaRPr lang="zh-CN" altLang="en-US"/>
          </a:p>
        </p:txBody>
      </p:sp>
      <p:sp>
        <p:nvSpPr>
          <p:cNvPr id="392241" name="Line 49"/>
          <p:cNvSpPr>
            <a:spLocks noChangeShapeType="1"/>
          </p:cNvSpPr>
          <p:nvPr/>
        </p:nvSpPr>
        <p:spPr bwMode="auto">
          <a:xfrm>
            <a:off x="2947988" y="1633538"/>
            <a:ext cx="1587" cy="4843462"/>
          </a:xfrm>
          <a:prstGeom prst="line">
            <a:avLst/>
          </a:prstGeom>
          <a:noFill/>
          <a:ln w="0">
            <a:solidFill>
              <a:schemeClr val="tx1"/>
            </a:solidFill>
            <a:prstDash val="sysDash"/>
            <a:round/>
          </a:ln>
          <a:extLst>
            <a:ext uri="{909E8E84-426E-40DD-AFC4-6F175D3DCCD1}">
              <a14:hiddenFill xmlns:a14="http://schemas.microsoft.com/office/drawing/2010/main">
                <a:noFill/>
              </a14:hiddenFill>
            </a:ext>
          </a:extLst>
        </p:spPr>
        <p:txBody>
          <a:bodyPr/>
          <a:lstStyle/>
          <a:p>
            <a:endParaRPr lang="zh-CN" altLang="en-US"/>
          </a:p>
        </p:txBody>
      </p:sp>
      <p:sp>
        <p:nvSpPr>
          <p:cNvPr id="392242" name="Rectangle 50"/>
          <p:cNvSpPr>
            <a:spLocks noChangeArrowheads="1"/>
          </p:cNvSpPr>
          <p:nvPr/>
        </p:nvSpPr>
        <p:spPr bwMode="auto">
          <a:xfrm>
            <a:off x="2900363" y="2141538"/>
            <a:ext cx="95250" cy="179387"/>
          </a:xfrm>
          <a:prstGeom prst="rect">
            <a:avLst/>
          </a:prstGeom>
          <a:noFill/>
          <a:ln w="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2243" name="Rectangle 51"/>
          <p:cNvSpPr>
            <a:spLocks noChangeArrowheads="1"/>
          </p:cNvSpPr>
          <p:nvPr/>
        </p:nvSpPr>
        <p:spPr bwMode="auto">
          <a:xfrm>
            <a:off x="2900363" y="2528888"/>
            <a:ext cx="95250" cy="3446462"/>
          </a:xfrm>
          <a:prstGeom prst="rect">
            <a:avLst/>
          </a:prstGeom>
          <a:noFill/>
          <a:ln w="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2244" name="Freeform 52"/>
          <p:cNvSpPr/>
          <p:nvPr/>
        </p:nvSpPr>
        <p:spPr bwMode="auto">
          <a:xfrm>
            <a:off x="5116513" y="2481263"/>
            <a:ext cx="960437" cy="658812"/>
          </a:xfrm>
          <a:custGeom>
            <a:avLst/>
            <a:gdLst>
              <a:gd name="T0" fmla="*/ 0 w 605"/>
              <a:gd name="T1" fmla="*/ 0 h 415"/>
              <a:gd name="T2" fmla="*/ 534 w 605"/>
              <a:gd name="T3" fmla="*/ 0 h 415"/>
              <a:gd name="T4" fmla="*/ 605 w 605"/>
              <a:gd name="T5" fmla="*/ 71 h 415"/>
              <a:gd name="T6" fmla="*/ 605 w 605"/>
              <a:gd name="T7" fmla="*/ 415 h 415"/>
              <a:gd name="T8" fmla="*/ 0 w 605"/>
              <a:gd name="T9" fmla="*/ 415 h 415"/>
              <a:gd name="T10" fmla="*/ 0 w 605"/>
              <a:gd name="T11" fmla="*/ 0 h 415"/>
            </a:gdLst>
            <a:ahLst/>
            <a:cxnLst>
              <a:cxn ang="0">
                <a:pos x="T0" y="T1"/>
              </a:cxn>
              <a:cxn ang="0">
                <a:pos x="T2" y="T3"/>
              </a:cxn>
              <a:cxn ang="0">
                <a:pos x="T4" y="T5"/>
              </a:cxn>
              <a:cxn ang="0">
                <a:pos x="T6" y="T7"/>
              </a:cxn>
              <a:cxn ang="0">
                <a:pos x="T8" y="T9"/>
              </a:cxn>
              <a:cxn ang="0">
                <a:pos x="T10" y="T11"/>
              </a:cxn>
            </a:cxnLst>
            <a:rect l="0" t="0" r="r" b="b"/>
            <a:pathLst>
              <a:path w="605" h="415">
                <a:moveTo>
                  <a:pt x="0" y="0"/>
                </a:moveTo>
                <a:lnTo>
                  <a:pt x="534" y="0"/>
                </a:lnTo>
                <a:lnTo>
                  <a:pt x="605" y="71"/>
                </a:lnTo>
                <a:lnTo>
                  <a:pt x="605" y="415"/>
                </a:lnTo>
                <a:lnTo>
                  <a:pt x="0" y="415"/>
                </a:lnTo>
                <a:lnTo>
                  <a:pt x="0" y="0"/>
                </a:lnTo>
                <a:close/>
              </a:path>
            </a:pathLst>
          </a:custGeom>
          <a:noFill/>
          <a:ln w="0">
            <a:solidFill>
              <a:schemeClr val="tx1"/>
            </a:solidFill>
            <a:prstDash val="solid"/>
            <a:round/>
          </a:ln>
          <a:extLst>
            <a:ext uri="{909E8E84-426E-40DD-AFC4-6F175D3DCCD1}">
              <a14:hiddenFill xmlns:a14="http://schemas.microsoft.com/office/drawing/2010/main">
                <a:solidFill>
                  <a:srgbClr val="FFFFCC"/>
                </a:solidFill>
              </a14:hiddenFill>
            </a:ext>
          </a:extLst>
        </p:spPr>
        <p:txBody>
          <a:bodyPr/>
          <a:lstStyle/>
          <a:p>
            <a:endParaRPr lang="zh-CN" altLang="en-US"/>
          </a:p>
        </p:txBody>
      </p:sp>
      <p:sp>
        <p:nvSpPr>
          <p:cNvPr id="392245" name="Freeform 53"/>
          <p:cNvSpPr/>
          <p:nvPr/>
        </p:nvSpPr>
        <p:spPr bwMode="auto">
          <a:xfrm>
            <a:off x="5116513" y="2481263"/>
            <a:ext cx="960437" cy="658812"/>
          </a:xfrm>
          <a:custGeom>
            <a:avLst/>
            <a:gdLst>
              <a:gd name="T0" fmla="*/ 0 w 102"/>
              <a:gd name="T1" fmla="*/ 0 h 70"/>
              <a:gd name="T2" fmla="*/ 90 w 102"/>
              <a:gd name="T3" fmla="*/ 0 h 70"/>
              <a:gd name="T4" fmla="*/ 102 w 102"/>
              <a:gd name="T5" fmla="*/ 12 h 70"/>
              <a:gd name="T6" fmla="*/ 102 w 102"/>
              <a:gd name="T7" fmla="*/ 70 h 70"/>
              <a:gd name="T8" fmla="*/ 0 w 102"/>
              <a:gd name="T9" fmla="*/ 70 h 70"/>
              <a:gd name="T10" fmla="*/ 0 w 102"/>
              <a:gd name="T11" fmla="*/ 0 h 70"/>
            </a:gdLst>
            <a:ahLst/>
            <a:cxnLst>
              <a:cxn ang="0">
                <a:pos x="T0" y="T1"/>
              </a:cxn>
              <a:cxn ang="0">
                <a:pos x="T2" y="T3"/>
              </a:cxn>
              <a:cxn ang="0">
                <a:pos x="T4" y="T5"/>
              </a:cxn>
              <a:cxn ang="0">
                <a:pos x="T6" y="T7"/>
              </a:cxn>
              <a:cxn ang="0">
                <a:pos x="T8" y="T9"/>
              </a:cxn>
              <a:cxn ang="0">
                <a:pos x="T10" y="T11"/>
              </a:cxn>
            </a:cxnLst>
            <a:rect l="0" t="0" r="r" b="b"/>
            <a:pathLst>
              <a:path w="102" h="70">
                <a:moveTo>
                  <a:pt x="0" y="0"/>
                </a:moveTo>
                <a:lnTo>
                  <a:pt x="90" y="0"/>
                </a:lnTo>
                <a:lnTo>
                  <a:pt x="102" y="12"/>
                </a:lnTo>
                <a:lnTo>
                  <a:pt x="102" y="70"/>
                </a:lnTo>
                <a:lnTo>
                  <a:pt x="0" y="70"/>
                </a:lnTo>
                <a:lnTo>
                  <a:pt x="0" y="0"/>
                </a:lnTo>
              </a:path>
            </a:pathLst>
          </a:custGeom>
          <a:noFill/>
          <a:ln w="0">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2246" name="Freeform 54"/>
          <p:cNvSpPr/>
          <p:nvPr/>
        </p:nvSpPr>
        <p:spPr bwMode="auto">
          <a:xfrm>
            <a:off x="5964238" y="2481263"/>
            <a:ext cx="112712" cy="112712"/>
          </a:xfrm>
          <a:custGeom>
            <a:avLst/>
            <a:gdLst>
              <a:gd name="T0" fmla="*/ 0 w 12"/>
              <a:gd name="T1" fmla="*/ 0 h 12"/>
              <a:gd name="T2" fmla="*/ 0 w 12"/>
              <a:gd name="T3" fmla="*/ 12 h 12"/>
              <a:gd name="T4" fmla="*/ 12 w 12"/>
              <a:gd name="T5" fmla="*/ 12 h 12"/>
            </a:gdLst>
            <a:ahLst/>
            <a:cxnLst>
              <a:cxn ang="0">
                <a:pos x="T0" y="T1"/>
              </a:cxn>
              <a:cxn ang="0">
                <a:pos x="T2" y="T3"/>
              </a:cxn>
              <a:cxn ang="0">
                <a:pos x="T4" y="T5"/>
              </a:cxn>
            </a:cxnLst>
            <a:rect l="0" t="0" r="r" b="b"/>
            <a:pathLst>
              <a:path w="12" h="12">
                <a:moveTo>
                  <a:pt x="0" y="0"/>
                </a:moveTo>
                <a:lnTo>
                  <a:pt x="0" y="12"/>
                </a:lnTo>
                <a:lnTo>
                  <a:pt x="12" y="12"/>
                </a:lnTo>
              </a:path>
            </a:pathLst>
          </a:custGeom>
          <a:noFill/>
          <a:ln w="0">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2247" name="Rectangle 55"/>
          <p:cNvSpPr>
            <a:spLocks noChangeArrowheads="1"/>
          </p:cNvSpPr>
          <p:nvPr/>
        </p:nvSpPr>
        <p:spPr bwMode="auto">
          <a:xfrm>
            <a:off x="5153025" y="2500313"/>
            <a:ext cx="39687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ea typeface="宋体" panose="02010600030101010101" pitchFamily="2" charset="-122"/>
              </a:rPr>
              <a:t>Close </a:t>
            </a:r>
            <a:endParaRPr lang="en-US" altLang="zh-CN" sz="1100">
              <a:latin typeface="ZapfHumnst BT" pitchFamily="34" charset="0"/>
              <a:ea typeface="宋体" panose="02010600030101010101" pitchFamily="2" charset="-122"/>
            </a:endParaRPr>
          </a:p>
        </p:txBody>
      </p:sp>
      <p:sp>
        <p:nvSpPr>
          <p:cNvPr id="392248" name="Rectangle 56"/>
          <p:cNvSpPr>
            <a:spLocks noChangeArrowheads="1"/>
          </p:cNvSpPr>
          <p:nvPr/>
        </p:nvSpPr>
        <p:spPr bwMode="auto">
          <a:xfrm>
            <a:off x="5153025" y="2651125"/>
            <a:ext cx="92868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ea typeface="宋体" panose="02010600030101010101" pitchFamily="2" charset="-122"/>
              </a:rPr>
              <a:t>registration for </a:t>
            </a:r>
            <a:endParaRPr lang="en-US" altLang="zh-CN" sz="1100">
              <a:latin typeface="ZapfHumnst BT" pitchFamily="34" charset="0"/>
              <a:ea typeface="宋体" panose="02010600030101010101" pitchFamily="2" charset="-122"/>
            </a:endParaRPr>
          </a:p>
        </p:txBody>
      </p:sp>
      <p:sp>
        <p:nvSpPr>
          <p:cNvPr id="392249" name="Rectangle 57"/>
          <p:cNvSpPr>
            <a:spLocks noChangeArrowheads="1"/>
          </p:cNvSpPr>
          <p:nvPr/>
        </p:nvSpPr>
        <p:spPr bwMode="auto">
          <a:xfrm>
            <a:off x="5153025" y="2801938"/>
            <a:ext cx="79851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ea typeface="宋体" panose="02010600030101010101" pitchFamily="2" charset="-122"/>
              </a:rPr>
              <a:t>each course </a:t>
            </a:r>
            <a:endParaRPr lang="en-US" altLang="zh-CN" sz="1100">
              <a:latin typeface="ZapfHumnst BT" pitchFamily="34" charset="0"/>
              <a:ea typeface="宋体" panose="02010600030101010101" pitchFamily="2" charset="-122"/>
            </a:endParaRPr>
          </a:p>
        </p:txBody>
      </p:sp>
      <p:sp>
        <p:nvSpPr>
          <p:cNvPr id="392250" name="Rectangle 58"/>
          <p:cNvSpPr>
            <a:spLocks noChangeArrowheads="1"/>
          </p:cNvSpPr>
          <p:nvPr/>
        </p:nvSpPr>
        <p:spPr bwMode="auto">
          <a:xfrm>
            <a:off x="5153025" y="2952750"/>
            <a:ext cx="46513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ea typeface="宋体" panose="02010600030101010101" pitchFamily="2" charset="-122"/>
              </a:rPr>
              <a:t>offering</a:t>
            </a:r>
            <a:endParaRPr lang="en-US" altLang="zh-CN" sz="1100">
              <a:latin typeface="ZapfHumnst BT" pitchFamily="34" charset="0"/>
              <a:ea typeface="宋体" panose="02010600030101010101" pitchFamily="2" charset="-122"/>
            </a:endParaRPr>
          </a:p>
        </p:txBody>
      </p:sp>
      <p:sp>
        <p:nvSpPr>
          <p:cNvPr id="392251" name="Freeform 59"/>
          <p:cNvSpPr/>
          <p:nvPr/>
        </p:nvSpPr>
        <p:spPr bwMode="auto">
          <a:xfrm>
            <a:off x="3513138" y="1944688"/>
            <a:ext cx="1470025" cy="584200"/>
          </a:xfrm>
          <a:custGeom>
            <a:avLst/>
            <a:gdLst>
              <a:gd name="T0" fmla="*/ 0 w 926"/>
              <a:gd name="T1" fmla="*/ 0 h 368"/>
              <a:gd name="T2" fmla="*/ 855 w 926"/>
              <a:gd name="T3" fmla="*/ 0 h 368"/>
              <a:gd name="T4" fmla="*/ 926 w 926"/>
              <a:gd name="T5" fmla="*/ 65 h 368"/>
              <a:gd name="T6" fmla="*/ 926 w 926"/>
              <a:gd name="T7" fmla="*/ 368 h 368"/>
              <a:gd name="T8" fmla="*/ 0 w 926"/>
              <a:gd name="T9" fmla="*/ 368 h 368"/>
              <a:gd name="T10" fmla="*/ 0 w 926"/>
              <a:gd name="T11" fmla="*/ 0 h 368"/>
            </a:gdLst>
            <a:ahLst/>
            <a:cxnLst>
              <a:cxn ang="0">
                <a:pos x="T0" y="T1"/>
              </a:cxn>
              <a:cxn ang="0">
                <a:pos x="T2" y="T3"/>
              </a:cxn>
              <a:cxn ang="0">
                <a:pos x="T4" y="T5"/>
              </a:cxn>
              <a:cxn ang="0">
                <a:pos x="T6" y="T7"/>
              </a:cxn>
              <a:cxn ang="0">
                <a:pos x="T8" y="T9"/>
              </a:cxn>
              <a:cxn ang="0">
                <a:pos x="T10" y="T11"/>
              </a:cxn>
            </a:cxnLst>
            <a:rect l="0" t="0" r="r" b="b"/>
            <a:pathLst>
              <a:path w="926" h="368">
                <a:moveTo>
                  <a:pt x="0" y="0"/>
                </a:moveTo>
                <a:lnTo>
                  <a:pt x="855" y="0"/>
                </a:lnTo>
                <a:lnTo>
                  <a:pt x="926" y="65"/>
                </a:lnTo>
                <a:lnTo>
                  <a:pt x="926" y="368"/>
                </a:lnTo>
                <a:lnTo>
                  <a:pt x="0" y="368"/>
                </a:lnTo>
                <a:lnTo>
                  <a:pt x="0" y="0"/>
                </a:lnTo>
                <a:close/>
              </a:path>
            </a:pathLst>
          </a:custGeom>
          <a:noFill/>
          <a:ln w="0">
            <a:solidFill>
              <a:schemeClr val="tx1"/>
            </a:solidFill>
            <a:prstDash val="solid"/>
            <a:round/>
          </a:ln>
          <a:extLst>
            <a:ext uri="{909E8E84-426E-40DD-AFC4-6F175D3DCCD1}">
              <a14:hiddenFill xmlns:a14="http://schemas.microsoft.com/office/drawing/2010/main">
                <a:solidFill>
                  <a:srgbClr val="FFFFCC"/>
                </a:solidFill>
              </a14:hiddenFill>
            </a:ext>
          </a:extLst>
        </p:spPr>
        <p:txBody>
          <a:bodyPr/>
          <a:lstStyle/>
          <a:p>
            <a:endParaRPr lang="zh-CN" altLang="en-US"/>
          </a:p>
        </p:txBody>
      </p:sp>
      <p:sp>
        <p:nvSpPr>
          <p:cNvPr id="392252" name="Freeform 60"/>
          <p:cNvSpPr/>
          <p:nvPr/>
        </p:nvSpPr>
        <p:spPr bwMode="auto">
          <a:xfrm>
            <a:off x="3513138" y="1944688"/>
            <a:ext cx="1470025" cy="584200"/>
          </a:xfrm>
          <a:custGeom>
            <a:avLst/>
            <a:gdLst>
              <a:gd name="T0" fmla="*/ 0 w 156"/>
              <a:gd name="T1" fmla="*/ 0 h 62"/>
              <a:gd name="T2" fmla="*/ 144 w 156"/>
              <a:gd name="T3" fmla="*/ 0 h 62"/>
              <a:gd name="T4" fmla="*/ 156 w 156"/>
              <a:gd name="T5" fmla="*/ 11 h 62"/>
              <a:gd name="T6" fmla="*/ 156 w 156"/>
              <a:gd name="T7" fmla="*/ 62 h 62"/>
              <a:gd name="T8" fmla="*/ 0 w 156"/>
              <a:gd name="T9" fmla="*/ 62 h 62"/>
              <a:gd name="T10" fmla="*/ 0 w 156"/>
              <a:gd name="T11" fmla="*/ 0 h 62"/>
            </a:gdLst>
            <a:ahLst/>
            <a:cxnLst>
              <a:cxn ang="0">
                <a:pos x="T0" y="T1"/>
              </a:cxn>
              <a:cxn ang="0">
                <a:pos x="T2" y="T3"/>
              </a:cxn>
              <a:cxn ang="0">
                <a:pos x="T4" y="T5"/>
              </a:cxn>
              <a:cxn ang="0">
                <a:pos x="T6" y="T7"/>
              </a:cxn>
              <a:cxn ang="0">
                <a:pos x="T8" y="T9"/>
              </a:cxn>
              <a:cxn ang="0">
                <a:pos x="T10" y="T11"/>
              </a:cxn>
            </a:cxnLst>
            <a:rect l="0" t="0" r="r" b="b"/>
            <a:pathLst>
              <a:path w="156" h="62">
                <a:moveTo>
                  <a:pt x="0" y="0"/>
                </a:moveTo>
                <a:lnTo>
                  <a:pt x="144" y="0"/>
                </a:lnTo>
                <a:lnTo>
                  <a:pt x="156" y="11"/>
                </a:lnTo>
                <a:lnTo>
                  <a:pt x="156" y="62"/>
                </a:lnTo>
                <a:lnTo>
                  <a:pt x="0" y="62"/>
                </a:lnTo>
                <a:lnTo>
                  <a:pt x="0" y="0"/>
                </a:lnTo>
              </a:path>
            </a:pathLst>
          </a:custGeom>
          <a:noFill/>
          <a:ln w="0">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2253" name="Freeform 61"/>
          <p:cNvSpPr/>
          <p:nvPr/>
        </p:nvSpPr>
        <p:spPr bwMode="auto">
          <a:xfrm>
            <a:off x="4870450" y="1944688"/>
            <a:ext cx="112713" cy="103187"/>
          </a:xfrm>
          <a:custGeom>
            <a:avLst/>
            <a:gdLst>
              <a:gd name="T0" fmla="*/ 0 w 12"/>
              <a:gd name="T1" fmla="*/ 0 h 11"/>
              <a:gd name="T2" fmla="*/ 0 w 12"/>
              <a:gd name="T3" fmla="*/ 11 h 11"/>
              <a:gd name="T4" fmla="*/ 12 w 12"/>
              <a:gd name="T5" fmla="*/ 11 h 11"/>
            </a:gdLst>
            <a:ahLst/>
            <a:cxnLst>
              <a:cxn ang="0">
                <a:pos x="T0" y="T1"/>
              </a:cxn>
              <a:cxn ang="0">
                <a:pos x="T2" y="T3"/>
              </a:cxn>
              <a:cxn ang="0">
                <a:pos x="T4" y="T5"/>
              </a:cxn>
            </a:cxnLst>
            <a:rect l="0" t="0" r="r" b="b"/>
            <a:pathLst>
              <a:path w="12" h="11">
                <a:moveTo>
                  <a:pt x="0" y="0"/>
                </a:moveTo>
                <a:lnTo>
                  <a:pt x="0" y="11"/>
                </a:lnTo>
                <a:lnTo>
                  <a:pt x="12" y="11"/>
                </a:lnTo>
              </a:path>
            </a:pathLst>
          </a:custGeom>
          <a:noFill/>
          <a:ln w="0">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2254" name="Rectangle 62"/>
          <p:cNvSpPr>
            <a:spLocks noChangeArrowheads="1"/>
          </p:cNvSpPr>
          <p:nvPr/>
        </p:nvSpPr>
        <p:spPr bwMode="auto">
          <a:xfrm>
            <a:off x="3541713" y="1963738"/>
            <a:ext cx="149542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ea typeface="宋体" panose="02010600030101010101" pitchFamily="2" charset="-122"/>
              </a:rPr>
              <a:t>Retrieve a list of course </a:t>
            </a:r>
            <a:endParaRPr lang="en-US" altLang="zh-CN" sz="1100">
              <a:latin typeface="ZapfHumnst BT" pitchFamily="34" charset="0"/>
              <a:ea typeface="宋体" panose="02010600030101010101" pitchFamily="2" charset="-122"/>
            </a:endParaRPr>
          </a:p>
        </p:txBody>
      </p:sp>
      <p:sp>
        <p:nvSpPr>
          <p:cNvPr id="392255" name="Rectangle 63"/>
          <p:cNvSpPr>
            <a:spLocks noChangeArrowheads="1"/>
          </p:cNvSpPr>
          <p:nvPr/>
        </p:nvSpPr>
        <p:spPr bwMode="auto">
          <a:xfrm>
            <a:off x="3541713" y="2114550"/>
            <a:ext cx="147637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ea typeface="宋体" panose="02010600030101010101" pitchFamily="2" charset="-122"/>
              </a:rPr>
              <a:t>offerings for the current </a:t>
            </a:r>
            <a:endParaRPr lang="en-US" altLang="zh-CN" sz="1100">
              <a:latin typeface="ZapfHumnst BT" pitchFamily="34" charset="0"/>
              <a:ea typeface="宋体" panose="02010600030101010101" pitchFamily="2" charset="-122"/>
            </a:endParaRPr>
          </a:p>
        </p:txBody>
      </p:sp>
      <p:sp>
        <p:nvSpPr>
          <p:cNvPr id="392256" name="Rectangle 64"/>
          <p:cNvSpPr>
            <a:spLocks noChangeArrowheads="1"/>
          </p:cNvSpPr>
          <p:nvPr/>
        </p:nvSpPr>
        <p:spPr bwMode="auto">
          <a:xfrm>
            <a:off x="3541713" y="2265363"/>
            <a:ext cx="573087"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ea typeface="宋体" panose="02010600030101010101" pitchFamily="2" charset="-122"/>
              </a:rPr>
              <a:t>semester</a:t>
            </a:r>
            <a:endParaRPr lang="en-US" altLang="zh-CN" sz="1100">
              <a:latin typeface="ZapfHumnst BT" pitchFamily="34" charset="0"/>
              <a:ea typeface="宋体" panose="02010600030101010101" pitchFamily="2" charset="-122"/>
            </a:endParaRPr>
          </a:p>
        </p:txBody>
      </p:sp>
      <p:sp>
        <p:nvSpPr>
          <p:cNvPr id="392257" name="Freeform 65"/>
          <p:cNvSpPr/>
          <p:nvPr/>
        </p:nvSpPr>
        <p:spPr bwMode="auto">
          <a:xfrm>
            <a:off x="6275388" y="2914650"/>
            <a:ext cx="1922462" cy="762000"/>
          </a:xfrm>
          <a:custGeom>
            <a:avLst/>
            <a:gdLst>
              <a:gd name="T0" fmla="*/ 0 w 1211"/>
              <a:gd name="T1" fmla="*/ 0 h 480"/>
              <a:gd name="T2" fmla="*/ 1140 w 1211"/>
              <a:gd name="T3" fmla="*/ 0 h 480"/>
              <a:gd name="T4" fmla="*/ 1211 w 1211"/>
              <a:gd name="T5" fmla="*/ 65 h 480"/>
              <a:gd name="T6" fmla="*/ 1211 w 1211"/>
              <a:gd name="T7" fmla="*/ 480 h 480"/>
              <a:gd name="T8" fmla="*/ 0 w 1211"/>
              <a:gd name="T9" fmla="*/ 480 h 480"/>
              <a:gd name="T10" fmla="*/ 0 w 1211"/>
              <a:gd name="T11" fmla="*/ 0 h 480"/>
            </a:gdLst>
            <a:ahLst/>
            <a:cxnLst>
              <a:cxn ang="0">
                <a:pos x="T0" y="T1"/>
              </a:cxn>
              <a:cxn ang="0">
                <a:pos x="T2" y="T3"/>
              </a:cxn>
              <a:cxn ang="0">
                <a:pos x="T4" y="T5"/>
              </a:cxn>
              <a:cxn ang="0">
                <a:pos x="T6" y="T7"/>
              </a:cxn>
              <a:cxn ang="0">
                <a:pos x="T8" y="T9"/>
              </a:cxn>
              <a:cxn ang="0">
                <a:pos x="T10" y="T11"/>
              </a:cxn>
            </a:cxnLst>
            <a:rect l="0" t="0" r="r" b="b"/>
            <a:pathLst>
              <a:path w="1211" h="480">
                <a:moveTo>
                  <a:pt x="0" y="0"/>
                </a:moveTo>
                <a:lnTo>
                  <a:pt x="1140" y="0"/>
                </a:lnTo>
                <a:lnTo>
                  <a:pt x="1211" y="65"/>
                </a:lnTo>
                <a:lnTo>
                  <a:pt x="1211" y="480"/>
                </a:lnTo>
                <a:lnTo>
                  <a:pt x="0" y="480"/>
                </a:lnTo>
                <a:lnTo>
                  <a:pt x="0" y="0"/>
                </a:lnTo>
                <a:close/>
              </a:path>
            </a:pathLst>
          </a:custGeom>
          <a:noFill/>
          <a:ln w="0">
            <a:solidFill>
              <a:schemeClr val="tx1"/>
            </a:solidFill>
            <a:prstDash val="solid"/>
            <a:round/>
          </a:ln>
          <a:extLst>
            <a:ext uri="{909E8E84-426E-40DD-AFC4-6F175D3DCCD1}">
              <a14:hiddenFill xmlns:a14="http://schemas.microsoft.com/office/drawing/2010/main">
                <a:solidFill>
                  <a:srgbClr val="FFFFCC"/>
                </a:solidFill>
              </a14:hiddenFill>
            </a:ext>
          </a:extLst>
        </p:spPr>
        <p:txBody>
          <a:bodyPr/>
          <a:lstStyle/>
          <a:p>
            <a:endParaRPr lang="zh-CN" altLang="en-US"/>
          </a:p>
        </p:txBody>
      </p:sp>
      <p:sp>
        <p:nvSpPr>
          <p:cNvPr id="392258" name="Freeform 66"/>
          <p:cNvSpPr/>
          <p:nvPr/>
        </p:nvSpPr>
        <p:spPr bwMode="auto">
          <a:xfrm>
            <a:off x="6275388" y="2914650"/>
            <a:ext cx="1922462" cy="762000"/>
          </a:xfrm>
          <a:custGeom>
            <a:avLst/>
            <a:gdLst>
              <a:gd name="T0" fmla="*/ 0 w 204"/>
              <a:gd name="T1" fmla="*/ 0 h 81"/>
              <a:gd name="T2" fmla="*/ 192 w 204"/>
              <a:gd name="T3" fmla="*/ 0 h 81"/>
              <a:gd name="T4" fmla="*/ 204 w 204"/>
              <a:gd name="T5" fmla="*/ 11 h 81"/>
              <a:gd name="T6" fmla="*/ 204 w 204"/>
              <a:gd name="T7" fmla="*/ 81 h 81"/>
              <a:gd name="T8" fmla="*/ 0 w 204"/>
              <a:gd name="T9" fmla="*/ 81 h 81"/>
              <a:gd name="T10" fmla="*/ 0 w 204"/>
              <a:gd name="T11" fmla="*/ 0 h 81"/>
            </a:gdLst>
            <a:ahLst/>
            <a:cxnLst>
              <a:cxn ang="0">
                <a:pos x="T0" y="T1"/>
              </a:cxn>
              <a:cxn ang="0">
                <a:pos x="T2" y="T3"/>
              </a:cxn>
              <a:cxn ang="0">
                <a:pos x="T4" y="T5"/>
              </a:cxn>
              <a:cxn ang="0">
                <a:pos x="T6" y="T7"/>
              </a:cxn>
              <a:cxn ang="0">
                <a:pos x="T8" y="T9"/>
              </a:cxn>
              <a:cxn ang="0">
                <a:pos x="T10" y="T11"/>
              </a:cxn>
            </a:cxnLst>
            <a:rect l="0" t="0" r="r" b="b"/>
            <a:pathLst>
              <a:path w="204" h="81">
                <a:moveTo>
                  <a:pt x="0" y="0"/>
                </a:moveTo>
                <a:lnTo>
                  <a:pt x="192" y="0"/>
                </a:lnTo>
                <a:lnTo>
                  <a:pt x="204" y="11"/>
                </a:lnTo>
                <a:lnTo>
                  <a:pt x="204" y="81"/>
                </a:lnTo>
                <a:lnTo>
                  <a:pt x="0" y="81"/>
                </a:lnTo>
                <a:lnTo>
                  <a:pt x="0" y="0"/>
                </a:lnTo>
              </a:path>
            </a:pathLst>
          </a:custGeom>
          <a:noFill/>
          <a:ln w="0">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2259" name="Freeform 67"/>
          <p:cNvSpPr/>
          <p:nvPr/>
        </p:nvSpPr>
        <p:spPr bwMode="auto">
          <a:xfrm>
            <a:off x="8085138" y="2914650"/>
            <a:ext cx="112712" cy="103188"/>
          </a:xfrm>
          <a:custGeom>
            <a:avLst/>
            <a:gdLst>
              <a:gd name="T0" fmla="*/ 0 w 12"/>
              <a:gd name="T1" fmla="*/ 0 h 11"/>
              <a:gd name="T2" fmla="*/ 0 w 12"/>
              <a:gd name="T3" fmla="*/ 11 h 11"/>
              <a:gd name="T4" fmla="*/ 12 w 12"/>
              <a:gd name="T5" fmla="*/ 11 h 11"/>
            </a:gdLst>
            <a:ahLst/>
            <a:cxnLst>
              <a:cxn ang="0">
                <a:pos x="T0" y="T1"/>
              </a:cxn>
              <a:cxn ang="0">
                <a:pos x="T2" y="T3"/>
              </a:cxn>
              <a:cxn ang="0">
                <a:pos x="T4" y="T5"/>
              </a:cxn>
            </a:cxnLst>
            <a:rect l="0" t="0" r="r" b="b"/>
            <a:pathLst>
              <a:path w="12" h="11">
                <a:moveTo>
                  <a:pt x="0" y="0"/>
                </a:moveTo>
                <a:lnTo>
                  <a:pt x="0" y="11"/>
                </a:lnTo>
                <a:lnTo>
                  <a:pt x="12" y="11"/>
                </a:lnTo>
              </a:path>
            </a:pathLst>
          </a:custGeom>
          <a:noFill/>
          <a:ln w="0">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2260" name="Rectangle 68"/>
          <p:cNvSpPr>
            <a:spLocks noChangeArrowheads="1"/>
          </p:cNvSpPr>
          <p:nvPr/>
        </p:nvSpPr>
        <p:spPr bwMode="auto">
          <a:xfrm>
            <a:off x="6313488" y="2933700"/>
            <a:ext cx="165417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ea typeface="宋体" panose="02010600030101010101" pitchFamily="2" charset="-122"/>
              </a:rPr>
              <a:t>If the maximum number of </a:t>
            </a:r>
            <a:endParaRPr lang="en-US" altLang="zh-CN" sz="1100">
              <a:latin typeface="ZapfHumnst BT" pitchFamily="34" charset="0"/>
              <a:ea typeface="宋体" panose="02010600030101010101" pitchFamily="2" charset="-122"/>
            </a:endParaRPr>
          </a:p>
        </p:txBody>
      </p:sp>
      <p:sp>
        <p:nvSpPr>
          <p:cNvPr id="392261" name="Rectangle 69"/>
          <p:cNvSpPr>
            <a:spLocks noChangeArrowheads="1"/>
          </p:cNvSpPr>
          <p:nvPr/>
        </p:nvSpPr>
        <p:spPr bwMode="auto">
          <a:xfrm>
            <a:off x="6313488" y="3084513"/>
            <a:ext cx="19304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ea typeface="宋体" panose="02010600030101010101" pitchFamily="2" charset="-122"/>
              </a:rPr>
              <a:t>selected primary courses have </a:t>
            </a:r>
            <a:endParaRPr lang="en-US" altLang="zh-CN" sz="1100">
              <a:latin typeface="ZapfHumnst BT" pitchFamily="34" charset="0"/>
              <a:ea typeface="宋体" panose="02010600030101010101" pitchFamily="2" charset="-122"/>
            </a:endParaRPr>
          </a:p>
        </p:txBody>
      </p:sp>
      <p:sp>
        <p:nvSpPr>
          <p:cNvPr id="392262" name="Rectangle 70"/>
          <p:cNvSpPr>
            <a:spLocks noChangeArrowheads="1"/>
          </p:cNvSpPr>
          <p:nvPr/>
        </p:nvSpPr>
        <p:spPr bwMode="auto">
          <a:xfrm>
            <a:off x="6313488" y="3235325"/>
            <a:ext cx="1703387"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ea typeface="宋体" panose="02010600030101010101" pitchFamily="2" charset="-122"/>
              </a:rPr>
              <a:t>not been committed, select </a:t>
            </a:r>
            <a:endParaRPr lang="en-US" altLang="zh-CN" sz="1100">
              <a:latin typeface="ZapfHumnst BT" pitchFamily="34" charset="0"/>
              <a:ea typeface="宋体" panose="02010600030101010101" pitchFamily="2" charset="-122"/>
            </a:endParaRPr>
          </a:p>
        </p:txBody>
      </p:sp>
      <p:sp>
        <p:nvSpPr>
          <p:cNvPr id="392263" name="Rectangle 71"/>
          <p:cNvSpPr>
            <a:spLocks noChangeArrowheads="1"/>
          </p:cNvSpPr>
          <p:nvPr/>
        </p:nvSpPr>
        <p:spPr bwMode="auto">
          <a:xfrm>
            <a:off x="6313488" y="3384550"/>
            <a:ext cx="16573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ea typeface="宋体" panose="02010600030101010101" pitchFamily="2" charset="-122"/>
              </a:rPr>
              <a:t>alternate course offerings).</a:t>
            </a:r>
            <a:endParaRPr lang="en-US" altLang="zh-CN" sz="1100">
              <a:latin typeface="ZapfHumnst BT" pitchFamily="34" charset="0"/>
              <a:ea typeface="宋体" panose="02010600030101010101" pitchFamily="2" charset="-122"/>
            </a:endParaRPr>
          </a:p>
        </p:txBody>
      </p:sp>
      <p:sp>
        <p:nvSpPr>
          <p:cNvPr id="392264" name="Freeform 72"/>
          <p:cNvSpPr/>
          <p:nvPr/>
        </p:nvSpPr>
        <p:spPr bwMode="auto">
          <a:xfrm>
            <a:off x="6445250" y="4318000"/>
            <a:ext cx="2544763" cy="744538"/>
          </a:xfrm>
          <a:custGeom>
            <a:avLst/>
            <a:gdLst>
              <a:gd name="T0" fmla="*/ 0 w 1603"/>
              <a:gd name="T1" fmla="*/ 0 h 469"/>
              <a:gd name="T2" fmla="*/ 1537 w 1603"/>
              <a:gd name="T3" fmla="*/ 0 h 469"/>
              <a:gd name="T4" fmla="*/ 1603 w 1603"/>
              <a:gd name="T5" fmla="*/ 71 h 469"/>
              <a:gd name="T6" fmla="*/ 1603 w 1603"/>
              <a:gd name="T7" fmla="*/ 469 h 469"/>
              <a:gd name="T8" fmla="*/ 0 w 1603"/>
              <a:gd name="T9" fmla="*/ 469 h 469"/>
              <a:gd name="T10" fmla="*/ 0 w 1603"/>
              <a:gd name="T11" fmla="*/ 0 h 469"/>
            </a:gdLst>
            <a:ahLst/>
            <a:cxnLst>
              <a:cxn ang="0">
                <a:pos x="T0" y="T1"/>
              </a:cxn>
              <a:cxn ang="0">
                <a:pos x="T2" y="T3"/>
              </a:cxn>
              <a:cxn ang="0">
                <a:pos x="T4" y="T5"/>
              </a:cxn>
              <a:cxn ang="0">
                <a:pos x="T6" y="T7"/>
              </a:cxn>
              <a:cxn ang="0">
                <a:pos x="T8" y="T9"/>
              </a:cxn>
              <a:cxn ang="0">
                <a:pos x="T10" y="T11"/>
              </a:cxn>
            </a:cxnLst>
            <a:rect l="0" t="0" r="r" b="b"/>
            <a:pathLst>
              <a:path w="1603" h="469">
                <a:moveTo>
                  <a:pt x="0" y="0"/>
                </a:moveTo>
                <a:lnTo>
                  <a:pt x="1537" y="0"/>
                </a:lnTo>
                <a:lnTo>
                  <a:pt x="1603" y="71"/>
                </a:lnTo>
                <a:lnTo>
                  <a:pt x="1603" y="469"/>
                </a:lnTo>
                <a:lnTo>
                  <a:pt x="0" y="469"/>
                </a:lnTo>
                <a:lnTo>
                  <a:pt x="0" y="0"/>
                </a:lnTo>
                <a:close/>
              </a:path>
            </a:pathLst>
          </a:custGeom>
          <a:noFill/>
          <a:ln w="0">
            <a:solidFill>
              <a:schemeClr val="tx1"/>
            </a:solidFill>
            <a:prstDash val="solid"/>
            <a:round/>
          </a:ln>
          <a:extLst>
            <a:ext uri="{909E8E84-426E-40DD-AFC4-6F175D3DCCD1}">
              <a14:hiddenFill xmlns:a14="http://schemas.microsoft.com/office/drawing/2010/main">
                <a:solidFill>
                  <a:srgbClr val="FFFFCC"/>
                </a:solidFill>
              </a14:hiddenFill>
            </a:ext>
          </a:extLst>
        </p:spPr>
        <p:txBody>
          <a:bodyPr/>
          <a:lstStyle/>
          <a:p>
            <a:endParaRPr lang="zh-CN" altLang="en-US"/>
          </a:p>
        </p:txBody>
      </p:sp>
      <p:sp>
        <p:nvSpPr>
          <p:cNvPr id="392265" name="Freeform 73"/>
          <p:cNvSpPr/>
          <p:nvPr/>
        </p:nvSpPr>
        <p:spPr bwMode="auto">
          <a:xfrm>
            <a:off x="6445250" y="4318000"/>
            <a:ext cx="2544763" cy="744538"/>
          </a:xfrm>
          <a:custGeom>
            <a:avLst/>
            <a:gdLst>
              <a:gd name="T0" fmla="*/ 0 w 270"/>
              <a:gd name="T1" fmla="*/ 0 h 79"/>
              <a:gd name="T2" fmla="*/ 259 w 270"/>
              <a:gd name="T3" fmla="*/ 0 h 79"/>
              <a:gd name="T4" fmla="*/ 270 w 270"/>
              <a:gd name="T5" fmla="*/ 12 h 79"/>
              <a:gd name="T6" fmla="*/ 270 w 270"/>
              <a:gd name="T7" fmla="*/ 79 h 79"/>
              <a:gd name="T8" fmla="*/ 0 w 270"/>
              <a:gd name="T9" fmla="*/ 79 h 79"/>
              <a:gd name="T10" fmla="*/ 0 w 270"/>
              <a:gd name="T11" fmla="*/ 0 h 79"/>
            </a:gdLst>
            <a:ahLst/>
            <a:cxnLst>
              <a:cxn ang="0">
                <a:pos x="T0" y="T1"/>
              </a:cxn>
              <a:cxn ang="0">
                <a:pos x="T2" y="T3"/>
              </a:cxn>
              <a:cxn ang="0">
                <a:pos x="T4" y="T5"/>
              </a:cxn>
              <a:cxn ang="0">
                <a:pos x="T6" y="T7"/>
              </a:cxn>
              <a:cxn ang="0">
                <a:pos x="T8" y="T9"/>
              </a:cxn>
              <a:cxn ang="0">
                <a:pos x="T10" y="T11"/>
              </a:cxn>
            </a:cxnLst>
            <a:rect l="0" t="0" r="r" b="b"/>
            <a:pathLst>
              <a:path w="270" h="79">
                <a:moveTo>
                  <a:pt x="0" y="0"/>
                </a:moveTo>
                <a:lnTo>
                  <a:pt x="259" y="0"/>
                </a:lnTo>
                <a:lnTo>
                  <a:pt x="270" y="12"/>
                </a:lnTo>
                <a:lnTo>
                  <a:pt x="270" y="79"/>
                </a:lnTo>
                <a:lnTo>
                  <a:pt x="0" y="79"/>
                </a:lnTo>
                <a:lnTo>
                  <a:pt x="0" y="0"/>
                </a:lnTo>
              </a:path>
            </a:pathLst>
          </a:custGeom>
          <a:noFill/>
          <a:ln w="0">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2266" name="Freeform 74"/>
          <p:cNvSpPr/>
          <p:nvPr/>
        </p:nvSpPr>
        <p:spPr bwMode="auto">
          <a:xfrm>
            <a:off x="8885238" y="4318000"/>
            <a:ext cx="104775" cy="112713"/>
          </a:xfrm>
          <a:custGeom>
            <a:avLst/>
            <a:gdLst>
              <a:gd name="T0" fmla="*/ 0 w 11"/>
              <a:gd name="T1" fmla="*/ 0 h 12"/>
              <a:gd name="T2" fmla="*/ 0 w 11"/>
              <a:gd name="T3" fmla="*/ 12 h 12"/>
              <a:gd name="T4" fmla="*/ 11 w 11"/>
              <a:gd name="T5" fmla="*/ 12 h 12"/>
            </a:gdLst>
            <a:ahLst/>
            <a:cxnLst>
              <a:cxn ang="0">
                <a:pos x="T0" y="T1"/>
              </a:cxn>
              <a:cxn ang="0">
                <a:pos x="T2" y="T3"/>
              </a:cxn>
              <a:cxn ang="0">
                <a:pos x="T4" y="T5"/>
              </a:cxn>
            </a:cxnLst>
            <a:rect l="0" t="0" r="r" b="b"/>
            <a:pathLst>
              <a:path w="11" h="12">
                <a:moveTo>
                  <a:pt x="0" y="0"/>
                </a:moveTo>
                <a:lnTo>
                  <a:pt x="0" y="12"/>
                </a:lnTo>
                <a:lnTo>
                  <a:pt x="11" y="12"/>
                </a:lnTo>
              </a:path>
            </a:pathLst>
          </a:custGeom>
          <a:noFill/>
          <a:ln w="0">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2267" name="Rectangle 75"/>
          <p:cNvSpPr>
            <a:spLocks noChangeArrowheads="1"/>
          </p:cNvSpPr>
          <p:nvPr/>
        </p:nvSpPr>
        <p:spPr bwMode="auto">
          <a:xfrm>
            <a:off x="6481763" y="4337050"/>
            <a:ext cx="226536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ea typeface="宋体" panose="02010600030101010101" pitchFamily="2" charset="-122"/>
              </a:rPr>
              <a:t>Currently assuming tuition based on </a:t>
            </a:r>
            <a:endParaRPr lang="en-US" altLang="zh-CN" sz="1100">
              <a:latin typeface="ZapfHumnst BT" pitchFamily="34" charset="0"/>
              <a:ea typeface="宋体" panose="02010600030101010101" pitchFamily="2" charset="-122"/>
            </a:endParaRPr>
          </a:p>
        </p:txBody>
      </p:sp>
      <p:sp>
        <p:nvSpPr>
          <p:cNvPr id="392268" name="Rectangle 76"/>
          <p:cNvSpPr>
            <a:spLocks noChangeArrowheads="1"/>
          </p:cNvSpPr>
          <p:nvPr/>
        </p:nvSpPr>
        <p:spPr bwMode="auto">
          <a:xfrm>
            <a:off x="6481763" y="4487863"/>
            <a:ext cx="234632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ea typeface="宋体" panose="02010600030101010101" pitchFamily="2" charset="-122"/>
              </a:rPr>
              <a:t>number of offerings taken and certain </a:t>
            </a:r>
            <a:endParaRPr lang="en-US" altLang="zh-CN" sz="1100">
              <a:latin typeface="ZapfHumnst BT" pitchFamily="34" charset="0"/>
              <a:ea typeface="宋体" panose="02010600030101010101" pitchFamily="2" charset="-122"/>
            </a:endParaRPr>
          </a:p>
        </p:txBody>
      </p:sp>
      <p:sp>
        <p:nvSpPr>
          <p:cNvPr id="392269" name="Rectangle 77"/>
          <p:cNvSpPr>
            <a:spLocks noChangeArrowheads="1"/>
          </p:cNvSpPr>
          <p:nvPr/>
        </p:nvSpPr>
        <p:spPr bwMode="auto">
          <a:xfrm>
            <a:off x="6481763" y="4638675"/>
            <a:ext cx="26352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ea typeface="宋体" panose="02010600030101010101" pitchFamily="2" charset="-122"/>
              </a:rPr>
              <a:t>attributes of students.  If different offerings </a:t>
            </a:r>
            <a:endParaRPr lang="en-US" altLang="zh-CN" sz="1100">
              <a:latin typeface="ZapfHumnst BT" pitchFamily="34" charset="0"/>
              <a:ea typeface="宋体" panose="02010600030101010101" pitchFamily="2" charset="-122"/>
            </a:endParaRPr>
          </a:p>
        </p:txBody>
      </p:sp>
      <p:sp>
        <p:nvSpPr>
          <p:cNvPr id="392270" name="Rectangle 78"/>
          <p:cNvSpPr>
            <a:spLocks noChangeArrowheads="1"/>
          </p:cNvSpPr>
          <p:nvPr/>
        </p:nvSpPr>
        <p:spPr bwMode="auto">
          <a:xfrm>
            <a:off x="6481763" y="4787900"/>
            <a:ext cx="263842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ea typeface="宋体" panose="02010600030101010101" pitchFamily="2" charset="-122"/>
              </a:rPr>
              <a:t>get different prices this will change slightly.</a:t>
            </a:r>
            <a:endParaRPr lang="en-US" altLang="zh-CN" sz="1100">
              <a:latin typeface="ZapfHumnst BT" pitchFamily="34" charset="0"/>
              <a:ea typeface="宋体" panose="02010600030101010101" pitchFamily="2" charset="-122"/>
            </a:endParaRPr>
          </a:p>
        </p:txBody>
      </p:sp>
      <p:sp>
        <p:nvSpPr>
          <p:cNvPr id="392271" name="Freeform 79"/>
          <p:cNvSpPr/>
          <p:nvPr/>
        </p:nvSpPr>
        <p:spPr bwMode="auto">
          <a:xfrm>
            <a:off x="1498600" y="2857500"/>
            <a:ext cx="1244600" cy="1158875"/>
          </a:xfrm>
          <a:custGeom>
            <a:avLst/>
            <a:gdLst>
              <a:gd name="T0" fmla="*/ 0 w 784"/>
              <a:gd name="T1" fmla="*/ 0 h 730"/>
              <a:gd name="T2" fmla="*/ 713 w 784"/>
              <a:gd name="T3" fmla="*/ 0 h 730"/>
              <a:gd name="T4" fmla="*/ 784 w 784"/>
              <a:gd name="T5" fmla="*/ 71 h 730"/>
              <a:gd name="T6" fmla="*/ 784 w 784"/>
              <a:gd name="T7" fmla="*/ 730 h 730"/>
              <a:gd name="T8" fmla="*/ 0 w 784"/>
              <a:gd name="T9" fmla="*/ 730 h 730"/>
              <a:gd name="T10" fmla="*/ 0 w 784"/>
              <a:gd name="T11" fmla="*/ 0 h 730"/>
            </a:gdLst>
            <a:ahLst/>
            <a:cxnLst>
              <a:cxn ang="0">
                <a:pos x="T0" y="T1"/>
              </a:cxn>
              <a:cxn ang="0">
                <a:pos x="T2" y="T3"/>
              </a:cxn>
              <a:cxn ang="0">
                <a:pos x="T4" y="T5"/>
              </a:cxn>
              <a:cxn ang="0">
                <a:pos x="T6" y="T7"/>
              </a:cxn>
              <a:cxn ang="0">
                <a:pos x="T8" y="T9"/>
              </a:cxn>
              <a:cxn ang="0">
                <a:pos x="T10" y="T11"/>
              </a:cxn>
            </a:cxnLst>
            <a:rect l="0" t="0" r="r" b="b"/>
            <a:pathLst>
              <a:path w="784" h="730">
                <a:moveTo>
                  <a:pt x="0" y="0"/>
                </a:moveTo>
                <a:lnTo>
                  <a:pt x="713" y="0"/>
                </a:lnTo>
                <a:lnTo>
                  <a:pt x="784" y="71"/>
                </a:lnTo>
                <a:lnTo>
                  <a:pt x="784" y="730"/>
                </a:lnTo>
                <a:lnTo>
                  <a:pt x="0" y="730"/>
                </a:lnTo>
                <a:lnTo>
                  <a:pt x="0" y="0"/>
                </a:lnTo>
                <a:close/>
              </a:path>
            </a:pathLst>
          </a:custGeom>
          <a:noFill/>
          <a:ln w="0">
            <a:solidFill>
              <a:schemeClr val="tx1"/>
            </a:solidFill>
            <a:prstDash val="solid"/>
            <a:round/>
          </a:ln>
          <a:extLst>
            <a:ext uri="{909E8E84-426E-40DD-AFC4-6F175D3DCCD1}">
              <a14:hiddenFill xmlns:a14="http://schemas.microsoft.com/office/drawing/2010/main">
                <a:solidFill>
                  <a:srgbClr val="FFFFCC"/>
                </a:solidFill>
              </a14:hiddenFill>
            </a:ext>
          </a:extLst>
        </p:spPr>
        <p:txBody>
          <a:bodyPr/>
          <a:lstStyle/>
          <a:p>
            <a:endParaRPr lang="zh-CN" altLang="en-US"/>
          </a:p>
        </p:txBody>
      </p:sp>
      <p:sp>
        <p:nvSpPr>
          <p:cNvPr id="392272" name="Freeform 80"/>
          <p:cNvSpPr/>
          <p:nvPr/>
        </p:nvSpPr>
        <p:spPr bwMode="auto">
          <a:xfrm>
            <a:off x="1498600" y="2857500"/>
            <a:ext cx="1244600" cy="1158875"/>
          </a:xfrm>
          <a:custGeom>
            <a:avLst/>
            <a:gdLst>
              <a:gd name="T0" fmla="*/ 0 w 132"/>
              <a:gd name="T1" fmla="*/ 0 h 123"/>
              <a:gd name="T2" fmla="*/ 120 w 132"/>
              <a:gd name="T3" fmla="*/ 0 h 123"/>
              <a:gd name="T4" fmla="*/ 132 w 132"/>
              <a:gd name="T5" fmla="*/ 12 h 123"/>
              <a:gd name="T6" fmla="*/ 132 w 132"/>
              <a:gd name="T7" fmla="*/ 123 h 123"/>
              <a:gd name="T8" fmla="*/ 0 w 132"/>
              <a:gd name="T9" fmla="*/ 123 h 123"/>
              <a:gd name="T10" fmla="*/ 0 w 132"/>
              <a:gd name="T11" fmla="*/ 0 h 123"/>
            </a:gdLst>
            <a:ahLst/>
            <a:cxnLst>
              <a:cxn ang="0">
                <a:pos x="T0" y="T1"/>
              </a:cxn>
              <a:cxn ang="0">
                <a:pos x="T2" y="T3"/>
              </a:cxn>
              <a:cxn ang="0">
                <a:pos x="T4" y="T5"/>
              </a:cxn>
              <a:cxn ang="0">
                <a:pos x="T6" y="T7"/>
              </a:cxn>
              <a:cxn ang="0">
                <a:pos x="T8" y="T9"/>
              </a:cxn>
              <a:cxn ang="0">
                <a:pos x="T10" y="T11"/>
              </a:cxn>
            </a:cxnLst>
            <a:rect l="0" t="0" r="r" b="b"/>
            <a:pathLst>
              <a:path w="132" h="123">
                <a:moveTo>
                  <a:pt x="0" y="0"/>
                </a:moveTo>
                <a:lnTo>
                  <a:pt x="120" y="0"/>
                </a:lnTo>
                <a:lnTo>
                  <a:pt x="132" y="12"/>
                </a:lnTo>
                <a:lnTo>
                  <a:pt x="132" y="123"/>
                </a:lnTo>
                <a:lnTo>
                  <a:pt x="0" y="123"/>
                </a:lnTo>
                <a:lnTo>
                  <a:pt x="0" y="0"/>
                </a:lnTo>
              </a:path>
            </a:pathLst>
          </a:custGeom>
          <a:noFill/>
          <a:ln w="0">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2273" name="Freeform 81"/>
          <p:cNvSpPr/>
          <p:nvPr/>
        </p:nvSpPr>
        <p:spPr bwMode="auto">
          <a:xfrm>
            <a:off x="2439988" y="2857500"/>
            <a:ext cx="112712" cy="112713"/>
          </a:xfrm>
          <a:custGeom>
            <a:avLst/>
            <a:gdLst>
              <a:gd name="T0" fmla="*/ 0 w 12"/>
              <a:gd name="T1" fmla="*/ 0 h 12"/>
              <a:gd name="T2" fmla="*/ 0 w 12"/>
              <a:gd name="T3" fmla="*/ 12 h 12"/>
              <a:gd name="T4" fmla="*/ 12 w 12"/>
              <a:gd name="T5" fmla="*/ 12 h 12"/>
            </a:gdLst>
            <a:ahLst/>
            <a:cxnLst>
              <a:cxn ang="0">
                <a:pos x="T0" y="T1"/>
              </a:cxn>
              <a:cxn ang="0">
                <a:pos x="T2" y="T3"/>
              </a:cxn>
              <a:cxn ang="0">
                <a:pos x="T4" y="T5"/>
              </a:cxn>
            </a:cxnLst>
            <a:rect l="0" t="0" r="r" b="b"/>
            <a:pathLst>
              <a:path w="12" h="12">
                <a:moveTo>
                  <a:pt x="0" y="0"/>
                </a:moveTo>
                <a:lnTo>
                  <a:pt x="0" y="12"/>
                </a:lnTo>
                <a:lnTo>
                  <a:pt x="12" y="12"/>
                </a:lnTo>
              </a:path>
            </a:pathLst>
          </a:custGeom>
          <a:noFill/>
          <a:ln w="0">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2274" name="Rectangle 82"/>
          <p:cNvSpPr>
            <a:spLocks noChangeArrowheads="1"/>
          </p:cNvSpPr>
          <p:nvPr/>
        </p:nvSpPr>
        <p:spPr bwMode="auto">
          <a:xfrm>
            <a:off x="1501775" y="2876550"/>
            <a:ext cx="124142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ea typeface="宋体" panose="02010600030101010101" pitchFamily="2" charset="-122"/>
              </a:rPr>
              <a:t>Repeat twice this is </a:t>
            </a:r>
            <a:endParaRPr lang="en-US" altLang="zh-CN" sz="1100">
              <a:latin typeface="ZapfHumnst BT" pitchFamily="34" charset="0"/>
              <a:ea typeface="宋体" panose="02010600030101010101" pitchFamily="2" charset="-122"/>
            </a:endParaRPr>
          </a:p>
        </p:txBody>
      </p:sp>
      <p:sp>
        <p:nvSpPr>
          <p:cNvPr id="392275" name="Rectangle 83"/>
          <p:cNvSpPr>
            <a:spLocks noChangeArrowheads="1"/>
          </p:cNvSpPr>
          <p:nvPr/>
        </p:nvSpPr>
        <p:spPr bwMode="auto">
          <a:xfrm>
            <a:off x="1536700" y="3027363"/>
            <a:ext cx="8445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ea typeface="宋体" panose="02010600030101010101" pitchFamily="2" charset="-122"/>
              </a:rPr>
              <a:t>for simplicity; </a:t>
            </a:r>
            <a:endParaRPr lang="en-US" altLang="zh-CN" sz="1100">
              <a:latin typeface="ZapfHumnst BT" pitchFamily="34" charset="0"/>
              <a:ea typeface="宋体" panose="02010600030101010101" pitchFamily="2" charset="-122"/>
            </a:endParaRPr>
          </a:p>
        </p:txBody>
      </p:sp>
      <p:sp>
        <p:nvSpPr>
          <p:cNvPr id="392276" name="Rectangle 84"/>
          <p:cNvSpPr>
            <a:spLocks noChangeArrowheads="1"/>
          </p:cNvSpPr>
          <p:nvPr/>
        </p:nvSpPr>
        <p:spPr bwMode="auto">
          <a:xfrm>
            <a:off x="1536700" y="3178175"/>
            <a:ext cx="95567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ea typeface="宋体" panose="02010600030101010101" pitchFamily="2" charset="-122"/>
              </a:rPr>
              <a:t>realistically, an </a:t>
            </a:r>
            <a:endParaRPr lang="en-US" altLang="zh-CN" sz="1100">
              <a:latin typeface="ZapfHumnst BT" pitchFamily="34" charset="0"/>
              <a:ea typeface="宋体" panose="02010600030101010101" pitchFamily="2" charset="-122"/>
            </a:endParaRPr>
          </a:p>
        </p:txBody>
      </p:sp>
      <p:sp>
        <p:nvSpPr>
          <p:cNvPr id="392277" name="Rectangle 85"/>
          <p:cNvSpPr>
            <a:spLocks noChangeArrowheads="1"/>
          </p:cNvSpPr>
          <p:nvPr/>
        </p:nvSpPr>
        <p:spPr bwMode="auto">
          <a:xfrm>
            <a:off x="1555750" y="3328988"/>
            <a:ext cx="12636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ea typeface="宋体" panose="02010600030101010101" pitchFamily="2" charset="-122"/>
              </a:rPr>
              <a:t>indefinite number of </a:t>
            </a:r>
            <a:endParaRPr lang="en-US" altLang="zh-CN" sz="1100">
              <a:latin typeface="ZapfHumnst BT" pitchFamily="34" charset="0"/>
              <a:ea typeface="宋体" panose="02010600030101010101" pitchFamily="2" charset="-122"/>
            </a:endParaRPr>
          </a:p>
        </p:txBody>
      </p:sp>
      <p:sp>
        <p:nvSpPr>
          <p:cNvPr id="392278" name="Rectangle 86"/>
          <p:cNvSpPr>
            <a:spLocks noChangeArrowheads="1"/>
          </p:cNvSpPr>
          <p:nvPr/>
        </p:nvSpPr>
        <p:spPr bwMode="auto">
          <a:xfrm>
            <a:off x="1536700" y="3479800"/>
            <a:ext cx="9779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ea typeface="宋体" panose="02010600030101010101" pitchFamily="2" charset="-122"/>
              </a:rPr>
              <a:t>iterations could </a:t>
            </a:r>
            <a:endParaRPr lang="en-US" altLang="zh-CN" sz="1100">
              <a:latin typeface="ZapfHumnst BT" pitchFamily="34" charset="0"/>
              <a:ea typeface="宋体" panose="02010600030101010101" pitchFamily="2" charset="-122"/>
            </a:endParaRPr>
          </a:p>
        </p:txBody>
      </p:sp>
      <p:sp>
        <p:nvSpPr>
          <p:cNvPr id="392279" name="Rectangle 87"/>
          <p:cNvSpPr>
            <a:spLocks noChangeArrowheads="1"/>
          </p:cNvSpPr>
          <p:nvPr/>
        </p:nvSpPr>
        <p:spPr bwMode="auto">
          <a:xfrm>
            <a:off x="1536700" y="3630613"/>
            <a:ext cx="3873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ea typeface="宋体" panose="02010600030101010101" pitchFamily="2" charset="-122"/>
              </a:rPr>
              <a:t>occur)</a:t>
            </a:r>
            <a:endParaRPr lang="en-US" altLang="zh-CN" sz="1100">
              <a:latin typeface="ZapfHumnst BT" pitchFamily="34" charset="0"/>
              <a:ea typeface="宋体" panose="02010600030101010101" pitchFamily="2" charset="-122"/>
            </a:endParaRPr>
          </a:p>
        </p:txBody>
      </p:sp>
      <p:sp>
        <p:nvSpPr>
          <p:cNvPr id="392280" name="Freeform 88"/>
          <p:cNvSpPr/>
          <p:nvPr/>
        </p:nvSpPr>
        <p:spPr bwMode="auto">
          <a:xfrm>
            <a:off x="1447800" y="4205288"/>
            <a:ext cx="1414463" cy="781050"/>
          </a:xfrm>
          <a:custGeom>
            <a:avLst/>
            <a:gdLst>
              <a:gd name="T0" fmla="*/ 0 w 891"/>
              <a:gd name="T1" fmla="*/ 0 h 492"/>
              <a:gd name="T2" fmla="*/ 826 w 891"/>
              <a:gd name="T3" fmla="*/ 0 h 492"/>
              <a:gd name="T4" fmla="*/ 891 w 891"/>
              <a:gd name="T5" fmla="*/ 65 h 492"/>
              <a:gd name="T6" fmla="*/ 891 w 891"/>
              <a:gd name="T7" fmla="*/ 492 h 492"/>
              <a:gd name="T8" fmla="*/ 0 w 891"/>
              <a:gd name="T9" fmla="*/ 492 h 492"/>
              <a:gd name="T10" fmla="*/ 0 w 891"/>
              <a:gd name="T11" fmla="*/ 0 h 492"/>
            </a:gdLst>
            <a:ahLst/>
            <a:cxnLst>
              <a:cxn ang="0">
                <a:pos x="T0" y="T1"/>
              </a:cxn>
              <a:cxn ang="0">
                <a:pos x="T2" y="T3"/>
              </a:cxn>
              <a:cxn ang="0">
                <a:pos x="T4" y="T5"/>
              </a:cxn>
              <a:cxn ang="0">
                <a:pos x="T6" y="T7"/>
              </a:cxn>
              <a:cxn ang="0">
                <a:pos x="T8" y="T9"/>
              </a:cxn>
              <a:cxn ang="0">
                <a:pos x="T10" y="T11"/>
              </a:cxn>
            </a:cxnLst>
            <a:rect l="0" t="0" r="r" b="b"/>
            <a:pathLst>
              <a:path w="891" h="492">
                <a:moveTo>
                  <a:pt x="0" y="0"/>
                </a:moveTo>
                <a:lnTo>
                  <a:pt x="826" y="0"/>
                </a:lnTo>
                <a:lnTo>
                  <a:pt x="891" y="65"/>
                </a:lnTo>
                <a:lnTo>
                  <a:pt x="891" y="492"/>
                </a:lnTo>
                <a:lnTo>
                  <a:pt x="0" y="492"/>
                </a:lnTo>
                <a:lnTo>
                  <a:pt x="0" y="0"/>
                </a:lnTo>
                <a:close/>
              </a:path>
            </a:pathLst>
          </a:custGeom>
          <a:noFill/>
          <a:ln w="0">
            <a:solidFill>
              <a:schemeClr val="tx1"/>
            </a:solidFill>
            <a:prstDash val="solid"/>
            <a:round/>
          </a:ln>
          <a:extLst>
            <a:ext uri="{909E8E84-426E-40DD-AFC4-6F175D3DCCD1}">
              <a14:hiddenFill xmlns:a14="http://schemas.microsoft.com/office/drawing/2010/main">
                <a:solidFill>
                  <a:srgbClr val="FFFFCC"/>
                </a:solidFill>
              </a14:hiddenFill>
            </a:ext>
          </a:extLst>
        </p:spPr>
        <p:txBody>
          <a:bodyPr/>
          <a:lstStyle/>
          <a:p>
            <a:endParaRPr lang="zh-CN" altLang="en-US"/>
          </a:p>
        </p:txBody>
      </p:sp>
      <p:sp>
        <p:nvSpPr>
          <p:cNvPr id="392281" name="Freeform 89"/>
          <p:cNvSpPr/>
          <p:nvPr/>
        </p:nvSpPr>
        <p:spPr bwMode="auto">
          <a:xfrm>
            <a:off x="1447800" y="4205288"/>
            <a:ext cx="1414463" cy="781050"/>
          </a:xfrm>
          <a:custGeom>
            <a:avLst/>
            <a:gdLst>
              <a:gd name="T0" fmla="*/ 0 w 150"/>
              <a:gd name="T1" fmla="*/ 0 h 83"/>
              <a:gd name="T2" fmla="*/ 139 w 150"/>
              <a:gd name="T3" fmla="*/ 0 h 83"/>
              <a:gd name="T4" fmla="*/ 150 w 150"/>
              <a:gd name="T5" fmla="*/ 11 h 83"/>
              <a:gd name="T6" fmla="*/ 150 w 150"/>
              <a:gd name="T7" fmla="*/ 83 h 83"/>
              <a:gd name="T8" fmla="*/ 0 w 150"/>
              <a:gd name="T9" fmla="*/ 83 h 83"/>
              <a:gd name="T10" fmla="*/ 0 w 150"/>
              <a:gd name="T11" fmla="*/ 0 h 83"/>
            </a:gdLst>
            <a:ahLst/>
            <a:cxnLst>
              <a:cxn ang="0">
                <a:pos x="T0" y="T1"/>
              </a:cxn>
              <a:cxn ang="0">
                <a:pos x="T2" y="T3"/>
              </a:cxn>
              <a:cxn ang="0">
                <a:pos x="T4" y="T5"/>
              </a:cxn>
              <a:cxn ang="0">
                <a:pos x="T6" y="T7"/>
              </a:cxn>
              <a:cxn ang="0">
                <a:pos x="T8" y="T9"/>
              </a:cxn>
              <a:cxn ang="0">
                <a:pos x="T10" y="T11"/>
              </a:cxn>
            </a:cxnLst>
            <a:rect l="0" t="0" r="r" b="b"/>
            <a:pathLst>
              <a:path w="150" h="83">
                <a:moveTo>
                  <a:pt x="0" y="0"/>
                </a:moveTo>
                <a:lnTo>
                  <a:pt x="139" y="0"/>
                </a:lnTo>
                <a:lnTo>
                  <a:pt x="150" y="11"/>
                </a:lnTo>
                <a:lnTo>
                  <a:pt x="150" y="83"/>
                </a:lnTo>
                <a:lnTo>
                  <a:pt x="0" y="83"/>
                </a:lnTo>
                <a:lnTo>
                  <a:pt x="0" y="0"/>
                </a:lnTo>
              </a:path>
            </a:pathLst>
          </a:custGeom>
          <a:noFill/>
          <a:ln w="0">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2282" name="Freeform 90"/>
          <p:cNvSpPr/>
          <p:nvPr/>
        </p:nvSpPr>
        <p:spPr bwMode="auto">
          <a:xfrm>
            <a:off x="2759075" y="4205288"/>
            <a:ext cx="103188" cy="103187"/>
          </a:xfrm>
          <a:custGeom>
            <a:avLst/>
            <a:gdLst>
              <a:gd name="T0" fmla="*/ 0 w 11"/>
              <a:gd name="T1" fmla="*/ 0 h 11"/>
              <a:gd name="T2" fmla="*/ 0 w 11"/>
              <a:gd name="T3" fmla="*/ 11 h 11"/>
              <a:gd name="T4" fmla="*/ 11 w 11"/>
              <a:gd name="T5" fmla="*/ 11 h 11"/>
            </a:gdLst>
            <a:ahLst/>
            <a:cxnLst>
              <a:cxn ang="0">
                <a:pos x="T0" y="T1"/>
              </a:cxn>
              <a:cxn ang="0">
                <a:pos x="T2" y="T3"/>
              </a:cxn>
              <a:cxn ang="0">
                <a:pos x="T4" y="T5"/>
              </a:cxn>
            </a:cxnLst>
            <a:rect l="0" t="0" r="r" b="b"/>
            <a:pathLst>
              <a:path w="11" h="11">
                <a:moveTo>
                  <a:pt x="0" y="0"/>
                </a:moveTo>
                <a:lnTo>
                  <a:pt x="0" y="11"/>
                </a:lnTo>
                <a:lnTo>
                  <a:pt x="11" y="11"/>
                </a:lnTo>
              </a:path>
            </a:pathLst>
          </a:custGeom>
          <a:noFill/>
          <a:ln w="0">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2283" name="Rectangle 91"/>
          <p:cNvSpPr>
            <a:spLocks noChangeArrowheads="1"/>
          </p:cNvSpPr>
          <p:nvPr/>
        </p:nvSpPr>
        <p:spPr bwMode="auto">
          <a:xfrm>
            <a:off x="1485900" y="4224338"/>
            <a:ext cx="109378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ea typeface="宋体" panose="02010600030101010101" pitchFamily="2" charset="-122"/>
              </a:rPr>
              <a:t>Finally commit or </a:t>
            </a:r>
            <a:endParaRPr lang="en-US" altLang="zh-CN" sz="1100">
              <a:latin typeface="ZapfHumnst BT" pitchFamily="34" charset="0"/>
              <a:ea typeface="宋体" panose="02010600030101010101" pitchFamily="2" charset="-122"/>
            </a:endParaRPr>
          </a:p>
        </p:txBody>
      </p:sp>
      <p:sp>
        <p:nvSpPr>
          <p:cNvPr id="392284" name="Rectangle 92"/>
          <p:cNvSpPr>
            <a:spLocks noChangeArrowheads="1"/>
          </p:cNvSpPr>
          <p:nvPr/>
        </p:nvSpPr>
        <p:spPr bwMode="auto">
          <a:xfrm>
            <a:off x="1485900" y="4373563"/>
            <a:ext cx="113188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ea typeface="宋体" panose="02010600030101010101" pitchFamily="2" charset="-122"/>
              </a:rPr>
              <a:t>cancel the course </a:t>
            </a:r>
            <a:endParaRPr lang="en-US" altLang="zh-CN" sz="1100">
              <a:latin typeface="ZapfHumnst BT" pitchFamily="34" charset="0"/>
              <a:ea typeface="宋体" panose="02010600030101010101" pitchFamily="2" charset="-122"/>
            </a:endParaRPr>
          </a:p>
        </p:txBody>
      </p:sp>
      <p:sp>
        <p:nvSpPr>
          <p:cNvPr id="392285" name="Rectangle 93"/>
          <p:cNvSpPr>
            <a:spLocks noChangeArrowheads="1"/>
          </p:cNvSpPr>
          <p:nvPr/>
        </p:nvSpPr>
        <p:spPr bwMode="auto">
          <a:xfrm>
            <a:off x="1485900" y="4524375"/>
            <a:ext cx="102393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ea typeface="宋体" panose="02010600030101010101" pitchFamily="2" charset="-122"/>
              </a:rPr>
              <a:t>offering once all </a:t>
            </a:r>
            <a:endParaRPr lang="en-US" altLang="zh-CN" sz="1100">
              <a:latin typeface="ZapfHumnst BT" pitchFamily="34" charset="0"/>
              <a:ea typeface="宋体" panose="02010600030101010101" pitchFamily="2" charset="-122"/>
            </a:endParaRPr>
          </a:p>
        </p:txBody>
      </p:sp>
      <p:sp>
        <p:nvSpPr>
          <p:cNvPr id="392286" name="Rectangle 94"/>
          <p:cNvSpPr>
            <a:spLocks noChangeArrowheads="1"/>
          </p:cNvSpPr>
          <p:nvPr/>
        </p:nvSpPr>
        <p:spPr bwMode="auto">
          <a:xfrm>
            <a:off x="1485900" y="4675188"/>
            <a:ext cx="13208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ea typeface="宋体" panose="02010600030101010101" pitchFamily="2" charset="-122"/>
              </a:rPr>
              <a:t>leveling has occurred</a:t>
            </a:r>
            <a:endParaRPr lang="en-US" altLang="zh-CN" sz="1100">
              <a:latin typeface="ZapfHumnst BT" pitchFamily="34" charset="0"/>
              <a:ea typeface="宋体" panose="02010600030101010101" pitchFamily="2" charset="-122"/>
            </a:endParaRPr>
          </a:p>
        </p:txBody>
      </p:sp>
      <p:sp>
        <p:nvSpPr>
          <p:cNvPr id="392287" name="Line 95"/>
          <p:cNvSpPr>
            <a:spLocks noChangeShapeType="1"/>
          </p:cNvSpPr>
          <p:nvPr/>
        </p:nvSpPr>
        <p:spPr bwMode="auto">
          <a:xfrm>
            <a:off x="393700" y="1954213"/>
            <a:ext cx="962025" cy="1587"/>
          </a:xfrm>
          <a:prstGeom prst="line">
            <a:avLst/>
          </a:prstGeom>
          <a:noFill/>
          <a:ln w="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2288" name="Line 96"/>
          <p:cNvSpPr>
            <a:spLocks noChangeShapeType="1"/>
          </p:cNvSpPr>
          <p:nvPr/>
        </p:nvSpPr>
        <p:spPr bwMode="auto">
          <a:xfrm flipH="1">
            <a:off x="1250950" y="1954213"/>
            <a:ext cx="104775" cy="4603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2289" name="Line 97"/>
          <p:cNvSpPr>
            <a:spLocks noChangeShapeType="1"/>
          </p:cNvSpPr>
          <p:nvPr/>
        </p:nvSpPr>
        <p:spPr bwMode="auto">
          <a:xfrm flipH="1" flipV="1">
            <a:off x="1250950" y="1906588"/>
            <a:ext cx="104775" cy="4762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2290" name="Rectangle 98"/>
          <p:cNvSpPr>
            <a:spLocks noChangeArrowheads="1"/>
          </p:cNvSpPr>
          <p:nvPr/>
        </p:nvSpPr>
        <p:spPr bwMode="auto">
          <a:xfrm>
            <a:off x="223838" y="1746250"/>
            <a:ext cx="14541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ea typeface="宋体" panose="02010600030101010101" pitchFamily="2" charset="-122"/>
              </a:rPr>
              <a:t>1. // close registration( )</a:t>
            </a:r>
            <a:endParaRPr lang="en-US" altLang="zh-CN" sz="1100">
              <a:latin typeface="ZapfHumnst BT" pitchFamily="34" charset="0"/>
              <a:ea typeface="宋体" panose="02010600030101010101" pitchFamily="2" charset="-122"/>
            </a:endParaRPr>
          </a:p>
        </p:txBody>
      </p:sp>
      <p:sp>
        <p:nvSpPr>
          <p:cNvPr id="392291" name="Line 99"/>
          <p:cNvSpPr>
            <a:spLocks noChangeShapeType="1"/>
          </p:cNvSpPr>
          <p:nvPr/>
        </p:nvSpPr>
        <p:spPr bwMode="auto">
          <a:xfrm>
            <a:off x="1449388" y="2538413"/>
            <a:ext cx="1450975" cy="1587"/>
          </a:xfrm>
          <a:prstGeom prst="line">
            <a:avLst/>
          </a:prstGeom>
          <a:noFill/>
          <a:ln w="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2292" name="Line 100"/>
          <p:cNvSpPr>
            <a:spLocks noChangeShapeType="1"/>
          </p:cNvSpPr>
          <p:nvPr/>
        </p:nvSpPr>
        <p:spPr bwMode="auto">
          <a:xfrm flipH="1">
            <a:off x="2797175" y="2538413"/>
            <a:ext cx="103188" cy="3651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2293" name="Line 101"/>
          <p:cNvSpPr>
            <a:spLocks noChangeShapeType="1"/>
          </p:cNvSpPr>
          <p:nvPr/>
        </p:nvSpPr>
        <p:spPr bwMode="auto">
          <a:xfrm flipH="1" flipV="1">
            <a:off x="2797175" y="2490788"/>
            <a:ext cx="103188" cy="4762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2294" name="Rectangle 102"/>
          <p:cNvSpPr>
            <a:spLocks noChangeArrowheads="1"/>
          </p:cNvSpPr>
          <p:nvPr/>
        </p:nvSpPr>
        <p:spPr bwMode="auto">
          <a:xfrm>
            <a:off x="1525588" y="2330450"/>
            <a:ext cx="14541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ea typeface="宋体" panose="02010600030101010101" pitchFamily="2" charset="-122"/>
              </a:rPr>
              <a:t>2. // close registration( )</a:t>
            </a:r>
            <a:endParaRPr lang="en-US" altLang="zh-CN" sz="1100">
              <a:latin typeface="ZapfHumnst BT" pitchFamily="34" charset="0"/>
              <a:ea typeface="宋体" panose="02010600030101010101" pitchFamily="2" charset="-122"/>
            </a:endParaRPr>
          </a:p>
        </p:txBody>
      </p:sp>
      <p:sp>
        <p:nvSpPr>
          <p:cNvPr id="392295" name="Line 103"/>
          <p:cNvSpPr>
            <a:spLocks noChangeShapeType="1"/>
          </p:cNvSpPr>
          <p:nvPr/>
        </p:nvSpPr>
        <p:spPr bwMode="auto">
          <a:xfrm>
            <a:off x="2995613" y="3357563"/>
            <a:ext cx="2657475" cy="1587"/>
          </a:xfrm>
          <a:prstGeom prst="line">
            <a:avLst/>
          </a:prstGeom>
          <a:noFill/>
          <a:ln w="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2296" name="Line 104"/>
          <p:cNvSpPr>
            <a:spLocks noChangeShapeType="1"/>
          </p:cNvSpPr>
          <p:nvPr/>
        </p:nvSpPr>
        <p:spPr bwMode="auto">
          <a:xfrm flipH="1">
            <a:off x="5540375" y="3357563"/>
            <a:ext cx="112713" cy="3651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2297" name="Line 105"/>
          <p:cNvSpPr>
            <a:spLocks noChangeShapeType="1"/>
          </p:cNvSpPr>
          <p:nvPr/>
        </p:nvSpPr>
        <p:spPr bwMode="auto">
          <a:xfrm flipH="1" flipV="1">
            <a:off x="5540375" y="3309938"/>
            <a:ext cx="112713" cy="4762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2298" name="Rectangle 106"/>
          <p:cNvSpPr>
            <a:spLocks noChangeArrowheads="1"/>
          </p:cNvSpPr>
          <p:nvPr/>
        </p:nvSpPr>
        <p:spPr bwMode="auto">
          <a:xfrm>
            <a:off x="3532188" y="3149600"/>
            <a:ext cx="1570037"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ea typeface="宋体" panose="02010600030101010101" pitchFamily="2" charset="-122"/>
              </a:rPr>
              <a:t>2.2. // close registration( )</a:t>
            </a:r>
            <a:endParaRPr lang="en-US" altLang="zh-CN" sz="1100">
              <a:latin typeface="ZapfHumnst BT" pitchFamily="34" charset="0"/>
              <a:ea typeface="宋体" panose="02010600030101010101" pitchFamily="2" charset="-122"/>
            </a:endParaRPr>
          </a:p>
        </p:txBody>
      </p:sp>
      <p:sp>
        <p:nvSpPr>
          <p:cNvPr id="392299" name="Line 107"/>
          <p:cNvSpPr>
            <a:spLocks noChangeShapeType="1"/>
          </p:cNvSpPr>
          <p:nvPr/>
        </p:nvSpPr>
        <p:spPr bwMode="auto">
          <a:xfrm>
            <a:off x="1449388" y="2151063"/>
            <a:ext cx="1450975" cy="1587"/>
          </a:xfrm>
          <a:prstGeom prst="line">
            <a:avLst/>
          </a:prstGeom>
          <a:noFill/>
          <a:ln w="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2300" name="Line 108"/>
          <p:cNvSpPr>
            <a:spLocks noChangeShapeType="1"/>
          </p:cNvSpPr>
          <p:nvPr/>
        </p:nvSpPr>
        <p:spPr bwMode="auto">
          <a:xfrm flipH="1">
            <a:off x="2797175" y="2151063"/>
            <a:ext cx="103188" cy="381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2301" name="Line 109"/>
          <p:cNvSpPr>
            <a:spLocks noChangeShapeType="1"/>
          </p:cNvSpPr>
          <p:nvPr/>
        </p:nvSpPr>
        <p:spPr bwMode="auto">
          <a:xfrm flipH="1" flipV="1">
            <a:off x="2797175" y="2105025"/>
            <a:ext cx="103188" cy="4603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2302" name="Rectangle 110"/>
          <p:cNvSpPr>
            <a:spLocks noChangeArrowheads="1"/>
          </p:cNvSpPr>
          <p:nvPr/>
        </p:nvSpPr>
        <p:spPr bwMode="auto">
          <a:xfrm>
            <a:off x="1393825" y="1944688"/>
            <a:ext cx="17716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ea typeface="宋体" panose="02010600030101010101" pitchFamily="2" charset="-122"/>
              </a:rPr>
              <a:t>1.1. // is registration open?( )</a:t>
            </a:r>
            <a:endParaRPr lang="en-US" altLang="zh-CN" sz="1100">
              <a:latin typeface="ZapfHumnst BT" pitchFamily="34" charset="0"/>
              <a:ea typeface="宋体" panose="02010600030101010101" pitchFamily="2" charset="-122"/>
            </a:endParaRPr>
          </a:p>
        </p:txBody>
      </p:sp>
      <p:sp>
        <p:nvSpPr>
          <p:cNvPr id="392303" name="Line 111"/>
          <p:cNvSpPr>
            <a:spLocks noChangeShapeType="1"/>
          </p:cNvSpPr>
          <p:nvPr/>
        </p:nvSpPr>
        <p:spPr bwMode="auto">
          <a:xfrm>
            <a:off x="2995613" y="5618163"/>
            <a:ext cx="5551487" cy="1587"/>
          </a:xfrm>
          <a:prstGeom prst="line">
            <a:avLst/>
          </a:prstGeom>
          <a:noFill/>
          <a:ln w="0">
            <a:solidFill>
              <a:schemeClr val="tx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2304" name="Line 112"/>
          <p:cNvSpPr>
            <a:spLocks noChangeShapeType="1"/>
          </p:cNvSpPr>
          <p:nvPr/>
        </p:nvSpPr>
        <p:spPr bwMode="auto">
          <a:xfrm flipH="1">
            <a:off x="8442325" y="5618163"/>
            <a:ext cx="104775" cy="46037"/>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2305" name="Line 113"/>
          <p:cNvSpPr>
            <a:spLocks noChangeShapeType="1"/>
          </p:cNvSpPr>
          <p:nvPr/>
        </p:nvSpPr>
        <p:spPr bwMode="auto">
          <a:xfrm flipH="1" flipV="1">
            <a:off x="8442325" y="5570538"/>
            <a:ext cx="104775" cy="47625"/>
          </a:xfrm>
          <a:prstGeom prst="line">
            <a:avLst/>
          </a:prstGeom>
          <a:noFill/>
          <a:ln w="9525">
            <a:solidFill>
              <a:schemeClr val="tx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2306" name="Rectangle 114"/>
          <p:cNvSpPr>
            <a:spLocks noChangeArrowheads="1"/>
          </p:cNvSpPr>
          <p:nvPr/>
        </p:nvSpPr>
        <p:spPr bwMode="auto">
          <a:xfrm>
            <a:off x="4918075" y="5410200"/>
            <a:ext cx="193992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solidFill>
                  <a:schemeClr val="tx2"/>
                </a:solidFill>
                <a:ea typeface="宋体" panose="02010600030101010101" pitchFamily="2" charset="-122"/>
              </a:rPr>
              <a:t>2.6. submitBill(Student, double)</a:t>
            </a:r>
            <a:endParaRPr lang="en-US" altLang="zh-CN" sz="1100">
              <a:solidFill>
                <a:schemeClr val="tx2"/>
              </a:solidFill>
              <a:latin typeface="ZapfHumnst BT" pitchFamily="34" charset="0"/>
              <a:ea typeface="宋体" panose="02010600030101010101" pitchFamily="2" charset="-122"/>
            </a:endParaRPr>
          </a:p>
        </p:txBody>
      </p:sp>
      <p:sp>
        <p:nvSpPr>
          <p:cNvPr id="392307" name="Line 115"/>
          <p:cNvSpPr>
            <a:spLocks noChangeShapeType="1"/>
          </p:cNvSpPr>
          <p:nvPr/>
        </p:nvSpPr>
        <p:spPr bwMode="auto">
          <a:xfrm>
            <a:off x="2995613" y="4025900"/>
            <a:ext cx="3619500" cy="1588"/>
          </a:xfrm>
          <a:prstGeom prst="line">
            <a:avLst/>
          </a:prstGeom>
          <a:noFill/>
          <a:ln w="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2308" name="Line 116"/>
          <p:cNvSpPr>
            <a:spLocks noChangeShapeType="1"/>
          </p:cNvSpPr>
          <p:nvPr/>
        </p:nvSpPr>
        <p:spPr bwMode="auto">
          <a:xfrm flipH="1">
            <a:off x="6510338" y="4025900"/>
            <a:ext cx="104775" cy="4762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2309" name="Line 117"/>
          <p:cNvSpPr>
            <a:spLocks noChangeShapeType="1"/>
          </p:cNvSpPr>
          <p:nvPr/>
        </p:nvSpPr>
        <p:spPr bwMode="auto">
          <a:xfrm flipH="1" flipV="1">
            <a:off x="6510338" y="3978275"/>
            <a:ext cx="104775" cy="4762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2310" name="Rectangle 118"/>
          <p:cNvSpPr>
            <a:spLocks noChangeArrowheads="1"/>
          </p:cNvSpPr>
          <p:nvPr/>
        </p:nvSpPr>
        <p:spPr bwMode="auto">
          <a:xfrm>
            <a:off x="4456113" y="3817938"/>
            <a:ext cx="80327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ea typeface="宋体" panose="02010600030101010101" pitchFamily="2" charset="-122"/>
              </a:rPr>
              <a:t>2.3. // level( )</a:t>
            </a:r>
            <a:endParaRPr lang="en-US" altLang="zh-CN" sz="1100">
              <a:latin typeface="ZapfHumnst BT" pitchFamily="34" charset="0"/>
              <a:ea typeface="宋体" panose="02010600030101010101" pitchFamily="2" charset="-122"/>
            </a:endParaRPr>
          </a:p>
        </p:txBody>
      </p:sp>
      <p:sp>
        <p:nvSpPr>
          <p:cNvPr id="392311" name="Line 119"/>
          <p:cNvSpPr>
            <a:spLocks noChangeShapeType="1"/>
          </p:cNvSpPr>
          <p:nvPr/>
        </p:nvSpPr>
        <p:spPr bwMode="auto">
          <a:xfrm>
            <a:off x="2995613" y="2867025"/>
            <a:ext cx="1450975" cy="1588"/>
          </a:xfrm>
          <a:prstGeom prst="line">
            <a:avLst/>
          </a:prstGeom>
          <a:noFill/>
          <a:ln w="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2312" name="Line 120"/>
          <p:cNvSpPr>
            <a:spLocks noChangeShapeType="1"/>
          </p:cNvSpPr>
          <p:nvPr/>
        </p:nvSpPr>
        <p:spPr bwMode="auto">
          <a:xfrm flipH="1">
            <a:off x="4343400" y="2867025"/>
            <a:ext cx="103188" cy="4762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2313" name="Line 121"/>
          <p:cNvSpPr>
            <a:spLocks noChangeShapeType="1"/>
          </p:cNvSpPr>
          <p:nvPr/>
        </p:nvSpPr>
        <p:spPr bwMode="auto">
          <a:xfrm flipH="1" flipV="1">
            <a:off x="4343400" y="2828925"/>
            <a:ext cx="103188" cy="381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2314" name="Rectangle 122"/>
          <p:cNvSpPr>
            <a:spLocks noChangeArrowheads="1"/>
          </p:cNvSpPr>
          <p:nvPr/>
        </p:nvSpPr>
        <p:spPr bwMode="auto">
          <a:xfrm>
            <a:off x="2778125" y="2660650"/>
            <a:ext cx="216852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ea typeface="宋体" panose="02010600030101010101" pitchFamily="2" charset="-122"/>
              </a:rPr>
              <a:t>2.1. getCourseOfferings(Semester)</a:t>
            </a:r>
            <a:endParaRPr lang="en-US" altLang="zh-CN" sz="1100">
              <a:latin typeface="ZapfHumnst BT" pitchFamily="34" charset="0"/>
              <a:ea typeface="宋体" panose="02010600030101010101" pitchFamily="2" charset="-122"/>
            </a:endParaRPr>
          </a:p>
        </p:txBody>
      </p:sp>
      <p:sp>
        <p:nvSpPr>
          <p:cNvPr id="392315" name="Line 123"/>
          <p:cNvSpPr>
            <a:spLocks noChangeShapeType="1"/>
          </p:cNvSpPr>
          <p:nvPr/>
        </p:nvSpPr>
        <p:spPr bwMode="auto">
          <a:xfrm>
            <a:off x="2995613" y="4505325"/>
            <a:ext cx="2657475" cy="1588"/>
          </a:xfrm>
          <a:prstGeom prst="line">
            <a:avLst/>
          </a:prstGeom>
          <a:noFill/>
          <a:ln w="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2316" name="Line 124"/>
          <p:cNvSpPr>
            <a:spLocks noChangeShapeType="1"/>
          </p:cNvSpPr>
          <p:nvPr/>
        </p:nvSpPr>
        <p:spPr bwMode="auto">
          <a:xfrm flipH="1">
            <a:off x="5540375" y="4505325"/>
            <a:ext cx="112713" cy="4762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2317" name="Line 125"/>
          <p:cNvSpPr>
            <a:spLocks noChangeShapeType="1"/>
          </p:cNvSpPr>
          <p:nvPr/>
        </p:nvSpPr>
        <p:spPr bwMode="auto">
          <a:xfrm flipH="1" flipV="1">
            <a:off x="5540375" y="4459288"/>
            <a:ext cx="112713" cy="4603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2318" name="Rectangle 126"/>
          <p:cNvSpPr>
            <a:spLocks noChangeArrowheads="1"/>
          </p:cNvSpPr>
          <p:nvPr/>
        </p:nvSpPr>
        <p:spPr bwMode="auto">
          <a:xfrm>
            <a:off x="3946525" y="4298950"/>
            <a:ext cx="84137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ea typeface="宋体" panose="02010600030101010101" pitchFamily="2" charset="-122"/>
              </a:rPr>
              <a:t>2.4. // close( )</a:t>
            </a:r>
            <a:endParaRPr lang="en-US" altLang="zh-CN" sz="1100">
              <a:latin typeface="ZapfHumnst BT" pitchFamily="34" charset="0"/>
              <a:ea typeface="宋体" panose="02010600030101010101" pitchFamily="2" charset="-122"/>
            </a:endParaRPr>
          </a:p>
        </p:txBody>
      </p:sp>
      <p:sp>
        <p:nvSpPr>
          <p:cNvPr id="392319" name="Line 127"/>
          <p:cNvSpPr>
            <a:spLocks noChangeShapeType="1"/>
          </p:cNvSpPr>
          <p:nvPr/>
        </p:nvSpPr>
        <p:spPr bwMode="auto">
          <a:xfrm>
            <a:off x="2995613" y="5230813"/>
            <a:ext cx="4589462" cy="1587"/>
          </a:xfrm>
          <a:prstGeom prst="line">
            <a:avLst/>
          </a:prstGeom>
          <a:noFill/>
          <a:ln w="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2320" name="Line 128"/>
          <p:cNvSpPr>
            <a:spLocks noChangeShapeType="1"/>
          </p:cNvSpPr>
          <p:nvPr/>
        </p:nvSpPr>
        <p:spPr bwMode="auto">
          <a:xfrm flipH="1">
            <a:off x="7472363" y="5230813"/>
            <a:ext cx="112712" cy="4762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2321" name="Line 129"/>
          <p:cNvSpPr>
            <a:spLocks noChangeShapeType="1"/>
          </p:cNvSpPr>
          <p:nvPr/>
        </p:nvSpPr>
        <p:spPr bwMode="auto">
          <a:xfrm flipH="1" flipV="1">
            <a:off x="7472363" y="5184775"/>
            <a:ext cx="112712" cy="4603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2322" name="Rectangle 130"/>
          <p:cNvSpPr>
            <a:spLocks noChangeArrowheads="1"/>
          </p:cNvSpPr>
          <p:nvPr/>
        </p:nvSpPr>
        <p:spPr bwMode="auto">
          <a:xfrm>
            <a:off x="4841875" y="5024438"/>
            <a:ext cx="101441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100">
                <a:ea typeface="宋体" panose="02010600030101010101" pitchFamily="2" charset="-122"/>
              </a:rPr>
              <a:t>2.5. getTuition( )</a:t>
            </a:r>
            <a:endParaRPr lang="en-US" altLang="zh-CN" sz="1100">
              <a:latin typeface="ZapfHumnst BT" pitchFamily="34" charset="0"/>
              <a:ea typeface="宋体" panose="02010600030101010101" pitchFamily="2" charset="-122"/>
            </a:endParaRPr>
          </a:p>
        </p:txBody>
      </p:sp>
      <p:sp>
        <p:nvSpPr>
          <p:cNvPr id="392323" name="Line 131"/>
          <p:cNvSpPr>
            <a:spLocks noChangeShapeType="1"/>
          </p:cNvSpPr>
          <p:nvPr/>
        </p:nvSpPr>
        <p:spPr bwMode="auto">
          <a:xfrm flipH="1">
            <a:off x="4324350" y="3017838"/>
            <a:ext cx="792163" cy="339725"/>
          </a:xfrm>
          <a:prstGeom prst="line">
            <a:avLst/>
          </a:prstGeom>
          <a:noFill/>
          <a:ln w="0">
            <a:solidFill>
              <a:schemeClr val="tx1"/>
            </a:solidFill>
            <a:prstDash val="sysDash"/>
            <a:round/>
          </a:ln>
          <a:extLst>
            <a:ext uri="{909E8E84-426E-40DD-AFC4-6F175D3DCCD1}">
              <a14:hiddenFill xmlns:a14="http://schemas.microsoft.com/office/drawing/2010/main">
                <a:noFill/>
              </a14:hiddenFill>
            </a:ext>
          </a:extLst>
        </p:spPr>
        <p:txBody>
          <a:bodyPr/>
          <a:lstStyle/>
          <a:p>
            <a:endParaRPr lang="zh-CN" altLang="en-US"/>
          </a:p>
        </p:txBody>
      </p:sp>
      <p:sp>
        <p:nvSpPr>
          <p:cNvPr id="392324" name="Line 132"/>
          <p:cNvSpPr>
            <a:spLocks noChangeShapeType="1"/>
          </p:cNvSpPr>
          <p:nvPr/>
        </p:nvSpPr>
        <p:spPr bwMode="auto">
          <a:xfrm flipH="1">
            <a:off x="3721100" y="2546350"/>
            <a:ext cx="273050" cy="320675"/>
          </a:xfrm>
          <a:prstGeom prst="line">
            <a:avLst/>
          </a:prstGeom>
          <a:noFill/>
          <a:ln w="0">
            <a:solidFill>
              <a:schemeClr val="tx1"/>
            </a:solidFill>
            <a:prstDash val="sysDash"/>
            <a:round/>
          </a:ln>
          <a:extLst>
            <a:ext uri="{909E8E84-426E-40DD-AFC4-6F175D3DCCD1}">
              <a14:hiddenFill xmlns:a14="http://schemas.microsoft.com/office/drawing/2010/main">
                <a:noFill/>
              </a14:hiddenFill>
            </a:ext>
          </a:extLst>
        </p:spPr>
        <p:txBody>
          <a:bodyPr/>
          <a:lstStyle/>
          <a:p>
            <a:endParaRPr lang="zh-CN" altLang="en-US"/>
          </a:p>
        </p:txBody>
      </p:sp>
      <p:sp>
        <p:nvSpPr>
          <p:cNvPr id="392325" name="Line 133"/>
          <p:cNvSpPr>
            <a:spLocks noChangeShapeType="1"/>
          </p:cNvSpPr>
          <p:nvPr/>
        </p:nvSpPr>
        <p:spPr bwMode="auto">
          <a:xfrm flipH="1">
            <a:off x="4805363" y="3582988"/>
            <a:ext cx="1470025" cy="442912"/>
          </a:xfrm>
          <a:prstGeom prst="line">
            <a:avLst/>
          </a:prstGeom>
          <a:noFill/>
          <a:ln w="0">
            <a:solidFill>
              <a:schemeClr val="tx1"/>
            </a:solidFill>
            <a:prstDash val="sysDash"/>
            <a:round/>
          </a:ln>
          <a:extLst>
            <a:ext uri="{909E8E84-426E-40DD-AFC4-6F175D3DCCD1}">
              <a14:hiddenFill xmlns:a14="http://schemas.microsoft.com/office/drawing/2010/main">
                <a:noFill/>
              </a14:hiddenFill>
            </a:ext>
          </a:extLst>
        </p:spPr>
        <p:txBody>
          <a:bodyPr/>
          <a:lstStyle/>
          <a:p>
            <a:endParaRPr lang="zh-CN" altLang="en-US"/>
          </a:p>
        </p:txBody>
      </p:sp>
      <p:sp>
        <p:nvSpPr>
          <p:cNvPr id="392326" name="Line 134"/>
          <p:cNvSpPr>
            <a:spLocks noChangeShapeType="1"/>
          </p:cNvSpPr>
          <p:nvPr/>
        </p:nvSpPr>
        <p:spPr bwMode="auto">
          <a:xfrm>
            <a:off x="2778125" y="5541963"/>
            <a:ext cx="2987675" cy="76200"/>
          </a:xfrm>
          <a:prstGeom prst="line">
            <a:avLst/>
          </a:prstGeom>
          <a:noFill/>
          <a:ln w="0">
            <a:solidFill>
              <a:schemeClr val="tx1"/>
            </a:solidFill>
            <a:prstDash val="sysDash"/>
            <a:round/>
          </a:ln>
          <a:extLst>
            <a:ext uri="{909E8E84-426E-40DD-AFC4-6F175D3DCCD1}">
              <a14:hiddenFill xmlns:a14="http://schemas.microsoft.com/office/drawing/2010/main">
                <a:noFill/>
              </a14:hiddenFill>
            </a:ext>
          </a:extLst>
        </p:spPr>
        <p:txBody>
          <a:bodyPr/>
          <a:lstStyle/>
          <a:p>
            <a:endParaRPr lang="zh-CN" altLang="en-US"/>
          </a:p>
        </p:txBody>
      </p:sp>
      <p:sp>
        <p:nvSpPr>
          <p:cNvPr id="392327" name="Line 135"/>
          <p:cNvSpPr>
            <a:spLocks noChangeShapeType="1"/>
          </p:cNvSpPr>
          <p:nvPr/>
        </p:nvSpPr>
        <p:spPr bwMode="auto">
          <a:xfrm flipH="1">
            <a:off x="5284788" y="4976813"/>
            <a:ext cx="1160462" cy="254000"/>
          </a:xfrm>
          <a:prstGeom prst="line">
            <a:avLst/>
          </a:prstGeom>
          <a:noFill/>
          <a:ln w="0">
            <a:solidFill>
              <a:schemeClr val="tx1"/>
            </a:solidFill>
            <a:prstDash val="sysDash"/>
            <a:round/>
          </a:ln>
          <a:extLst>
            <a:ext uri="{909E8E84-426E-40DD-AFC4-6F175D3DCCD1}">
              <a14:hiddenFill xmlns:a14="http://schemas.microsoft.com/office/drawing/2010/main">
                <a:noFill/>
              </a14:hiddenFill>
            </a:ext>
          </a:extLst>
        </p:spPr>
        <p:txBody>
          <a:bodyPr/>
          <a:lstStyle/>
          <a:p>
            <a:endParaRPr lang="zh-CN" altLang="en-US"/>
          </a:p>
        </p:txBody>
      </p:sp>
      <p:sp>
        <p:nvSpPr>
          <p:cNvPr id="392328" name="Line 136"/>
          <p:cNvSpPr>
            <a:spLocks noChangeShapeType="1"/>
          </p:cNvSpPr>
          <p:nvPr/>
        </p:nvSpPr>
        <p:spPr bwMode="auto">
          <a:xfrm flipV="1">
            <a:off x="2562225" y="3357563"/>
            <a:ext cx="1762125" cy="65087"/>
          </a:xfrm>
          <a:prstGeom prst="line">
            <a:avLst/>
          </a:prstGeom>
          <a:noFill/>
          <a:ln w="0">
            <a:solidFill>
              <a:schemeClr val="tx1"/>
            </a:solidFill>
            <a:prstDash val="sysDash"/>
            <a:round/>
          </a:ln>
          <a:extLst>
            <a:ext uri="{909E8E84-426E-40DD-AFC4-6F175D3DCCD1}">
              <a14:hiddenFill xmlns:a14="http://schemas.microsoft.com/office/drawing/2010/main">
                <a:noFill/>
              </a14:hiddenFill>
            </a:ext>
          </a:extLst>
        </p:spPr>
        <p:txBody>
          <a:bodyPr/>
          <a:lstStyle/>
          <a:p>
            <a:endParaRPr lang="zh-CN" altLang="en-US"/>
          </a:p>
        </p:txBody>
      </p:sp>
      <p:sp>
        <p:nvSpPr>
          <p:cNvPr id="392329" name="Line 137"/>
          <p:cNvSpPr>
            <a:spLocks noChangeShapeType="1"/>
          </p:cNvSpPr>
          <p:nvPr/>
        </p:nvSpPr>
        <p:spPr bwMode="auto">
          <a:xfrm>
            <a:off x="2562225" y="3573463"/>
            <a:ext cx="2243138" cy="452437"/>
          </a:xfrm>
          <a:prstGeom prst="line">
            <a:avLst/>
          </a:prstGeom>
          <a:noFill/>
          <a:ln w="0">
            <a:solidFill>
              <a:schemeClr val="tx1"/>
            </a:solidFill>
            <a:prstDash val="sysDash"/>
            <a:round/>
          </a:ln>
          <a:extLst>
            <a:ext uri="{909E8E84-426E-40DD-AFC4-6F175D3DCCD1}">
              <a14:hiddenFill xmlns:a14="http://schemas.microsoft.com/office/drawing/2010/main">
                <a:noFill/>
              </a14:hiddenFill>
            </a:ext>
          </a:extLst>
        </p:spPr>
        <p:txBody>
          <a:bodyPr/>
          <a:lstStyle/>
          <a:p>
            <a:endParaRPr lang="zh-CN" altLang="en-US"/>
          </a:p>
        </p:txBody>
      </p:sp>
      <p:sp>
        <p:nvSpPr>
          <p:cNvPr id="392330" name="Line 138"/>
          <p:cNvSpPr>
            <a:spLocks noChangeShapeType="1"/>
          </p:cNvSpPr>
          <p:nvPr/>
        </p:nvSpPr>
        <p:spPr bwMode="auto">
          <a:xfrm flipV="1">
            <a:off x="2703513" y="4505325"/>
            <a:ext cx="1620837" cy="66675"/>
          </a:xfrm>
          <a:prstGeom prst="line">
            <a:avLst/>
          </a:prstGeom>
          <a:noFill/>
          <a:ln w="0">
            <a:solidFill>
              <a:schemeClr val="tx1"/>
            </a:solidFill>
            <a:prstDash val="sysDash"/>
            <a:round/>
          </a:ln>
          <a:extLst>
            <a:ext uri="{909E8E84-426E-40DD-AFC4-6F175D3DCCD1}">
              <a14:hiddenFill xmlns:a14="http://schemas.microsoft.com/office/drawing/2010/main">
                <a:noFill/>
              </a14:hiddenFill>
            </a:ext>
          </a:extLst>
        </p:spPr>
        <p:txBody>
          <a:bodyPr/>
          <a:lstStyle/>
          <a:p>
            <a:endParaRPr lang="zh-CN" altLang="en-US"/>
          </a:p>
        </p:txBody>
      </p:sp>
      <p:sp>
        <p:nvSpPr>
          <p:cNvPr id="392331" name="Text Box 139"/>
          <p:cNvSpPr txBox="1">
            <a:spLocks noChangeArrowheads="1"/>
          </p:cNvSpPr>
          <p:nvPr/>
        </p:nvSpPr>
        <p:spPr bwMode="auto">
          <a:xfrm>
            <a:off x="5865813" y="728663"/>
            <a:ext cx="25161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i="1">
                <a:solidFill>
                  <a:schemeClr val="hlink"/>
                </a:solidFill>
                <a:ea typeface="宋体" panose="02010600030101010101" pitchFamily="2" charset="-122"/>
              </a:rPr>
              <a:t>subsystem interface</a:t>
            </a:r>
            <a:endParaRPr lang="en-US" altLang="zh-CN" b="1" i="1">
              <a:solidFill>
                <a:schemeClr val="hlink"/>
              </a:solidFill>
              <a:ea typeface="宋体" panose="02010600030101010101" pitchFamily="2" charset="-122"/>
            </a:endParaRPr>
          </a:p>
        </p:txBody>
      </p:sp>
      <p:sp>
        <p:nvSpPr>
          <p:cNvPr id="392332" name="Line 140"/>
          <p:cNvSpPr>
            <a:spLocks noChangeShapeType="1"/>
          </p:cNvSpPr>
          <p:nvPr/>
        </p:nvSpPr>
        <p:spPr bwMode="auto">
          <a:xfrm>
            <a:off x="8085138" y="877888"/>
            <a:ext cx="595312" cy="250825"/>
          </a:xfrm>
          <a:prstGeom prst="line">
            <a:avLst/>
          </a:prstGeom>
          <a:noFill/>
          <a:ln w="28575">
            <a:solidFill>
              <a:schemeClr val="hlink"/>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2333" name="Text Box 141"/>
          <p:cNvSpPr txBox="1">
            <a:spLocks noChangeArrowheads="1"/>
          </p:cNvSpPr>
          <p:nvPr/>
        </p:nvSpPr>
        <p:spPr bwMode="auto">
          <a:xfrm>
            <a:off x="3871913" y="5975350"/>
            <a:ext cx="411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i="1">
                <a:solidFill>
                  <a:schemeClr val="hlink"/>
                </a:solidFill>
                <a:ea typeface="宋体" panose="02010600030101010101" pitchFamily="2" charset="-122"/>
              </a:rPr>
              <a:t>subsystem responsibility</a:t>
            </a:r>
            <a:endParaRPr lang="en-US" altLang="zh-CN" b="1" i="1">
              <a:solidFill>
                <a:schemeClr val="hlink"/>
              </a:solidFill>
              <a:ea typeface="宋体" panose="02010600030101010101" pitchFamily="2" charset="-122"/>
            </a:endParaRPr>
          </a:p>
        </p:txBody>
      </p:sp>
      <p:sp>
        <p:nvSpPr>
          <p:cNvPr id="392334" name="Line 142"/>
          <p:cNvSpPr>
            <a:spLocks noChangeShapeType="1"/>
          </p:cNvSpPr>
          <p:nvPr/>
        </p:nvSpPr>
        <p:spPr bwMode="auto">
          <a:xfrm flipV="1">
            <a:off x="4918075" y="5619750"/>
            <a:ext cx="533400" cy="457200"/>
          </a:xfrm>
          <a:prstGeom prst="line">
            <a:avLst/>
          </a:prstGeom>
          <a:noFill/>
          <a:ln w="28575">
            <a:solidFill>
              <a:schemeClr val="hlink"/>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2335" name="Text Box 143"/>
          <p:cNvSpPr txBox="1">
            <a:spLocks noChangeArrowheads="1"/>
          </p:cNvSpPr>
          <p:nvPr/>
        </p:nvSpPr>
        <p:spPr bwMode="auto">
          <a:xfrm>
            <a:off x="5105400" y="1447800"/>
            <a:ext cx="4238625" cy="1385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spAutoFit/>
          </a:bodyPr>
          <a:lstStyle/>
          <a:p>
            <a:pPr>
              <a:buFontTx/>
              <a:buChar char="•"/>
            </a:pPr>
            <a:r>
              <a:rPr lang="en-US" altLang="zh-CN" sz="1200">
                <a:latin typeface="ZapfHumnst BT" pitchFamily="34" charset="0"/>
                <a:ea typeface="宋体" panose="02010600030101010101" pitchFamily="2" charset="-122"/>
              </a:rPr>
              <a:t>  Here we put </a:t>
            </a:r>
            <a:r>
              <a:rPr lang="en-US" altLang="zh-CN" sz="1200">
                <a:solidFill>
                  <a:schemeClr val="hlink"/>
                </a:solidFill>
                <a:latin typeface="ZapfHumnst BT" pitchFamily="34" charset="0"/>
                <a:ea typeface="宋体" panose="02010600030101010101" pitchFamily="2" charset="-122"/>
              </a:rPr>
              <a:t>requirements on the subsystem</a:t>
            </a:r>
            <a:r>
              <a:rPr lang="en-US" altLang="zh-CN" sz="1200">
                <a:latin typeface="ZapfHumnst BT" pitchFamily="34" charset="0"/>
                <a:ea typeface="宋体" panose="02010600030101010101" pitchFamily="2" charset="-122"/>
              </a:rPr>
              <a:t>, and the </a:t>
            </a:r>
            <a:endParaRPr lang="en-US" altLang="zh-CN" sz="1200">
              <a:latin typeface="ZapfHumnst BT" pitchFamily="34" charset="0"/>
              <a:ea typeface="宋体" panose="02010600030101010101" pitchFamily="2" charset="-122"/>
            </a:endParaRPr>
          </a:p>
          <a:p>
            <a:r>
              <a:rPr lang="en-US" altLang="zh-CN" sz="1200">
                <a:latin typeface="ZapfHumnst BT" pitchFamily="34" charset="0"/>
                <a:ea typeface="宋体" panose="02010600030101010101" pitchFamily="2" charset="-122"/>
              </a:rPr>
              <a:t>    sequence diagram is the primary </a:t>
            </a:r>
            <a:r>
              <a:rPr lang="en-US" altLang="zh-CN" sz="1200" u="sng">
                <a:latin typeface="ZapfHumnst BT" pitchFamily="34" charset="0"/>
                <a:ea typeface="宋体" panose="02010600030101010101" pitchFamily="2" charset="-122"/>
              </a:rPr>
              <a:t>input spec</a:t>
            </a:r>
            <a:r>
              <a:rPr lang="en-US" altLang="zh-CN" sz="1200">
                <a:latin typeface="ZapfHumnst BT" pitchFamily="34" charset="0"/>
                <a:ea typeface="宋体" panose="02010600030101010101" pitchFamily="2" charset="-122"/>
              </a:rPr>
              <a:t> to creating</a:t>
            </a:r>
            <a:endParaRPr lang="en-US" altLang="zh-CN" sz="1200">
              <a:latin typeface="ZapfHumnst BT" pitchFamily="34" charset="0"/>
              <a:ea typeface="宋体" panose="02010600030101010101" pitchFamily="2" charset="-122"/>
            </a:endParaRPr>
          </a:p>
          <a:p>
            <a:r>
              <a:rPr lang="en-US" altLang="zh-CN" sz="1200">
                <a:latin typeface="ZapfHumnst BT" pitchFamily="34" charset="0"/>
                <a:ea typeface="宋体" panose="02010600030101010101" pitchFamily="2" charset="-122"/>
              </a:rPr>
              <a:t>    local interactions for the subsystem.</a:t>
            </a:r>
            <a:endParaRPr lang="en-US" altLang="zh-CN" sz="1200">
              <a:latin typeface="ZapfHumnst BT" pitchFamily="34" charset="0"/>
              <a:ea typeface="宋体" panose="02010600030101010101" pitchFamily="2" charset="-122"/>
            </a:endParaRPr>
          </a:p>
          <a:p>
            <a:pPr>
              <a:buFontTx/>
              <a:buChar char="•"/>
            </a:pPr>
            <a:r>
              <a:rPr lang="en-US" altLang="zh-CN" sz="1200">
                <a:latin typeface="ZapfHumnst BT" pitchFamily="34" charset="0"/>
                <a:ea typeface="宋体" panose="02010600030101010101" pitchFamily="2" charset="-122"/>
              </a:rPr>
              <a:t>   </a:t>
            </a:r>
            <a:r>
              <a:rPr lang="en-US" altLang="zh-CN" sz="1200" u="sng">
                <a:solidFill>
                  <a:schemeClr val="hlink"/>
                </a:solidFill>
                <a:latin typeface="ZapfHumnst BT" pitchFamily="34" charset="0"/>
                <a:ea typeface="宋体" panose="02010600030101010101" pitchFamily="2" charset="-122"/>
              </a:rPr>
              <a:t>We see the operations subsystem must support</a:t>
            </a:r>
            <a:r>
              <a:rPr lang="en-US" altLang="zh-CN" sz="1200">
                <a:latin typeface="ZapfHumnst BT" pitchFamily="34" charset="0"/>
                <a:ea typeface="宋体" panose="02010600030101010101" pitchFamily="2" charset="-122"/>
              </a:rPr>
              <a:t>.  Shows </a:t>
            </a:r>
            <a:endParaRPr lang="en-US" altLang="zh-CN" sz="1200">
              <a:latin typeface="ZapfHumnst BT" pitchFamily="34" charset="0"/>
              <a:ea typeface="宋体" panose="02010600030101010101" pitchFamily="2" charset="-122"/>
            </a:endParaRPr>
          </a:p>
          <a:p>
            <a:r>
              <a:rPr lang="en-US" altLang="zh-CN" sz="1200">
                <a:latin typeface="ZapfHumnst BT" pitchFamily="34" charset="0"/>
                <a:ea typeface="宋体" panose="02010600030101010101" pitchFamily="2" charset="-122"/>
              </a:rPr>
              <a:t>     the simple way some client (CloseRegistrationController </a:t>
            </a:r>
            <a:endParaRPr lang="en-US" altLang="zh-CN" sz="1200">
              <a:latin typeface="ZapfHumnst BT" pitchFamily="34" charset="0"/>
              <a:ea typeface="宋体" panose="02010600030101010101" pitchFamily="2" charset="-122"/>
            </a:endParaRPr>
          </a:p>
          <a:p>
            <a:r>
              <a:rPr lang="en-US" altLang="zh-CN" sz="1200">
                <a:latin typeface="ZapfHumnst BT" pitchFamily="34" charset="0"/>
                <a:ea typeface="宋体" panose="02010600030101010101" pitchFamily="2" charset="-122"/>
              </a:rPr>
              <a:t>                     here) deals with the task of submitting bill to </a:t>
            </a:r>
            <a:endParaRPr lang="en-US" altLang="zh-CN" sz="1200">
              <a:latin typeface="ZapfHumnst BT" pitchFamily="34" charset="0"/>
              <a:ea typeface="宋体" panose="02010600030101010101" pitchFamily="2" charset="-122"/>
            </a:endParaRPr>
          </a:p>
          <a:p>
            <a:r>
              <a:rPr lang="en-US" altLang="zh-CN" sz="1200">
                <a:latin typeface="ZapfHumnst BT" pitchFamily="34" charset="0"/>
                <a:ea typeface="宋体" panose="02010600030101010101" pitchFamily="2" charset="-122"/>
              </a:rPr>
              <a:t>                     the legacy Billing System.  </a:t>
            </a:r>
            <a:endParaRPr lang="en-US" altLang="zh-CN" sz="1200">
              <a:latin typeface="ZapfHumnst BT" pitchFamily="34" charset="0"/>
              <a:ea typeface="宋体" panose="02010600030101010101" pitchFamily="2" charset="-122"/>
            </a:endParaRPr>
          </a:p>
        </p:txBody>
      </p:sp>
      <p:sp>
        <p:nvSpPr>
          <p:cNvPr id="392336" name="Line 144"/>
          <p:cNvSpPr>
            <a:spLocks noChangeShapeType="1"/>
          </p:cNvSpPr>
          <p:nvPr/>
        </p:nvSpPr>
        <p:spPr bwMode="auto">
          <a:xfrm flipV="1">
            <a:off x="7967663" y="5795963"/>
            <a:ext cx="414337" cy="681037"/>
          </a:xfrm>
          <a:prstGeom prst="line">
            <a:avLst/>
          </a:prstGeom>
          <a:noFill/>
          <a:ln w="38100">
            <a:solidFill>
              <a:schemeClr val="hlink"/>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zh-CN" altLang="en-US"/>
          </a:p>
        </p:txBody>
      </p:sp>
      <p:sp>
        <p:nvSpPr>
          <p:cNvPr id="392337" name="Text Box 145"/>
          <p:cNvSpPr txBox="1">
            <a:spLocks noChangeArrowheads="1"/>
          </p:cNvSpPr>
          <p:nvPr/>
        </p:nvSpPr>
        <p:spPr bwMode="auto">
          <a:xfrm>
            <a:off x="7072313" y="6429375"/>
            <a:ext cx="1866900" cy="382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spAutoFit/>
          </a:bodyPr>
          <a:lstStyle/>
          <a:p>
            <a:r>
              <a:rPr lang="en-US" altLang="zh-CN" b="1">
                <a:solidFill>
                  <a:schemeClr val="hlink"/>
                </a:solidFill>
                <a:ea typeface="宋体" panose="02010600030101010101" pitchFamily="2" charset="-122"/>
              </a:rPr>
              <a:t>More coming…</a:t>
            </a:r>
            <a:endParaRPr lang="en-US" altLang="zh-CN" b="1">
              <a:solidFill>
                <a:schemeClr val="hlink"/>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1"/>
          </p:nvPr>
        </p:nvSpPr>
        <p:spPr/>
        <p:txBody>
          <a:bodyPr/>
          <a:lstStyle/>
          <a:p>
            <a:fld id="{74DF64AA-D279-4A0D-83B9-09A1EC3A4498}" type="slidenum">
              <a:rPr lang="en-US" altLang="zh-CN"/>
            </a:fld>
            <a:endParaRPr lang="en-US" altLang="zh-CN"/>
          </a:p>
        </p:txBody>
      </p:sp>
      <p:sp>
        <p:nvSpPr>
          <p:cNvPr id="394383" name="Text Box 143"/>
          <p:cNvSpPr txBox="1">
            <a:spLocks noChangeArrowheads="1"/>
          </p:cNvSpPr>
          <p:nvPr/>
        </p:nvSpPr>
        <p:spPr bwMode="auto">
          <a:xfrm>
            <a:off x="228600" y="1301750"/>
            <a:ext cx="8686800" cy="448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pPr>
              <a:buFontTx/>
              <a:buChar char="•"/>
            </a:pPr>
            <a:r>
              <a:rPr lang="en-US" altLang="zh-CN" sz="2400">
                <a:solidFill>
                  <a:schemeClr val="hlink"/>
                </a:solidFill>
                <a:latin typeface="ZapfHumnst BT" pitchFamily="34" charset="0"/>
                <a:ea typeface="宋体" panose="02010600030101010101" pitchFamily="2" charset="-122"/>
              </a:rPr>
              <a:t>The IBillingsystem::submitBill() documentation specifies</a:t>
            </a:r>
            <a:endParaRPr lang="en-US" altLang="zh-CN" sz="2400">
              <a:solidFill>
                <a:schemeClr val="hlink"/>
              </a:solidFill>
              <a:latin typeface="ZapfHumnst BT" pitchFamily="34" charset="0"/>
              <a:ea typeface="宋体" panose="02010600030101010101" pitchFamily="2" charset="-122"/>
            </a:endParaRPr>
          </a:p>
          <a:p>
            <a:r>
              <a:rPr lang="en-US" altLang="zh-CN" sz="2400">
                <a:solidFill>
                  <a:schemeClr val="hlink"/>
                </a:solidFill>
                <a:latin typeface="ZapfHumnst BT" pitchFamily="34" charset="0"/>
                <a:ea typeface="宋体" panose="02010600030101010101" pitchFamily="2" charset="-122"/>
              </a:rPr>
              <a:t> the following:  “Billing information must be converted</a:t>
            </a:r>
            <a:endParaRPr lang="en-US" altLang="zh-CN" sz="2400">
              <a:solidFill>
                <a:schemeClr val="hlink"/>
              </a:solidFill>
              <a:latin typeface="ZapfHumnst BT" pitchFamily="34" charset="0"/>
              <a:ea typeface="宋体" panose="02010600030101010101" pitchFamily="2" charset="-122"/>
            </a:endParaRPr>
          </a:p>
          <a:p>
            <a:r>
              <a:rPr lang="en-US" altLang="zh-CN" sz="2400">
                <a:solidFill>
                  <a:schemeClr val="hlink"/>
                </a:solidFill>
                <a:latin typeface="ZapfHumnst BT" pitchFamily="34" charset="0"/>
                <a:ea typeface="宋体" panose="02010600030101010101" pitchFamily="2" charset="-122"/>
              </a:rPr>
              <a:t> into a format understood by the external Billing System</a:t>
            </a:r>
            <a:endParaRPr lang="en-US" altLang="zh-CN" sz="2400">
              <a:solidFill>
                <a:schemeClr val="hlink"/>
              </a:solidFill>
              <a:latin typeface="ZapfHumnst BT" pitchFamily="34" charset="0"/>
              <a:ea typeface="宋体" panose="02010600030101010101" pitchFamily="2" charset="-122"/>
            </a:endParaRPr>
          </a:p>
          <a:p>
            <a:r>
              <a:rPr lang="en-US" altLang="zh-CN" sz="2400">
                <a:solidFill>
                  <a:schemeClr val="hlink"/>
                </a:solidFill>
                <a:latin typeface="ZapfHumnst BT" pitchFamily="34" charset="0"/>
                <a:ea typeface="宋体" panose="02010600030101010101" pitchFamily="2" charset="-122"/>
              </a:rPr>
              <a:t> and then submitted to the external Billing System.</a:t>
            </a:r>
            <a:endParaRPr lang="en-US" altLang="zh-CN" sz="2400">
              <a:solidFill>
                <a:schemeClr val="hlink"/>
              </a:solidFill>
              <a:latin typeface="ZapfHumnst BT" pitchFamily="34" charset="0"/>
              <a:ea typeface="宋体" panose="02010600030101010101" pitchFamily="2" charset="-122"/>
            </a:endParaRPr>
          </a:p>
          <a:p>
            <a:endParaRPr lang="en-US" altLang="zh-CN" sz="2400">
              <a:solidFill>
                <a:schemeClr val="hlink"/>
              </a:solidFill>
              <a:latin typeface="ZapfHumnst BT" pitchFamily="34" charset="0"/>
              <a:ea typeface="宋体" panose="02010600030101010101" pitchFamily="2" charset="-122"/>
            </a:endParaRPr>
          </a:p>
          <a:p>
            <a:r>
              <a:rPr lang="en-US" altLang="zh-CN" sz="2400">
                <a:solidFill>
                  <a:schemeClr val="hlink"/>
                </a:solidFill>
                <a:latin typeface="ZapfHumnst BT" pitchFamily="34" charset="0"/>
                <a:ea typeface="宋体" panose="02010600030101010101" pitchFamily="2" charset="-122"/>
              </a:rPr>
              <a:t>Thus the actual generation and submission of the bill is responsibility of the Billing System subsystem once the bill and proper parameters are passed to it. </a:t>
            </a:r>
            <a:endParaRPr lang="en-US" altLang="zh-CN" sz="2400">
              <a:solidFill>
                <a:schemeClr val="hlink"/>
              </a:solidFill>
              <a:latin typeface="ZapfHumnst BT" pitchFamily="34" charset="0"/>
              <a:ea typeface="宋体" panose="02010600030101010101" pitchFamily="2" charset="-122"/>
            </a:endParaRPr>
          </a:p>
          <a:p>
            <a:endParaRPr lang="en-US" altLang="zh-CN" sz="2400">
              <a:solidFill>
                <a:schemeClr val="hlink"/>
              </a:solidFill>
              <a:latin typeface="ZapfHumnst BT" pitchFamily="34" charset="0"/>
              <a:ea typeface="宋体" panose="02010600030101010101" pitchFamily="2" charset="-122"/>
            </a:endParaRPr>
          </a:p>
          <a:p>
            <a:r>
              <a:rPr lang="en-US" altLang="zh-CN" sz="2400">
                <a:solidFill>
                  <a:schemeClr val="hlink"/>
                </a:solidFill>
                <a:latin typeface="ZapfHumnst BT" pitchFamily="34" charset="0"/>
                <a:ea typeface="宋体" panose="02010600030101010101" pitchFamily="2" charset="-122"/>
              </a:rPr>
              <a:t>But the billing information must be converted into a format that the Billing System can understand.  Let’s see how this is done…</a:t>
            </a:r>
            <a:endParaRPr lang="en-US" altLang="zh-CN" sz="2400">
              <a:solidFill>
                <a:schemeClr val="hlink"/>
              </a:solidFill>
              <a:latin typeface="ZapfHumnst BT"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灯片编号占位符 3"/>
          <p:cNvSpPr>
            <a:spLocks noGrp="1"/>
          </p:cNvSpPr>
          <p:nvPr>
            <p:ph type="sldNum" sz="quarter" idx="11"/>
          </p:nvPr>
        </p:nvSpPr>
        <p:spPr/>
        <p:txBody>
          <a:bodyPr/>
          <a:lstStyle/>
          <a:p>
            <a:fld id="{AA823BCF-5F61-408D-B2DB-B963793DD384}" type="slidenum">
              <a:rPr lang="en-US" altLang="zh-CN"/>
            </a:fld>
            <a:endParaRPr lang="en-US" altLang="zh-CN"/>
          </a:p>
        </p:txBody>
      </p:sp>
      <p:sp>
        <p:nvSpPr>
          <p:cNvPr id="363523" name="Rectangle 3"/>
          <p:cNvSpPr>
            <a:spLocks noGrp="1" noChangeArrowheads="1"/>
          </p:cNvSpPr>
          <p:nvPr>
            <p:ph type="title"/>
          </p:nvPr>
        </p:nvSpPr>
        <p:spPr>
          <a:xfrm>
            <a:off x="106363" y="76200"/>
            <a:ext cx="9037637" cy="714375"/>
          </a:xfrm>
        </p:spPr>
        <p:txBody>
          <a:bodyPr>
            <a:normAutofit fontScale="90000"/>
          </a:bodyPr>
          <a:lstStyle/>
          <a:p>
            <a:r>
              <a:rPr lang="en-US" altLang="zh-CN" sz="3200">
                <a:ea typeface="宋体" panose="02010600030101010101" pitchFamily="2" charset="-122"/>
              </a:rPr>
              <a:t>Example: Local BillingSystem Subsystem Interaction</a:t>
            </a:r>
            <a:endParaRPr lang="en-US" altLang="zh-CN" sz="3200">
              <a:ea typeface="宋体" panose="02010600030101010101" pitchFamily="2" charset="-122"/>
            </a:endParaRPr>
          </a:p>
        </p:txBody>
      </p:sp>
      <p:sp>
        <p:nvSpPr>
          <p:cNvPr id="363525" name="Rectangle 5"/>
          <p:cNvSpPr>
            <a:spLocks noChangeArrowheads="1"/>
          </p:cNvSpPr>
          <p:nvPr/>
        </p:nvSpPr>
        <p:spPr bwMode="auto">
          <a:xfrm>
            <a:off x="106363" y="1350963"/>
            <a:ext cx="1158875" cy="427037"/>
          </a:xfrm>
          <a:prstGeom prst="rect">
            <a:avLst/>
          </a:prstGeom>
          <a:noFill/>
          <a:ln w="0">
            <a:solidFill>
              <a:schemeClr val="tx1"/>
            </a:solidFill>
            <a:miter lim="800000"/>
          </a:ln>
          <a:extLst>
            <a:ext uri="{909E8E84-426E-40DD-AFC4-6F175D3DCCD1}">
              <a14:hiddenFill xmlns:a14="http://schemas.microsoft.com/office/drawing/2010/main">
                <a:solidFill>
                  <a:srgbClr val="FFFFCC"/>
                </a:solidFill>
              </a14:hiddenFill>
            </a:ext>
          </a:extLst>
        </p:spPr>
        <p:txBody>
          <a:bodyPr/>
          <a:lstStyle/>
          <a:p>
            <a:endParaRPr lang="zh-CN" altLang="en-US"/>
          </a:p>
        </p:txBody>
      </p:sp>
      <p:sp>
        <p:nvSpPr>
          <p:cNvPr id="363526" name="Rectangle 6"/>
          <p:cNvSpPr>
            <a:spLocks noChangeArrowheads="1"/>
          </p:cNvSpPr>
          <p:nvPr/>
        </p:nvSpPr>
        <p:spPr bwMode="auto">
          <a:xfrm>
            <a:off x="196850" y="1384300"/>
            <a:ext cx="99695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u="sng">
                <a:ea typeface="宋体" panose="02010600030101010101" pitchFamily="2" charset="-122"/>
              </a:rPr>
              <a:t>Billing System </a:t>
            </a:r>
            <a:endParaRPr lang="en-US" altLang="zh-CN" sz="1000">
              <a:latin typeface="ZapfHumnst BT" pitchFamily="34" charset="0"/>
              <a:ea typeface="宋体" panose="02010600030101010101" pitchFamily="2" charset="-122"/>
            </a:endParaRPr>
          </a:p>
        </p:txBody>
      </p:sp>
      <p:sp>
        <p:nvSpPr>
          <p:cNvPr id="363527" name="Rectangle 7"/>
          <p:cNvSpPr>
            <a:spLocks noChangeArrowheads="1"/>
          </p:cNvSpPr>
          <p:nvPr/>
        </p:nvSpPr>
        <p:spPr bwMode="auto">
          <a:xfrm>
            <a:off x="511175" y="1563688"/>
            <a:ext cx="38735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u="sng">
                <a:ea typeface="宋体" panose="02010600030101010101" pitchFamily="2" charset="-122"/>
              </a:rPr>
              <a:t>Client</a:t>
            </a:r>
            <a:endParaRPr lang="en-US" altLang="zh-CN" sz="1000">
              <a:latin typeface="ZapfHumnst BT" pitchFamily="34" charset="0"/>
              <a:ea typeface="宋体" panose="02010600030101010101" pitchFamily="2" charset="-122"/>
            </a:endParaRPr>
          </a:p>
        </p:txBody>
      </p:sp>
      <p:sp>
        <p:nvSpPr>
          <p:cNvPr id="363528" name="Line 8"/>
          <p:cNvSpPr>
            <a:spLocks noChangeShapeType="1"/>
          </p:cNvSpPr>
          <p:nvPr/>
        </p:nvSpPr>
        <p:spPr bwMode="auto">
          <a:xfrm>
            <a:off x="692150" y="1924050"/>
            <a:ext cx="1588" cy="4630738"/>
          </a:xfrm>
          <a:prstGeom prst="line">
            <a:avLst/>
          </a:prstGeom>
          <a:noFill/>
          <a:ln w="0">
            <a:solidFill>
              <a:schemeClr val="tx1"/>
            </a:solidFill>
            <a:prstDash val="sysDash"/>
            <a:round/>
          </a:ln>
          <a:extLst>
            <a:ext uri="{909E8E84-426E-40DD-AFC4-6F175D3DCCD1}">
              <a14:hiddenFill xmlns:a14="http://schemas.microsoft.com/office/drawing/2010/main">
                <a:noFill/>
              </a14:hiddenFill>
            </a:ext>
          </a:extLst>
        </p:spPr>
        <p:txBody>
          <a:bodyPr/>
          <a:lstStyle/>
          <a:p>
            <a:endParaRPr lang="zh-CN" altLang="en-US"/>
          </a:p>
        </p:txBody>
      </p:sp>
      <p:sp>
        <p:nvSpPr>
          <p:cNvPr id="363529" name="Rectangle 9"/>
          <p:cNvSpPr>
            <a:spLocks noChangeArrowheads="1"/>
          </p:cNvSpPr>
          <p:nvPr/>
        </p:nvSpPr>
        <p:spPr bwMode="auto">
          <a:xfrm>
            <a:off x="635000" y="2136775"/>
            <a:ext cx="112713" cy="3743325"/>
          </a:xfrm>
          <a:prstGeom prst="rect">
            <a:avLst/>
          </a:prstGeom>
          <a:noFill/>
          <a:ln w="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3530" name="Rectangle 10"/>
          <p:cNvSpPr>
            <a:spLocks noChangeArrowheads="1"/>
          </p:cNvSpPr>
          <p:nvPr/>
        </p:nvSpPr>
        <p:spPr bwMode="auto">
          <a:xfrm>
            <a:off x="1355725" y="1350963"/>
            <a:ext cx="1081088" cy="427037"/>
          </a:xfrm>
          <a:prstGeom prst="rect">
            <a:avLst/>
          </a:prstGeom>
          <a:noFill/>
          <a:ln w="0">
            <a:solidFill>
              <a:schemeClr val="tx1"/>
            </a:solidFill>
            <a:miter lim="800000"/>
          </a:ln>
          <a:extLst>
            <a:ext uri="{909E8E84-426E-40DD-AFC4-6F175D3DCCD1}">
              <a14:hiddenFill xmlns:a14="http://schemas.microsoft.com/office/drawing/2010/main">
                <a:solidFill>
                  <a:srgbClr val="FFFFCC"/>
                </a:solidFill>
              </a14:hiddenFill>
            </a:ext>
          </a:extLst>
        </p:spPr>
        <p:txBody>
          <a:bodyPr/>
          <a:lstStyle/>
          <a:p>
            <a:endParaRPr lang="zh-CN" altLang="en-US"/>
          </a:p>
        </p:txBody>
      </p:sp>
      <p:sp>
        <p:nvSpPr>
          <p:cNvPr id="363531" name="Rectangle 11"/>
          <p:cNvSpPr>
            <a:spLocks noChangeArrowheads="1"/>
          </p:cNvSpPr>
          <p:nvPr/>
        </p:nvSpPr>
        <p:spPr bwMode="auto">
          <a:xfrm>
            <a:off x="1839913" y="1384300"/>
            <a:ext cx="128587"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u="sng">
                <a:ea typeface="宋体" panose="02010600030101010101" pitchFamily="2" charset="-122"/>
              </a:rPr>
              <a:t> : </a:t>
            </a:r>
            <a:endParaRPr lang="en-US" altLang="zh-CN" sz="1000">
              <a:latin typeface="ZapfHumnst BT" pitchFamily="34" charset="0"/>
              <a:ea typeface="宋体" panose="02010600030101010101" pitchFamily="2" charset="-122"/>
            </a:endParaRPr>
          </a:p>
        </p:txBody>
      </p:sp>
      <p:sp>
        <p:nvSpPr>
          <p:cNvPr id="363532" name="Rectangle 12"/>
          <p:cNvSpPr>
            <a:spLocks noChangeArrowheads="1"/>
          </p:cNvSpPr>
          <p:nvPr/>
        </p:nvSpPr>
        <p:spPr bwMode="auto">
          <a:xfrm>
            <a:off x="1457325" y="1563688"/>
            <a:ext cx="911225"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u="sng">
                <a:ea typeface="宋体" panose="02010600030101010101" pitchFamily="2" charset="-122"/>
              </a:rPr>
              <a:t>BillingSystem</a:t>
            </a:r>
            <a:endParaRPr lang="en-US" altLang="zh-CN" sz="1000">
              <a:latin typeface="ZapfHumnst BT" pitchFamily="34" charset="0"/>
              <a:ea typeface="宋体" panose="02010600030101010101" pitchFamily="2" charset="-122"/>
            </a:endParaRPr>
          </a:p>
        </p:txBody>
      </p:sp>
      <p:sp>
        <p:nvSpPr>
          <p:cNvPr id="363533" name="Line 13"/>
          <p:cNvSpPr>
            <a:spLocks noChangeShapeType="1"/>
          </p:cNvSpPr>
          <p:nvPr/>
        </p:nvSpPr>
        <p:spPr bwMode="auto">
          <a:xfrm>
            <a:off x="1906588" y="1924050"/>
            <a:ext cx="1587" cy="4630738"/>
          </a:xfrm>
          <a:prstGeom prst="line">
            <a:avLst/>
          </a:prstGeom>
          <a:noFill/>
          <a:ln w="0">
            <a:solidFill>
              <a:schemeClr val="tx1"/>
            </a:solidFill>
            <a:prstDash val="sysDash"/>
            <a:round/>
          </a:ln>
          <a:extLst>
            <a:ext uri="{909E8E84-426E-40DD-AFC4-6F175D3DCCD1}">
              <a14:hiddenFill xmlns:a14="http://schemas.microsoft.com/office/drawing/2010/main">
                <a:noFill/>
              </a14:hiddenFill>
            </a:ext>
          </a:extLst>
        </p:spPr>
        <p:txBody>
          <a:bodyPr/>
          <a:lstStyle/>
          <a:p>
            <a:endParaRPr lang="zh-CN" altLang="en-US"/>
          </a:p>
        </p:txBody>
      </p:sp>
      <p:sp>
        <p:nvSpPr>
          <p:cNvPr id="363534" name="Rectangle 14"/>
          <p:cNvSpPr>
            <a:spLocks noChangeArrowheads="1"/>
          </p:cNvSpPr>
          <p:nvPr/>
        </p:nvSpPr>
        <p:spPr bwMode="auto">
          <a:xfrm>
            <a:off x="1851025" y="2136775"/>
            <a:ext cx="101600" cy="3517900"/>
          </a:xfrm>
          <a:prstGeom prst="rect">
            <a:avLst/>
          </a:prstGeom>
          <a:noFill/>
          <a:ln w="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3535" name="Rectangle 15"/>
          <p:cNvSpPr>
            <a:spLocks noChangeArrowheads="1"/>
          </p:cNvSpPr>
          <p:nvPr/>
        </p:nvSpPr>
        <p:spPr bwMode="auto">
          <a:xfrm>
            <a:off x="2503488" y="1350963"/>
            <a:ext cx="1789112" cy="427037"/>
          </a:xfrm>
          <a:prstGeom prst="rect">
            <a:avLst/>
          </a:prstGeom>
          <a:noFill/>
          <a:ln w="0">
            <a:solidFill>
              <a:schemeClr val="tx1"/>
            </a:solidFill>
            <a:miter lim="800000"/>
          </a:ln>
          <a:extLst>
            <a:ext uri="{909E8E84-426E-40DD-AFC4-6F175D3DCCD1}">
              <a14:hiddenFill xmlns:a14="http://schemas.microsoft.com/office/drawing/2010/main">
                <a:solidFill>
                  <a:srgbClr val="FFFFCC"/>
                </a:solidFill>
              </a14:hiddenFill>
            </a:ext>
          </a:extLst>
        </p:spPr>
        <p:txBody>
          <a:bodyPr/>
          <a:lstStyle/>
          <a:p>
            <a:endParaRPr lang="zh-CN" altLang="en-US"/>
          </a:p>
        </p:txBody>
      </p:sp>
      <p:sp>
        <p:nvSpPr>
          <p:cNvPr id="363536" name="Rectangle 16"/>
          <p:cNvSpPr>
            <a:spLocks noChangeArrowheads="1"/>
          </p:cNvSpPr>
          <p:nvPr/>
        </p:nvSpPr>
        <p:spPr bwMode="auto">
          <a:xfrm>
            <a:off x="3336925" y="1384300"/>
            <a:ext cx="128588"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u="sng">
                <a:ea typeface="宋体" panose="02010600030101010101" pitchFamily="2" charset="-122"/>
              </a:rPr>
              <a:t> : </a:t>
            </a:r>
            <a:endParaRPr lang="en-US" altLang="zh-CN" sz="1000">
              <a:latin typeface="ZapfHumnst BT" pitchFamily="34" charset="0"/>
              <a:ea typeface="宋体" panose="02010600030101010101" pitchFamily="2" charset="-122"/>
            </a:endParaRPr>
          </a:p>
        </p:txBody>
      </p:sp>
      <p:sp>
        <p:nvSpPr>
          <p:cNvPr id="363537" name="Rectangle 17"/>
          <p:cNvSpPr>
            <a:spLocks noChangeArrowheads="1"/>
          </p:cNvSpPr>
          <p:nvPr/>
        </p:nvSpPr>
        <p:spPr bwMode="auto">
          <a:xfrm>
            <a:off x="2582863" y="1563688"/>
            <a:ext cx="172085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u="sng">
                <a:ea typeface="宋体" panose="02010600030101010101" pitchFamily="2" charset="-122"/>
              </a:rPr>
              <a:t>StudentBillingTransaction</a:t>
            </a:r>
            <a:endParaRPr lang="en-US" altLang="zh-CN" sz="1000">
              <a:latin typeface="ZapfHumnst BT" pitchFamily="34" charset="0"/>
              <a:ea typeface="宋体" panose="02010600030101010101" pitchFamily="2" charset="-122"/>
            </a:endParaRPr>
          </a:p>
        </p:txBody>
      </p:sp>
      <p:sp>
        <p:nvSpPr>
          <p:cNvPr id="363538" name="Line 18"/>
          <p:cNvSpPr>
            <a:spLocks noChangeShapeType="1"/>
          </p:cNvSpPr>
          <p:nvPr/>
        </p:nvSpPr>
        <p:spPr bwMode="auto">
          <a:xfrm>
            <a:off x="3403600" y="1924050"/>
            <a:ext cx="1588" cy="4630738"/>
          </a:xfrm>
          <a:prstGeom prst="line">
            <a:avLst/>
          </a:prstGeom>
          <a:noFill/>
          <a:ln w="0">
            <a:solidFill>
              <a:schemeClr val="tx1"/>
            </a:solidFill>
            <a:prstDash val="sysDash"/>
            <a:round/>
          </a:ln>
          <a:extLst>
            <a:ext uri="{909E8E84-426E-40DD-AFC4-6F175D3DCCD1}">
              <a14:hiddenFill xmlns:a14="http://schemas.microsoft.com/office/drawing/2010/main">
                <a:noFill/>
              </a14:hiddenFill>
            </a:ext>
          </a:extLst>
        </p:spPr>
        <p:txBody>
          <a:bodyPr/>
          <a:lstStyle/>
          <a:p>
            <a:endParaRPr lang="zh-CN" altLang="en-US"/>
          </a:p>
        </p:txBody>
      </p:sp>
      <p:sp>
        <p:nvSpPr>
          <p:cNvPr id="363539" name="Rectangle 19"/>
          <p:cNvSpPr>
            <a:spLocks noChangeArrowheads="1"/>
          </p:cNvSpPr>
          <p:nvPr/>
        </p:nvSpPr>
        <p:spPr bwMode="auto">
          <a:xfrm>
            <a:off x="3348038" y="2598738"/>
            <a:ext cx="101600" cy="831850"/>
          </a:xfrm>
          <a:prstGeom prst="rect">
            <a:avLst/>
          </a:prstGeom>
          <a:noFill/>
          <a:ln w="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3540" name="Rectangle 20"/>
          <p:cNvSpPr>
            <a:spLocks noChangeArrowheads="1"/>
          </p:cNvSpPr>
          <p:nvPr/>
        </p:nvSpPr>
        <p:spPr bwMode="auto">
          <a:xfrm>
            <a:off x="5530850" y="1350963"/>
            <a:ext cx="1609725" cy="427037"/>
          </a:xfrm>
          <a:prstGeom prst="rect">
            <a:avLst/>
          </a:prstGeom>
          <a:noFill/>
          <a:ln w="0">
            <a:solidFill>
              <a:schemeClr val="tx1"/>
            </a:solidFill>
            <a:miter lim="800000"/>
          </a:ln>
          <a:extLst>
            <a:ext uri="{909E8E84-426E-40DD-AFC4-6F175D3DCCD1}">
              <a14:hiddenFill xmlns:a14="http://schemas.microsoft.com/office/drawing/2010/main">
                <a:solidFill>
                  <a:srgbClr val="FFFFCC"/>
                </a:solidFill>
              </a14:hiddenFill>
            </a:ext>
          </a:extLst>
        </p:spPr>
        <p:txBody>
          <a:bodyPr/>
          <a:lstStyle/>
          <a:p>
            <a:endParaRPr lang="zh-CN" altLang="en-US"/>
          </a:p>
        </p:txBody>
      </p:sp>
      <p:sp>
        <p:nvSpPr>
          <p:cNvPr id="363541" name="Rectangle 21"/>
          <p:cNvSpPr>
            <a:spLocks noChangeArrowheads="1"/>
          </p:cNvSpPr>
          <p:nvPr/>
        </p:nvSpPr>
        <p:spPr bwMode="auto">
          <a:xfrm>
            <a:off x="6273800" y="1384300"/>
            <a:ext cx="128588"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u="sng">
                <a:ea typeface="宋体" panose="02010600030101010101" pitchFamily="2" charset="-122"/>
              </a:rPr>
              <a:t> : </a:t>
            </a:r>
            <a:endParaRPr lang="en-US" altLang="zh-CN" sz="1000">
              <a:latin typeface="ZapfHumnst BT" pitchFamily="34" charset="0"/>
              <a:ea typeface="宋体" panose="02010600030101010101" pitchFamily="2" charset="-122"/>
            </a:endParaRPr>
          </a:p>
        </p:txBody>
      </p:sp>
      <p:sp>
        <p:nvSpPr>
          <p:cNvPr id="363542" name="Rectangle 22"/>
          <p:cNvSpPr>
            <a:spLocks noChangeArrowheads="1"/>
          </p:cNvSpPr>
          <p:nvPr/>
        </p:nvSpPr>
        <p:spPr bwMode="auto">
          <a:xfrm>
            <a:off x="5621338" y="1563688"/>
            <a:ext cx="1503362"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u="sng">
                <a:ea typeface="宋体" panose="02010600030101010101" pitchFamily="2" charset="-122"/>
              </a:rPr>
              <a:t>BillingSystemInterface</a:t>
            </a:r>
            <a:endParaRPr lang="en-US" altLang="zh-CN" sz="1000">
              <a:latin typeface="ZapfHumnst BT" pitchFamily="34" charset="0"/>
              <a:ea typeface="宋体" panose="02010600030101010101" pitchFamily="2" charset="-122"/>
            </a:endParaRPr>
          </a:p>
        </p:txBody>
      </p:sp>
      <p:sp>
        <p:nvSpPr>
          <p:cNvPr id="363543" name="Line 23"/>
          <p:cNvSpPr>
            <a:spLocks noChangeShapeType="1"/>
          </p:cNvSpPr>
          <p:nvPr/>
        </p:nvSpPr>
        <p:spPr bwMode="auto">
          <a:xfrm>
            <a:off x="6340475" y="1924050"/>
            <a:ext cx="1588" cy="4630738"/>
          </a:xfrm>
          <a:prstGeom prst="line">
            <a:avLst/>
          </a:prstGeom>
          <a:noFill/>
          <a:ln w="0">
            <a:solidFill>
              <a:schemeClr val="tx1"/>
            </a:solidFill>
            <a:prstDash val="sysDash"/>
            <a:round/>
          </a:ln>
          <a:extLst>
            <a:ext uri="{909E8E84-426E-40DD-AFC4-6F175D3DCCD1}">
              <a14:hiddenFill xmlns:a14="http://schemas.microsoft.com/office/drawing/2010/main">
                <a:noFill/>
              </a14:hiddenFill>
            </a:ext>
          </a:extLst>
        </p:spPr>
        <p:txBody>
          <a:bodyPr/>
          <a:lstStyle/>
          <a:p>
            <a:endParaRPr lang="zh-CN" altLang="en-US"/>
          </a:p>
        </p:txBody>
      </p:sp>
      <p:sp>
        <p:nvSpPr>
          <p:cNvPr id="363544" name="Rectangle 24"/>
          <p:cNvSpPr>
            <a:spLocks noChangeArrowheads="1"/>
          </p:cNvSpPr>
          <p:nvPr/>
        </p:nvSpPr>
        <p:spPr bwMode="auto">
          <a:xfrm>
            <a:off x="6284913" y="3689350"/>
            <a:ext cx="101600" cy="1752600"/>
          </a:xfrm>
          <a:prstGeom prst="rect">
            <a:avLst/>
          </a:prstGeom>
          <a:noFill/>
          <a:ln w="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3545" name="Oval 25"/>
          <p:cNvSpPr>
            <a:spLocks noChangeArrowheads="1"/>
          </p:cNvSpPr>
          <p:nvPr/>
        </p:nvSpPr>
        <p:spPr bwMode="auto">
          <a:xfrm>
            <a:off x="7916863" y="822325"/>
            <a:ext cx="190500" cy="192088"/>
          </a:xfrm>
          <a:prstGeom prst="ellipse">
            <a:avLst/>
          </a:prstGeom>
          <a:noFill/>
          <a:ln w="0">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3546" name="Line 26"/>
          <p:cNvSpPr>
            <a:spLocks noChangeShapeType="1"/>
          </p:cNvSpPr>
          <p:nvPr/>
        </p:nvSpPr>
        <p:spPr bwMode="auto">
          <a:xfrm>
            <a:off x="8005763" y="1001713"/>
            <a:ext cx="1587" cy="169862"/>
          </a:xfrm>
          <a:prstGeom prst="line">
            <a:avLst/>
          </a:prstGeom>
          <a:noFill/>
          <a:ln w="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63547" name="Line 27"/>
          <p:cNvSpPr>
            <a:spLocks noChangeShapeType="1"/>
          </p:cNvSpPr>
          <p:nvPr/>
        </p:nvSpPr>
        <p:spPr bwMode="auto">
          <a:xfrm>
            <a:off x="7870825" y="1058863"/>
            <a:ext cx="282575" cy="1587"/>
          </a:xfrm>
          <a:prstGeom prst="line">
            <a:avLst/>
          </a:prstGeom>
          <a:noFill/>
          <a:ln w="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63548" name="Freeform 28"/>
          <p:cNvSpPr/>
          <p:nvPr/>
        </p:nvSpPr>
        <p:spPr bwMode="auto">
          <a:xfrm>
            <a:off x="7815263" y="1171575"/>
            <a:ext cx="393700" cy="190500"/>
          </a:xfrm>
          <a:custGeom>
            <a:avLst/>
            <a:gdLst>
              <a:gd name="T0" fmla="*/ 0 w 35"/>
              <a:gd name="T1" fmla="*/ 17 h 17"/>
              <a:gd name="T2" fmla="*/ 17 w 35"/>
              <a:gd name="T3" fmla="*/ 0 h 17"/>
              <a:gd name="T4" fmla="*/ 35 w 35"/>
              <a:gd name="T5" fmla="*/ 17 h 17"/>
            </a:gdLst>
            <a:ahLst/>
            <a:cxnLst>
              <a:cxn ang="0">
                <a:pos x="T0" y="T1"/>
              </a:cxn>
              <a:cxn ang="0">
                <a:pos x="T2" y="T3"/>
              </a:cxn>
              <a:cxn ang="0">
                <a:pos x="T4" y="T5"/>
              </a:cxn>
            </a:cxnLst>
            <a:rect l="0" t="0" r="r" b="b"/>
            <a:pathLst>
              <a:path w="35" h="17">
                <a:moveTo>
                  <a:pt x="0" y="17"/>
                </a:moveTo>
                <a:lnTo>
                  <a:pt x="17" y="0"/>
                </a:lnTo>
                <a:lnTo>
                  <a:pt x="35" y="17"/>
                </a:lnTo>
              </a:path>
            </a:pathLst>
          </a:custGeom>
          <a:noFill/>
          <a:ln w="0">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3549" name="Rectangle 29"/>
          <p:cNvSpPr>
            <a:spLocks noChangeArrowheads="1"/>
          </p:cNvSpPr>
          <p:nvPr/>
        </p:nvSpPr>
        <p:spPr bwMode="auto">
          <a:xfrm>
            <a:off x="7466013" y="1474788"/>
            <a:ext cx="1082675"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u="sng">
                <a:ea typeface="宋体" panose="02010600030101010101" pitchFamily="2" charset="-122"/>
              </a:rPr>
              <a:t> : Billing System</a:t>
            </a:r>
            <a:endParaRPr lang="en-US" altLang="zh-CN" sz="1000">
              <a:latin typeface="ZapfHumnst BT" pitchFamily="34" charset="0"/>
              <a:ea typeface="宋体" panose="02010600030101010101" pitchFamily="2" charset="-122"/>
            </a:endParaRPr>
          </a:p>
        </p:txBody>
      </p:sp>
      <p:sp>
        <p:nvSpPr>
          <p:cNvPr id="363550" name="Line 30"/>
          <p:cNvSpPr>
            <a:spLocks noChangeShapeType="1"/>
          </p:cNvSpPr>
          <p:nvPr/>
        </p:nvSpPr>
        <p:spPr bwMode="auto">
          <a:xfrm>
            <a:off x="8005763" y="1924050"/>
            <a:ext cx="1587" cy="4630738"/>
          </a:xfrm>
          <a:prstGeom prst="line">
            <a:avLst/>
          </a:prstGeom>
          <a:noFill/>
          <a:ln w="0">
            <a:solidFill>
              <a:schemeClr val="tx1"/>
            </a:solidFill>
            <a:prstDash val="sysDash"/>
            <a:round/>
          </a:ln>
          <a:extLst>
            <a:ext uri="{909E8E84-426E-40DD-AFC4-6F175D3DCCD1}">
              <a14:hiddenFill xmlns:a14="http://schemas.microsoft.com/office/drawing/2010/main">
                <a:noFill/>
              </a14:hiddenFill>
            </a:ext>
          </a:extLst>
        </p:spPr>
        <p:txBody>
          <a:bodyPr/>
          <a:lstStyle/>
          <a:p>
            <a:endParaRPr lang="zh-CN" altLang="en-US"/>
          </a:p>
        </p:txBody>
      </p:sp>
      <p:sp>
        <p:nvSpPr>
          <p:cNvPr id="363551" name="Rectangle 31"/>
          <p:cNvSpPr>
            <a:spLocks noChangeArrowheads="1"/>
          </p:cNvSpPr>
          <p:nvPr/>
        </p:nvSpPr>
        <p:spPr bwMode="auto">
          <a:xfrm>
            <a:off x="7950200" y="4092575"/>
            <a:ext cx="112713" cy="214313"/>
          </a:xfrm>
          <a:prstGeom prst="rect">
            <a:avLst/>
          </a:prstGeom>
          <a:noFill/>
          <a:ln w="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3552" name="Rectangle 32"/>
          <p:cNvSpPr>
            <a:spLocks noChangeArrowheads="1"/>
          </p:cNvSpPr>
          <p:nvPr/>
        </p:nvSpPr>
        <p:spPr bwMode="auto">
          <a:xfrm>
            <a:off x="7950200" y="4554538"/>
            <a:ext cx="112713" cy="212725"/>
          </a:xfrm>
          <a:prstGeom prst="rect">
            <a:avLst/>
          </a:prstGeom>
          <a:noFill/>
          <a:ln w="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3553" name="Rectangle 33"/>
          <p:cNvSpPr>
            <a:spLocks noChangeArrowheads="1"/>
          </p:cNvSpPr>
          <p:nvPr/>
        </p:nvSpPr>
        <p:spPr bwMode="auto">
          <a:xfrm>
            <a:off x="7950200" y="5014913"/>
            <a:ext cx="112713" cy="212725"/>
          </a:xfrm>
          <a:prstGeom prst="rect">
            <a:avLst/>
          </a:prstGeom>
          <a:noFill/>
          <a:ln w="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3554" name="Rectangle 34"/>
          <p:cNvSpPr>
            <a:spLocks noChangeArrowheads="1"/>
          </p:cNvSpPr>
          <p:nvPr/>
        </p:nvSpPr>
        <p:spPr bwMode="auto">
          <a:xfrm>
            <a:off x="4360863" y="1350963"/>
            <a:ext cx="1079500" cy="427037"/>
          </a:xfrm>
          <a:prstGeom prst="rect">
            <a:avLst/>
          </a:prstGeom>
          <a:noFill/>
          <a:ln w="0">
            <a:solidFill>
              <a:schemeClr val="tx1"/>
            </a:solidFill>
            <a:miter lim="800000"/>
          </a:ln>
          <a:extLst>
            <a:ext uri="{909E8E84-426E-40DD-AFC4-6F175D3DCCD1}">
              <a14:hiddenFill xmlns:a14="http://schemas.microsoft.com/office/drawing/2010/main">
                <a:solidFill>
                  <a:srgbClr val="FFFFCC"/>
                </a:solidFill>
              </a14:hiddenFill>
            </a:ext>
          </a:extLst>
        </p:spPr>
        <p:txBody>
          <a:bodyPr/>
          <a:lstStyle/>
          <a:p>
            <a:endParaRPr lang="zh-CN" altLang="en-US"/>
          </a:p>
        </p:txBody>
      </p:sp>
      <p:sp>
        <p:nvSpPr>
          <p:cNvPr id="363555" name="Rectangle 35"/>
          <p:cNvSpPr>
            <a:spLocks noChangeArrowheads="1"/>
          </p:cNvSpPr>
          <p:nvPr/>
        </p:nvSpPr>
        <p:spPr bwMode="auto">
          <a:xfrm>
            <a:off x="4562475" y="1384300"/>
            <a:ext cx="695325"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u="sng">
                <a:ea typeface="宋体" panose="02010600030101010101" pitchFamily="2" charset="-122"/>
              </a:rPr>
              <a:t> : Student.</a:t>
            </a:r>
            <a:endParaRPr lang="en-US" altLang="zh-CN" sz="1000">
              <a:latin typeface="ZapfHumnst BT" pitchFamily="34" charset="0"/>
              <a:ea typeface="宋体" panose="02010600030101010101" pitchFamily="2" charset="-122"/>
            </a:endParaRPr>
          </a:p>
        </p:txBody>
      </p:sp>
      <p:sp>
        <p:nvSpPr>
          <p:cNvPr id="363556" name="Line 36"/>
          <p:cNvSpPr>
            <a:spLocks noChangeShapeType="1"/>
          </p:cNvSpPr>
          <p:nvPr/>
        </p:nvSpPr>
        <p:spPr bwMode="auto">
          <a:xfrm>
            <a:off x="4900613" y="1924050"/>
            <a:ext cx="1587" cy="4630738"/>
          </a:xfrm>
          <a:prstGeom prst="line">
            <a:avLst/>
          </a:prstGeom>
          <a:noFill/>
          <a:ln w="0">
            <a:solidFill>
              <a:schemeClr val="tx1"/>
            </a:solidFill>
            <a:prstDash val="sysDash"/>
            <a:round/>
          </a:ln>
          <a:extLst>
            <a:ext uri="{909E8E84-426E-40DD-AFC4-6F175D3DCCD1}">
              <a14:hiddenFill xmlns:a14="http://schemas.microsoft.com/office/drawing/2010/main">
                <a:noFill/>
              </a14:hiddenFill>
            </a:ext>
          </a:extLst>
        </p:spPr>
        <p:txBody>
          <a:bodyPr/>
          <a:lstStyle/>
          <a:p>
            <a:endParaRPr lang="zh-CN" altLang="en-US"/>
          </a:p>
        </p:txBody>
      </p:sp>
      <p:sp>
        <p:nvSpPr>
          <p:cNvPr id="363557" name="Rectangle 37"/>
          <p:cNvSpPr>
            <a:spLocks noChangeArrowheads="1"/>
          </p:cNvSpPr>
          <p:nvPr/>
        </p:nvSpPr>
        <p:spPr bwMode="auto">
          <a:xfrm>
            <a:off x="4845050" y="3003550"/>
            <a:ext cx="100013" cy="212725"/>
          </a:xfrm>
          <a:prstGeom prst="rect">
            <a:avLst/>
          </a:prstGeom>
          <a:noFill/>
          <a:ln w="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3558" name="Line 38"/>
          <p:cNvSpPr>
            <a:spLocks noChangeShapeType="1"/>
          </p:cNvSpPr>
          <p:nvPr/>
        </p:nvSpPr>
        <p:spPr bwMode="auto">
          <a:xfrm>
            <a:off x="747713" y="2149475"/>
            <a:ext cx="1103312" cy="1588"/>
          </a:xfrm>
          <a:prstGeom prst="line">
            <a:avLst/>
          </a:prstGeom>
          <a:noFill/>
          <a:ln w="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63559" name="Line 39"/>
          <p:cNvSpPr>
            <a:spLocks noChangeShapeType="1"/>
          </p:cNvSpPr>
          <p:nvPr/>
        </p:nvSpPr>
        <p:spPr bwMode="auto">
          <a:xfrm flipH="1">
            <a:off x="1716088" y="2149475"/>
            <a:ext cx="134937" cy="44450"/>
          </a:xfrm>
          <a:prstGeom prst="line">
            <a:avLst/>
          </a:prstGeom>
          <a:noFill/>
          <a:ln w="11113">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63560" name="Line 40"/>
          <p:cNvSpPr>
            <a:spLocks noChangeShapeType="1"/>
          </p:cNvSpPr>
          <p:nvPr/>
        </p:nvSpPr>
        <p:spPr bwMode="auto">
          <a:xfrm flipH="1" flipV="1">
            <a:off x="1716088" y="2092325"/>
            <a:ext cx="134937" cy="57150"/>
          </a:xfrm>
          <a:prstGeom prst="line">
            <a:avLst/>
          </a:prstGeom>
          <a:noFill/>
          <a:ln w="11113">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63561" name="Rectangle 41"/>
          <p:cNvSpPr>
            <a:spLocks noChangeArrowheads="1"/>
          </p:cNvSpPr>
          <p:nvPr/>
        </p:nvSpPr>
        <p:spPr bwMode="auto">
          <a:xfrm>
            <a:off x="331788" y="1890713"/>
            <a:ext cx="1984375"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a typeface="宋体" panose="02010600030101010101" pitchFamily="2" charset="-122"/>
              </a:rPr>
              <a:t>1. submitBill(Student, double)</a:t>
            </a:r>
            <a:endParaRPr lang="en-US" altLang="zh-CN" sz="1000">
              <a:latin typeface="ZapfHumnst BT" pitchFamily="34" charset="0"/>
              <a:ea typeface="宋体" panose="02010600030101010101" pitchFamily="2" charset="-122"/>
            </a:endParaRPr>
          </a:p>
        </p:txBody>
      </p:sp>
      <p:sp>
        <p:nvSpPr>
          <p:cNvPr id="363562" name="Line 42"/>
          <p:cNvSpPr>
            <a:spLocks noChangeShapeType="1"/>
          </p:cNvSpPr>
          <p:nvPr/>
        </p:nvSpPr>
        <p:spPr bwMode="auto">
          <a:xfrm>
            <a:off x="1963738" y="2598738"/>
            <a:ext cx="1384300" cy="1587"/>
          </a:xfrm>
          <a:prstGeom prst="line">
            <a:avLst/>
          </a:prstGeom>
          <a:noFill/>
          <a:ln w="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63563" name="Line 43"/>
          <p:cNvSpPr>
            <a:spLocks noChangeShapeType="1"/>
          </p:cNvSpPr>
          <p:nvPr/>
        </p:nvSpPr>
        <p:spPr bwMode="auto">
          <a:xfrm flipH="1">
            <a:off x="3213100" y="2598738"/>
            <a:ext cx="134938" cy="55562"/>
          </a:xfrm>
          <a:prstGeom prst="line">
            <a:avLst/>
          </a:prstGeom>
          <a:noFill/>
          <a:ln w="11113">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63564" name="Line 44"/>
          <p:cNvSpPr>
            <a:spLocks noChangeShapeType="1"/>
          </p:cNvSpPr>
          <p:nvPr/>
        </p:nvSpPr>
        <p:spPr bwMode="auto">
          <a:xfrm flipH="1" flipV="1">
            <a:off x="3213100" y="2552700"/>
            <a:ext cx="134938" cy="46038"/>
          </a:xfrm>
          <a:prstGeom prst="line">
            <a:avLst/>
          </a:prstGeom>
          <a:noFill/>
          <a:ln w="11113">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63565" name="Rectangle 45"/>
          <p:cNvSpPr>
            <a:spLocks noChangeArrowheads="1"/>
          </p:cNvSpPr>
          <p:nvPr/>
        </p:nvSpPr>
        <p:spPr bwMode="auto">
          <a:xfrm>
            <a:off x="1738313" y="2362200"/>
            <a:ext cx="1884362"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a typeface="宋体" panose="02010600030101010101" pitchFamily="2" charset="-122"/>
              </a:rPr>
              <a:t>1.1. create(Student, double)</a:t>
            </a:r>
            <a:endParaRPr lang="en-US" altLang="zh-CN" sz="1000">
              <a:latin typeface="ZapfHumnst BT" pitchFamily="34" charset="0"/>
              <a:ea typeface="宋体" panose="02010600030101010101" pitchFamily="2" charset="-122"/>
            </a:endParaRPr>
          </a:p>
        </p:txBody>
      </p:sp>
      <p:sp>
        <p:nvSpPr>
          <p:cNvPr id="363566" name="Line 46"/>
          <p:cNvSpPr>
            <a:spLocks noChangeShapeType="1"/>
          </p:cNvSpPr>
          <p:nvPr/>
        </p:nvSpPr>
        <p:spPr bwMode="auto">
          <a:xfrm>
            <a:off x="1963738" y="3700463"/>
            <a:ext cx="4321175" cy="1587"/>
          </a:xfrm>
          <a:prstGeom prst="line">
            <a:avLst/>
          </a:prstGeom>
          <a:noFill/>
          <a:ln w="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63567" name="Line 47"/>
          <p:cNvSpPr>
            <a:spLocks noChangeShapeType="1"/>
          </p:cNvSpPr>
          <p:nvPr/>
        </p:nvSpPr>
        <p:spPr bwMode="auto">
          <a:xfrm flipH="1">
            <a:off x="6149975" y="3700463"/>
            <a:ext cx="134938" cy="44450"/>
          </a:xfrm>
          <a:prstGeom prst="line">
            <a:avLst/>
          </a:prstGeom>
          <a:noFill/>
          <a:ln w="11113">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63568" name="Line 48"/>
          <p:cNvSpPr>
            <a:spLocks noChangeShapeType="1"/>
          </p:cNvSpPr>
          <p:nvPr/>
        </p:nvSpPr>
        <p:spPr bwMode="auto">
          <a:xfrm flipH="1" flipV="1">
            <a:off x="6149975" y="3643313"/>
            <a:ext cx="134938" cy="57150"/>
          </a:xfrm>
          <a:prstGeom prst="line">
            <a:avLst/>
          </a:prstGeom>
          <a:noFill/>
          <a:ln w="11113">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63569" name="Rectangle 49"/>
          <p:cNvSpPr>
            <a:spLocks noChangeArrowheads="1"/>
          </p:cNvSpPr>
          <p:nvPr/>
        </p:nvSpPr>
        <p:spPr bwMode="auto">
          <a:xfrm>
            <a:off x="2874963" y="3452813"/>
            <a:ext cx="2566987"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a typeface="宋体" panose="02010600030101010101" pitchFamily="2" charset="-122"/>
              </a:rPr>
              <a:t>1.2. submit(StudentBillingTransaction)</a:t>
            </a:r>
            <a:endParaRPr lang="en-US" altLang="zh-CN" sz="1000">
              <a:latin typeface="ZapfHumnst BT" pitchFamily="34" charset="0"/>
              <a:ea typeface="宋体" panose="02010600030101010101" pitchFamily="2" charset="-122"/>
            </a:endParaRPr>
          </a:p>
        </p:txBody>
      </p:sp>
      <p:sp>
        <p:nvSpPr>
          <p:cNvPr id="363570" name="Line 50"/>
          <p:cNvSpPr>
            <a:spLocks noChangeShapeType="1"/>
          </p:cNvSpPr>
          <p:nvPr/>
        </p:nvSpPr>
        <p:spPr bwMode="auto">
          <a:xfrm>
            <a:off x="3460750" y="3003550"/>
            <a:ext cx="1384300" cy="1588"/>
          </a:xfrm>
          <a:prstGeom prst="line">
            <a:avLst/>
          </a:prstGeom>
          <a:noFill/>
          <a:ln w="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63571" name="Line 51"/>
          <p:cNvSpPr>
            <a:spLocks noChangeShapeType="1"/>
          </p:cNvSpPr>
          <p:nvPr/>
        </p:nvSpPr>
        <p:spPr bwMode="auto">
          <a:xfrm flipH="1">
            <a:off x="4710113" y="3003550"/>
            <a:ext cx="134937" cy="55563"/>
          </a:xfrm>
          <a:prstGeom prst="line">
            <a:avLst/>
          </a:prstGeom>
          <a:noFill/>
          <a:ln w="11113">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63572" name="Line 52"/>
          <p:cNvSpPr>
            <a:spLocks noChangeShapeType="1"/>
          </p:cNvSpPr>
          <p:nvPr/>
        </p:nvSpPr>
        <p:spPr bwMode="auto">
          <a:xfrm flipH="1" flipV="1">
            <a:off x="4710113" y="2946400"/>
            <a:ext cx="134937" cy="57150"/>
          </a:xfrm>
          <a:prstGeom prst="line">
            <a:avLst/>
          </a:prstGeom>
          <a:noFill/>
          <a:ln w="11113">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63573" name="Rectangle 53"/>
          <p:cNvSpPr>
            <a:spLocks noChangeArrowheads="1"/>
          </p:cNvSpPr>
          <p:nvPr/>
        </p:nvSpPr>
        <p:spPr bwMode="auto">
          <a:xfrm>
            <a:off x="3302000" y="2755900"/>
            <a:ext cx="1728788"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a typeface="宋体" panose="02010600030101010101" pitchFamily="2" charset="-122"/>
              </a:rPr>
              <a:t>1.1.1. // get contact info( )</a:t>
            </a:r>
            <a:endParaRPr lang="en-US" altLang="zh-CN" sz="1000">
              <a:latin typeface="ZapfHumnst BT" pitchFamily="34" charset="0"/>
              <a:ea typeface="宋体" panose="02010600030101010101" pitchFamily="2" charset="-122"/>
            </a:endParaRPr>
          </a:p>
        </p:txBody>
      </p:sp>
      <p:sp>
        <p:nvSpPr>
          <p:cNvPr id="363574" name="Freeform 54"/>
          <p:cNvSpPr/>
          <p:nvPr/>
        </p:nvSpPr>
        <p:spPr bwMode="auto">
          <a:xfrm>
            <a:off x="4338638" y="1946275"/>
            <a:ext cx="1676400" cy="719138"/>
          </a:xfrm>
          <a:custGeom>
            <a:avLst/>
            <a:gdLst>
              <a:gd name="T0" fmla="*/ 0 w 1056"/>
              <a:gd name="T1" fmla="*/ 0 h 453"/>
              <a:gd name="T2" fmla="*/ 978 w 1056"/>
              <a:gd name="T3" fmla="*/ 0 h 453"/>
              <a:gd name="T4" fmla="*/ 1056 w 1056"/>
              <a:gd name="T5" fmla="*/ 78 h 453"/>
              <a:gd name="T6" fmla="*/ 1056 w 1056"/>
              <a:gd name="T7" fmla="*/ 453 h 453"/>
              <a:gd name="T8" fmla="*/ 0 w 1056"/>
              <a:gd name="T9" fmla="*/ 453 h 453"/>
              <a:gd name="T10" fmla="*/ 0 w 1056"/>
              <a:gd name="T11" fmla="*/ 0 h 453"/>
            </a:gdLst>
            <a:ahLst/>
            <a:cxnLst>
              <a:cxn ang="0">
                <a:pos x="T0" y="T1"/>
              </a:cxn>
              <a:cxn ang="0">
                <a:pos x="T2" y="T3"/>
              </a:cxn>
              <a:cxn ang="0">
                <a:pos x="T4" y="T5"/>
              </a:cxn>
              <a:cxn ang="0">
                <a:pos x="T6" y="T7"/>
              </a:cxn>
              <a:cxn ang="0">
                <a:pos x="T8" y="T9"/>
              </a:cxn>
              <a:cxn ang="0">
                <a:pos x="T10" y="T11"/>
              </a:cxn>
            </a:cxnLst>
            <a:rect l="0" t="0" r="r" b="b"/>
            <a:pathLst>
              <a:path w="1056" h="453">
                <a:moveTo>
                  <a:pt x="0" y="0"/>
                </a:moveTo>
                <a:lnTo>
                  <a:pt x="978" y="0"/>
                </a:lnTo>
                <a:lnTo>
                  <a:pt x="1056" y="78"/>
                </a:lnTo>
                <a:lnTo>
                  <a:pt x="1056" y="453"/>
                </a:lnTo>
                <a:lnTo>
                  <a:pt x="0" y="453"/>
                </a:lnTo>
                <a:lnTo>
                  <a:pt x="0" y="0"/>
                </a:lnTo>
                <a:close/>
              </a:path>
            </a:pathLst>
          </a:custGeom>
          <a:noFill/>
          <a:ln w="0">
            <a:solidFill>
              <a:schemeClr val="tx1"/>
            </a:solidFill>
            <a:prstDash val="solid"/>
            <a:round/>
          </a:ln>
          <a:extLst>
            <a:ext uri="{909E8E84-426E-40DD-AFC4-6F175D3DCCD1}">
              <a14:hiddenFill xmlns:a14="http://schemas.microsoft.com/office/drawing/2010/main">
                <a:solidFill>
                  <a:srgbClr val="FFFFCC"/>
                </a:solidFill>
              </a14:hiddenFill>
            </a:ext>
          </a:extLst>
        </p:spPr>
        <p:txBody>
          <a:bodyPr/>
          <a:lstStyle/>
          <a:p>
            <a:endParaRPr lang="zh-CN" altLang="en-US"/>
          </a:p>
        </p:txBody>
      </p:sp>
      <p:sp>
        <p:nvSpPr>
          <p:cNvPr id="363575" name="Freeform 55"/>
          <p:cNvSpPr/>
          <p:nvPr/>
        </p:nvSpPr>
        <p:spPr bwMode="auto">
          <a:xfrm>
            <a:off x="4338638" y="1946275"/>
            <a:ext cx="1676400" cy="719138"/>
          </a:xfrm>
          <a:custGeom>
            <a:avLst/>
            <a:gdLst>
              <a:gd name="T0" fmla="*/ 0 w 149"/>
              <a:gd name="T1" fmla="*/ 0 h 64"/>
              <a:gd name="T2" fmla="*/ 138 w 149"/>
              <a:gd name="T3" fmla="*/ 0 h 64"/>
              <a:gd name="T4" fmla="*/ 149 w 149"/>
              <a:gd name="T5" fmla="*/ 11 h 64"/>
              <a:gd name="T6" fmla="*/ 149 w 149"/>
              <a:gd name="T7" fmla="*/ 64 h 64"/>
              <a:gd name="T8" fmla="*/ 0 w 149"/>
              <a:gd name="T9" fmla="*/ 64 h 64"/>
              <a:gd name="T10" fmla="*/ 0 w 149"/>
              <a:gd name="T11" fmla="*/ 0 h 64"/>
            </a:gdLst>
            <a:ahLst/>
            <a:cxnLst>
              <a:cxn ang="0">
                <a:pos x="T0" y="T1"/>
              </a:cxn>
              <a:cxn ang="0">
                <a:pos x="T2" y="T3"/>
              </a:cxn>
              <a:cxn ang="0">
                <a:pos x="T4" y="T5"/>
              </a:cxn>
              <a:cxn ang="0">
                <a:pos x="T6" y="T7"/>
              </a:cxn>
              <a:cxn ang="0">
                <a:pos x="T8" y="T9"/>
              </a:cxn>
              <a:cxn ang="0">
                <a:pos x="T10" y="T11"/>
              </a:cxn>
            </a:cxnLst>
            <a:rect l="0" t="0" r="r" b="b"/>
            <a:pathLst>
              <a:path w="149" h="64">
                <a:moveTo>
                  <a:pt x="0" y="0"/>
                </a:moveTo>
                <a:lnTo>
                  <a:pt x="138" y="0"/>
                </a:lnTo>
                <a:lnTo>
                  <a:pt x="149" y="11"/>
                </a:lnTo>
                <a:lnTo>
                  <a:pt x="149" y="64"/>
                </a:lnTo>
                <a:lnTo>
                  <a:pt x="0" y="64"/>
                </a:lnTo>
                <a:lnTo>
                  <a:pt x="0" y="0"/>
                </a:lnTo>
              </a:path>
            </a:pathLst>
          </a:custGeom>
          <a:noFill/>
          <a:ln w="0">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3576" name="Freeform 56"/>
          <p:cNvSpPr/>
          <p:nvPr/>
        </p:nvSpPr>
        <p:spPr bwMode="auto">
          <a:xfrm>
            <a:off x="5891213" y="1946275"/>
            <a:ext cx="123825" cy="123825"/>
          </a:xfrm>
          <a:custGeom>
            <a:avLst/>
            <a:gdLst>
              <a:gd name="T0" fmla="*/ 0 w 11"/>
              <a:gd name="T1" fmla="*/ 0 h 11"/>
              <a:gd name="T2" fmla="*/ 0 w 11"/>
              <a:gd name="T3" fmla="*/ 11 h 11"/>
              <a:gd name="T4" fmla="*/ 11 w 11"/>
              <a:gd name="T5" fmla="*/ 11 h 11"/>
            </a:gdLst>
            <a:ahLst/>
            <a:cxnLst>
              <a:cxn ang="0">
                <a:pos x="T0" y="T1"/>
              </a:cxn>
              <a:cxn ang="0">
                <a:pos x="T2" y="T3"/>
              </a:cxn>
              <a:cxn ang="0">
                <a:pos x="T4" y="T5"/>
              </a:cxn>
            </a:cxnLst>
            <a:rect l="0" t="0" r="r" b="b"/>
            <a:pathLst>
              <a:path w="11" h="11">
                <a:moveTo>
                  <a:pt x="0" y="0"/>
                </a:moveTo>
                <a:lnTo>
                  <a:pt x="0" y="11"/>
                </a:lnTo>
                <a:lnTo>
                  <a:pt x="11" y="11"/>
                </a:lnTo>
              </a:path>
            </a:pathLst>
          </a:custGeom>
          <a:noFill/>
          <a:ln w="0">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3577" name="Rectangle 57"/>
          <p:cNvSpPr>
            <a:spLocks noChangeArrowheads="1"/>
          </p:cNvSpPr>
          <p:nvPr/>
        </p:nvSpPr>
        <p:spPr bwMode="auto">
          <a:xfrm>
            <a:off x="4383088" y="1968500"/>
            <a:ext cx="862012"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a typeface="宋体" panose="02010600030101010101" pitchFamily="2" charset="-122"/>
              </a:rPr>
              <a:t>Retrieve the </a:t>
            </a:r>
            <a:endParaRPr lang="en-US" altLang="zh-CN" sz="1000">
              <a:latin typeface="ZapfHumnst BT" pitchFamily="34" charset="0"/>
              <a:ea typeface="宋体" panose="02010600030101010101" pitchFamily="2" charset="-122"/>
            </a:endParaRPr>
          </a:p>
        </p:txBody>
      </p:sp>
      <p:sp>
        <p:nvSpPr>
          <p:cNvPr id="363578" name="Rectangle 58"/>
          <p:cNvSpPr>
            <a:spLocks noChangeArrowheads="1"/>
          </p:cNvSpPr>
          <p:nvPr/>
        </p:nvSpPr>
        <p:spPr bwMode="auto">
          <a:xfrm>
            <a:off x="4383088" y="2149475"/>
            <a:ext cx="1463675"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a typeface="宋体" panose="02010600030101010101" pitchFamily="2" charset="-122"/>
              </a:rPr>
              <a:t>information that must </a:t>
            </a:r>
            <a:endParaRPr lang="en-US" altLang="zh-CN" sz="1000">
              <a:latin typeface="ZapfHumnst BT" pitchFamily="34" charset="0"/>
              <a:ea typeface="宋体" panose="02010600030101010101" pitchFamily="2" charset="-122"/>
            </a:endParaRPr>
          </a:p>
        </p:txBody>
      </p:sp>
      <p:sp>
        <p:nvSpPr>
          <p:cNvPr id="363579" name="Rectangle 59"/>
          <p:cNvSpPr>
            <a:spLocks noChangeArrowheads="1"/>
          </p:cNvSpPr>
          <p:nvPr/>
        </p:nvSpPr>
        <p:spPr bwMode="auto">
          <a:xfrm>
            <a:off x="4383088" y="2328863"/>
            <a:ext cx="146685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a typeface="宋体" panose="02010600030101010101" pitchFamily="2" charset="-122"/>
              </a:rPr>
              <a:t>be included on the bill</a:t>
            </a:r>
            <a:endParaRPr lang="en-US" altLang="zh-CN" sz="1000">
              <a:latin typeface="ZapfHumnst BT" pitchFamily="34" charset="0"/>
              <a:ea typeface="宋体" panose="02010600030101010101" pitchFamily="2" charset="-122"/>
            </a:endParaRPr>
          </a:p>
        </p:txBody>
      </p:sp>
      <p:sp>
        <p:nvSpPr>
          <p:cNvPr id="363580" name="Line 60"/>
          <p:cNvSpPr>
            <a:spLocks noChangeShapeType="1"/>
          </p:cNvSpPr>
          <p:nvPr/>
        </p:nvSpPr>
        <p:spPr bwMode="auto">
          <a:xfrm flipH="1">
            <a:off x="4146550" y="2687638"/>
            <a:ext cx="473075" cy="315912"/>
          </a:xfrm>
          <a:prstGeom prst="line">
            <a:avLst/>
          </a:prstGeom>
          <a:noFill/>
          <a:ln w="0">
            <a:solidFill>
              <a:schemeClr val="tx1"/>
            </a:solidFill>
            <a:prstDash val="sysDash"/>
            <a:round/>
          </a:ln>
          <a:extLst>
            <a:ext uri="{909E8E84-426E-40DD-AFC4-6F175D3DCCD1}">
              <a14:hiddenFill xmlns:a14="http://schemas.microsoft.com/office/drawing/2010/main">
                <a:noFill/>
              </a14:hiddenFill>
            </a:ext>
          </a:extLst>
        </p:spPr>
        <p:txBody>
          <a:bodyPr/>
          <a:lstStyle/>
          <a:p>
            <a:endParaRPr lang="zh-CN" altLang="en-US"/>
          </a:p>
        </p:txBody>
      </p:sp>
      <p:sp>
        <p:nvSpPr>
          <p:cNvPr id="363581" name="Line 61"/>
          <p:cNvSpPr>
            <a:spLocks noChangeShapeType="1"/>
          </p:cNvSpPr>
          <p:nvPr/>
        </p:nvSpPr>
        <p:spPr bwMode="auto">
          <a:xfrm>
            <a:off x="6397625" y="4092575"/>
            <a:ext cx="1552575" cy="1588"/>
          </a:xfrm>
          <a:prstGeom prst="line">
            <a:avLst/>
          </a:prstGeom>
          <a:noFill/>
          <a:ln w="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63582" name="Line 62"/>
          <p:cNvSpPr>
            <a:spLocks noChangeShapeType="1"/>
          </p:cNvSpPr>
          <p:nvPr/>
        </p:nvSpPr>
        <p:spPr bwMode="auto">
          <a:xfrm flipH="1">
            <a:off x="7826375" y="4092575"/>
            <a:ext cx="123825" cy="57150"/>
          </a:xfrm>
          <a:prstGeom prst="line">
            <a:avLst/>
          </a:prstGeom>
          <a:noFill/>
          <a:ln w="11113">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63583" name="Line 63"/>
          <p:cNvSpPr>
            <a:spLocks noChangeShapeType="1"/>
          </p:cNvSpPr>
          <p:nvPr/>
        </p:nvSpPr>
        <p:spPr bwMode="auto">
          <a:xfrm flipH="1" flipV="1">
            <a:off x="7826375" y="4048125"/>
            <a:ext cx="123825" cy="44450"/>
          </a:xfrm>
          <a:prstGeom prst="line">
            <a:avLst/>
          </a:prstGeom>
          <a:noFill/>
          <a:ln w="11113">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63584" name="Rectangle 64"/>
          <p:cNvSpPr>
            <a:spLocks noChangeArrowheads="1"/>
          </p:cNvSpPr>
          <p:nvPr/>
        </p:nvSpPr>
        <p:spPr bwMode="auto">
          <a:xfrm>
            <a:off x="6296025" y="3846513"/>
            <a:ext cx="180975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a typeface="宋体" panose="02010600030101010101" pitchFamily="2" charset="-122"/>
              </a:rPr>
              <a:t>1.2.1. // open connection( )</a:t>
            </a:r>
            <a:endParaRPr lang="en-US" altLang="zh-CN" sz="1000">
              <a:latin typeface="ZapfHumnst BT" pitchFamily="34" charset="0"/>
              <a:ea typeface="宋体" panose="02010600030101010101" pitchFamily="2" charset="-122"/>
            </a:endParaRPr>
          </a:p>
        </p:txBody>
      </p:sp>
      <p:sp>
        <p:nvSpPr>
          <p:cNvPr id="363585" name="Line 65"/>
          <p:cNvSpPr>
            <a:spLocks noChangeShapeType="1"/>
          </p:cNvSpPr>
          <p:nvPr/>
        </p:nvSpPr>
        <p:spPr bwMode="auto">
          <a:xfrm>
            <a:off x="6397625" y="4554538"/>
            <a:ext cx="1552575" cy="1587"/>
          </a:xfrm>
          <a:prstGeom prst="line">
            <a:avLst/>
          </a:prstGeom>
          <a:noFill/>
          <a:ln w="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63586" name="Line 66"/>
          <p:cNvSpPr>
            <a:spLocks noChangeShapeType="1"/>
          </p:cNvSpPr>
          <p:nvPr/>
        </p:nvSpPr>
        <p:spPr bwMode="auto">
          <a:xfrm flipH="1">
            <a:off x="7826375" y="4554538"/>
            <a:ext cx="123825" cy="55562"/>
          </a:xfrm>
          <a:prstGeom prst="line">
            <a:avLst/>
          </a:prstGeom>
          <a:noFill/>
          <a:ln w="11113">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63587" name="Line 67"/>
          <p:cNvSpPr>
            <a:spLocks noChangeShapeType="1"/>
          </p:cNvSpPr>
          <p:nvPr/>
        </p:nvSpPr>
        <p:spPr bwMode="auto">
          <a:xfrm flipH="1" flipV="1">
            <a:off x="7826375" y="4508500"/>
            <a:ext cx="123825" cy="46038"/>
          </a:xfrm>
          <a:prstGeom prst="line">
            <a:avLst/>
          </a:prstGeom>
          <a:noFill/>
          <a:ln w="11113">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63588" name="Rectangle 68"/>
          <p:cNvSpPr>
            <a:spLocks noChangeArrowheads="1"/>
          </p:cNvSpPr>
          <p:nvPr/>
        </p:nvSpPr>
        <p:spPr bwMode="auto">
          <a:xfrm>
            <a:off x="6183313" y="4306888"/>
            <a:ext cx="2014537"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a typeface="宋体" panose="02010600030101010101" pitchFamily="2" charset="-122"/>
              </a:rPr>
              <a:t>1.2.2. // process transaction( )</a:t>
            </a:r>
            <a:endParaRPr lang="en-US" altLang="zh-CN" sz="1000">
              <a:latin typeface="ZapfHumnst BT" pitchFamily="34" charset="0"/>
              <a:ea typeface="宋体" panose="02010600030101010101" pitchFamily="2" charset="-122"/>
            </a:endParaRPr>
          </a:p>
        </p:txBody>
      </p:sp>
      <p:sp>
        <p:nvSpPr>
          <p:cNvPr id="363589" name="Line 69"/>
          <p:cNvSpPr>
            <a:spLocks noChangeShapeType="1"/>
          </p:cNvSpPr>
          <p:nvPr/>
        </p:nvSpPr>
        <p:spPr bwMode="auto">
          <a:xfrm>
            <a:off x="6397625" y="5014913"/>
            <a:ext cx="1552575" cy="1587"/>
          </a:xfrm>
          <a:prstGeom prst="line">
            <a:avLst/>
          </a:prstGeom>
          <a:noFill/>
          <a:ln w="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63590" name="Line 70"/>
          <p:cNvSpPr>
            <a:spLocks noChangeShapeType="1"/>
          </p:cNvSpPr>
          <p:nvPr/>
        </p:nvSpPr>
        <p:spPr bwMode="auto">
          <a:xfrm flipH="1">
            <a:off x="7826375" y="5014913"/>
            <a:ext cx="123825" cy="55562"/>
          </a:xfrm>
          <a:prstGeom prst="line">
            <a:avLst/>
          </a:prstGeom>
          <a:noFill/>
          <a:ln w="11113">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63591" name="Line 71"/>
          <p:cNvSpPr>
            <a:spLocks noChangeShapeType="1"/>
          </p:cNvSpPr>
          <p:nvPr/>
        </p:nvSpPr>
        <p:spPr bwMode="auto">
          <a:xfrm flipH="1" flipV="1">
            <a:off x="7826375" y="4959350"/>
            <a:ext cx="123825" cy="55563"/>
          </a:xfrm>
          <a:prstGeom prst="line">
            <a:avLst/>
          </a:prstGeom>
          <a:noFill/>
          <a:ln w="11113">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63592" name="Rectangle 72"/>
          <p:cNvSpPr>
            <a:spLocks noChangeArrowheads="1"/>
          </p:cNvSpPr>
          <p:nvPr/>
        </p:nvSpPr>
        <p:spPr bwMode="auto">
          <a:xfrm>
            <a:off x="6273800" y="4767263"/>
            <a:ext cx="1827213"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200">
                <a:ea typeface="宋体" panose="02010600030101010101" pitchFamily="2" charset="-122"/>
              </a:rPr>
              <a:t>1.2.3. // close connection( )</a:t>
            </a:r>
            <a:endParaRPr lang="en-US" altLang="zh-CN" sz="1000">
              <a:latin typeface="ZapfHumnst BT" pitchFamily="34" charset="0"/>
              <a:ea typeface="宋体" panose="02010600030101010101" pitchFamily="2" charset="-122"/>
            </a:endParaRPr>
          </a:p>
        </p:txBody>
      </p:sp>
      <p:sp>
        <p:nvSpPr>
          <p:cNvPr id="363593" name="Text Box 73"/>
          <p:cNvSpPr txBox="1">
            <a:spLocks noChangeArrowheads="1"/>
          </p:cNvSpPr>
          <p:nvPr/>
        </p:nvSpPr>
        <p:spPr bwMode="auto">
          <a:xfrm>
            <a:off x="-63500" y="822325"/>
            <a:ext cx="23796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i="1">
                <a:solidFill>
                  <a:schemeClr val="hlink"/>
                </a:solidFill>
                <a:ea typeface="宋体" panose="02010600030101010101" pitchFamily="2" charset="-122"/>
              </a:rPr>
              <a:t>Subsystem Proxy</a:t>
            </a:r>
            <a:endParaRPr lang="en-US" altLang="zh-CN" b="1" i="1">
              <a:solidFill>
                <a:schemeClr val="hlink"/>
              </a:solidFill>
              <a:ea typeface="宋体" panose="02010600030101010101" pitchFamily="2" charset="-122"/>
            </a:endParaRPr>
          </a:p>
        </p:txBody>
      </p:sp>
      <p:sp>
        <p:nvSpPr>
          <p:cNvPr id="363594" name="Line 74"/>
          <p:cNvSpPr>
            <a:spLocks noChangeShapeType="1"/>
          </p:cNvSpPr>
          <p:nvPr/>
        </p:nvSpPr>
        <p:spPr bwMode="auto">
          <a:xfrm>
            <a:off x="1906588" y="1058863"/>
            <a:ext cx="409575" cy="292100"/>
          </a:xfrm>
          <a:prstGeom prst="line">
            <a:avLst/>
          </a:prstGeom>
          <a:noFill/>
          <a:ln w="28575">
            <a:solidFill>
              <a:schemeClr val="hlink"/>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3595" name="Text Box 75"/>
          <p:cNvSpPr txBox="1">
            <a:spLocks noChangeArrowheads="1"/>
          </p:cNvSpPr>
          <p:nvPr/>
        </p:nvSpPr>
        <p:spPr bwMode="auto">
          <a:xfrm>
            <a:off x="5791200" y="1828800"/>
            <a:ext cx="3525838" cy="202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spAutoFit/>
          </a:bodyPr>
          <a:lstStyle/>
          <a:p>
            <a:pPr>
              <a:buFontTx/>
              <a:buChar char="•"/>
            </a:pPr>
            <a:r>
              <a:rPr lang="en-US" altLang="zh-CN" sz="1400">
                <a:latin typeface="ZapfHumnst BT" pitchFamily="34" charset="0"/>
                <a:ea typeface="宋体" panose="02010600030101010101" pitchFamily="2" charset="-122"/>
              </a:rPr>
              <a:t>  Designing the internals of a subsystem</a:t>
            </a:r>
            <a:endParaRPr lang="en-US" altLang="zh-CN" sz="1400">
              <a:latin typeface="ZapfHumnst BT" pitchFamily="34" charset="0"/>
              <a:ea typeface="宋体" panose="02010600030101010101" pitchFamily="2" charset="-122"/>
            </a:endParaRPr>
          </a:p>
          <a:p>
            <a:r>
              <a:rPr lang="en-US" altLang="zh-CN" sz="1400">
                <a:latin typeface="ZapfHumnst BT" pitchFamily="34" charset="0"/>
                <a:ea typeface="宋体" panose="02010600030101010101" pitchFamily="2" charset="-122"/>
              </a:rPr>
              <a:t>    should yield (local) interaction diagrams</a:t>
            </a:r>
            <a:endParaRPr lang="en-US" altLang="zh-CN" sz="1400">
              <a:latin typeface="ZapfHumnst BT" pitchFamily="34" charset="0"/>
              <a:ea typeface="宋体" panose="02010600030101010101" pitchFamily="2" charset="-122"/>
            </a:endParaRPr>
          </a:p>
          <a:p>
            <a:r>
              <a:rPr lang="en-US" altLang="zh-CN" sz="1400">
                <a:latin typeface="ZapfHumnst BT" pitchFamily="34" charset="0"/>
                <a:ea typeface="宋体" panose="02010600030101010101" pitchFamily="2" charset="-122"/>
              </a:rPr>
              <a:t>    like this sequence diagram.</a:t>
            </a:r>
            <a:endParaRPr lang="en-US" altLang="zh-CN" sz="1400">
              <a:latin typeface="ZapfHumnst BT" pitchFamily="34" charset="0"/>
              <a:ea typeface="宋体" panose="02010600030101010101" pitchFamily="2" charset="-122"/>
            </a:endParaRPr>
          </a:p>
          <a:p>
            <a:pPr>
              <a:buFontTx/>
              <a:buChar char="•"/>
            </a:pPr>
            <a:r>
              <a:rPr lang="en-US" altLang="zh-CN" sz="1400">
                <a:latin typeface="ZapfHumnst BT" pitchFamily="34" charset="0"/>
                <a:ea typeface="宋体" panose="02010600030101010101" pitchFamily="2" charset="-122"/>
              </a:rPr>
              <a:t>  This example looks inside and shows</a:t>
            </a:r>
            <a:endParaRPr lang="en-US" altLang="zh-CN" sz="1400">
              <a:latin typeface="ZapfHumnst BT" pitchFamily="34" charset="0"/>
              <a:ea typeface="宋体" panose="02010600030101010101" pitchFamily="2" charset="-122"/>
            </a:endParaRPr>
          </a:p>
          <a:p>
            <a:r>
              <a:rPr lang="en-US" altLang="zh-CN" sz="1400">
                <a:latin typeface="ZapfHumnst BT" pitchFamily="34" charset="0"/>
                <a:ea typeface="宋体" panose="02010600030101010101" pitchFamily="2" charset="-122"/>
              </a:rPr>
              <a:t>     collaborations required to implement</a:t>
            </a:r>
            <a:endParaRPr lang="en-US" altLang="zh-CN" sz="1400">
              <a:latin typeface="ZapfHumnst BT" pitchFamily="34" charset="0"/>
              <a:ea typeface="宋体" panose="02010600030101010101" pitchFamily="2" charset="-122"/>
            </a:endParaRPr>
          </a:p>
          <a:p>
            <a:r>
              <a:rPr lang="en-US" altLang="zh-CN" sz="1400">
                <a:latin typeface="ZapfHumnst BT" pitchFamily="34" charset="0"/>
                <a:ea typeface="宋体" panose="02010600030101010101" pitchFamily="2" charset="-122"/>
              </a:rPr>
              <a:t>     the submitBill() operation of the </a:t>
            </a:r>
            <a:endParaRPr lang="en-US" altLang="zh-CN" sz="1400">
              <a:latin typeface="ZapfHumnst BT" pitchFamily="34" charset="0"/>
              <a:ea typeface="宋体" panose="02010600030101010101" pitchFamily="2" charset="-122"/>
            </a:endParaRPr>
          </a:p>
          <a:p>
            <a:r>
              <a:rPr lang="en-US" altLang="zh-CN" sz="1400">
                <a:latin typeface="ZapfHumnst BT" pitchFamily="34" charset="0"/>
                <a:ea typeface="宋体" panose="02010600030101010101" pitchFamily="2" charset="-122"/>
              </a:rPr>
              <a:t>     IBillingSystem interface.</a:t>
            </a:r>
            <a:endParaRPr lang="en-US" altLang="zh-CN" sz="1400">
              <a:latin typeface="ZapfHumnst BT" pitchFamily="34" charset="0"/>
              <a:ea typeface="宋体" panose="02010600030101010101" pitchFamily="2" charset="-122"/>
            </a:endParaRPr>
          </a:p>
          <a:p>
            <a:endParaRPr lang="en-US" altLang="zh-CN" sz="1400">
              <a:latin typeface="ZapfHumnst BT" pitchFamily="34" charset="0"/>
              <a:ea typeface="宋体" panose="02010600030101010101" pitchFamily="2" charset="-122"/>
            </a:endParaRPr>
          </a:p>
          <a:p>
            <a:endParaRPr lang="en-US" altLang="zh-CN" sz="1400">
              <a:latin typeface="ZapfHumnst BT" pitchFamily="34" charset="0"/>
              <a:ea typeface="宋体" panose="02010600030101010101" pitchFamily="2" charset="-122"/>
            </a:endParaRPr>
          </a:p>
        </p:txBody>
      </p:sp>
      <p:sp>
        <p:nvSpPr>
          <p:cNvPr id="363597" name="Line 77"/>
          <p:cNvSpPr>
            <a:spLocks noChangeShapeType="1"/>
          </p:cNvSpPr>
          <p:nvPr/>
        </p:nvSpPr>
        <p:spPr bwMode="auto">
          <a:xfrm flipH="1" flipV="1">
            <a:off x="3465513" y="3216275"/>
            <a:ext cx="917575" cy="1090613"/>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zh-CN" altLang="en-US"/>
          </a:p>
        </p:txBody>
      </p:sp>
      <p:sp>
        <p:nvSpPr>
          <p:cNvPr id="363598" name="Text Box 78"/>
          <p:cNvSpPr txBox="1">
            <a:spLocks noChangeArrowheads="1"/>
          </p:cNvSpPr>
          <p:nvPr/>
        </p:nvSpPr>
        <p:spPr bwMode="auto">
          <a:xfrm>
            <a:off x="3514725" y="4357688"/>
            <a:ext cx="3040063" cy="255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spAutoFit/>
          </a:bodyPr>
          <a:lstStyle/>
          <a:p>
            <a:r>
              <a:rPr lang="en-US" altLang="zh-CN" sz="1600">
                <a:ea typeface="宋体" panose="02010600030101010101" pitchFamily="2" charset="-122"/>
              </a:rPr>
              <a:t>Logic here must convert the</a:t>
            </a:r>
            <a:endParaRPr lang="en-US" altLang="zh-CN" sz="1600">
              <a:ea typeface="宋体" panose="02010600030101010101" pitchFamily="2" charset="-122"/>
            </a:endParaRPr>
          </a:p>
          <a:p>
            <a:r>
              <a:rPr lang="en-US" altLang="zh-CN" sz="1600">
                <a:ea typeface="宋体" panose="02010600030101010101" pitchFamily="2" charset="-122"/>
              </a:rPr>
              <a:t>contract info into a format </a:t>
            </a:r>
            <a:endParaRPr lang="en-US" altLang="zh-CN" sz="1600">
              <a:ea typeface="宋体" panose="02010600030101010101" pitchFamily="2" charset="-122"/>
            </a:endParaRPr>
          </a:p>
          <a:p>
            <a:r>
              <a:rPr lang="en-US" altLang="zh-CN" sz="1600">
                <a:ea typeface="宋体" panose="02010600030101010101" pitchFamily="2" charset="-122"/>
              </a:rPr>
              <a:t>(StudentBillingTransaction)</a:t>
            </a:r>
            <a:endParaRPr lang="en-US" altLang="zh-CN" sz="1600">
              <a:ea typeface="宋体" panose="02010600030101010101" pitchFamily="2" charset="-122"/>
            </a:endParaRPr>
          </a:p>
          <a:p>
            <a:r>
              <a:rPr lang="en-US" altLang="zh-CN" sz="1600">
                <a:ea typeface="宋体" panose="02010600030101010101" pitchFamily="2" charset="-122"/>
              </a:rPr>
              <a:t> that the Billingsystem can</a:t>
            </a:r>
            <a:endParaRPr lang="en-US" altLang="zh-CN" sz="1600">
              <a:ea typeface="宋体" panose="02010600030101010101" pitchFamily="2" charset="-122"/>
            </a:endParaRPr>
          </a:p>
          <a:p>
            <a:r>
              <a:rPr lang="en-US" altLang="zh-CN" sz="1600">
                <a:ea typeface="宋体" panose="02010600030101010101" pitchFamily="2" charset="-122"/>
              </a:rPr>
              <a:t> understand.</a:t>
            </a:r>
            <a:endParaRPr lang="en-US" altLang="zh-CN" sz="1600">
              <a:ea typeface="宋体" panose="02010600030101010101" pitchFamily="2" charset="-122"/>
            </a:endParaRPr>
          </a:p>
          <a:p>
            <a:r>
              <a:rPr lang="en-US" altLang="zh-CN" sz="1600">
                <a:ea typeface="宋体" panose="02010600030101010101" pitchFamily="2" charset="-122"/>
              </a:rPr>
              <a:t>Given this, the proxy will</a:t>
            </a:r>
            <a:endParaRPr lang="en-US" altLang="zh-CN" sz="1600">
              <a:ea typeface="宋体" panose="02010600030101010101" pitchFamily="2" charset="-122"/>
            </a:endParaRPr>
          </a:p>
          <a:p>
            <a:r>
              <a:rPr lang="en-US" altLang="zh-CN" sz="1600">
                <a:ea typeface="宋体" panose="02010600030101010101" pitchFamily="2" charset="-122"/>
              </a:rPr>
              <a:t> orchestrate opening, </a:t>
            </a:r>
            <a:endParaRPr lang="en-US" altLang="zh-CN" sz="1600">
              <a:ea typeface="宋体" panose="02010600030101010101" pitchFamily="2" charset="-122"/>
            </a:endParaRPr>
          </a:p>
          <a:p>
            <a:r>
              <a:rPr lang="en-US" altLang="zh-CN" sz="1600">
                <a:ea typeface="宋体" panose="02010600030101010101" pitchFamily="2" charset="-122"/>
              </a:rPr>
              <a:t> processing, and closing</a:t>
            </a:r>
            <a:endParaRPr lang="en-US" altLang="zh-CN" sz="1600">
              <a:ea typeface="宋体" panose="02010600030101010101" pitchFamily="2" charset="-122"/>
            </a:endParaRPr>
          </a:p>
          <a:p>
            <a:r>
              <a:rPr lang="en-US" altLang="zh-CN" sz="1600">
                <a:ea typeface="宋体" panose="02010600030101010101" pitchFamily="2" charset="-122"/>
              </a:rPr>
              <a:t> the connection (and submitting</a:t>
            </a:r>
            <a:endParaRPr lang="en-US" altLang="zh-CN" sz="1600">
              <a:ea typeface="宋体" panose="02010600030101010101" pitchFamily="2" charset="-122"/>
            </a:endParaRPr>
          </a:p>
          <a:p>
            <a:r>
              <a:rPr lang="en-US" altLang="zh-CN" sz="1600">
                <a:ea typeface="宋体" panose="02010600030101010101" pitchFamily="2" charset="-122"/>
              </a:rPr>
              <a:t> the bill).</a:t>
            </a:r>
            <a:endParaRPr lang="en-US" altLang="zh-CN" sz="1600">
              <a:ea typeface="宋体" panose="02010600030101010101" pitchFamily="2"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ChangeArrowheads="1"/>
          </p:cNvSpPr>
          <p:nvPr/>
        </p:nvSpPr>
        <p:spPr bwMode="auto">
          <a:xfrm>
            <a:off x="294481" y="315583"/>
            <a:ext cx="8999538" cy="533400"/>
          </a:xfrm>
          <a:prstGeom prst="rect">
            <a:avLst/>
          </a:prstGeom>
          <a:noFill/>
          <a:ln w="9525">
            <a:noFill/>
            <a:miter lim="800000"/>
          </a:ln>
          <a:effectLst/>
        </p:spPr>
        <p:txBody>
          <a:bodyPr lIns="92075" tIns="46038" rIns="92075" bIns="46038" anchor="ctr"/>
          <a:lstStyle/>
          <a:p>
            <a:pPr eaLnBrk="1" hangingPunct="1">
              <a:buClr>
                <a:srgbClr val="73E1FF"/>
              </a:buClr>
            </a:pPr>
            <a:r>
              <a:rPr lang="en-US" sz="3600" dirty="0">
                <a:latin typeface="Arial Narrow" panose="020B0606020202030204" pitchFamily="34" charset="0"/>
              </a:rPr>
              <a:t>Subsystem Design Steps</a:t>
            </a:r>
            <a:endParaRPr lang="en-US" sz="3600" dirty="0">
              <a:latin typeface="Arial Narrow" panose="020B0606020202030204" pitchFamily="34" charset="0"/>
            </a:endParaRPr>
          </a:p>
        </p:txBody>
      </p:sp>
      <p:sp>
        <p:nvSpPr>
          <p:cNvPr id="377859" name="Rectangle 3"/>
          <p:cNvSpPr>
            <a:spLocks noChangeArrowheads="1"/>
          </p:cNvSpPr>
          <p:nvPr/>
        </p:nvSpPr>
        <p:spPr bwMode="auto">
          <a:xfrm>
            <a:off x="361950" y="1052513"/>
            <a:ext cx="8489950" cy="5043487"/>
          </a:xfrm>
          <a:prstGeom prst="rect">
            <a:avLst/>
          </a:prstGeom>
          <a:noFill/>
          <a:ln w="9525">
            <a:noFill/>
            <a:miter lim="800000"/>
          </a:ln>
          <a:effectLst/>
        </p:spPr>
        <p:txBody>
          <a:bodyPr lIns="107950" tIns="53975" rIns="107950" bIns="53975"/>
          <a:lstStyle/>
          <a:p>
            <a:pPr marL="339725" indent="-339725" eaLnBrk="1" hangingPunct="1">
              <a:lnSpc>
                <a:spcPct val="80000"/>
              </a:lnSpc>
              <a:spcBef>
                <a:spcPct val="30000"/>
              </a:spcBef>
              <a:buClr>
                <a:srgbClr val="FFFF99"/>
              </a:buClr>
              <a:buFont typeface="Wingdings" panose="05000000000000000000" pitchFamily="2" charset="2"/>
              <a:buChar char="w"/>
            </a:pPr>
            <a:r>
              <a:rPr lang="en-US" sz="3200" dirty="0">
                <a:solidFill>
                  <a:schemeClr val="folHlink"/>
                </a:solidFill>
              </a:rPr>
              <a:t>Distribute subsystem behavior to subsystem elements</a:t>
            </a:r>
            <a:endParaRPr lang="en-US" sz="3200" dirty="0">
              <a:solidFill>
                <a:schemeClr val="folHlink"/>
              </a:solidFill>
            </a:endParaRPr>
          </a:p>
          <a:p>
            <a:pPr marL="339725" indent="-339725" eaLnBrk="1" hangingPunct="1">
              <a:lnSpc>
                <a:spcPct val="80000"/>
              </a:lnSpc>
              <a:spcBef>
                <a:spcPct val="30000"/>
              </a:spcBef>
              <a:buClr>
                <a:srgbClr val="FFFF99"/>
              </a:buClr>
              <a:buFont typeface="Wingdings" panose="05000000000000000000" pitchFamily="2" charset="2"/>
              <a:buChar char="w"/>
            </a:pPr>
            <a:r>
              <a:rPr lang="en-US" sz="3200" dirty="0"/>
              <a:t>Document subsystem elements</a:t>
            </a:r>
            <a:endParaRPr lang="en-US" sz="3200" dirty="0"/>
          </a:p>
          <a:p>
            <a:pPr marL="339725" indent="-339725" eaLnBrk="1" hangingPunct="1">
              <a:lnSpc>
                <a:spcPct val="80000"/>
              </a:lnSpc>
              <a:spcBef>
                <a:spcPct val="30000"/>
              </a:spcBef>
              <a:buClr>
                <a:srgbClr val="FFFF99"/>
              </a:buClr>
              <a:buFont typeface="Wingdings" panose="05000000000000000000" pitchFamily="2" charset="2"/>
              <a:buChar char="w"/>
            </a:pPr>
            <a:r>
              <a:rPr lang="en-US" sz="3200" dirty="0">
                <a:solidFill>
                  <a:schemeClr val="folHlink"/>
                </a:solidFill>
              </a:rPr>
              <a:t>Describe subsystem dependencies</a:t>
            </a:r>
            <a:endParaRPr lang="en-US" sz="3200" dirty="0">
              <a:solidFill>
                <a:schemeClr val="folHlink"/>
              </a:solidFill>
            </a:endParaRPr>
          </a:p>
          <a:p>
            <a:pPr marL="339725" indent="-339725" eaLnBrk="1" hangingPunct="1">
              <a:lnSpc>
                <a:spcPct val="80000"/>
              </a:lnSpc>
              <a:spcBef>
                <a:spcPct val="30000"/>
              </a:spcBef>
              <a:buClr>
                <a:srgbClr val="FFFF99"/>
              </a:buClr>
              <a:buFont typeface="Wingdings" panose="05000000000000000000" pitchFamily="2" charset="2"/>
              <a:buChar char="w"/>
            </a:pPr>
            <a:r>
              <a:rPr lang="en-US" sz="3200" dirty="0">
                <a:solidFill>
                  <a:schemeClr val="folHlink"/>
                </a:solidFill>
              </a:rPr>
              <a:t>Checkpoints</a:t>
            </a:r>
            <a:endParaRPr lang="en-US" sz="3200" dirty="0">
              <a:solidFill>
                <a:schemeClr val="folHlink"/>
              </a:solidFill>
            </a:endParaRPr>
          </a:p>
        </p:txBody>
      </p:sp>
      <p:sp>
        <p:nvSpPr>
          <p:cNvPr id="377860" name="AutoShape 4"/>
          <p:cNvSpPr>
            <a:spLocks noChangeArrowheads="1"/>
          </p:cNvSpPr>
          <p:nvPr/>
        </p:nvSpPr>
        <p:spPr bwMode="auto">
          <a:xfrm>
            <a:off x="76200" y="1981200"/>
            <a:ext cx="352425" cy="381000"/>
          </a:xfrm>
          <a:prstGeom prst="star5">
            <a:avLst/>
          </a:prstGeom>
          <a:solidFill>
            <a:srgbClr val="FFFF99"/>
          </a:solidFill>
          <a:ln w="12700">
            <a:solidFill>
              <a:schemeClr val="bg2"/>
            </a:solidFill>
            <a:miter lim="800000"/>
          </a:ln>
          <a:effectLst/>
        </p:spPr>
        <p:txBody>
          <a:bodyPr wrap="none" lIns="107950" tIns="53975" rIns="107950" bIns="53975" anchor="ctr"/>
          <a:lstStyle/>
          <a:p>
            <a:endParaRPr lang="en-US"/>
          </a:p>
        </p:txBody>
      </p:sp>
      <p:grpSp>
        <p:nvGrpSpPr>
          <p:cNvPr id="2" name="Group 21"/>
          <p:cNvGrpSpPr/>
          <p:nvPr/>
        </p:nvGrpSpPr>
        <p:grpSpPr bwMode="auto">
          <a:xfrm>
            <a:off x="4794250" y="3686175"/>
            <a:ext cx="2789238" cy="2138363"/>
            <a:chOff x="3673" y="2402"/>
            <a:chExt cx="1778" cy="1363"/>
          </a:xfrm>
        </p:grpSpPr>
        <p:sp>
          <p:nvSpPr>
            <p:cNvPr id="377868" name="Freeform 12"/>
            <p:cNvSpPr/>
            <p:nvPr/>
          </p:nvSpPr>
          <p:spPr bwMode="auto">
            <a:xfrm>
              <a:off x="3673" y="2402"/>
              <a:ext cx="1778" cy="1363"/>
            </a:xfrm>
            <a:custGeom>
              <a:avLst/>
              <a:gdLst/>
              <a:ahLst/>
              <a:cxnLst>
                <a:cxn ang="0">
                  <a:pos x="3405" y="1333"/>
                </a:cxn>
                <a:cxn ang="0">
                  <a:pos x="3234" y="1742"/>
                </a:cxn>
                <a:cxn ang="0">
                  <a:pos x="3059" y="2149"/>
                </a:cxn>
                <a:cxn ang="0">
                  <a:pos x="2887" y="2553"/>
                </a:cxn>
                <a:cxn ang="0">
                  <a:pos x="2814" y="2686"/>
                </a:cxn>
                <a:cxn ang="0">
                  <a:pos x="2787" y="2728"/>
                </a:cxn>
                <a:cxn ang="0">
                  <a:pos x="2647" y="2613"/>
                </a:cxn>
                <a:cxn ang="0">
                  <a:pos x="2359" y="2532"/>
                </a:cxn>
                <a:cxn ang="0">
                  <a:pos x="2065" y="2461"/>
                </a:cxn>
                <a:cxn ang="0">
                  <a:pos x="1770" y="2400"/>
                </a:cxn>
                <a:cxn ang="0">
                  <a:pos x="1470" y="2344"/>
                </a:cxn>
                <a:cxn ang="0">
                  <a:pos x="1167" y="2296"/>
                </a:cxn>
                <a:cxn ang="0">
                  <a:pos x="864" y="2256"/>
                </a:cxn>
                <a:cxn ang="0">
                  <a:pos x="557" y="2221"/>
                </a:cxn>
                <a:cxn ang="0">
                  <a:pos x="351" y="2212"/>
                </a:cxn>
                <a:cxn ang="0">
                  <a:pos x="248" y="2206"/>
                </a:cxn>
                <a:cxn ang="0">
                  <a:pos x="148" y="2197"/>
                </a:cxn>
                <a:cxn ang="0">
                  <a:pos x="50" y="2195"/>
                </a:cxn>
                <a:cxn ang="0">
                  <a:pos x="52" y="2085"/>
                </a:cxn>
                <a:cxn ang="0">
                  <a:pos x="251" y="1746"/>
                </a:cxn>
                <a:cxn ang="0">
                  <a:pos x="441" y="1404"/>
                </a:cxn>
                <a:cxn ang="0">
                  <a:pos x="626" y="1059"/>
                </a:cxn>
                <a:cxn ang="0">
                  <a:pos x="800" y="785"/>
                </a:cxn>
                <a:cxn ang="0">
                  <a:pos x="1558" y="721"/>
                </a:cxn>
                <a:cxn ang="0">
                  <a:pos x="1699" y="662"/>
                </a:cxn>
                <a:cxn ang="0">
                  <a:pos x="1833" y="593"/>
                </a:cxn>
                <a:cxn ang="0">
                  <a:pos x="1944" y="491"/>
                </a:cxn>
                <a:cxn ang="0">
                  <a:pos x="2090" y="390"/>
                </a:cxn>
                <a:cxn ang="0">
                  <a:pos x="2261" y="313"/>
                </a:cxn>
                <a:cxn ang="0">
                  <a:pos x="2435" y="242"/>
                </a:cxn>
                <a:cxn ang="0">
                  <a:pos x="2608" y="167"/>
                </a:cxn>
                <a:cxn ang="0">
                  <a:pos x="2752" y="106"/>
                </a:cxn>
                <a:cxn ang="0">
                  <a:pos x="2890" y="54"/>
                </a:cxn>
                <a:cxn ang="0">
                  <a:pos x="3032" y="14"/>
                </a:cxn>
                <a:cxn ang="0">
                  <a:pos x="3178" y="0"/>
                </a:cxn>
                <a:cxn ang="0">
                  <a:pos x="3276" y="56"/>
                </a:cxn>
                <a:cxn ang="0">
                  <a:pos x="3338" y="136"/>
                </a:cxn>
                <a:cxn ang="0">
                  <a:pos x="3318" y="303"/>
                </a:cxn>
                <a:cxn ang="0">
                  <a:pos x="3190" y="447"/>
                </a:cxn>
                <a:cxn ang="0">
                  <a:pos x="3013" y="551"/>
                </a:cxn>
                <a:cxn ang="0">
                  <a:pos x="2825" y="648"/>
                </a:cxn>
                <a:cxn ang="0">
                  <a:pos x="2637" y="746"/>
                </a:cxn>
                <a:cxn ang="0">
                  <a:pos x="2453" y="848"/>
                </a:cxn>
                <a:cxn ang="0">
                  <a:pos x="2990" y="906"/>
                </a:cxn>
                <a:cxn ang="0">
                  <a:pos x="3078" y="883"/>
                </a:cxn>
                <a:cxn ang="0">
                  <a:pos x="3149" y="906"/>
                </a:cxn>
                <a:cxn ang="0">
                  <a:pos x="3196" y="955"/>
                </a:cxn>
                <a:cxn ang="0">
                  <a:pos x="3290" y="975"/>
                </a:cxn>
                <a:cxn ang="0">
                  <a:pos x="3387" y="986"/>
                </a:cxn>
                <a:cxn ang="0">
                  <a:pos x="3485" y="994"/>
                </a:cxn>
                <a:cxn ang="0">
                  <a:pos x="3556" y="1013"/>
                </a:cxn>
              </a:cxnLst>
              <a:rect l="0" t="0" r="r" b="b"/>
              <a:pathLst>
                <a:path w="3556" h="2728">
                  <a:moveTo>
                    <a:pt x="3529" y="1026"/>
                  </a:moveTo>
                  <a:lnTo>
                    <a:pt x="3489" y="1130"/>
                  </a:lnTo>
                  <a:lnTo>
                    <a:pt x="3447" y="1232"/>
                  </a:lnTo>
                  <a:lnTo>
                    <a:pt x="3405" y="1333"/>
                  </a:lnTo>
                  <a:lnTo>
                    <a:pt x="3362" y="1437"/>
                  </a:lnTo>
                  <a:lnTo>
                    <a:pt x="3320" y="1539"/>
                  </a:lnTo>
                  <a:lnTo>
                    <a:pt x="3276" y="1640"/>
                  </a:lnTo>
                  <a:lnTo>
                    <a:pt x="3234" y="1742"/>
                  </a:lnTo>
                  <a:lnTo>
                    <a:pt x="3190" y="1844"/>
                  </a:lnTo>
                  <a:lnTo>
                    <a:pt x="3148" y="1945"/>
                  </a:lnTo>
                  <a:lnTo>
                    <a:pt x="3103" y="2047"/>
                  </a:lnTo>
                  <a:lnTo>
                    <a:pt x="3059" y="2149"/>
                  </a:lnTo>
                  <a:lnTo>
                    <a:pt x="3017" y="2250"/>
                  </a:lnTo>
                  <a:lnTo>
                    <a:pt x="2973" y="2350"/>
                  </a:lnTo>
                  <a:lnTo>
                    <a:pt x="2929" y="2452"/>
                  </a:lnTo>
                  <a:lnTo>
                    <a:pt x="2887" y="2553"/>
                  </a:lnTo>
                  <a:lnTo>
                    <a:pt x="2842" y="2655"/>
                  </a:lnTo>
                  <a:lnTo>
                    <a:pt x="2829" y="2661"/>
                  </a:lnTo>
                  <a:lnTo>
                    <a:pt x="2819" y="2672"/>
                  </a:lnTo>
                  <a:lnTo>
                    <a:pt x="2814" y="2686"/>
                  </a:lnTo>
                  <a:lnTo>
                    <a:pt x="2810" y="2701"/>
                  </a:lnTo>
                  <a:lnTo>
                    <a:pt x="2804" y="2714"/>
                  </a:lnTo>
                  <a:lnTo>
                    <a:pt x="2798" y="2724"/>
                  </a:lnTo>
                  <a:lnTo>
                    <a:pt x="2787" y="2728"/>
                  </a:lnTo>
                  <a:lnTo>
                    <a:pt x="2769" y="2724"/>
                  </a:lnTo>
                  <a:lnTo>
                    <a:pt x="2791" y="2655"/>
                  </a:lnTo>
                  <a:lnTo>
                    <a:pt x="2720" y="2634"/>
                  </a:lnTo>
                  <a:lnTo>
                    <a:pt x="2647" y="2613"/>
                  </a:lnTo>
                  <a:lnTo>
                    <a:pt x="2576" y="2592"/>
                  </a:lnTo>
                  <a:lnTo>
                    <a:pt x="2503" y="2571"/>
                  </a:lnTo>
                  <a:lnTo>
                    <a:pt x="2432" y="2551"/>
                  </a:lnTo>
                  <a:lnTo>
                    <a:pt x="2359" y="2532"/>
                  </a:lnTo>
                  <a:lnTo>
                    <a:pt x="2286" y="2515"/>
                  </a:lnTo>
                  <a:lnTo>
                    <a:pt x="2213" y="2496"/>
                  </a:lnTo>
                  <a:lnTo>
                    <a:pt x="2140" y="2479"/>
                  </a:lnTo>
                  <a:lnTo>
                    <a:pt x="2065" y="2461"/>
                  </a:lnTo>
                  <a:lnTo>
                    <a:pt x="1992" y="2446"/>
                  </a:lnTo>
                  <a:lnTo>
                    <a:pt x="1917" y="2429"/>
                  </a:lnTo>
                  <a:lnTo>
                    <a:pt x="1844" y="2413"/>
                  </a:lnTo>
                  <a:lnTo>
                    <a:pt x="1770" y="2400"/>
                  </a:lnTo>
                  <a:lnTo>
                    <a:pt x="1695" y="2385"/>
                  </a:lnTo>
                  <a:lnTo>
                    <a:pt x="1620" y="2371"/>
                  </a:lnTo>
                  <a:lnTo>
                    <a:pt x="1545" y="2358"/>
                  </a:lnTo>
                  <a:lnTo>
                    <a:pt x="1470" y="2344"/>
                  </a:lnTo>
                  <a:lnTo>
                    <a:pt x="1395" y="2331"/>
                  </a:lnTo>
                  <a:lnTo>
                    <a:pt x="1319" y="2319"/>
                  </a:lnTo>
                  <a:lnTo>
                    <a:pt x="1244" y="2308"/>
                  </a:lnTo>
                  <a:lnTo>
                    <a:pt x="1167" y="2296"/>
                  </a:lnTo>
                  <a:lnTo>
                    <a:pt x="1092" y="2285"/>
                  </a:lnTo>
                  <a:lnTo>
                    <a:pt x="1015" y="2275"/>
                  </a:lnTo>
                  <a:lnTo>
                    <a:pt x="940" y="2266"/>
                  </a:lnTo>
                  <a:lnTo>
                    <a:pt x="864" y="2256"/>
                  </a:lnTo>
                  <a:lnTo>
                    <a:pt x="787" y="2246"/>
                  </a:lnTo>
                  <a:lnTo>
                    <a:pt x="710" y="2239"/>
                  </a:lnTo>
                  <a:lnTo>
                    <a:pt x="633" y="2229"/>
                  </a:lnTo>
                  <a:lnTo>
                    <a:pt x="557" y="2221"/>
                  </a:lnTo>
                  <a:lnTo>
                    <a:pt x="480" y="2216"/>
                  </a:lnTo>
                  <a:lnTo>
                    <a:pt x="403" y="2208"/>
                  </a:lnTo>
                  <a:lnTo>
                    <a:pt x="376" y="2210"/>
                  </a:lnTo>
                  <a:lnTo>
                    <a:pt x="351" y="2212"/>
                  </a:lnTo>
                  <a:lnTo>
                    <a:pt x="324" y="2212"/>
                  </a:lnTo>
                  <a:lnTo>
                    <a:pt x="299" y="2212"/>
                  </a:lnTo>
                  <a:lnTo>
                    <a:pt x="273" y="2210"/>
                  </a:lnTo>
                  <a:lnTo>
                    <a:pt x="248" y="2206"/>
                  </a:lnTo>
                  <a:lnTo>
                    <a:pt x="223" y="2204"/>
                  </a:lnTo>
                  <a:lnTo>
                    <a:pt x="198" y="2202"/>
                  </a:lnTo>
                  <a:lnTo>
                    <a:pt x="173" y="2198"/>
                  </a:lnTo>
                  <a:lnTo>
                    <a:pt x="148" y="2197"/>
                  </a:lnTo>
                  <a:lnTo>
                    <a:pt x="123" y="2195"/>
                  </a:lnTo>
                  <a:lnTo>
                    <a:pt x="98" y="2195"/>
                  </a:lnTo>
                  <a:lnTo>
                    <a:pt x="73" y="2195"/>
                  </a:lnTo>
                  <a:lnTo>
                    <a:pt x="50" y="2195"/>
                  </a:lnTo>
                  <a:lnTo>
                    <a:pt x="25" y="2198"/>
                  </a:lnTo>
                  <a:lnTo>
                    <a:pt x="0" y="2202"/>
                  </a:lnTo>
                  <a:lnTo>
                    <a:pt x="0" y="2170"/>
                  </a:lnTo>
                  <a:lnTo>
                    <a:pt x="52" y="2085"/>
                  </a:lnTo>
                  <a:lnTo>
                    <a:pt x="104" y="2001"/>
                  </a:lnTo>
                  <a:lnTo>
                    <a:pt x="154" y="1916"/>
                  </a:lnTo>
                  <a:lnTo>
                    <a:pt x="203" y="1832"/>
                  </a:lnTo>
                  <a:lnTo>
                    <a:pt x="251" y="1746"/>
                  </a:lnTo>
                  <a:lnTo>
                    <a:pt x="301" y="1661"/>
                  </a:lnTo>
                  <a:lnTo>
                    <a:pt x="347" y="1575"/>
                  </a:lnTo>
                  <a:lnTo>
                    <a:pt x="395" y="1489"/>
                  </a:lnTo>
                  <a:lnTo>
                    <a:pt x="441" y="1404"/>
                  </a:lnTo>
                  <a:lnTo>
                    <a:pt x="489" y="1318"/>
                  </a:lnTo>
                  <a:lnTo>
                    <a:pt x="534" y="1232"/>
                  </a:lnTo>
                  <a:lnTo>
                    <a:pt x="580" y="1145"/>
                  </a:lnTo>
                  <a:lnTo>
                    <a:pt x="626" y="1059"/>
                  </a:lnTo>
                  <a:lnTo>
                    <a:pt x="672" y="971"/>
                  </a:lnTo>
                  <a:lnTo>
                    <a:pt x="716" y="884"/>
                  </a:lnTo>
                  <a:lnTo>
                    <a:pt x="762" y="798"/>
                  </a:lnTo>
                  <a:lnTo>
                    <a:pt x="800" y="785"/>
                  </a:lnTo>
                  <a:lnTo>
                    <a:pt x="1459" y="777"/>
                  </a:lnTo>
                  <a:lnTo>
                    <a:pt x="1491" y="756"/>
                  </a:lnTo>
                  <a:lnTo>
                    <a:pt x="1524" y="739"/>
                  </a:lnTo>
                  <a:lnTo>
                    <a:pt x="1558" y="721"/>
                  </a:lnTo>
                  <a:lnTo>
                    <a:pt x="1593" y="706"/>
                  </a:lnTo>
                  <a:lnTo>
                    <a:pt x="1629" y="691"/>
                  </a:lnTo>
                  <a:lnTo>
                    <a:pt x="1664" y="675"/>
                  </a:lnTo>
                  <a:lnTo>
                    <a:pt x="1699" y="662"/>
                  </a:lnTo>
                  <a:lnTo>
                    <a:pt x="1735" y="645"/>
                  </a:lnTo>
                  <a:lnTo>
                    <a:pt x="1768" y="629"/>
                  </a:lnTo>
                  <a:lnTo>
                    <a:pt x="1802" y="612"/>
                  </a:lnTo>
                  <a:lnTo>
                    <a:pt x="1833" y="593"/>
                  </a:lnTo>
                  <a:lnTo>
                    <a:pt x="1864" y="572"/>
                  </a:lnTo>
                  <a:lnTo>
                    <a:pt x="1892" y="547"/>
                  </a:lnTo>
                  <a:lnTo>
                    <a:pt x="1919" y="520"/>
                  </a:lnTo>
                  <a:lnTo>
                    <a:pt x="1944" y="491"/>
                  </a:lnTo>
                  <a:lnTo>
                    <a:pt x="1965" y="457"/>
                  </a:lnTo>
                  <a:lnTo>
                    <a:pt x="2006" y="434"/>
                  </a:lnTo>
                  <a:lnTo>
                    <a:pt x="2048" y="411"/>
                  </a:lnTo>
                  <a:lnTo>
                    <a:pt x="2090" y="390"/>
                  </a:lnTo>
                  <a:lnTo>
                    <a:pt x="2132" y="368"/>
                  </a:lnTo>
                  <a:lnTo>
                    <a:pt x="2176" y="349"/>
                  </a:lnTo>
                  <a:lnTo>
                    <a:pt x="2219" y="330"/>
                  </a:lnTo>
                  <a:lnTo>
                    <a:pt x="2261" y="313"/>
                  </a:lnTo>
                  <a:lnTo>
                    <a:pt x="2305" y="294"/>
                  </a:lnTo>
                  <a:lnTo>
                    <a:pt x="2349" y="276"/>
                  </a:lnTo>
                  <a:lnTo>
                    <a:pt x="2391" y="259"/>
                  </a:lnTo>
                  <a:lnTo>
                    <a:pt x="2435" y="242"/>
                  </a:lnTo>
                  <a:lnTo>
                    <a:pt x="2478" y="223"/>
                  </a:lnTo>
                  <a:lnTo>
                    <a:pt x="2522" y="205"/>
                  </a:lnTo>
                  <a:lnTo>
                    <a:pt x="2564" y="186"/>
                  </a:lnTo>
                  <a:lnTo>
                    <a:pt x="2608" y="167"/>
                  </a:lnTo>
                  <a:lnTo>
                    <a:pt x="2650" y="146"/>
                  </a:lnTo>
                  <a:lnTo>
                    <a:pt x="2685" y="132"/>
                  </a:lnTo>
                  <a:lnTo>
                    <a:pt x="2718" y="121"/>
                  </a:lnTo>
                  <a:lnTo>
                    <a:pt x="2752" y="106"/>
                  </a:lnTo>
                  <a:lnTo>
                    <a:pt x="2787" y="92"/>
                  </a:lnTo>
                  <a:lnTo>
                    <a:pt x="2821" y="79"/>
                  </a:lnTo>
                  <a:lnTo>
                    <a:pt x="2856" y="65"/>
                  </a:lnTo>
                  <a:lnTo>
                    <a:pt x="2890" y="54"/>
                  </a:lnTo>
                  <a:lnTo>
                    <a:pt x="2925" y="40"/>
                  </a:lnTo>
                  <a:lnTo>
                    <a:pt x="2961" y="31"/>
                  </a:lnTo>
                  <a:lnTo>
                    <a:pt x="2996" y="21"/>
                  </a:lnTo>
                  <a:lnTo>
                    <a:pt x="3032" y="14"/>
                  </a:lnTo>
                  <a:lnTo>
                    <a:pt x="3067" y="6"/>
                  </a:lnTo>
                  <a:lnTo>
                    <a:pt x="3103" y="2"/>
                  </a:lnTo>
                  <a:lnTo>
                    <a:pt x="3140" y="0"/>
                  </a:lnTo>
                  <a:lnTo>
                    <a:pt x="3178" y="0"/>
                  </a:lnTo>
                  <a:lnTo>
                    <a:pt x="3215" y="4"/>
                  </a:lnTo>
                  <a:lnTo>
                    <a:pt x="3236" y="21"/>
                  </a:lnTo>
                  <a:lnTo>
                    <a:pt x="3255" y="38"/>
                  </a:lnTo>
                  <a:lnTo>
                    <a:pt x="3276" y="56"/>
                  </a:lnTo>
                  <a:lnTo>
                    <a:pt x="3297" y="75"/>
                  </a:lnTo>
                  <a:lnTo>
                    <a:pt x="3315" y="92"/>
                  </a:lnTo>
                  <a:lnTo>
                    <a:pt x="3328" y="113"/>
                  </a:lnTo>
                  <a:lnTo>
                    <a:pt x="3338" y="136"/>
                  </a:lnTo>
                  <a:lnTo>
                    <a:pt x="3343" y="163"/>
                  </a:lnTo>
                  <a:lnTo>
                    <a:pt x="3347" y="213"/>
                  </a:lnTo>
                  <a:lnTo>
                    <a:pt x="3338" y="259"/>
                  </a:lnTo>
                  <a:lnTo>
                    <a:pt x="3318" y="303"/>
                  </a:lnTo>
                  <a:lnTo>
                    <a:pt x="3293" y="343"/>
                  </a:lnTo>
                  <a:lnTo>
                    <a:pt x="3261" y="382"/>
                  </a:lnTo>
                  <a:lnTo>
                    <a:pt x="3226" y="416"/>
                  </a:lnTo>
                  <a:lnTo>
                    <a:pt x="3190" y="447"/>
                  </a:lnTo>
                  <a:lnTo>
                    <a:pt x="3153" y="478"/>
                  </a:lnTo>
                  <a:lnTo>
                    <a:pt x="3107" y="503"/>
                  </a:lnTo>
                  <a:lnTo>
                    <a:pt x="3059" y="526"/>
                  </a:lnTo>
                  <a:lnTo>
                    <a:pt x="3013" y="551"/>
                  </a:lnTo>
                  <a:lnTo>
                    <a:pt x="2965" y="574"/>
                  </a:lnTo>
                  <a:lnTo>
                    <a:pt x="2919" y="599"/>
                  </a:lnTo>
                  <a:lnTo>
                    <a:pt x="2871" y="624"/>
                  </a:lnTo>
                  <a:lnTo>
                    <a:pt x="2825" y="648"/>
                  </a:lnTo>
                  <a:lnTo>
                    <a:pt x="2777" y="672"/>
                  </a:lnTo>
                  <a:lnTo>
                    <a:pt x="2731" y="696"/>
                  </a:lnTo>
                  <a:lnTo>
                    <a:pt x="2685" y="721"/>
                  </a:lnTo>
                  <a:lnTo>
                    <a:pt x="2637" y="746"/>
                  </a:lnTo>
                  <a:lnTo>
                    <a:pt x="2591" y="771"/>
                  </a:lnTo>
                  <a:lnTo>
                    <a:pt x="2545" y="796"/>
                  </a:lnTo>
                  <a:lnTo>
                    <a:pt x="2499" y="823"/>
                  </a:lnTo>
                  <a:lnTo>
                    <a:pt x="2453" y="848"/>
                  </a:lnTo>
                  <a:lnTo>
                    <a:pt x="2407" y="873"/>
                  </a:lnTo>
                  <a:lnTo>
                    <a:pt x="2952" y="930"/>
                  </a:lnTo>
                  <a:lnTo>
                    <a:pt x="2971" y="917"/>
                  </a:lnTo>
                  <a:lnTo>
                    <a:pt x="2990" y="906"/>
                  </a:lnTo>
                  <a:lnTo>
                    <a:pt x="3011" y="896"/>
                  </a:lnTo>
                  <a:lnTo>
                    <a:pt x="3032" y="888"/>
                  </a:lnTo>
                  <a:lnTo>
                    <a:pt x="3055" y="884"/>
                  </a:lnTo>
                  <a:lnTo>
                    <a:pt x="3078" y="883"/>
                  </a:lnTo>
                  <a:lnTo>
                    <a:pt x="3100" y="883"/>
                  </a:lnTo>
                  <a:lnTo>
                    <a:pt x="3123" y="886"/>
                  </a:lnTo>
                  <a:lnTo>
                    <a:pt x="3138" y="896"/>
                  </a:lnTo>
                  <a:lnTo>
                    <a:pt x="3149" y="906"/>
                  </a:lnTo>
                  <a:lnTo>
                    <a:pt x="3159" y="917"/>
                  </a:lnTo>
                  <a:lnTo>
                    <a:pt x="3172" y="930"/>
                  </a:lnTo>
                  <a:lnTo>
                    <a:pt x="3172" y="950"/>
                  </a:lnTo>
                  <a:lnTo>
                    <a:pt x="3196" y="955"/>
                  </a:lnTo>
                  <a:lnTo>
                    <a:pt x="3219" y="961"/>
                  </a:lnTo>
                  <a:lnTo>
                    <a:pt x="3242" y="965"/>
                  </a:lnTo>
                  <a:lnTo>
                    <a:pt x="3267" y="971"/>
                  </a:lnTo>
                  <a:lnTo>
                    <a:pt x="3290" y="975"/>
                  </a:lnTo>
                  <a:lnTo>
                    <a:pt x="3315" y="977"/>
                  </a:lnTo>
                  <a:lnTo>
                    <a:pt x="3339" y="980"/>
                  </a:lnTo>
                  <a:lnTo>
                    <a:pt x="3364" y="982"/>
                  </a:lnTo>
                  <a:lnTo>
                    <a:pt x="3387" y="986"/>
                  </a:lnTo>
                  <a:lnTo>
                    <a:pt x="3412" y="988"/>
                  </a:lnTo>
                  <a:lnTo>
                    <a:pt x="3437" y="990"/>
                  </a:lnTo>
                  <a:lnTo>
                    <a:pt x="3462" y="992"/>
                  </a:lnTo>
                  <a:lnTo>
                    <a:pt x="3485" y="994"/>
                  </a:lnTo>
                  <a:lnTo>
                    <a:pt x="3510" y="996"/>
                  </a:lnTo>
                  <a:lnTo>
                    <a:pt x="3533" y="998"/>
                  </a:lnTo>
                  <a:lnTo>
                    <a:pt x="3556" y="1000"/>
                  </a:lnTo>
                  <a:lnTo>
                    <a:pt x="3556" y="1013"/>
                  </a:lnTo>
                  <a:lnTo>
                    <a:pt x="3549" y="1019"/>
                  </a:lnTo>
                  <a:lnTo>
                    <a:pt x="3539" y="1023"/>
                  </a:lnTo>
                  <a:lnTo>
                    <a:pt x="3529" y="1026"/>
                  </a:lnTo>
                  <a:close/>
                </a:path>
              </a:pathLst>
            </a:custGeom>
            <a:solidFill>
              <a:srgbClr val="000000"/>
            </a:solidFill>
            <a:ln w="9525">
              <a:noFill/>
              <a:round/>
            </a:ln>
          </p:spPr>
          <p:txBody>
            <a:bodyPr/>
            <a:lstStyle/>
            <a:p>
              <a:endParaRPr lang="en-US"/>
            </a:p>
          </p:txBody>
        </p:sp>
        <p:sp>
          <p:nvSpPr>
            <p:cNvPr id="377869" name="Freeform 13"/>
            <p:cNvSpPr/>
            <p:nvPr/>
          </p:nvSpPr>
          <p:spPr bwMode="auto">
            <a:xfrm>
              <a:off x="3705" y="2805"/>
              <a:ext cx="1704" cy="895"/>
            </a:xfrm>
            <a:custGeom>
              <a:avLst/>
              <a:gdLst/>
              <a:ahLst/>
              <a:cxnLst>
                <a:cxn ang="0">
                  <a:pos x="2520" y="1734"/>
                </a:cxn>
                <a:cxn ang="0">
                  <a:pos x="2238" y="1671"/>
                </a:cxn>
                <a:cxn ang="0">
                  <a:pos x="1958" y="1609"/>
                </a:cxn>
                <a:cxn ang="0">
                  <a:pos x="1678" y="1554"/>
                </a:cxn>
                <a:cxn ang="0">
                  <a:pos x="1396" y="1500"/>
                </a:cxn>
                <a:cxn ang="0">
                  <a:pos x="1110" y="1448"/>
                </a:cxn>
                <a:cxn ang="0">
                  <a:pos x="816" y="1406"/>
                </a:cxn>
                <a:cxn ang="0">
                  <a:pos x="526" y="1379"/>
                </a:cxn>
                <a:cxn ang="0">
                  <a:pos x="238" y="1356"/>
                </a:cxn>
                <a:cxn ang="0">
                  <a:pos x="46" y="1258"/>
                </a:cxn>
                <a:cxn ang="0">
                  <a:pos x="275" y="846"/>
                </a:cxn>
                <a:cxn ang="0">
                  <a:pos x="503" y="433"/>
                </a:cxn>
                <a:cxn ang="0">
                  <a:pos x="732" y="21"/>
                </a:cxn>
                <a:cxn ang="0">
                  <a:pos x="904" y="7"/>
                </a:cxn>
                <a:cxn ang="0">
                  <a:pos x="1087" y="2"/>
                </a:cxn>
                <a:cxn ang="0">
                  <a:pos x="1265" y="5"/>
                </a:cxn>
                <a:cxn ang="0">
                  <a:pos x="799" y="312"/>
                </a:cxn>
                <a:cxn ang="0">
                  <a:pos x="768" y="416"/>
                </a:cxn>
                <a:cxn ang="0">
                  <a:pos x="666" y="456"/>
                </a:cxn>
                <a:cxn ang="0">
                  <a:pos x="557" y="533"/>
                </a:cxn>
                <a:cxn ang="0">
                  <a:pos x="405" y="727"/>
                </a:cxn>
                <a:cxn ang="0">
                  <a:pos x="400" y="823"/>
                </a:cxn>
                <a:cxn ang="0">
                  <a:pos x="482" y="869"/>
                </a:cxn>
                <a:cxn ang="0">
                  <a:pos x="605" y="840"/>
                </a:cxn>
                <a:cxn ang="0">
                  <a:pos x="730" y="815"/>
                </a:cxn>
                <a:cxn ang="0">
                  <a:pos x="860" y="800"/>
                </a:cxn>
                <a:cxn ang="0">
                  <a:pos x="906" y="690"/>
                </a:cxn>
                <a:cxn ang="0">
                  <a:pos x="1023" y="644"/>
                </a:cxn>
                <a:cxn ang="0">
                  <a:pos x="1181" y="585"/>
                </a:cxn>
                <a:cxn ang="0">
                  <a:pos x="2110" y="172"/>
                </a:cxn>
                <a:cxn ang="0">
                  <a:pos x="2273" y="103"/>
                </a:cxn>
                <a:cxn ang="0">
                  <a:pos x="2442" y="109"/>
                </a:cxn>
                <a:cxn ang="0">
                  <a:pos x="2616" y="126"/>
                </a:cxn>
                <a:cxn ang="0">
                  <a:pos x="2789" y="149"/>
                </a:cxn>
                <a:cxn ang="0">
                  <a:pos x="2712" y="236"/>
                </a:cxn>
                <a:cxn ang="0">
                  <a:pos x="2584" y="351"/>
                </a:cxn>
                <a:cxn ang="0">
                  <a:pos x="2468" y="481"/>
                </a:cxn>
                <a:cxn ang="0">
                  <a:pos x="2449" y="650"/>
                </a:cxn>
                <a:cxn ang="0">
                  <a:pos x="2626" y="685"/>
                </a:cxn>
                <a:cxn ang="0">
                  <a:pos x="2810" y="566"/>
                </a:cxn>
                <a:cxn ang="0">
                  <a:pos x="2992" y="401"/>
                </a:cxn>
                <a:cxn ang="0">
                  <a:pos x="3042" y="291"/>
                </a:cxn>
                <a:cxn ang="0">
                  <a:pos x="2989" y="251"/>
                </a:cxn>
                <a:cxn ang="0">
                  <a:pos x="2879" y="374"/>
                </a:cxn>
                <a:cxn ang="0">
                  <a:pos x="2756" y="477"/>
                </a:cxn>
                <a:cxn ang="0">
                  <a:pos x="2616" y="554"/>
                </a:cxn>
                <a:cxn ang="0">
                  <a:pos x="2568" y="571"/>
                </a:cxn>
                <a:cxn ang="0">
                  <a:pos x="2645" y="431"/>
                </a:cxn>
                <a:cxn ang="0">
                  <a:pos x="2797" y="309"/>
                </a:cxn>
                <a:cxn ang="0">
                  <a:pos x="2962" y="209"/>
                </a:cxn>
                <a:cxn ang="0">
                  <a:pos x="3052" y="192"/>
                </a:cxn>
                <a:cxn ang="0">
                  <a:pos x="3104" y="182"/>
                </a:cxn>
                <a:cxn ang="0">
                  <a:pos x="3298" y="211"/>
                </a:cxn>
                <a:cxn ang="0">
                  <a:pos x="3336" y="424"/>
                </a:cxn>
                <a:cxn ang="0">
                  <a:pos x="3138" y="917"/>
                </a:cxn>
                <a:cxn ang="0">
                  <a:pos x="2923" y="1404"/>
                </a:cxn>
              </a:cxnLst>
              <a:rect l="0" t="0" r="r" b="b"/>
              <a:pathLst>
                <a:path w="3409" h="1789">
                  <a:moveTo>
                    <a:pt x="2747" y="1789"/>
                  </a:moveTo>
                  <a:lnTo>
                    <a:pt x="2689" y="1776"/>
                  </a:lnTo>
                  <a:lnTo>
                    <a:pt x="2634" y="1761"/>
                  </a:lnTo>
                  <a:lnTo>
                    <a:pt x="2576" y="1747"/>
                  </a:lnTo>
                  <a:lnTo>
                    <a:pt x="2520" y="1734"/>
                  </a:lnTo>
                  <a:lnTo>
                    <a:pt x="2463" y="1720"/>
                  </a:lnTo>
                  <a:lnTo>
                    <a:pt x="2407" y="1707"/>
                  </a:lnTo>
                  <a:lnTo>
                    <a:pt x="2351" y="1695"/>
                  </a:lnTo>
                  <a:lnTo>
                    <a:pt x="2294" y="1682"/>
                  </a:lnTo>
                  <a:lnTo>
                    <a:pt x="2238" y="1671"/>
                  </a:lnTo>
                  <a:lnTo>
                    <a:pt x="2182" y="1657"/>
                  </a:lnTo>
                  <a:lnTo>
                    <a:pt x="2125" y="1646"/>
                  </a:lnTo>
                  <a:lnTo>
                    <a:pt x="2069" y="1632"/>
                  </a:lnTo>
                  <a:lnTo>
                    <a:pt x="2014" y="1621"/>
                  </a:lnTo>
                  <a:lnTo>
                    <a:pt x="1958" y="1609"/>
                  </a:lnTo>
                  <a:lnTo>
                    <a:pt x="1902" y="1598"/>
                  </a:lnTo>
                  <a:lnTo>
                    <a:pt x="1845" y="1586"/>
                  </a:lnTo>
                  <a:lnTo>
                    <a:pt x="1789" y="1575"/>
                  </a:lnTo>
                  <a:lnTo>
                    <a:pt x="1733" y="1563"/>
                  </a:lnTo>
                  <a:lnTo>
                    <a:pt x="1678" y="1554"/>
                  </a:lnTo>
                  <a:lnTo>
                    <a:pt x="1620" y="1542"/>
                  </a:lnTo>
                  <a:lnTo>
                    <a:pt x="1565" y="1530"/>
                  </a:lnTo>
                  <a:lnTo>
                    <a:pt x="1509" y="1521"/>
                  </a:lnTo>
                  <a:lnTo>
                    <a:pt x="1451" y="1509"/>
                  </a:lnTo>
                  <a:lnTo>
                    <a:pt x="1396" y="1500"/>
                  </a:lnTo>
                  <a:lnTo>
                    <a:pt x="1338" y="1488"/>
                  </a:lnTo>
                  <a:lnTo>
                    <a:pt x="1280" y="1479"/>
                  </a:lnTo>
                  <a:lnTo>
                    <a:pt x="1225" y="1469"/>
                  </a:lnTo>
                  <a:lnTo>
                    <a:pt x="1167" y="1460"/>
                  </a:lnTo>
                  <a:lnTo>
                    <a:pt x="1110" y="1448"/>
                  </a:lnTo>
                  <a:lnTo>
                    <a:pt x="1052" y="1438"/>
                  </a:lnTo>
                  <a:lnTo>
                    <a:pt x="994" y="1429"/>
                  </a:lnTo>
                  <a:lnTo>
                    <a:pt x="937" y="1419"/>
                  </a:lnTo>
                  <a:lnTo>
                    <a:pt x="876" y="1413"/>
                  </a:lnTo>
                  <a:lnTo>
                    <a:pt x="816" y="1406"/>
                  </a:lnTo>
                  <a:lnTo>
                    <a:pt x="757" y="1400"/>
                  </a:lnTo>
                  <a:lnTo>
                    <a:pt x="699" y="1394"/>
                  </a:lnTo>
                  <a:lnTo>
                    <a:pt x="641" y="1390"/>
                  </a:lnTo>
                  <a:lnTo>
                    <a:pt x="582" y="1385"/>
                  </a:lnTo>
                  <a:lnTo>
                    <a:pt x="526" y="1379"/>
                  </a:lnTo>
                  <a:lnTo>
                    <a:pt x="469" y="1373"/>
                  </a:lnTo>
                  <a:lnTo>
                    <a:pt x="411" y="1369"/>
                  </a:lnTo>
                  <a:lnTo>
                    <a:pt x="353" y="1366"/>
                  </a:lnTo>
                  <a:lnTo>
                    <a:pt x="296" y="1360"/>
                  </a:lnTo>
                  <a:lnTo>
                    <a:pt x="238" y="1356"/>
                  </a:lnTo>
                  <a:lnTo>
                    <a:pt x="179" y="1352"/>
                  </a:lnTo>
                  <a:lnTo>
                    <a:pt x="121" y="1348"/>
                  </a:lnTo>
                  <a:lnTo>
                    <a:pt x="60" y="1344"/>
                  </a:lnTo>
                  <a:lnTo>
                    <a:pt x="0" y="1341"/>
                  </a:lnTo>
                  <a:lnTo>
                    <a:pt x="46" y="1258"/>
                  </a:lnTo>
                  <a:lnTo>
                    <a:pt x="92" y="1176"/>
                  </a:lnTo>
                  <a:lnTo>
                    <a:pt x="139" y="1093"/>
                  </a:lnTo>
                  <a:lnTo>
                    <a:pt x="183" y="1011"/>
                  </a:lnTo>
                  <a:lnTo>
                    <a:pt x="229" y="928"/>
                  </a:lnTo>
                  <a:lnTo>
                    <a:pt x="275" y="846"/>
                  </a:lnTo>
                  <a:lnTo>
                    <a:pt x="321" y="763"/>
                  </a:lnTo>
                  <a:lnTo>
                    <a:pt x="367" y="681"/>
                  </a:lnTo>
                  <a:lnTo>
                    <a:pt x="413" y="598"/>
                  </a:lnTo>
                  <a:lnTo>
                    <a:pt x="459" y="516"/>
                  </a:lnTo>
                  <a:lnTo>
                    <a:pt x="503" y="433"/>
                  </a:lnTo>
                  <a:lnTo>
                    <a:pt x="549" y="351"/>
                  </a:lnTo>
                  <a:lnTo>
                    <a:pt x="595" y="268"/>
                  </a:lnTo>
                  <a:lnTo>
                    <a:pt x="641" y="186"/>
                  </a:lnTo>
                  <a:lnTo>
                    <a:pt x="685" y="103"/>
                  </a:lnTo>
                  <a:lnTo>
                    <a:pt x="732" y="21"/>
                  </a:lnTo>
                  <a:lnTo>
                    <a:pt x="764" y="19"/>
                  </a:lnTo>
                  <a:lnTo>
                    <a:pt x="799" y="15"/>
                  </a:lnTo>
                  <a:lnTo>
                    <a:pt x="833" y="13"/>
                  </a:lnTo>
                  <a:lnTo>
                    <a:pt x="868" y="9"/>
                  </a:lnTo>
                  <a:lnTo>
                    <a:pt x="904" y="7"/>
                  </a:lnTo>
                  <a:lnTo>
                    <a:pt x="941" y="5"/>
                  </a:lnTo>
                  <a:lnTo>
                    <a:pt x="977" y="4"/>
                  </a:lnTo>
                  <a:lnTo>
                    <a:pt x="1014" y="2"/>
                  </a:lnTo>
                  <a:lnTo>
                    <a:pt x="1050" y="2"/>
                  </a:lnTo>
                  <a:lnTo>
                    <a:pt x="1087" y="2"/>
                  </a:lnTo>
                  <a:lnTo>
                    <a:pt x="1123" y="0"/>
                  </a:lnTo>
                  <a:lnTo>
                    <a:pt x="1160" y="2"/>
                  </a:lnTo>
                  <a:lnTo>
                    <a:pt x="1196" y="2"/>
                  </a:lnTo>
                  <a:lnTo>
                    <a:pt x="1231" y="4"/>
                  </a:lnTo>
                  <a:lnTo>
                    <a:pt x="1265" y="5"/>
                  </a:lnTo>
                  <a:lnTo>
                    <a:pt x="1300" y="7"/>
                  </a:lnTo>
                  <a:lnTo>
                    <a:pt x="847" y="264"/>
                  </a:lnTo>
                  <a:lnTo>
                    <a:pt x="828" y="278"/>
                  </a:lnTo>
                  <a:lnTo>
                    <a:pt x="812" y="295"/>
                  </a:lnTo>
                  <a:lnTo>
                    <a:pt x="799" y="312"/>
                  </a:lnTo>
                  <a:lnTo>
                    <a:pt x="787" y="332"/>
                  </a:lnTo>
                  <a:lnTo>
                    <a:pt x="778" y="353"/>
                  </a:lnTo>
                  <a:lnTo>
                    <a:pt x="772" y="374"/>
                  </a:lnTo>
                  <a:lnTo>
                    <a:pt x="768" y="395"/>
                  </a:lnTo>
                  <a:lnTo>
                    <a:pt x="768" y="416"/>
                  </a:lnTo>
                  <a:lnTo>
                    <a:pt x="749" y="424"/>
                  </a:lnTo>
                  <a:lnTo>
                    <a:pt x="728" y="433"/>
                  </a:lnTo>
                  <a:lnTo>
                    <a:pt x="709" y="443"/>
                  </a:lnTo>
                  <a:lnTo>
                    <a:pt x="687" y="450"/>
                  </a:lnTo>
                  <a:lnTo>
                    <a:pt x="666" y="456"/>
                  </a:lnTo>
                  <a:lnTo>
                    <a:pt x="645" y="458"/>
                  </a:lnTo>
                  <a:lnTo>
                    <a:pt x="624" y="456"/>
                  </a:lnTo>
                  <a:lnTo>
                    <a:pt x="603" y="449"/>
                  </a:lnTo>
                  <a:lnTo>
                    <a:pt x="580" y="491"/>
                  </a:lnTo>
                  <a:lnTo>
                    <a:pt x="557" y="533"/>
                  </a:lnTo>
                  <a:lnTo>
                    <a:pt x="530" y="575"/>
                  </a:lnTo>
                  <a:lnTo>
                    <a:pt x="503" y="615"/>
                  </a:lnTo>
                  <a:lnTo>
                    <a:pt x="472" y="656"/>
                  </a:lnTo>
                  <a:lnTo>
                    <a:pt x="440" y="692"/>
                  </a:lnTo>
                  <a:lnTo>
                    <a:pt x="405" y="727"/>
                  </a:lnTo>
                  <a:lnTo>
                    <a:pt x="367" y="757"/>
                  </a:lnTo>
                  <a:lnTo>
                    <a:pt x="369" y="777"/>
                  </a:lnTo>
                  <a:lnTo>
                    <a:pt x="377" y="794"/>
                  </a:lnTo>
                  <a:lnTo>
                    <a:pt x="386" y="809"/>
                  </a:lnTo>
                  <a:lnTo>
                    <a:pt x="400" y="823"/>
                  </a:lnTo>
                  <a:lnTo>
                    <a:pt x="415" y="834"/>
                  </a:lnTo>
                  <a:lnTo>
                    <a:pt x="428" y="848"/>
                  </a:lnTo>
                  <a:lnTo>
                    <a:pt x="444" y="861"/>
                  </a:lnTo>
                  <a:lnTo>
                    <a:pt x="457" y="874"/>
                  </a:lnTo>
                  <a:lnTo>
                    <a:pt x="482" y="869"/>
                  </a:lnTo>
                  <a:lnTo>
                    <a:pt x="505" y="863"/>
                  </a:lnTo>
                  <a:lnTo>
                    <a:pt x="530" y="857"/>
                  </a:lnTo>
                  <a:lnTo>
                    <a:pt x="555" y="851"/>
                  </a:lnTo>
                  <a:lnTo>
                    <a:pt x="580" y="846"/>
                  </a:lnTo>
                  <a:lnTo>
                    <a:pt x="605" y="840"/>
                  </a:lnTo>
                  <a:lnTo>
                    <a:pt x="628" y="834"/>
                  </a:lnTo>
                  <a:lnTo>
                    <a:pt x="653" y="828"/>
                  </a:lnTo>
                  <a:lnTo>
                    <a:pt x="678" y="823"/>
                  </a:lnTo>
                  <a:lnTo>
                    <a:pt x="705" y="819"/>
                  </a:lnTo>
                  <a:lnTo>
                    <a:pt x="730" y="815"/>
                  </a:lnTo>
                  <a:lnTo>
                    <a:pt x="755" y="811"/>
                  </a:lnTo>
                  <a:lnTo>
                    <a:pt x="781" y="807"/>
                  </a:lnTo>
                  <a:lnTo>
                    <a:pt x="806" y="803"/>
                  </a:lnTo>
                  <a:lnTo>
                    <a:pt x="833" y="802"/>
                  </a:lnTo>
                  <a:lnTo>
                    <a:pt x="860" y="800"/>
                  </a:lnTo>
                  <a:lnTo>
                    <a:pt x="864" y="775"/>
                  </a:lnTo>
                  <a:lnTo>
                    <a:pt x="870" y="752"/>
                  </a:lnTo>
                  <a:lnTo>
                    <a:pt x="879" y="731"/>
                  </a:lnTo>
                  <a:lnTo>
                    <a:pt x="893" y="711"/>
                  </a:lnTo>
                  <a:lnTo>
                    <a:pt x="906" y="690"/>
                  </a:lnTo>
                  <a:lnTo>
                    <a:pt x="922" y="671"/>
                  </a:lnTo>
                  <a:lnTo>
                    <a:pt x="939" y="654"/>
                  </a:lnTo>
                  <a:lnTo>
                    <a:pt x="956" y="635"/>
                  </a:lnTo>
                  <a:lnTo>
                    <a:pt x="991" y="644"/>
                  </a:lnTo>
                  <a:lnTo>
                    <a:pt x="1023" y="644"/>
                  </a:lnTo>
                  <a:lnTo>
                    <a:pt x="1056" y="638"/>
                  </a:lnTo>
                  <a:lnTo>
                    <a:pt x="1087" y="627"/>
                  </a:lnTo>
                  <a:lnTo>
                    <a:pt x="1119" y="614"/>
                  </a:lnTo>
                  <a:lnTo>
                    <a:pt x="1150" y="598"/>
                  </a:lnTo>
                  <a:lnTo>
                    <a:pt x="1181" y="585"/>
                  </a:lnTo>
                  <a:lnTo>
                    <a:pt x="1211" y="571"/>
                  </a:lnTo>
                  <a:lnTo>
                    <a:pt x="1998" y="174"/>
                  </a:lnTo>
                  <a:lnTo>
                    <a:pt x="2039" y="180"/>
                  </a:lnTo>
                  <a:lnTo>
                    <a:pt x="2075" y="178"/>
                  </a:lnTo>
                  <a:lnTo>
                    <a:pt x="2110" y="172"/>
                  </a:lnTo>
                  <a:lnTo>
                    <a:pt x="2144" y="161"/>
                  </a:lnTo>
                  <a:lnTo>
                    <a:pt x="2177" y="149"/>
                  </a:lnTo>
                  <a:lnTo>
                    <a:pt x="2209" y="134"/>
                  </a:lnTo>
                  <a:lnTo>
                    <a:pt x="2240" y="119"/>
                  </a:lnTo>
                  <a:lnTo>
                    <a:pt x="2273" y="103"/>
                  </a:lnTo>
                  <a:lnTo>
                    <a:pt x="2305" y="103"/>
                  </a:lnTo>
                  <a:lnTo>
                    <a:pt x="2340" y="103"/>
                  </a:lnTo>
                  <a:lnTo>
                    <a:pt x="2372" y="105"/>
                  </a:lnTo>
                  <a:lnTo>
                    <a:pt x="2407" y="107"/>
                  </a:lnTo>
                  <a:lnTo>
                    <a:pt x="2442" y="109"/>
                  </a:lnTo>
                  <a:lnTo>
                    <a:pt x="2476" y="111"/>
                  </a:lnTo>
                  <a:lnTo>
                    <a:pt x="2511" y="115"/>
                  </a:lnTo>
                  <a:lnTo>
                    <a:pt x="2545" y="119"/>
                  </a:lnTo>
                  <a:lnTo>
                    <a:pt x="2582" y="122"/>
                  </a:lnTo>
                  <a:lnTo>
                    <a:pt x="2616" y="126"/>
                  </a:lnTo>
                  <a:lnTo>
                    <a:pt x="2651" y="130"/>
                  </a:lnTo>
                  <a:lnTo>
                    <a:pt x="2685" y="136"/>
                  </a:lnTo>
                  <a:lnTo>
                    <a:pt x="2720" y="140"/>
                  </a:lnTo>
                  <a:lnTo>
                    <a:pt x="2754" y="145"/>
                  </a:lnTo>
                  <a:lnTo>
                    <a:pt x="2789" y="149"/>
                  </a:lnTo>
                  <a:lnTo>
                    <a:pt x="2824" y="155"/>
                  </a:lnTo>
                  <a:lnTo>
                    <a:pt x="2795" y="174"/>
                  </a:lnTo>
                  <a:lnTo>
                    <a:pt x="2766" y="193"/>
                  </a:lnTo>
                  <a:lnTo>
                    <a:pt x="2739" y="215"/>
                  </a:lnTo>
                  <a:lnTo>
                    <a:pt x="2712" y="236"/>
                  </a:lnTo>
                  <a:lnTo>
                    <a:pt x="2685" y="257"/>
                  </a:lnTo>
                  <a:lnTo>
                    <a:pt x="2658" y="280"/>
                  </a:lnTo>
                  <a:lnTo>
                    <a:pt x="2634" y="303"/>
                  </a:lnTo>
                  <a:lnTo>
                    <a:pt x="2609" y="326"/>
                  </a:lnTo>
                  <a:lnTo>
                    <a:pt x="2584" y="351"/>
                  </a:lnTo>
                  <a:lnTo>
                    <a:pt x="2559" y="376"/>
                  </a:lnTo>
                  <a:lnTo>
                    <a:pt x="2536" y="401"/>
                  </a:lnTo>
                  <a:lnTo>
                    <a:pt x="2513" y="427"/>
                  </a:lnTo>
                  <a:lnTo>
                    <a:pt x="2490" y="454"/>
                  </a:lnTo>
                  <a:lnTo>
                    <a:pt x="2468" y="481"/>
                  </a:lnTo>
                  <a:lnTo>
                    <a:pt x="2447" y="510"/>
                  </a:lnTo>
                  <a:lnTo>
                    <a:pt x="2426" y="539"/>
                  </a:lnTo>
                  <a:lnTo>
                    <a:pt x="2424" y="579"/>
                  </a:lnTo>
                  <a:lnTo>
                    <a:pt x="2432" y="615"/>
                  </a:lnTo>
                  <a:lnTo>
                    <a:pt x="2449" y="650"/>
                  </a:lnTo>
                  <a:lnTo>
                    <a:pt x="2472" y="681"/>
                  </a:lnTo>
                  <a:lnTo>
                    <a:pt x="2513" y="704"/>
                  </a:lnTo>
                  <a:lnTo>
                    <a:pt x="2551" y="708"/>
                  </a:lnTo>
                  <a:lnTo>
                    <a:pt x="2587" y="702"/>
                  </a:lnTo>
                  <a:lnTo>
                    <a:pt x="2626" y="685"/>
                  </a:lnTo>
                  <a:lnTo>
                    <a:pt x="2662" y="662"/>
                  </a:lnTo>
                  <a:lnTo>
                    <a:pt x="2699" y="637"/>
                  </a:lnTo>
                  <a:lnTo>
                    <a:pt x="2733" y="614"/>
                  </a:lnTo>
                  <a:lnTo>
                    <a:pt x="2770" y="596"/>
                  </a:lnTo>
                  <a:lnTo>
                    <a:pt x="2810" y="566"/>
                  </a:lnTo>
                  <a:lnTo>
                    <a:pt x="2848" y="535"/>
                  </a:lnTo>
                  <a:lnTo>
                    <a:pt x="2887" y="502"/>
                  </a:lnTo>
                  <a:lnTo>
                    <a:pt x="2923" y="470"/>
                  </a:lnTo>
                  <a:lnTo>
                    <a:pt x="2958" y="435"/>
                  </a:lnTo>
                  <a:lnTo>
                    <a:pt x="2992" y="401"/>
                  </a:lnTo>
                  <a:lnTo>
                    <a:pt x="3027" y="364"/>
                  </a:lnTo>
                  <a:lnTo>
                    <a:pt x="3060" y="328"/>
                  </a:lnTo>
                  <a:lnTo>
                    <a:pt x="3056" y="316"/>
                  </a:lnTo>
                  <a:lnTo>
                    <a:pt x="3050" y="303"/>
                  </a:lnTo>
                  <a:lnTo>
                    <a:pt x="3042" y="291"/>
                  </a:lnTo>
                  <a:lnTo>
                    <a:pt x="3035" y="278"/>
                  </a:lnTo>
                  <a:lnTo>
                    <a:pt x="3025" y="268"/>
                  </a:lnTo>
                  <a:lnTo>
                    <a:pt x="3015" y="259"/>
                  </a:lnTo>
                  <a:lnTo>
                    <a:pt x="3002" y="253"/>
                  </a:lnTo>
                  <a:lnTo>
                    <a:pt x="2989" y="251"/>
                  </a:lnTo>
                  <a:lnTo>
                    <a:pt x="2967" y="276"/>
                  </a:lnTo>
                  <a:lnTo>
                    <a:pt x="2946" y="303"/>
                  </a:lnTo>
                  <a:lnTo>
                    <a:pt x="2925" y="326"/>
                  </a:lnTo>
                  <a:lnTo>
                    <a:pt x="2902" y="351"/>
                  </a:lnTo>
                  <a:lnTo>
                    <a:pt x="2879" y="374"/>
                  </a:lnTo>
                  <a:lnTo>
                    <a:pt x="2856" y="397"/>
                  </a:lnTo>
                  <a:lnTo>
                    <a:pt x="2831" y="418"/>
                  </a:lnTo>
                  <a:lnTo>
                    <a:pt x="2806" y="439"/>
                  </a:lnTo>
                  <a:lnTo>
                    <a:pt x="2781" y="460"/>
                  </a:lnTo>
                  <a:lnTo>
                    <a:pt x="2756" y="477"/>
                  </a:lnTo>
                  <a:lnTo>
                    <a:pt x="2729" y="497"/>
                  </a:lnTo>
                  <a:lnTo>
                    <a:pt x="2703" y="512"/>
                  </a:lnTo>
                  <a:lnTo>
                    <a:pt x="2674" y="527"/>
                  </a:lnTo>
                  <a:lnTo>
                    <a:pt x="2645" y="543"/>
                  </a:lnTo>
                  <a:lnTo>
                    <a:pt x="2616" y="554"/>
                  </a:lnTo>
                  <a:lnTo>
                    <a:pt x="2587" y="566"/>
                  </a:lnTo>
                  <a:lnTo>
                    <a:pt x="2582" y="566"/>
                  </a:lnTo>
                  <a:lnTo>
                    <a:pt x="2576" y="566"/>
                  </a:lnTo>
                  <a:lnTo>
                    <a:pt x="2570" y="566"/>
                  </a:lnTo>
                  <a:lnTo>
                    <a:pt x="2568" y="571"/>
                  </a:lnTo>
                  <a:lnTo>
                    <a:pt x="2547" y="552"/>
                  </a:lnTo>
                  <a:lnTo>
                    <a:pt x="2568" y="520"/>
                  </a:lnTo>
                  <a:lnTo>
                    <a:pt x="2593" y="489"/>
                  </a:lnTo>
                  <a:lnTo>
                    <a:pt x="2618" y="460"/>
                  </a:lnTo>
                  <a:lnTo>
                    <a:pt x="2645" y="431"/>
                  </a:lnTo>
                  <a:lnTo>
                    <a:pt x="2674" y="404"/>
                  </a:lnTo>
                  <a:lnTo>
                    <a:pt x="2703" y="380"/>
                  </a:lnTo>
                  <a:lnTo>
                    <a:pt x="2733" y="355"/>
                  </a:lnTo>
                  <a:lnTo>
                    <a:pt x="2764" y="332"/>
                  </a:lnTo>
                  <a:lnTo>
                    <a:pt x="2797" y="309"/>
                  </a:lnTo>
                  <a:lnTo>
                    <a:pt x="2829" y="287"/>
                  </a:lnTo>
                  <a:lnTo>
                    <a:pt x="2862" y="266"/>
                  </a:lnTo>
                  <a:lnTo>
                    <a:pt x="2895" y="247"/>
                  </a:lnTo>
                  <a:lnTo>
                    <a:pt x="2927" y="228"/>
                  </a:lnTo>
                  <a:lnTo>
                    <a:pt x="2962" y="209"/>
                  </a:lnTo>
                  <a:lnTo>
                    <a:pt x="2994" y="192"/>
                  </a:lnTo>
                  <a:lnTo>
                    <a:pt x="3027" y="174"/>
                  </a:lnTo>
                  <a:lnTo>
                    <a:pt x="3035" y="186"/>
                  </a:lnTo>
                  <a:lnTo>
                    <a:pt x="3044" y="190"/>
                  </a:lnTo>
                  <a:lnTo>
                    <a:pt x="3052" y="192"/>
                  </a:lnTo>
                  <a:lnTo>
                    <a:pt x="3061" y="190"/>
                  </a:lnTo>
                  <a:lnTo>
                    <a:pt x="3071" y="186"/>
                  </a:lnTo>
                  <a:lnTo>
                    <a:pt x="3081" y="182"/>
                  </a:lnTo>
                  <a:lnTo>
                    <a:pt x="3092" y="180"/>
                  </a:lnTo>
                  <a:lnTo>
                    <a:pt x="3104" y="182"/>
                  </a:lnTo>
                  <a:lnTo>
                    <a:pt x="3140" y="193"/>
                  </a:lnTo>
                  <a:lnTo>
                    <a:pt x="3177" y="201"/>
                  </a:lnTo>
                  <a:lnTo>
                    <a:pt x="3217" y="205"/>
                  </a:lnTo>
                  <a:lnTo>
                    <a:pt x="3257" y="209"/>
                  </a:lnTo>
                  <a:lnTo>
                    <a:pt x="3298" y="211"/>
                  </a:lnTo>
                  <a:lnTo>
                    <a:pt x="3336" y="215"/>
                  </a:lnTo>
                  <a:lnTo>
                    <a:pt x="3374" y="218"/>
                  </a:lnTo>
                  <a:lnTo>
                    <a:pt x="3409" y="224"/>
                  </a:lnTo>
                  <a:lnTo>
                    <a:pt x="3372" y="324"/>
                  </a:lnTo>
                  <a:lnTo>
                    <a:pt x="3336" y="424"/>
                  </a:lnTo>
                  <a:lnTo>
                    <a:pt x="3299" y="523"/>
                  </a:lnTo>
                  <a:lnTo>
                    <a:pt x="3259" y="623"/>
                  </a:lnTo>
                  <a:lnTo>
                    <a:pt x="3221" y="721"/>
                  </a:lnTo>
                  <a:lnTo>
                    <a:pt x="3179" y="819"/>
                  </a:lnTo>
                  <a:lnTo>
                    <a:pt x="3138" y="917"/>
                  </a:lnTo>
                  <a:lnTo>
                    <a:pt x="3096" y="1014"/>
                  </a:lnTo>
                  <a:lnTo>
                    <a:pt x="3054" y="1112"/>
                  </a:lnTo>
                  <a:lnTo>
                    <a:pt x="3010" y="1210"/>
                  </a:lnTo>
                  <a:lnTo>
                    <a:pt x="2967" y="1306"/>
                  </a:lnTo>
                  <a:lnTo>
                    <a:pt x="2923" y="1404"/>
                  </a:lnTo>
                  <a:lnTo>
                    <a:pt x="2879" y="1500"/>
                  </a:lnTo>
                  <a:lnTo>
                    <a:pt x="2835" y="1596"/>
                  </a:lnTo>
                  <a:lnTo>
                    <a:pt x="2791" y="1694"/>
                  </a:lnTo>
                  <a:lnTo>
                    <a:pt x="2747" y="1789"/>
                  </a:lnTo>
                  <a:close/>
                </a:path>
              </a:pathLst>
            </a:custGeom>
            <a:solidFill>
              <a:srgbClr val="FFFFBF"/>
            </a:solidFill>
            <a:ln w="9525">
              <a:noFill/>
              <a:round/>
            </a:ln>
          </p:spPr>
          <p:txBody>
            <a:bodyPr/>
            <a:lstStyle/>
            <a:p>
              <a:endParaRPr lang="en-US"/>
            </a:p>
          </p:txBody>
        </p:sp>
        <p:sp>
          <p:nvSpPr>
            <p:cNvPr id="377870" name="Freeform 14"/>
            <p:cNvSpPr/>
            <p:nvPr/>
          </p:nvSpPr>
          <p:spPr bwMode="auto">
            <a:xfrm>
              <a:off x="4664" y="2445"/>
              <a:ext cx="663" cy="412"/>
            </a:xfrm>
            <a:custGeom>
              <a:avLst/>
              <a:gdLst/>
              <a:ahLst/>
              <a:cxnLst>
                <a:cxn ang="0">
                  <a:pos x="992" y="430"/>
                </a:cxn>
                <a:cxn ang="0">
                  <a:pos x="888" y="484"/>
                </a:cxn>
                <a:cxn ang="0">
                  <a:pos x="788" y="539"/>
                </a:cxn>
                <a:cxn ang="0">
                  <a:pos x="687" y="595"/>
                </a:cxn>
                <a:cxn ang="0">
                  <a:pos x="587" y="649"/>
                </a:cxn>
                <a:cxn ang="0">
                  <a:pos x="487" y="703"/>
                </a:cxn>
                <a:cxn ang="0">
                  <a:pos x="383" y="754"/>
                </a:cxn>
                <a:cxn ang="0">
                  <a:pos x="278" y="802"/>
                </a:cxn>
                <a:cxn ang="0">
                  <a:pos x="180" y="825"/>
                </a:cxn>
                <a:cxn ang="0">
                  <a:pos x="186" y="731"/>
                </a:cxn>
                <a:cxn ang="0">
                  <a:pos x="182" y="633"/>
                </a:cxn>
                <a:cxn ang="0">
                  <a:pos x="155" y="541"/>
                </a:cxn>
                <a:cxn ang="0">
                  <a:pos x="92" y="467"/>
                </a:cxn>
                <a:cxn ang="0">
                  <a:pos x="69" y="445"/>
                </a:cxn>
                <a:cxn ang="0">
                  <a:pos x="40" y="434"/>
                </a:cxn>
                <a:cxn ang="0">
                  <a:pos x="13" y="426"/>
                </a:cxn>
                <a:cxn ang="0">
                  <a:pos x="0" y="411"/>
                </a:cxn>
                <a:cxn ang="0">
                  <a:pos x="238" y="304"/>
                </a:cxn>
                <a:cxn ang="0">
                  <a:pos x="209" y="374"/>
                </a:cxn>
                <a:cxn ang="0">
                  <a:pos x="224" y="424"/>
                </a:cxn>
                <a:cxn ang="0">
                  <a:pos x="259" y="438"/>
                </a:cxn>
                <a:cxn ang="0">
                  <a:pos x="297" y="436"/>
                </a:cxn>
                <a:cxn ang="0">
                  <a:pos x="335" y="432"/>
                </a:cxn>
                <a:cxn ang="0">
                  <a:pos x="368" y="421"/>
                </a:cxn>
                <a:cxn ang="0">
                  <a:pos x="397" y="401"/>
                </a:cxn>
                <a:cxn ang="0">
                  <a:pos x="420" y="376"/>
                </a:cxn>
                <a:cxn ang="0">
                  <a:pos x="441" y="350"/>
                </a:cxn>
                <a:cxn ang="0">
                  <a:pos x="1101" y="33"/>
                </a:cxn>
                <a:cxn ang="0">
                  <a:pos x="1130" y="64"/>
                </a:cxn>
                <a:cxn ang="0">
                  <a:pos x="1166" y="64"/>
                </a:cxn>
                <a:cxn ang="0">
                  <a:pos x="1205" y="50"/>
                </a:cxn>
                <a:cxn ang="0">
                  <a:pos x="1241" y="33"/>
                </a:cxn>
                <a:cxn ang="0">
                  <a:pos x="1268" y="6"/>
                </a:cxn>
                <a:cxn ang="0">
                  <a:pos x="1297" y="14"/>
                </a:cxn>
                <a:cxn ang="0">
                  <a:pos x="1326" y="93"/>
                </a:cxn>
                <a:cxn ang="0">
                  <a:pos x="1310" y="179"/>
                </a:cxn>
                <a:cxn ang="0">
                  <a:pos x="1253" y="248"/>
                </a:cxn>
                <a:cxn ang="0">
                  <a:pos x="1188" y="305"/>
                </a:cxn>
                <a:cxn ang="0">
                  <a:pos x="1117" y="355"/>
                </a:cxn>
                <a:cxn ang="0">
                  <a:pos x="1044" y="403"/>
                </a:cxn>
              </a:cxnLst>
              <a:rect l="0" t="0" r="r" b="b"/>
              <a:pathLst>
                <a:path w="1326" h="825">
                  <a:moveTo>
                    <a:pt x="1044" y="403"/>
                  </a:moveTo>
                  <a:lnTo>
                    <a:pt x="992" y="430"/>
                  </a:lnTo>
                  <a:lnTo>
                    <a:pt x="940" y="457"/>
                  </a:lnTo>
                  <a:lnTo>
                    <a:pt x="888" y="484"/>
                  </a:lnTo>
                  <a:lnTo>
                    <a:pt x="838" y="511"/>
                  </a:lnTo>
                  <a:lnTo>
                    <a:pt x="788" y="539"/>
                  </a:lnTo>
                  <a:lnTo>
                    <a:pt x="738" y="566"/>
                  </a:lnTo>
                  <a:lnTo>
                    <a:pt x="687" y="595"/>
                  </a:lnTo>
                  <a:lnTo>
                    <a:pt x="637" y="622"/>
                  </a:lnTo>
                  <a:lnTo>
                    <a:pt x="587" y="649"/>
                  </a:lnTo>
                  <a:lnTo>
                    <a:pt x="537" y="676"/>
                  </a:lnTo>
                  <a:lnTo>
                    <a:pt x="487" y="703"/>
                  </a:lnTo>
                  <a:lnTo>
                    <a:pt x="435" y="729"/>
                  </a:lnTo>
                  <a:lnTo>
                    <a:pt x="383" y="754"/>
                  </a:lnTo>
                  <a:lnTo>
                    <a:pt x="332" y="779"/>
                  </a:lnTo>
                  <a:lnTo>
                    <a:pt x="278" y="802"/>
                  </a:lnTo>
                  <a:lnTo>
                    <a:pt x="224" y="825"/>
                  </a:lnTo>
                  <a:lnTo>
                    <a:pt x="180" y="825"/>
                  </a:lnTo>
                  <a:lnTo>
                    <a:pt x="184" y="779"/>
                  </a:lnTo>
                  <a:lnTo>
                    <a:pt x="186" y="731"/>
                  </a:lnTo>
                  <a:lnTo>
                    <a:pt x="186" y="681"/>
                  </a:lnTo>
                  <a:lnTo>
                    <a:pt x="182" y="633"/>
                  </a:lnTo>
                  <a:lnTo>
                    <a:pt x="172" y="586"/>
                  </a:lnTo>
                  <a:lnTo>
                    <a:pt x="155" y="541"/>
                  </a:lnTo>
                  <a:lnTo>
                    <a:pt x="130" y="501"/>
                  </a:lnTo>
                  <a:lnTo>
                    <a:pt x="92" y="467"/>
                  </a:lnTo>
                  <a:lnTo>
                    <a:pt x="82" y="453"/>
                  </a:lnTo>
                  <a:lnTo>
                    <a:pt x="69" y="445"/>
                  </a:lnTo>
                  <a:lnTo>
                    <a:pt x="55" y="440"/>
                  </a:lnTo>
                  <a:lnTo>
                    <a:pt x="40" y="434"/>
                  </a:lnTo>
                  <a:lnTo>
                    <a:pt x="25" y="430"/>
                  </a:lnTo>
                  <a:lnTo>
                    <a:pt x="13" y="426"/>
                  </a:lnTo>
                  <a:lnTo>
                    <a:pt x="3" y="421"/>
                  </a:lnTo>
                  <a:lnTo>
                    <a:pt x="0" y="411"/>
                  </a:lnTo>
                  <a:lnTo>
                    <a:pt x="251" y="275"/>
                  </a:lnTo>
                  <a:lnTo>
                    <a:pt x="238" y="304"/>
                  </a:lnTo>
                  <a:lnTo>
                    <a:pt x="220" y="336"/>
                  </a:lnTo>
                  <a:lnTo>
                    <a:pt x="209" y="374"/>
                  </a:lnTo>
                  <a:lnTo>
                    <a:pt x="211" y="411"/>
                  </a:lnTo>
                  <a:lnTo>
                    <a:pt x="224" y="424"/>
                  </a:lnTo>
                  <a:lnTo>
                    <a:pt x="241" y="432"/>
                  </a:lnTo>
                  <a:lnTo>
                    <a:pt x="259" y="438"/>
                  </a:lnTo>
                  <a:lnTo>
                    <a:pt x="278" y="438"/>
                  </a:lnTo>
                  <a:lnTo>
                    <a:pt x="297" y="436"/>
                  </a:lnTo>
                  <a:lnTo>
                    <a:pt x="318" y="434"/>
                  </a:lnTo>
                  <a:lnTo>
                    <a:pt x="335" y="432"/>
                  </a:lnTo>
                  <a:lnTo>
                    <a:pt x="353" y="430"/>
                  </a:lnTo>
                  <a:lnTo>
                    <a:pt x="368" y="421"/>
                  </a:lnTo>
                  <a:lnTo>
                    <a:pt x="383" y="411"/>
                  </a:lnTo>
                  <a:lnTo>
                    <a:pt x="397" y="401"/>
                  </a:lnTo>
                  <a:lnTo>
                    <a:pt x="408" y="390"/>
                  </a:lnTo>
                  <a:lnTo>
                    <a:pt x="420" y="376"/>
                  </a:lnTo>
                  <a:lnTo>
                    <a:pt x="431" y="363"/>
                  </a:lnTo>
                  <a:lnTo>
                    <a:pt x="441" y="350"/>
                  </a:lnTo>
                  <a:lnTo>
                    <a:pt x="449" y="334"/>
                  </a:lnTo>
                  <a:lnTo>
                    <a:pt x="1101" y="33"/>
                  </a:lnTo>
                  <a:lnTo>
                    <a:pt x="1115" y="52"/>
                  </a:lnTo>
                  <a:lnTo>
                    <a:pt x="1130" y="64"/>
                  </a:lnTo>
                  <a:lnTo>
                    <a:pt x="1147" y="66"/>
                  </a:lnTo>
                  <a:lnTo>
                    <a:pt x="1166" y="64"/>
                  </a:lnTo>
                  <a:lnTo>
                    <a:pt x="1186" y="58"/>
                  </a:lnTo>
                  <a:lnTo>
                    <a:pt x="1205" y="50"/>
                  </a:lnTo>
                  <a:lnTo>
                    <a:pt x="1224" y="41"/>
                  </a:lnTo>
                  <a:lnTo>
                    <a:pt x="1241" y="33"/>
                  </a:lnTo>
                  <a:lnTo>
                    <a:pt x="1255" y="20"/>
                  </a:lnTo>
                  <a:lnTo>
                    <a:pt x="1268" y="6"/>
                  </a:lnTo>
                  <a:lnTo>
                    <a:pt x="1282" y="0"/>
                  </a:lnTo>
                  <a:lnTo>
                    <a:pt x="1297" y="14"/>
                  </a:lnTo>
                  <a:lnTo>
                    <a:pt x="1320" y="50"/>
                  </a:lnTo>
                  <a:lnTo>
                    <a:pt x="1326" y="93"/>
                  </a:lnTo>
                  <a:lnTo>
                    <a:pt x="1322" y="139"/>
                  </a:lnTo>
                  <a:lnTo>
                    <a:pt x="1310" y="179"/>
                  </a:lnTo>
                  <a:lnTo>
                    <a:pt x="1282" y="215"/>
                  </a:lnTo>
                  <a:lnTo>
                    <a:pt x="1253" y="248"/>
                  </a:lnTo>
                  <a:lnTo>
                    <a:pt x="1220" y="279"/>
                  </a:lnTo>
                  <a:lnTo>
                    <a:pt x="1188" y="305"/>
                  </a:lnTo>
                  <a:lnTo>
                    <a:pt x="1153" y="330"/>
                  </a:lnTo>
                  <a:lnTo>
                    <a:pt x="1117" y="355"/>
                  </a:lnTo>
                  <a:lnTo>
                    <a:pt x="1080" y="378"/>
                  </a:lnTo>
                  <a:lnTo>
                    <a:pt x="1044" y="403"/>
                  </a:lnTo>
                  <a:close/>
                </a:path>
              </a:pathLst>
            </a:custGeom>
            <a:solidFill>
              <a:srgbClr val="336699"/>
            </a:solidFill>
            <a:ln w="9525">
              <a:solidFill>
                <a:srgbClr val="0000CC"/>
              </a:solidFill>
              <a:round/>
            </a:ln>
          </p:spPr>
          <p:txBody>
            <a:bodyPr/>
            <a:lstStyle/>
            <a:p>
              <a:endParaRPr lang="en-US"/>
            </a:p>
          </p:txBody>
        </p:sp>
        <p:sp>
          <p:nvSpPr>
            <p:cNvPr id="377871" name="Freeform 15"/>
            <p:cNvSpPr/>
            <p:nvPr/>
          </p:nvSpPr>
          <p:spPr bwMode="auto">
            <a:xfrm>
              <a:off x="4789" y="2416"/>
              <a:ext cx="491" cy="228"/>
            </a:xfrm>
            <a:custGeom>
              <a:avLst/>
              <a:gdLst/>
              <a:ahLst/>
              <a:cxnLst>
                <a:cxn ang="0">
                  <a:pos x="916" y="32"/>
                </a:cxn>
                <a:cxn ang="0">
                  <a:pos x="818" y="69"/>
                </a:cxn>
                <a:cxn ang="0">
                  <a:pos x="722" y="109"/>
                </a:cxn>
                <a:cxn ang="0">
                  <a:pos x="626" y="150"/>
                </a:cxn>
                <a:cxn ang="0">
                  <a:pos x="530" y="192"/>
                </a:cxn>
                <a:cxn ang="0">
                  <a:pos x="436" y="232"/>
                </a:cxn>
                <a:cxn ang="0">
                  <a:pos x="338" y="272"/>
                </a:cxn>
                <a:cxn ang="0">
                  <a:pos x="242" y="311"/>
                </a:cxn>
                <a:cxn ang="0">
                  <a:pos x="144" y="345"/>
                </a:cxn>
                <a:cxn ang="0">
                  <a:pos x="134" y="366"/>
                </a:cxn>
                <a:cxn ang="0">
                  <a:pos x="142" y="384"/>
                </a:cxn>
                <a:cxn ang="0">
                  <a:pos x="148" y="403"/>
                </a:cxn>
                <a:cxn ang="0">
                  <a:pos x="134" y="422"/>
                </a:cxn>
                <a:cxn ang="0">
                  <a:pos x="106" y="437"/>
                </a:cxn>
                <a:cxn ang="0">
                  <a:pos x="75" y="451"/>
                </a:cxn>
                <a:cxn ang="0">
                  <a:pos x="42" y="456"/>
                </a:cxn>
                <a:cxn ang="0">
                  <a:pos x="8" y="449"/>
                </a:cxn>
                <a:cxn ang="0">
                  <a:pos x="8" y="403"/>
                </a:cxn>
                <a:cxn ang="0">
                  <a:pos x="25" y="359"/>
                </a:cxn>
                <a:cxn ang="0">
                  <a:pos x="115" y="303"/>
                </a:cxn>
                <a:cxn ang="0">
                  <a:pos x="209" y="253"/>
                </a:cxn>
                <a:cxn ang="0">
                  <a:pos x="303" y="209"/>
                </a:cxn>
                <a:cxn ang="0">
                  <a:pos x="399" y="167"/>
                </a:cxn>
                <a:cxn ang="0">
                  <a:pos x="497" y="128"/>
                </a:cxn>
                <a:cxn ang="0">
                  <a:pos x="593" y="90"/>
                </a:cxn>
                <a:cxn ang="0">
                  <a:pos x="691" y="52"/>
                </a:cxn>
                <a:cxn ang="0">
                  <a:pos x="789" y="11"/>
                </a:cxn>
                <a:cxn ang="0">
                  <a:pos x="839" y="0"/>
                </a:cxn>
                <a:cxn ang="0">
                  <a:pos x="889" y="0"/>
                </a:cxn>
                <a:cxn ang="0">
                  <a:pos x="937" y="9"/>
                </a:cxn>
                <a:cxn ang="0">
                  <a:pos x="983" y="25"/>
                </a:cxn>
                <a:cxn ang="0">
                  <a:pos x="975" y="48"/>
                </a:cxn>
                <a:cxn ang="0">
                  <a:pos x="958" y="61"/>
                </a:cxn>
                <a:cxn ang="0">
                  <a:pos x="937" y="69"/>
                </a:cxn>
                <a:cxn ang="0">
                  <a:pos x="916" y="77"/>
                </a:cxn>
              </a:cxnLst>
              <a:rect l="0" t="0" r="r" b="b"/>
              <a:pathLst>
                <a:path w="983" h="456">
                  <a:moveTo>
                    <a:pt x="916" y="77"/>
                  </a:moveTo>
                  <a:lnTo>
                    <a:pt x="916" y="32"/>
                  </a:lnTo>
                  <a:lnTo>
                    <a:pt x="868" y="52"/>
                  </a:lnTo>
                  <a:lnTo>
                    <a:pt x="818" y="69"/>
                  </a:lnTo>
                  <a:lnTo>
                    <a:pt x="770" y="90"/>
                  </a:lnTo>
                  <a:lnTo>
                    <a:pt x="722" y="109"/>
                  </a:lnTo>
                  <a:lnTo>
                    <a:pt x="674" y="128"/>
                  </a:lnTo>
                  <a:lnTo>
                    <a:pt x="626" y="150"/>
                  </a:lnTo>
                  <a:lnTo>
                    <a:pt x="578" y="171"/>
                  </a:lnTo>
                  <a:lnTo>
                    <a:pt x="530" y="192"/>
                  </a:lnTo>
                  <a:lnTo>
                    <a:pt x="482" y="211"/>
                  </a:lnTo>
                  <a:lnTo>
                    <a:pt x="436" y="232"/>
                  </a:lnTo>
                  <a:lnTo>
                    <a:pt x="388" y="251"/>
                  </a:lnTo>
                  <a:lnTo>
                    <a:pt x="338" y="272"/>
                  </a:lnTo>
                  <a:lnTo>
                    <a:pt x="290" y="291"/>
                  </a:lnTo>
                  <a:lnTo>
                    <a:pt x="242" y="311"/>
                  </a:lnTo>
                  <a:lnTo>
                    <a:pt x="194" y="328"/>
                  </a:lnTo>
                  <a:lnTo>
                    <a:pt x="144" y="345"/>
                  </a:lnTo>
                  <a:lnTo>
                    <a:pt x="136" y="355"/>
                  </a:lnTo>
                  <a:lnTo>
                    <a:pt x="134" y="366"/>
                  </a:lnTo>
                  <a:lnTo>
                    <a:pt x="138" y="376"/>
                  </a:lnTo>
                  <a:lnTo>
                    <a:pt x="142" y="384"/>
                  </a:lnTo>
                  <a:lnTo>
                    <a:pt x="148" y="393"/>
                  </a:lnTo>
                  <a:lnTo>
                    <a:pt x="148" y="403"/>
                  </a:lnTo>
                  <a:lnTo>
                    <a:pt x="146" y="412"/>
                  </a:lnTo>
                  <a:lnTo>
                    <a:pt x="134" y="422"/>
                  </a:lnTo>
                  <a:lnTo>
                    <a:pt x="121" y="430"/>
                  </a:lnTo>
                  <a:lnTo>
                    <a:pt x="106" y="437"/>
                  </a:lnTo>
                  <a:lnTo>
                    <a:pt x="90" y="445"/>
                  </a:lnTo>
                  <a:lnTo>
                    <a:pt x="75" y="451"/>
                  </a:lnTo>
                  <a:lnTo>
                    <a:pt x="60" y="455"/>
                  </a:lnTo>
                  <a:lnTo>
                    <a:pt x="42" y="456"/>
                  </a:lnTo>
                  <a:lnTo>
                    <a:pt x="25" y="455"/>
                  </a:lnTo>
                  <a:lnTo>
                    <a:pt x="8" y="449"/>
                  </a:lnTo>
                  <a:lnTo>
                    <a:pt x="0" y="424"/>
                  </a:lnTo>
                  <a:lnTo>
                    <a:pt x="8" y="403"/>
                  </a:lnTo>
                  <a:lnTo>
                    <a:pt x="19" y="382"/>
                  </a:lnTo>
                  <a:lnTo>
                    <a:pt x="25" y="359"/>
                  </a:lnTo>
                  <a:lnTo>
                    <a:pt x="71" y="330"/>
                  </a:lnTo>
                  <a:lnTo>
                    <a:pt x="115" y="303"/>
                  </a:lnTo>
                  <a:lnTo>
                    <a:pt x="163" y="278"/>
                  </a:lnTo>
                  <a:lnTo>
                    <a:pt x="209" y="253"/>
                  </a:lnTo>
                  <a:lnTo>
                    <a:pt x="257" y="230"/>
                  </a:lnTo>
                  <a:lnTo>
                    <a:pt x="303" y="209"/>
                  </a:lnTo>
                  <a:lnTo>
                    <a:pt x="351" y="188"/>
                  </a:lnTo>
                  <a:lnTo>
                    <a:pt x="399" y="167"/>
                  </a:lnTo>
                  <a:lnTo>
                    <a:pt x="447" y="148"/>
                  </a:lnTo>
                  <a:lnTo>
                    <a:pt x="497" y="128"/>
                  </a:lnTo>
                  <a:lnTo>
                    <a:pt x="545" y="107"/>
                  </a:lnTo>
                  <a:lnTo>
                    <a:pt x="593" y="90"/>
                  </a:lnTo>
                  <a:lnTo>
                    <a:pt x="643" y="71"/>
                  </a:lnTo>
                  <a:lnTo>
                    <a:pt x="691" y="52"/>
                  </a:lnTo>
                  <a:lnTo>
                    <a:pt x="741" y="31"/>
                  </a:lnTo>
                  <a:lnTo>
                    <a:pt x="789" y="11"/>
                  </a:lnTo>
                  <a:lnTo>
                    <a:pt x="814" y="4"/>
                  </a:lnTo>
                  <a:lnTo>
                    <a:pt x="839" y="0"/>
                  </a:lnTo>
                  <a:lnTo>
                    <a:pt x="864" y="0"/>
                  </a:lnTo>
                  <a:lnTo>
                    <a:pt x="889" y="0"/>
                  </a:lnTo>
                  <a:lnTo>
                    <a:pt x="912" y="4"/>
                  </a:lnTo>
                  <a:lnTo>
                    <a:pt x="937" y="9"/>
                  </a:lnTo>
                  <a:lnTo>
                    <a:pt x="960" y="17"/>
                  </a:lnTo>
                  <a:lnTo>
                    <a:pt x="983" y="25"/>
                  </a:lnTo>
                  <a:lnTo>
                    <a:pt x="981" y="38"/>
                  </a:lnTo>
                  <a:lnTo>
                    <a:pt x="975" y="48"/>
                  </a:lnTo>
                  <a:lnTo>
                    <a:pt x="967" y="56"/>
                  </a:lnTo>
                  <a:lnTo>
                    <a:pt x="958" y="61"/>
                  </a:lnTo>
                  <a:lnTo>
                    <a:pt x="948" y="67"/>
                  </a:lnTo>
                  <a:lnTo>
                    <a:pt x="937" y="69"/>
                  </a:lnTo>
                  <a:lnTo>
                    <a:pt x="925" y="73"/>
                  </a:lnTo>
                  <a:lnTo>
                    <a:pt x="916" y="77"/>
                  </a:lnTo>
                  <a:close/>
                </a:path>
              </a:pathLst>
            </a:custGeom>
            <a:solidFill>
              <a:srgbClr val="FFC400"/>
            </a:solidFill>
            <a:ln w="9525">
              <a:noFill/>
              <a:round/>
            </a:ln>
          </p:spPr>
          <p:txBody>
            <a:bodyPr/>
            <a:lstStyle/>
            <a:p>
              <a:endParaRPr lang="en-US"/>
            </a:p>
          </p:txBody>
        </p:sp>
        <p:sp>
          <p:nvSpPr>
            <p:cNvPr id="377872" name="Freeform 16"/>
            <p:cNvSpPr/>
            <p:nvPr/>
          </p:nvSpPr>
          <p:spPr bwMode="auto">
            <a:xfrm>
              <a:off x="4941" y="2860"/>
              <a:ext cx="284" cy="272"/>
            </a:xfrm>
            <a:custGeom>
              <a:avLst/>
              <a:gdLst/>
              <a:ahLst/>
              <a:cxnLst>
                <a:cxn ang="0">
                  <a:pos x="41" y="453"/>
                </a:cxn>
                <a:cxn ang="0">
                  <a:pos x="62" y="493"/>
                </a:cxn>
                <a:cxn ang="0">
                  <a:pos x="119" y="505"/>
                </a:cxn>
                <a:cxn ang="0">
                  <a:pos x="185" y="489"/>
                </a:cxn>
                <a:cxn ang="0">
                  <a:pos x="244" y="460"/>
                </a:cxn>
                <a:cxn ang="0">
                  <a:pos x="300" y="422"/>
                </a:cxn>
                <a:cxn ang="0">
                  <a:pos x="352" y="376"/>
                </a:cxn>
                <a:cxn ang="0">
                  <a:pos x="401" y="326"/>
                </a:cxn>
                <a:cxn ang="0">
                  <a:pos x="451" y="274"/>
                </a:cxn>
                <a:cxn ang="0">
                  <a:pos x="503" y="224"/>
                </a:cxn>
                <a:cxn ang="0">
                  <a:pos x="536" y="200"/>
                </a:cxn>
                <a:cxn ang="0">
                  <a:pos x="509" y="259"/>
                </a:cxn>
                <a:cxn ang="0">
                  <a:pos x="459" y="305"/>
                </a:cxn>
                <a:cxn ang="0">
                  <a:pos x="409" y="353"/>
                </a:cxn>
                <a:cxn ang="0">
                  <a:pos x="357" y="399"/>
                </a:cxn>
                <a:cxn ang="0">
                  <a:pos x="307" y="441"/>
                </a:cxn>
                <a:cxn ang="0">
                  <a:pos x="254" y="480"/>
                </a:cxn>
                <a:cxn ang="0">
                  <a:pos x="196" y="512"/>
                </a:cxn>
                <a:cxn ang="0">
                  <a:pos x="135" y="537"/>
                </a:cxn>
                <a:cxn ang="0">
                  <a:pos x="87" y="541"/>
                </a:cxn>
                <a:cxn ang="0">
                  <a:pos x="58" y="537"/>
                </a:cxn>
                <a:cxn ang="0">
                  <a:pos x="29" y="528"/>
                </a:cxn>
                <a:cxn ang="0">
                  <a:pos x="8" y="508"/>
                </a:cxn>
                <a:cxn ang="0">
                  <a:pos x="18" y="455"/>
                </a:cxn>
                <a:cxn ang="0">
                  <a:pos x="60" y="380"/>
                </a:cxn>
                <a:cxn ang="0">
                  <a:pos x="114" y="309"/>
                </a:cxn>
                <a:cxn ang="0">
                  <a:pos x="177" y="244"/>
                </a:cxn>
                <a:cxn ang="0">
                  <a:pos x="244" y="182"/>
                </a:cxn>
                <a:cxn ang="0">
                  <a:pos x="317" y="125"/>
                </a:cxn>
                <a:cxn ang="0">
                  <a:pos x="392" y="73"/>
                </a:cxn>
                <a:cxn ang="0">
                  <a:pos x="467" y="23"/>
                </a:cxn>
                <a:cxn ang="0">
                  <a:pos x="568" y="0"/>
                </a:cxn>
                <a:cxn ang="0">
                  <a:pos x="495" y="40"/>
                </a:cxn>
                <a:cxn ang="0">
                  <a:pos x="423" y="84"/>
                </a:cxn>
                <a:cxn ang="0">
                  <a:pos x="350" y="132"/>
                </a:cxn>
                <a:cxn ang="0">
                  <a:pos x="279" y="184"/>
                </a:cxn>
                <a:cxn ang="0">
                  <a:pos x="211" y="240"/>
                </a:cxn>
                <a:cxn ang="0">
                  <a:pos x="146" y="299"/>
                </a:cxn>
                <a:cxn ang="0">
                  <a:pos x="89" y="363"/>
                </a:cxn>
                <a:cxn ang="0">
                  <a:pos x="37" y="430"/>
                </a:cxn>
              </a:cxnLst>
              <a:rect l="0" t="0" r="r" b="b"/>
              <a:pathLst>
                <a:path w="568" h="545">
                  <a:moveTo>
                    <a:pt x="37" y="430"/>
                  </a:moveTo>
                  <a:lnTo>
                    <a:pt x="41" y="453"/>
                  </a:lnTo>
                  <a:lnTo>
                    <a:pt x="48" y="476"/>
                  </a:lnTo>
                  <a:lnTo>
                    <a:pt x="62" y="493"/>
                  </a:lnTo>
                  <a:lnTo>
                    <a:pt x="83" y="506"/>
                  </a:lnTo>
                  <a:lnTo>
                    <a:pt x="119" y="505"/>
                  </a:lnTo>
                  <a:lnTo>
                    <a:pt x="152" y="499"/>
                  </a:lnTo>
                  <a:lnTo>
                    <a:pt x="185" y="489"/>
                  </a:lnTo>
                  <a:lnTo>
                    <a:pt x="215" y="476"/>
                  </a:lnTo>
                  <a:lnTo>
                    <a:pt x="244" y="460"/>
                  </a:lnTo>
                  <a:lnTo>
                    <a:pt x="273" y="443"/>
                  </a:lnTo>
                  <a:lnTo>
                    <a:pt x="300" y="422"/>
                  </a:lnTo>
                  <a:lnTo>
                    <a:pt x="327" y="401"/>
                  </a:lnTo>
                  <a:lnTo>
                    <a:pt x="352" y="376"/>
                  </a:lnTo>
                  <a:lnTo>
                    <a:pt x="376" y="353"/>
                  </a:lnTo>
                  <a:lnTo>
                    <a:pt x="401" y="326"/>
                  </a:lnTo>
                  <a:lnTo>
                    <a:pt x="426" y="301"/>
                  </a:lnTo>
                  <a:lnTo>
                    <a:pt x="451" y="274"/>
                  </a:lnTo>
                  <a:lnTo>
                    <a:pt x="476" y="249"/>
                  </a:lnTo>
                  <a:lnTo>
                    <a:pt x="503" y="224"/>
                  </a:lnTo>
                  <a:lnTo>
                    <a:pt x="530" y="200"/>
                  </a:lnTo>
                  <a:lnTo>
                    <a:pt x="536" y="200"/>
                  </a:lnTo>
                  <a:lnTo>
                    <a:pt x="536" y="238"/>
                  </a:lnTo>
                  <a:lnTo>
                    <a:pt x="509" y="259"/>
                  </a:lnTo>
                  <a:lnTo>
                    <a:pt x="484" y="282"/>
                  </a:lnTo>
                  <a:lnTo>
                    <a:pt x="459" y="305"/>
                  </a:lnTo>
                  <a:lnTo>
                    <a:pt x="434" y="328"/>
                  </a:lnTo>
                  <a:lnTo>
                    <a:pt x="409" y="353"/>
                  </a:lnTo>
                  <a:lnTo>
                    <a:pt x="382" y="376"/>
                  </a:lnTo>
                  <a:lnTo>
                    <a:pt x="357" y="399"/>
                  </a:lnTo>
                  <a:lnTo>
                    <a:pt x="332" y="420"/>
                  </a:lnTo>
                  <a:lnTo>
                    <a:pt x="307" y="441"/>
                  </a:lnTo>
                  <a:lnTo>
                    <a:pt x="281" y="460"/>
                  </a:lnTo>
                  <a:lnTo>
                    <a:pt x="254" y="480"/>
                  </a:lnTo>
                  <a:lnTo>
                    <a:pt x="225" y="497"/>
                  </a:lnTo>
                  <a:lnTo>
                    <a:pt x="196" y="512"/>
                  </a:lnTo>
                  <a:lnTo>
                    <a:pt x="165" y="526"/>
                  </a:lnTo>
                  <a:lnTo>
                    <a:pt x="135" y="537"/>
                  </a:lnTo>
                  <a:lnTo>
                    <a:pt x="102" y="545"/>
                  </a:lnTo>
                  <a:lnTo>
                    <a:pt x="87" y="541"/>
                  </a:lnTo>
                  <a:lnTo>
                    <a:pt x="71" y="539"/>
                  </a:lnTo>
                  <a:lnTo>
                    <a:pt x="58" y="537"/>
                  </a:lnTo>
                  <a:lnTo>
                    <a:pt x="43" y="533"/>
                  </a:lnTo>
                  <a:lnTo>
                    <a:pt x="29" y="528"/>
                  </a:lnTo>
                  <a:lnTo>
                    <a:pt x="18" y="520"/>
                  </a:lnTo>
                  <a:lnTo>
                    <a:pt x="8" y="508"/>
                  </a:lnTo>
                  <a:lnTo>
                    <a:pt x="0" y="493"/>
                  </a:lnTo>
                  <a:lnTo>
                    <a:pt x="18" y="455"/>
                  </a:lnTo>
                  <a:lnTo>
                    <a:pt x="37" y="416"/>
                  </a:lnTo>
                  <a:lnTo>
                    <a:pt x="60" y="380"/>
                  </a:lnTo>
                  <a:lnTo>
                    <a:pt x="87" y="343"/>
                  </a:lnTo>
                  <a:lnTo>
                    <a:pt x="114" y="309"/>
                  </a:lnTo>
                  <a:lnTo>
                    <a:pt x="144" y="276"/>
                  </a:lnTo>
                  <a:lnTo>
                    <a:pt x="177" y="244"/>
                  </a:lnTo>
                  <a:lnTo>
                    <a:pt x="209" y="213"/>
                  </a:lnTo>
                  <a:lnTo>
                    <a:pt x="244" y="182"/>
                  </a:lnTo>
                  <a:lnTo>
                    <a:pt x="281" y="154"/>
                  </a:lnTo>
                  <a:lnTo>
                    <a:pt x="317" y="125"/>
                  </a:lnTo>
                  <a:lnTo>
                    <a:pt x="355" y="98"/>
                  </a:lnTo>
                  <a:lnTo>
                    <a:pt x="392" y="73"/>
                  </a:lnTo>
                  <a:lnTo>
                    <a:pt x="430" y="48"/>
                  </a:lnTo>
                  <a:lnTo>
                    <a:pt x="467" y="23"/>
                  </a:lnTo>
                  <a:lnTo>
                    <a:pt x="503" y="0"/>
                  </a:lnTo>
                  <a:lnTo>
                    <a:pt x="568" y="0"/>
                  </a:lnTo>
                  <a:lnTo>
                    <a:pt x="532" y="19"/>
                  </a:lnTo>
                  <a:lnTo>
                    <a:pt x="495" y="40"/>
                  </a:lnTo>
                  <a:lnTo>
                    <a:pt x="459" y="61"/>
                  </a:lnTo>
                  <a:lnTo>
                    <a:pt x="423" y="84"/>
                  </a:lnTo>
                  <a:lnTo>
                    <a:pt x="386" y="107"/>
                  </a:lnTo>
                  <a:lnTo>
                    <a:pt x="350" y="132"/>
                  </a:lnTo>
                  <a:lnTo>
                    <a:pt x="315" y="157"/>
                  </a:lnTo>
                  <a:lnTo>
                    <a:pt x="279" y="184"/>
                  </a:lnTo>
                  <a:lnTo>
                    <a:pt x="244" y="211"/>
                  </a:lnTo>
                  <a:lnTo>
                    <a:pt x="211" y="240"/>
                  </a:lnTo>
                  <a:lnTo>
                    <a:pt x="179" y="269"/>
                  </a:lnTo>
                  <a:lnTo>
                    <a:pt x="146" y="299"/>
                  </a:lnTo>
                  <a:lnTo>
                    <a:pt x="117" y="330"/>
                  </a:lnTo>
                  <a:lnTo>
                    <a:pt x="89" y="363"/>
                  </a:lnTo>
                  <a:lnTo>
                    <a:pt x="62" y="395"/>
                  </a:lnTo>
                  <a:lnTo>
                    <a:pt x="37" y="430"/>
                  </a:lnTo>
                  <a:close/>
                </a:path>
              </a:pathLst>
            </a:custGeom>
            <a:solidFill>
              <a:srgbClr val="BFBFBF"/>
            </a:solidFill>
            <a:ln w="9525">
              <a:noFill/>
              <a:round/>
            </a:ln>
          </p:spPr>
          <p:txBody>
            <a:bodyPr/>
            <a:lstStyle/>
            <a:p>
              <a:endParaRPr lang="en-US"/>
            </a:p>
          </p:txBody>
        </p:sp>
        <p:sp>
          <p:nvSpPr>
            <p:cNvPr id="377873" name="Freeform 17"/>
            <p:cNvSpPr/>
            <p:nvPr/>
          </p:nvSpPr>
          <p:spPr bwMode="auto">
            <a:xfrm>
              <a:off x="4653" y="2677"/>
              <a:ext cx="89" cy="180"/>
            </a:xfrm>
            <a:custGeom>
              <a:avLst/>
              <a:gdLst/>
              <a:ahLst/>
              <a:cxnLst>
                <a:cxn ang="0">
                  <a:pos x="159" y="360"/>
                </a:cxn>
                <a:cxn ang="0">
                  <a:pos x="159" y="310"/>
                </a:cxn>
                <a:cxn ang="0">
                  <a:pos x="153" y="259"/>
                </a:cxn>
                <a:cxn ang="0">
                  <a:pos x="142" y="207"/>
                </a:cxn>
                <a:cxn ang="0">
                  <a:pos x="126" y="157"/>
                </a:cxn>
                <a:cxn ang="0">
                  <a:pos x="103" y="111"/>
                </a:cxn>
                <a:cxn ang="0">
                  <a:pos x="74" y="69"/>
                </a:cxn>
                <a:cxn ang="0">
                  <a:pos x="40" y="32"/>
                </a:cxn>
                <a:cxn ang="0">
                  <a:pos x="0" y="2"/>
                </a:cxn>
                <a:cxn ang="0">
                  <a:pos x="13" y="0"/>
                </a:cxn>
                <a:cxn ang="0">
                  <a:pos x="26" y="0"/>
                </a:cxn>
                <a:cxn ang="0">
                  <a:pos x="38" y="3"/>
                </a:cxn>
                <a:cxn ang="0">
                  <a:pos x="51" y="9"/>
                </a:cxn>
                <a:cxn ang="0">
                  <a:pos x="63" y="17"/>
                </a:cxn>
                <a:cxn ang="0">
                  <a:pos x="74" y="27"/>
                </a:cxn>
                <a:cxn ang="0">
                  <a:pos x="86" y="34"/>
                </a:cxn>
                <a:cxn ang="0">
                  <a:pos x="95" y="42"/>
                </a:cxn>
                <a:cxn ang="0">
                  <a:pos x="117" y="76"/>
                </a:cxn>
                <a:cxn ang="0">
                  <a:pos x="136" y="113"/>
                </a:cxn>
                <a:cxn ang="0">
                  <a:pos x="153" y="153"/>
                </a:cxn>
                <a:cxn ang="0">
                  <a:pos x="168" y="191"/>
                </a:cxn>
                <a:cxn ang="0">
                  <a:pos x="176" y="234"/>
                </a:cxn>
                <a:cxn ang="0">
                  <a:pos x="178" y="276"/>
                </a:cxn>
                <a:cxn ang="0">
                  <a:pos x="174" y="318"/>
                </a:cxn>
                <a:cxn ang="0">
                  <a:pos x="159" y="360"/>
                </a:cxn>
              </a:cxnLst>
              <a:rect l="0" t="0" r="r" b="b"/>
              <a:pathLst>
                <a:path w="178" h="360">
                  <a:moveTo>
                    <a:pt x="159" y="360"/>
                  </a:moveTo>
                  <a:lnTo>
                    <a:pt x="159" y="310"/>
                  </a:lnTo>
                  <a:lnTo>
                    <a:pt x="153" y="259"/>
                  </a:lnTo>
                  <a:lnTo>
                    <a:pt x="142" y="207"/>
                  </a:lnTo>
                  <a:lnTo>
                    <a:pt x="126" y="157"/>
                  </a:lnTo>
                  <a:lnTo>
                    <a:pt x="103" y="111"/>
                  </a:lnTo>
                  <a:lnTo>
                    <a:pt x="74" y="69"/>
                  </a:lnTo>
                  <a:lnTo>
                    <a:pt x="40" y="32"/>
                  </a:lnTo>
                  <a:lnTo>
                    <a:pt x="0" y="2"/>
                  </a:lnTo>
                  <a:lnTo>
                    <a:pt x="13" y="0"/>
                  </a:lnTo>
                  <a:lnTo>
                    <a:pt x="26" y="0"/>
                  </a:lnTo>
                  <a:lnTo>
                    <a:pt x="38" y="3"/>
                  </a:lnTo>
                  <a:lnTo>
                    <a:pt x="51" y="9"/>
                  </a:lnTo>
                  <a:lnTo>
                    <a:pt x="63" y="17"/>
                  </a:lnTo>
                  <a:lnTo>
                    <a:pt x="74" y="27"/>
                  </a:lnTo>
                  <a:lnTo>
                    <a:pt x="86" y="34"/>
                  </a:lnTo>
                  <a:lnTo>
                    <a:pt x="95" y="42"/>
                  </a:lnTo>
                  <a:lnTo>
                    <a:pt x="117" y="76"/>
                  </a:lnTo>
                  <a:lnTo>
                    <a:pt x="136" y="113"/>
                  </a:lnTo>
                  <a:lnTo>
                    <a:pt x="153" y="153"/>
                  </a:lnTo>
                  <a:lnTo>
                    <a:pt x="168" y="191"/>
                  </a:lnTo>
                  <a:lnTo>
                    <a:pt x="176" y="234"/>
                  </a:lnTo>
                  <a:lnTo>
                    <a:pt x="178" y="276"/>
                  </a:lnTo>
                  <a:lnTo>
                    <a:pt x="174" y="318"/>
                  </a:lnTo>
                  <a:lnTo>
                    <a:pt x="159" y="360"/>
                  </a:lnTo>
                  <a:close/>
                </a:path>
              </a:pathLst>
            </a:custGeom>
            <a:solidFill>
              <a:srgbClr val="FFC400"/>
            </a:solidFill>
            <a:ln w="9525">
              <a:noFill/>
              <a:round/>
            </a:ln>
          </p:spPr>
          <p:txBody>
            <a:bodyPr/>
            <a:lstStyle/>
            <a:p>
              <a:endParaRPr lang="en-US"/>
            </a:p>
          </p:txBody>
        </p:sp>
        <p:sp>
          <p:nvSpPr>
            <p:cNvPr id="377874" name="Freeform 18"/>
            <p:cNvSpPr/>
            <p:nvPr/>
          </p:nvSpPr>
          <p:spPr bwMode="auto">
            <a:xfrm>
              <a:off x="4112" y="2701"/>
              <a:ext cx="595" cy="403"/>
            </a:xfrm>
            <a:custGeom>
              <a:avLst/>
              <a:gdLst/>
              <a:ahLst/>
              <a:cxnLst>
                <a:cxn ang="0">
                  <a:pos x="1127" y="362"/>
                </a:cxn>
                <a:cxn ang="0">
                  <a:pos x="1013" y="422"/>
                </a:cxn>
                <a:cxn ang="0">
                  <a:pos x="898" y="481"/>
                </a:cxn>
                <a:cxn ang="0">
                  <a:pos x="783" y="541"/>
                </a:cxn>
                <a:cxn ang="0">
                  <a:pos x="668" y="598"/>
                </a:cxn>
                <a:cxn ang="0">
                  <a:pos x="553" y="656"/>
                </a:cxn>
                <a:cxn ang="0">
                  <a:pos x="436" y="711"/>
                </a:cxn>
                <a:cxn ang="0">
                  <a:pos x="321" y="765"/>
                </a:cxn>
                <a:cxn ang="0">
                  <a:pos x="192" y="805"/>
                </a:cxn>
                <a:cxn ang="0">
                  <a:pos x="232" y="777"/>
                </a:cxn>
                <a:cxn ang="0">
                  <a:pos x="242" y="736"/>
                </a:cxn>
                <a:cxn ang="0">
                  <a:pos x="230" y="690"/>
                </a:cxn>
                <a:cxn ang="0">
                  <a:pos x="205" y="652"/>
                </a:cxn>
                <a:cxn ang="0">
                  <a:pos x="173" y="613"/>
                </a:cxn>
                <a:cxn ang="0">
                  <a:pos x="134" y="579"/>
                </a:cxn>
                <a:cxn ang="0">
                  <a:pos x="94" y="554"/>
                </a:cxn>
                <a:cxn ang="0">
                  <a:pos x="50" y="537"/>
                </a:cxn>
                <a:cxn ang="0">
                  <a:pos x="29" y="569"/>
                </a:cxn>
                <a:cxn ang="0">
                  <a:pos x="0" y="583"/>
                </a:cxn>
                <a:cxn ang="0">
                  <a:pos x="86" y="491"/>
                </a:cxn>
                <a:cxn ang="0">
                  <a:pos x="209" y="414"/>
                </a:cxn>
                <a:cxn ang="0">
                  <a:pos x="332" y="343"/>
                </a:cxn>
                <a:cxn ang="0">
                  <a:pos x="457" y="276"/>
                </a:cxn>
                <a:cxn ang="0">
                  <a:pos x="584" y="211"/>
                </a:cxn>
                <a:cxn ang="0">
                  <a:pos x="710" y="149"/>
                </a:cxn>
                <a:cxn ang="0">
                  <a:pos x="837" y="88"/>
                </a:cxn>
                <a:cxn ang="0">
                  <a:pos x="965" y="28"/>
                </a:cxn>
                <a:cxn ang="0">
                  <a:pos x="1052" y="5"/>
                </a:cxn>
                <a:cxn ang="0">
                  <a:pos x="1090" y="26"/>
                </a:cxn>
                <a:cxn ang="0">
                  <a:pos x="1123" y="57"/>
                </a:cxn>
                <a:cxn ang="0">
                  <a:pos x="1148" y="94"/>
                </a:cxn>
                <a:cxn ang="0">
                  <a:pos x="1173" y="165"/>
                </a:cxn>
                <a:cxn ang="0">
                  <a:pos x="1192" y="274"/>
                </a:cxn>
              </a:cxnLst>
              <a:rect l="0" t="0" r="r" b="b"/>
              <a:pathLst>
                <a:path w="1192" h="805">
                  <a:moveTo>
                    <a:pt x="1184" y="331"/>
                  </a:moveTo>
                  <a:lnTo>
                    <a:pt x="1127" y="362"/>
                  </a:lnTo>
                  <a:lnTo>
                    <a:pt x="1069" y="393"/>
                  </a:lnTo>
                  <a:lnTo>
                    <a:pt x="1013" y="422"/>
                  </a:lnTo>
                  <a:lnTo>
                    <a:pt x="956" y="452"/>
                  </a:lnTo>
                  <a:lnTo>
                    <a:pt x="898" y="481"/>
                  </a:lnTo>
                  <a:lnTo>
                    <a:pt x="841" y="512"/>
                  </a:lnTo>
                  <a:lnTo>
                    <a:pt x="783" y="541"/>
                  </a:lnTo>
                  <a:lnTo>
                    <a:pt x="726" y="569"/>
                  </a:lnTo>
                  <a:lnTo>
                    <a:pt x="668" y="598"/>
                  </a:lnTo>
                  <a:lnTo>
                    <a:pt x="610" y="627"/>
                  </a:lnTo>
                  <a:lnTo>
                    <a:pt x="553" y="656"/>
                  </a:lnTo>
                  <a:lnTo>
                    <a:pt x="495" y="683"/>
                  </a:lnTo>
                  <a:lnTo>
                    <a:pt x="436" y="711"/>
                  </a:lnTo>
                  <a:lnTo>
                    <a:pt x="378" y="738"/>
                  </a:lnTo>
                  <a:lnTo>
                    <a:pt x="321" y="765"/>
                  </a:lnTo>
                  <a:lnTo>
                    <a:pt x="261" y="792"/>
                  </a:lnTo>
                  <a:lnTo>
                    <a:pt x="192" y="805"/>
                  </a:lnTo>
                  <a:lnTo>
                    <a:pt x="217" y="794"/>
                  </a:lnTo>
                  <a:lnTo>
                    <a:pt x="232" y="777"/>
                  </a:lnTo>
                  <a:lnTo>
                    <a:pt x="240" y="757"/>
                  </a:lnTo>
                  <a:lnTo>
                    <a:pt x="242" y="736"/>
                  </a:lnTo>
                  <a:lnTo>
                    <a:pt x="240" y="713"/>
                  </a:lnTo>
                  <a:lnTo>
                    <a:pt x="230" y="690"/>
                  </a:lnTo>
                  <a:lnTo>
                    <a:pt x="219" y="671"/>
                  </a:lnTo>
                  <a:lnTo>
                    <a:pt x="205" y="652"/>
                  </a:lnTo>
                  <a:lnTo>
                    <a:pt x="190" y="633"/>
                  </a:lnTo>
                  <a:lnTo>
                    <a:pt x="173" y="613"/>
                  </a:lnTo>
                  <a:lnTo>
                    <a:pt x="154" y="596"/>
                  </a:lnTo>
                  <a:lnTo>
                    <a:pt x="134" y="579"/>
                  </a:lnTo>
                  <a:lnTo>
                    <a:pt x="115" y="565"/>
                  </a:lnTo>
                  <a:lnTo>
                    <a:pt x="94" y="554"/>
                  </a:lnTo>
                  <a:lnTo>
                    <a:pt x="73" y="544"/>
                  </a:lnTo>
                  <a:lnTo>
                    <a:pt x="50" y="537"/>
                  </a:lnTo>
                  <a:lnTo>
                    <a:pt x="35" y="550"/>
                  </a:lnTo>
                  <a:lnTo>
                    <a:pt x="29" y="569"/>
                  </a:lnTo>
                  <a:lnTo>
                    <a:pt x="21" y="585"/>
                  </a:lnTo>
                  <a:lnTo>
                    <a:pt x="0" y="583"/>
                  </a:lnTo>
                  <a:lnTo>
                    <a:pt x="27" y="529"/>
                  </a:lnTo>
                  <a:lnTo>
                    <a:pt x="86" y="491"/>
                  </a:lnTo>
                  <a:lnTo>
                    <a:pt x="148" y="452"/>
                  </a:lnTo>
                  <a:lnTo>
                    <a:pt x="209" y="414"/>
                  </a:lnTo>
                  <a:lnTo>
                    <a:pt x="271" y="379"/>
                  </a:lnTo>
                  <a:lnTo>
                    <a:pt x="332" y="343"/>
                  </a:lnTo>
                  <a:lnTo>
                    <a:pt x="395" y="310"/>
                  </a:lnTo>
                  <a:lnTo>
                    <a:pt x="457" y="276"/>
                  </a:lnTo>
                  <a:lnTo>
                    <a:pt x="520" y="243"/>
                  </a:lnTo>
                  <a:lnTo>
                    <a:pt x="584" y="211"/>
                  </a:lnTo>
                  <a:lnTo>
                    <a:pt x="647" y="180"/>
                  </a:lnTo>
                  <a:lnTo>
                    <a:pt x="710" y="149"/>
                  </a:lnTo>
                  <a:lnTo>
                    <a:pt x="774" y="119"/>
                  </a:lnTo>
                  <a:lnTo>
                    <a:pt x="837" y="88"/>
                  </a:lnTo>
                  <a:lnTo>
                    <a:pt x="900" y="59"/>
                  </a:lnTo>
                  <a:lnTo>
                    <a:pt x="965" y="28"/>
                  </a:lnTo>
                  <a:lnTo>
                    <a:pt x="1029" y="0"/>
                  </a:lnTo>
                  <a:lnTo>
                    <a:pt x="1052" y="5"/>
                  </a:lnTo>
                  <a:lnTo>
                    <a:pt x="1071" y="13"/>
                  </a:lnTo>
                  <a:lnTo>
                    <a:pt x="1090" y="26"/>
                  </a:lnTo>
                  <a:lnTo>
                    <a:pt x="1107" y="40"/>
                  </a:lnTo>
                  <a:lnTo>
                    <a:pt x="1123" y="57"/>
                  </a:lnTo>
                  <a:lnTo>
                    <a:pt x="1136" y="74"/>
                  </a:lnTo>
                  <a:lnTo>
                    <a:pt x="1148" y="94"/>
                  </a:lnTo>
                  <a:lnTo>
                    <a:pt x="1157" y="113"/>
                  </a:lnTo>
                  <a:lnTo>
                    <a:pt x="1173" y="165"/>
                  </a:lnTo>
                  <a:lnTo>
                    <a:pt x="1186" y="218"/>
                  </a:lnTo>
                  <a:lnTo>
                    <a:pt x="1192" y="274"/>
                  </a:lnTo>
                  <a:lnTo>
                    <a:pt x="1184" y="331"/>
                  </a:lnTo>
                  <a:close/>
                </a:path>
              </a:pathLst>
            </a:custGeom>
            <a:solidFill>
              <a:srgbClr val="336699"/>
            </a:solidFill>
            <a:ln w="9525">
              <a:solidFill>
                <a:srgbClr val="003399"/>
              </a:solidFill>
              <a:round/>
            </a:ln>
          </p:spPr>
          <p:txBody>
            <a:bodyPr/>
            <a:lstStyle/>
            <a:p>
              <a:endParaRPr lang="en-US"/>
            </a:p>
          </p:txBody>
        </p:sp>
        <p:sp>
          <p:nvSpPr>
            <p:cNvPr id="377875" name="Freeform 19"/>
            <p:cNvSpPr/>
            <p:nvPr/>
          </p:nvSpPr>
          <p:spPr bwMode="auto">
            <a:xfrm>
              <a:off x="3906" y="2997"/>
              <a:ext cx="308" cy="227"/>
            </a:xfrm>
            <a:custGeom>
              <a:avLst/>
              <a:gdLst/>
              <a:ahLst/>
              <a:cxnLst>
                <a:cxn ang="0">
                  <a:pos x="496" y="242"/>
                </a:cxn>
                <a:cxn ang="0">
                  <a:pos x="467" y="280"/>
                </a:cxn>
                <a:cxn ang="0">
                  <a:pos x="442" y="319"/>
                </a:cxn>
                <a:cxn ang="0">
                  <a:pos x="421" y="359"/>
                </a:cxn>
                <a:cxn ang="0">
                  <a:pos x="390" y="384"/>
                </a:cxn>
                <a:cxn ang="0">
                  <a:pos x="346" y="390"/>
                </a:cxn>
                <a:cxn ang="0">
                  <a:pos x="304" y="397"/>
                </a:cxn>
                <a:cxn ang="0">
                  <a:pos x="259" y="407"/>
                </a:cxn>
                <a:cxn ang="0">
                  <a:pos x="219" y="417"/>
                </a:cxn>
                <a:cxn ang="0">
                  <a:pos x="177" y="426"/>
                </a:cxn>
                <a:cxn ang="0">
                  <a:pos x="135" y="438"/>
                </a:cxn>
                <a:cxn ang="0">
                  <a:pos x="94" y="449"/>
                </a:cxn>
                <a:cxn ang="0">
                  <a:pos x="54" y="438"/>
                </a:cxn>
                <a:cxn ang="0">
                  <a:pos x="119" y="388"/>
                </a:cxn>
                <a:cxn ang="0">
                  <a:pos x="192" y="346"/>
                </a:cxn>
                <a:cxn ang="0">
                  <a:pos x="269" y="313"/>
                </a:cxn>
                <a:cxn ang="0">
                  <a:pos x="348" y="298"/>
                </a:cxn>
                <a:cxn ang="0">
                  <a:pos x="378" y="257"/>
                </a:cxn>
                <a:cxn ang="0">
                  <a:pos x="375" y="206"/>
                </a:cxn>
                <a:cxn ang="0">
                  <a:pos x="355" y="186"/>
                </a:cxn>
                <a:cxn ang="0">
                  <a:pos x="332" y="173"/>
                </a:cxn>
                <a:cxn ang="0">
                  <a:pos x="307" y="169"/>
                </a:cxn>
                <a:cxn ang="0">
                  <a:pos x="282" y="183"/>
                </a:cxn>
                <a:cxn ang="0">
                  <a:pos x="263" y="196"/>
                </a:cxn>
                <a:cxn ang="0">
                  <a:pos x="242" y="215"/>
                </a:cxn>
                <a:cxn ang="0">
                  <a:pos x="231" y="238"/>
                </a:cxn>
                <a:cxn ang="0">
                  <a:pos x="238" y="265"/>
                </a:cxn>
                <a:cxn ang="0">
                  <a:pos x="185" y="303"/>
                </a:cxn>
                <a:cxn ang="0">
                  <a:pos x="127" y="344"/>
                </a:cxn>
                <a:cxn ang="0">
                  <a:pos x="68" y="376"/>
                </a:cxn>
                <a:cxn ang="0">
                  <a:pos x="8" y="397"/>
                </a:cxn>
                <a:cxn ang="0">
                  <a:pos x="2" y="390"/>
                </a:cxn>
                <a:cxn ang="0">
                  <a:pos x="0" y="374"/>
                </a:cxn>
                <a:cxn ang="0">
                  <a:pos x="68" y="323"/>
                </a:cxn>
                <a:cxn ang="0">
                  <a:pos x="121" y="255"/>
                </a:cxn>
                <a:cxn ang="0">
                  <a:pos x="169" y="185"/>
                </a:cxn>
                <a:cxn ang="0">
                  <a:pos x="213" y="117"/>
                </a:cxn>
                <a:cxn ang="0">
                  <a:pos x="282" y="98"/>
                </a:cxn>
                <a:cxn ang="0">
                  <a:pos x="350" y="75"/>
                </a:cxn>
                <a:cxn ang="0">
                  <a:pos x="415" y="44"/>
                </a:cxn>
                <a:cxn ang="0">
                  <a:pos x="474" y="0"/>
                </a:cxn>
                <a:cxn ang="0">
                  <a:pos x="522" y="23"/>
                </a:cxn>
                <a:cxn ang="0">
                  <a:pos x="567" y="56"/>
                </a:cxn>
                <a:cxn ang="0">
                  <a:pos x="599" y="100"/>
                </a:cxn>
                <a:cxn ang="0">
                  <a:pos x="616" y="150"/>
                </a:cxn>
              </a:cxnLst>
              <a:rect l="0" t="0" r="r" b="b"/>
              <a:pathLst>
                <a:path w="616" h="455">
                  <a:moveTo>
                    <a:pt x="513" y="225"/>
                  </a:moveTo>
                  <a:lnTo>
                    <a:pt x="496" y="242"/>
                  </a:lnTo>
                  <a:lnTo>
                    <a:pt x="480" y="261"/>
                  </a:lnTo>
                  <a:lnTo>
                    <a:pt x="467" y="280"/>
                  </a:lnTo>
                  <a:lnTo>
                    <a:pt x="453" y="300"/>
                  </a:lnTo>
                  <a:lnTo>
                    <a:pt x="442" y="319"/>
                  </a:lnTo>
                  <a:lnTo>
                    <a:pt x="432" y="340"/>
                  </a:lnTo>
                  <a:lnTo>
                    <a:pt x="421" y="359"/>
                  </a:lnTo>
                  <a:lnTo>
                    <a:pt x="411" y="380"/>
                  </a:lnTo>
                  <a:lnTo>
                    <a:pt x="390" y="384"/>
                  </a:lnTo>
                  <a:lnTo>
                    <a:pt x="367" y="386"/>
                  </a:lnTo>
                  <a:lnTo>
                    <a:pt x="346" y="390"/>
                  </a:lnTo>
                  <a:lnTo>
                    <a:pt x="325" y="394"/>
                  </a:lnTo>
                  <a:lnTo>
                    <a:pt x="304" y="397"/>
                  </a:lnTo>
                  <a:lnTo>
                    <a:pt x="282" y="401"/>
                  </a:lnTo>
                  <a:lnTo>
                    <a:pt x="259" y="407"/>
                  </a:lnTo>
                  <a:lnTo>
                    <a:pt x="240" y="411"/>
                  </a:lnTo>
                  <a:lnTo>
                    <a:pt x="219" y="417"/>
                  </a:lnTo>
                  <a:lnTo>
                    <a:pt x="198" y="420"/>
                  </a:lnTo>
                  <a:lnTo>
                    <a:pt x="177" y="426"/>
                  </a:lnTo>
                  <a:lnTo>
                    <a:pt x="156" y="432"/>
                  </a:lnTo>
                  <a:lnTo>
                    <a:pt x="135" y="438"/>
                  </a:lnTo>
                  <a:lnTo>
                    <a:pt x="114" y="443"/>
                  </a:lnTo>
                  <a:lnTo>
                    <a:pt x="94" y="449"/>
                  </a:lnTo>
                  <a:lnTo>
                    <a:pt x="73" y="455"/>
                  </a:lnTo>
                  <a:lnTo>
                    <a:pt x="54" y="438"/>
                  </a:lnTo>
                  <a:lnTo>
                    <a:pt x="87" y="413"/>
                  </a:lnTo>
                  <a:lnTo>
                    <a:pt x="119" y="388"/>
                  </a:lnTo>
                  <a:lnTo>
                    <a:pt x="156" y="367"/>
                  </a:lnTo>
                  <a:lnTo>
                    <a:pt x="192" y="346"/>
                  </a:lnTo>
                  <a:lnTo>
                    <a:pt x="229" y="328"/>
                  </a:lnTo>
                  <a:lnTo>
                    <a:pt x="269" y="313"/>
                  </a:lnTo>
                  <a:lnTo>
                    <a:pt x="307" y="303"/>
                  </a:lnTo>
                  <a:lnTo>
                    <a:pt x="348" y="298"/>
                  </a:lnTo>
                  <a:lnTo>
                    <a:pt x="367" y="280"/>
                  </a:lnTo>
                  <a:lnTo>
                    <a:pt x="378" y="257"/>
                  </a:lnTo>
                  <a:lnTo>
                    <a:pt x="378" y="231"/>
                  </a:lnTo>
                  <a:lnTo>
                    <a:pt x="375" y="206"/>
                  </a:lnTo>
                  <a:lnTo>
                    <a:pt x="365" y="196"/>
                  </a:lnTo>
                  <a:lnTo>
                    <a:pt x="355" y="186"/>
                  </a:lnTo>
                  <a:lnTo>
                    <a:pt x="344" y="179"/>
                  </a:lnTo>
                  <a:lnTo>
                    <a:pt x="332" y="173"/>
                  </a:lnTo>
                  <a:lnTo>
                    <a:pt x="319" y="169"/>
                  </a:lnTo>
                  <a:lnTo>
                    <a:pt x="307" y="169"/>
                  </a:lnTo>
                  <a:lnTo>
                    <a:pt x="294" y="175"/>
                  </a:lnTo>
                  <a:lnTo>
                    <a:pt x="282" y="183"/>
                  </a:lnTo>
                  <a:lnTo>
                    <a:pt x="273" y="188"/>
                  </a:lnTo>
                  <a:lnTo>
                    <a:pt x="263" y="196"/>
                  </a:lnTo>
                  <a:lnTo>
                    <a:pt x="252" y="206"/>
                  </a:lnTo>
                  <a:lnTo>
                    <a:pt x="242" y="215"/>
                  </a:lnTo>
                  <a:lnTo>
                    <a:pt x="235" y="227"/>
                  </a:lnTo>
                  <a:lnTo>
                    <a:pt x="231" y="238"/>
                  </a:lnTo>
                  <a:lnTo>
                    <a:pt x="233" y="252"/>
                  </a:lnTo>
                  <a:lnTo>
                    <a:pt x="238" y="265"/>
                  </a:lnTo>
                  <a:lnTo>
                    <a:pt x="211" y="284"/>
                  </a:lnTo>
                  <a:lnTo>
                    <a:pt x="185" y="303"/>
                  </a:lnTo>
                  <a:lnTo>
                    <a:pt x="156" y="325"/>
                  </a:lnTo>
                  <a:lnTo>
                    <a:pt x="127" y="344"/>
                  </a:lnTo>
                  <a:lnTo>
                    <a:pt x="98" y="361"/>
                  </a:lnTo>
                  <a:lnTo>
                    <a:pt x="68" y="376"/>
                  </a:lnTo>
                  <a:lnTo>
                    <a:pt x="39" y="390"/>
                  </a:lnTo>
                  <a:lnTo>
                    <a:pt x="8" y="397"/>
                  </a:lnTo>
                  <a:lnTo>
                    <a:pt x="4" y="397"/>
                  </a:lnTo>
                  <a:lnTo>
                    <a:pt x="2" y="390"/>
                  </a:lnTo>
                  <a:lnTo>
                    <a:pt x="2" y="382"/>
                  </a:lnTo>
                  <a:lnTo>
                    <a:pt x="0" y="374"/>
                  </a:lnTo>
                  <a:lnTo>
                    <a:pt x="37" y="351"/>
                  </a:lnTo>
                  <a:lnTo>
                    <a:pt x="68" y="323"/>
                  </a:lnTo>
                  <a:lnTo>
                    <a:pt x="96" y="290"/>
                  </a:lnTo>
                  <a:lnTo>
                    <a:pt x="121" y="255"/>
                  </a:lnTo>
                  <a:lnTo>
                    <a:pt x="146" y="221"/>
                  </a:lnTo>
                  <a:lnTo>
                    <a:pt x="169" y="185"/>
                  </a:lnTo>
                  <a:lnTo>
                    <a:pt x="190" y="150"/>
                  </a:lnTo>
                  <a:lnTo>
                    <a:pt x="213" y="117"/>
                  </a:lnTo>
                  <a:lnTo>
                    <a:pt x="248" y="108"/>
                  </a:lnTo>
                  <a:lnTo>
                    <a:pt x="282" y="98"/>
                  </a:lnTo>
                  <a:lnTo>
                    <a:pt x="317" y="87"/>
                  </a:lnTo>
                  <a:lnTo>
                    <a:pt x="350" y="75"/>
                  </a:lnTo>
                  <a:lnTo>
                    <a:pt x="384" y="62"/>
                  </a:lnTo>
                  <a:lnTo>
                    <a:pt x="415" y="44"/>
                  </a:lnTo>
                  <a:lnTo>
                    <a:pt x="446" y="23"/>
                  </a:lnTo>
                  <a:lnTo>
                    <a:pt x="474" y="0"/>
                  </a:lnTo>
                  <a:lnTo>
                    <a:pt x="499" y="10"/>
                  </a:lnTo>
                  <a:lnTo>
                    <a:pt x="522" y="23"/>
                  </a:lnTo>
                  <a:lnTo>
                    <a:pt x="545" y="39"/>
                  </a:lnTo>
                  <a:lnTo>
                    <a:pt x="567" y="56"/>
                  </a:lnTo>
                  <a:lnTo>
                    <a:pt x="584" y="77"/>
                  </a:lnTo>
                  <a:lnTo>
                    <a:pt x="599" y="100"/>
                  </a:lnTo>
                  <a:lnTo>
                    <a:pt x="611" y="123"/>
                  </a:lnTo>
                  <a:lnTo>
                    <a:pt x="616" y="150"/>
                  </a:lnTo>
                  <a:lnTo>
                    <a:pt x="513" y="225"/>
                  </a:lnTo>
                  <a:close/>
                </a:path>
              </a:pathLst>
            </a:custGeom>
            <a:solidFill>
              <a:srgbClr val="FFC400"/>
            </a:solidFill>
            <a:ln w="9525">
              <a:noFill/>
              <a:round/>
            </a:ln>
          </p:spPr>
          <p:txBody>
            <a:bodyPr/>
            <a:lstStyle/>
            <a:p>
              <a:endParaRPr lang="en-US"/>
            </a:p>
          </p:txBody>
        </p:sp>
        <p:sp>
          <p:nvSpPr>
            <p:cNvPr id="377876" name="Freeform 20"/>
            <p:cNvSpPr/>
            <p:nvPr/>
          </p:nvSpPr>
          <p:spPr bwMode="auto">
            <a:xfrm>
              <a:off x="4041" y="3101"/>
              <a:ext cx="37" cy="32"/>
            </a:xfrm>
            <a:custGeom>
              <a:avLst/>
              <a:gdLst/>
              <a:ahLst/>
              <a:cxnLst>
                <a:cxn ang="0">
                  <a:pos x="65" y="63"/>
                </a:cxn>
                <a:cxn ang="0">
                  <a:pos x="54" y="65"/>
                </a:cxn>
                <a:cxn ang="0">
                  <a:pos x="44" y="63"/>
                </a:cxn>
                <a:cxn ang="0">
                  <a:pos x="35" y="59"/>
                </a:cxn>
                <a:cxn ang="0">
                  <a:pos x="25" y="55"/>
                </a:cxn>
                <a:cxn ang="0">
                  <a:pos x="17" y="47"/>
                </a:cxn>
                <a:cxn ang="0">
                  <a:pos x="12" y="40"/>
                </a:cxn>
                <a:cxn ang="0">
                  <a:pos x="6" y="32"/>
                </a:cxn>
                <a:cxn ang="0">
                  <a:pos x="0" y="24"/>
                </a:cxn>
                <a:cxn ang="0">
                  <a:pos x="8" y="9"/>
                </a:cxn>
                <a:cxn ang="0">
                  <a:pos x="23" y="0"/>
                </a:cxn>
                <a:cxn ang="0">
                  <a:pos x="38" y="0"/>
                </a:cxn>
                <a:cxn ang="0">
                  <a:pos x="54" y="5"/>
                </a:cxn>
                <a:cxn ang="0">
                  <a:pos x="67" y="15"/>
                </a:cxn>
                <a:cxn ang="0">
                  <a:pos x="75" y="28"/>
                </a:cxn>
                <a:cxn ang="0">
                  <a:pos x="75" y="46"/>
                </a:cxn>
                <a:cxn ang="0">
                  <a:pos x="65" y="63"/>
                </a:cxn>
              </a:cxnLst>
              <a:rect l="0" t="0" r="r" b="b"/>
              <a:pathLst>
                <a:path w="75" h="65">
                  <a:moveTo>
                    <a:pt x="65" y="63"/>
                  </a:moveTo>
                  <a:lnTo>
                    <a:pt x="54" y="65"/>
                  </a:lnTo>
                  <a:lnTo>
                    <a:pt x="44" y="63"/>
                  </a:lnTo>
                  <a:lnTo>
                    <a:pt x="35" y="59"/>
                  </a:lnTo>
                  <a:lnTo>
                    <a:pt x="25" y="55"/>
                  </a:lnTo>
                  <a:lnTo>
                    <a:pt x="17" y="47"/>
                  </a:lnTo>
                  <a:lnTo>
                    <a:pt x="12" y="40"/>
                  </a:lnTo>
                  <a:lnTo>
                    <a:pt x="6" y="32"/>
                  </a:lnTo>
                  <a:lnTo>
                    <a:pt x="0" y="24"/>
                  </a:lnTo>
                  <a:lnTo>
                    <a:pt x="8" y="9"/>
                  </a:lnTo>
                  <a:lnTo>
                    <a:pt x="23" y="0"/>
                  </a:lnTo>
                  <a:lnTo>
                    <a:pt x="38" y="0"/>
                  </a:lnTo>
                  <a:lnTo>
                    <a:pt x="54" y="5"/>
                  </a:lnTo>
                  <a:lnTo>
                    <a:pt x="67" y="15"/>
                  </a:lnTo>
                  <a:lnTo>
                    <a:pt x="75" y="28"/>
                  </a:lnTo>
                  <a:lnTo>
                    <a:pt x="75" y="46"/>
                  </a:lnTo>
                  <a:lnTo>
                    <a:pt x="65" y="63"/>
                  </a:lnTo>
                  <a:close/>
                </a:path>
              </a:pathLst>
            </a:custGeom>
            <a:solidFill>
              <a:srgbClr val="FFFFBF"/>
            </a:solidFill>
            <a:ln w="9525">
              <a:noFill/>
              <a:round/>
            </a:ln>
          </p:spPr>
          <p:txBody>
            <a:bodyPr/>
            <a:lstStyle/>
            <a:p>
              <a:endParaRPr lang="en-US"/>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45" name="Line 41"/>
          <p:cNvSpPr>
            <a:spLocks noChangeShapeType="1"/>
          </p:cNvSpPr>
          <p:nvPr/>
        </p:nvSpPr>
        <p:spPr bwMode="auto">
          <a:xfrm flipH="1">
            <a:off x="6706394" y="3479800"/>
            <a:ext cx="3175" cy="363538"/>
          </a:xfrm>
          <a:prstGeom prst="line">
            <a:avLst/>
          </a:prstGeom>
          <a:noFill/>
          <a:ln w="12700">
            <a:solidFill>
              <a:schemeClr val="tx1"/>
            </a:solidFill>
            <a:prstDash val="lgDash"/>
            <a:round/>
            <a:tailEnd type="arrow" w="lg" len="lg"/>
          </a:ln>
        </p:spPr>
        <p:txBody>
          <a:bodyPr/>
          <a:lstStyle/>
          <a:p>
            <a:endParaRPr lang="en-US"/>
          </a:p>
        </p:txBody>
      </p:sp>
      <p:sp>
        <p:nvSpPr>
          <p:cNvPr id="379985" name="Line 81"/>
          <p:cNvSpPr>
            <a:spLocks noChangeShapeType="1"/>
          </p:cNvSpPr>
          <p:nvPr/>
        </p:nvSpPr>
        <p:spPr bwMode="auto">
          <a:xfrm>
            <a:off x="6263481" y="5999163"/>
            <a:ext cx="296863" cy="212725"/>
          </a:xfrm>
          <a:prstGeom prst="line">
            <a:avLst/>
          </a:prstGeom>
          <a:noFill/>
          <a:ln w="12700">
            <a:solidFill>
              <a:schemeClr val="tx1"/>
            </a:solidFill>
            <a:prstDash val="lgDash"/>
            <a:round/>
            <a:tailEnd type="arrow" w="lg" len="lg"/>
          </a:ln>
        </p:spPr>
        <p:txBody>
          <a:bodyPr/>
          <a:lstStyle/>
          <a:p>
            <a:endParaRPr lang="en-US"/>
          </a:p>
        </p:txBody>
      </p:sp>
      <p:sp>
        <p:nvSpPr>
          <p:cNvPr id="380011" name="Line 107"/>
          <p:cNvSpPr>
            <a:spLocks noChangeShapeType="1"/>
          </p:cNvSpPr>
          <p:nvPr/>
        </p:nvSpPr>
        <p:spPr bwMode="auto">
          <a:xfrm>
            <a:off x="7803356" y="5970588"/>
            <a:ext cx="325438" cy="231775"/>
          </a:xfrm>
          <a:prstGeom prst="line">
            <a:avLst/>
          </a:prstGeom>
          <a:noFill/>
          <a:ln w="12700">
            <a:solidFill>
              <a:schemeClr val="tx1"/>
            </a:solidFill>
            <a:prstDash val="lgDash"/>
            <a:round/>
            <a:tailEnd type="arrow" w="lg" len="lg"/>
          </a:ln>
        </p:spPr>
        <p:txBody>
          <a:bodyPr/>
          <a:lstStyle/>
          <a:p>
            <a:endParaRPr lang="en-US"/>
          </a:p>
        </p:txBody>
      </p:sp>
      <p:sp>
        <p:nvSpPr>
          <p:cNvPr id="379923" name="Rectangle 19"/>
          <p:cNvSpPr>
            <a:spLocks noChangeArrowheads="1"/>
          </p:cNvSpPr>
          <p:nvPr/>
        </p:nvSpPr>
        <p:spPr bwMode="auto">
          <a:xfrm>
            <a:off x="792956" y="1398588"/>
            <a:ext cx="4560888" cy="1035050"/>
          </a:xfrm>
          <a:prstGeom prst="rect">
            <a:avLst/>
          </a:prstGeom>
          <a:solidFill>
            <a:srgbClr val="FFFFCC"/>
          </a:solidFill>
          <a:ln w="12700">
            <a:solidFill>
              <a:srgbClr val="990033"/>
            </a:solidFill>
            <a:miter lim="800000"/>
          </a:ln>
        </p:spPr>
        <p:txBody>
          <a:bodyPr/>
          <a:lstStyle/>
          <a:p>
            <a:endParaRPr lang="en-US"/>
          </a:p>
        </p:txBody>
      </p:sp>
      <p:sp>
        <p:nvSpPr>
          <p:cNvPr id="379925" name="Rectangle 21"/>
          <p:cNvSpPr>
            <a:spLocks noChangeArrowheads="1"/>
          </p:cNvSpPr>
          <p:nvPr/>
        </p:nvSpPr>
        <p:spPr bwMode="auto">
          <a:xfrm>
            <a:off x="792956" y="1979613"/>
            <a:ext cx="4560888" cy="454025"/>
          </a:xfrm>
          <a:prstGeom prst="rect">
            <a:avLst/>
          </a:prstGeom>
          <a:solidFill>
            <a:srgbClr val="FFFFCC"/>
          </a:solidFill>
          <a:ln w="12700">
            <a:solidFill>
              <a:srgbClr val="990033"/>
            </a:solidFill>
            <a:miter lim="800000"/>
          </a:ln>
        </p:spPr>
        <p:txBody>
          <a:bodyPr/>
          <a:lstStyle/>
          <a:p>
            <a:endParaRPr lang="en-US"/>
          </a:p>
        </p:txBody>
      </p:sp>
      <p:sp>
        <p:nvSpPr>
          <p:cNvPr id="379926" name="Rectangle 22"/>
          <p:cNvSpPr>
            <a:spLocks noChangeArrowheads="1"/>
          </p:cNvSpPr>
          <p:nvPr/>
        </p:nvSpPr>
        <p:spPr bwMode="auto">
          <a:xfrm>
            <a:off x="792956" y="2078038"/>
            <a:ext cx="4560888" cy="355600"/>
          </a:xfrm>
          <a:prstGeom prst="rect">
            <a:avLst/>
          </a:prstGeom>
          <a:solidFill>
            <a:srgbClr val="FFFFCC"/>
          </a:solidFill>
          <a:ln w="12700">
            <a:solidFill>
              <a:srgbClr val="990033"/>
            </a:solidFill>
            <a:miter lim="800000"/>
          </a:ln>
        </p:spPr>
        <p:txBody>
          <a:bodyPr/>
          <a:lstStyle/>
          <a:p>
            <a:endParaRPr lang="en-US"/>
          </a:p>
        </p:txBody>
      </p:sp>
      <p:sp>
        <p:nvSpPr>
          <p:cNvPr id="379906" name="Rectangle 2"/>
          <p:cNvSpPr>
            <a:spLocks noGrp="1" noChangeArrowheads="1"/>
          </p:cNvSpPr>
          <p:nvPr>
            <p:ph type="title"/>
          </p:nvPr>
        </p:nvSpPr>
        <p:spPr>
          <a:xfrm>
            <a:off x="478632" y="188640"/>
            <a:ext cx="7772400" cy="914400"/>
          </a:xfrm>
        </p:spPr>
        <p:txBody>
          <a:bodyPr>
            <a:normAutofit fontScale="90000"/>
          </a:bodyPr>
          <a:lstStyle/>
          <a:p>
            <a:r>
              <a:rPr lang="en-US" sz="3200" dirty="0"/>
              <a:t>Example: </a:t>
            </a:r>
            <a:r>
              <a:rPr lang="en-US" sz="3200" dirty="0" err="1"/>
              <a:t>CourseCatalogSystem</a:t>
            </a:r>
            <a:r>
              <a:rPr lang="en-US" sz="3200" dirty="0"/>
              <a:t> Subsystem Elements</a:t>
            </a:r>
            <a:endParaRPr lang="en-US" sz="3200" dirty="0"/>
          </a:p>
        </p:txBody>
      </p:sp>
      <p:sp>
        <p:nvSpPr>
          <p:cNvPr id="379907" name="Text Box 3"/>
          <p:cNvSpPr txBox="1">
            <a:spLocks noChangeArrowheads="1"/>
          </p:cNvSpPr>
          <p:nvPr/>
        </p:nvSpPr>
        <p:spPr bwMode="auto">
          <a:xfrm>
            <a:off x="7220744" y="1428750"/>
            <a:ext cx="1417637" cy="641350"/>
          </a:xfrm>
          <a:prstGeom prst="rect">
            <a:avLst/>
          </a:prstGeom>
          <a:noFill/>
          <a:ln w="12700">
            <a:noFill/>
            <a:miter lim="800000"/>
            <a:headEnd type="none" w="sm" len="sm"/>
            <a:tailEnd type="none" w="lg" len="lg"/>
          </a:ln>
          <a:effectLst/>
        </p:spPr>
        <p:txBody>
          <a:bodyPr>
            <a:spAutoFit/>
          </a:bodyPr>
          <a:lstStyle/>
          <a:p>
            <a:pPr>
              <a:spcBef>
                <a:spcPct val="50000"/>
              </a:spcBef>
            </a:pPr>
            <a:r>
              <a:rPr lang="en-US" sz="1800" i="1">
                <a:solidFill>
                  <a:srgbClr val="00CCFF"/>
                </a:solidFill>
              </a:rPr>
              <a:t>Subsystem Component</a:t>
            </a:r>
            <a:endParaRPr lang="en-US" sz="1800" i="1">
              <a:solidFill>
                <a:srgbClr val="00CCFF"/>
              </a:solidFill>
            </a:endParaRPr>
          </a:p>
        </p:txBody>
      </p:sp>
      <p:sp>
        <p:nvSpPr>
          <p:cNvPr id="379909" name="Text Box 5"/>
          <p:cNvSpPr txBox="1">
            <a:spLocks noChangeArrowheads="1"/>
          </p:cNvSpPr>
          <p:nvPr/>
        </p:nvSpPr>
        <p:spPr bwMode="auto">
          <a:xfrm>
            <a:off x="696119" y="2917825"/>
            <a:ext cx="2392362" cy="366713"/>
          </a:xfrm>
          <a:prstGeom prst="rect">
            <a:avLst/>
          </a:prstGeom>
          <a:noFill/>
          <a:ln w="12700">
            <a:noFill/>
            <a:miter lim="800000"/>
            <a:headEnd type="none" w="sm" len="sm"/>
            <a:tailEnd type="none" w="lg" len="lg"/>
          </a:ln>
          <a:effectLst/>
        </p:spPr>
        <p:txBody>
          <a:bodyPr>
            <a:spAutoFit/>
          </a:bodyPr>
          <a:lstStyle/>
          <a:p>
            <a:pPr>
              <a:spcBef>
                <a:spcPct val="50000"/>
              </a:spcBef>
            </a:pPr>
            <a:r>
              <a:rPr lang="en-US" sz="1800" i="1">
                <a:solidFill>
                  <a:srgbClr val="00CCFF"/>
                </a:solidFill>
              </a:rPr>
              <a:t>Subsystem Interface</a:t>
            </a:r>
            <a:endParaRPr lang="en-US" sz="1800" i="1">
              <a:solidFill>
                <a:srgbClr val="00CCFF"/>
              </a:solidFill>
            </a:endParaRPr>
          </a:p>
        </p:txBody>
      </p:sp>
      <p:sp>
        <p:nvSpPr>
          <p:cNvPr id="379910" name="Line 6"/>
          <p:cNvSpPr>
            <a:spLocks noChangeShapeType="1"/>
          </p:cNvSpPr>
          <p:nvPr/>
        </p:nvSpPr>
        <p:spPr bwMode="auto">
          <a:xfrm flipV="1">
            <a:off x="1666081" y="2511425"/>
            <a:ext cx="0" cy="431800"/>
          </a:xfrm>
          <a:prstGeom prst="line">
            <a:avLst/>
          </a:prstGeom>
          <a:noFill/>
          <a:ln w="28575">
            <a:solidFill>
              <a:schemeClr val="hlink"/>
            </a:solidFill>
            <a:round/>
            <a:headEnd type="none" w="sm" len="sm"/>
            <a:tailEnd type="triangle" w="med" len="med"/>
          </a:ln>
          <a:effectLst/>
        </p:spPr>
        <p:txBody>
          <a:bodyPr wrap="none" anchor="ctr"/>
          <a:lstStyle/>
          <a:p>
            <a:endParaRPr lang="en-US"/>
          </a:p>
        </p:txBody>
      </p:sp>
      <p:sp>
        <p:nvSpPr>
          <p:cNvPr id="379911" name="Rectangle 7"/>
          <p:cNvSpPr>
            <a:spLocks noChangeArrowheads="1"/>
          </p:cNvSpPr>
          <p:nvPr/>
        </p:nvSpPr>
        <p:spPr bwMode="auto">
          <a:xfrm>
            <a:off x="5128419" y="3894138"/>
            <a:ext cx="3336925" cy="854075"/>
          </a:xfrm>
          <a:prstGeom prst="rect">
            <a:avLst/>
          </a:prstGeom>
          <a:solidFill>
            <a:srgbClr val="FFFFCC"/>
          </a:solidFill>
          <a:ln w="12700">
            <a:solidFill>
              <a:srgbClr val="990033"/>
            </a:solidFill>
            <a:miter lim="800000"/>
          </a:ln>
        </p:spPr>
        <p:txBody>
          <a:bodyPr/>
          <a:lstStyle/>
          <a:p>
            <a:endParaRPr lang="en-US"/>
          </a:p>
        </p:txBody>
      </p:sp>
      <p:sp>
        <p:nvSpPr>
          <p:cNvPr id="379913" name="Rectangle 9"/>
          <p:cNvSpPr>
            <a:spLocks noChangeArrowheads="1"/>
          </p:cNvSpPr>
          <p:nvPr/>
        </p:nvSpPr>
        <p:spPr bwMode="auto">
          <a:xfrm>
            <a:off x="5128419" y="4130675"/>
            <a:ext cx="3336925" cy="617538"/>
          </a:xfrm>
          <a:prstGeom prst="rect">
            <a:avLst/>
          </a:prstGeom>
          <a:solidFill>
            <a:srgbClr val="FFFFCC"/>
          </a:solidFill>
          <a:ln w="12700">
            <a:solidFill>
              <a:srgbClr val="990033"/>
            </a:solidFill>
            <a:miter lim="800000"/>
          </a:ln>
        </p:spPr>
        <p:txBody>
          <a:bodyPr/>
          <a:lstStyle/>
          <a:p>
            <a:endParaRPr lang="en-US"/>
          </a:p>
        </p:txBody>
      </p:sp>
      <p:sp>
        <p:nvSpPr>
          <p:cNvPr id="379914" name="Rectangle 10"/>
          <p:cNvSpPr>
            <a:spLocks noChangeArrowheads="1"/>
          </p:cNvSpPr>
          <p:nvPr/>
        </p:nvSpPr>
        <p:spPr bwMode="auto">
          <a:xfrm>
            <a:off x="5128419" y="4219575"/>
            <a:ext cx="3336925" cy="528638"/>
          </a:xfrm>
          <a:prstGeom prst="rect">
            <a:avLst/>
          </a:prstGeom>
          <a:solidFill>
            <a:srgbClr val="FFFFCC"/>
          </a:solidFill>
          <a:ln w="12700">
            <a:solidFill>
              <a:srgbClr val="990033"/>
            </a:solidFill>
            <a:miter lim="800000"/>
          </a:ln>
        </p:spPr>
        <p:txBody>
          <a:bodyPr/>
          <a:lstStyle/>
          <a:p>
            <a:endParaRPr lang="en-US"/>
          </a:p>
        </p:txBody>
      </p:sp>
      <p:sp>
        <p:nvSpPr>
          <p:cNvPr id="379924" name="Rectangle 20"/>
          <p:cNvSpPr>
            <a:spLocks noChangeArrowheads="1"/>
          </p:cNvSpPr>
          <p:nvPr/>
        </p:nvSpPr>
        <p:spPr bwMode="auto">
          <a:xfrm>
            <a:off x="2255044" y="1624013"/>
            <a:ext cx="1562100" cy="182562"/>
          </a:xfrm>
          <a:prstGeom prst="rect">
            <a:avLst/>
          </a:prstGeom>
          <a:noFill/>
          <a:ln w="9525">
            <a:noFill/>
            <a:miter lim="800000"/>
          </a:ln>
        </p:spPr>
        <p:txBody>
          <a:bodyPr wrap="none" lIns="0" tIns="0" rIns="0" bIns="0">
            <a:spAutoFit/>
          </a:bodyPr>
          <a:lstStyle/>
          <a:p>
            <a:r>
              <a:rPr lang="en-US" sz="1200">
                <a:solidFill>
                  <a:schemeClr val="bg2"/>
                </a:solidFill>
              </a:rPr>
              <a:t>ICourseCatalogSystem</a:t>
            </a:r>
            <a:endParaRPr lang="en-US">
              <a:solidFill>
                <a:schemeClr val="bg2"/>
              </a:solidFill>
              <a:latin typeface="ZapfHumnst BT" pitchFamily="34" charset="0"/>
            </a:endParaRPr>
          </a:p>
        </p:txBody>
      </p:sp>
      <p:sp>
        <p:nvSpPr>
          <p:cNvPr id="379927" name="Rectangle 23"/>
          <p:cNvSpPr>
            <a:spLocks noChangeArrowheads="1"/>
          </p:cNvSpPr>
          <p:nvPr/>
        </p:nvSpPr>
        <p:spPr bwMode="auto">
          <a:xfrm>
            <a:off x="824706" y="2174875"/>
            <a:ext cx="4422775" cy="182563"/>
          </a:xfrm>
          <a:prstGeom prst="rect">
            <a:avLst/>
          </a:prstGeom>
          <a:noFill/>
          <a:ln w="9525">
            <a:noFill/>
            <a:miter lim="800000"/>
          </a:ln>
        </p:spPr>
        <p:txBody>
          <a:bodyPr wrap="none" lIns="0" tIns="0" rIns="0" bIns="0">
            <a:spAutoFit/>
          </a:bodyPr>
          <a:lstStyle/>
          <a:p>
            <a:r>
              <a:rPr lang="en-US" sz="1200">
                <a:solidFill>
                  <a:schemeClr val="bg2"/>
                </a:solidFill>
              </a:rPr>
              <a:t>getCourseOfferings(forSemester : Semester) : CourseOfferingList</a:t>
            </a:r>
            <a:endParaRPr lang="en-US">
              <a:solidFill>
                <a:schemeClr val="bg2"/>
              </a:solidFill>
              <a:latin typeface="ZapfHumnst BT" pitchFamily="34" charset="0"/>
            </a:endParaRPr>
          </a:p>
        </p:txBody>
      </p:sp>
      <p:sp>
        <p:nvSpPr>
          <p:cNvPr id="379928" name="Rectangle 24"/>
          <p:cNvSpPr>
            <a:spLocks noChangeArrowheads="1"/>
          </p:cNvSpPr>
          <p:nvPr/>
        </p:nvSpPr>
        <p:spPr bwMode="auto">
          <a:xfrm>
            <a:off x="2205831" y="1814513"/>
            <a:ext cx="1701800" cy="136525"/>
          </a:xfrm>
          <a:prstGeom prst="rect">
            <a:avLst/>
          </a:prstGeom>
          <a:noFill/>
          <a:ln w="9525">
            <a:noFill/>
            <a:miter lim="800000"/>
          </a:ln>
        </p:spPr>
        <p:txBody>
          <a:bodyPr wrap="none" lIns="0" tIns="0" rIns="0" bIns="0">
            <a:spAutoFit/>
          </a:bodyPr>
          <a:lstStyle/>
          <a:p>
            <a:r>
              <a:rPr lang="en-US" sz="900">
                <a:solidFill>
                  <a:schemeClr val="bg2"/>
                </a:solidFill>
              </a:rPr>
              <a:t>(from External System Interfaces)</a:t>
            </a:r>
            <a:endParaRPr lang="en-US">
              <a:solidFill>
                <a:schemeClr val="bg2"/>
              </a:solidFill>
              <a:latin typeface="ZapfHumnst BT" pitchFamily="34" charset="0"/>
            </a:endParaRPr>
          </a:p>
        </p:txBody>
      </p:sp>
      <p:sp>
        <p:nvSpPr>
          <p:cNvPr id="379929" name="Rectangle 25"/>
          <p:cNvSpPr>
            <a:spLocks noChangeArrowheads="1"/>
          </p:cNvSpPr>
          <p:nvPr/>
        </p:nvSpPr>
        <p:spPr bwMode="auto">
          <a:xfrm>
            <a:off x="2580481" y="1443038"/>
            <a:ext cx="947738" cy="182562"/>
          </a:xfrm>
          <a:prstGeom prst="rect">
            <a:avLst/>
          </a:prstGeom>
          <a:noFill/>
          <a:ln w="9525">
            <a:noFill/>
            <a:miter lim="800000"/>
          </a:ln>
        </p:spPr>
        <p:txBody>
          <a:bodyPr wrap="none" lIns="0" tIns="0" rIns="0" bIns="0">
            <a:spAutoFit/>
          </a:bodyPr>
          <a:lstStyle/>
          <a:p>
            <a:r>
              <a:rPr lang="en-US" sz="1200">
                <a:solidFill>
                  <a:schemeClr val="bg2"/>
                </a:solidFill>
              </a:rPr>
              <a:t>&lt;&lt;Interface&gt;&gt;</a:t>
            </a:r>
            <a:endParaRPr lang="en-US">
              <a:solidFill>
                <a:schemeClr val="bg2"/>
              </a:solidFill>
              <a:latin typeface="ZapfHumnst BT" pitchFamily="34" charset="0"/>
            </a:endParaRPr>
          </a:p>
        </p:txBody>
      </p:sp>
      <p:sp>
        <p:nvSpPr>
          <p:cNvPr id="379917" name="Rectangle 13"/>
          <p:cNvSpPr>
            <a:spLocks noChangeArrowheads="1"/>
          </p:cNvSpPr>
          <p:nvPr/>
        </p:nvSpPr>
        <p:spPr bwMode="auto">
          <a:xfrm>
            <a:off x="4501356" y="2601913"/>
            <a:ext cx="4492625" cy="866775"/>
          </a:xfrm>
          <a:prstGeom prst="rect">
            <a:avLst/>
          </a:prstGeom>
          <a:solidFill>
            <a:srgbClr val="FFFFCC"/>
          </a:solidFill>
          <a:ln w="12700">
            <a:solidFill>
              <a:srgbClr val="990033"/>
            </a:solidFill>
            <a:miter lim="800000"/>
          </a:ln>
        </p:spPr>
        <p:txBody>
          <a:bodyPr/>
          <a:lstStyle/>
          <a:p>
            <a:endParaRPr lang="en-US"/>
          </a:p>
        </p:txBody>
      </p:sp>
      <p:sp>
        <p:nvSpPr>
          <p:cNvPr id="379919" name="Rectangle 15"/>
          <p:cNvSpPr>
            <a:spLocks noChangeArrowheads="1"/>
          </p:cNvSpPr>
          <p:nvPr/>
        </p:nvSpPr>
        <p:spPr bwMode="auto">
          <a:xfrm>
            <a:off x="4501356" y="3017838"/>
            <a:ext cx="4492625" cy="450850"/>
          </a:xfrm>
          <a:prstGeom prst="rect">
            <a:avLst/>
          </a:prstGeom>
          <a:solidFill>
            <a:srgbClr val="FFFFCC"/>
          </a:solidFill>
          <a:ln w="12700">
            <a:solidFill>
              <a:srgbClr val="990033"/>
            </a:solidFill>
            <a:miter lim="800000"/>
          </a:ln>
        </p:spPr>
        <p:txBody>
          <a:bodyPr/>
          <a:lstStyle/>
          <a:p>
            <a:endParaRPr lang="en-US"/>
          </a:p>
        </p:txBody>
      </p:sp>
      <p:sp>
        <p:nvSpPr>
          <p:cNvPr id="379920" name="Rectangle 16"/>
          <p:cNvSpPr>
            <a:spLocks noChangeArrowheads="1"/>
          </p:cNvSpPr>
          <p:nvPr/>
        </p:nvSpPr>
        <p:spPr bwMode="auto">
          <a:xfrm>
            <a:off x="4501356" y="3108325"/>
            <a:ext cx="4492625" cy="360363"/>
          </a:xfrm>
          <a:prstGeom prst="rect">
            <a:avLst/>
          </a:prstGeom>
          <a:solidFill>
            <a:srgbClr val="FFFFCC"/>
          </a:solidFill>
          <a:ln w="12700">
            <a:solidFill>
              <a:srgbClr val="990033"/>
            </a:solidFill>
            <a:miter lim="800000"/>
          </a:ln>
        </p:spPr>
        <p:txBody>
          <a:bodyPr/>
          <a:lstStyle/>
          <a:p>
            <a:endParaRPr lang="en-US"/>
          </a:p>
        </p:txBody>
      </p:sp>
      <p:sp>
        <p:nvSpPr>
          <p:cNvPr id="379930" name="Line 26"/>
          <p:cNvSpPr>
            <a:spLocks noChangeShapeType="1"/>
          </p:cNvSpPr>
          <p:nvPr/>
        </p:nvSpPr>
        <p:spPr bwMode="auto">
          <a:xfrm flipH="1">
            <a:off x="5590381" y="1931988"/>
            <a:ext cx="1111250" cy="1587"/>
          </a:xfrm>
          <a:prstGeom prst="line">
            <a:avLst/>
          </a:prstGeom>
          <a:noFill/>
          <a:ln w="12700">
            <a:solidFill>
              <a:schemeClr val="tx1"/>
            </a:solidFill>
            <a:prstDash val="dash"/>
            <a:round/>
          </a:ln>
        </p:spPr>
        <p:txBody>
          <a:bodyPr/>
          <a:lstStyle/>
          <a:p>
            <a:endParaRPr lang="en-US"/>
          </a:p>
        </p:txBody>
      </p:sp>
      <p:sp>
        <p:nvSpPr>
          <p:cNvPr id="379931" name="Freeform 27"/>
          <p:cNvSpPr/>
          <p:nvPr/>
        </p:nvSpPr>
        <p:spPr bwMode="auto">
          <a:xfrm>
            <a:off x="5379244" y="1852613"/>
            <a:ext cx="212725" cy="157162"/>
          </a:xfrm>
          <a:custGeom>
            <a:avLst/>
            <a:gdLst/>
            <a:ahLst/>
            <a:cxnLst>
              <a:cxn ang="0">
                <a:pos x="0" y="50"/>
              </a:cxn>
              <a:cxn ang="0">
                <a:pos x="134" y="99"/>
              </a:cxn>
              <a:cxn ang="0">
                <a:pos x="134" y="0"/>
              </a:cxn>
              <a:cxn ang="0">
                <a:pos x="0" y="50"/>
              </a:cxn>
            </a:cxnLst>
            <a:rect l="0" t="0" r="r" b="b"/>
            <a:pathLst>
              <a:path w="134" h="99">
                <a:moveTo>
                  <a:pt x="0" y="50"/>
                </a:moveTo>
                <a:lnTo>
                  <a:pt x="134" y="99"/>
                </a:lnTo>
                <a:lnTo>
                  <a:pt x="134" y="0"/>
                </a:lnTo>
                <a:lnTo>
                  <a:pt x="0" y="50"/>
                </a:lnTo>
                <a:close/>
              </a:path>
            </a:pathLst>
          </a:custGeom>
          <a:noFill/>
          <a:ln w="12700" cmpd="sng">
            <a:solidFill>
              <a:schemeClr val="tx1"/>
            </a:solidFill>
            <a:prstDash val="solid"/>
            <a:round/>
          </a:ln>
        </p:spPr>
        <p:txBody>
          <a:bodyPr/>
          <a:lstStyle/>
          <a:p>
            <a:endParaRPr lang="en-US"/>
          </a:p>
        </p:txBody>
      </p:sp>
      <p:sp>
        <p:nvSpPr>
          <p:cNvPr id="379932" name="Rectangle 28"/>
          <p:cNvSpPr>
            <a:spLocks noChangeArrowheads="1"/>
          </p:cNvSpPr>
          <p:nvPr/>
        </p:nvSpPr>
        <p:spPr bwMode="auto">
          <a:xfrm>
            <a:off x="6585744" y="5532438"/>
            <a:ext cx="1214437" cy="979487"/>
          </a:xfrm>
          <a:prstGeom prst="rect">
            <a:avLst/>
          </a:prstGeom>
          <a:solidFill>
            <a:srgbClr val="FFFFCC"/>
          </a:solidFill>
          <a:ln w="12700">
            <a:solidFill>
              <a:srgbClr val="990033"/>
            </a:solidFill>
            <a:miter lim="800000"/>
          </a:ln>
        </p:spPr>
        <p:txBody>
          <a:bodyPr/>
          <a:lstStyle/>
          <a:p>
            <a:endParaRPr lang="en-US"/>
          </a:p>
        </p:txBody>
      </p:sp>
      <p:sp>
        <p:nvSpPr>
          <p:cNvPr id="379934" name="Rectangle 30"/>
          <p:cNvSpPr>
            <a:spLocks noChangeArrowheads="1"/>
          </p:cNvSpPr>
          <p:nvPr/>
        </p:nvSpPr>
        <p:spPr bwMode="auto">
          <a:xfrm>
            <a:off x="6585744" y="5926138"/>
            <a:ext cx="1214437" cy="585787"/>
          </a:xfrm>
          <a:prstGeom prst="rect">
            <a:avLst/>
          </a:prstGeom>
          <a:solidFill>
            <a:srgbClr val="FFFFCC"/>
          </a:solidFill>
          <a:ln w="12700">
            <a:solidFill>
              <a:srgbClr val="990033"/>
            </a:solidFill>
            <a:miter lim="800000"/>
          </a:ln>
        </p:spPr>
        <p:txBody>
          <a:bodyPr/>
          <a:lstStyle/>
          <a:p>
            <a:endParaRPr lang="en-US"/>
          </a:p>
        </p:txBody>
      </p:sp>
      <p:sp>
        <p:nvSpPr>
          <p:cNvPr id="379935" name="Rectangle 31"/>
          <p:cNvSpPr>
            <a:spLocks noChangeArrowheads="1"/>
          </p:cNvSpPr>
          <p:nvPr/>
        </p:nvSpPr>
        <p:spPr bwMode="auto">
          <a:xfrm>
            <a:off x="6585744" y="6016625"/>
            <a:ext cx="1214437" cy="495300"/>
          </a:xfrm>
          <a:prstGeom prst="rect">
            <a:avLst/>
          </a:prstGeom>
          <a:solidFill>
            <a:srgbClr val="FFFFCC"/>
          </a:solidFill>
          <a:ln w="12700">
            <a:solidFill>
              <a:srgbClr val="990033"/>
            </a:solidFill>
            <a:miter lim="800000"/>
          </a:ln>
        </p:spPr>
        <p:txBody>
          <a:bodyPr/>
          <a:lstStyle/>
          <a:p>
            <a:endParaRPr lang="en-US"/>
          </a:p>
        </p:txBody>
      </p:sp>
      <p:sp>
        <p:nvSpPr>
          <p:cNvPr id="379939" name="Rectangle 35"/>
          <p:cNvSpPr>
            <a:spLocks noChangeArrowheads="1"/>
          </p:cNvSpPr>
          <p:nvPr/>
        </p:nvSpPr>
        <p:spPr bwMode="auto">
          <a:xfrm>
            <a:off x="4883944" y="5541963"/>
            <a:ext cx="1385887" cy="855662"/>
          </a:xfrm>
          <a:prstGeom prst="rect">
            <a:avLst/>
          </a:prstGeom>
          <a:solidFill>
            <a:srgbClr val="FFFFCC"/>
          </a:solidFill>
          <a:ln w="12700">
            <a:solidFill>
              <a:srgbClr val="990033"/>
            </a:solidFill>
            <a:miter lim="800000"/>
          </a:ln>
        </p:spPr>
        <p:txBody>
          <a:bodyPr/>
          <a:lstStyle/>
          <a:p>
            <a:endParaRPr lang="en-US"/>
          </a:p>
        </p:txBody>
      </p:sp>
      <p:sp>
        <p:nvSpPr>
          <p:cNvPr id="379941" name="Rectangle 37"/>
          <p:cNvSpPr>
            <a:spLocks noChangeArrowheads="1"/>
          </p:cNvSpPr>
          <p:nvPr/>
        </p:nvSpPr>
        <p:spPr bwMode="auto">
          <a:xfrm>
            <a:off x="4883944" y="5935663"/>
            <a:ext cx="1385887" cy="461962"/>
          </a:xfrm>
          <a:prstGeom prst="rect">
            <a:avLst/>
          </a:prstGeom>
          <a:solidFill>
            <a:srgbClr val="FFFFCC"/>
          </a:solidFill>
          <a:ln w="12700">
            <a:solidFill>
              <a:srgbClr val="990033"/>
            </a:solidFill>
            <a:miter lim="800000"/>
          </a:ln>
        </p:spPr>
        <p:txBody>
          <a:bodyPr/>
          <a:lstStyle/>
          <a:p>
            <a:endParaRPr lang="en-US"/>
          </a:p>
        </p:txBody>
      </p:sp>
      <p:sp>
        <p:nvSpPr>
          <p:cNvPr id="379942" name="Rectangle 38"/>
          <p:cNvSpPr>
            <a:spLocks noChangeArrowheads="1"/>
          </p:cNvSpPr>
          <p:nvPr/>
        </p:nvSpPr>
        <p:spPr bwMode="auto">
          <a:xfrm>
            <a:off x="4883944" y="6026150"/>
            <a:ext cx="1385887" cy="371475"/>
          </a:xfrm>
          <a:prstGeom prst="rect">
            <a:avLst/>
          </a:prstGeom>
          <a:solidFill>
            <a:srgbClr val="FFFFCC"/>
          </a:solidFill>
          <a:ln w="12700">
            <a:solidFill>
              <a:srgbClr val="990033"/>
            </a:solidFill>
            <a:miter lim="800000"/>
          </a:ln>
        </p:spPr>
        <p:txBody>
          <a:bodyPr/>
          <a:lstStyle/>
          <a:p>
            <a:endParaRPr lang="en-US"/>
          </a:p>
        </p:txBody>
      </p:sp>
      <p:sp>
        <p:nvSpPr>
          <p:cNvPr id="379946" name="Line 42"/>
          <p:cNvSpPr>
            <a:spLocks noChangeShapeType="1"/>
          </p:cNvSpPr>
          <p:nvPr/>
        </p:nvSpPr>
        <p:spPr bwMode="auto">
          <a:xfrm flipH="1">
            <a:off x="5274469" y="4776788"/>
            <a:ext cx="360362" cy="755650"/>
          </a:xfrm>
          <a:prstGeom prst="line">
            <a:avLst/>
          </a:prstGeom>
          <a:noFill/>
          <a:ln w="12700">
            <a:solidFill>
              <a:schemeClr val="tx1"/>
            </a:solidFill>
            <a:round/>
            <a:tailEnd type="arrow" w="lg" len="lg"/>
          </a:ln>
        </p:spPr>
        <p:txBody>
          <a:bodyPr/>
          <a:lstStyle/>
          <a:p>
            <a:endParaRPr lang="en-US"/>
          </a:p>
        </p:txBody>
      </p:sp>
      <p:sp>
        <p:nvSpPr>
          <p:cNvPr id="379947" name="Rectangle 43"/>
          <p:cNvSpPr>
            <a:spLocks noChangeArrowheads="1"/>
          </p:cNvSpPr>
          <p:nvPr/>
        </p:nvSpPr>
        <p:spPr bwMode="auto">
          <a:xfrm>
            <a:off x="5545931" y="5300663"/>
            <a:ext cx="84138" cy="182562"/>
          </a:xfrm>
          <a:prstGeom prst="rect">
            <a:avLst/>
          </a:prstGeom>
          <a:noFill/>
          <a:ln w="9525">
            <a:noFill/>
            <a:miter lim="800000"/>
          </a:ln>
        </p:spPr>
        <p:txBody>
          <a:bodyPr wrap="none" lIns="0" tIns="0" rIns="0" bIns="0">
            <a:spAutoFit/>
          </a:bodyPr>
          <a:lstStyle/>
          <a:p>
            <a:r>
              <a:rPr lang="en-US" sz="1200">
                <a:solidFill>
                  <a:srgbClr val="FFFF00"/>
                </a:solidFill>
              </a:rPr>
              <a:t>1</a:t>
            </a:r>
            <a:endParaRPr lang="en-US">
              <a:solidFill>
                <a:srgbClr val="FFFF00"/>
              </a:solidFill>
              <a:latin typeface="ZapfHumnst BT" pitchFamily="34" charset="0"/>
            </a:endParaRPr>
          </a:p>
        </p:txBody>
      </p:sp>
      <p:sp>
        <p:nvSpPr>
          <p:cNvPr id="379951" name="Rectangle 47"/>
          <p:cNvSpPr>
            <a:spLocks noChangeArrowheads="1"/>
          </p:cNvSpPr>
          <p:nvPr/>
        </p:nvSpPr>
        <p:spPr bwMode="auto">
          <a:xfrm>
            <a:off x="5680869" y="4813300"/>
            <a:ext cx="84137" cy="182563"/>
          </a:xfrm>
          <a:prstGeom prst="rect">
            <a:avLst/>
          </a:prstGeom>
          <a:noFill/>
          <a:ln w="9525">
            <a:noFill/>
            <a:miter lim="800000"/>
          </a:ln>
        </p:spPr>
        <p:txBody>
          <a:bodyPr wrap="none" lIns="0" tIns="0" rIns="0" bIns="0">
            <a:spAutoFit/>
          </a:bodyPr>
          <a:lstStyle/>
          <a:p>
            <a:r>
              <a:rPr lang="en-US" sz="1200">
                <a:solidFill>
                  <a:srgbClr val="FFFF00"/>
                </a:solidFill>
              </a:rPr>
              <a:t>1</a:t>
            </a:r>
            <a:endParaRPr lang="en-US">
              <a:solidFill>
                <a:srgbClr val="FFFF00"/>
              </a:solidFill>
              <a:latin typeface="ZapfHumnst BT" pitchFamily="34" charset="0"/>
            </a:endParaRPr>
          </a:p>
        </p:txBody>
      </p:sp>
      <p:sp>
        <p:nvSpPr>
          <p:cNvPr id="379952" name="Line 48"/>
          <p:cNvSpPr>
            <a:spLocks noChangeShapeType="1"/>
          </p:cNvSpPr>
          <p:nvPr/>
        </p:nvSpPr>
        <p:spPr bwMode="auto">
          <a:xfrm>
            <a:off x="6742906" y="4760913"/>
            <a:ext cx="341313" cy="771525"/>
          </a:xfrm>
          <a:prstGeom prst="line">
            <a:avLst/>
          </a:prstGeom>
          <a:noFill/>
          <a:ln w="12700">
            <a:solidFill>
              <a:schemeClr val="tx1"/>
            </a:solidFill>
            <a:prstDash val="lgDash"/>
            <a:round/>
            <a:tailEnd type="arrow" w="lg" len="lg"/>
          </a:ln>
        </p:spPr>
        <p:txBody>
          <a:bodyPr/>
          <a:lstStyle/>
          <a:p>
            <a:endParaRPr lang="en-US"/>
          </a:p>
        </p:txBody>
      </p:sp>
      <p:grpSp>
        <p:nvGrpSpPr>
          <p:cNvPr id="2" name="Group 121"/>
          <p:cNvGrpSpPr/>
          <p:nvPr/>
        </p:nvGrpSpPr>
        <p:grpSpPr bwMode="auto">
          <a:xfrm>
            <a:off x="3118644" y="3773488"/>
            <a:ext cx="1395412" cy="1012825"/>
            <a:chOff x="1103" y="2091"/>
            <a:chExt cx="879" cy="638"/>
          </a:xfrm>
        </p:grpSpPr>
        <p:sp>
          <p:nvSpPr>
            <p:cNvPr id="379953" name="Rectangle 49"/>
            <p:cNvSpPr>
              <a:spLocks noChangeArrowheads="1"/>
            </p:cNvSpPr>
            <p:nvPr/>
          </p:nvSpPr>
          <p:spPr bwMode="auto">
            <a:xfrm>
              <a:off x="1103" y="2091"/>
              <a:ext cx="879" cy="638"/>
            </a:xfrm>
            <a:prstGeom prst="rect">
              <a:avLst/>
            </a:prstGeom>
            <a:solidFill>
              <a:srgbClr val="FFFFCC"/>
            </a:solidFill>
            <a:ln w="12700">
              <a:solidFill>
                <a:srgbClr val="990033"/>
              </a:solidFill>
              <a:miter lim="800000"/>
            </a:ln>
          </p:spPr>
          <p:txBody>
            <a:bodyPr/>
            <a:lstStyle/>
            <a:p>
              <a:endParaRPr lang="en-US"/>
            </a:p>
          </p:txBody>
        </p:sp>
        <p:sp>
          <p:nvSpPr>
            <p:cNvPr id="379954" name="Rectangle 50"/>
            <p:cNvSpPr>
              <a:spLocks noChangeArrowheads="1"/>
            </p:cNvSpPr>
            <p:nvPr/>
          </p:nvSpPr>
          <p:spPr bwMode="auto">
            <a:xfrm>
              <a:off x="1154" y="2120"/>
              <a:ext cx="798" cy="115"/>
            </a:xfrm>
            <a:prstGeom prst="rect">
              <a:avLst/>
            </a:prstGeom>
            <a:noFill/>
            <a:ln w="9525">
              <a:noFill/>
              <a:miter lim="800000"/>
            </a:ln>
          </p:spPr>
          <p:txBody>
            <a:bodyPr wrap="none" lIns="0" tIns="0" rIns="0" bIns="0">
              <a:spAutoFit/>
            </a:bodyPr>
            <a:lstStyle/>
            <a:p>
              <a:r>
                <a:rPr lang="en-US" sz="1200">
                  <a:solidFill>
                    <a:schemeClr val="bg2"/>
                  </a:solidFill>
                </a:rPr>
                <a:t>CourseOfferingList</a:t>
              </a:r>
              <a:endParaRPr lang="en-US">
                <a:solidFill>
                  <a:schemeClr val="bg2"/>
                </a:solidFill>
                <a:latin typeface="ZapfHumnst BT" pitchFamily="34" charset="0"/>
              </a:endParaRPr>
            </a:p>
          </p:txBody>
        </p:sp>
        <p:sp>
          <p:nvSpPr>
            <p:cNvPr id="379955" name="Rectangle 51"/>
            <p:cNvSpPr>
              <a:spLocks noChangeArrowheads="1"/>
            </p:cNvSpPr>
            <p:nvPr/>
          </p:nvSpPr>
          <p:spPr bwMode="auto">
            <a:xfrm>
              <a:off x="1103" y="2339"/>
              <a:ext cx="879" cy="390"/>
            </a:xfrm>
            <a:prstGeom prst="rect">
              <a:avLst/>
            </a:prstGeom>
            <a:solidFill>
              <a:srgbClr val="FFFFCC"/>
            </a:solidFill>
            <a:ln w="12700">
              <a:solidFill>
                <a:srgbClr val="990033"/>
              </a:solidFill>
              <a:miter lim="800000"/>
            </a:ln>
          </p:spPr>
          <p:txBody>
            <a:bodyPr/>
            <a:lstStyle/>
            <a:p>
              <a:endParaRPr lang="en-US"/>
            </a:p>
          </p:txBody>
        </p:sp>
        <p:sp>
          <p:nvSpPr>
            <p:cNvPr id="379956" name="Rectangle 52"/>
            <p:cNvSpPr>
              <a:spLocks noChangeArrowheads="1"/>
            </p:cNvSpPr>
            <p:nvPr/>
          </p:nvSpPr>
          <p:spPr bwMode="auto">
            <a:xfrm>
              <a:off x="1103" y="2396"/>
              <a:ext cx="879" cy="333"/>
            </a:xfrm>
            <a:prstGeom prst="rect">
              <a:avLst/>
            </a:prstGeom>
            <a:solidFill>
              <a:srgbClr val="FFFFCC"/>
            </a:solidFill>
            <a:ln w="12700">
              <a:solidFill>
                <a:srgbClr val="990033"/>
              </a:solidFill>
              <a:miter lim="800000"/>
            </a:ln>
          </p:spPr>
          <p:txBody>
            <a:bodyPr/>
            <a:lstStyle/>
            <a:p>
              <a:endParaRPr lang="en-US"/>
            </a:p>
          </p:txBody>
        </p:sp>
        <p:sp>
          <p:nvSpPr>
            <p:cNvPr id="379957" name="Rectangle 53"/>
            <p:cNvSpPr>
              <a:spLocks noChangeArrowheads="1"/>
            </p:cNvSpPr>
            <p:nvPr/>
          </p:nvSpPr>
          <p:spPr bwMode="auto">
            <a:xfrm>
              <a:off x="1163" y="2467"/>
              <a:ext cx="239" cy="115"/>
            </a:xfrm>
            <a:prstGeom prst="rect">
              <a:avLst/>
            </a:prstGeom>
            <a:noFill/>
            <a:ln w="9525">
              <a:noFill/>
              <a:miter lim="800000"/>
            </a:ln>
          </p:spPr>
          <p:txBody>
            <a:bodyPr wrap="none" lIns="0" tIns="0" rIns="0" bIns="0">
              <a:spAutoFit/>
            </a:bodyPr>
            <a:lstStyle/>
            <a:p>
              <a:r>
                <a:rPr lang="en-US" sz="1200">
                  <a:solidFill>
                    <a:schemeClr val="bg2"/>
                  </a:solidFill>
                </a:rPr>
                <a:t>new()</a:t>
              </a:r>
              <a:endParaRPr lang="en-US">
                <a:solidFill>
                  <a:schemeClr val="bg2"/>
                </a:solidFill>
                <a:latin typeface="ZapfHumnst BT" pitchFamily="34" charset="0"/>
              </a:endParaRPr>
            </a:p>
          </p:txBody>
        </p:sp>
        <p:sp>
          <p:nvSpPr>
            <p:cNvPr id="379958" name="Rectangle 54"/>
            <p:cNvSpPr>
              <a:spLocks noChangeArrowheads="1"/>
            </p:cNvSpPr>
            <p:nvPr/>
          </p:nvSpPr>
          <p:spPr bwMode="auto">
            <a:xfrm>
              <a:off x="1163" y="2580"/>
              <a:ext cx="223" cy="115"/>
            </a:xfrm>
            <a:prstGeom prst="rect">
              <a:avLst/>
            </a:prstGeom>
            <a:noFill/>
            <a:ln w="9525">
              <a:noFill/>
              <a:miter lim="800000"/>
            </a:ln>
          </p:spPr>
          <p:txBody>
            <a:bodyPr wrap="none" lIns="0" tIns="0" rIns="0" bIns="0">
              <a:spAutoFit/>
            </a:bodyPr>
            <a:lstStyle/>
            <a:p>
              <a:r>
                <a:rPr lang="en-US" sz="1200">
                  <a:solidFill>
                    <a:schemeClr val="bg2"/>
                  </a:solidFill>
                </a:rPr>
                <a:t>add()</a:t>
              </a:r>
              <a:endParaRPr lang="en-US">
                <a:solidFill>
                  <a:schemeClr val="bg2"/>
                </a:solidFill>
                <a:latin typeface="ZapfHumnst BT" pitchFamily="34" charset="0"/>
              </a:endParaRPr>
            </a:p>
          </p:txBody>
        </p:sp>
        <p:sp>
          <p:nvSpPr>
            <p:cNvPr id="379959" name="Rectangle 55"/>
            <p:cNvSpPr>
              <a:spLocks noChangeArrowheads="1"/>
            </p:cNvSpPr>
            <p:nvPr/>
          </p:nvSpPr>
          <p:spPr bwMode="auto">
            <a:xfrm>
              <a:off x="1144" y="2247"/>
              <a:ext cx="808" cy="86"/>
            </a:xfrm>
            <a:prstGeom prst="rect">
              <a:avLst/>
            </a:prstGeom>
            <a:noFill/>
            <a:ln w="9525">
              <a:noFill/>
              <a:miter lim="800000"/>
            </a:ln>
          </p:spPr>
          <p:txBody>
            <a:bodyPr wrap="none" lIns="0" tIns="0" rIns="0" bIns="0">
              <a:spAutoFit/>
            </a:bodyPr>
            <a:lstStyle/>
            <a:p>
              <a:r>
                <a:rPr lang="en-US" sz="900">
                  <a:solidFill>
                    <a:schemeClr val="bg2"/>
                  </a:solidFill>
                </a:rPr>
                <a:t>(from University Artifacts)</a:t>
              </a:r>
              <a:endParaRPr lang="en-US">
                <a:solidFill>
                  <a:schemeClr val="bg2"/>
                </a:solidFill>
                <a:latin typeface="ZapfHumnst BT" pitchFamily="34" charset="0"/>
              </a:endParaRPr>
            </a:p>
          </p:txBody>
        </p:sp>
      </p:grpSp>
      <p:sp>
        <p:nvSpPr>
          <p:cNvPr id="379968" name="Line 64"/>
          <p:cNvSpPr>
            <a:spLocks noChangeShapeType="1"/>
          </p:cNvSpPr>
          <p:nvPr/>
        </p:nvSpPr>
        <p:spPr bwMode="auto">
          <a:xfrm flipH="1">
            <a:off x="4085431" y="4659313"/>
            <a:ext cx="1262063" cy="717550"/>
          </a:xfrm>
          <a:prstGeom prst="line">
            <a:avLst/>
          </a:prstGeom>
          <a:noFill/>
          <a:ln w="12700">
            <a:solidFill>
              <a:schemeClr val="tx1"/>
            </a:solidFill>
            <a:prstDash val="lgDash"/>
            <a:round/>
            <a:tailEnd type="arrow" w="lg" len="lg"/>
          </a:ln>
        </p:spPr>
        <p:txBody>
          <a:bodyPr/>
          <a:lstStyle/>
          <a:p>
            <a:endParaRPr lang="en-US"/>
          </a:p>
        </p:txBody>
      </p:sp>
      <p:sp>
        <p:nvSpPr>
          <p:cNvPr id="379974" name="Line 70"/>
          <p:cNvSpPr>
            <a:spLocks noChangeShapeType="1"/>
          </p:cNvSpPr>
          <p:nvPr/>
        </p:nvSpPr>
        <p:spPr bwMode="auto">
          <a:xfrm>
            <a:off x="3542506" y="2432050"/>
            <a:ext cx="1588" cy="1316038"/>
          </a:xfrm>
          <a:prstGeom prst="line">
            <a:avLst/>
          </a:prstGeom>
          <a:noFill/>
          <a:ln w="12700">
            <a:solidFill>
              <a:schemeClr val="tx1"/>
            </a:solidFill>
            <a:prstDash val="lgDash"/>
            <a:round/>
            <a:tailEnd type="arrow" w="lg" len="lg"/>
          </a:ln>
        </p:spPr>
        <p:txBody>
          <a:bodyPr/>
          <a:lstStyle/>
          <a:p>
            <a:endParaRPr lang="en-US"/>
          </a:p>
        </p:txBody>
      </p:sp>
      <p:sp>
        <p:nvSpPr>
          <p:cNvPr id="379975" name="Line 71"/>
          <p:cNvSpPr>
            <a:spLocks noChangeShapeType="1"/>
          </p:cNvSpPr>
          <p:nvPr/>
        </p:nvSpPr>
        <p:spPr bwMode="auto">
          <a:xfrm flipH="1">
            <a:off x="4518819" y="4341813"/>
            <a:ext cx="749300" cy="1587"/>
          </a:xfrm>
          <a:prstGeom prst="line">
            <a:avLst/>
          </a:prstGeom>
          <a:noFill/>
          <a:ln w="12700">
            <a:solidFill>
              <a:schemeClr val="tx1"/>
            </a:solidFill>
            <a:prstDash val="lgDash"/>
            <a:round/>
            <a:tailEnd type="arrow" w="lg" len="lg"/>
          </a:ln>
        </p:spPr>
        <p:txBody>
          <a:bodyPr/>
          <a:lstStyle/>
          <a:p>
            <a:endParaRPr lang="en-US"/>
          </a:p>
        </p:txBody>
      </p:sp>
      <p:sp>
        <p:nvSpPr>
          <p:cNvPr id="379976" name="Rectangle 72"/>
          <p:cNvSpPr>
            <a:spLocks noChangeArrowheads="1"/>
          </p:cNvSpPr>
          <p:nvPr/>
        </p:nvSpPr>
        <p:spPr bwMode="auto">
          <a:xfrm>
            <a:off x="8154194" y="5661025"/>
            <a:ext cx="831850" cy="831850"/>
          </a:xfrm>
          <a:prstGeom prst="rect">
            <a:avLst/>
          </a:prstGeom>
          <a:solidFill>
            <a:srgbClr val="FFFFCC"/>
          </a:solidFill>
          <a:ln w="12700">
            <a:solidFill>
              <a:srgbClr val="990033"/>
            </a:solidFill>
            <a:miter lim="800000"/>
          </a:ln>
        </p:spPr>
        <p:txBody>
          <a:bodyPr/>
          <a:lstStyle/>
          <a:p>
            <a:endParaRPr lang="en-US"/>
          </a:p>
        </p:txBody>
      </p:sp>
      <p:sp>
        <p:nvSpPr>
          <p:cNvPr id="379978" name="Rectangle 74"/>
          <p:cNvSpPr>
            <a:spLocks noChangeArrowheads="1"/>
          </p:cNvSpPr>
          <p:nvPr/>
        </p:nvSpPr>
        <p:spPr bwMode="auto">
          <a:xfrm>
            <a:off x="8154194" y="6054725"/>
            <a:ext cx="831850" cy="438150"/>
          </a:xfrm>
          <a:prstGeom prst="rect">
            <a:avLst/>
          </a:prstGeom>
          <a:solidFill>
            <a:srgbClr val="FFFFCC"/>
          </a:solidFill>
          <a:ln w="12700">
            <a:solidFill>
              <a:srgbClr val="990033"/>
            </a:solidFill>
            <a:miter lim="800000"/>
          </a:ln>
        </p:spPr>
        <p:txBody>
          <a:bodyPr/>
          <a:lstStyle/>
          <a:p>
            <a:endParaRPr lang="en-US"/>
          </a:p>
        </p:txBody>
      </p:sp>
      <p:sp>
        <p:nvSpPr>
          <p:cNvPr id="379979" name="Rectangle 75"/>
          <p:cNvSpPr>
            <a:spLocks noChangeArrowheads="1"/>
          </p:cNvSpPr>
          <p:nvPr/>
        </p:nvSpPr>
        <p:spPr bwMode="auto">
          <a:xfrm>
            <a:off x="8154194" y="6143625"/>
            <a:ext cx="831850" cy="349250"/>
          </a:xfrm>
          <a:prstGeom prst="rect">
            <a:avLst/>
          </a:prstGeom>
          <a:solidFill>
            <a:srgbClr val="FFFFCC"/>
          </a:solidFill>
          <a:ln w="12700">
            <a:solidFill>
              <a:srgbClr val="990033"/>
            </a:solidFill>
            <a:miter lim="800000"/>
          </a:ln>
        </p:spPr>
        <p:txBody>
          <a:bodyPr/>
          <a:lstStyle/>
          <a:p>
            <a:endParaRPr lang="en-US"/>
          </a:p>
        </p:txBody>
      </p:sp>
      <p:sp>
        <p:nvSpPr>
          <p:cNvPr id="379982" name="Line 78"/>
          <p:cNvSpPr>
            <a:spLocks noChangeShapeType="1"/>
          </p:cNvSpPr>
          <p:nvPr/>
        </p:nvSpPr>
        <p:spPr bwMode="auto">
          <a:xfrm>
            <a:off x="7936706" y="4799013"/>
            <a:ext cx="430213" cy="871537"/>
          </a:xfrm>
          <a:prstGeom prst="line">
            <a:avLst/>
          </a:prstGeom>
          <a:noFill/>
          <a:ln w="12700">
            <a:solidFill>
              <a:schemeClr val="tx1"/>
            </a:solidFill>
            <a:prstDash val="lgDash"/>
            <a:round/>
            <a:tailEnd type="arrow" w="lg" len="lg"/>
          </a:ln>
        </p:spPr>
        <p:txBody>
          <a:bodyPr/>
          <a:lstStyle/>
          <a:p>
            <a:endParaRPr lang="en-US"/>
          </a:p>
        </p:txBody>
      </p:sp>
      <p:sp>
        <p:nvSpPr>
          <p:cNvPr id="379983" name="Line 79"/>
          <p:cNvSpPr>
            <a:spLocks noChangeShapeType="1"/>
          </p:cNvSpPr>
          <p:nvPr/>
        </p:nvSpPr>
        <p:spPr bwMode="auto">
          <a:xfrm flipH="1">
            <a:off x="4155281" y="3467100"/>
            <a:ext cx="720725" cy="312738"/>
          </a:xfrm>
          <a:prstGeom prst="line">
            <a:avLst/>
          </a:prstGeom>
          <a:noFill/>
          <a:ln w="12700">
            <a:solidFill>
              <a:schemeClr val="tx1"/>
            </a:solidFill>
            <a:prstDash val="lgDash"/>
            <a:round/>
            <a:tailEnd type="arrow" w="lg" len="lg"/>
          </a:ln>
        </p:spPr>
        <p:txBody>
          <a:bodyPr/>
          <a:lstStyle/>
          <a:p>
            <a:endParaRPr lang="en-US"/>
          </a:p>
        </p:txBody>
      </p:sp>
      <p:sp>
        <p:nvSpPr>
          <p:cNvPr id="379971" name="Rectangle 67"/>
          <p:cNvSpPr>
            <a:spLocks noChangeArrowheads="1"/>
          </p:cNvSpPr>
          <p:nvPr/>
        </p:nvSpPr>
        <p:spPr bwMode="auto">
          <a:xfrm>
            <a:off x="3709194" y="4824413"/>
            <a:ext cx="84137" cy="182562"/>
          </a:xfrm>
          <a:prstGeom prst="rect">
            <a:avLst/>
          </a:prstGeom>
          <a:noFill/>
          <a:ln w="9525">
            <a:noFill/>
            <a:miter lim="800000"/>
          </a:ln>
        </p:spPr>
        <p:txBody>
          <a:bodyPr wrap="none" lIns="0" tIns="0" rIns="0" bIns="0">
            <a:spAutoFit/>
          </a:bodyPr>
          <a:lstStyle/>
          <a:p>
            <a:r>
              <a:rPr lang="en-US" sz="1200">
                <a:solidFill>
                  <a:srgbClr val="FFFF00"/>
                </a:solidFill>
              </a:rPr>
              <a:t>1</a:t>
            </a:r>
            <a:endParaRPr lang="en-US">
              <a:solidFill>
                <a:srgbClr val="FFFF00"/>
              </a:solidFill>
              <a:latin typeface="ZapfHumnst BT" pitchFamily="34" charset="0"/>
            </a:endParaRPr>
          </a:p>
        </p:txBody>
      </p:sp>
      <p:sp>
        <p:nvSpPr>
          <p:cNvPr id="379972" name="Freeform 68"/>
          <p:cNvSpPr/>
          <p:nvPr/>
        </p:nvSpPr>
        <p:spPr bwMode="auto">
          <a:xfrm>
            <a:off x="3521869" y="4795838"/>
            <a:ext cx="109537" cy="180975"/>
          </a:xfrm>
          <a:custGeom>
            <a:avLst/>
            <a:gdLst/>
            <a:ahLst/>
            <a:cxnLst>
              <a:cxn ang="0">
                <a:pos x="37" y="0"/>
              </a:cxn>
              <a:cxn ang="0">
                <a:pos x="69" y="54"/>
              </a:cxn>
              <a:cxn ang="0">
                <a:pos x="36" y="114"/>
              </a:cxn>
              <a:cxn ang="0">
                <a:pos x="0" y="54"/>
              </a:cxn>
              <a:cxn ang="0">
                <a:pos x="37" y="0"/>
              </a:cxn>
            </a:cxnLst>
            <a:rect l="0" t="0" r="r" b="b"/>
            <a:pathLst>
              <a:path w="69" h="114">
                <a:moveTo>
                  <a:pt x="37" y="0"/>
                </a:moveTo>
                <a:lnTo>
                  <a:pt x="69" y="54"/>
                </a:lnTo>
                <a:lnTo>
                  <a:pt x="36" y="114"/>
                </a:lnTo>
                <a:lnTo>
                  <a:pt x="0" y="54"/>
                </a:lnTo>
                <a:lnTo>
                  <a:pt x="37" y="0"/>
                </a:lnTo>
                <a:close/>
              </a:path>
            </a:pathLst>
          </a:custGeom>
          <a:noFill/>
          <a:ln w="12700" cmpd="sng">
            <a:solidFill>
              <a:schemeClr val="tx1"/>
            </a:solidFill>
            <a:prstDash val="solid"/>
            <a:round/>
          </a:ln>
        </p:spPr>
        <p:txBody>
          <a:bodyPr/>
          <a:lstStyle/>
          <a:p>
            <a:endParaRPr lang="en-US"/>
          </a:p>
        </p:txBody>
      </p:sp>
      <p:sp>
        <p:nvSpPr>
          <p:cNvPr id="379973" name="Rectangle 69"/>
          <p:cNvSpPr>
            <a:spLocks noChangeArrowheads="1"/>
          </p:cNvSpPr>
          <p:nvPr/>
        </p:nvSpPr>
        <p:spPr bwMode="auto">
          <a:xfrm>
            <a:off x="3696494" y="5194300"/>
            <a:ext cx="228600" cy="182563"/>
          </a:xfrm>
          <a:prstGeom prst="rect">
            <a:avLst/>
          </a:prstGeom>
          <a:noFill/>
          <a:ln w="9525">
            <a:noFill/>
            <a:miter lim="800000"/>
          </a:ln>
        </p:spPr>
        <p:txBody>
          <a:bodyPr wrap="none" lIns="0" tIns="0" rIns="0" bIns="0">
            <a:spAutoFit/>
          </a:bodyPr>
          <a:lstStyle/>
          <a:p>
            <a:r>
              <a:rPr lang="en-US" sz="1200">
                <a:solidFill>
                  <a:srgbClr val="FFFF00"/>
                </a:solidFill>
              </a:rPr>
              <a:t>0..*</a:t>
            </a:r>
            <a:endParaRPr lang="en-US">
              <a:solidFill>
                <a:srgbClr val="FFFF00"/>
              </a:solidFill>
              <a:latin typeface="ZapfHumnst BT" pitchFamily="34" charset="0"/>
            </a:endParaRPr>
          </a:p>
        </p:txBody>
      </p:sp>
      <p:sp>
        <p:nvSpPr>
          <p:cNvPr id="379986" name="Line 82"/>
          <p:cNvSpPr>
            <a:spLocks noChangeShapeType="1"/>
          </p:cNvSpPr>
          <p:nvPr/>
        </p:nvSpPr>
        <p:spPr bwMode="auto">
          <a:xfrm>
            <a:off x="3577431" y="4976813"/>
            <a:ext cx="0" cy="390525"/>
          </a:xfrm>
          <a:prstGeom prst="line">
            <a:avLst/>
          </a:prstGeom>
          <a:noFill/>
          <a:ln w="12700">
            <a:solidFill>
              <a:schemeClr val="tx1"/>
            </a:solidFill>
            <a:round/>
            <a:tailEnd type="arrow" w="lg" len="lg"/>
          </a:ln>
          <a:effectLst/>
        </p:spPr>
        <p:txBody>
          <a:bodyPr wrap="none" lIns="107950" tIns="53975" rIns="107950" bIns="53975" anchor="ctr"/>
          <a:lstStyle/>
          <a:p>
            <a:endParaRPr lang="en-US"/>
          </a:p>
        </p:txBody>
      </p:sp>
      <p:sp>
        <p:nvSpPr>
          <p:cNvPr id="379999" name="Line 95"/>
          <p:cNvSpPr>
            <a:spLocks noChangeShapeType="1"/>
          </p:cNvSpPr>
          <p:nvPr/>
        </p:nvSpPr>
        <p:spPr bwMode="auto">
          <a:xfrm>
            <a:off x="7977981" y="2105025"/>
            <a:ext cx="0" cy="457200"/>
          </a:xfrm>
          <a:prstGeom prst="line">
            <a:avLst/>
          </a:prstGeom>
          <a:noFill/>
          <a:ln w="28575">
            <a:solidFill>
              <a:schemeClr val="hlink"/>
            </a:solidFill>
            <a:round/>
            <a:headEnd type="none" w="sm" len="sm"/>
            <a:tailEnd type="triangle" w="med" len="med"/>
          </a:ln>
          <a:effectLst/>
        </p:spPr>
        <p:txBody>
          <a:bodyPr wrap="none" anchor="ctr"/>
          <a:lstStyle/>
          <a:p>
            <a:endParaRPr lang="en-US"/>
          </a:p>
        </p:txBody>
      </p:sp>
      <p:sp>
        <p:nvSpPr>
          <p:cNvPr id="380010" name="Line 106"/>
          <p:cNvSpPr>
            <a:spLocks noChangeShapeType="1"/>
          </p:cNvSpPr>
          <p:nvPr/>
        </p:nvSpPr>
        <p:spPr bwMode="auto">
          <a:xfrm>
            <a:off x="6703219" y="1931988"/>
            <a:ext cx="0" cy="663575"/>
          </a:xfrm>
          <a:prstGeom prst="line">
            <a:avLst/>
          </a:prstGeom>
          <a:noFill/>
          <a:ln w="12700">
            <a:solidFill>
              <a:schemeClr val="tx1"/>
            </a:solidFill>
            <a:prstDash val="lgDash"/>
            <a:round/>
            <a:tailEnd type="none" w="lg" len="lg"/>
          </a:ln>
        </p:spPr>
        <p:txBody>
          <a:bodyPr/>
          <a:lstStyle/>
          <a:p>
            <a:endParaRPr lang="en-US"/>
          </a:p>
        </p:txBody>
      </p:sp>
      <p:grpSp>
        <p:nvGrpSpPr>
          <p:cNvPr id="3" name="Group 122"/>
          <p:cNvGrpSpPr/>
          <p:nvPr/>
        </p:nvGrpSpPr>
        <p:grpSpPr bwMode="auto">
          <a:xfrm>
            <a:off x="3148806" y="5402263"/>
            <a:ext cx="1455738" cy="1214437"/>
            <a:chOff x="1116" y="3117"/>
            <a:chExt cx="917" cy="765"/>
          </a:xfrm>
        </p:grpSpPr>
        <p:sp>
          <p:nvSpPr>
            <p:cNvPr id="379960" name="Rectangle 56"/>
            <p:cNvSpPr>
              <a:spLocks noChangeArrowheads="1"/>
            </p:cNvSpPr>
            <p:nvPr/>
          </p:nvSpPr>
          <p:spPr bwMode="auto">
            <a:xfrm>
              <a:off x="1116" y="3117"/>
              <a:ext cx="917" cy="765"/>
            </a:xfrm>
            <a:prstGeom prst="rect">
              <a:avLst/>
            </a:prstGeom>
            <a:solidFill>
              <a:srgbClr val="FFFFCC"/>
            </a:solidFill>
            <a:ln w="12700">
              <a:solidFill>
                <a:srgbClr val="990033"/>
              </a:solidFill>
              <a:miter lim="800000"/>
            </a:ln>
          </p:spPr>
          <p:txBody>
            <a:bodyPr/>
            <a:lstStyle/>
            <a:p>
              <a:endParaRPr lang="en-US"/>
            </a:p>
          </p:txBody>
        </p:sp>
        <p:sp>
          <p:nvSpPr>
            <p:cNvPr id="379962" name="Rectangle 58"/>
            <p:cNvSpPr>
              <a:spLocks noChangeArrowheads="1"/>
            </p:cNvSpPr>
            <p:nvPr/>
          </p:nvSpPr>
          <p:spPr bwMode="auto">
            <a:xfrm>
              <a:off x="1116" y="3478"/>
              <a:ext cx="917" cy="404"/>
            </a:xfrm>
            <a:prstGeom prst="rect">
              <a:avLst/>
            </a:prstGeom>
            <a:solidFill>
              <a:srgbClr val="FFFFCC"/>
            </a:solidFill>
            <a:ln w="12700">
              <a:solidFill>
                <a:srgbClr val="990033"/>
              </a:solidFill>
              <a:miter lim="800000"/>
            </a:ln>
          </p:spPr>
          <p:txBody>
            <a:bodyPr/>
            <a:lstStyle/>
            <a:p>
              <a:endParaRPr lang="en-US"/>
            </a:p>
          </p:txBody>
        </p:sp>
        <p:sp>
          <p:nvSpPr>
            <p:cNvPr id="379963" name="Rectangle 59"/>
            <p:cNvSpPr>
              <a:spLocks noChangeArrowheads="1"/>
            </p:cNvSpPr>
            <p:nvPr/>
          </p:nvSpPr>
          <p:spPr bwMode="auto">
            <a:xfrm>
              <a:off x="1116" y="3535"/>
              <a:ext cx="917" cy="347"/>
            </a:xfrm>
            <a:prstGeom prst="rect">
              <a:avLst/>
            </a:prstGeom>
            <a:solidFill>
              <a:srgbClr val="FFFFCC"/>
            </a:solidFill>
            <a:ln w="12700">
              <a:solidFill>
                <a:srgbClr val="990033"/>
              </a:solidFill>
              <a:miter lim="800000"/>
            </a:ln>
          </p:spPr>
          <p:txBody>
            <a:bodyPr/>
            <a:lstStyle/>
            <a:p>
              <a:endParaRPr lang="en-US"/>
            </a:p>
          </p:txBody>
        </p:sp>
        <p:sp>
          <p:nvSpPr>
            <p:cNvPr id="379961" name="Rectangle 57"/>
            <p:cNvSpPr>
              <a:spLocks noChangeArrowheads="1"/>
            </p:cNvSpPr>
            <p:nvPr/>
          </p:nvSpPr>
          <p:spPr bwMode="auto">
            <a:xfrm>
              <a:off x="1233" y="3258"/>
              <a:ext cx="649" cy="115"/>
            </a:xfrm>
            <a:prstGeom prst="rect">
              <a:avLst/>
            </a:prstGeom>
            <a:noFill/>
            <a:ln w="9525">
              <a:noFill/>
              <a:miter lim="800000"/>
            </a:ln>
          </p:spPr>
          <p:txBody>
            <a:bodyPr wrap="none" lIns="0" tIns="0" rIns="0" bIns="0">
              <a:spAutoFit/>
            </a:bodyPr>
            <a:lstStyle/>
            <a:p>
              <a:r>
                <a:rPr lang="en-US" sz="1200">
                  <a:solidFill>
                    <a:schemeClr val="bg2"/>
                  </a:solidFill>
                </a:rPr>
                <a:t>CourseOffering</a:t>
              </a:r>
              <a:endParaRPr lang="en-US" sz="1200">
                <a:solidFill>
                  <a:schemeClr val="bg2"/>
                </a:solidFill>
              </a:endParaRPr>
            </a:p>
          </p:txBody>
        </p:sp>
        <p:sp>
          <p:nvSpPr>
            <p:cNvPr id="379964" name="Rectangle 60"/>
            <p:cNvSpPr>
              <a:spLocks noChangeArrowheads="1"/>
            </p:cNvSpPr>
            <p:nvPr/>
          </p:nvSpPr>
          <p:spPr bwMode="auto">
            <a:xfrm>
              <a:off x="1200" y="3606"/>
              <a:ext cx="239" cy="115"/>
            </a:xfrm>
            <a:prstGeom prst="rect">
              <a:avLst/>
            </a:prstGeom>
            <a:noFill/>
            <a:ln w="9525">
              <a:noFill/>
              <a:miter lim="800000"/>
            </a:ln>
          </p:spPr>
          <p:txBody>
            <a:bodyPr wrap="none" lIns="0" tIns="0" rIns="0" bIns="0">
              <a:spAutoFit/>
            </a:bodyPr>
            <a:lstStyle/>
            <a:p>
              <a:r>
                <a:rPr lang="en-US" sz="1200">
                  <a:solidFill>
                    <a:schemeClr val="bg2"/>
                  </a:solidFill>
                </a:rPr>
                <a:t>new()</a:t>
              </a:r>
              <a:endParaRPr lang="en-US">
                <a:solidFill>
                  <a:schemeClr val="bg2"/>
                </a:solidFill>
                <a:latin typeface="ZapfHumnst BT" pitchFamily="34" charset="0"/>
              </a:endParaRPr>
            </a:p>
          </p:txBody>
        </p:sp>
        <p:sp>
          <p:nvSpPr>
            <p:cNvPr id="379965" name="Rectangle 61"/>
            <p:cNvSpPr>
              <a:spLocks noChangeArrowheads="1"/>
            </p:cNvSpPr>
            <p:nvPr/>
          </p:nvSpPr>
          <p:spPr bwMode="auto">
            <a:xfrm>
              <a:off x="1200" y="3719"/>
              <a:ext cx="394" cy="115"/>
            </a:xfrm>
            <a:prstGeom prst="rect">
              <a:avLst/>
            </a:prstGeom>
            <a:noFill/>
            <a:ln w="9525">
              <a:noFill/>
              <a:miter lim="800000"/>
            </a:ln>
          </p:spPr>
          <p:txBody>
            <a:bodyPr wrap="none" lIns="0" tIns="0" rIns="0" bIns="0">
              <a:spAutoFit/>
            </a:bodyPr>
            <a:lstStyle/>
            <a:p>
              <a:r>
                <a:rPr lang="en-US" sz="1200">
                  <a:solidFill>
                    <a:schemeClr val="bg2"/>
                  </a:solidFill>
                </a:rPr>
                <a:t>setData()</a:t>
              </a:r>
              <a:endParaRPr lang="en-US">
                <a:solidFill>
                  <a:schemeClr val="bg2"/>
                </a:solidFill>
                <a:latin typeface="ZapfHumnst BT" pitchFamily="34" charset="0"/>
              </a:endParaRPr>
            </a:p>
          </p:txBody>
        </p:sp>
        <p:sp>
          <p:nvSpPr>
            <p:cNvPr id="379966" name="Rectangle 62"/>
            <p:cNvSpPr>
              <a:spLocks noChangeArrowheads="1"/>
            </p:cNvSpPr>
            <p:nvPr/>
          </p:nvSpPr>
          <p:spPr bwMode="auto">
            <a:xfrm>
              <a:off x="1176" y="3379"/>
              <a:ext cx="808" cy="86"/>
            </a:xfrm>
            <a:prstGeom prst="rect">
              <a:avLst/>
            </a:prstGeom>
            <a:noFill/>
            <a:ln w="9525">
              <a:noFill/>
              <a:miter lim="800000"/>
            </a:ln>
          </p:spPr>
          <p:txBody>
            <a:bodyPr wrap="none" lIns="0" tIns="0" rIns="0" bIns="0">
              <a:spAutoFit/>
            </a:bodyPr>
            <a:lstStyle/>
            <a:p>
              <a:r>
                <a:rPr lang="en-US" sz="900">
                  <a:solidFill>
                    <a:schemeClr val="bg2"/>
                  </a:solidFill>
                </a:rPr>
                <a:t>(from University Artifacts)</a:t>
              </a:r>
              <a:endParaRPr lang="en-US">
                <a:solidFill>
                  <a:schemeClr val="bg2"/>
                </a:solidFill>
                <a:latin typeface="ZapfHumnst BT" pitchFamily="34" charset="0"/>
              </a:endParaRPr>
            </a:p>
          </p:txBody>
        </p:sp>
        <p:sp>
          <p:nvSpPr>
            <p:cNvPr id="379967" name="Rectangle 63"/>
            <p:cNvSpPr>
              <a:spLocks noChangeArrowheads="1"/>
            </p:cNvSpPr>
            <p:nvPr/>
          </p:nvSpPr>
          <p:spPr bwMode="auto">
            <a:xfrm>
              <a:off x="1307" y="3145"/>
              <a:ext cx="464" cy="115"/>
            </a:xfrm>
            <a:prstGeom prst="rect">
              <a:avLst/>
            </a:prstGeom>
            <a:noFill/>
            <a:ln w="9525">
              <a:noFill/>
              <a:miter lim="800000"/>
            </a:ln>
          </p:spPr>
          <p:txBody>
            <a:bodyPr wrap="none" lIns="0" tIns="0" rIns="0" bIns="0">
              <a:spAutoFit/>
            </a:bodyPr>
            <a:lstStyle/>
            <a:p>
              <a:r>
                <a:rPr lang="en-US" sz="1200">
                  <a:solidFill>
                    <a:schemeClr val="bg2"/>
                  </a:solidFill>
                </a:rPr>
                <a:t>&lt;&lt;Entity&gt;&gt;</a:t>
              </a:r>
              <a:endParaRPr lang="en-US">
                <a:solidFill>
                  <a:schemeClr val="bg2"/>
                </a:solidFill>
                <a:latin typeface="ZapfHumnst BT" pitchFamily="34" charset="0"/>
              </a:endParaRPr>
            </a:p>
          </p:txBody>
        </p:sp>
      </p:grpSp>
      <p:sp>
        <p:nvSpPr>
          <p:cNvPr id="379933" name="Rectangle 29"/>
          <p:cNvSpPr>
            <a:spLocks noChangeArrowheads="1"/>
          </p:cNvSpPr>
          <p:nvPr/>
        </p:nvSpPr>
        <p:spPr bwMode="auto">
          <a:xfrm>
            <a:off x="6873081" y="5576888"/>
            <a:ext cx="693738" cy="182562"/>
          </a:xfrm>
          <a:prstGeom prst="rect">
            <a:avLst/>
          </a:prstGeom>
          <a:noFill/>
          <a:ln w="9525">
            <a:noFill/>
            <a:miter lim="800000"/>
          </a:ln>
        </p:spPr>
        <p:txBody>
          <a:bodyPr wrap="none" lIns="0" tIns="0" rIns="0" bIns="0">
            <a:spAutoFit/>
          </a:bodyPr>
          <a:lstStyle/>
          <a:p>
            <a:r>
              <a:rPr lang="en-US" sz="1200">
                <a:solidFill>
                  <a:schemeClr val="bg2"/>
                </a:solidFill>
              </a:rPr>
              <a:t>Statement</a:t>
            </a:r>
            <a:endParaRPr lang="en-US">
              <a:solidFill>
                <a:schemeClr val="bg2"/>
              </a:solidFill>
              <a:latin typeface="ZapfHumnst BT" pitchFamily="34" charset="0"/>
            </a:endParaRPr>
          </a:p>
        </p:txBody>
      </p:sp>
      <p:sp>
        <p:nvSpPr>
          <p:cNvPr id="379936" name="Rectangle 32"/>
          <p:cNvSpPr>
            <a:spLocks noChangeArrowheads="1"/>
          </p:cNvSpPr>
          <p:nvPr/>
        </p:nvSpPr>
        <p:spPr bwMode="auto">
          <a:xfrm>
            <a:off x="6617494" y="6129338"/>
            <a:ext cx="1047750" cy="182562"/>
          </a:xfrm>
          <a:prstGeom prst="rect">
            <a:avLst/>
          </a:prstGeom>
          <a:noFill/>
          <a:ln w="9525">
            <a:noFill/>
            <a:miter lim="800000"/>
          </a:ln>
        </p:spPr>
        <p:txBody>
          <a:bodyPr wrap="none" lIns="0" tIns="0" rIns="0" bIns="0">
            <a:spAutoFit/>
          </a:bodyPr>
          <a:lstStyle/>
          <a:p>
            <a:r>
              <a:rPr lang="en-US" sz="1200">
                <a:solidFill>
                  <a:schemeClr val="bg2"/>
                </a:solidFill>
              </a:rPr>
              <a:t>executeQuery()</a:t>
            </a:r>
            <a:endParaRPr lang="en-US">
              <a:solidFill>
                <a:schemeClr val="bg2"/>
              </a:solidFill>
              <a:latin typeface="ZapfHumnst BT" pitchFamily="34" charset="0"/>
            </a:endParaRPr>
          </a:p>
        </p:txBody>
      </p:sp>
      <p:sp>
        <p:nvSpPr>
          <p:cNvPr id="379937" name="Rectangle 33"/>
          <p:cNvSpPr>
            <a:spLocks noChangeArrowheads="1"/>
          </p:cNvSpPr>
          <p:nvPr/>
        </p:nvSpPr>
        <p:spPr bwMode="auto">
          <a:xfrm>
            <a:off x="6617494" y="6308725"/>
            <a:ext cx="1122362" cy="182563"/>
          </a:xfrm>
          <a:prstGeom prst="rect">
            <a:avLst/>
          </a:prstGeom>
          <a:noFill/>
          <a:ln w="9525">
            <a:noFill/>
            <a:miter lim="800000"/>
          </a:ln>
        </p:spPr>
        <p:txBody>
          <a:bodyPr wrap="none" lIns="0" tIns="0" rIns="0" bIns="0">
            <a:spAutoFit/>
          </a:bodyPr>
          <a:lstStyle/>
          <a:p>
            <a:r>
              <a:rPr lang="en-US" sz="1200">
                <a:solidFill>
                  <a:schemeClr val="bg2"/>
                </a:solidFill>
              </a:rPr>
              <a:t>executeUpdate()</a:t>
            </a:r>
            <a:endParaRPr lang="en-US">
              <a:solidFill>
                <a:schemeClr val="bg2"/>
              </a:solidFill>
              <a:latin typeface="ZapfHumnst BT" pitchFamily="34" charset="0"/>
            </a:endParaRPr>
          </a:p>
        </p:txBody>
      </p:sp>
      <p:sp>
        <p:nvSpPr>
          <p:cNvPr id="379938" name="Rectangle 34"/>
          <p:cNvSpPr>
            <a:spLocks noChangeArrowheads="1"/>
          </p:cNvSpPr>
          <p:nvPr/>
        </p:nvSpPr>
        <p:spPr bwMode="auto">
          <a:xfrm>
            <a:off x="6852444" y="5780088"/>
            <a:ext cx="723900" cy="136525"/>
          </a:xfrm>
          <a:prstGeom prst="rect">
            <a:avLst/>
          </a:prstGeom>
          <a:noFill/>
          <a:ln w="9525">
            <a:noFill/>
            <a:miter lim="800000"/>
          </a:ln>
        </p:spPr>
        <p:txBody>
          <a:bodyPr wrap="none" lIns="0" tIns="0" rIns="0" bIns="0">
            <a:spAutoFit/>
          </a:bodyPr>
          <a:lstStyle/>
          <a:p>
            <a:r>
              <a:rPr lang="en-US" sz="900">
                <a:solidFill>
                  <a:schemeClr val="bg2"/>
                </a:solidFill>
              </a:rPr>
              <a:t>(from java.sql)</a:t>
            </a:r>
            <a:endParaRPr lang="en-US">
              <a:solidFill>
                <a:schemeClr val="bg2"/>
              </a:solidFill>
              <a:latin typeface="ZapfHumnst BT" pitchFamily="34" charset="0"/>
            </a:endParaRPr>
          </a:p>
        </p:txBody>
      </p:sp>
      <p:sp>
        <p:nvSpPr>
          <p:cNvPr id="379940" name="Rectangle 36"/>
          <p:cNvSpPr>
            <a:spLocks noChangeArrowheads="1"/>
          </p:cNvSpPr>
          <p:nvPr/>
        </p:nvSpPr>
        <p:spPr bwMode="auto">
          <a:xfrm>
            <a:off x="5236369" y="5586413"/>
            <a:ext cx="766762" cy="182562"/>
          </a:xfrm>
          <a:prstGeom prst="rect">
            <a:avLst/>
          </a:prstGeom>
          <a:noFill/>
          <a:ln w="9525">
            <a:noFill/>
            <a:miter lim="800000"/>
          </a:ln>
        </p:spPr>
        <p:txBody>
          <a:bodyPr wrap="none" lIns="0" tIns="0" rIns="0" bIns="0">
            <a:spAutoFit/>
          </a:bodyPr>
          <a:lstStyle/>
          <a:p>
            <a:r>
              <a:rPr lang="en-US" sz="1200">
                <a:solidFill>
                  <a:schemeClr val="bg2"/>
                </a:solidFill>
              </a:rPr>
              <a:t>Connection</a:t>
            </a:r>
            <a:endParaRPr lang="en-US">
              <a:solidFill>
                <a:schemeClr val="bg2"/>
              </a:solidFill>
              <a:latin typeface="ZapfHumnst BT" pitchFamily="34" charset="0"/>
            </a:endParaRPr>
          </a:p>
        </p:txBody>
      </p:sp>
      <p:sp>
        <p:nvSpPr>
          <p:cNvPr id="379943" name="Rectangle 39"/>
          <p:cNvSpPr>
            <a:spLocks noChangeArrowheads="1"/>
          </p:cNvSpPr>
          <p:nvPr/>
        </p:nvSpPr>
        <p:spPr bwMode="auto">
          <a:xfrm>
            <a:off x="4926806" y="6138863"/>
            <a:ext cx="1217613" cy="182562"/>
          </a:xfrm>
          <a:prstGeom prst="rect">
            <a:avLst/>
          </a:prstGeom>
          <a:noFill/>
          <a:ln w="9525">
            <a:noFill/>
            <a:miter lim="800000"/>
          </a:ln>
        </p:spPr>
        <p:txBody>
          <a:bodyPr wrap="none" lIns="0" tIns="0" rIns="0" bIns="0">
            <a:spAutoFit/>
          </a:bodyPr>
          <a:lstStyle/>
          <a:p>
            <a:r>
              <a:rPr lang="en-US" sz="1200">
                <a:solidFill>
                  <a:schemeClr val="bg2"/>
                </a:solidFill>
              </a:rPr>
              <a:t>createStatement()</a:t>
            </a:r>
            <a:endParaRPr lang="en-US">
              <a:solidFill>
                <a:schemeClr val="bg2"/>
              </a:solidFill>
              <a:latin typeface="ZapfHumnst BT" pitchFamily="34" charset="0"/>
            </a:endParaRPr>
          </a:p>
        </p:txBody>
      </p:sp>
      <p:sp>
        <p:nvSpPr>
          <p:cNvPr id="379944" name="Rectangle 40"/>
          <p:cNvSpPr>
            <a:spLocks noChangeArrowheads="1"/>
          </p:cNvSpPr>
          <p:nvPr/>
        </p:nvSpPr>
        <p:spPr bwMode="auto">
          <a:xfrm>
            <a:off x="5236369" y="5789613"/>
            <a:ext cx="723900" cy="136525"/>
          </a:xfrm>
          <a:prstGeom prst="rect">
            <a:avLst/>
          </a:prstGeom>
          <a:noFill/>
          <a:ln w="9525">
            <a:noFill/>
            <a:miter lim="800000"/>
          </a:ln>
        </p:spPr>
        <p:txBody>
          <a:bodyPr wrap="none" lIns="0" tIns="0" rIns="0" bIns="0">
            <a:spAutoFit/>
          </a:bodyPr>
          <a:lstStyle/>
          <a:p>
            <a:r>
              <a:rPr lang="en-US" sz="900">
                <a:solidFill>
                  <a:schemeClr val="bg2"/>
                </a:solidFill>
              </a:rPr>
              <a:t>(from java.sql)</a:t>
            </a:r>
            <a:endParaRPr lang="en-US">
              <a:solidFill>
                <a:schemeClr val="bg2"/>
              </a:solidFill>
              <a:latin typeface="ZapfHumnst BT" pitchFamily="34" charset="0"/>
            </a:endParaRPr>
          </a:p>
        </p:txBody>
      </p:sp>
      <p:sp>
        <p:nvSpPr>
          <p:cNvPr id="379977" name="Rectangle 73"/>
          <p:cNvSpPr>
            <a:spLocks noChangeArrowheads="1"/>
          </p:cNvSpPr>
          <p:nvPr/>
        </p:nvSpPr>
        <p:spPr bwMode="auto">
          <a:xfrm>
            <a:off x="8233569" y="5718175"/>
            <a:ext cx="658812" cy="182563"/>
          </a:xfrm>
          <a:prstGeom prst="rect">
            <a:avLst/>
          </a:prstGeom>
          <a:noFill/>
          <a:ln w="9525">
            <a:noFill/>
            <a:miter lim="800000"/>
          </a:ln>
        </p:spPr>
        <p:txBody>
          <a:bodyPr wrap="none" lIns="0" tIns="0" rIns="0" bIns="0">
            <a:spAutoFit/>
          </a:bodyPr>
          <a:lstStyle/>
          <a:p>
            <a:r>
              <a:rPr lang="en-US" sz="1200">
                <a:solidFill>
                  <a:schemeClr val="bg2"/>
                </a:solidFill>
              </a:rPr>
              <a:t>ResultSet</a:t>
            </a:r>
            <a:endParaRPr lang="en-US">
              <a:solidFill>
                <a:schemeClr val="bg2"/>
              </a:solidFill>
              <a:latin typeface="ZapfHumnst BT" pitchFamily="34" charset="0"/>
            </a:endParaRPr>
          </a:p>
        </p:txBody>
      </p:sp>
      <p:sp>
        <p:nvSpPr>
          <p:cNvPr id="379980" name="Rectangle 76"/>
          <p:cNvSpPr>
            <a:spLocks noChangeArrowheads="1"/>
          </p:cNvSpPr>
          <p:nvPr/>
        </p:nvSpPr>
        <p:spPr bwMode="auto">
          <a:xfrm>
            <a:off x="8185944" y="6256338"/>
            <a:ext cx="709612" cy="182562"/>
          </a:xfrm>
          <a:prstGeom prst="rect">
            <a:avLst/>
          </a:prstGeom>
          <a:noFill/>
          <a:ln w="9525">
            <a:noFill/>
            <a:miter lim="800000"/>
          </a:ln>
        </p:spPr>
        <p:txBody>
          <a:bodyPr wrap="none" lIns="0" tIns="0" rIns="0" bIns="0">
            <a:spAutoFit/>
          </a:bodyPr>
          <a:lstStyle/>
          <a:p>
            <a:r>
              <a:rPr lang="en-US" sz="1200">
                <a:solidFill>
                  <a:schemeClr val="bg2"/>
                </a:solidFill>
              </a:rPr>
              <a:t>getString()</a:t>
            </a:r>
            <a:endParaRPr lang="en-US">
              <a:solidFill>
                <a:schemeClr val="bg2"/>
              </a:solidFill>
              <a:latin typeface="ZapfHumnst BT" pitchFamily="34" charset="0"/>
            </a:endParaRPr>
          </a:p>
        </p:txBody>
      </p:sp>
      <p:sp>
        <p:nvSpPr>
          <p:cNvPr id="379981" name="Rectangle 77"/>
          <p:cNvSpPr>
            <a:spLocks noChangeArrowheads="1"/>
          </p:cNvSpPr>
          <p:nvPr/>
        </p:nvSpPr>
        <p:spPr bwMode="auto">
          <a:xfrm>
            <a:off x="8206581" y="5907088"/>
            <a:ext cx="723900" cy="136525"/>
          </a:xfrm>
          <a:prstGeom prst="rect">
            <a:avLst/>
          </a:prstGeom>
          <a:noFill/>
          <a:ln w="9525">
            <a:noFill/>
            <a:miter lim="800000"/>
          </a:ln>
        </p:spPr>
        <p:txBody>
          <a:bodyPr wrap="none" lIns="0" tIns="0" rIns="0" bIns="0">
            <a:spAutoFit/>
          </a:bodyPr>
          <a:lstStyle/>
          <a:p>
            <a:r>
              <a:rPr lang="en-US" sz="900">
                <a:solidFill>
                  <a:schemeClr val="bg2"/>
                </a:solidFill>
              </a:rPr>
              <a:t>(from java.sql)</a:t>
            </a:r>
            <a:endParaRPr lang="en-US">
              <a:solidFill>
                <a:schemeClr val="bg2"/>
              </a:solidFill>
              <a:latin typeface="ZapfHumnst BT" pitchFamily="34" charset="0"/>
            </a:endParaRPr>
          </a:p>
        </p:txBody>
      </p:sp>
      <p:sp>
        <p:nvSpPr>
          <p:cNvPr id="379912" name="Rectangle 8"/>
          <p:cNvSpPr>
            <a:spLocks noChangeArrowheads="1"/>
          </p:cNvSpPr>
          <p:nvPr/>
        </p:nvSpPr>
        <p:spPr bwMode="auto">
          <a:xfrm>
            <a:off x="6131719" y="3949700"/>
            <a:ext cx="1292225" cy="182563"/>
          </a:xfrm>
          <a:prstGeom prst="rect">
            <a:avLst/>
          </a:prstGeom>
          <a:noFill/>
          <a:ln w="9525">
            <a:noFill/>
            <a:miter lim="800000"/>
          </a:ln>
        </p:spPr>
        <p:txBody>
          <a:bodyPr wrap="none" lIns="0" tIns="0" rIns="0" bIns="0">
            <a:spAutoFit/>
          </a:bodyPr>
          <a:lstStyle/>
          <a:p>
            <a:r>
              <a:rPr lang="en-US" sz="1200">
                <a:solidFill>
                  <a:schemeClr val="bg2"/>
                </a:solidFill>
              </a:rPr>
              <a:t>DBCourseOfferring</a:t>
            </a:r>
            <a:endParaRPr lang="en-US">
              <a:solidFill>
                <a:schemeClr val="bg2"/>
              </a:solidFill>
              <a:latin typeface="ZapfHumnst BT" pitchFamily="34" charset="0"/>
            </a:endParaRPr>
          </a:p>
        </p:txBody>
      </p:sp>
      <p:sp>
        <p:nvSpPr>
          <p:cNvPr id="379915" name="Rectangle 11"/>
          <p:cNvSpPr>
            <a:spLocks noChangeArrowheads="1"/>
          </p:cNvSpPr>
          <p:nvPr/>
        </p:nvSpPr>
        <p:spPr bwMode="auto">
          <a:xfrm>
            <a:off x="5160169" y="4343400"/>
            <a:ext cx="1682750" cy="182563"/>
          </a:xfrm>
          <a:prstGeom prst="rect">
            <a:avLst/>
          </a:prstGeom>
          <a:noFill/>
          <a:ln w="9525">
            <a:noFill/>
            <a:miter lim="800000"/>
          </a:ln>
        </p:spPr>
        <p:txBody>
          <a:bodyPr wrap="none" lIns="0" tIns="0" rIns="0" bIns="0">
            <a:spAutoFit/>
          </a:bodyPr>
          <a:lstStyle/>
          <a:p>
            <a:r>
              <a:rPr lang="en-US" sz="1200">
                <a:solidFill>
                  <a:schemeClr val="bg2"/>
                </a:solidFill>
              </a:rPr>
              <a:t>create() : CourseOffering</a:t>
            </a:r>
            <a:endParaRPr lang="en-US">
              <a:solidFill>
                <a:schemeClr val="bg2"/>
              </a:solidFill>
              <a:latin typeface="ZapfHumnst BT" pitchFamily="34" charset="0"/>
            </a:endParaRPr>
          </a:p>
        </p:txBody>
      </p:sp>
      <p:sp>
        <p:nvSpPr>
          <p:cNvPr id="379916" name="Rectangle 12"/>
          <p:cNvSpPr>
            <a:spLocks noChangeArrowheads="1"/>
          </p:cNvSpPr>
          <p:nvPr/>
        </p:nvSpPr>
        <p:spPr bwMode="auto">
          <a:xfrm>
            <a:off x="5160169" y="4524375"/>
            <a:ext cx="3244850" cy="182563"/>
          </a:xfrm>
          <a:prstGeom prst="rect">
            <a:avLst/>
          </a:prstGeom>
          <a:noFill/>
          <a:ln w="9525">
            <a:noFill/>
            <a:miter lim="800000"/>
          </a:ln>
        </p:spPr>
        <p:txBody>
          <a:bodyPr wrap="none" lIns="0" tIns="0" rIns="0" bIns="0">
            <a:spAutoFit/>
          </a:bodyPr>
          <a:lstStyle/>
          <a:p>
            <a:r>
              <a:rPr lang="en-US" sz="1200">
                <a:solidFill>
                  <a:schemeClr val="bg2"/>
                </a:solidFill>
              </a:rPr>
              <a:t>read(searchCriteria : string) : CourseOfferingList</a:t>
            </a:r>
            <a:endParaRPr lang="en-US">
              <a:solidFill>
                <a:schemeClr val="bg2"/>
              </a:solidFill>
              <a:latin typeface="ZapfHumnst BT" pitchFamily="34" charset="0"/>
            </a:endParaRPr>
          </a:p>
        </p:txBody>
      </p:sp>
      <p:sp>
        <p:nvSpPr>
          <p:cNvPr id="379918" name="Rectangle 14"/>
          <p:cNvSpPr>
            <a:spLocks noChangeArrowheads="1"/>
          </p:cNvSpPr>
          <p:nvPr/>
        </p:nvSpPr>
        <p:spPr bwMode="auto">
          <a:xfrm>
            <a:off x="5898356" y="2827338"/>
            <a:ext cx="1519238" cy="182562"/>
          </a:xfrm>
          <a:prstGeom prst="rect">
            <a:avLst/>
          </a:prstGeom>
          <a:noFill/>
          <a:ln w="9525">
            <a:noFill/>
            <a:miter lim="800000"/>
          </a:ln>
        </p:spPr>
        <p:txBody>
          <a:bodyPr wrap="none" lIns="0" tIns="0" rIns="0" bIns="0">
            <a:spAutoFit/>
          </a:bodyPr>
          <a:lstStyle/>
          <a:p>
            <a:r>
              <a:rPr lang="en-US" sz="1200">
                <a:solidFill>
                  <a:schemeClr val="bg2"/>
                </a:solidFill>
              </a:rPr>
              <a:t>CourseCatalogSystem</a:t>
            </a:r>
            <a:endParaRPr lang="en-US">
              <a:solidFill>
                <a:schemeClr val="bg2"/>
              </a:solidFill>
              <a:latin typeface="ZapfHumnst BT" pitchFamily="34" charset="0"/>
            </a:endParaRPr>
          </a:p>
        </p:txBody>
      </p:sp>
      <p:sp>
        <p:nvSpPr>
          <p:cNvPr id="379921" name="Rectangle 17"/>
          <p:cNvSpPr>
            <a:spLocks noChangeArrowheads="1"/>
          </p:cNvSpPr>
          <p:nvPr/>
        </p:nvSpPr>
        <p:spPr bwMode="auto">
          <a:xfrm>
            <a:off x="4534694" y="3232150"/>
            <a:ext cx="4422775" cy="182563"/>
          </a:xfrm>
          <a:prstGeom prst="rect">
            <a:avLst/>
          </a:prstGeom>
          <a:noFill/>
          <a:ln w="9525">
            <a:noFill/>
            <a:miter lim="800000"/>
          </a:ln>
        </p:spPr>
        <p:txBody>
          <a:bodyPr wrap="none" lIns="0" tIns="0" rIns="0" bIns="0">
            <a:spAutoFit/>
          </a:bodyPr>
          <a:lstStyle/>
          <a:p>
            <a:r>
              <a:rPr lang="en-US" sz="1200">
                <a:solidFill>
                  <a:schemeClr val="bg2"/>
                </a:solidFill>
              </a:rPr>
              <a:t>getCourseOfferings(forSemester : Semester) : CourseOfferingList</a:t>
            </a:r>
            <a:endParaRPr lang="en-US">
              <a:solidFill>
                <a:schemeClr val="bg2"/>
              </a:solidFill>
              <a:latin typeface="ZapfHumnst BT" pitchFamily="34" charset="0"/>
            </a:endParaRPr>
          </a:p>
        </p:txBody>
      </p:sp>
      <p:sp>
        <p:nvSpPr>
          <p:cNvPr id="379922" name="Rectangle 18"/>
          <p:cNvSpPr>
            <a:spLocks noChangeArrowheads="1"/>
          </p:cNvSpPr>
          <p:nvPr/>
        </p:nvSpPr>
        <p:spPr bwMode="auto">
          <a:xfrm>
            <a:off x="6158706" y="2647950"/>
            <a:ext cx="1125538" cy="182563"/>
          </a:xfrm>
          <a:prstGeom prst="rect">
            <a:avLst/>
          </a:prstGeom>
          <a:noFill/>
          <a:ln w="9525">
            <a:noFill/>
            <a:miter lim="800000"/>
          </a:ln>
        </p:spPr>
        <p:txBody>
          <a:bodyPr wrap="none" lIns="0" tIns="0" rIns="0" bIns="0">
            <a:spAutoFit/>
          </a:bodyPr>
          <a:lstStyle/>
          <a:p>
            <a:r>
              <a:rPr lang="en-US" sz="1200">
                <a:solidFill>
                  <a:schemeClr val="bg2"/>
                </a:solidFill>
              </a:rPr>
              <a:t>&lt;&lt;subsystem &gt;&gt;</a:t>
            </a:r>
            <a:endParaRPr lang="en-US">
              <a:solidFill>
                <a:schemeClr val="bg2"/>
              </a:solidFill>
              <a:latin typeface="ZapfHumnst BT" pitchFamily="34" charset="0"/>
            </a:endParaRPr>
          </a:p>
        </p:txBody>
      </p:sp>
      <p:grpSp>
        <p:nvGrpSpPr>
          <p:cNvPr id="4" name="Group 109"/>
          <p:cNvGrpSpPr/>
          <p:nvPr/>
        </p:nvGrpSpPr>
        <p:grpSpPr bwMode="auto">
          <a:xfrm>
            <a:off x="8430419" y="2706688"/>
            <a:ext cx="290512" cy="215900"/>
            <a:chOff x="4722" y="972"/>
            <a:chExt cx="183" cy="136"/>
          </a:xfrm>
        </p:grpSpPr>
        <p:sp>
          <p:nvSpPr>
            <p:cNvPr id="380014" name="Rectangle 110"/>
            <p:cNvSpPr>
              <a:spLocks noChangeArrowheads="1"/>
            </p:cNvSpPr>
            <p:nvPr/>
          </p:nvSpPr>
          <p:spPr bwMode="auto">
            <a:xfrm>
              <a:off x="4722" y="1054"/>
              <a:ext cx="94" cy="32"/>
            </a:xfrm>
            <a:prstGeom prst="rect">
              <a:avLst/>
            </a:prstGeom>
            <a:noFill/>
            <a:ln w="12700">
              <a:solidFill>
                <a:schemeClr val="bg2"/>
              </a:solidFill>
              <a:miter lim="800000"/>
            </a:ln>
          </p:spPr>
          <p:txBody>
            <a:bodyPr/>
            <a:lstStyle/>
            <a:p>
              <a:endParaRPr lang="en-US"/>
            </a:p>
          </p:txBody>
        </p:sp>
        <p:sp>
          <p:nvSpPr>
            <p:cNvPr id="380015" name="Rectangle 111"/>
            <p:cNvSpPr>
              <a:spLocks noChangeArrowheads="1"/>
            </p:cNvSpPr>
            <p:nvPr/>
          </p:nvSpPr>
          <p:spPr bwMode="auto">
            <a:xfrm>
              <a:off x="4722" y="995"/>
              <a:ext cx="94" cy="31"/>
            </a:xfrm>
            <a:prstGeom prst="rect">
              <a:avLst/>
            </a:prstGeom>
            <a:noFill/>
            <a:ln w="12700">
              <a:solidFill>
                <a:schemeClr val="bg2"/>
              </a:solidFill>
              <a:miter lim="800000"/>
            </a:ln>
          </p:spPr>
          <p:txBody>
            <a:bodyPr/>
            <a:lstStyle/>
            <a:p>
              <a:endParaRPr lang="en-US"/>
            </a:p>
          </p:txBody>
        </p:sp>
        <p:sp>
          <p:nvSpPr>
            <p:cNvPr id="380016" name="Freeform 112"/>
            <p:cNvSpPr/>
            <p:nvPr/>
          </p:nvSpPr>
          <p:spPr bwMode="auto">
            <a:xfrm>
              <a:off x="4771" y="972"/>
              <a:ext cx="134" cy="136"/>
            </a:xfrm>
            <a:custGeom>
              <a:avLst/>
              <a:gdLst/>
              <a:ahLst/>
              <a:cxnLst>
                <a:cxn ang="0">
                  <a:pos x="0" y="20"/>
                </a:cxn>
                <a:cxn ang="0">
                  <a:pos x="0" y="0"/>
                </a:cxn>
                <a:cxn ang="0">
                  <a:pos x="134" y="0"/>
                </a:cxn>
                <a:cxn ang="0">
                  <a:pos x="134" y="136"/>
                </a:cxn>
                <a:cxn ang="0">
                  <a:pos x="2" y="136"/>
                </a:cxn>
                <a:cxn ang="0">
                  <a:pos x="2" y="120"/>
                </a:cxn>
              </a:cxnLst>
              <a:rect l="0" t="0" r="r" b="b"/>
              <a:pathLst>
                <a:path w="134" h="136">
                  <a:moveTo>
                    <a:pt x="0" y="20"/>
                  </a:moveTo>
                  <a:lnTo>
                    <a:pt x="0" y="0"/>
                  </a:lnTo>
                  <a:lnTo>
                    <a:pt x="134" y="0"/>
                  </a:lnTo>
                  <a:lnTo>
                    <a:pt x="134" y="136"/>
                  </a:lnTo>
                  <a:lnTo>
                    <a:pt x="2" y="136"/>
                  </a:lnTo>
                  <a:lnTo>
                    <a:pt x="2" y="120"/>
                  </a:lnTo>
                </a:path>
              </a:pathLst>
            </a:custGeom>
            <a:noFill/>
            <a:ln w="12700" cap="flat" cmpd="sng">
              <a:solidFill>
                <a:schemeClr val="bg2"/>
              </a:solidFill>
              <a:prstDash val="solid"/>
              <a:round/>
            </a:ln>
            <a:effectLst/>
          </p:spPr>
          <p:txBody>
            <a:bodyPr wrap="none" lIns="107950" tIns="53975" rIns="107950" bIns="53975" anchor="ctr"/>
            <a:lstStyle/>
            <a:p>
              <a:endParaRPr lang="en-US"/>
            </a:p>
          </p:txBody>
        </p:sp>
        <p:sp>
          <p:nvSpPr>
            <p:cNvPr id="380017" name="Line 113"/>
            <p:cNvSpPr>
              <a:spLocks noChangeShapeType="1"/>
            </p:cNvSpPr>
            <p:nvPr/>
          </p:nvSpPr>
          <p:spPr bwMode="auto">
            <a:xfrm>
              <a:off x="4773" y="1030"/>
              <a:ext cx="0" cy="18"/>
            </a:xfrm>
            <a:prstGeom prst="line">
              <a:avLst/>
            </a:prstGeom>
            <a:noFill/>
            <a:ln w="12700">
              <a:solidFill>
                <a:schemeClr val="bg2"/>
              </a:solidFill>
              <a:round/>
            </a:ln>
            <a:effectLst/>
          </p:spPr>
          <p:txBody>
            <a:bodyPr wrap="none" lIns="107950" tIns="53975" rIns="107950" bIns="53975" anchor="ctr"/>
            <a:lstStyle/>
            <a:p>
              <a:endParaRPr lang="en-US"/>
            </a:p>
          </p:txBody>
        </p:sp>
      </p:grpSp>
      <p:grpSp>
        <p:nvGrpSpPr>
          <p:cNvPr id="5" name="Group 124"/>
          <p:cNvGrpSpPr/>
          <p:nvPr/>
        </p:nvGrpSpPr>
        <p:grpSpPr bwMode="auto">
          <a:xfrm>
            <a:off x="184944" y="5411788"/>
            <a:ext cx="2767012" cy="784225"/>
            <a:chOff x="59" y="3123"/>
            <a:chExt cx="1743" cy="494"/>
          </a:xfrm>
        </p:grpSpPr>
        <p:sp>
          <p:nvSpPr>
            <p:cNvPr id="380019" name="Rectangle 115"/>
            <p:cNvSpPr>
              <a:spLocks noChangeArrowheads="1"/>
            </p:cNvSpPr>
            <p:nvPr/>
          </p:nvSpPr>
          <p:spPr bwMode="auto">
            <a:xfrm>
              <a:off x="59" y="3123"/>
              <a:ext cx="1743" cy="494"/>
            </a:xfrm>
            <a:prstGeom prst="rect">
              <a:avLst/>
            </a:prstGeom>
            <a:solidFill>
              <a:srgbClr val="FFFFCC"/>
            </a:solidFill>
            <a:ln w="12700">
              <a:solidFill>
                <a:srgbClr val="990033"/>
              </a:solidFill>
              <a:miter lim="800000"/>
            </a:ln>
          </p:spPr>
          <p:txBody>
            <a:bodyPr/>
            <a:lstStyle/>
            <a:p>
              <a:endParaRPr lang="en-US"/>
            </a:p>
          </p:txBody>
        </p:sp>
        <p:sp>
          <p:nvSpPr>
            <p:cNvPr id="380020" name="Rectangle 116"/>
            <p:cNvSpPr>
              <a:spLocks noChangeArrowheads="1"/>
            </p:cNvSpPr>
            <p:nvPr/>
          </p:nvSpPr>
          <p:spPr bwMode="auto">
            <a:xfrm>
              <a:off x="710" y="3131"/>
              <a:ext cx="632" cy="115"/>
            </a:xfrm>
            <a:prstGeom prst="rect">
              <a:avLst/>
            </a:prstGeom>
            <a:noFill/>
            <a:ln w="9525">
              <a:noFill/>
              <a:miter lim="800000"/>
            </a:ln>
          </p:spPr>
          <p:txBody>
            <a:bodyPr wrap="none" lIns="0" tIns="0" rIns="0" bIns="0">
              <a:spAutoFit/>
            </a:bodyPr>
            <a:lstStyle/>
            <a:p>
              <a:r>
                <a:rPr lang="en-US" sz="1200">
                  <a:solidFill>
                    <a:schemeClr val="bg2"/>
                  </a:solidFill>
                </a:rPr>
                <a:t>DriverManager</a:t>
              </a:r>
              <a:endParaRPr lang="en-US" sz="1200">
                <a:solidFill>
                  <a:schemeClr val="bg2"/>
                </a:solidFill>
              </a:endParaRPr>
            </a:p>
          </p:txBody>
        </p:sp>
        <p:sp>
          <p:nvSpPr>
            <p:cNvPr id="380021" name="Rectangle 117"/>
            <p:cNvSpPr>
              <a:spLocks noChangeArrowheads="1"/>
            </p:cNvSpPr>
            <p:nvPr/>
          </p:nvSpPr>
          <p:spPr bwMode="auto">
            <a:xfrm>
              <a:off x="59" y="3356"/>
              <a:ext cx="1741" cy="261"/>
            </a:xfrm>
            <a:prstGeom prst="rect">
              <a:avLst/>
            </a:prstGeom>
            <a:noFill/>
            <a:ln w="12700">
              <a:solidFill>
                <a:srgbClr val="990033"/>
              </a:solidFill>
              <a:miter lim="800000"/>
            </a:ln>
          </p:spPr>
          <p:txBody>
            <a:bodyPr/>
            <a:lstStyle/>
            <a:p>
              <a:endParaRPr lang="en-US"/>
            </a:p>
          </p:txBody>
        </p:sp>
        <p:sp>
          <p:nvSpPr>
            <p:cNvPr id="380022" name="Rectangle 118"/>
            <p:cNvSpPr>
              <a:spLocks noChangeArrowheads="1"/>
            </p:cNvSpPr>
            <p:nvPr/>
          </p:nvSpPr>
          <p:spPr bwMode="auto">
            <a:xfrm>
              <a:off x="59" y="3410"/>
              <a:ext cx="1741" cy="207"/>
            </a:xfrm>
            <a:prstGeom prst="rect">
              <a:avLst/>
            </a:prstGeom>
            <a:solidFill>
              <a:srgbClr val="FFFFCC"/>
            </a:solidFill>
            <a:ln w="12700">
              <a:solidFill>
                <a:srgbClr val="990033"/>
              </a:solidFill>
              <a:miter lim="800000"/>
            </a:ln>
          </p:spPr>
          <p:txBody>
            <a:bodyPr/>
            <a:lstStyle/>
            <a:p>
              <a:endParaRPr lang="en-US"/>
            </a:p>
          </p:txBody>
        </p:sp>
        <p:sp>
          <p:nvSpPr>
            <p:cNvPr id="380023" name="Rectangle 119"/>
            <p:cNvSpPr>
              <a:spLocks noChangeArrowheads="1"/>
            </p:cNvSpPr>
            <p:nvPr/>
          </p:nvSpPr>
          <p:spPr bwMode="auto">
            <a:xfrm>
              <a:off x="80" y="3477"/>
              <a:ext cx="1695" cy="106"/>
            </a:xfrm>
            <a:prstGeom prst="rect">
              <a:avLst/>
            </a:prstGeom>
            <a:noFill/>
            <a:ln w="9525">
              <a:noFill/>
              <a:miter lim="800000"/>
            </a:ln>
          </p:spPr>
          <p:txBody>
            <a:bodyPr wrap="none" lIns="0" tIns="0" rIns="0" bIns="0">
              <a:spAutoFit/>
            </a:bodyPr>
            <a:lstStyle/>
            <a:p>
              <a:r>
                <a:rPr lang="en-US" sz="1100">
                  <a:solidFill>
                    <a:schemeClr val="bg2"/>
                  </a:solidFill>
                </a:rPr>
                <a:t>getConnection(url, user, pass) : Connection</a:t>
              </a:r>
              <a:endParaRPr lang="en-US">
                <a:solidFill>
                  <a:schemeClr val="bg2"/>
                </a:solidFill>
                <a:latin typeface="ZapfHumnst BT" pitchFamily="34" charset="0"/>
              </a:endParaRPr>
            </a:p>
          </p:txBody>
        </p:sp>
        <p:sp>
          <p:nvSpPr>
            <p:cNvPr id="380024" name="Rectangle 120"/>
            <p:cNvSpPr>
              <a:spLocks noChangeArrowheads="1"/>
            </p:cNvSpPr>
            <p:nvPr/>
          </p:nvSpPr>
          <p:spPr bwMode="auto">
            <a:xfrm>
              <a:off x="763" y="3229"/>
              <a:ext cx="506" cy="96"/>
            </a:xfrm>
            <a:prstGeom prst="rect">
              <a:avLst/>
            </a:prstGeom>
            <a:noFill/>
            <a:ln w="9525">
              <a:noFill/>
              <a:miter lim="800000"/>
            </a:ln>
          </p:spPr>
          <p:txBody>
            <a:bodyPr wrap="none" lIns="0" tIns="0" rIns="0" bIns="0">
              <a:spAutoFit/>
            </a:bodyPr>
            <a:lstStyle/>
            <a:p>
              <a:pPr algn="ctr"/>
              <a:r>
                <a:rPr lang="en-US">
                  <a:solidFill>
                    <a:schemeClr val="bg2"/>
                  </a:solidFill>
                </a:rPr>
                <a:t>(from java.sql)</a:t>
              </a:r>
              <a:endParaRPr lang="en-US">
                <a:solidFill>
                  <a:schemeClr val="bg2"/>
                </a:solidFill>
                <a:latin typeface="ZapfHumnst BT" pitchFamily="34" charset="0"/>
              </a:endParaRPr>
            </a:p>
          </p:txBody>
        </p:sp>
      </p:grpSp>
      <p:sp>
        <p:nvSpPr>
          <p:cNvPr id="380029" name="Line 125"/>
          <p:cNvSpPr>
            <a:spLocks noChangeShapeType="1"/>
          </p:cNvSpPr>
          <p:nvPr/>
        </p:nvSpPr>
        <p:spPr bwMode="auto">
          <a:xfrm flipH="1">
            <a:off x="2526506" y="4630738"/>
            <a:ext cx="2576513" cy="774700"/>
          </a:xfrm>
          <a:prstGeom prst="line">
            <a:avLst/>
          </a:prstGeom>
          <a:noFill/>
          <a:ln w="12700">
            <a:solidFill>
              <a:schemeClr val="tx1"/>
            </a:solidFill>
            <a:prstDash val="lgDash"/>
            <a:round/>
            <a:tailEnd type="arrow" w="lg" len="lg"/>
          </a:ln>
        </p:spPr>
        <p:txBody>
          <a:bodyPr/>
          <a:lstStyle/>
          <a:p>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67" name="Line 1039"/>
          <p:cNvSpPr>
            <a:spLocks noChangeShapeType="1"/>
          </p:cNvSpPr>
          <p:nvPr/>
        </p:nvSpPr>
        <p:spPr bwMode="auto">
          <a:xfrm>
            <a:off x="5843588" y="3132931"/>
            <a:ext cx="979487" cy="628650"/>
          </a:xfrm>
          <a:prstGeom prst="line">
            <a:avLst/>
          </a:prstGeom>
          <a:noFill/>
          <a:ln w="12700">
            <a:solidFill>
              <a:schemeClr val="tx1"/>
            </a:solidFill>
            <a:prstDash val="lgDash"/>
            <a:round/>
            <a:tailEnd type="arrow" w="lg" len="lg"/>
          </a:ln>
        </p:spPr>
        <p:txBody>
          <a:bodyPr/>
          <a:lstStyle/>
          <a:p>
            <a:endParaRPr lang="en-US"/>
          </a:p>
        </p:txBody>
      </p:sp>
      <p:sp>
        <p:nvSpPr>
          <p:cNvPr id="381975" name="Line 1047"/>
          <p:cNvSpPr>
            <a:spLocks noChangeShapeType="1"/>
          </p:cNvSpPr>
          <p:nvPr/>
        </p:nvSpPr>
        <p:spPr bwMode="auto">
          <a:xfrm flipV="1">
            <a:off x="4125913" y="3120231"/>
            <a:ext cx="596900" cy="592138"/>
          </a:xfrm>
          <a:prstGeom prst="line">
            <a:avLst/>
          </a:prstGeom>
          <a:noFill/>
          <a:ln w="12700">
            <a:solidFill>
              <a:schemeClr val="tx1"/>
            </a:solidFill>
            <a:prstDash val="lgDash"/>
            <a:round/>
            <a:tailEnd type="arrow" w="lg" len="lg"/>
          </a:ln>
        </p:spPr>
        <p:txBody>
          <a:bodyPr/>
          <a:lstStyle/>
          <a:p>
            <a:endParaRPr lang="en-US"/>
          </a:p>
        </p:txBody>
      </p:sp>
      <p:sp>
        <p:nvSpPr>
          <p:cNvPr id="381996" name="Line 1068"/>
          <p:cNvSpPr>
            <a:spLocks noChangeShapeType="1"/>
          </p:cNvSpPr>
          <p:nvPr/>
        </p:nvSpPr>
        <p:spPr bwMode="auto">
          <a:xfrm flipV="1">
            <a:off x="2640013" y="2893219"/>
            <a:ext cx="0" cy="831850"/>
          </a:xfrm>
          <a:prstGeom prst="line">
            <a:avLst/>
          </a:prstGeom>
          <a:noFill/>
          <a:ln w="12700">
            <a:solidFill>
              <a:schemeClr val="tx1"/>
            </a:solidFill>
            <a:prstDash val="lgDash"/>
            <a:round/>
          </a:ln>
        </p:spPr>
        <p:txBody>
          <a:bodyPr/>
          <a:lstStyle/>
          <a:p>
            <a:endParaRPr lang="en-US"/>
          </a:p>
        </p:txBody>
      </p:sp>
      <p:sp>
        <p:nvSpPr>
          <p:cNvPr id="381997" name="Freeform 1069"/>
          <p:cNvSpPr/>
          <p:nvPr/>
        </p:nvSpPr>
        <p:spPr bwMode="auto">
          <a:xfrm>
            <a:off x="2562225" y="2667794"/>
            <a:ext cx="157163" cy="225425"/>
          </a:xfrm>
          <a:custGeom>
            <a:avLst/>
            <a:gdLst/>
            <a:ahLst/>
            <a:cxnLst>
              <a:cxn ang="0">
                <a:pos x="49" y="0"/>
              </a:cxn>
              <a:cxn ang="0">
                <a:pos x="99" y="142"/>
              </a:cxn>
              <a:cxn ang="0">
                <a:pos x="0" y="142"/>
              </a:cxn>
              <a:cxn ang="0">
                <a:pos x="49" y="0"/>
              </a:cxn>
            </a:cxnLst>
            <a:rect l="0" t="0" r="r" b="b"/>
            <a:pathLst>
              <a:path w="99" h="142">
                <a:moveTo>
                  <a:pt x="49" y="0"/>
                </a:moveTo>
                <a:lnTo>
                  <a:pt x="99" y="142"/>
                </a:lnTo>
                <a:lnTo>
                  <a:pt x="0" y="142"/>
                </a:lnTo>
                <a:lnTo>
                  <a:pt x="49" y="0"/>
                </a:lnTo>
                <a:close/>
              </a:path>
            </a:pathLst>
          </a:custGeom>
          <a:noFill/>
          <a:ln w="12700" cmpd="sng">
            <a:solidFill>
              <a:schemeClr val="tx1"/>
            </a:solidFill>
            <a:prstDash val="solid"/>
            <a:round/>
          </a:ln>
        </p:spPr>
        <p:txBody>
          <a:bodyPr/>
          <a:lstStyle/>
          <a:p>
            <a:endParaRPr lang="en-US"/>
          </a:p>
        </p:txBody>
      </p:sp>
      <p:sp>
        <p:nvSpPr>
          <p:cNvPr id="381998" name="Freeform 1070"/>
          <p:cNvSpPr/>
          <p:nvPr/>
        </p:nvSpPr>
        <p:spPr bwMode="auto">
          <a:xfrm>
            <a:off x="3540125" y="2158206"/>
            <a:ext cx="4040188" cy="1479550"/>
          </a:xfrm>
          <a:custGeom>
            <a:avLst/>
            <a:gdLst/>
            <a:ahLst/>
            <a:cxnLst>
              <a:cxn ang="0">
                <a:pos x="0" y="0"/>
              </a:cxn>
              <a:cxn ang="0">
                <a:pos x="472" y="0"/>
              </a:cxn>
              <a:cxn ang="0">
                <a:pos x="472" y="133"/>
              </a:cxn>
            </a:cxnLst>
            <a:rect l="0" t="0" r="r" b="b"/>
            <a:pathLst>
              <a:path w="472" h="133">
                <a:moveTo>
                  <a:pt x="0" y="0"/>
                </a:moveTo>
                <a:lnTo>
                  <a:pt x="472" y="0"/>
                </a:lnTo>
                <a:lnTo>
                  <a:pt x="472" y="133"/>
                </a:lnTo>
              </a:path>
            </a:pathLst>
          </a:custGeom>
          <a:noFill/>
          <a:ln w="12700" cap="flat" cmpd="sng">
            <a:solidFill>
              <a:schemeClr val="tx1"/>
            </a:solidFill>
            <a:prstDash val="lgDash"/>
            <a:round/>
            <a:headEnd type="none" w="med" len="med"/>
            <a:tailEnd type="arrow" w="lg" len="lg"/>
          </a:ln>
        </p:spPr>
        <p:txBody>
          <a:bodyPr/>
          <a:lstStyle/>
          <a:p>
            <a:endParaRPr lang="en-US"/>
          </a:p>
        </p:txBody>
      </p:sp>
      <p:sp>
        <p:nvSpPr>
          <p:cNvPr id="381981" name="Line 1053"/>
          <p:cNvSpPr>
            <a:spLocks noChangeShapeType="1"/>
          </p:cNvSpPr>
          <p:nvPr/>
        </p:nvSpPr>
        <p:spPr bwMode="auto">
          <a:xfrm>
            <a:off x="3789363" y="4587081"/>
            <a:ext cx="898525" cy="901700"/>
          </a:xfrm>
          <a:prstGeom prst="line">
            <a:avLst/>
          </a:prstGeom>
          <a:noFill/>
          <a:ln w="12700">
            <a:solidFill>
              <a:schemeClr val="tx1"/>
            </a:solidFill>
            <a:round/>
            <a:tailEnd type="arrow" w="lg" len="lg"/>
          </a:ln>
        </p:spPr>
        <p:txBody>
          <a:bodyPr/>
          <a:lstStyle/>
          <a:p>
            <a:endParaRPr lang="en-US"/>
          </a:p>
        </p:txBody>
      </p:sp>
      <p:sp>
        <p:nvSpPr>
          <p:cNvPr id="381974" name="Line 1046"/>
          <p:cNvSpPr>
            <a:spLocks noChangeShapeType="1"/>
          </p:cNvSpPr>
          <p:nvPr/>
        </p:nvSpPr>
        <p:spPr bwMode="auto">
          <a:xfrm>
            <a:off x="4373563" y="4164806"/>
            <a:ext cx="2436812" cy="1588"/>
          </a:xfrm>
          <a:prstGeom prst="line">
            <a:avLst/>
          </a:prstGeom>
          <a:noFill/>
          <a:ln w="12700">
            <a:solidFill>
              <a:schemeClr val="tx1"/>
            </a:solidFill>
            <a:prstDash val="lgDash"/>
            <a:round/>
            <a:tailEnd type="arrow" w="lg" len="lg"/>
          </a:ln>
        </p:spPr>
        <p:txBody>
          <a:bodyPr/>
          <a:lstStyle/>
          <a:p>
            <a:endParaRPr lang="en-US"/>
          </a:p>
        </p:txBody>
      </p:sp>
      <p:sp>
        <p:nvSpPr>
          <p:cNvPr id="381954" name="Rectangle 1026"/>
          <p:cNvSpPr>
            <a:spLocks noGrp="1" noChangeArrowheads="1"/>
          </p:cNvSpPr>
          <p:nvPr>
            <p:ph type="title"/>
          </p:nvPr>
        </p:nvSpPr>
        <p:spPr>
          <a:xfrm>
            <a:off x="538163" y="332656"/>
            <a:ext cx="7772400" cy="914400"/>
          </a:xfrm>
        </p:spPr>
        <p:txBody>
          <a:bodyPr>
            <a:normAutofit fontScale="90000"/>
          </a:bodyPr>
          <a:lstStyle/>
          <a:p>
            <a:r>
              <a:rPr lang="en-US" dirty="0"/>
              <a:t>Example: Billing System Subsystem Elements</a:t>
            </a:r>
            <a:endParaRPr lang="en-US" dirty="0"/>
          </a:p>
        </p:txBody>
      </p:sp>
      <p:sp>
        <p:nvSpPr>
          <p:cNvPr id="382003" name="Text Box 1075"/>
          <p:cNvSpPr txBox="1">
            <a:spLocks noChangeArrowheads="1"/>
          </p:cNvSpPr>
          <p:nvPr/>
        </p:nvSpPr>
        <p:spPr bwMode="auto">
          <a:xfrm>
            <a:off x="495300" y="3047206"/>
            <a:ext cx="2111375" cy="641350"/>
          </a:xfrm>
          <a:prstGeom prst="rect">
            <a:avLst/>
          </a:prstGeom>
          <a:noFill/>
          <a:ln w="12700">
            <a:noFill/>
            <a:miter lim="800000"/>
            <a:headEnd type="none" w="sm" len="sm"/>
            <a:tailEnd type="none" w="lg" len="lg"/>
          </a:ln>
          <a:effectLst/>
        </p:spPr>
        <p:txBody>
          <a:bodyPr>
            <a:spAutoFit/>
          </a:bodyPr>
          <a:lstStyle/>
          <a:p>
            <a:pPr>
              <a:spcBef>
                <a:spcPct val="50000"/>
              </a:spcBef>
            </a:pPr>
            <a:r>
              <a:rPr lang="en-US" sz="1800" i="1">
                <a:solidFill>
                  <a:srgbClr val="00CCFF"/>
                </a:solidFill>
              </a:rPr>
              <a:t>Subsystem Interface</a:t>
            </a:r>
            <a:endParaRPr lang="en-US" sz="1800" i="1">
              <a:solidFill>
                <a:srgbClr val="00CCFF"/>
              </a:solidFill>
            </a:endParaRPr>
          </a:p>
        </p:txBody>
      </p:sp>
      <p:sp>
        <p:nvSpPr>
          <p:cNvPr id="381955" name="Rectangle 1027"/>
          <p:cNvSpPr>
            <a:spLocks noChangeArrowheads="1"/>
          </p:cNvSpPr>
          <p:nvPr/>
        </p:nvSpPr>
        <p:spPr bwMode="auto">
          <a:xfrm>
            <a:off x="3881438" y="2445544"/>
            <a:ext cx="3330575" cy="663575"/>
          </a:xfrm>
          <a:prstGeom prst="rect">
            <a:avLst/>
          </a:prstGeom>
          <a:solidFill>
            <a:srgbClr val="FFFFCC"/>
          </a:solidFill>
          <a:ln w="12700">
            <a:solidFill>
              <a:srgbClr val="990033"/>
            </a:solidFill>
            <a:miter lim="800000"/>
          </a:ln>
        </p:spPr>
        <p:txBody>
          <a:bodyPr/>
          <a:lstStyle/>
          <a:p>
            <a:endParaRPr lang="en-US"/>
          </a:p>
        </p:txBody>
      </p:sp>
      <p:sp>
        <p:nvSpPr>
          <p:cNvPr id="381957" name="Rectangle 1029"/>
          <p:cNvSpPr>
            <a:spLocks noChangeArrowheads="1"/>
          </p:cNvSpPr>
          <p:nvPr/>
        </p:nvSpPr>
        <p:spPr bwMode="auto">
          <a:xfrm>
            <a:off x="3881438" y="2682081"/>
            <a:ext cx="3330575" cy="427038"/>
          </a:xfrm>
          <a:prstGeom prst="rect">
            <a:avLst/>
          </a:prstGeom>
          <a:solidFill>
            <a:srgbClr val="FFFFCC"/>
          </a:solidFill>
          <a:ln w="12700">
            <a:solidFill>
              <a:srgbClr val="990033"/>
            </a:solidFill>
            <a:miter lim="800000"/>
          </a:ln>
        </p:spPr>
        <p:txBody>
          <a:bodyPr/>
          <a:lstStyle/>
          <a:p>
            <a:endParaRPr lang="en-US"/>
          </a:p>
        </p:txBody>
      </p:sp>
      <p:sp>
        <p:nvSpPr>
          <p:cNvPr id="381958" name="Rectangle 1030"/>
          <p:cNvSpPr>
            <a:spLocks noChangeArrowheads="1"/>
          </p:cNvSpPr>
          <p:nvPr/>
        </p:nvSpPr>
        <p:spPr bwMode="auto">
          <a:xfrm>
            <a:off x="3881438" y="2772569"/>
            <a:ext cx="3330575" cy="336550"/>
          </a:xfrm>
          <a:prstGeom prst="rect">
            <a:avLst/>
          </a:prstGeom>
          <a:solidFill>
            <a:srgbClr val="FFFFCC"/>
          </a:solidFill>
          <a:ln w="12700">
            <a:solidFill>
              <a:srgbClr val="990033"/>
            </a:solidFill>
            <a:miter lim="800000"/>
          </a:ln>
        </p:spPr>
        <p:txBody>
          <a:bodyPr/>
          <a:lstStyle/>
          <a:p>
            <a:endParaRPr lang="en-US"/>
          </a:p>
        </p:txBody>
      </p:sp>
      <p:sp>
        <p:nvSpPr>
          <p:cNvPr id="381960" name="Rectangle 1032"/>
          <p:cNvSpPr>
            <a:spLocks noChangeArrowheads="1"/>
          </p:cNvSpPr>
          <p:nvPr/>
        </p:nvSpPr>
        <p:spPr bwMode="auto">
          <a:xfrm>
            <a:off x="6848475" y="3647281"/>
            <a:ext cx="1439863" cy="1035050"/>
          </a:xfrm>
          <a:prstGeom prst="rect">
            <a:avLst/>
          </a:prstGeom>
          <a:solidFill>
            <a:srgbClr val="FFFFCC"/>
          </a:solidFill>
          <a:ln w="12700">
            <a:solidFill>
              <a:srgbClr val="990033"/>
            </a:solidFill>
            <a:miter lim="800000"/>
          </a:ln>
        </p:spPr>
        <p:txBody>
          <a:bodyPr/>
          <a:lstStyle/>
          <a:p>
            <a:endParaRPr lang="en-US"/>
          </a:p>
        </p:txBody>
      </p:sp>
      <p:sp>
        <p:nvSpPr>
          <p:cNvPr id="381962" name="Rectangle 1034"/>
          <p:cNvSpPr>
            <a:spLocks noChangeArrowheads="1"/>
          </p:cNvSpPr>
          <p:nvPr/>
        </p:nvSpPr>
        <p:spPr bwMode="auto">
          <a:xfrm>
            <a:off x="6848475" y="4220369"/>
            <a:ext cx="1439863" cy="461962"/>
          </a:xfrm>
          <a:prstGeom prst="rect">
            <a:avLst/>
          </a:prstGeom>
          <a:solidFill>
            <a:srgbClr val="FFFFCC"/>
          </a:solidFill>
          <a:ln w="12700">
            <a:solidFill>
              <a:srgbClr val="990033"/>
            </a:solidFill>
            <a:miter lim="800000"/>
          </a:ln>
        </p:spPr>
        <p:txBody>
          <a:bodyPr/>
          <a:lstStyle/>
          <a:p>
            <a:endParaRPr lang="en-US"/>
          </a:p>
        </p:txBody>
      </p:sp>
      <p:sp>
        <p:nvSpPr>
          <p:cNvPr id="381963" name="Rectangle 1035"/>
          <p:cNvSpPr>
            <a:spLocks noChangeArrowheads="1"/>
          </p:cNvSpPr>
          <p:nvPr/>
        </p:nvSpPr>
        <p:spPr bwMode="auto">
          <a:xfrm>
            <a:off x="6848475" y="4310856"/>
            <a:ext cx="1439863" cy="371475"/>
          </a:xfrm>
          <a:prstGeom prst="rect">
            <a:avLst/>
          </a:prstGeom>
          <a:solidFill>
            <a:srgbClr val="FFFFCC"/>
          </a:solidFill>
          <a:ln w="12700">
            <a:solidFill>
              <a:srgbClr val="990033"/>
            </a:solidFill>
            <a:miter lim="800000"/>
          </a:ln>
        </p:spPr>
        <p:txBody>
          <a:bodyPr/>
          <a:lstStyle/>
          <a:p>
            <a:endParaRPr lang="en-US"/>
          </a:p>
        </p:txBody>
      </p:sp>
      <p:sp>
        <p:nvSpPr>
          <p:cNvPr id="381968" name="Rectangle 1040"/>
          <p:cNvSpPr>
            <a:spLocks noChangeArrowheads="1"/>
          </p:cNvSpPr>
          <p:nvPr/>
        </p:nvSpPr>
        <p:spPr bwMode="auto">
          <a:xfrm>
            <a:off x="896938" y="3725069"/>
            <a:ext cx="3476625" cy="866775"/>
          </a:xfrm>
          <a:prstGeom prst="rect">
            <a:avLst/>
          </a:prstGeom>
          <a:solidFill>
            <a:srgbClr val="FFFFCC"/>
          </a:solidFill>
          <a:ln w="12700">
            <a:solidFill>
              <a:srgbClr val="990033"/>
            </a:solidFill>
            <a:miter lim="800000"/>
          </a:ln>
        </p:spPr>
        <p:txBody>
          <a:bodyPr/>
          <a:lstStyle/>
          <a:p>
            <a:endParaRPr lang="en-US"/>
          </a:p>
        </p:txBody>
      </p:sp>
      <p:sp>
        <p:nvSpPr>
          <p:cNvPr id="381970" name="Rectangle 1042"/>
          <p:cNvSpPr>
            <a:spLocks noChangeArrowheads="1"/>
          </p:cNvSpPr>
          <p:nvPr/>
        </p:nvSpPr>
        <p:spPr bwMode="auto">
          <a:xfrm>
            <a:off x="896938" y="4153694"/>
            <a:ext cx="3476625" cy="438150"/>
          </a:xfrm>
          <a:prstGeom prst="rect">
            <a:avLst/>
          </a:prstGeom>
          <a:solidFill>
            <a:srgbClr val="FFFFCC"/>
          </a:solidFill>
          <a:ln w="12700">
            <a:solidFill>
              <a:srgbClr val="990033"/>
            </a:solidFill>
            <a:miter lim="800000"/>
          </a:ln>
        </p:spPr>
        <p:txBody>
          <a:bodyPr/>
          <a:lstStyle/>
          <a:p>
            <a:endParaRPr lang="en-US"/>
          </a:p>
        </p:txBody>
      </p:sp>
      <p:sp>
        <p:nvSpPr>
          <p:cNvPr id="381971" name="Rectangle 1043"/>
          <p:cNvSpPr>
            <a:spLocks noChangeArrowheads="1"/>
          </p:cNvSpPr>
          <p:nvPr/>
        </p:nvSpPr>
        <p:spPr bwMode="auto">
          <a:xfrm>
            <a:off x="896938" y="4242594"/>
            <a:ext cx="3476625" cy="349250"/>
          </a:xfrm>
          <a:prstGeom prst="rect">
            <a:avLst/>
          </a:prstGeom>
          <a:solidFill>
            <a:srgbClr val="FFFFCC"/>
          </a:solidFill>
          <a:ln w="12700">
            <a:solidFill>
              <a:srgbClr val="990033"/>
            </a:solidFill>
            <a:miter lim="800000"/>
          </a:ln>
        </p:spPr>
        <p:txBody>
          <a:bodyPr/>
          <a:lstStyle/>
          <a:p>
            <a:endParaRPr lang="en-US"/>
          </a:p>
        </p:txBody>
      </p:sp>
      <p:sp>
        <p:nvSpPr>
          <p:cNvPr id="381976" name="Rectangle 1048"/>
          <p:cNvSpPr>
            <a:spLocks noChangeArrowheads="1"/>
          </p:cNvSpPr>
          <p:nvPr/>
        </p:nvSpPr>
        <p:spPr bwMode="auto">
          <a:xfrm>
            <a:off x="3781425" y="5522119"/>
            <a:ext cx="3463925" cy="663575"/>
          </a:xfrm>
          <a:prstGeom prst="rect">
            <a:avLst/>
          </a:prstGeom>
          <a:solidFill>
            <a:srgbClr val="FFFFCC"/>
          </a:solidFill>
          <a:ln w="12700">
            <a:solidFill>
              <a:srgbClr val="990033"/>
            </a:solidFill>
            <a:miter lim="800000"/>
          </a:ln>
        </p:spPr>
        <p:txBody>
          <a:bodyPr/>
          <a:lstStyle/>
          <a:p>
            <a:endParaRPr lang="en-US"/>
          </a:p>
        </p:txBody>
      </p:sp>
      <p:sp>
        <p:nvSpPr>
          <p:cNvPr id="381978" name="Rectangle 1050"/>
          <p:cNvSpPr>
            <a:spLocks noChangeArrowheads="1"/>
          </p:cNvSpPr>
          <p:nvPr/>
        </p:nvSpPr>
        <p:spPr bwMode="auto">
          <a:xfrm>
            <a:off x="3781425" y="5758656"/>
            <a:ext cx="3463925" cy="427038"/>
          </a:xfrm>
          <a:prstGeom prst="rect">
            <a:avLst/>
          </a:prstGeom>
          <a:solidFill>
            <a:srgbClr val="FFFFCC"/>
          </a:solidFill>
          <a:ln w="12700">
            <a:solidFill>
              <a:srgbClr val="990033"/>
            </a:solidFill>
            <a:miter lim="800000"/>
          </a:ln>
        </p:spPr>
        <p:txBody>
          <a:bodyPr/>
          <a:lstStyle/>
          <a:p>
            <a:endParaRPr lang="en-US"/>
          </a:p>
        </p:txBody>
      </p:sp>
      <p:sp>
        <p:nvSpPr>
          <p:cNvPr id="381979" name="Rectangle 1051"/>
          <p:cNvSpPr>
            <a:spLocks noChangeArrowheads="1"/>
          </p:cNvSpPr>
          <p:nvPr/>
        </p:nvSpPr>
        <p:spPr bwMode="auto">
          <a:xfrm>
            <a:off x="3781425" y="5849144"/>
            <a:ext cx="3463925" cy="336550"/>
          </a:xfrm>
          <a:prstGeom prst="rect">
            <a:avLst/>
          </a:prstGeom>
          <a:solidFill>
            <a:srgbClr val="FFFFCC"/>
          </a:solidFill>
          <a:ln w="12700">
            <a:solidFill>
              <a:srgbClr val="990033"/>
            </a:solidFill>
            <a:miter lim="800000"/>
          </a:ln>
        </p:spPr>
        <p:txBody>
          <a:bodyPr/>
          <a:lstStyle/>
          <a:p>
            <a:endParaRPr lang="en-US"/>
          </a:p>
        </p:txBody>
      </p:sp>
      <p:sp>
        <p:nvSpPr>
          <p:cNvPr id="381987" name="Rectangle 1059"/>
          <p:cNvSpPr>
            <a:spLocks noChangeArrowheads="1"/>
          </p:cNvSpPr>
          <p:nvPr/>
        </p:nvSpPr>
        <p:spPr bwMode="auto">
          <a:xfrm>
            <a:off x="4794250" y="5268119"/>
            <a:ext cx="254000" cy="182562"/>
          </a:xfrm>
          <a:prstGeom prst="rect">
            <a:avLst/>
          </a:prstGeom>
          <a:noFill/>
          <a:ln w="9525">
            <a:noFill/>
            <a:miter lim="800000"/>
          </a:ln>
        </p:spPr>
        <p:txBody>
          <a:bodyPr wrap="none" lIns="0" tIns="0" rIns="0" bIns="0">
            <a:spAutoFit/>
          </a:bodyPr>
          <a:lstStyle/>
          <a:p>
            <a:r>
              <a:rPr lang="en-US" sz="1200">
                <a:solidFill>
                  <a:srgbClr val="FFFF00"/>
                </a:solidFill>
              </a:rPr>
              <a:t>0..1</a:t>
            </a:r>
            <a:endParaRPr lang="en-US">
              <a:solidFill>
                <a:srgbClr val="FFFF00"/>
              </a:solidFill>
              <a:latin typeface="ZapfHumnst BT" pitchFamily="34" charset="0"/>
            </a:endParaRPr>
          </a:p>
        </p:txBody>
      </p:sp>
      <p:sp>
        <p:nvSpPr>
          <p:cNvPr id="381988" name="Rectangle 1060"/>
          <p:cNvSpPr>
            <a:spLocks noChangeArrowheads="1"/>
          </p:cNvSpPr>
          <p:nvPr/>
        </p:nvSpPr>
        <p:spPr bwMode="auto">
          <a:xfrm>
            <a:off x="4149725" y="4660106"/>
            <a:ext cx="84138" cy="182563"/>
          </a:xfrm>
          <a:prstGeom prst="rect">
            <a:avLst/>
          </a:prstGeom>
          <a:noFill/>
          <a:ln w="9525">
            <a:noFill/>
            <a:miter lim="800000"/>
          </a:ln>
        </p:spPr>
        <p:txBody>
          <a:bodyPr wrap="none" lIns="0" tIns="0" rIns="0" bIns="0">
            <a:spAutoFit/>
          </a:bodyPr>
          <a:lstStyle/>
          <a:p>
            <a:r>
              <a:rPr lang="en-US" sz="1200">
                <a:solidFill>
                  <a:srgbClr val="FFFF00"/>
                </a:solidFill>
              </a:rPr>
              <a:t>1</a:t>
            </a:r>
            <a:endParaRPr lang="en-US">
              <a:solidFill>
                <a:srgbClr val="FFFF00"/>
              </a:solidFill>
              <a:latin typeface="ZapfHumnst BT" pitchFamily="34" charset="0"/>
            </a:endParaRPr>
          </a:p>
        </p:txBody>
      </p:sp>
      <p:sp>
        <p:nvSpPr>
          <p:cNvPr id="381989" name="Rectangle 1061"/>
          <p:cNvSpPr>
            <a:spLocks noChangeArrowheads="1"/>
          </p:cNvSpPr>
          <p:nvPr/>
        </p:nvSpPr>
        <p:spPr bwMode="auto">
          <a:xfrm>
            <a:off x="1728788" y="1634331"/>
            <a:ext cx="1811337" cy="1033463"/>
          </a:xfrm>
          <a:prstGeom prst="rect">
            <a:avLst/>
          </a:prstGeom>
          <a:solidFill>
            <a:srgbClr val="FFFFCC"/>
          </a:solidFill>
          <a:ln w="12700">
            <a:solidFill>
              <a:srgbClr val="990033"/>
            </a:solidFill>
            <a:miter lim="800000"/>
          </a:ln>
        </p:spPr>
        <p:txBody>
          <a:bodyPr/>
          <a:lstStyle/>
          <a:p>
            <a:endParaRPr lang="en-US"/>
          </a:p>
        </p:txBody>
      </p:sp>
      <p:sp>
        <p:nvSpPr>
          <p:cNvPr id="381991" name="Rectangle 1063"/>
          <p:cNvSpPr>
            <a:spLocks noChangeArrowheads="1"/>
          </p:cNvSpPr>
          <p:nvPr/>
        </p:nvSpPr>
        <p:spPr bwMode="auto">
          <a:xfrm>
            <a:off x="1728788" y="2207419"/>
            <a:ext cx="1811337" cy="460375"/>
          </a:xfrm>
          <a:prstGeom prst="rect">
            <a:avLst/>
          </a:prstGeom>
          <a:solidFill>
            <a:srgbClr val="FFFFCC"/>
          </a:solidFill>
          <a:ln w="12700">
            <a:solidFill>
              <a:srgbClr val="990033"/>
            </a:solidFill>
            <a:miter lim="800000"/>
          </a:ln>
        </p:spPr>
        <p:txBody>
          <a:bodyPr/>
          <a:lstStyle/>
          <a:p>
            <a:endParaRPr lang="en-US"/>
          </a:p>
        </p:txBody>
      </p:sp>
      <p:sp>
        <p:nvSpPr>
          <p:cNvPr id="381992" name="Rectangle 1064"/>
          <p:cNvSpPr>
            <a:spLocks noChangeArrowheads="1"/>
          </p:cNvSpPr>
          <p:nvPr/>
        </p:nvSpPr>
        <p:spPr bwMode="auto">
          <a:xfrm>
            <a:off x="1728788" y="2309019"/>
            <a:ext cx="1811337" cy="358775"/>
          </a:xfrm>
          <a:prstGeom prst="rect">
            <a:avLst/>
          </a:prstGeom>
          <a:solidFill>
            <a:srgbClr val="FFFFCC"/>
          </a:solidFill>
          <a:ln w="12700">
            <a:solidFill>
              <a:srgbClr val="990033"/>
            </a:solidFill>
            <a:miter lim="800000"/>
          </a:ln>
        </p:spPr>
        <p:txBody>
          <a:bodyPr/>
          <a:lstStyle/>
          <a:p>
            <a:endParaRPr lang="en-US"/>
          </a:p>
        </p:txBody>
      </p:sp>
      <p:sp>
        <p:nvSpPr>
          <p:cNvPr id="382001" name="Text Box 1073"/>
          <p:cNvSpPr txBox="1">
            <a:spLocks noChangeArrowheads="1"/>
          </p:cNvSpPr>
          <p:nvPr/>
        </p:nvSpPr>
        <p:spPr bwMode="auto">
          <a:xfrm>
            <a:off x="495300" y="4996656"/>
            <a:ext cx="1828800" cy="641350"/>
          </a:xfrm>
          <a:prstGeom prst="rect">
            <a:avLst/>
          </a:prstGeom>
          <a:noFill/>
          <a:ln w="12700">
            <a:noFill/>
            <a:miter lim="800000"/>
            <a:headEnd type="none" w="sm" len="sm"/>
            <a:tailEnd type="none" w="lg" len="lg"/>
          </a:ln>
          <a:effectLst/>
        </p:spPr>
        <p:txBody>
          <a:bodyPr>
            <a:spAutoFit/>
          </a:bodyPr>
          <a:lstStyle/>
          <a:p>
            <a:pPr>
              <a:spcBef>
                <a:spcPct val="50000"/>
              </a:spcBef>
            </a:pPr>
            <a:r>
              <a:rPr lang="en-US" sz="1800" i="1">
                <a:solidFill>
                  <a:srgbClr val="00CCFF"/>
                </a:solidFill>
              </a:rPr>
              <a:t>Subsystem Component</a:t>
            </a:r>
            <a:endParaRPr lang="en-US" sz="1800" i="1">
              <a:solidFill>
                <a:srgbClr val="00CCFF"/>
              </a:solidFill>
            </a:endParaRPr>
          </a:p>
        </p:txBody>
      </p:sp>
      <p:sp>
        <p:nvSpPr>
          <p:cNvPr id="382004" name="Line 1076"/>
          <p:cNvSpPr>
            <a:spLocks noChangeShapeType="1"/>
          </p:cNvSpPr>
          <p:nvPr/>
        </p:nvSpPr>
        <p:spPr bwMode="auto">
          <a:xfrm flipV="1">
            <a:off x="1574800" y="2739231"/>
            <a:ext cx="330200" cy="330200"/>
          </a:xfrm>
          <a:prstGeom prst="line">
            <a:avLst/>
          </a:prstGeom>
          <a:noFill/>
          <a:ln w="28575">
            <a:solidFill>
              <a:schemeClr val="hlink"/>
            </a:solidFill>
            <a:round/>
            <a:headEnd type="none" w="sm" len="sm"/>
            <a:tailEnd type="triangle" w="med" len="med"/>
          </a:ln>
          <a:effectLst/>
        </p:spPr>
        <p:txBody>
          <a:bodyPr wrap="none" anchor="ctr"/>
          <a:lstStyle/>
          <a:p>
            <a:endParaRPr lang="en-US"/>
          </a:p>
        </p:txBody>
      </p:sp>
      <p:sp>
        <p:nvSpPr>
          <p:cNvPr id="382009" name="Line 1081"/>
          <p:cNvSpPr>
            <a:spLocks noChangeShapeType="1"/>
          </p:cNvSpPr>
          <p:nvPr/>
        </p:nvSpPr>
        <p:spPr bwMode="auto">
          <a:xfrm flipV="1">
            <a:off x="1574800" y="4644231"/>
            <a:ext cx="330200" cy="330200"/>
          </a:xfrm>
          <a:prstGeom prst="line">
            <a:avLst/>
          </a:prstGeom>
          <a:noFill/>
          <a:ln w="28575">
            <a:solidFill>
              <a:schemeClr val="hlink"/>
            </a:solidFill>
            <a:round/>
            <a:headEnd type="none" w="sm" len="sm"/>
            <a:tailEnd type="triangle" w="med" len="med"/>
          </a:ln>
          <a:effectLst/>
        </p:spPr>
        <p:txBody>
          <a:bodyPr wrap="none" anchor="ctr"/>
          <a:lstStyle/>
          <a:p>
            <a:endParaRPr lang="en-US"/>
          </a:p>
        </p:txBody>
      </p:sp>
      <p:sp>
        <p:nvSpPr>
          <p:cNvPr id="381956" name="Rectangle 1028"/>
          <p:cNvSpPr>
            <a:spLocks noChangeArrowheads="1"/>
          </p:cNvSpPr>
          <p:nvPr/>
        </p:nvSpPr>
        <p:spPr bwMode="auto">
          <a:xfrm>
            <a:off x="4724400" y="2489994"/>
            <a:ext cx="1720850" cy="182562"/>
          </a:xfrm>
          <a:prstGeom prst="rect">
            <a:avLst/>
          </a:prstGeom>
          <a:noFill/>
          <a:ln w="9525">
            <a:noFill/>
            <a:miter lim="800000"/>
          </a:ln>
        </p:spPr>
        <p:txBody>
          <a:bodyPr wrap="none" lIns="0" tIns="0" rIns="0" bIns="0">
            <a:spAutoFit/>
          </a:bodyPr>
          <a:lstStyle/>
          <a:p>
            <a:r>
              <a:rPr lang="en-US" sz="1200">
                <a:solidFill>
                  <a:schemeClr val="bg2"/>
                </a:solidFill>
              </a:rPr>
              <a:t>StudentBillingTransaction</a:t>
            </a:r>
            <a:endParaRPr lang="en-US">
              <a:solidFill>
                <a:schemeClr val="bg2"/>
              </a:solidFill>
              <a:latin typeface="ZapfHumnst BT" pitchFamily="34" charset="0"/>
            </a:endParaRPr>
          </a:p>
        </p:txBody>
      </p:sp>
      <p:sp>
        <p:nvSpPr>
          <p:cNvPr id="381959" name="Rectangle 1031"/>
          <p:cNvSpPr>
            <a:spLocks noChangeArrowheads="1"/>
          </p:cNvSpPr>
          <p:nvPr/>
        </p:nvSpPr>
        <p:spPr bwMode="auto">
          <a:xfrm>
            <a:off x="3914775" y="2894806"/>
            <a:ext cx="3248025" cy="182563"/>
          </a:xfrm>
          <a:prstGeom prst="rect">
            <a:avLst/>
          </a:prstGeom>
          <a:noFill/>
          <a:ln w="9525">
            <a:noFill/>
            <a:miter lim="800000"/>
          </a:ln>
        </p:spPr>
        <p:txBody>
          <a:bodyPr wrap="none" lIns="0" tIns="0" rIns="0" bIns="0">
            <a:spAutoFit/>
          </a:bodyPr>
          <a:lstStyle/>
          <a:p>
            <a:r>
              <a:rPr lang="en-US" sz="1200">
                <a:solidFill>
                  <a:schemeClr val="bg2"/>
                </a:solidFill>
              </a:rPr>
              <a:t>create(forStudent : Student, forAmount : double)</a:t>
            </a:r>
            <a:endParaRPr lang="en-US">
              <a:solidFill>
                <a:schemeClr val="bg2"/>
              </a:solidFill>
              <a:latin typeface="ZapfHumnst BT" pitchFamily="34" charset="0"/>
            </a:endParaRPr>
          </a:p>
        </p:txBody>
      </p:sp>
      <p:sp>
        <p:nvSpPr>
          <p:cNvPr id="381961" name="Rectangle 1033"/>
          <p:cNvSpPr>
            <a:spLocks noChangeArrowheads="1"/>
          </p:cNvSpPr>
          <p:nvPr/>
        </p:nvSpPr>
        <p:spPr bwMode="auto">
          <a:xfrm>
            <a:off x="7259638" y="3872706"/>
            <a:ext cx="523875" cy="182563"/>
          </a:xfrm>
          <a:prstGeom prst="rect">
            <a:avLst/>
          </a:prstGeom>
          <a:noFill/>
          <a:ln w="9525">
            <a:noFill/>
            <a:miter lim="800000"/>
          </a:ln>
        </p:spPr>
        <p:txBody>
          <a:bodyPr wrap="none" lIns="0" tIns="0" rIns="0" bIns="0">
            <a:spAutoFit/>
          </a:bodyPr>
          <a:lstStyle/>
          <a:p>
            <a:r>
              <a:rPr lang="en-US" sz="1200">
                <a:solidFill>
                  <a:schemeClr val="bg2"/>
                </a:solidFill>
              </a:rPr>
              <a:t>Student</a:t>
            </a:r>
            <a:endParaRPr lang="en-US">
              <a:solidFill>
                <a:schemeClr val="bg2"/>
              </a:solidFill>
            </a:endParaRPr>
          </a:p>
        </p:txBody>
      </p:sp>
      <p:sp>
        <p:nvSpPr>
          <p:cNvPr id="381964" name="Rectangle 1036"/>
          <p:cNvSpPr>
            <a:spLocks noChangeArrowheads="1"/>
          </p:cNvSpPr>
          <p:nvPr/>
        </p:nvSpPr>
        <p:spPr bwMode="auto">
          <a:xfrm>
            <a:off x="6881813" y="4434681"/>
            <a:ext cx="1262062" cy="182563"/>
          </a:xfrm>
          <a:prstGeom prst="rect">
            <a:avLst/>
          </a:prstGeom>
          <a:noFill/>
          <a:ln w="9525">
            <a:noFill/>
            <a:miter lim="800000"/>
          </a:ln>
        </p:spPr>
        <p:txBody>
          <a:bodyPr wrap="none" lIns="0" tIns="0" rIns="0" bIns="0">
            <a:spAutoFit/>
          </a:bodyPr>
          <a:lstStyle/>
          <a:p>
            <a:r>
              <a:rPr lang="en-US" sz="1200">
                <a:solidFill>
                  <a:schemeClr val="bg2"/>
                </a:solidFill>
              </a:rPr>
              <a:t>// get contact info()</a:t>
            </a:r>
            <a:endParaRPr lang="en-US">
              <a:solidFill>
                <a:schemeClr val="bg2"/>
              </a:solidFill>
              <a:latin typeface="ZapfHumnst BT" pitchFamily="34" charset="0"/>
            </a:endParaRPr>
          </a:p>
        </p:txBody>
      </p:sp>
      <p:sp>
        <p:nvSpPr>
          <p:cNvPr id="381965" name="Rectangle 1037"/>
          <p:cNvSpPr>
            <a:spLocks noChangeArrowheads="1"/>
          </p:cNvSpPr>
          <p:nvPr/>
        </p:nvSpPr>
        <p:spPr bwMode="auto">
          <a:xfrm>
            <a:off x="6926263" y="4074319"/>
            <a:ext cx="1282700" cy="136525"/>
          </a:xfrm>
          <a:prstGeom prst="rect">
            <a:avLst/>
          </a:prstGeom>
          <a:noFill/>
          <a:ln w="9525">
            <a:noFill/>
            <a:miter lim="800000"/>
          </a:ln>
        </p:spPr>
        <p:txBody>
          <a:bodyPr wrap="none" lIns="0" tIns="0" rIns="0" bIns="0">
            <a:spAutoFit/>
          </a:bodyPr>
          <a:lstStyle/>
          <a:p>
            <a:r>
              <a:rPr lang="en-US" sz="900">
                <a:solidFill>
                  <a:schemeClr val="bg2"/>
                </a:solidFill>
              </a:rPr>
              <a:t>(from University Artifacts)</a:t>
            </a:r>
            <a:endParaRPr lang="en-US">
              <a:solidFill>
                <a:schemeClr val="bg2"/>
              </a:solidFill>
              <a:latin typeface="ZapfHumnst BT" pitchFamily="34" charset="0"/>
            </a:endParaRPr>
          </a:p>
        </p:txBody>
      </p:sp>
      <p:sp>
        <p:nvSpPr>
          <p:cNvPr id="381966" name="Rectangle 1038"/>
          <p:cNvSpPr>
            <a:spLocks noChangeArrowheads="1"/>
          </p:cNvSpPr>
          <p:nvPr/>
        </p:nvSpPr>
        <p:spPr bwMode="auto">
          <a:xfrm>
            <a:off x="7207250" y="3691731"/>
            <a:ext cx="736600" cy="182563"/>
          </a:xfrm>
          <a:prstGeom prst="rect">
            <a:avLst/>
          </a:prstGeom>
          <a:noFill/>
          <a:ln w="9525">
            <a:noFill/>
            <a:miter lim="800000"/>
          </a:ln>
        </p:spPr>
        <p:txBody>
          <a:bodyPr wrap="none" lIns="0" tIns="0" rIns="0" bIns="0">
            <a:spAutoFit/>
          </a:bodyPr>
          <a:lstStyle/>
          <a:p>
            <a:r>
              <a:rPr lang="en-US" sz="1200">
                <a:solidFill>
                  <a:schemeClr val="bg2"/>
                </a:solidFill>
              </a:rPr>
              <a:t>&lt;&lt;Entity&gt;&gt;</a:t>
            </a:r>
            <a:endParaRPr lang="en-US">
              <a:solidFill>
                <a:schemeClr val="bg2"/>
              </a:solidFill>
              <a:latin typeface="ZapfHumnst BT" pitchFamily="34" charset="0"/>
            </a:endParaRPr>
          </a:p>
        </p:txBody>
      </p:sp>
      <p:sp>
        <p:nvSpPr>
          <p:cNvPr id="381969" name="Rectangle 1041"/>
          <p:cNvSpPr>
            <a:spLocks noChangeArrowheads="1"/>
          </p:cNvSpPr>
          <p:nvPr/>
        </p:nvSpPr>
        <p:spPr bwMode="auto">
          <a:xfrm>
            <a:off x="2132013" y="3950494"/>
            <a:ext cx="911225" cy="182562"/>
          </a:xfrm>
          <a:prstGeom prst="rect">
            <a:avLst/>
          </a:prstGeom>
          <a:noFill/>
          <a:ln w="9525">
            <a:noFill/>
            <a:miter lim="800000"/>
          </a:ln>
        </p:spPr>
        <p:txBody>
          <a:bodyPr wrap="none" lIns="0" tIns="0" rIns="0" bIns="0">
            <a:spAutoFit/>
          </a:bodyPr>
          <a:lstStyle/>
          <a:p>
            <a:r>
              <a:rPr lang="en-US" sz="1200">
                <a:solidFill>
                  <a:schemeClr val="bg2"/>
                </a:solidFill>
              </a:rPr>
              <a:t>BillingSystem</a:t>
            </a:r>
            <a:endParaRPr lang="en-US" sz="1200">
              <a:solidFill>
                <a:schemeClr val="bg2"/>
              </a:solidFill>
            </a:endParaRPr>
          </a:p>
        </p:txBody>
      </p:sp>
      <p:sp>
        <p:nvSpPr>
          <p:cNvPr id="381972" name="Rectangle 1044"/>
          <p:cNvSpPr>
            <a:spLocks noChangeArrowheads="1"/>
          </p:cNvSpPr>
          <p:nvPr/>
        </p:nvSpPr>
        <p:spPr bwMode="auto">
          <a:xfrm>
            <a:off x="941388" y="4355306"/>
            <a:ext cx="3406775" cy="182563"/>
          </a:xfrm>
          <a:prstGeom prst="rect">
            <a:avLst/>
          </a:prstGeom>
          <a:noFill/>
          <a:ln w="9525">
            <a:noFill/>
            <a:miter lim="800000"/>
          </a:ln>
        </p:spPr>
        <p:txBody>
          <a:bodyPr wrap="none" lIns="0" tIns="0" rIns="0" bIns="0">
            <a:spAutoFit/>
          </a:bodyPr>
          <a:lstStyle/>
          <a:p>
            <a:r>
              <a:rPr lang="en-US" sz="1200">
                <a:solidFill>
                  <a:schemeClr val="bg2"/>
                </a:solidFill>
              </a:rPr>
              <a:t>submitBill(forStudent : Student, forTuition : double)</a:t>
            </a:r>
            <a:endParaRPr lang="en-US">
              <a:solidFill>
                <a:schemeClr val="bg2"/>
              </a:solidFill>
              <a:latin typeface="ZapfHumnst BT" pitchFamily="34" charset="0"/>
            </a:endParaRPr>
          </a:p>
        </p:txBody>
      </p:sp>
      <p:sp>
        <p:nvSpPr>
          <p:cNvPr id="381973" name="Rectangle 1045"/>
          <p:cNvSpPr>
            <a:spLocks noChangeArrowheads="1"/>
          </p:cNvSpPr>
          <p:nvPr/>
        </p:nvSpPr>
        <p:spPr bwMode="auto">
          <a:xfrm>
            <a:off x="2093913" y="3771106"/>
            <a:ext cx="1082675" cy="182563"/>
          </a:xfrm>
          <a:prstGeom prst="rect">
            <a:avLst/>
          </a:prstGeom>
          <a:noFill/>
          <a:ln w="9525">
            <a:noFill/>
            <a:miter lim="800000"/>
          </a:ln>
        </p:spPr>
        <p:txBody>
          <a:bodyPr wrap="none" lIns="0" tIns="0" rIns="0" bIns="0">
            <a:spAutoFit/>
          </a:bodyPr>
          <a:lstStyle/>
          <a:p>
            <a:r>
              <a:rPr lang="en-US" sz="1200">
                <a:solidFill>
                  <a:schemeClr val="bg2"/>
                </a:solidFill>
              </a:rPr>
              <a:t>&lt;&lt;subsystem&gt;&gt;</a:t>
            </a:r>
            <a:endParaRPr lang="en-US">
              <a:solidFill>
                <a:schemeClr val="bg2"/>
              </a:solidFill>
              <a:latin typeface="ZapfHumnst BT" pitchFamily="34" charset="0"/>
            </a:endParaRPr>
          </a:p>
        </p:txBody>
      </p:sp>
      <p:sp>
        <p:nvSpPr>
          <p:cNvPr id="381977" name="Rectangle 1049"/>
          <p:cNvSpPr>
            <a:spLocks noChangeArrowheads="1"/>
          </p:cNvSpPr>
          <p:nvPr/>
        </p:nvSpPr>
        <p:spPr bwMode="auto">
          <a:xfrm>
            <a:off x="4794250" y="5549106"/>
            <a:ext cx="1503363" cy="182563"/>
          </a:xfrm>
          <a:prstGeom prst="rect">
            <a:avLst/>
          </a:prstGeom>
          <a:noFill/>
          <a:ln w="9525">
            <a:noFill/>
            <a:miter lim="800000"/>
          </a:ln>
        </p:spPr>
        <p:txBody>
          <a:bodyPr wrap="none" lIns="0" tIns="0" rIns="0" bIns="0">
            <a:spAutoFit/>
          </a:bodyPr>
          <a:lstStyle/>
          <a:p>
            <a:r>
              <a:rPr lang="en-US" sz="1200">
                <a:solidFill>
                  <a:schemeClr val="bg2"/>
                </a:solidFill>
              </a:rPr>
              <a:t>BillingSystemInterface</a:t>
            </a:r>
            <a:endParaRPr lang="en-US">
              <a:solidFill>
                <a:schemeClr val="bg2"/>
              </a:solidFill>
              <a:latin typeface="ZapfHumnst BT" pitchFamily="34" charset="0"/>
            </a:endParaRPr>
          </a:p>
        </p:txBody>
      </p:sp>
      <p:sp>
        <p:nvSpPr>
          <p:cNvPr id="381980" name="Rectangle 1052"/>
          <p:cNvSpPr>
            <a:spLocks noChangeArrowheads="1"/>
          </p:cNvSpPr>
          <p:nvPr/>
        </p:nvSpPr>
        <p:spPr bwMode="auto">
          <a:xfrm>
            <a:off x="3814763" y="5961856"/>
            <a:ext cx="3403600" cy="182563"/>
          </a:xfrm>
          <a:prstGeom prst="rect">
            <a:avLst/>
          </a:prstGeom>
          <a:noFill/>
          <a:ln w="9525">
            <a:noFill/>
            <a:miter lim="800000"/>
          </a:ln>
        </p:spPr>
        <p:txBody>
          <a:bodyPr wrap="none" lIns="0" tIns="0" rIns="0" bIns="0">
            <a:spAutoFit/>
          </a:bodyPr>
          <a:lstStyle/>
          <a:p>
            <a:r>
              <a:rPr lang="en-US" sz="1200">
                <a:solidFill>
                  <a:schemeClr val="bg2"/>
                </a:solidFill>
              </a:rPr>
              <a:t>submit(theTransaction : StudentBillingTransaction)</a:t>
            </a:r>
            <a:endParaRPr lang="en-US">
              <a:solidFill>
                <a:schemeClr val="bg2"/>
              </a:solidFill>
              <a:latin typeface="ZapfHumnst BT" pitchFamily="34" charset="0"/>
            </a:endParaRPr>
          </a:p>
        </p:txBody>
      </p:sp>
      <p:sp>
        <p:nvSpPr>
          <p:cNvPr id="381990" name="Rectangle 1062"/>
          <p:cNvSpPr>
            <a:spLocks noChangeArrowheads="1"/>
          </p:cNvSpPr>
          <p:nvPr/>
        </p:nvSpPr>
        <p:spPr bwMode="auto">
          <a:xfrm>
            <a:off x="2111375" y="1858169"/>
            <a:ext cx="954088" cy="182562"/>
          </a:xfrm>
          <a:prstGeom prst="rect">
            <a:avLst/>
          </a:prstGeom>
          <a:noFill/>
          <a:ln w="9525">
            <a:noFill/>
            <a:miter lim="800000"/>
          </a:ln>
        </p:spPr>
        <p:txBody>
          <a:bodyPr wrap="none" lIns="0" tIns="0" rIns="0" bIns="0">
            <a:spAutoFit/>
          </a:bodyPr>
          <a:lstStyle/>
          <a:p>
            <a:r>
              <a:rPr lang="en-US" sz="1200">
                <a:solidFill>
                  <a:schemeClr val="bg2"/>
                </a:solidFill>
              </a:rPr>
              <a:t>IBillingSystem</a:t>
            </a:r>
            <a:endParaRPr lang="en-US">
              <a:solidFill>
                <a:schemeClr val="bg2"/>
              </a:solidFill>
              <a:latin typeface="ZapfHumnst BT" pitchFamily="34" charset="0"/>
            </a:endParaRPr>
          </a:p>
        </p:txBody>
      </p:sp>
      <p:sp>
        <p:nvSpPr>
          <p:cNvPr id="381993" name="Rectangle 1065"/>
          <p:cNvSpPr>
            <a:spLocks noChangeArrowheads="1"/>
          </p:cNvSpPr>
          <p:nvPr/>
        </p:nvSpPr>
        <p:spPr bwMode="auto">
          <a:xfrm>
            <a:off x="1774825" y="2421731"/>
            <a:ext cx="750888" cy="182563"/>
          </a:xfrm>
          <a:prstGeom prst="rect">
            <a:avLst/>
          </a:prstGeom>
          <a:noFill/>
          <a:ln w="9525">
            <a:noFill/>
            <a:miter lim="800000"/>
          </a:ln>
        </p:spPr>
        <p:txBody>
          <a:bodyPr wrap="none" lIns="0" tIns="0" rIns="0" bIns="0">
            <a:spAutoFit/>
          </a:bodyPr>
          <a:lstStyle/>
          <a:p>
            <a:r>
              <a:rPr lang="en-US" sz="1200">
                <a:solidFill>
                  <a:schemeClr val="bg2"/>
                </a:solidFill>
              </a:rPr>
              <a:t>submitBill()</a:t>
            </a:r>
            <a:endParaRPr lang="en-US">
              <a:solidFill>
                <a:schemeClr val="bg2"/>
              </a:solidFill>
              <a:latin typeface="ZapfHumnst BT" pitchFamily="34" charset="0"/>
            </a:endParaRPr>
          </a:p>
        </p:txBody>
      </p:sp>
      <p:sp>
        <p:nvSpPr>
          <p:cNvPr id="381994" name="Rectangle 1066"/>
          <p:cNvSpPr>
            <a:spLocks noChangeArrowheads="1"/>
          </p:cNvSpPr>
          <p:nvPr/>
        </p:nvSpPr>
        <p:spPr bwMode="auto">
          <a:xfrm>
            <a:off x="1774825" y="2061369"/>
            <a:ext cx="1701800" cy="136525"/>
          </a:xfrm>
          <a:prstGeom prst="rect">
            <a:avLst/>
          </a:prstGeom>
          <a:noFill/>
          <a:ln w="9525">
            <a:noFill/>
            <a:miter lim="800000"/>
          </a:ln>
        </p:spPr>
        <p:txBody>
          <a:bodyPr wrap="none" lIns="0" tIns="0" rIns="0" bIns="0">
            <a:spAutoFit/>
          </a:bodyPr>
          <a:lstStyle/>
          <a:p>
            <a:r>
              <a:rPr lang="en-US" sz="900">
                <a:solidFill>
                  <a:schemeClr val="bg2"/>
                </a:solidFill>
              </a:rPr>
              <a:t>(from External System Interfaces)</a:t>
            </a:r>
            <a:endParaRPr lang="en-US">
              <a:solidFill>
                <a:schemeClr val="bg2"/>
              </a:solidFill>
              <a:latin typeface="ZapfHumnst BT" pitchFamily="34" charset="0"/>
            </a:endParaRPr>
          </a:p>
        </p:txBody>
      </p:sp>
      <p:sp>
        <p:nvSpPr>
          <p:cNvPr id="381995" name="Rectangle 1067"/>
          <p:cNvSpPr>
            <a:spLocks noChangeArrowheads="1"/>
          </p:cNvSpPr>
          <p:nvPr/>
        </p:nvSpPr>
        <p:spPr bwMode="auto">
          <a:xfrm>
            <a:off x="2179638" y="1678781"/>
            <a:ext cx="947737" cy="182563"/>
          </a:xfrm>
          <a:prstGeom prst="rect">
            <a:avLst/>
          </a:prstGeom>
          <a:noFill/>
          <a:ln w="9525">
            <a:noFill/>
            <a:miter lim="800000"/>
          </a:ln>
        </p:spPr>
        <p:txBody>
          <a:bodyPr wrap="none" lIns="0" tIns="0" rIns="0" bIns="0">
            <a:spAutoFit/>
          </a:bodyPr>
          <a:lstStyle/>
          <a:p>
            <a:r>
              <a:rPr lang="en-US" sz="1200">
                <a:solidFill>
                  <a:schemeClr val="bg2"/>
                </a:solidFill>
              </a:rPr>
              <a:t>&lt;&lt;Interface&gt;&gt;</a:t>
            </a:r>
            <a:endParaRPr lang="en-US">
              <a:solidFill>
                <a:schemeClr val="bg2"/>
              </a:solidFill>
              <a:latin typeface="ZapfHumnst BT" pitchFamily="34" charset="0"/>
            </a:endParaRPr>
          </a:p>
        </p:txBody>
      </p:sp>
      <p:grpSp>
        <p:nvGrpSpPr>
          <p:cNvPr id="2" name="Group 1083"/>
          <p:cNvGrpSpPr/>
          <p:nvPr/>
        </p:nvGrpSpPr>
        <p:grpSpPr bwMode="auto">
          <a:xfrm>
            <a:off x="3938588" y="3807619"/>
            <a:ext cx="290512" cy="215900"/>
            <a:chOff x="4722" y="972"/>
            <a:chExt cx="183" cy="136"/>
          </a:xfrm>
        </p:grpSpPr>
        <p:sp>
          <p:nvSpPr>
            <p:cNvPr id="382012" name="Rectangle 1084"/>
            <p:cNvSpPr>
              <a:spLocks noChangeArrowheads="1"/>
            </p:cNvSpPr>
            <p:nvPr/>
          </p:nvSpPr>
          <p:spPr bwMode="auto">
            <a:xfrm>
              <a:off x="4722" y="1054"/>
              <a:ext cx="94" cy="32"/>
            </a:xfrm>
            <a:prstGeom prst="rect">
              <a:avLst/>
            </a:prstGeom>
            <a:noFill/>
            <a:ln w="12700">
              <a:solidFill>
                <a:schemeClr val="bg2"/>
              </a:solidFill>
              <a:miter lim="800000"/>
            </a:ln>
          </p:spPr>
          <p:txBody>
            <a:bodyPr/>
            <a:lstStyle/>
            <a:p>
              <a:endParaRPr lang="en-US"/>
            </a:p>
          </p:txBody>
        </p:sp>
        <p:sp>
          <p:nvSpPr>
            <p:cNvPr id="382013" name="Rectangle 1085"/>
            <p:cNvSpPr>
              <a:spLocks noChangeArrowheads="1"/>
            </p:cNvSpPr>
            <p:nvPr/>
          </p:nvSpPr>
          <p:spPr bwMode="auto">
            <a:xfrm>
              <a:off x="4722" y="995"/>
              <a:ext cx="94" cy="31"/>
            </a:xfrm>
            <a:prstGeom prst="rect">
              <a:avLst/>
            </a:prstGeom>
            <a:noFill/>
            <a:ln w="12700">
              <a:solidFill>
                <a:schemeClr val="bg2"/>
              </a:solidFill>
              <a:miter lim="800000"/>
            </a:ln>
          </p:spPr>
          <p:txBody>
            <a:bodyPr/>
            <a:lstStyle/>
            <a:p>
              <a:endParaRPr lang="en-US"/>
            </a:p>
          </p:txBody>
        </p:sp>
        <p:sp>
          <p:nvSpPr>
            <p:cNvPr id="382014" name="Freeform 1086"/>
            <p:cNvSpPr/>
            <p:nvPr/>
          </p:nvSpPr>
          <p:spPr bwMode="auto">
            <a:xfrm>
              <a:off x="4771" y="972"/>
              <a:ext cx="134" cy="136"/>
            </a:xfrm>
            <a:custGeom>
              <a:avLst/>
              <a:gdLst/>
              <a:ahLst/>
              <a:cxnLst>
                <a:cxn ang="0">
                  <a:pos x="0" y="20"/>
                </a:cxn>
                <a:cxn ang="0">
                  <a:pos x="0" y="0"/>
                </a:cxn>
                <a:cxn ang="0">
                  <a:pos x="134" y="0"/>
                </a:cxn>
                <a:cxn ang="0">
                  <a:pos x="134" y="136"/>
                </a:cxn>
                <a:cxn ang="0">
                  <a:pos x="2" y="136"/>
                </a:cxn>
                <a:cxn ang="0">
                  <a:pos x="2" y="120"/>
                </a:cxn>
              </a:cxnLst>
              <a:rect l="0" t="0" r="r" b="b"/>
              <a:pathLst>
                <a:path w="134" h="136">
                  <a:moveTo>
                    <a:pt x="0" y="20"/>
                  </a:moveTo>
                  <a:lnTo>
                    <a:pt x="0" y="0"/>
                  </a:lnTo>
                  <a:lnTo>
                    <a:pt x="134" y="0"/>
                  </a:lnTo>
                  <a:lnTo>
                    <a:pt x="134" y="136"/>
                  </a:lnTo>
                  <a:lnTo>
                    <a:pt x="2" y="136"/>
                  </a:lnTo>
                  <a:lnTo>
                    <a:pt x="2" y="120"/>
                  </a:lnTo>
                </a:path>
              </a:pathLst>
            </a:custGeom>
            <a:noFill/>
            <a:ln w="12700" cap="flat" cmpd="sng">
              <a:solidFill>
                <a:schemeClr val="bg2"/>
              </a:solidFill>
              <a:prstDash val="solid"/>
              <a:round/>
            </a:ln>
            <a:effectLst/>
          </p:spPr>
          <p:txBody>
            <a:bodyPr wrap="none" lIns="107950" tIns="53975" rIns="107950" bIns="53975" anchor="ctr"/>
            <a:lstStyle/>
            <a:p>
              <a:endParaRPr lang="en-US"/>
            </a:p>
          </p:txBody>
        </p:sp>
        <p:sp>
          <p:nvSpPr>
            <p:cNvPr id="382015" name="Line 1087"/>
            <p:cNvSpPr>
              <a:spLocks noChangeShapeType="1"/>
            </p:cNvSpPr>
            <p:nvPr/>
          </p:nvSpPr>
          <p:spPr bwMode="auto">
            <a:xfrm>
              <a:off x="4773" y="1030"/>
              <a:ext cx="0" cy="18"/>
            </a:xfrm>
            <a:prstGeom prst="line">
              <a:avLst/>
            </a:prstGeom>
            <a:noFill/>
            <a:ln w="12700">
              <a:solidFill>
                <a:schemeClr val="bg2"/>
              </a:solidFill>
              <a:round/>
            </a:ln>
            <a:effectLst/>
          </p:spPr>
          <p:txBody>
            <a:bodyPr wrap="none" lIns="107950" tIns="53975" rIns="107950" bIns="53975" anchor="ctr"/>
            <a:lstStyle/>
            <a:p>
              <a:endParaRPr lang="en-US"/>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ChangeArrowheads="1"/>
          </p:cNvSpPr>
          <p:nvPr/>
        </p:nvSpPr>
        <p:spPr bwMode="auto">
          <a:xfrm>
            <a:off x="361950" y="342900"/>
            <a:ext cx="8999538" cy="533400"/>
          </a:xfrm>
          <a:prstGeom prst="rect">
            <a:avLst/>
          </a:prstGeom>
          <a:noFill/>
          <a:ln w="9525">
            <a:noFill/>
            <a:miter lim="800000"/>
          </a:ln>
          <a:effectLst/>
        </p:spPr>
        <p:txBody>
          <a:bodyPr lIns="92075" tIns="46038" rIns="92075" bIns="46038" anchor="ctr"/>
          <a:lstStyle/>
          <a:p>
            <a:pPr eaLnBrk="1" hangingPunct="1">
              <a:buClr>
                <a:srgbClr val="73E1FF"/>
              </a:buClr>
            </a:pPr>
            <a:r>
              <a:rPr lang="en-US" sz="3600" dirty="0">
                <a:latin typeface="Arial Narrow" panose="020B0606020202030204" pitchFamily="34" charset="0"/>
              </a:rPr>
              <a:t>Subsystem Design Steps</a:t>
            </a:r>
            <a:endParaRPr lang="en-US" sz="3600" dirty="0">
              <a:latin typeface="Arial Narrow" panose="020B0606020202030204" pitchFamily="34" charset="0"/>
            </a:endParaRPr>
          </a:p>
        </p:txBody>
      </p:sp>
      <p:sp>
        <p:nvSpPr>
          <p:cNvPr id="384003" name="Rectangle 3"/>
          <p:cNvSpPr>
            <a:spLocks noChangeArrowheads="1"/>
          </p:cNvSpPr>
          <p:nvPr/>
        </p:nvSpPr>
        <p:spPr bwMode="auto">
          <a:xfrm>
            <a:off x="361950" y="1052513"/>
            <a:ext cx="8489950" cy="5043487"/>
          </a:xfrm>
          <a:prstGeom prst="rect">
            <a:avLst/>
          </a:prstGeom>
          <a:noFill/>
          <a:ln w="9525">
            <a:noFill/>
            <a:miter lim="800000"/>
          </a:ln>
          <a:effectLst/>
        </p:spPr>
        <p:txBody>
          <a:bodyPr lIns="107950" tIns="53975" rIns="107950" bIns="53975"/>
          <a:lstStyle/>
          <a:p>
            <a:pPr marL="339725" indent="-339725" eaLnBrk="1" hangingPunct="1">
              <a:lnSpc>
                <a:spcPct val="80000"/>
              </a:lnSpc>
              <a:spcBef>
                <a:spcPct val="30000"/>
              </a:spcBef>
              <a:buClr>
                <a:srgbClr val="FFFF99"/>
              </a:buClr>
              <a:buFont typeface="Wingdings" panose="05000000000000000000" pitchFamily="2" charset="2"/>
              <a:buChar char="w"/>
            </a:pPr>
            <a:r>
              <a:rPr lang="en-US" sz="3200" dirty="0">
                <a:solidFill>
                  <a:schemeClr val="folHlink"/>
                </a:solidFill>
              </a:rPr>
              <a:t>Distribute subsystem behavior to subsystem elements</a:t>
            </a:r>
            <a:endParaRPr lang="en-US" sz="3200" dirty="0">
              <a:solidFill>
                <a:schemeClr val="folHlink"/>
              </a:solidFill>
            </a:endParaRPr>
          </a:p>
          <a:p>
            <a:pPr marL="339725" indent="-339725" eaLnBrk="1" hangingPunct="1">
              <a:lnSpc>
                <a:spcPct val="80000"/>
              </a:lnSpc>
              <a:spcBef>
                <a:spcPct val="30000"/>
              </a:spcBef>
              <a:buClr>
                <a:srgbClr val="FFFF99"/>
              </a:buClr>
              <a:buFont typeface="Wingdings" panose="05000000000000000000" pitchFamily="2" charset="2"/>
              <a:buChar char="w"/>
            </a:pPr>
            <a:r>
              <a:rPr lang="en-US" sz="3200" dirty="0">
                <a:solidFill>
                  <a:schemeClr val="folHlink"/>
                </a:solidFill>
              </a:rPr>
              <a:t>Document subsystem elements</a:t>
            </a:r>
            <a:endParaRPr lang="en-US" sz="3200" dirty="0">
              <a:solidFill>
                <a:schemeClr val="folHlink"/>
              </a:solidFill>
            </a:endParaRPr>
          </a:p>
          <a:p>
            <a:pPr marL="339725" indent="-339725" eaLnBrk="1" hangingPunct="1">
              <a:lnSpc>
                <a:spcPct val="80000"/>
              </a:lnSpc>
              <a:spcBef>
                <a:spcPct val="30000"/>
              </a:spcBef>
              <a:buClr>
                <a:srgbClr val="FFFF99"/>
              </a:buClr>
              <a:buFont typeface="Wingdings" panose="05000000000000000000" pitchFamily="2" charset="2"/>
              <a:buChar char="w"/>
            </a:pPr>
            <a:r>
              <a:rPr lang="en-US" sz="3200" dirty="0"/>
              <a:t>Describe subsystem dependencies</a:t>
            </a:r>
            <a:endParaRPr lang="en-US" sz="3200" dirty="0"/>
          </a:p>
          <a:p>
            <a:pPr marL="339725" indent="-339725" eaLnBrk="1" hangingPunct="1">
              <a:lnSpc>
                <a:spcPct val="80000"/>
              </a:lnSpc>
              <a:spcBef>
                <a:spcPct val="30000"/>
              </a:spcBef>
              <a:buClr>
                <a:srgbClr val="FFFF99"/>
              </a:buClr>
              <a:buFont typeface="Wingdings" panose="05000000000000000000" pitchFamily="2" charset="2"/>
              <a:buChar char="w"/>
            </a:pPr>
            <a:r>
              <a:rPr lang="en-US" sz="3200" dirty="0">
                <a:solidFill>
                  <a:schemeClr val="folHlink"/>
                </a:solidFill>
              </a:rPr>
              <a:t>Checkpoints</a:t>
            </a:r>
            <a:endParaRPr lang="en-US" sz="3200" dirty="0">
              <a:solidFill>
                <a:schemeClr val="folHlink"/>
              </a:solidFill>
            </a:endParaRPr>
          </a:p>
        </p:txBody>
      </p:sp>
      <p:sp>
        <p:nvSpPr>
          <p:cNvPr id="384004" name="AutoShape 4"/>
          <p:cNvSpPr>
            <a:spLocks noChangeArrowheads="1"/>
          </p:cNvSpPr>
          <p:nvPr/>
        </p:nvSpPr>
        <p:spPr bwMode="auto">
          <a:xfrm>
            <a:off x="76200" y="2514600"/>
            <a:ext cx="352425" cy="381000"/>
          </a:xfrm>
          <a:prstGeom prst="star5">
            <a:avLst/>
          </a:prstGeom>
          <a:solidFill>
            <a:srgbClr val="FFFF99"/>
          </a:solidFill>
          <a:ln w="12700">
            <a:solidFill>
              <a:schemeClr val="bg2"/>
            </a:solidFill>
            <a:miter lim="800000"/>
          </a:ln>
          <a:effectLst/>
        </p:spPr>
        <p:txBody>
          <a:bodyPr wrap="none" lIns="107950" tIns="53975" rIns="107950" bIns="53975" anchor="ctr"/>
          <a:lstStyle/>
          <a:p>
            <a:endParaRPr lang="en-US"/>
          </a:p>
        </p:txBody>
      </p:sp>
      <p:grpSp>
        <p:nvGrpSpPr>
          <p:cNvPr id="2" name="Group 93"/>
          <p:cNvGrpSpPr/>
          <p:nvPr/>
        </p:nvGrpSpPr>
        <p:grpSpPr bwMode="auto">
          <a:xfrm>
            <a:off x="4567238" y="3417888"/>
            <a:ext cx="2928937" cy="2019300"/>
            <a:chOff x="2573" y="1966"/>
            <a:chExt cx="2853" cy="1827"/>
          </a:xfrm>
        </p:grpSpPr>
        <p:sp>
          <p:nvSpPr>
            <p:cNvPr id="384008" name="Freeform 8"/>
            <p:cNvSpPr/>
            <p:nvPr/>
          </p:nvSpPr>
          <p:spPr bwMode="auto">
            <a:xfrm>
              <a:off x="2724" y="2056"/>
              <a:ext cx="2541" cy="1637"/>
            </a:xfrm>
            <a:custGeom>
              <a:avLst/>
              <a:gdLst/>
              <a:ahLst/>
              <a:cxnLst>
                <a:cxn ang="0">
                  <a:pos x="0" y="2994"/>
                </a:cxn>
                <a:cxn ang="0">
                  <a:pos x="40" y="348"/>
                </a:cxn>
                <a:cxn ang="0">
                  <a:pos x="3467" y="0"/>
                </a:cxn>
                <a:cxn ang="0">
                  <a:pos x="5083" y="3273"/>
                </a:cxn>
                <a:cxn ang="0">
                  <a:pos x="0" y="2994"/>
                </a:cxn>
                <a:cxn ang="0">
                  <a:pos x="0" y="2994"/>
                </a:cxn>
              </a:cxnLst>
              <a:rect l="0" t="0" r="r" b="b"/>
              <a:pathLst>
                <a:path w="5083" h="3273">
                  <a:moveTo>
                    <a:pt x="0" y="2994"/>
                  </a:moveTo>
                  <a:lnTo>
                    <a:pt x="40" y="348"/>
                  </a:lnTo>
                  <a:lnTo>
                    <a:pt x="3467" y="0"/>
                  </a:lnTo>
                  <a:lnTo>
                    <a:pt x="5083" y="3273"/>
                  </a:lnTo>
                  <a:lnTo>
                    <a:pt x="0" y="2994"/>
                  </a:lnTo>
                  <a:lnTo>
                    <a:pt x="0" y="2994"/>
                  </a:lnTo>
                  <a:close/>
                </a:path>
              </a:pathLst>
            </a:custGeom>
            <a:solidFill>
              <a:srgbClr val="D4F5D4"/>
            </a:solidFill>
            <a:ln w="9525">
              <a:noFill/>
              <a:round/>
            </a:ln>
          </p:spPr>
          <p:txBody>
            <a:bodyPr/>
            <a:lstStyle/>
            <a:p>
              <a:endParaRPr lang="en-US"/>
            </a:p>
          </p:txBody>
        </p:sp>
        <p:sp>
          <p:nvSpPr>
            <p:cNvPr id="384009" name="Freeform 9"/>
            <p:cNvSpPr/>
            <p:nvPr/>
          </p:nvSpPr>
          <p:spPr bwMode="auto">
            <a:xfrm>
              <a:off x="2587" y="2378"/>
              <a:ext cx="753" cy="976"/>
            </a:xfrm>
            <a:custGeom>
              <a:avLst/>
              <a:gdLst/>
              <a:ahLst/>
              <a:cxnLst>
                <a:cxn ang="0">
                  <a:pos x="894" y="29"/>
                </a:cxn>
                <a:cxn ang="0">
                  <a:pos x="934" y="99"/>
                </a:cxn>
                <a:cxn ang="0">
                  <a:pos x="987" y="187"/>
                </a:cxn>
                <a:cxn ang="0">
                  <a:pos x="1042" y="268"/>
                </a:cxn>
                <a:cxn ang="0">
                  <a:pos x="1086" y="312"/>
                </a:cxn>
                <a:cxn ang="0">
                  <a:pos x="1133" y="323"/>
                </a:cxn>
                <a:cxn ang="0">
                  <a:pos x="1238" y="373"/>
                </a:cxn>
                <a:cxn ang="0">
                  <a:pos x="1257" y="477"/>
                </a:cxn>
                <a:cxn ang="0">
                  <a:pos x="1283" y="527"/>
                </a:cxn>
                <a:cxn ang="0">
                  <a:pos x="1306" y="586"/>
                </a:cxn>
                <a:cxn ang="0">
                  <a:pos x="1329" y="652"/>
                </a:cxn>
                <a:cxn ang="0">
                  <a:pos x="1348" y="709"/>
                </a:cxn>
                <a:cxn ang="0">
                  <a:pos x="1361" y="747"/>
                </a:cxn>
                <a:cxn ang="0">
                  <a:pos x="1367" y="831"/>
                </a:cxn>
                <a:cxn ang="0">
                  <a:pos x="1378" y="994"/>
                </a:cxn>
                <a:cxn ang="0">
                  <a:pos x="1392" y="1179"/>
                </a:cxn>
                <a:cxn ang="0">
                  <a:pos x="1401" y="1339"/>
                </a:cxn>
                <a:cxn ang="0">
                  <a:pos x="1401" y="1441"/>
                </a:cxn>
                <a:cxn ang="0">
                  <a:pos x="1399" y="1498"/>
                </a:cxn>
                <a:cxn ang="0">
                  <a:pos x="1399" y="1533"/>
                </a:cxn>
                <a:cxn ang="0">
                  <a:pos x="1422" y="1576"/>
                </a:cxn>
                <a:cxn ang="0">
                  <a:pos x="1378" y="1884"/>
                </a:cxn>
                <a:cxn ang="0">
                  <a:pos x="981" y="1738"/>
                </a:cxn>
                <a:cxn ang="0">
                  <a:pos x="922" y="1759"/>
                </a:cxn>
                <a:cxn ang="0">
                  <a:pos x="820" y="1797"/>
                </a:cxn>
                <a:cxn ang="0">
                  <a:pos x="681" y="1839"/>
                </a:cxn>
                <a:cxn ang="0">
                  <a:pos x="521" y="1879"/>
                </a:cxn>
                <a:cxn ang="0">
                  <a:pos x="358" y="1913"/>
                </a:cxn>
                <a:cxn ang="0">
                  <a:pos x="221" y="1936"/>
                </a:cxn>
                <a:cxn ang="0">
                  <a:pos x="139" y="1949"/>
                </a:cxn>
                <a:cxn ang="0">
                  <a:pos x="131" y="1943"/>
                </a:cxn>
                <a:cxn ang="0">
                  <a:pos x="139" y="1896"/>
                </a:cxn>
                <a:cxn ang="0">
                  <a:pos x="97" y="1835"/>
                </a:cxn>
                <a:cxn ang="0">
                  <a:pos x="38" y="1778"/>
                </a:cxn>
                <a:cxn ang="0">
                  <a:pos x="10" y="1725"/>
                </a:cxn>
                <a:cxn ang="0">
                  <a:pos x="2" y="1648"/>
                </a:cxn>
                <a:cxn ang="0">
                  <a:pos x="12" y="1552"/>
                </a:cxn>
                <a:cxn ang="0">
                  <a:pos x="33" y="1439"/>
                </a:cxn>
                <a:cxn ang="0">
                  <a:pos x="50" y="1318"/>
                </a:cxn>
                <a:cxn ang="0">
                  <a:pos x="52" y="1188"/>
                </a:cxn>
                <a:cxn ang="0">
                  <a:pos x="36" y="1067"/>
                </a:cxn>
                <a:cxn ang="0">
                  <a:pos x="19" y="970"/>
                </a:cxn>
                <a:cxn ang="0">
                  <a:pos x="4" y="913"/>
                </a:cxn>
                <a:cxn ang="0">
                  <a:pos x="8" y="882"/>
                </a:cxn>
                <a:cxn ang="0">
                  <a:pos x="33" y="791"/>
                </a:cxn>
                <a:cxn ang="0">
                  <a:pos x="78" y="668"/>
                </a:cxn>
                <a:cxn ang="0">
                  <a:pos x="141" y="538"/>
                </a:cxn>
                <a:cxn ang="0">
                  <a:pos x="215" y="428"/>
                </a:cxn>
                <a:cxn ang="0">
                  <a:pos x="301" y="346"/>
                </a:cxn>
                <a:cxn ang="0">
                  <a:pos x="388" y="285"/>
                </a:cxn>
                <a:cxn ang="0">
                  <a:pos x="477" y="238"/>
                </a:cxn>
                <a:cxn ang="0">
                  <a:pos x="561" y="196"/>
                </a:cxn>
                <a:cxn ang="0">
                  <a:pos x="633" y="160"/>
                </a:cxn>
                <a:cxn ang="0">
                  <a:pos x="687" y="135"/>
                </a:cxn>
                <a:cxn ang="0">
                  <a:pos x="728" y="80"/>
                </a:cxn>
                <a:cxn ang="0">
                  <a:pos x="770" y="71"/>
                </a:cxn>
                <a:cxn ang="0">
                  <a:pos x="829" y="40"/>
                </a:cxn>
                <a:cxn ang="0">
                  <a:pos x="871" y="4"/>
                </a:cxn>
              </a:cxnLst>
              <a:rect l="0" t="0" r="r" b="b"/>
              <a:pathLst>
                <a:path w="1506" h="1953">
                  <a:moveTo>
                    <a:pt x="878" y="0"/>
                  </a:moveTo>
                  <a:lnTo>
                    <a:pt x="882" y="6"/>
                  </a:lnTo>
                  <a:lnTo>
                    <a:pt x="886" y="15"/>
                  </a:lnTo>
                  <a:lnTo>
                    <a:pt x="894" y="29"/>
                  </a:lnTo>
                  <a:lnTo>
                    <a:pt x="899" y="42"/>
                  </a:lnTo>
                  <a:lnTo>
                    <a:pt x="911" y="59"/>
                  </a:lnTo>
                  <a:lnTo>
                    <a:pt x="920" y="76"/>
                  </a:lnTo>
                  <a:lnTo>
                    <a:pt x="934" y="99"/>
                  </a:lnTo>
                  <a:lnTo>
                    <a:pt x="945" y="120"/>
                  </a:lnTo>
                  <a:lnTo>
                    <a:pt x="958" y="143"/>
                  </a:lnTo>
                  <a:lnTo>
                    <a:pt x="972" y="164"/>
                  </a:lnTo>
                  <a:lnTo>
                    <a:pt x="987" y="187"/>
                  </a:lnTo>
                  <a:lnTo>
                    <a:pt x="1000" y="207"/>
                  </a:lnTo>
                  <a:lnTo>
                    <a:pt x="1013" y="230"/>
                  </a:lnTo>
                  <a:lnTo>
                    <a:pt x="1027" y="249"/>
                  </a:lnTo>
                  <a:lnTo>
                    <a:pt x="1042" y="268"/>
                  </a:lnTo>
                  <a:lnTo>
                    <a:pt x="1053" y="282"/>
                  </a:lnTo>
                  <a:lnTo>
                    <a:pt x="1065" y="295"/>
                  </a:lnTo>
                  <a:lnTo>
                    <a:pt x="1074" y="304"/>
                  </a:lnTo>
                  <a:lnTo>
                    <a:pt x="1086" y="312"/>
                  </a:lnTo>
                  <a:lnTo>
                    <a:pt x="1101" y="321"/>
                  </a:lnTo>
                  <a:lnTo>
                    <a:pt x="1116" y="327"/>
                  </a:lnTo>
                  <a:lnTo>
                    <a:pt x="1126" y="325"/>
                  </a:lnTo>
                  <a:lnTo>
                    <a:pt x="1133" y="323"/>
                  </a:lnTo>
                  <a:lnTo>
                    <a:pt x="1139" y="321"/>
                  </a:lnTo>
                  <a:lnTo>
                    <a:pt x="1141" y="321"/>
                  </a:lnTo>
                  <a:lnTo>
                    <a:pt x="1196" y="287"/>
                  </a:lnTo>
                  <a:lnTo>
                    <a:pt x="1238" y="373"/>
                  </a:lnTo>
                  <a:lnTo>
                    <a:pt x="1238" y="451"/>
                  </a:lnTo>
                  <a:lnTo>
                    <a:pt x="1240" y="453"/>
                  </a:lnTo>
                  <a:lnTo>
                    <a:pt x="1251" y="468"/>
                  </a:lnTo>
                  <a:lnTo>
                    <a:pt x="1257" y="477"/>
                  </a:lnTo>
                  <a:lnTo>
                    <a:pt x="1266" y="494"/>
                  </a:lnTo>
                  <a:lnTo>
                    <a:pt x="1272" y="504"/>
                  </a:lnTo>
                  <a:lnTo>
                    <a:pt x="1278" y="515"/>
                  </a:lnTo>
                  <a:lnTo>
                    <a:pt x="1283" y="527"/>
                  </a:lnTo>
                  <a:lnTo>
                    <a:pt x="1289" y="542"/>
                  </a:lnTo>
                  <a:lnTo>
                    <a:pt x="1295" y="553"/>
                  </a:lnTo>
                  <a:lnTo>
                    <a:pt x="1300" y="571"/>
                  </a:lnTo>
                  <a:lnTo>
                    <a:pt x="1306" y="586"/>
                  </a:lnTo>
                  <a:lnTo>
                    <a:pt x="1312" y="603"/>
                  </a:lnTo>
                  <a:lnTo>
                    <a:pt x="1318" y="618"/>
                  </a:lnTo>
                  <a:lnTo>
                    <a:pt x="1323" y="635"/>
                  </a:lnTo>
                  <a:lnTo>
                    <a:pt x="1329" y="652"/>
                  </a:lnTo>
                  <a:lnTo>
                    <a:pt x="1337" y="669"/>
                  </a:lnTo>
                  <a:lnTo>
                    <a:pt x="1340" y="683"/>
                  </a:lnTo>
                  <a:lnTo>
                    <a:pt x="1344" y="698"/>
                  </a:lnTo>
                  <a:lnTo>
                    <a:pt x="1348" y="709"/>
                  </a:lnTo>
                  <a:lnTo>
                    <a:pt x="1354" y="721"/>
                  </a:lnTo>
                  <a:lnTo>
                    <a:pt x="1357" y="736"/>
                  </a:lnTo>
                  <a:lnTo>
                    <a:pt x="1361" y="744"/>
                  </a:lnTo>
                  <a:lnTo>
                    <a:pt x="1361" y="747"/>
                  </a:lnTo>
                  <a:lnTo>
                    <a:pt x="1361" y="759"/>
                  </a:lnTo>
                  <a:lnTo>
                    <a:pt x="1363" y="776"/>
                  </a:lnTo>
                  <a:lnTo>
                    <a:pt x="1365" y="802"/>
                  </a:lnTo>
                  <a:lnTo>
                    <a:pt x="1367" y="831"/>
                  </a:lnTo>
                  <a:lnTo>
                    <a:pt x="1371" y="867"/>
                  </a:lnTo>
                  <a:lnTo>
                    <a:pt x="1373" y="907"/>
                  </a:lnTo>
                  <a:lnTo>
                    <a:pt x="1376" y="951"/>
                  </a:lnTo>
                  <a:lnTo>
                    <a:pt x="1378" y="994"/>
                  </a:lnTo>
                  <a:lnTo>
                    <a:pt x="1382" y="1042"/>
                  </a:lnTo>
                  <a:lnTo>
                    <a:pt x="1386" y="1088"/>
                  </a:lnTo>
                  <a:lnTo>
                    <a:pt x="1390" y="1135"/>
                  </a:lnTo>
                  <a:lnTo>
                    <a:pt x="1392" y="1179"/>
                  </a:lnTo>
                  <a:lnTo>
                    <a:pt x="1395" y="1225"/>
                  </a:lnTo>
                  <a:lnTo>
                    <a:pt x="1397" y="1266"/>
                  </a:lnTo>
                  <a:lnTo>
                    <a:pt x="1401" y="1306"/>
                  </a:lnTo>
                  <a:lnTo>
                    <a:pt x="1401" y="1339"/>
                  </a:lnTo>
                  <a:lnTo>
                    <a:pt x="1401" y="1369"/>
                  </a:lnTo>
                  <a:lnTo>
                    <a:pt x="1401" y="1398"/>
                  </a:lnTo>
                  <a:lnTo>
                    <a:pt x="1403" y="1422"/>
                  </a:lnTo>
                  <a:lnTo>
                    <a:pt x="1401" y="1441"/>
                  </a:lnTo>
                  <a:lnTo>
                    <a:pt x="1401" y="1460"/>
                  </a:lnTo>
                  <a:lnTo>
                    <a:pt x="1401" y="1475"/>
                  </a:lnTo>
                  <a:lnTo>
                    <a:pt x="1401" y="1489"/>
                  </a:lnTo>
                  <a:lnTo>
                    <a:pt x="1399" y="1498"/>
                  </a:lnTo>
                  <a:lnTo>
                    <a:pt x="1399" y="1508"/>
                  </a:lnTo>
                  <a:lnTo>
                    <a:pt x="1399" y="1515"/>
                  </a:lnTo>
                  <a:lnTo>
                    <a:pt x="1399" y="1523"/>
                  </a:lnTo>
                  <a:lnTo>
                    <a:pt x="1399" y="1533"/>
                  </a:lnTo>
                  <a:lnTo>
                    <a:pt x="1401" y="1542"/>
                  </a:lnTo>
                  <a:lnTo>
                    <a:pt x="1405" y="1555"/>
                  </a:lnTo>
                  <a:lnTo>
                    <a:pt x="1415" y="1569"/>
                  </a:lnTo>
                  <a:lnTo>
                    <a:pt x="1422" y="1576"/>
                  </a:lnTo>
                  <a:lnTo>
                    <a:pt x="1426" y="1580"/>
                  </a:lnTo>
                  <a:lnTo>
                    <a:pt x="1475" y="1593"/>
                  </a:lnTo>
                  <a:lnTo>
                    <a:pt x="1506" y="1751"/>
                  </a:lnTo>
                  <a:lnTo>
                    <a:pt x="1378" y="1884"/>
                  </a:lnTo>
                  <a:lnTo>
                    <a:pt x="1061" y="1821"/>
                  </a:lnTo>
                  <a:lnTo>
                    <a:pt x="991" y="1736"/>
                  </a:lnTo>
                  <a:lnTo>
                    <a:pt x="987" y="1736"/>
                  </a:lnTo>
                  <a:lnTo>
                    <a:pt x="981" y="1738"/>
                  </a:lnTo>
                  <a:lnTo>
                    <a:pt x="970" y="1742"/>
                  </a:lnTo>
                  <a:lnTo>
                    <a:pt x="958" y="1747"/>
                  </a:lnTo>
                  <a:lnTo>
                    <a:pt x="941" y="1753"/>
                  </a:lnTo>
                  <a:lnTo>
                    <a:pt x="922" y="1759"/>
                  </a:lnTo>
                  <a:lnTo>
                    <a:pt x="899" y="1766"/>
                  </a:lnTo>
                  <a:lnTo>
                    <a:pt x="877" y="1778"/>
                  </a:lnTo>
                  <a:lnTo>
                    <a:pt x="848" y="1785"/>
                  </a:lnTo>
                  <a:lnTo>
                    <a:pt x="820" y="1797"/>
                  </a:lnTo>
                  <a:lnTo>
                    <a:pt x="787" y="1806"/>
                  </a:lnTo>
                  <a:lnTo>
                    <a:pt x="755" y="1818"/>
                  </a:lnTo>
                  <a:lnTo>
                    <a:pt x="717" y="1827"/>
                  </a:lnTo>
                  <a:lnTo>
                    <a:pt x="681" y="1839"/>
                  </a:lnTo>
                  <a:lnTo>
                    <a:pt x="643" y="1850"/>
                  </a:lnTo>
                  <a:lnTo>
                    <a:pt x="605" y="1861"/>
                  </a:lnTo>
                  <a:lnTo>
                    <a:pt x="561" y="1869"/>
                  </a:lnTo>
                  <a:lnTo>
                    <a:pt x="521" y="1879"/>
                  </a:lnTo>
                  <a:lnTo>
                    <a:pt x="477" y="1888"/>
                  </a:lnTo>
                  <a:lnTo>
                    <a:pt x="437" y="1898"/>
                  </a:lnTo>
                  <a:lnTo>
                    <a:pt x="396" y="1905"/>
                  </a:lnTo>
                  <a:lnTo>
                    <a:pt x="358" y="1913"/>
                  </a:lnTo>
                  <a:lnTo>
                    <a:pt x="320" y="1918"/>
                  </a:lnTo>
                  <a:lnTo>
                    <a:pt x="285" y="1926"/>
                  </a:lnTo>
                  <a:lnTo>
                    <a:pt x="251" y="1930"/>
                  </a:lnTo>
                  <a:lnTo>
                    <a:pt x="221" y="1936"/>
                  </a:lnTo>
                  <a:lnTo>
                    <a:pt x="194" y="1939"/>
                  </a:lnTo>
                  <a:lnTo>
                    <a:pt x="173" y="1945"/>
                  </a:lnTo>
                  <a:lnTo>
                    <a:pt x="152" y="1947"/>
                  </a:lnTo>
                  <a:lnTo>
                    <a:pt x="139" y="1949"/>
                  </a:lnTo>
                  <a:lnTo>
                    <a:pt x="131" y="1951"/>
                  </a:lnTo>
                  <a:lnTo>
                    <a:pt x="130" y="1953"/>
                  </a:lnTo>
                  <a:lnTo>
                    <a:pt x="130" y="1949"/>
                  </a:lnTo>
                  <a:lnTo>
                    <a:pt x="131" y="1943"/>
                  </a:lnTo>
                  <a:lnTo>
                    <a:pt x="135" y="1934"/>
                  </a:lnTo>
                  <a:lnTo>
                    <a:pt x="139" y="1924"/>
                  </a:lnTo>
                  <a:lnTo>
                    <a:pt x="139" y="1909"/>
                  </a:lnTo>
                  <a:lnTo>
                    <a:pt x="139" y="1896"/>
                  </a:lnTo>
                  <a:lnTo>
                    <a:pt x="135" y="1880"/>
                  </a:lnTo>
                  <a:lnTo>
                    <a:pt x="130" y="1867"/>
                  </a:lnTo>
                  <a:lnTo>
                    <a:pt x="114" y="1850"/>
                  </a:lnTo>
                  <a:lnTo>
                    <a:pt x="97" y="1835"/>
                  </a:lnTo>
                  <a:lnTo>
                    <a:pt x="78" y="1818"/>
                  </a:lnTo>
                  <a:lnTo>
                    <a:pt x="59" y="1801"/>
                  </a:lnTo>
                  <a:lnTo>
                    <a:pt x="48" y="1789"/>
                  </a:lnTo>
                  <a:lnTo>
                    <a:pt x="38" y="1778"/>
                  </a:lnTo>
                  <a:lnTo>
                    <a:pt x="29" y="1766"/>
                  </a:lnTo>
                  <a:lnTo>
                    <a:pt x="23" y="1755"/>
                  </a:lnTo>
                  <a:lnTo>
                    <a:pt x="16" y="1740"/>
                  </a:lnTo>
                  <a:lnTo>
                    <a:pt x="10" y="1725"/>
                  </a:lnTo>
                  <a:lnTo>
                    <a:pt x="4" y="1707"/>
                  </a:lnTo>
                  <a:lnTo>
                    <a:pt x="4" y="1690"/>
                  </a:lnTo>
                  <a:lnTo>
                    <a:pt x="0" y="1669"/>
                  </a:lnTo>
                  <a:lnTo>
                    <a:pt x="2" y="1648"/>
                  </a:lnTo>
                  <a:lnTo>
                    <a:pt x="2" y="1626"/>
                  </a:lnTo>
                  <a:lnTo>
                    <a:pt x="6" y="1603"/>
                  </a:lnTo>
                  <a:lnTo>
                    <a:pt x="8" y="1576"/>
                  </a:lnTo>
                  <a:lnTo>
                    <a:pt x="12" y="1552"/>
                  </a:lnTo>
                  <a:lnTo>
                    <a:pt x="17" y="1525"/>
                  </a:lnTo>
                  <a:lnTo>
                    <a:pt x="23" y="1498"/>
                  </a:lnTo>
                  <a:lnTo>
                    <a:pt x="27" y="1468"/>
                  </a:lnTo>
                  <a:lnTo>
                    <a:pt x="33" y="1439"/>
                  </a:lnTo>
                  <a:lnTo>
                    <a:pt x="36" y="1409"/>
                  </a:lnTo>
                  <a:lnTo>
                    <a:pt x="42" y="1380"/>
                  </a:lnTo>
                  <a:lnTo>
                    <a:pt x="46" y="1348"/>
                  </a:lnTo>
                  <a:lnTo>
                    <a:pt x="50" y="1318"/>
                  </a:lnTo>
                  <a:lnTo>
                    <a:pt x="52" y="1285"/>
                  </a:lnTo>
                  <a:lnTo>
                    <a:pt x="55" y="1255"/>
                  </a:lnTo>
                  <a:lnTo>
                    <a:pt x="54" y="1221"/>
                  </a:lnTo>
                  <a:lnTo>
                    <a:pt x="52" y="1188"/>
                  </a:lnTo>
                  <a:lnTo>
                    <a:pt x="48" y="1156"/>
                  </a:lnTo>
                  <a:lnTo>
                    <a:pt x="46" y="1128"/>
                  </a:lnTo>
                  <a:lnTo>
                    <a:pt x="40" y="1095"/>
                  </a:lnTo>
                  <a:lnTo>
                    <a:pt x="36" y="1067"/>
                  </a:lnTo>
                  <a:lnTo>
                    <a:pt x="33" y="1038"/>
                  </a:lnTo>
                  <a:lnTo>
                    <a:pt x="29" y="1015"/>
                  </a:lnTo>
                  <a:lnTo>
                    <a:pt x="23" y="991"/>
                  </a:lnTo>
                  <a:lnTo>
                    <a:pt x="19" y="970"/>
                  </a:lnTo>
                  <a:lnTo>
                    <a:pt x="14" y="951"/>
                  </a:lnTo>
                  <a:lnTo>
                    <a:pt x="12" y="936"/>
                  </a:lnTo>
                  <a:lnTo>
                    <a:pt x="6" y="922"/>
                  </a:lnTo>
                  <a:lnTo>
                    <a:pt x="4" y="913"/>
                  </a:lnTo>
                  <a:lnTo>
                    <a:pt x="4" y="907"/>
                  </a:lnTo>
                  <a:lnTo>
                    <a:pt x="4" y="903"/>
                  </a:lnTo>
                  <a:lnTo>
                    <a:pt x="6" y="896"/>
                  </a:lnTo>
                  <a:lnTo>
                    <a:pt x="8" y="882"/>
                  </a:lnTo>
                  <a:lnTo>
                    <a:pt x="14" y="865"/>
                  </a:lnTo>
                  <a:lnTo>
                    <a:pt x="17" y="842"/>
                  </a:lnTo>
                  <a:lnTo>
                    <a:pt x="25" y="820"/>
                  </a:lnTo>
                  <a:lnTo>
                    <a:pt x="33" y="791"/>
                  </a:lnTo>
                  <a:lnTo>
                    <a:pt x="44" y="764"/>
                  </a:lnTo>
                  <a:lnTo>
                    <a:pt x="54" y="732"/>
                  </a:lnTo>
                  <a:lnTo>
                    <a:pt x="65" y="700"/>
                  </a:lnTo>
                  <a:lnTo>
                    <a:pt x="78" y="668"/>
                  </a:lnTo>
                  <a:lnTo>
                    <a:pt x="93" y="635"/>
                  </a:lnTo>
                  <a:lnTo>
                    <a:pt x="107" y="601"/>
                  </a:lnTo>
                  <a:lnTo>
                    <a:pt x="124" y="569"/>
                  </a:lnTo>
                  <a:lnTo>
                    <a:pt x="141" y="538"/>
                  </a:lnTo>
                  <a:lnTo>
                    <a:pt x="160" y="510"/>
                  </a:lnTo>
                  <a:lnTo>
                    <a:pt x="177" y="479"/>
                  </a:lnTo>
                  <a:lnTo>
                    <a:pt x="196" y="453"/>
                  </a:lnTo>
                  <a:lnTo>
                    <a:pt x="215" y="428"/>
                  </a:lnTo>
                  <a:lnTo>
                    <a:pt x="236" y="407"/>
                  </a:lnTo>
                  <a:lnTo>
                    <a:pt x="257" y="384"/>
                  </a:lnTo>
                  <a:lnTo>
                    <a:pt x="278" y="365"/>
                  </a:lnTo>
                  <a:lnTo>
                    <a:pt x="301" y="346"/>
                  </a:lnTo>
                  <a:lnTo>
                    <a:pt x="323" y="331"/>
                  </a:lnTo>
                  <a:lnTo>
                    <a:pt x="344" y="314"/>
                  </a:lnTo>
                  <a:lnTo>
                    <a:pt x="367" y="301"/>
                  </a:lnTo>
                  <a:lnTo>
                    <a:pt x="388" y="285"/>
                  </a:lnTo>
                  <a:lnTo>
                    <a:pt x="411" y="274"/>
                  </a:lnTo>
                  <a:lnTo>
                    <a:pt x="432" y="261"/>
                  </a:lnTo>
                  <a:lnTo>
                    <a:pt x="455" y="249"/>
                  </a:lnTo>
                  <a:lnTo>
                    <a:pt x="477" y="238"/>
                  </a:lnTo>
                  <a:lnTo>
                    <a:pt x="500" y="228"/>
                  </a:lnTo>
                  <a:lnTo>
                    <a:pt x="519" y="217"/>
                  </a:lnTo>
                  <a:lnTo>
                    <a:pt x="540" y="206"/>
                  </a:lnTo>
                  <a:lnTo>
                    <a:pt x="561" y="196"/>
                  </a:lnTo>
                  <a:lnTo>
                    <a:pt x="582" y="187"/>
                  </a:lnTo>
                  <a:lnTo>
                    <a:pt x="599" y="177"/>
                  </a:lnTo>
                  <a:lnTo>
                    <a:pt x="618" y="169"/>
                  </a:lnTo>
                  <a:lnTo>
                    <a:pt x="633" y="160"/>
                  </a:lnTo>
                  <a:lnTo>
                    <a:pt x="650" y="154"/>
                  </a:lnTo>
                  <a:lnTo>
                    <a:pt x="664" y="147"/>
                  </a:lnTo>
                  <a:lnTo>
                    <a:pt x="677" y="141"/>
                  </a:lnTo>
                  <a:lnTo>
                    <a:pt x="687" y="135"/>
                  </a:lnTo>
                  <a:lnTo>
                    <a:pt x="698" y="133"/>
                  </a:lnTo>
                  <a:lnTo>
                    <a:pt x="711" y="126"/>
                  </a:lnTo>
                  <a:lnTo>
                    <a:pt x="717" y="126"/>
                  </a:lnTo>
                  <a:lnTo>
                    <a:pt x="728" y="80"/>
                  </a:lnTo>
                  <a:lnTo>
                    <a:pt x="732" y="78"/>
                  </a:lnTo>
                  <a:lnTo>
                    <a:pt x="747" y="76"/>
                  </a:lnTo>
                  <a:lnTo>
                    <a:pt x="757" y="72"/>
                  </a:lnTo>
                  <a:lnTo>
                    <a:pt x="770" y="71"/>
                  </a:lnTo>
                  <a:lnTo>
                    <a:pt x="782" y="65"/>
                  </a:lnTo>
                  <a:lnTo>
                    <a:pt x="799" y="59"/>
                  </a:lnTo>
                  <a:lnTo>
                    <a:pt x="814" y="50"/>
                  </a:lnTo>
                  <a:lnTo>
                    <a:pt x="829" y="40"/>
                  </a:lnTo>
                  <a:lnTo>
                    <a:pt x="840" y="29"/>
                  </a:lnTo>
                  <a:lnTo>
                    <a:pt x="854" y="21"/>
                  </a:lnTo>
                  <a:lnTo>
                    <a:pt x="863" y="10"/>
                  </a:lnTo>
                  <a:lnTo>
                    <a:pt x="871" y="4"/>
                  </a:lnTo>
                  <a:lnTo>
                    <a:pt x="875" y="0"/>
                  </a:lnTo>
                  <a:lnTo>
                    <a:pt x="878" y="0"/>
                  </a:lnTo>
                  <a:lnTo>
                    <a:pt x="878" y="0"/>
                  </a:lnTo>
                  <a:close/>
                </a:path>
              </a:pathLst>
            </a:custGeom>
            <a:solidFill>
              <a:srgbClr val="CFDBFF"/>
            </a:solidFill>
            <a:ln w="9525">
              <a:noFill/>
              <a:round/>
            </a:ln>
          </p:spPr>
          <p:txBody>
            <a:bodyPr/>
            <a:lstStyle/>
            <a:p>
              <a:endParaRPr lang="en-US"/>
            </a:p>
          </p:txBody>
        </p:sp>
        <p:sp>
          <p:nvSpPr>
            <p:cNvPr id="384010" name="Freeform 10"/>
            <p:cNvSpPr/>
            <p:nvPr/>
          </p:nvSpPr>
          <p:spPr bwMode="auto">
            <a:xfrm>
              <a:off x="2997" y="2070"/>
              <a:ext cx="466" cy="494"/>
            </a:xfrm>
            <a:custGeom>
              <a:avLst/>
              <a:gdLst/>
              <a:ahLst/>
              <a:cxnLst>
                <a:cxn ang="0">
                  <a:pos x="933" y="133"/>
                </a:cxn>
                <a:cxn ang="0">
                  <a:pos x="933" y="150"/>
                </a:cxn>
                <a:cxn ang="0">
                  <a:pos x="933" y="169"/>
                </a:cxn>
                <a:cxn ang="0">
                  <a:pos x="929" y="192"/>
                </a:cxn>
                <a:cxn ang="0">
                  <a:pos x="925" y="217"/>
                </a:cxn>
                <a:cxn ang="0">
                  <a:pos x="923" y="244"/>
                </a:cxn>
                <a:cxn ang="0">
                  <a:pos x="920" y="272"/>
                </a:cxn>
                <a:cxn ang="0">
                  <a:pos x="914" y="299"/>
                </a:cxn>
                <a:cxn ang="0">
                  <a:pos x="906" y="325"/>
                </a:cxn>
                <a:cxn ang="0">
                  <a:pos x="899" y="348"/>
                </a:cxn>
                <a:cxn ang="0">
                  <a:pos x="891" y="371"/>
                </a:cxn>
                <a:cxn ang="0">
                  <a:pos x="880" y="398"/>
                </a:cxn>
                <a:cxn ang="0">
                  <a:pos x="870" y="420"/>
                </a:cxn>
                <a:cxn ang="0">
                  <a:pos x="823" y="445"/>
                </a:cxn>
                <a:cxn ang="0">
                  <a:pos x="786" y="641"/>
                </a:cxn>
                <a:cxn ang="0">
                  <a:pos x="709" y="681"/>
                </a:cxn>
                <a:cxn ang="0">
                  <a:pos x="663" y="761"/>
                </a:cxn>
                <a:cxn ang="0">
                  <a:pos x="661" y="770"/>
                </a:cxn>
                <a:cxn ang="0">
                  <a:pos x="653" y="789"/>
                </a:cxn>
                <a:cxn ang="0">
                  <a:pos x="642" y="820"/>
                </a:cxn>
                <a:cxn ang="0">
                  <a:pos x="631" y="854"/>
                </a:cxn>
                <a:cxn ang="0">
                  <a:pos x="619" y="884"/>
                </a:cxn>
                <a:cxn ang="0">
                  <a:pos x="615" y="903"/>
                </a:cxn>
                <a:cxn ang="0">
                  <a:pos x="612" y="909"/>
                </a:cxn>
                <a:cxn ang="0">
                  <a:pos x="593" y="915"/>
                </a:cxn>
                <a:cxn ang="0">
                  <a:pos x="572" y="915"/>
                </a:cxn>
                <a:cxn ang="0">
                  <a:pos x="539" y="907"/>
                </a:cxn>
                <a:cxn ang="0">
                  <a:pos x="501" y="892"/>
                </a:cxn>
                <a:cxn ang="0">
                  <a:pos x="467" y="877"/>
                </a:cxn>
                <a:cxn ang="0">
                  <a:pos x="446" y="867"/>
                </a:cxn>
                <a:cxn ang="0">
                  <a:pos x="342" y="989"/>
                </a:cxn>
                <a:cxn ang="0">
                  <a:pos x="0" y="768"/>
                </a:cxn>
                <a:cxn ang="0">
                  <a:pos x="7" y="753"/>
                </a:cxn>
                <a:cxn ang="0">
                  <a:pos x="20" y="725"/>
                </a:cxn>
                <a:cxn ang="0">
                  <a:pos x="41" y="688"/>
                </a:cxn>
                <a:cxn ang="0">
                  <a:pos x="62" y="647"/>
                </a:cxn>
                <a:cxn ang="0">
                  <a:pos x="83" y="601"/>
                </a:cxn>
                <a:cxn ang="0">
                  <a:pos x="104" y="555"/>
                </a:cxn>
                <a:cxn ang="0">
                  <a:pos x="121" y="510"/>
                </a:cxn>
                <a:cxn ang="0">
                  <a:pos x="135" y="472"/>
                </a:cxn>
                <a:cxn ang="0">
                  <a:pos x="142" y="432"/>
                </a:cxn>
                <a:cxn ang="0">
                  <a:pos x="152" y="394"/>
                </a:cxn>
                <a:cxn ang="0">
                  <a:pos x="159" y="360"/>
                </a:cxn>
                <a:cxn ang="0">
                  <a:pos x="167" y="329"/>
                </a:cxn>
                <a:cxn ang="0">
                  <a:pos x="171" y="304"/>
                </a:cxn>
                <a:cxn ang="0">
                  <a:pos x="176" y="284"/>
                </a:cxn>
                <a:cxn ang="0">
                  <a:pos x="268" y="6"/>
                </a:cxn>
                <a:cxn ang="0">
                  <a:pos x="933" y="131"/>
                </a:cxn>
              </a:cxnLst>
              <a:rect l="0" t="0" r="r" b="b"/>
              <a:pathLst>
                <a:path w="933" h="989">
                  <a:moveTo>
                    <a:pt x="933" y="131"/>
                  </a:moveTo>
                  <a:lnTo>
                    <a:pt x="933" y="133"/>
                  </a:lnTo>
                  <a:lnTo>
                    <a:pt x="933" y="145"/>
                  </a:lnTo>
                  <a:lnTo>
                    <a:pt x="933" y="150"/>
                  </a:lnTo>
                  <a:lnTo>
                    <a:pt x="933" y="160"/>
                  </a:lnTo>
                  <a:lnTo>
                    <a:pt x="933" y="169"/>
                  </a:lnTo>
                  <a:lnTo>
                    <a:pt x="933" y="181"/>
                  </a:lnTo>
                  <a:lnTo>
                    <a:pt x="929" y="192"/>
                  </a:lnTo>
                  <a:lnTo>
                    <a:pt x="927" y="204"/>
                  </a:lnTo>
                  <a:lnTo>
                    <a:pt x="925" y="217"/>
                  </a:lnTo>
                  <a:lnTo>
                    <a:pt x="925" y="230"/>
                  </a:lnTo>
                  <a:lnTo>
                    <a:pt x="923" y="244"/>
                  </a:lnTo>
                  <a:lnTo>
                    <a:pt x="923" y="259"/>
                  </a:lnTo>
                  <a:lnTo>
                    <a:pt x="920" y="272"/>
                  </a:lnTo>
                  <a:lnTo>
                    <a:pt x="918" y="287"/>
                  </a:lnTo>
                  <a:lnTo>
                    <a:pt x="914" y="299"/>
                  </a:lnTo>
                  <a:lnTo>
                    <a:pt x="910" y="312"/>
                  </a:lnTo>
                  <a:lnTo>
                    <a:pt x="906" y="325"/>
                  </a:lnTo>
                  <a:lnTo>
                    <a:pt x="904" y="339"/>
                  </a:lnTo>
                  <a:lnTo>
                    <a:pt x="899" y="348"/>
                  </a:lnTo>
                  <a:lnTo>
                    <a:pt x="897" y="360"/>
                  </a:lnTo>
                  <a:lnTo>
                    <a:pt x="891" y="371"/>
                  </a:lnTo>
                  <a:lnTo>
                    <a:pt x="887" y="382"/>
                  </a:lnTo>
                  <a:lnTo>
                    <a:pt x="880" y="398"/>
                  </a:lnTo>
                  <a:lnTo>
                    <a:pt x="876" y="411"/>
                  </a:lnTo>
                  <a:lnTo>
                    <a:pt x="870" y="420"/>
                  </a:lnTo>
                  <a:lnTo>
                    <a:pt x="870" y="424"/>
                  </a:lnTo>
                  <a:lnTo>
                    <a:pt x="823" y="445"/>
                  </a:lnTo>
                  <a:lnTo>
                    <a:pt x="828" y="641"/>
                  </a:lnTo>
                  <a:lnTo>
                    <a:pt x="786" y="641"/>
                  </a:lnTo>
                  <a:lnTo>
                    <a:pt x="752" y="635"/>
                  </a:lnTo>
                  <a:lnTo>
                    <a:pt x="709" y="681"/>
                  </a:lnTo>
                  <a:lnTo>
                    <a:pt x="623" y="681"/>
                  </a:lnTo>
                  <a:lnTo>
                    <a:pt x="663" y="761"/>
                  </a:lnTo>
                  <a:lnTo>
                    <a:pt x="663" y="766"/>
                  </a:lnTo>
                  <a:lnTo>
                    <a:pt x="661" y="770"/>
                  </a:lnTo>
                  <a:lnTo>
                    <a:pt x="659" y="780"/>
                  </a:lnTo>
                  <a:lnTo>
                    <a:pt x="653" y="789"/>
                  </a:lnTo>
                  <a:lnTo>
                    <a:pt x="650" y="804"/>
                  </a:lnTo>
                  <a:lnTo>
                    <a:pt x="642" y="820"/>
                  </a:lnTo>
                  <a:lnTo>
                    <a:pt x="636" y="837"/>
                  </a:lnTo>
                  <a:lnTo>
                    <a:pt x="631" y="854"/>
                  </a:lnTo>
                  <a:lnTo>
                    <a:pt x="625" y="871"/>
                  </a:lnTo>
                  <a:lnTo>
                    <a:pt x="619" y="884"/>
                  </a:lnTo>
                  <a:lnTo>
                    <a:pt x="617" y="896"/>
                  </a:lnTo>
                  <a:lnTo>
                    <a:pt x="615" y="903"/>
                  </a:lnTo>
                  <a:lnTo>
                    <a:pt x="615" y="907"/>
                  </a:lnTo>
                  <a:lnTo>
                    <a:pt x="612" y="909"/>
                  </a:lnTo>
                  <a:lnTo>
                    <a:pt x="602" y="913"/>
                  </a:lnTo>
                  <a:lnTo>
                    <a:pt x="593" y="915"/>
                  </a:lnTo>
                  <a:lnTo>
                    <a:pt x="583" y="917"/>
                  </a:lnTo>
                  <a:lnTo>
                    <a:pt x="572" y="915"/>
                  </a:lnTo>
                  <a:lnTo>
                    <a:pt x="558" y="915"/>
                  </a:lnTo>
                  <a:lnTo>
                    <a:pt x="539" y="907"/>
                  </a:lnTo>
                  <a:lnTo>
                    <a:pt x="520" y="901"/>
                  </a:lnTo>
                  <a:lnTo>
                    <a:pt x="501" y="892"/>
                  </a:lnTo>
                  <a:lnTo>
                    <a:pt x="484" y="886"/>
                  </a:lnTo>
                  <a:lnTo>
                    <a:pt x="467" y="877"/>
                  </a:lnTo>
                  <a:lnTo>
                    <a:pt x="456" y="871"/>
                  </a:lnTo>
                  <a:lnTo>
                    <a:pt x="446" y="867"/>
                  </a:lnTo>
                  <a:lnTo>
                    <a:pt x="444" y="867"/>
                  </a:lnTo>
                  <a:lnTo>
                    <a:pt x="342" y="989"/>
                  </a:lnTo>
                  <a:lnTo>
                    <a:pt x="0" y="772"/>
                  </a:lnTo>
                  <a:lnTo>
                    <a:pt x="0" y="768"/>
                  </a:lnTo>
                  <a:lnTo>
                    <a:pt x="3" y="763"/>
                  </a:lnTo>
                  <a:lnTo>
                    <a:pt x="7" y="753"/>
                  </a:lnTo>
                  <a:lnTo>
                    <a:pt x="15" y="742"/>
                  </a:lnTo>
                  <a:lnTo>
                    <a:pt x="20" y="725"/>
                  </a:lnTo>
                  <a:lnTo>
                    <a:pt x="30" y="707"/>
                  </a:lnTo>
                  <a:lnTo>
                    <a:pt x="41" y="688"/>
                  </a:lnTo>
                  <a:lnTo>
                    <a:pt x="53" y="669"/>
                  </a:lnTo>
                  <a:lnTo>
                    <a:pt x="62" y="647"/>
                  </a:lnTo>
                  <a:lnTo>
                    <a:pt x="74" y="624"/>
                  </a:lnTo>
                  <a:lnTo>
                    <a:pt x="83" y="601"/>
                  </a:lnTo>
                  <a:lnTo>
                    <a:pt x="95" y="578"/>
                  </a:lnTo>
                  <a:lnTo>
                    <a:pt x="104" y="555"/>
                  </a:lnTo>
                  <a:lnTo>
                    <a:pt x="114" y="533"/>
                  </a:lnTo>
                  <a:lnTo>
                    <a:pt x="121" y="510"/>
                  </a:lnTo>
                  <a:lnTo>
                    <a:pt x="131" y="493"/>
                  </a:lnTo>
                  <a:lnTo>
                    <a:pt x="135" y="472"/>
                  </a:lnTo>
                  <a:lnTo>
                    <a:pt x="138" y="453"/>
                  </a:lnTo>
                  <a:lnTo>
                    <a:pt x="142" y="432"/>
                  </a:lnTo>
                  <a:lnTo>
                    <a:pt x="148" y="413"/>
                  </a:lnTo>
                  <a:lnTo>
                    <a:pt x="152" y="394"/>
                  </a:lnTo>
                  <a:lnTo>
                    <a:pt x="155" y="377"/>
                  </a:lnTo>
                  <a:lnTo>
                    <a:pt x="159" y="360"/>
                  </a:lnTo>
                  <a:lnTo>
                    <a:pt x="165" y="346"/>
                  </a:lnTo>
                  <a:lnTo>
                    <a:pt x="167" y="329"/>
                  </a:lnTo>
                  <a:lnTo>
                    <a:pt x="169" y="318"/>
                  </a:lnTo>
                  <a:lnTo>
                    <a:pt x="171" y="304"/>
                  </a:lnTo>
                  <a:lnTo>
                    <a:pt x="174" y="297"/>
                  </a:lnTo>
                  <a:lnTo>
                    <a:pt x="176" y="284"/>
                  </a:lnTo>
                  <a:lnTo>
                    <a:pt x="178" y="280"/>
                  </a:lnTo>
                  <a:lnTo>
                    <a:pt x="268" y="6"/>
                  </a:lnTo>
                  <a:lnTo>
                    <a:pt x="729" y="0"/>
                  </a:lnTo>
                  <a:lnTo>
                    <a:pt x="933" y="131"/>
                  </a:lnTo>
                  <a:lnTo>
                    <a:pt x="933" y="131"/>
                  </a:lnTo>
                  <a:close/>
                </a:path>
              </a:pathLst>
            </a:custGeom>
            <a:solidFill>
              <a:srgbClr val="E8C2A3"/>
            </a:solidFill>
            <a:ln w="9525">
              <a:noFill/>
              <a:round/>
            </a:ln>
          </p:spPr>
          <p:txBody>
            <a:bodyPr/>
            <a:lstStyle/>
            <a:p>
              <a:endParaRPr lang="en-US"/>
            </a:p>
          </p:txBody>
        </p:sp>
        <p:sp>
          <p:nvSpPr>
            <p:cNvPr id="384011" name="Freeform 11"/>
            <p:cNvSpPr/>
            <p:nvPr/>
          </p:nvSpPr>
          <p:spPr bwMode="auto">
            <a:xfrm>
              <a:off x="2697" y="3485"/>
              <a:ext cx="2647" cy="308"/>
            </a:xfrm>
            <a:custGeom>
              <a:avLst/>
              <a:gdLst/>
              <a:ahLst/>
              <a:cxnLst>
                <a:cxn ang="0">
                  <a:pos x="0" y="162"/>
                </a:cxn>
                <a:cxn ang="0">
                  <a:pos x="3054" y="0"/>
                </a:cxn>
                <a:cxn ang="0">
                  <a:pos x="4514" y="127"/>
                </a:cxn>
                <a:cxn ang="0">
                  <a:pos x="5294" y="462"/>
                </a:cxn>
                <a:cxn ang="0">
                  <a:pos x="2775" y="616"/>
                </a:cxn>
                <a:cxn ang="0">
                  <a:pos x="0" y="162"/>
                </a:cxn>
                <a:cxn ang="0">
                  <a:pos x="0" y="162"/>
                </a:cxn>
              </a:cxnLst>
              <a:rect l="0" t="0" r="r" b="b"/>
              <a:pathLst>
                <a:path w="5294" h="616">
                  <a:moveTo>
                    <a:pt x="0" y="162"/>
                  </a:moveTo>
                  <a:lnTo>
                    <a:pt x="3054" y="0"/>
                  </a:lnTo>
                  <a:lnTo>
                    <a:pt x="4514" y="127"/>
                  </a:lnTo>
                  <a:lnTo>
                    <a:pt x="5294" y="462"/>
                  </a:lnTo>
                  <a:lnTo>
                    <a:pt x="2775" y="616"/>
                  </a:lnTo>
                  <a:lnTo>
                    <a:pt x="0" y="162"/>
                  </a:lnTo>
                  <a:lnTo>
                    <a:pt x="0" y="162"/>
                  </a:lnTo>
                  <a:close/>
                </a:path>
              </a:pathLst>
            </a:custGeom>
            <a:solidFill>
              <a:srgbClr val="C7E5F7"/>
            </a:solidFill>
            <a:ln w="9525">
              <a:noFill/>
              <a:round/>
            </a:ln>
          </p:spPr>
          <p:txBody>
            <a:bodyPr/>
            <a:lstStyle/>
            <a:p>
              <a:endParaRPr lang="en-US"/>
            </a:p>
          </p:txBody>
        </p:sp>
        <p:sp>
          <p:nvSpPr>
            <p:cNvPr id="384012" name="Freeform 12"/>
            <p:cNvSpPr/>
            <p:nvPr/>
          </p:nvSpPr>
          <p:spPr bwMode="auto">
            <a:xfrm>
              <a:off x="3122" y="3558"/>
              <a:ext cx="913" cy="194"/>
            </a:xfrm>
            <a:custGeom>
              <a:avLst/>
              <a:gdLst/>
              <a:ahLst/>
              <a:cxnLst>
                <a:cxn ang="0">
                  <a:pos x="259" y="0"/>
                </a:cxn>
                <a:cxn ang="0">
                  <a:pos x="0" y="42"/>
                </a:cxn>
                <a:cxn ang="0">
                  <a:pos x="567" y="210"/>
                </a:cxn>
                <a:cxn ang="0">
                  <a:pos x="379" y="274"/>
                </a:cxn>
                <a:cxn ang="0">
                  <a:pos x="785" y="308"/>
                </a:cxn>
                <a:cxn ang="0">
                  <a:pos x="778" y="308"/>
                </a:cxn>
                <a:cxn ang="0">
                  <a:pos x="763" y="308"/>
                </a:cxn>
                <a:cxn ang="0">
                  <a:pos x="751" y="308"/>
                </a:cxn>
                <a:cxn ang="0">
                  <a:pos x="740" y="312"/>
                </a:cxn>
                <a:cxn ang="0">
                  <a:pos x="727" y="314"/>
                </a:cxn>
                <a:cxn ang="0">
                  <a:pos x="715" y="318"/>
                </a:cxn>
                <a:cxn ang="0">
                  <a:pos x="702" y="318"/>
                </a:cxn>
                <a:cxn ang="0">
                  <a:pos x="690" y="322"/>
                </a:cxn>
                <a:cxn ang="0">
                  <a:pos x="679" y="324"/>
                </a:cxn>
                <a:cxn ang="0">
                  <a:pos x="673" y="327"/>
                </a:cxn>
                <a:cxn ang="0">
                  <a:pos x="658" y="333"/>
                </a:cxn>
                <a:cxn ang="0">
                  <a:pos x="656" y="341"/>
                </a:cxn>
                <a:cxn ang="0">
                  <a:pos x="660" y="345"/>
                </a:cxn>
                <a:cxn ang="0">
                  <a:pos x="668" y="348"/>
                </a:cxn>
                <a:cxn ang="0">
                  <a:pos x="677" y="352"/>
                </a:cxn>
                <a:cxn ang="0">
                  <a:pos x="690" y="358"/>
                </a:cxn>
                <a:cxn ang="0">
                  <a:pos x="706" y="362"/>
                </a:cxn>
                <a:cxn ang="0">
                  <a:pos x="725" y="365"/>
                </a:cxn>
                <a:cxn ang="0">
                  <a:pos x="744" y="369"/>
                </a:cxn>
                <a:cxn ang="0">
                  <a:pos x="766" y="375"/>
                </a:cxn>
                <a:cxn ang="0">
                  <a:pos x="789" y="377"/>
                </a:cxn>
                <a:cxn ang="0">
                  <a:pos x="814" y="381"/>
                </a:cxn>
                <a:cxn ang="0">
                  <a:pos x="839" y="383"/>
                </a:cxn>
                <a:cxn ang="0">
                  <a:pos x="865" y="386"/>
                </a:cxn>
                <a:cxn ang="0">
                  <a:pos x="892" y="386"/>
                </a:cxn>
                <a:cxn ang="0">
                  <a:pos x="920" y="388"/>
                </a:cxn>
                <a:cxn ang="0">
                  <a:pos x="947" y="388"/>
                </a:cxn>
                <a:cxn ang="0">
                  <a:pos x="976" y="388"/>
                </a:cxn>
                <a:cxn ang="0">
                  <a:pos x="1000" y="386"/>
                </a:cxn>
                <a:cxn ang="0">
                  <a:pos x="1027" y="384"/>
                </a:cxn>
                <a:cxn ang="0">
                  <a:pos x="1052" y="381"/>
                </a:cxn>
                <a:cxn ang="0">
                  <a:pos x="1078" y="377"/>
                </a:cxn>
                <a:cxn ang="0">
                  <a:pos x="1099" y="371"/>
                </a:cxn>
                <a:cxn ang="0">
                  <a:pos x="1122" y="367"/>
                </a:cxn>
                <a:cxn ang="0">
                  <a:pos x="1143" y="362"/>
                </a:cxn>
                <a:cxn ang="0">
                  <a:pos x="1164" y="360"/>
                </a:cxn>
                <a:cxn ang="0">
                  <a:pos x="1179" y="354"/>
                </a:cxn>
                <a:cxn ang="0">
                  <a:pos x="1196" y="348"/>
                </a:cxn>
                <a:cxn ang="0">
                  <a:pos x="1207" y="345"/>
                </a:cxn>
                <a:cxn ang="0">
                  <a:pos x="1221" y="341"/>
                </a:cxn>
                <a:cxn ang="0">
                  <a:pos x="1230" y="335"/>
                </a:cxn>
                <a:cxn ang="0">
                  <a:pos x="1238" y="335"/>
                </a:cxn>
                <a:cxn ang="0">
                  <a:pos x="1242" y="335"/>
                </a:cxn>
                <a:cxn ang="0">
                  <a:pos x="1244" y="335"/>
                </a:cxn>
                <a:cxn ang="0">
                  <a:pos x="1825" y="270"/>
                </a:cxn>
                <a:cxn ang="0">
                  <a:pos x="1339" y="111"/>
                </a:cxn>
                <a:cxn ang="0">
                  <a:pos x="259" y="0"/>
                </a:cxn>
                <a:cxn ang="0">
                  <a:pos x="259" y="0"/>
                </a:cxn>
              </a:cxnLst>
              <a:rect l="0" t="0" r="r" b="b"/>
              <a:pathLst>
                <a:path w="1825" h="388">
                  <a:moveTo>
                    <a:pt x="259" y="0"/>
                  </a:moveTo>
                  <a:lnTo>
                    <a:pt x="0" y="42"/>
                  </a:lnTo>
                  <a:lnTo>
                    <a:pt x="567" y="210"/>
                  </a:lnTo>
                  <a:lnTo>
                    <a:pt x="379" y="274"/>
                  </a:lnTo>
                  <a:lnTo>
                    <a:pt x="785" y="308"/>
                  </a:lnTo>
                  <a:lnTo>
                    <a:pt x="778" y="308"/>
                  </a:lnTo>
                  <a:lnTo>
                    <a:pt x="763" y="308"/>
                  </a:lnTo>
                  <a:lnTo>
                    <a:pt x="751" y="308"/>
                  </a:lnTo>
                  <a:lnTo>
                    <a:pt x="740" y="312"/>
                  </a:lnTo>
                  <a:lnTo>
                    <a:pt x="727" y="314"/>
                  </a:lnTo>
                  <a:lnTo>
                    <a:pt x="715" y="318"/>
                  </a:lnTo>
                  <a:lnTo>
                    <a:pt x="702" y="318"/>
                  </a:lnTo>
                  <a:lnTo>
                    <a:pt x="690" y="322"/>
                  </a:lnTo>
                  <a:lnTo>
                    <a:pt x="679" y="324"/>
                  </a:lnTo>
                  <a:lnTo>
                    <a:pt x="673" y="327"/>
                  </a:lnTo>
                  <a:lnTo>
                    <a:pt x="658" y="333"/>
                  </a:lnTo>
                  <a:lnTo>
                    <a:pt x="656" y="341"/>
                  </a:lnTo>
                  <a:lnTo>
                    <a:pt x="660" y="345"/>
                  </a:lnTo>
                  <a:lnTo>
                    <a:pt x="668" y="348"/>
                  </a:lnTo>
                  <a:lnTo>
                    <a:pt x="677" y="352"/>
                  </a:lnTo>
                  <a:lnTo>
                    <a:pt x="690" y="358"/>
                  </a:lnTo>
                  <a:lnTo>
                    <a:pt x="706" y="362"/>
                  </a:lnTo>
                  <a:lnTo>
                    <a:pt x="725" y="365"/>
                  </a:lnTo>
                  <a:lnTo>
                    <a:pt x="744" y="369"/>
                  </a:lnTo>
                  <a:lnTo>
                    <a:pt x="766" y="375"/>
                  </a:lnTo>
                  <a:lnTo>
                    <a:pt x="789" y="377"/>
                  </a:lnTo>
                  <a:lnTo>
                    <a:pt x="814" y="381"/>
                  </a:lnTo>
                  <a:lnTo>
                    <a:pt x="839" y="383"/>
                  </a:lnTo>
                  <a:lnTo>
                    <a:pt x="865" y="386"/>
                  </a:lnTo>
                  <a:lnTo>
                    <a:pt x="892" y="386"/>
                  </a:lnTo>
                  <a:lnTo>
                    <a:pt x="920" y="388"/>
                  </a:lnTo>
                  <a:lnTo>
                    <a:pt x="947" y="388"/>
                  </a:lnTo>
                  <a:lnTo>
                    <a:pt x="976" y="388"/>
                  </a:lnTo>
                  <a:lnTo>
                    <a:pt x="1000" y="386"/>
                  </a:lnTo>
                  <a:lnTo>
                    <a:pt x="1027" y="384"/>
                  </a:lnTo>
                  <a:lnTo>
                    <a:pt x="1052" y="381"/>
                  </a:lnTo>
                  <a:lnTo>
                    <a:pt x="1078" y="377"/>
                  </a:lnTo>
                  <a:lnTo>
                    <a:pt x="1099" y="371"/>
                  </a:lnTo>
                  <a:lnTo>
                    <a:pt x="1122" y="367"/>
                  </a:lnTo>
                  <a:lnTo>
                    <a:pt x="1143" y="362"/>
                  </a:lnTo>
                  <a:lnTo>
                    <a:pt x="1164" y="360"/>
                  </a:lnTo>
                  <a:lnTo>
                    <a:pt x="1179" y="354"/>
                  </a:lnTo>
                  <a:lnTo>
                    <a:pt x="1196" y="348"/>
                  </a:lnTo>
                  <a:lnTo>
                    <a:pt x="1207" y="345"/>
                  </a:lnTo>
                  <a:lnTo>
                    <a:pt x="1221" y="341"/>
                  </a:lnTo>
                  <a:lnTo>
                    <a:pt x="1230" y="335"/>
                  </a:lnTo>
                  <a:lnTo>
                    <a:pt x="1238" y="335"/>
                  </a:lnTo>
                  <a:lnTo>
                    <a:pt x="1242" y="335"/>
                  </a:lnTo>
                  <a:lnTo>
                    <a:pt x="1244" y="335"/>
                  </a:lnTo>
                  <a:lnTo>
                    <a:pt x="1825" y="270"/>
                  </a:lnTo>
                  <a:lnTo>
                    <a:pt x="1339" y="111"/>
                  </a:lnTo>
                  <a:lnTo>
                    <a:pt x="259" y="0"/>
                  </a:lnTo>
                  <a:lnTo>
                    <a:pt x="259" y="0"/>
                  </a:lnTo>
                  <a:close/>
                </a:path>
              </a:pathLst>
            </a:custGeom>
            <a:solidFill>
              <a:srgbClr val="9CBBEB"/>
            </a:solidFill>
            <a:ln w="9525">
              <a:noFill/>
              <a:round/>
            </a:ln>
          </p:spPr>
          <p:txBody>
            <a:bodyPr/>
            <a:lstStyle/>
            <a:p>
              <a:endParaRPr lang="en-US"/>
            </a:p>
          </p:txBody>
        </p:sp>
        <p:sp>
          <p:nvSpPr>
            <p:cNvPr id="384013" name="Freeform 13"/>
            <p:cNvSpPr/>
            <p:nvPr/>
          </p:nvSpPr>
          <p:spPr bwMode="auto">
            <a:xfrm>
              <a:off x="3781" y="3505"/>
              <a:ext cx="1348" cy="230"/>
            </a:xfrm>
            <a:custGeom>
              <a:avLst/>
              <a:gdLst/>
              <a:ahLst/>
              <a:cxnLst>
                <a:cxn ang="0">
                  <a:pos x="654" y="42"/>
                </a:cxn>
                <a:cxn ang="0">
                  <a:pos x="239" y="42"/>
                </a:cxn>
                <a:cxn ang="0">
                  <a:pos x="368" y="0"/>
                </a:cxn>
                <a:cxn ang="0">
                  <a:pos x="0" y="0"/>
                </a:cxn>
                <a:cxn ang="0">
                  <a:pos x="135" y="46"/>
                </a:cxn>
                <a:cxn ang="0">
                  <a:pos x="61" y="97"/>
                </a:cxn>
                <a:cxn ang="0">
                  <a:pos x="433" y="186"/>
                </a:cxn>
                <a:cxn ang="0">
                  <a:pos x="608" y="217"/>
                </a:cxn>
                <a:cxn ang="0">
                  <a:pos x="1060" y="236"/>
                </a:cxn>
                <a:cxn ang="0">
                  <a:pos x="762" y="266"/>
                </a:cxn>
                <a:cxn ang="0">
                  <a:pos x="528" y="297"/>
                </a:cxn>
                <a:cxn ang="0">
                  <a:pos x="1076" y="422"/>
                </a:cxn>
                <a:cxn ang="0">
                  <a:pos x="1566" y="388"/>
                </a:cxn>
                <a:cxn ang="0">
                  <a:pos x="2060" y="460"/>
                </a:cxn>
                <a:cxn ang="0">
                  <a:pos x="2695" y="422"/>
                </a:cxn>
                <a:cxn ang="0">
                  <a:pos x="2556" y="361"/>
                </a:cxn>
                <a:cxn ang="0">
                  <a:pos x="2227" y="335"/>
                </a:cxn>
                <a:cxn ang="0">
                  <a:pos x="1826" y="319"/>
                </a:cxn>
                <a:cxn ang="0">
                  <a:pos x="1594" y="27"/>
                </a:cxn>
                <a:cxn ang="0">
                  <a:pos x="654" y="42"/>
                </a:cxn>
                <a:cxn ang="0">
                  <a:pos x="654" y="42"/>
                </a:cxn>
              </a:cxnLst>
              <a:rect l="0" t="0" r="r" b="b"/>
              <a:pathLst>
                <a:path w="2695" h="460">
                  <a:moveTo>
                    <a:pt x="654" y="42"/>
                  </a:moveTo>
                  <a:lnTo>
                    <a:pt x="239" y="42"/>
                  </a:lnTo>
                  <a:lnTo>
                    <a:pt x="368" y="0"/>
                  </a:lnTo>
                  <a:lnTo>
                    <a:pt x="0" y="0"/>
                  </a:lnTo>
                  <a:lnTo>
                    <a:pt x="135" y="46"/>
                  </a:lnTo>
                  <a:lnTo>
                    <a:pt x="61" y="97"/>
                  </a:lnTo>
                  <a:lnTo>
                    <a:pt x="433" y="186"/>
                  </a:lnTo>
                  <a:lnTo>
                    <a:pt x="608" y="217"/>
                  </a:lnTo>
                  <a:lnTo>
                    <a:pt x="1060" y="236"/>
                  </a:lnTo>
                  <a:lnTo>
                    <a:pt x="762" y="266"/>
                  </a:lnTo>
                  <a:lnTo>
                    <a:pt x="528" y="297"/>
                  </a:lnTo>
                  <a:lnTo>
                    <a:pt x="1076" y="422"/>
                  </a:lnTo>
                  <a:lnTo>
                    <a:pt x="1566" y="388"/>
                  </a:lnTo>
                  <a:lnTo>
                    <a:pt x="2060" y="460"/>
                  </a:lnTo>
                  <a:lnTo>
                    <a:pt x="2695" y="422"/>
                  </a:lnTo>
                  <a:lnTo>
                    <a:pt x="2556" y="361"/>
                  </a:lnTo>
                  <a:lnTo>
                    <a:pt x="2227" y="335"/>
                  </a:lnTo>
                  <a:lnTo>
                    <a:pt x="1826" y="319"/>
                  </a:lnTo>
                  <a:lnTo>
                    <a:pt x="1594" y="27"/>
                  </a:lnTo>
                  <a:lnTo>
                    <a:pt x="654" y="42"/>
                  </a:lnTo>
                  <a:lnTo>
                    <a:pt x="654" y="42"/>
                  </a:lnTo>
                  <a:close/>
                </a:path>
              </a:pathLst>
            </a:custGeom>
            <a:solidFill>
              <a:srgbClr val="9CBBEB"/>
            </a:solidFill>
            <a:ln w="9525">
              <a:noFill/>
              <a:round/>
            </a:ln>
          </p:spPr>
          <p:txBody>
            <a:bodyPr/>
            <a:lstStyle/>
            <a:p>
              <a:endParaRPr lang="en-US"/>
            </a:p>
          </p:txBody>
        </p:sp>
        <p:sp>
          <p:nvSpPr>
            <p:cNvPr id="384014" name="Freeform 14"/>
            <p:cNvSpPr/>
            <p:nvPr/>
          </p:nvSpPr>
          <p:spPr bwMode="auto">
            <a:xfrm>
              <a:off x="3602" y="2660"/>
              <a:ext cx="947" cy="859"/>
            </a:xfrm>
            <a:custGeom>
              <a:avLst/>
              <a:gdLst/>
              <a:ahLst/>
              <a:cxnLst>
                <a:cxn ang="0">
                  <a:pos x="759" y="38"/>
                </a:cxn>
                <a:cxn ang="0">
                  <a:pos x="706" y="72"/>
                </a:cxn>
                <a:cxn ang="0">
                  <a:pos x="656" y="103"/>
                </a:cxn>
                <a:cxn ang="0">
                  <a:pos x="603" y="106"/>
                </a:cxn>
                <a:cxn ang="0">
                  <a:pos x="533" y="125"/>
                </a:cxn>
                <a:cxn ang="0">
                  <a:pos x="420" y="158"/>
                </a:cxn>
                <a:cxn ang="0">
                  <a:pos x="297" y="207"/>
                </a:cxn>
                <a:cxn ang="0">
                  <a:pos x="194" y="258"/>
                </a:cxn>
                <a:cxn ang="0">
                  <a:pos x="132" y="308"/>
                </a:cxn>
                <a:cxn ang="0">
                  <a:pos x="107" y="378"/>
                </a:cxn>
                <a:cxn ang="0">
                  <a:pos x="116" y="441"/>
                </a:cxn>
                <a:cxn ang="0">
                  <a:pos x="120" y="519"/>
                </a:cxn>
                <a:cxn ang="0">
                  <a:pos x="122" y="606"/>
                </a:cxn>
                <a:cxn ang="0">
                  <a:pos x="118" y="690"/>
                </a:cxn>
                <a:cxn ang="0">
                  <a:pos x="95" y="762"/>
                </a:cxn>
                <a:cxn ang="0">
                  <a:pos x="65" y="823"/>
                </a:cxn>
                <a:cxn ang="0">
                  <a:pos x="35" y="891"/>
                </a:cxn>
                <a:cxn ang="0">
                  <a:pos x="10" y="971"/>
                </a:cxn>
                <a:cxn ang="0">
                  <a:pos x="0" y="1066"/>
                </a:cxn>
                <a:cxn ang="0">
                  <a:pos x="6" y="1161"/>
                </a:cxn>
                <a:cxn ang="0">
                  <a:pos x="33" y="1247"/>
                </a:cxn>
                <a:cxn ang="0">
                  <a:pos x="76" y="1319"/>
                </a:cxn>
                <a:cxn ang="0">
                  <a:pos x="124" y="1386"/>
                </a:cxn>
                <a:cxn ang="0">
                  <a:pos x="160" y="1450"/>
                </a:cxn>
                <a:cxn ang="0">
                  <a:pos x="175" y="1521"/>
                </a:cxn>
                <a:cxn ang="0">
                  <a:pos x="179" y="1574"/>
                </a:cxn>
                <a:cxn ang="0">
                  <a:pos x="299" y="1718"/>
                </a:cxn>
                <a:cxn ang="0">
                  <a:pos x="517" y="1665"/>
                </a:cxn>
                <a:cxn ang="0">
                  <a:pos x="525" y="1593"/>
                </a:cxn>
                <a:cxn ang="0">
                  <a:pos x="561" y="1517"/>
                </a:cxn>
                <a:cxn ang="0">
                  <a:pos x="622" y="1452"/>
                </a:cxn>
                <a:cxn ang="0">
                  <a:pos x="692" y="1414"/>
                </a:cxn>
                <a:cxn ang="0">
                  <a:pos x="829" y="1426"/>
                </a:cxn>
                <a:cxn ang="0">
                  <a:pos x="1118" y="1403"/>
                </a:cxn>
                <a:cxn ang="0">
                  <a:pos x="1173" y="1403"/>
                </a:cxn>
                <a:cxn ang="0">
                  <a:pos x="1232" y="1407"/>
                </a:cxn>
                <a:cxn ang="0">
                  <a:pos x="1302" y="1433"/>
                </a:cxn>
                <a:cxn ang="0">
                  <a:pos x="1339" y="1433"/>
                </a:cxn>
                <a:cxn ang="0">
                  <a:pos x="1422" y="1380"/>
                </a:cxn>
                <a:cxn ang="0">
                  <a:pos x="1441" y="1412"/>
                </a:cxn>
                <a:cxn ang="0">
                  <a:pos x="1409" y="1473"/>
                </a:cxn>
                <a:cxn ang="0">
                  <a:pos x="1458" y="1559"/>
                </a:cxn>
                <a:cxn ang="0">
                  <a:pos x="1886" y="722"/>
                </a:cxn>
                <a:cxn ang="0">
                  <a:pos x="1827" y="658"/>
                </a:cxn>
                <a:cxn ang="0">
                  <a:pos x="1734" y="563"/>
                </a:cxn>
                <a:cxn ang="0">
                  <a:pos x="1637" y="473"/>
                </a:cxn>
                <a:cxn ang="0">
                  <a:pos x="1557" y="416"/>
                </a:cxn>
                <a:cxn ang="0">
                  <a:pos x="1498" y="386"/>
                </a:cxn>
                <a:cxn ang="0">
                  <a:pos x="1422" y="371"/>
                </a:cxn>
                <a:cxn ang="0">
                  <a:pos x="1350" y="348"/>
                </a:cxn>
                <a:cxn ang="0">
                  <a:pos x="1291" y="304"/>
                </a:cxn>
                <a:cxn ang="0">
                  <a:pos x="1219" y="243"/>
                </a:cxn>
                <a:cxn ang="0">
                  <a:pos x="1164" y="190"/>
                </a:cxn>
              </a:cxnLst>
              <a:rect l="0" t="0" r="r" b="b"/>
              <a:pathLst>
                <a:path w="1894" h="1718">
                  <a:moveTo>
                    <a:pt x="852" y="30"/>
                  </a:moveTo>
                  <a:lnTo>
                    <a:pt x="783" y="0"/>
                  </a:lnTo>
                  <a:lnTo>
                    <a:pt x="780" y="4"/>
                  </a:lnTo>
                  <a:lnTo>
                    <a:pt x="772" y="19"/>
                  </a:lnTo>
                  <a:lnTo>
                    <a:pt x="759" y="38"/>
                  </a:lnTo>
                  <a:lnTo>
                    <a:pt x="744" y="57"/>
                  </a:lnTo>
                  <a:lnTo>
                    <a:pt x="734" y="61"/>
                  </a:lnTo>
                  <a:lnTo>
                    <a:pt x="725" y="66"/>
                  </a:lnTo>
                  <a:lnTo>
                    <a:pt x="713" y="68"/>
                  </a:lnTo>
                  <a:lnTo>
                    <a:pt x="706" y="72"/>
                  </a:lnTo>
                  <a:lnTo>
                    <a:pt x="690" y="74"/>
                  </a:lnTo>
                  <a:lnTo>
                    <a:pt x="687" y="76"/>
                  </a:lnTo>
                  <a:lnTo>
                    <a:pt x="664" y="104"/>
                  </a:lnTo>
                  <a:lnTo>
                    <a:pt x="660" y="103"/>
                  </a:lnTo>
                  <a:lnTo>
                    <a:pt x="656" y="103"/>
                  </a:lnTo>
                  <a:lnTo>
                    <a:pt x="645" y="103"/>
                  </a:lnTo>
                  <a:lnTo>
                    <a:pt x="633" y="104"/>
                  </a:lnTo>
                  <a:lnTo>
                    <a:pt x="624" y="104"/>
                  </a:lnTo>
                  <a:lnTo>
                    <a:pt x="614" y="104"/>
                  </a:lnTo>
                  <a:lnTo>
                    <a:pt x="603" y="106"/>
                  </a:lnTo>
                  <a:lnTo>
                    <a:pt x="592" y="110"/>
                  </a:lnTo>
                  <a:lnTo>
                    <a:pt x="578" y="112"/>
                  </a:lnTo>
                  <a:lnTo>
                    <a:pt x="565" y="116"/>
                  </a:lnTo>
                  <a:lnTo>
                    <a:pt x="548" y="120"/>
                  </a:lnTo>
                  <a:lnTo>
                    <a:pt x="533" y="125"/>
                  </a:lnTo>
                  <a:lnTo>
                    <a:pt x="510" y="129"/>
                  </a:lnTo>
                  <a:lnTo>
                    <a:pt x="489" y="135"/>
                  </a:lnTo>
                  <a:lnTo>
                    <a:pt x="466" y="142"/>
                  </a:lnTo>
                  <a:lnTo>
                    <a:pt x="445" y="150"/>
                  </a:lnTo>
                  <a:lnTo>
                    <a:pt x="420" y="158"/>
                  </a:lnTo>
                  <a:lnTo>
                    <a:pt x="396" y="167"/>
                  </a:lnTo>
                  <a:lnTo>
                    <a:pt x="371" y="177"/>
                  </a:lnTo>
                  <a:lnTo>
                    <a:pt x="348" y="188"/>
                  </a:lnTo>
                  <a:lnTo>
                    <a:pt x="322" y="198"/>
                  </a:lnTo>
                  <a:lnTo>
                    <a:pt x="297" y="207"/>
                  </a:lnTo>
                  <a:lnTo>
                    <a:pt x="274" y="217"/>
                  </a:lnTo>
                  <a:lnTo>
                    <a:pt x="253" y="228"/>
                  </a:lnTo>
                  <a:lnTo>
                    <a:pt x="230" y="237"/>
                  </a:lnTo>
                  <a:lnTo>
                    <a:pt x="211" y="249"/>
                  </a:lnTo>
                  <a:lnTo>
                    <a:pt x="194" y="258"/>
                  </a:lnTo>
                  <a:lnTo>
                    <a:pt x="179" y="270"/>
                  </a:lnTo>
                  <a:lnTo>
                    <a:pt x="162" y="277"/>
                  </a:lnTo>
                  <a:lnTo>
                    <a:pt x="151" y="289"/>
                  </a:lnTo>
                  <a:lnTo>
                    <a:pt x="139" y="296"/>
                  </a:lnTo>
                  <a:lnTo>
                    <a:pt x="132" y="308"/>
                  </a:lnTo>
                  <a:lnTo>
                    <a:pt x="118" y="327"/>
                  </a:lnTo>
                  <a:lnTo>
                    <a:pt x="113" y="348"/>
                  </a:lnTo>
                  <a:lnTo>
                    <a:pt x="109" y="357"/>
                  </a:lnTo>
                  <a:lnTo>
                    <a:pt x="107" y="367"/>
                  </a:lnTo>
                  <a:lnTo>
                    <a:pt x="107" y="378"/>
                  </a:lnTo>
                  <a:lnTo>
                    <a:pt x="109" y="390"/>
                  </a:lnTo>
                  <a:lnTo>
                    <a:pt x="109" y="401"/>
                  </a:lnTo>
                  <a:lnTo>
                    <a:pt x="111" y="412"/>
                  </a:lnTo>
                  <a:lnTo>
                    <a:pt x="113" y="426"/>
                  </a:lnTo>
                  <a:lnTo>
                    <a:pt x="116" y="441"/>
                  </a:lnTo>
                  <a:lnTo>
                    <a:pt x="116" y="454"/>
                  </a:lnTo>
                  <a:lnTo>
                    <a:pt x="118" y="469"/>
                  </a:lnTo>
                  <a:lnTo>
                    <a:pt x="118" y="487"/>
                  </a:lnTo>
                  <a:lnTo>
                    <a:pt x="120" y="504"/>
                  </a:lnTo>
                  <a:lnTo>
                    <a:pt x="120" y="519"/>
                  </a:lnTo>
                  <a:lnTo>
                    <a:pt x="122" y="536"/>
                  </a:lnTo>
                  <a:lnTo>
                    <a:pt x="122" y="553"/>
                  </a:lnTo>
                  <a:lnTo>
                    <a:pt x="124" y="572"/>
                  </a:lnTo>
                  <a:lnTo>
                    <a:pt x="122" y="589"/>
                  </a:lnTo>
                  <a:lnTo>
                    <a:pt x="122" y="606"/>
                  </a:lnTo>
                  <a:lnTo>
                    <a:pt x="122" y="623"/>
                  </a:lnTo>
                  <a:lnTo>
                    <a:pt x="122" y="642"/>
                  </a:lnTo>
                  <a:lnTo>
                    <a:pt x="120" y="658"/>
                  </a:lnTo>
                  <a:lnTo>
                    <a:pt x="120" y="675"/>
                  </a:lnTo>
                  <a:lnTo>
                    <a:pt x="118" y="690"/>
                  </a:lnTo>
                  <a:lnTo>
                    <a:pt x="116" y="707"/>
                  </a:lnTo>
                  <a:lnTo>
                    <a:pt x="111" y="720"/>
                  </a:lnTo>
                  <a:lnTo>
                    <a:pt x="105" y="734"/>
                  </a:lnTo>
                  <a:lnTo>
                    <a:pt x="99" y="747"/>
                  </a:lnTo>
                  <a:lnTo>
                    <a:pt x="95" y="762"/>
                  </a:lnTo>
                  <a:lnTo>
                    <a:pt x="90" y="774"/>
                  </a:lnTo>
                  <a:lnTo>
                    <a:pt x="84" y="787"/>
                  </a:lnTo>
                  <a:lnTo>
                    <a:pt x="78" y="798"/>
                  </a:lnTo>
                  <a:lnTo>
                    <a:pt x="73" y="812"/>
                  </a:lnTo>
                  <a:lnTo>
                    <a:pt x="65" y="823"/>
                  </a:lnTo>
                  <a:lnTo>
                    <a:pt x="59" y="836"/>
                  </a:lnTo>
                  <a:lnTo>
                    <a:pt x="52" y="850"/>
                  </a:lnTo>
                  <a:lnTo>
                    <a:pt x="46" y="863"/>
                  </a:lnTo>
                  <a:lnTo>
                    <a:pt x="40" y="876"/>
                  </a:lnTo>
                  <a:lnTo>
                    <a:pt x="35" y="891"/>
                  </a:lnTo>
                  <a:lnTo>
                    <a:pt x="29" y="907"/>
                  </a:lnTo>
                  <a:lnTo>
                    <a:pt x="25" y="924"/>
                  </a:lnTo>
                  <a:lnTo>
                    <a:pt x="19" y="937"/>
                  </a:lnTo>
                  <a:lnTo>
                    <a:pt x="14" y="954"/>
                  </a:lnTo>
                  <a:lnTo>
                    <a:pt x="10" y="971"/>
                  </a:lnTo>
                  <a:lnTo>
                    <a:pt x="8" y="990"/>
                  </a:lnTo>
                  <a:lnTo>
                    <a:pt x="4" y="1007"/>
                  </a:lnTo>
                  <a:lnTo>
                    <a:pt x="2" y="1026"/>
                  </a:lnTo>
                  <a:lnTo>
                    <a:pt x="0" y="1045"/>
                  </a:lnTo>
                  <a:lnTo>
                    <a:pt x="0" y="1066"/>
                  </a:lnTo>
                  <a:lnTo>
                    <a:pt x="0" y="1083"/>
                  </a:lnTo>
                  <a:lnTo>
                    <a:pt x="0" y="1104"/>
                  </a:lnTo>
                  <a:lnTo>
                    <a:pt x="0" y="1122"/>
                  </a:lnTo>
                  <a:lnTo>
                    <a:pt x="4" y="1142"/>
                  </a:lnTo>
                  <a:lnTo>
                    <a:pt x="6" y="1161"/>
                  </a:lnTo>
                  <a:lnTo>
                    <a:pt x="10" y="1180"/>
                  </a:lnTo>
                  <a:lnTo>
                    <a:pt x="16" y="1198"/>
                  </a:lnTo>
                  <a:lnTo>
                    <a:pt x="21" y="1217"/>
                  </a:lnTo>
                  <a:lnTo>
                    <a:pt x="27" y="1232"/>
                  </a:lnTo>
                  <a:lnTo>
                    <a:pt x="33" y="1247"/>
                  </a:lnTo>
                  <a:lnTo>
                    <a:pt x="40" y="1262"/>
                  </a:lnTo>
                  <a:lnTo>
                    <a:pt x="50" y="1277"/>
                  </a:lnTo>
                  <a:lnTo>
                    <a:pt x="57" y="1291"/>
                  </a:lnTo>
                  <a:lnTo>
                    <a:pt x="67" y="1306"/>
                  </a:lnTo>
                  <a:lnTo>
                    <a:pt x="76" y="1319"/>
                  </a:lnTo>
                  <a:lnTo>
                    <a:pt x="88" y="1334"/>
                  </a:lnTo>
                  <a:lnTo>
                    <a:pt x="95" y="1346"/>
                  </a:lnTo>
                  <a:lnTo>
                    <a:pt x="105" y="1359"/>
                  </a:lnTo>
                  <a:lnTo>
                    <a:pt x="114" y="1372"/>
                  </a:lnTo>
                  <a:lnTo>
                    <a:pt x="124" y="1386"/>
                  </a:lnTo>
                  <a:lnTo>
                    <a:pt x="132" y="1397"/>
                  </a:lnTo>
                  <a:lnTo>
                    <a:pt x="141" y="1410"/>
                  </a:lnTo>
                  <a:lnTo>
                    <a:pt x="149" y="1424"/>
                  </a:lnTo>
                  <a:lnTo>
                    <a:pt x="156" y="1439"/>
                  </a:lnTo>
                  <a:lnTo>
                    <a:pt x="160" y="1450"/>
                  </a:lnTo>
                  <a:lnTo>
                    <a:pt x="164" y="1466"/>
                  </a:lnTo>
                  <a:lnTo>
                    <a:pt x="168" y="1477"/>
                  </a:lnTo>
                  <a:lnTo>
                    <a:pt x="171" y="1492"/>
                  </a:lnTo>
                  <a:lnTo>
                    <a:pt x="173" y="1506"/>
                  </a:lnTo>
                  <a:lnTo>
                    <a:pt x="175" y="1521"/>
                  </a:lnTo>
                  <a:lnTo>
                    <a:pt x="177" y="1530"/>
                  </a:lnTo>
                  <a:lnTo>
                    <a:pt x="179" y="1544"/>
                  </a:lnTo>
                  <a:lnTo>
                    <a:pt x="179" y="1553"/>
                  </a:lnTo>
                  <a:lnTo>
                    <a:pt x="179" y="1564"/>
                  </a:lnTo>
                  <a:lnTo>
                    <a:pt x="179" y="1574"/>
                  </a:lnTo>
                  <a:lnTo>
                    <a:pt x="179" y="1583"/>
                  </a:lnTo>
                  <a:lnTo>
                    <a:pt x="179" y="1591"/>
                  </a:lnTo>
                  <a:lnTo>
                    <a:pt x="179" y="1597"/>
                  </a:lnTo>
                  <a:lnTo>
                    <a:pt x="227" y="1663"/>
                  </a:lnTo>
                  <a:lnTo>
                    <a:pt x="299" y="1718"/>
                  </a:lnTo>
                  <a:lnTo>
                    <a:pt x="521" y="1707"/>
                  </a:lnTo>
                  <a:lnTo>
                    <a:pt x="519" y="1701"/>
                  </a:lnTo>
                  <a:lnTo>
                    <a:pt x="519" y="1690"/>
                  </a:lnTo>
                  <a:lnTo>
                    <a:pt x="517" y="1679"/>
                  </a:lnTo>
                  <a:lnTo>
                    <a:pt x="517" y="1665"/>
                  </a:lnTo>
                  <a:lnTo>
                    <a:pt x="517" y="1654"/>
                  </a:lnTo>
                  <a:lnTo>
                    <a:pt x="519" y="1641"/>
                  </a:lnTo>
                  <a:lnTo>
                    <a:pt x="519" y="1623"/>
                  </a:lnTo>
                  <a:lnTo>
                    <a:pt x="521" y="1610"/>
                  </a:lnTo>
                  <a:lnTo>
                    <a:pt x="525" y="1593"/>
                  </a:lnTo>
                  <a:lnTo>
                    <a:pt x="531" y="1578"/>
                  </a:lnTo>
                  <a:lnTo>
                    <a:pt x="534" y="1561"/>
                  </a:lnTo>
                  <a:lnTo>
                    <a:pt x="542" y="1547"/>
                  </a:lnTo>
                  <a:lnTo>
                    <a:pt x="550" y="1530"/>
                  </a:lnTo>
                  <a:lnTo>
                    <a:pt x="561" y="1517"/>
                  </a:lnTo>
                  <a:lnTo>
                    <a:pt x="571" y="1500"/>
                  </a:lnTo>
                  <a:lnTo>
                    <a:pt x="582" y="1487"/>
                  </a:lnTo>
                  <a:lnTo>
                    <a:pt x="595" y="1477"/>
                  </a:lnTo>
                  <a:lnTo>
                    <a:pt x="609" y="1464"/>
                  </a:lnTo>
                  <a:lnTo>
                    <a:pt x="622" y="1452"/>
                  </a:lnTo>
                  <a:lnTo>
                    <a:pt x="637" y="1443"/>
                  </a:lnTo>
                  <a:lnTo>
                    <a:pt x="652" y="1433"/>
                  </a:lnTo>
                  <a:lnTo>
                    <a:pt x="668" y="1428"/>
                  </a:lnTo>
                  <a:lnTo>
                    <a:pt x="679" y="1420"/>
                  </a:lnTo>
                  <a:lnTo>
                    <a:pt x="692" y="1414"/>
                  </a:lnTo>
                  <a:lnTo>
                    <a:pt x="702" y="1409"/>
                  </a:lnTo>
                  <a:lnTo>
                    <a:pt x="713" y="1407"/>
                  </a:lnTo>
                  <a:lnTo>
                    <a:pt x="728" y="1399"/>
                  </a:lnTo>
                  <a:lnTo>
                    <a:pt x="734" y="1399"/>
                  </a:lnTo>
                  <a:lnTo>
                    <a:pt x="829" y="1426"/>
                  </a:lnTo>
                  <a:lnTo>
                    <a:pt x="966" y="1511"/>
                  </a:lnTo>
                  <a:lnTo>
                    <a:pt x="1097" y="1407"/>
                  </a:lnTo>
                  <a:lnTo>
                    <a:pt x="1101" y="1403"/>
                  </a:lnTo>
                  <a:lnTo>
                    <a:pt x="1112" y="1403"/>
                  </a:lnTo>
                  <a:lnTo>
                    <a:pt x="1118" y="1403"/>
                  </a:lnTo>
                  <a:lnTo>
                    <a:pt x="1128" y="1403"/>
                  </a:lnTo>
                  <a:lnTo>
                    <a:pt x="1139" y="1403"/>
                  </a:lnTo>
                  <a:lnTo>
                    <a:pt x="1150" y="1403"/>
                  </a:lnTo>
                  <a:lnTo>
                    <a:pt x="1162" y="1403"/>
                  </a:lnTo>
                  <a:lnTo>
                    <a:pt x="1173" y="1403"/>
                  </a:lnTo>
                  <a:lnTo>
                    <a:pt x="1185" y="1403"/>
                  </a:lnTo>
                  <a:lnTo>
                    <a:pt x="1198" y="1403"/>
                  </a:lnTo>
                  <a:lnTo>
                    <a:pt x="1209" y="1403"/>
                  </a:lnTo>
                  <a:lnTo>
                    <a:pt x="1221" y="1407"/>
                  </a:lnTo>
                  <a:lnTo>
                    <a:pt x="1232" y="1407"/>
                  </a:lnTo>
                  <a:lnTo>
                    <a:pt x="1245" y="1410"/>
                  </a:lnTo>
                  <a:lnTo>
                    <a:pt x="1262" y="1412"/>
                  </a:lnTo>
                  <a:lnTo>
                    <a:pt x="1280" y="1418"/>
                  </a:lnTo>
                  <a:lnTo>
                    <a:pt x="1291" y="1424"/>
                  </a:lnTo>
                  <a:lnTo>
                    <a:pt x="1302" y="1433"/>
                  </a:lnTo>
                  <a:lnTo>
                    <a:pt x="1314" y="1443"/>
                  </a:lnTo>
                  <a:lnTo>
                    <a:pt x="1320" y="1450"/>
                  </a:lnTo>
                  <a:lnTo>
                    <a:pt x="1320" y="1445"/>
                  </a:lnTo>
                  <a:lnTo>
                    <a:pt x="1327" y="1441"/>
                  </a:lnTo>
                  <a:lnTo>
                    <a:pt x="1339" y="1433"/>
                  </a:lnTo>
                  <a:lnTo>
                    <a:pt x="1354" y="1422"/>
                  </a:lnTo>
                  <a:lnTo>
                    <a:pt x="1369" y="1407"/>
                  </a:lnTo>
                  <a:lnTo>
                    <a:pt x="1386" y="1395"/>
                  </a:lnTo>
                  <a:lnTo>
                    <a:pt x="1403" y="1384"/>
                  </a:lnTo>
                  <a:lnTo>
                    <a:pt x="1422" y="1380"/>
                  </a:lnTo>
                  <a:lnTo>
                    <a:pt x="1432" y="1380"/>
                  </a:lnTo>
                  <a:lnTo>
                    <a:pt x="1441" y="1388"/>
                  </a:lnTo>
                  <a:lnTo>
                    <a:pt x="1441" y="1393"/>
                  </a:lnTo>
                  <a:lnTo>
                    <a:pt x="1443" y="1403"/>
                  </a:lnTo>
                  <a:lnTo>
                    <a:pt x="1441" y="1412"/>
                  </a:lnTo>
                  <a:lnTo>
                    <a:pt x="1439" y="1426"/>
                  </a:lnTo>
                  <a:lnTo>
                    <a:pt x="1432" y="1435"/>
                  </a:lnTo>
                  <a:lnTo>
                    <a:pt x="1426" y="1450"/>
                  </a:lnTo>
                  <a:lnTo>
                    <a:pt x="1416" y="1460"/>
                  </a:lnTo>
                  <a:lnTo>
                    <a:pt x="1409" y="1473"/>
                  </a:lnTo>
                  <a:lnTo>
                    <a:pt x="1401" y="1483"/>
                  </a:lnTo>
                  <a:lnTo>
                    <a:pt x="1396" y="1492"/>
                  </a:lnTo>
                  <a:lnTo>
                    <a:pt x="1390" y="1496"/>
                  </a:lnTo>
                  <a:lnTo>
                    <a:pt x="1390" y="1500"/>
                  </a:lnTo>
                  <a:lnTo>
                    <a:pt x="1458" y="1559"/>
                  </a:lnTo>
                  <a:lnTo>
                    <a:pt x="1513" y="1650"/>
                  </a:lnTo>
                  <a:lnTo>
                    <a:pt x="1694" y="1650"/>
                  </a:lnTo>
                  <a:lnTo>
                    <a:pt x="1894" y="730"/>
                  </a:lnTo>
                  <a:lnTo>
                    <a:pt x="1890" y="726"/>
                  </a:lnTo>
                  <a:lnTo>
                    <a:pt x="1886" y="722"/>
                  </a:lnTo>
                  <a:lnTo>
                    <a:pt x="1878" y="713"/>
                  </a:lnTo>
                  <a:lnTo>
                    <a:pt x="1869" y="703"/>
                  </a:lnTo>
                  <a:lnTo>
                    <a:pt x="1856" y="690"/>
                  </a:lnTo>
                  <a:lnTo>
                    <a:pt x="1842" y="675"/>
                  </a:lnTo>
                  <a:lnTo>
                    <a:pt x="1827" y="658"/>
                  </a:lnTo>
                  <a:lnTo>
                    <a:pt x="1812" y="642"/>
                  </a:lnTo>
                  <a:lnTo>
                    <a:pt x="1791" y="622"/>
                  </a:lnTo>
                  <a:lnTo>
                    <a:pt x="1772" y="602"/>
                  </a:lnTo>
                  <a:lnTo>
                    <a:pt x="1753" y="582"/>
                  </a:lnTo>
                  <a:lnTo>
                    <a:pt x="1734" y="563"/>
                  </a:lnTo>
                  <a:lnTo>
                    <a:pt x="1713" y="542"/>
                  </a:lnTo>
                  <a:lnTo>
                    <a:pt x="1694" y="525"/>
                  </a:lnTo>
                  <a:lnTo>
                    <a:pt x="1673" y="506"/>
                  </a:lnTo>
                  <a:lnTo>
                    <a:pt x="1656" y="490"/>
                  </a:lnTo>
                  <a:lnTo>
                    <a:pt x="1637" y="473"/>
                  </a:lnTo>
                  <a:lnTo>
                    <a:pt x="1620" y="460"/>
                  </a:lnTo>
                  <a:lnTo>
                    <a:pt x="1603" y="447"/>
                  </a:lnTo>
                  <a:lnTo>
                    <a:pt x="1588" y="435"/>
                  </a:lnTo>
                  <a:lnTo>
                    <a:pt x="1570" y="424"/>
                  </a:lnTo>
                  <a:lnTo>
                    <a:pt x="1557" y="416"/>
                  </a:lnTo>
                  <a:lnTo>
                    <a:pt x="1544" y="409"/>
                  </a:lnTo>
                  <a:lnTo>
                    <a:pt x="1534" y="403"/>
                  </a:lnTo>
                  <a:lnTo>
                    <a:pt x="1519" y="395"/>
                  </a:lnTo>
                  <a:lnTo>
                    <a:pt x="1508" y="390"/>
                  </a:lnTo>
                  <a:lnTo>
                    <a:pt x="1498" y="386"/>
                  </a:lnTo>
                  <a:lnTo>
                    <a:pt x="1487" y="384"/>
                  </a:lnTo>
                  <a:lnTo>
                    <a:pt x="1468" y="376"/>
                  </a:lnTo>
                  <a:lnTo>
                    <a:pt x="1453" y="376"/>
                  </a:lnTo>
                  <a:lnTo>
                    <a:pt x="1435" y="371"/>
                  </a:lnTo>
                  <a:lnTo>
                    <a:pt x="1422" y="371"/>
                  </a:lnTo>
                  <a:lnTo>
                    <a:pt x="1407" y="367"/>
                  </a:lnTo>
                  <a:lnTo>
                    <a:pt x="1394" y="365"/>
                  </a:lnTo>
                  <a:lnTo>
                    <a:pt x="1377" y="359"/>
                  </a:lnTo>
                  <a:lnTo>
                    <a:pt x="1361" y="353"/>
                  </a:lnTo>
                  <a:lnTo>
                    <a:pt x="1350" y="348"/>
                  </a:lnTo>
                  <a:lnTo>
                    <a:pt x="1340" y="342"/>
                  </a:lnTo>
                  <a:lnTo>
                    <a:pt x="1329" y="334"/>
                  </a:lnTo>
                  <a:lnTo>
                    <a:pt x="1320" y="327"/>
                  </a:lnTo>
                  <a:lnTo>
                    <a:pt x="1304" y="315"/>
                  </a:lnTo>
                  <a:lnTo>
                    <a:pt x="1291" y="304"/>
                  </a:lnTo>
                  <a:lnTo>
                    <a:pt x="1276" y="293"/>
                  </a:lnTo>
                  <a:lnTo>
                    <a:pt x="1262" y="281"/>
                  </a:lnTo>
                  <a:lnTo>
                    <a:pt x="1247" y="268"/>
                  </a:lnTo>
                  <a:lnTo>
                    <a:pt x="1234" y="255"/>
                  </a:lnTo>
                  <a:lnTo>
                    <a:pt x="1219" y="243"/>
                  </a:lnTo>
                  <a:lnTo>
                    <a:pt x="1207" y="232"/>
                  </a:lnTo>
                  <a:lnTo>
                    <a:pt x="1194" y="218"/>
                  </a:lnTo>
                  <a:lnTo>
                    <a:pt x="1183" y="207"/>
                  </a:lnTo>
                  <a:lnTo>
                    <a:pt x="1171" y="196"/>
                  </a:lnTo>
                  <a:lnTo>
                    <a:pt x="1164" y="190"/>
                  </a:lnTo>
                  <a:lnTo>
                    <a:pt x="1152" y="177"/>
                  </a:lnTo>
                  <a:lnTo>
                    <a:pt x="1148" y="173"/>
                  </a:lnTo>
                  <a:lnTo>
                    <a:pt x="852" y="30"/>
                  </a:lnTo>
                  <a:lnTo>
                    <a:pt x="852" y="30"/>
                  </a:lnTo>
                  <a:close/>
                </a:path>
              </a:pathLst>
            </a:custGeom>
            <a:solidFill>
              <a:srgbClr val="EDEFF2"/>
            </a:solidFill>
            <a:ln w="9525">
              <a:noFill/>
              <a:round/>
            </a:ln>
          </p:spPr>
          <p:txBody>
            <a:bodyPr/>
            <a:lstStyle/>
            <a:p>
              <a:endParaRPr lang="en-US"/>
            </a:p>
          </p:txBody>
        </p:sp>
        <p:sp>
          <p:nvSpPr>
            <p:cNvPr id="384015" name="Freeform 15"/>
            <p:cNvSpPr/>
            <p:nvPr/>
          </p:nvSpPr>
          <p:spPr bwMode="auto">
            <a:xfrm>
              <a:off x="3596" y="2687"/>
              <a:ext cx="392" cy="831"/>
            </a:xfrm>
            <a:custGeom>
              <a:avLst/>
              <a:gdLst/>
              <a:ahLst/>
              <a:cxnLst>
                <a:cxn ang="0">
                  <a:pos x="549" y="1601"/>
                </a:cxn>
                <a:cxn ang="0">
                  <a:pos x="559" y="1525"/>
                </a:cxn>
                <a:cxn ang="0">
                  <a:pos x="574" y="1462"/>
                </a:cxn>
                <a:cxn ang="0">
                  <a:pos x="587" y="1413"/>
                </a:cxn>
                <a:cxn ang="0">
                  <a:pos x="564" y="1403"/>
                </a:cxn>
                <a:cxn ang="0">
                  <a:pos x="492" y="1445"/>
                </a:cxn>
                <a:cxn ang="0">
                  <a:pos x="443" y="1515"/>
                </a:cxn>
                <a:cxn ang="0">
                  <a:pos x="401" y="1576"/>
                </a:cxn>
                <a:cxn ang="0">
                  <a:pos x="354" y="1574"/>
                </a:cxn>
                <a:cxn ang="0">
                  <a:pos x="340" y="1500"/>
                </a:cxn>
                <a:cxn ang="0">
                  <a:pos x="340" y="1437"/>
                </a:cxn>
                <a:cxn ang="0">
                  <a:pos x="344" y="1380"/>
                </a:cxn>
                <a:cxn ang="0">
                  <a:pos x="350" y="1344"/>
                </a:cxn>
                <a:cxn ang="0">
                  <a:pos x="393" y="1325"/>
                </a:cxn>
                <a:cxn ang="0">
                  <a:pos x="452" y="1304"/>
                </a:cxn>
                <a:cxn ang="0">
                  <a:pos x="507" y="1280"/>
                </a:cxn>
                <a:cxn ang="0">
                  <a:pos x="521" y="1213"/>
                </a:cxn>
                <a:cxn ang="0">
                  <a:pos x="458" y="1152"/>
                </a:cxn>
                <a:cxn ang="0">
                  <a:pos x="390" y="1110"/>
                </a:cxn>
                <a:cxn ang="0">
                  <a:pos x="319" y="1059"/>
                </a:cxn>
                <a:cxn ang="0">
                  <a:pos x="323" y="973"/>
                </a:cxn>
                <a:cxn ang="0">
                  <a:pos x="348" y="911"/>
                </a:cxn>
                <a:cxn ang="0">
                  <a:pos x="352" y="818"/>
                </a:cxn>
                <a:cxn ang="0">
                  <a:pos x="325" y="700"/>
                </a:cxn>
                <a:cxn ang="0">
                  <a:pos x="291" y="584"/>
                </a:cxn>
                <a:cxn ang="0">
                  <a:pos x="272" y="491"/>
                </a:cxn>
                <a:cxn ang="0">
                  <a:pos x="287" y="432"/>
                </a:cxn>
                <a:cxn ang="0">
                  <a:pos x="722" y="135"/>
                </a:cxn>
                <a:cxn ang="0">
                  <a:pos x="620" y="50"/>
                </a:cxn>
                <a:cxn ang="0">
                  <a:pos x="566" y="67"/>
                </a:cxn>
                <a:cxn ang="0">
                  <a:pos x="488" y="97"/>
                </a:cxn>
                <a:cxn ang="0">
                  <a:pos x="397" y="135"/>
                </a:cxn>
                <a:cxn ang="0">
                  <a:pos x="314" y="179"/>
                </a:cxn>
                <a:cxn ang="0">
                  <a:pos x="253" y="211"/>
                </a:cxn>
                <a:cxn ang="0">
                  <a:pos x="300" y="255"/>
                </a:cxn>
                <a:cxn ang="0">
                  <a:pos x="287" y="310"/>
                </a:cxn>
                <a:cxn ang="0">
                  <a:pos x="205" y="280"/>
                </a:cxn>
                <a:cxn ang="0">
                  <a:pos x="141" y="304"/>
                </a:cxn>
                <a:cxn ang="0">
                  <a:pos x="122" y="375"/>
                </a:cxn>
                <a:cxn ang="0">
                  <a:pos x="122" y="420"/>
                </a:cxn>
                <a:cxn ang="0">
                  <a:pos x="116" y="500"/>
                </a:cxn>
                <a:cxn ang="0">
                  <a:pos x="89" y="616"/>
                </a:cxn>
                <a:cxn ang="0">
                  <a:pos x="61" y="740"/>
                </a:cxn>
                <a:cxn ang="0">
                  <a:pos x="47" y="810"/>
                </a:cxn>
                <a:cxn ang="0">
                  <a:pos x="40" y="838"/>
                </a:cxn>
                <a:cxn ang="0">
                  <a:pos x="19" y="916"/>
                </a:cxn>
                <a:cxn ang="0">
                  <a:pos x="2" y="998"/>
                </a:cxn>
                <a:cxn ang="0">
                  <a:pos x="2" y="1070"/>
                </a:cxn>
                <a:cxn ang="0">
                  <a:pos x="21" y="1141"/>
                </a:cxn>
                <a:cxn ang="0">
                  <a:pos x="38" y="1215"/>
                </a:cxn>
                <a:cxn ang="0">
                  <a:pos x="103" y="1289"/>
                </a:cxn>
                <a:cxn ang="0">
                  <a:pos x="186" y="1363"/>
                </a:cxn>
                <a:cxn ang="0">
                  <a:pos x="196" y="1424"/>
                </a:cxn>
                <a:cxn ang="0">
                  <a:pos x="184" y="1477"/>
                </a:cxn>
                <a:cxn ang="0">
                  <a:pos x="182" y="1534"/>
                </a:cxn>
                <a:cxn ang="0">
                  <a:pos x="232" y="1614"/>
                </a:cxn>
                <a:cxn ang="0">
                  <a:pos x="300" y="1664"/>
                </a:cxn>
              </a:cxnLst>
              <a:rect l="0" t="0" r="r" b="b"/>
              <a:pathLst>
                <a:path w="783" h="1664">
                  <a:moveTo>
                    <a:pt x="555" y="1645"/>
                  </a:moveTo>
                  <a:lnTo>
                    <a:pt x="553" y="1637"/>
                  </a:lnTo>
                  <a:lnTo>
                    <a:pt x="551" y="1626"/>
                  </a:lnTo>
                  <a:lnTo>
                    <a:pt x="549" y="1610"/>
                  </a:lnTo>
                  <a:lnTo>
                    <a:pt x="549" y="1601"/>
                  </a:lnTo>
                  <a:lnTo>
                    <a:pt x="549" y="1582"/>
                  </a:lnTo>
                  <a:lnTo>
                    <a:pt x="555" y="1565"/>
                  </a:lnTo>
                  <a:lnTo>
                    <a:pt x="555" y="1549"/>
                  </a:lnTo>
                  <a:lnTo>
                    <a:pt x="557" y="1538"/>
                  </a:lnTo>
                  <a:lnTo>
                    <a:pt x="559" y="1525"/>
                  </a:lnTo>
                  <a:lnTo>
                    <a:pt x="563" y="1511"/>
                  </a:lnTo>
                  <a:lnTo>
                    <a:pt x="564" y="1498"/>
                  </a:lnTo>
                  <a:lnTo>
                    <a:pt x="568" y="1485"/>
                  </a:lnTo>
                  <a:lnTo>
                    <a:pt x="570" y="1473"/>
                  </a:lnTo>
                  <a:lnTo>
                    <a:pt x="574" y="1462"/>
                  </a:lnTo>
                  <a:lnTo>
                    <a:pt x="576" y="1451"/>
                  </a:lnTo>
                  <a:lnTo>
                    <a:pt x="578" y="1439"/>
                  </a:lnTo>
                  <a:lnTo>
                    <a:pt x="580" y="1430"/>
                  </a:lnTo>
                  <a:lnTo>
                    <a:pt x="584" y="1424"/>
                  </a:lnTo>
                  <a:lnTo>
                    <a:pt x="587" y="1413"/>
                  </a:lnTo>
                  <a:lnTo>
                    <a:pt x="589" y="1409"/>
                  </a:lnTo>
                  <a:lnTo>
                    <a:pt x="585" y="1407"/>
                  </a:lnTo>
                  <a:lnTo>
                    <a:pt x="582" y="1405"/>
                  </a:lnTo>
                  <a:lnTo>
                    <a:pt x="574" y="1403"/>
                  </a:lnTo>
                  <a:lnTo>
                    <a:pt x="564" y="1403"/>
                  </a:lnTo>
                  <a:lnTo>
                    <a:pt x="551" y="1403"/>
                  </a:lnTo>
                  <a:lnTo>
                    <a:pt x="538" y="1407"/>
                  </a:lnTo>
                  <a:lnTo>
                    <a:pt x="523" y="1415"/>
                  </a:lnTo>
                  <a:lnTo>
                    <a:pt x="509" y="1430"/>
                  </a:lnTo>
                  <a:lnTo>
                    <a:pt x="492" y="1445"/>
                  </a:lnTo>
                  <a:lnTo>
                    <a:pt x="475" y="1468"/>
                  </a:lnTo>
                  <a:lnTo>
                    <a:pt x="466" y="1477"/>
                  </a:lnTo>
                  <a:lnTo>
                    <a:pt x="458" y="1489"/>
                  </a:lnTo>
                  <a:lnTo>
                    <a:pt x="449" y="1504"/>
                  </a:lnTo>
                  <a:lnTo>
                    <a:pt x="443" y="1515"/>
                  </a:lnTo>
                  <a:lnTo>
                    <a:pt x="435" y="1525"/>
                  </a:lnTo>
                  <a:lnTo>
                    <a:pt x="428" y="1538"/>
                  </a:lnTo>
                  <a:lnTo>
                    <a:pt x="420" y="1548"/>
                  </a:lnTo>
                  <a:lnTo>
                    <a:pt x="414" y="1559"/>
                  </a:lnTo>
                  <a:lnTo>
                    <a:pt x="401" y="1576"/>
                  </a:lnTo>
                  <a:lnTo>
                    <a:pt x="390" y="1591"/>
                  </a:lnTo>
                  <a:lnTo>
                    <a:pt x="376" y="1593"/>
                  </a:lnTo>
                  <a:lnTo>
                    <a:pt x="367" y="1591"/>
                  </a:lnTo>
                  <a:lnTo>
                    <a:pt x="359" y="1584"/>
                  </a:lnTo>
                  <a:lnTo>
                    <a:pt x="354" y="1574"/>
                  </a:lnTo>
                  <a:lnTo>
                    <a:pt x="348" y="1557"/>
                  </a:lnTo>
                  <a:lnTo>
                    <a:pt x="344" y="1538"/>
                  </a:lnTo>
                  <a:lnTo>
                    <a:pt x="342" y="1523"/>
                  </a:lnTo>
                  <a:lnTo>
                    <a:pt x="340" y="1511"/>
                  </a:lnTo>
                  <a:lnTo>
                    <a:pt x="340" y="1500"/>
                  </a:lnTo>
                  <a:lnTo>
                    <a:pt x="340" y="1489"/>
                  </a:lnTo>
                  <a:lnTo>
                    <a:pt x="340" y="1477"/>
                  </a:lnTo>
                  <a:lnTo>
                    <a:pt x="340" y="1462"/>
                  </a:lnTo>
                  <a:lnTo>
                    <a:pt x="340" y="1451"/>
                  </a:lnTo>
                  <a:lnTo>
                    <a:pt x="340" y="1437"/>
                  </a:lnTo>
                  <a:lnTo>
                    <a:pt x="340" y="1424"/>
                  </a:lnTo>
                  <a:lnTo>
                    <a:pt x="342" y="1413"/>
                  </a:lnTo>
                  <a:lnTo>
                    <a:pt x="342" y="1401"/>
                  </a:lnTo>
                  <a:lnTo>
                    <a:pt x="344" y="1392"/>
                  </a:lnTo>
                  <a:lnTo>
                    <a:pt x="344" y="1380"/>
                  </a:lnTo>
                  <a:lnTo>
                    <a:pt x="344" y="1371"/>
                  </a:lnTo>
                  <a:lnTo>
                    <a:pt x="344" y="1361"/>
                  </a:lnTo>
                  <a:lnTo>
                    <a:pt x="346" y="1356"/>
                  </a:lnTo>
                  <a:lnTo>
                    <a:pt x="348" y="1346"/>
                  </a:lnTo>
                  <a:lnTo>
                    <a:pt x="350" y="1344"/>
                  </a:lnTo>
                  <a:lnTo>
                    <a:pt x="354" y="1340"/>
                  </a:lnTo>
                  <a:lnTo>
                    <a:pt x="365" y="1337"/>
                  </a:lnTo>
                  <a:lnTo>
                    <a:pt x="373" y="1333"/>
                  </a:lnTo>
                  <a:lnTo>
                    <a:pt x="382" y="1329"/>
                  </a:lnTo>
                  <a:lnTo>
                    <a:pt x="393" y="1325"/>
                  </a:lnTo>
                  <a:lnTo>
                    <a:pt x="407" y="1323"/>
                  </a:lnTo>
                  <a:lnTo>
                    <a:pt x="418" y="1318"/>
                  </a:lnTo>
                  <a:lnTo>
                    <a:pt x="430" y="1314"/>
                  </a:lnTo>
                  <a:lnTo>
                    <a:pt x="441" y="1308"/>
                  </a:lnTo>
                  <a:lnTo>
                    <a:pt x="452" y="1304"/>
                  </a:lnTo>
                  <a:lnTo>
                    <a:pt x="464" y="1299"/>
                  </a:lnTo>
                  <a:lnTo>
                    <a:pt x="475" y="1295"/>
                  </a:lnTo>
                  <a:lnTo>
                    <a:pt x="485" y="1291"/>
                  </a:lnTo>
                  <a:lnTo>
                    <a:pt x="494" y="1289"/>
                  </a:lnTo>
                  <a:lnTo>
                    <a:pt x="507" y="1280"/>
                  </a:lnTo>
                  <a:lnTo>
                    <a:pt x="519" y="1268"/>
                  </a:lnTo>
                  <a:lnTo>
                    <a:pt x="525" y="1255"/>
                  </a:lnTo>
                  <a:lnTo>
                    <a:pt x="528" y="1243"/>
                  </a:lnTo>
                  <a:lnTo>
                    <a:pt x="526" y="1228"/>
                  </a:lnTo>
                  <a:lnTo>
                    <a:pt x="521" y="1213"/>
                  </a:lnTo>
                  <a:lnTo>
                    <a:pt x="509" y="1196"/>
                  </a:lnTo>
                  <a:lnTo>
                    <a:pt x="494" y="1181"/>
                  </a:lnTo>
                  <a:lnTo>
                    <a:pt x="483" y="1171"/>
                  </a:lnTo>
                  <a:lnTo>
                    <a:pt x="471" y="1162"/>
                  </a:lnTo>
                  <a:lnTo>
                    <a:pt x="458" y="1152"/>
                  </a:lnTo>
                  <a:lnTo>
                    <a:pt x="445" y="1145"/>
                  </a:lnTo>
                  <a:lnTo>
                    <a:pt x="430" y="1135"/>
                  </a:lnTo>
                  <a:lnTo>
                    <a:pt x="416" y="1127"/>
                  </a:lnTo>
                  <a:lnTo>
                    <a:pt x="401" y="1118"/>
                  </a:lnTo>
                  <a:lnTo>
                    <a:pt x="390" y="1110"/>
                  </a:lnTo>
                  <a:lnTo>
                    <a:pt x="374" y="1101"/>
                  </a:lnTo>
                  <a:lnTo>
                    <a:pt x="361" y="1093"/>
                  </a:lnTo>
                  <a:lnTo>
                    <a:pt x="348" y="1084"/>
                  </a:lnTo>
                  <a:lnTo>
                    <a:pt x="338" y="1076"/>
                  </a:lnTo>
                  <a:lnTo>
                    <a:pt x="319" y="1059"/>
                  </a:lnTo>
                  <a:lnTo>
                    <a:pt x="310" y="1042"/>
                  </a:lnTo>
                  <a:lnTo>
                    <a:pt x="304" y="1025"/>
                  </a:lnTo>
                  <a:lnTo>
                    <a:pt x="306" y="1008"/>
                  </a:lnTo>
                  <a:lnTo>
                    <a:pt x="312" y="991"/>
                  </a:lnTo>
                  <a:lnTo>
                    <a:pt x="323" y="973"/>
                  </a:lnTo>
                  <a:lnTo>
                    <a:pt x="327" y="962"/>
                  </a:lnTo>
                  <a:lnTo>
                    <a:pt x="333" y="951"/>
                  </a:lnTo>
                  <a:lnTo>
                    <a:pt x="338" y="937"/>
                  </a:lnTo>
                  <a:lnTo>
                    <a:pt x="344" y="926"/>
                  </a:lnTo>
                  <a:lnTo>
                    <a:pt x="348" y="911"/>
                  </a:lnTo>
                  <a:lnTo>
                    <a:pt x="352" y="896"/>
                  </a:lnTo>
                  <a:lnTo>
                    <a:pt x="354" y="878"/>
                  </a:lnTo>
                  <a:lnTo>
                    <a:pt x="355" y="861"/>
                  </a:lnTo>
                  <a:lnTo>
                    <a:pt x="354" y="838"/>
                  </a:lnTo>
                  <a:lnTo>
                    <a:pt x="352" y="818"/>
                  </a:lnTo>
                  <a:lnTo>
                    <a:pt x="348" y="795"/>
                  </a:lnTo>
                  <a:lnTo>
                    <a:pt x="344" y="774"/>
                  </a:lnTo>
                  <a:lnTo>
                    <a:pt x="336" y="749"/>
                  </a:lnTo>
                  <a:lnTo>
                    <a:pt x="331" y="724"/>
                  </a:lnTo>
                  <a:lnTo>
                    <a:pt x="325" y="700"/>
                  </a:lnTo>
                  <a:lnTo>
                    <a:pt x="319" y="677"/>
                  </a:lnTo>
                  <a:lnTo>
                    <a:pt x="312" y="652"/>
                  </a:lnTo>
                  <a:lnTo>
                    <a:pt x="304" y="627"/>
                  </a:lnTo>
                  <a:lnTo>
                    <a:pt x="296" y="605"/>
                  </a:lnTo>
                  <a:lnTo>
                    <a:pt x="291" y="584"/>
                  </a:lnTo>
                  <a:lnTo>
                    <a:pt x="285" y="561"/>
                  </a:lnTo>
                  <a:lnTo>
                    <a:pt x="279" y="542"/>
                  </a:lnTo>
                  <a:lnTo>
                    <a:pt x="276" y="523"/>
                  </a:lnTo>
                  <a:lnTo>
                    <a:pt x="276" y="508"/>
                  </a:lnTo>
                  <a:lnTo>
                    <a:pt x="272" y="491"/>
                  </a:lnTo>
                  <a:lnTo>
                    <a:pt x="272" y="477"/>
                  </a:lnTo>
                  <a:lnTo>
                    <a:pt x="272" y="466"/>
                  </a:lnTo>
                  <a:lnTo>
                    <a:pt x="276" y="456"/>
                  </a:lnTo>
                  <a:lnTo>
                    <a:pt x="279" y="441"/>
                  </a:lnTo>
                  <a:lnTo>
                    <a:pt x="287" y="432"/>
                  </a:lnTo>
                  <a:lnTo>
                    <a:pt x="302" y="422"/>
                  </a:lnTo>
                  <a:lnTo>
                    <a:pt x="310" y="422"/>
                  </a:lnTo>
                  <a:lnTo>
                    <a:pt x="443" y="500"/>
                  </a:lnTo>
                  <a:lnTo>
                    <a:pt x="494" y="255"/>
                  </a:lnTo>
                  <a:lnTo>
                    <a:pt x="722" y="135"/>
                  </a:lnTo>
                  <a:lnTo>
                    <a:pt x="783" y="0"/>
                  </a:lnTo>
                  <a:lnTo>
                    <a:pt x="682" y="74"/>
                  </a:lnTo>
                  <a:lnTo>
                    <a:pt x="637" y="46"/>
                  </a:lnTo>
                  <a:lnTo>
                    <a:pt x="631" y="46"/>
                  </a:lnTo>
                  <a:lnTo>
                    <a:pt x="620" y="50"/>
                  </a:lnTo>
                  <a:lnTo>
                    <a:pt x="610" y="50"/>
                  </a:lnTo>
                  <a:lnTo>
                    <a:pt x="603" y="53"/>
                  </a:lnTo>
                  <a:lnTo>
                    <a:pt x="591" y="57"/>
                  </a:lnTo>
                  <a:lnTo>
                    <a:pt x="582" y="63"/>
                  </a:lnTo>
                  <a:lnTo>
                    <a:pt x="566" y="67"/>
                  </a:lnTo>
                  <a:lnTo>
                    <a:pt x="553" y="72"/>
                  </a:lnTo>
                  <a:lnTo>
                    <a:pt x="538" y="78"/>
                  </a:lnTo>
                  <a:lnTo>
                    <a:pt x="523" y="86"/>
                  </a:lnTo>
                  <a:lnTo>
                    <a:pt x="506" y="91"/>
                  </a:lnTo>
                  <a:lnTo>
                    <a:pt x="488" y="97"/>
                  </a:lnTo>
                  <a:lnTo>
                    <a:pt x="471" y="105"/>
                  </a:lnTo>
                  <a:lnTo>
                    <a:pt x="454" y="114"/>
                  </a:lnTo>
                  <a:lnTo>
                    <a:pt x="433" y="120"/>
                  </a:lnTo>
                  <a:lnTo>
                    <a:pt x="416" y="127"/>
                  </a:lnTo>
                  <a:lnTo>
                    <a:pt x="397" y="135"/>
                  </a:lnTo>
                  <a:lnTo>
                    <a:pt x="380" y="145"/>
                  </a:lnTo>
                  <a:lnTo>
                    <a:pt x="361" y="152"/>
                  </a:lnTo>
                  <a:lnTo>
                    <a:pt x="344" y="162"/>
                  </a:lnTo>
                  <a:lnTo>
                    <a:pt x="327" y="169"/>
                  </a:lnTo>
                  <a:lnTo>
                    <a:pt x="314" y="179"/>
                  </a:lnTo>
                  <a:lnTo>
                    <a:pt x="298" y="184"/>
                  </a:lnTo>
                  <a:lnTo>
                    <a:pt x="287" y="192"/>
                  </a:lnTo>
                  <a:lnTo>
                    <a:pt x="274" y="198"/>
                  </a:lnTo>
                  <a:lnTo>
                    <a:pt x="266" y="203"/>
                  </a:lnTo>
                  <a:lnTo>
                    <a:pt x="253" y="211"/>
                  </a:lnTo>
                  <a:lnTo>
                    <a:pt x="249" y="215"/>
                  </a:lnTo>
                  <a:lnTo>
                    <a:pt x="253" y="217"/>
                  </a:lnTo>
                  <a:lnTo>
                    <a:pt x="264" y="226"/>
                  </a:lnTo>
                  <a:lnTo>
                    <a:pt x="279" y="238"/>
                  </a:lnTo>
                  <a:lnTo>
                    <a:pt x="300" y="255"/>
                  </a:lnTo>
                  <a:lnTo>
                    <a:pt x="315" y="270"/>
                  </a:lnTo>
                  <a:lnTo>
                    <a:pt x="321" y="291"/>
                  </a:lnTo>
                  <a:lnTo>
                    <a:pt x="315" y="306"/>
                  </a:lnTo>
                  <a:lnTo>
                    <a:pt x="300" y="314"/>
                  </a:lnTo>
                  <a:lnTo>
                    <a:pt x="287" y="310"/>
                  </a:lnTo>
                  <a:lnTo>
                    <a:pt x="272" y="306"/>
                  </a:lnTo>
                  <a:lnTo>
                    <a:pt x="255" y="299"/>
                  </a:lnTo>
                  <a:lnTo>
                    <a:pt x="239" y="293"/>
                  </a:lnTo>
                  <a:lnTo>
                    <a:pt x="222" y="285"/>
                  </a:lnTo>
                  <a:lnTo>
                    <a:pt x="205" y="280"/>
                  </a:lnTo>
                  <a:lnTo>
                    <a:pt x="188" y="278"/>
                  </a:lnTo>
                  <a:lnTo>
                    <a:pt x="175" y="280"/>
                  </a:lnTo>
                  <a:lnTo>
                    <a:pt x="160" y="283"/>
                  </a:lnTo>
                  <a:lnTo>
                    <a:pt x="150" y="293"/>
                  </a:lnTo>
                  <a:lnTo>
                    <a:pt x="141" y="304"/>
                  </a:lnTo>
                  <a:lnTo>
                    <a:pt x="135" y="319"/>
                  </a:lnTo>
                  <a:lnTo>
                    <a:pt x="127" y="333"/>
                  </a:lnTo>
                  <a:lnTo>
                    <a:pt x="124" y="348"/>
                  </a:lnTo>
                  <a:lnTo>
                    <a:pt x="122" y="361"/>
                  </a:lnTo>
                  <a:lnTo>
                    <a:pt x="122" y="375"/>
                  </a:lnTo>
                  <a:lnTo>
                    <a:pt x="122" y="382"/>
                  </a:lnTo>
                  <a:lnTo>
                    <a:pt x="122" y="390"/>
                  </a:lnTo>
                  <a:lnTo>
                    <a:pt x="122" y="397"/>
                  </a:lnTo>
                  <a:lnTo>
                    <a:pt x="124" y="409"/>
                  </a:lnTo>
                  <a:lnTo>
                    <a:pt x="122" y="420"/>
                  </a:lnTo>
                  <a:lnTo>
                    <a:pt x="122" y="439"/>
                  </a:lnTo>
                  <a:lnTo>
                    <a:pt x="120" y="451"/>
                  </a:lnTo>
                  <a:lnTo>
                    <a:pt x="120" y="464"/>
                  </a:lnTo>
                  <a:lnTo>
                    <a:pt x="118" y="481"/>
                  </a:lnTo>
                  <a:lnTo>
                    <a:pt x="116" y="500"/>
                  </a:lnTo>
                  <a:lnTo>
                    <a:pt x="110" y="519"/>
                  </a:lnTo>
                  <a:lnTo>
                    <a:pt x="105" y="542"/>
                  </a:lnTo>
                  <a:lnTo>
                    <a:pt x="99" y="565"/>
                  </a:lnTo>
                  <a:lnTo>
                    <a:pt x="95" y="591"/>
                  </a:lnTo>
                  <a:lnTo>
                    <a:pt x="89" y="616"/>
                  </a:lnTo>
                  <a:lnTo>
                    <a:pt x="84" y="643"/>
                  </a:lnTo>
                  <a:lnTo>
                    <a:pt x="78" y="669"/>
                  </a:lnTo>
                  <a:lnTo>
                    <a:pt x="72" y="696"/>
                  </a:lnTo>
                  <a:lnTo>
                    <a:pt x="66" y="717"/>
                  </a:lnTo>
                  <a:lnTo>
                    <a:pt x="61" y="740"/>
                  </a:lnTo>
                  <a:lnTo>
                    <a:pt x="57" y="759"/>
                  </a:lnTo>
                  <a:lnTo>
                    <a:pt x="53" y="778"/>
                  </a:lnTo>
                  <a:lnTo>
                    <a:pt x="49" y="791"/>
                  </a:lnTo>
                  <a:lnTo>
                    <a:pt x="47" y="804"/>
                  </a:lnTo>
                  <a:lnTo>
                    <a:pt x="47" y="810"/>
                  </a:lnTo>
                  <a:lnTo>
                    <a:pt x="47" y="814"/>
                  </a:lnTo>
                  <a:lnTo>
                    <a:pt x="46" y="814"/>
                  </a:lnTo>
                  <a:lnTo>
                    <a:pt x="44" y="819"/>
                  </a:lnTo>
                  <a:lnTo>
                    <a:pt x="42" y="827"/>
                  </a:lnTo>
                  <a:lnTo>
                    <a:pt x="40" y="838"/>
                  </a:lnTo>
                  <a:lnTo>
                    <a:pt x="36" y="850"/>
                  </a:lnTo>
                  <a:lnTo>
                    <a:pt x="32" y="865"/>
                  </a:lnTo>
                  <a:lnTo>
                    <a:pt x="28" y="882"/>
                  </a:lnTo>
                  <a:lnTo>
                    <a:pt x="25" y="899"/>
                  </a:lnTo>
                  <a:lnTo>
                    <a:pt x="19" y="916"/>
                  </a:lnTo>
                  <a:lnTo>
                    <a:pt x="15" y="934"/>
                  </a:lnTo>
                  <a:lnTo>
                    <a:pt x="11" y="951"/>
                  </a:lnTo>
                  <a:lnTo>
                    <a:pt x="8" y="968"/>
                  </a:lnTo>
                  <a:lnTo>
                    <a:pt x="4" y="983"/>
                  </a:lnTo>
                  <a:lnTo>
                    <a:pt x="2" y="998"/>
                  </a:lnTo>
                  <a:lnTo>
                    <a:pt x="2" y="1010"/>
                  </a:lnTo>
                  <a:lnTo>
                    <a:pt x="2" y="1021"/>
                  </a:lnTo>
                  <a:lnTo>
                    <a:pt x="0" y="1038"/>
                  </a:lnTo>
                  <a:lnTo>
                    <a:pt x="0" y="1055"/>
                  </a:lnTo>
                  <a:lnTo>
                    <a:pt x="2" y="1070"/>
                  </a:lnTo>
                  <a:lnTo>
                    <a:pt x="6" y="1086"/>
                  </a:lnTo>
                  <a:lnTo>
                    <a:pt x="9" y="1099"/>
                  </a:lnTo>
                  <a:lnTo>
                    <a:pt x="13" y="1112"/>
                  </a:lnTo>
                  <a:lnTo>
                    <a:pt x="17" y="1126"/>
                  </a:lnTo>
                  <a:lnTo>
                    <a:pt x="21" y="1141"/>
                  </a:lnTo>
                  <a:lnTo>
                    <a:pt x="23" y="1154"/>
                  </a:lnTo>
                  <a:lnTo>
                    <a:pt x="25" y="1169"/>
                  </a:lnTo>
                  <a:lnTo>
                    <a:pt x="28" y="1184"/>
                  </a:lnTo>
                  <a:lnTo>
                    <a:pt x="34" y="1202"/>
                  </a:lnTo>
                  <a:lnTo>
                    <a:pt x="38" y="1215"/>
                  </a:lnTo>
                  <a:lnTo>
                    <a:pt x="46" y="1230"/>
                  </a:lnTo>
                  <a:lnTo>
                    <a:pt x="55" y="1245"/>
                  </a:lnTo>
                  <a:lnTo>
                    <a:pt x="70" y="1261"/>
                  </a:lnTo>
                  <a:lnTo>
                    <a:pt x="84" y="1274"/>
                  </a:lnTo>
                  <a:lnTo>
                    <a:pt x="103" y="1289"/>
                  </a:lnTo>
                  <a:lnTo>
                    <a:pt x="120" y="1302"/>
                  </a:lnTo>
                  <a:lnTo>
                    <a:pt x="141" y="1318"/>
                  </a:lnTo>
                  <a:lnTo>
                    <a:pt x="156" y="1331"/>
                  </a:lnTo>
                  <a:lnTo>
                    <a:pt x="173" y="1348"/>
                  </a:lnTo>
                  <a:lnTo>
                    <a:pt x="186" y="1363"/>
                  </a:lnTo>
                  <a:lnTo>
                    <a:pt x="196" y="1384"/>
                  </a:lnTo>
                  <a:lnTo>
                    <a:pt x="196" y="1392"/>
                  </a:lnTo>
                  <a:lnTo>
                    <a:pt x="196" y="1401"/>
                  </a:lnTo>
                  <a:lnTo>
                    <a:pt x="196" y="1411"/>
                  </a:lnTo>
                  <a:lnTo>
                    <a:pt x="196" y="1424"/>
                  </a:lnTo>
                  <a:lnTo>
                    <a:pt x="192" y="1432"/>
                  </a:lnTo>
                  <a:lnTo>
                    <a:pt x="192" y="1443"/>
                  </a:lnTo>
                  <a:lnTo>
                    <a:pt x="188" y="1454"/>
                  </a:lnTo>
                  <a:lnTo>
                    <a:pt x="188" y="1468"/>
                  </a:lnTo>
                  <a:lnTo>
                    <a:pt x="184" y="1477"/>
                  </a:lnTo>
                  <a:lnTo>
                    <a:pt x="182" y="1489"/>
                  </a:lnTo>
                  <a:lnTo>
                    <a:pt x="182" y="1500"/>
                  </a:lnTo>
                  <a:lnTo>
                    <a:pt x="182" y="1511"/>
                  </a:lnTo>
                  <a:lnTo>
                    <a:pt x="182" y="1523"/>
                  </a:lnTo>
                  <a:lnTo>
                    <a:pt x="182" y="1534"/>
                  </a:lnTo>
                  <a:lnTo>
                    <a:pt x="184" y="1548"/>
                  </a:lnTo>
                  <a:lnTo>
                    <a:pt x="190" y="1557"/>
                  </a:lnTo>
                  <a:lnTo>
                    <a:pt x="200" y="1576"/>
                  </a:lnTo>
                  <a:lnTo>
                    <a:pt x="215" y="1597"/>
                  </a:lnTo>
                  <a:lnTo>
                    <a:pt x="232" y="1614"/>
                  </a:lnTo>
                  <a:lnTo>
                    <a:pt x="253" y="1631"/>
                  </a:lnTo>
                  <a:lnTo>
                    <a:pt x="268" y="1645"/>
                  </a:lnTo>
                  <a:lnTo>
                    <a:pt x="285" y="1654"/>
                  </a:lnTo>
                  <a:lnTo>
                    <a:pt x="295" y="1662"/>
                  </a:lnTo>
                  <a:lnTo>
                    <a:pt x="300" y="1664"/>
                  </a:lnTo>
                  <a:lnTo>
                    <a:pt x="555" y="1645"/>
                  </a:lnTo>
                  <a:lnTo>
                    <a:pt x="555" y="1645"/>
                  </a:lnTo>
                  <a:close/>
                </a:path>
              </a:pathLst>
            </a:custGeom>
            <a:solidFill>
              <a:srgbClr val="BDCAD4"/>
            </a:solidFill>
            <a:ln w="9525">
              <a:noFill/>
              <a:round/>
            </a:ln>
          </p:spPr>
          <p:txBody>
            <a:bodyPr/>
            <a:lstStyle/>
            <a:p>
              <a:endParaRPr lang="en-US"/>
            </a:p>
          </p:txBody>
        </p:sp>
        <p:sp>
          <p:nvSpPr>
            <p:cNvPr id="384016" name="Freeform 16"/>
            <p:cNvSpPr/>
            <p:nvPr/>
          </p:nvSpPr>
          <p:spPr bwMode="auto">
            <a:xfrm>
              <a:off x="4093" y="2938"/>
              <a:ext cx="400" cy="558"/>
            </a:xfrm>
            <a:custGeom>
              <a:avLst/>
              <a:gdLst/>
              <a:ahLst/>
              <a:cxnLst>
                <a:cxn ang="0">
                  <a:pos x="186" y="563"/>
                </a:cxn>
                <a:cxn ang="0">
                  <a:pos x="186" y="610"/>
                </a:cxn>
                <a:cxn ang="0">
                  <a:pos x="185" y="667"/>
                </a:cxn>
                <a:cxn ang="0">
                  <a:pos x="179" y="726"/>
                </a:cxn>
                <a:cxn ang="0">
                  <a:pos x="145" y="757"/>
                </a:cxn>
                <a:cxn ang="0">
                  <a:pos x="97" y="705"/>
                </a:cxn>
                <a:cxn ang="0">
                  <a:pos x="69" y="646"/>
                </a:cxn>
                <a:cxn ang="0">
                  <a:pos x="40" y="584"/>
                </a:cxn>
                <a:cxn ang="0">
                  <a:pos x="12" y="534"/>
                </a:cxn>
                <a:cxn ang="0">
                  <a:pos x="0" y="547"/>
                </a:cxn>
                <a:cxn ang="0">
                  <a:pos x="2" y="606"/>
                </a:cxn>
                <a:cxn ang="0">
                  <a:pos x="8" y="688"/>
                </a:cxn>
                <a:cxn ang="0">
                  <a:pos x="15" y="774"/>
                </a:cxn>
                <a:cxn ang="0">
                  <a:pos x="19" y="844"/>
                </a:cxn>
                <a:cxn ang="0">
                  <a:pos x="17" y="901"/>
                </a:cxn>
                <a:cxn ang="0">
                  <a:pos x="13" y="950"/>
                </a:cxn>
                <a:cxn ang="0">
                  <a:pos x="339" y="916"/>
                </a:cxn>
                <a:cxn ang="0">
                  <a:pos x="722" y="479"/>
                </a:cxn>
                <a:cxn ang="0">
                  <a:pos x="713" y="418"/>
                </a:cxn>
                <a:cxn ang="0">
                  <a:pos x="696" y="314"/>
                </a:cxn>
                <a:cxn ang="0">
                  <a:pos x="677" y="205"/>
                </a:cxn>
                <a:cxn ang="0">
                  <a:pos x="662" y="135"/>
                </a:cxn>
                <a:cxn ang="0">
                  <a:pos x="641" y="78"/>
                </a:cxn>
                <a:cxn ang="0">
                  <a:pos x="620" y="32"/>
                </a:cxn>
                <a:cxn ang="0">
                  <a:pos x="595" y="0"/>
                </a:cxn>
                <a:cxn ang="0">
                  <a:pos x="580" y="28"/>
                </a:cxn>
                <a:cxn ang="0">
                  <a:pos x="580" y="76"/>
                </a:cxn>
                <a:cxn ang="0">
                  <a:pos x="576" y="133"/>
                </a:cxn>
                <a:cxn ang="0">
                  <a:pos x="572" y="192"/>
                </a:cxn>
                <a:cxn ang="0">
                  <a:pos x="563" y="239"/>
                </a:cxn>
                <a:cxn ang="0">
                  <a:pos x="544" y="285"/>
                </a:cxn>
                <a:cxn ang="0">
                  <a:pos x="502" y="296"/>
                </a:cxn>
                <a:cxn ang="0">
                  <a:pos x="460" y="239"/>
                </a:cxn>
                <a:cxn ang="0">
                  <a:pos x="434" y="201"/>
                </a:cxn>
                <a:cxn ang="0">
                  <a:pos x="426" y="224"/>
                </a:cxn>
                <a:cxn ang="0">
                  <a:pos x="428" y="264"/>
                </a:cxn>
                <a:cxn ang="0">
                  <a:pos x="435" y="319"/>
                </a:cxn>
                <a:cxn ang="0">
                  <a:pos x="447" y="388"/>
                </a:cxn>
                <a:cxn ang="0">
                  <a:pos x="456" y="456"/>
                </a:cxn>
                <a:cxn ang="0">
                  <a:pos x="454" y="517"/>
                </a:cxn>
                <a:cxn ang="0">
                  <a:pos x="432" y="565"/>
                </a:cxn>
                <a:cxn ang="0">
                  <a:pos x="363" y="572"/>
                </a:cxn>
                <a:cxn ang="0">
                  <a:pos x="342" y="572"/>
                </a:cxn>
                <a:cxn ang="0">
                  <a:pos x="363" y="623"/>
                </a:cxn>
                <a:cxn ang="0">
                  <a:pos x="369" y="671"/>
                </a:cxn>
                <a:cxn ang="0">
                  <a:pos x="359" y="726"/>
                </a:cxn>
                <a:cxn ang="0">
                  <a:pos x="344" y="777"/>
                </a:cxn>
                <a:cxn ang="0">
                  <a:pos x="287" y="795"/>
                </a:cxn>
                <a:cxn ang="0">
                  <a:pos x="251" y="730"/>
                </a:cxn>
                <a:cxn ang="0">
                  <a:pos x="219" y="644"/>
                </a:cxn>
                <a:cxn ang="0">
                  <a:pos x="194" y="568"/>
                </a:cxn>
                <a:cxn ang="0">
                  <a:pos x="186" y="538"/>
                </a:cxn>
              </a:cxnLst>
              <a:rect l="0" t="0" r="r" b="b"/>
              <a:pathLst>
                <a:path w="800" h="1116">
                  <a:moveTo>
                    <a:pt x="186" y="538"/>
                  </a:moveTo>
                  <a:lnTo>
                    <a:pt x="186" y="542"/>
                  </a:lnTo>
                  <a:lnTo>
                    <a:pt x="186" y="555"/>
                  </a:lnTo>
                  <a:lnTo>
                    <a:pt x="186" y="563"/>
                  </a:lnTo>
                  <a:lnTo>
                    <a:pt x="186" y="574"/>
                  </a:lnTo>
                  <a:lnTo>
                    <a:pt x="186" y="585"/>
                  </a:lnTo>
                  <a:lnTo>
                    <a:pt x="188" y="599"/>
                  </a:lnTo>
                  <a:lnTo>
                    <a:pt x="186" y="610"/>
                  </a:lnTo>
                  <a:lnTo>
                    <a:pt x="186" y="625"/>
                  </a:lnTo>
                  <a:lnTo>
                    <a:pt x="186" y="639"/>
                  </a:lnTo>
                  <a:lnTo>
                    <a:pt x="186" y="654"/>
                  </a:lnTo>
                  <a:lnTo>
                    <a:pt x="185" y="667"/>
                  </a:lnTo>
                  <a:lnTo>
                    <a:pt x="185" y="680"/>
                  </a:lnTo>
                  <a:lnTo>
                    <a:pt x="185" y="694"/>
                  </a:lnTo>
                  <a:lnTo>
                    <a:pt x="185" y="709"/>
                  </a:lnTo>
                  <a:lnTo>
                    <a:pt x="179" y="726"/>
                  </a:lnTo>
                  <a:lnTo>
                    <a:pt x="173" y="741"/>
                  </a:lnTo>
                  <a:lnTo>
                    <a:pt x="164" y="753"/>
                  </a:lnTo>
                  <a:lnTo>
                    <a:pt x="156" y="758"/>
                  </a:lnTo>
                  <a:lnTo>
                    <a:pt x="145" y="757"/>
                  </a:lnTo>
                  <a:lnTo>
                    <a:pt x="133" y="751"/>
                  </a:lnTo>
                  <a:lnTo>
                    <a:pt x="120" y="738"/>
                  </a:lnTo>
                  <a:lnTo>
                    <a:pt x="107" y="720"/>
                  </a:lnTo>
                  <a:lnTo>
                    <a:pt x="97" y="705"/>
                  </a:lnTo>
                  <a:lnTo>
                    <a:pt x="91" y="692"/>
                  </a:lnTo>
                  <a:lnTo>
                    <a:pt x="82" y="677"/>
                  </a:lnTo>
                  <a:lnTo>
                    <a:pt x="76" y="663"/>
                  </a:lnTo>
                  <a:lnTo>
                    <a:pt x="69" y="646"/>
                  </a:lnTo>
                  <a:lnTo>
                    <a:pt x="61" y="631"/>
                  </a:lnTo>
                  <a:lnTo>
                    <a:pt x="53" y="614"/>
                  </a:lnTo>
                  <a:lnTo>
                    <a:pt x="48" y="601"/>
                  </a:lnTo>
                  <a:lnTo>
                    <a:pt x="40" y="584"/>
                  </a:lnTo>
                  <a:lnTo>
                    <a:pt x="32" y="572"/>
                  </a:lnTo>
                  <a:lnTo>
                    <a:pt x="27" y="559"/>
                  </a:lnTo>
                  <a:lnTo>
                    <a:pt x="21" y="549"/>
                  </a:lnTo>
                  <a:lnTo>
                    <a:pt x="12" y="534"/>
                  </a:lnTo>
                  <a:lnTo>
                    <a:pt x="8" y="532"/>
                  </a:lnTo>
                  <a:lnTo>
                    <a:pt x="4" y="534"/>
                  </a:lnTo>
                  <a:lnTo>
                    <a:pt x="2" y="540"/>
                  </a:lnTo>
                  <a:lnTo>
                    <a:pt x="0" y="547"/>
                  </a:lnTo>
                  <a:lnTo>
                    <a:pt x="0" y="561"/>
                  </a:lnTo>
                  <a:lnTo>
                    <a:pt x="0" y="572"/>
                  </a:lnTo>
                  <a:lnTo>
                    <a:pt x="0" y="589"/>
                  </a:lnTo>
                  <a:lnTo>
                    <a:pt x="2" y="606"/>
                  </a:lnTo>
                  <a:lnTo>
                    <a:pt x="4" y="627"/>
                  </a:lnTo>
                  <a:lnTo>
                    <a:pt x="4" y="644"/>
                  </a:lnTo>
                  <a:lnTo>
                    <a:pt x="8" y="665"/>
                  </a:lnTo>
                  <a:lnTo>
                    <a:pt x="8" y="688"/>
                  </a:lnTo>
                  <a:lnTo>
                    <a:pt x="12" y="711"/>
                  </a:lnTo>
                  <a:lnTo>
                    <a:pt x="12" y="732"/>
                  </a:lnTo>
                  <a:lnTo>
                    <a:pt x="15" y="753"/>
                  </a:lnTo>
                  <a:lnTo>
                    <a:pt x="15" y="774"/>
                  </a:lnTo>
                  <a:lnTo>
                    <a:pt x="19" y="795"/>
                  </a:lnTo>
                  <a:lnTo>
                    <a:pt x="19" y="812"/>
                  </a:lnTo>
                  <a:lnTo>
                    <a:pt x="19" y="829"/>
                  </a:lnTo>
                  <a:lnTo>
                    <a:pt x="19" y="844"/>
                  </a:lnTo>
                  <a:lnTo>
                    <a:pt x="19" y="861"/>
                  </a:lnTo>
                  <a:lnTo>
                    <a:pt x="17" y="876"/>
                  </a:lnTo>
                  <a:lnTo>
                    <a:pt x="17" y="890"/>
                  </a:lnTo>
                  <a:lnTo>
                    <a:pt x="17" y="901"/>
                  </a:lnTo>
                  <a:lnTo>
                    <a:pt x="17" y="912"/>
                  </a:lnTo>
                  <a:lnTo>
                    <a:pt x="15" y="930"/>
                  </a:lnTo>
                  <a:lnTo>
                    <a:pt x="13" y="943"/>
                  </a:lnTo>
                  <a:lnTo>
                    <a:pt x="13" y="950"/>
                  </a:lnTo>
                  <a:lnTo>
                    <a:pt x="13" y="954"/>
                  </a:lnTo>
                  <a:lnTo>
                    <a:pt x="116" y="859"/>
                  </a:lnTo>
                  <a:lnTo>
                    <a:pt x="276" y="871"/>
                  </a:lnTo>
                  <a:lnTo>
                    <a:pt x="339" y="916"/>
                  </a:lnTo>
                  <a:lnTo>
                    <a:pt x="519" y="1104"/>
                  </a:lnTo>
                  <a:lnTo>
                    <a:pt x="800" y="1116"/>
                  </a:lnTo>
                  <a:lnTo>
                    <a:pt x="724" y="483"/>
                  </a:lnTo>
                  <a:lnTo>
                    <a:pt x="722" y="479"/>
                  </a:lnTo>
                  <a:lnTo>
                    <a:pt x="721" y="469"/>
                  </a:lnTo>
                  <a:lnTo>
                    <a:pt x="719" y="456"/>
                  </a:lnTo>
                  <a:lnTo>
                    <a:pt x="717" y="441"/>
                  </a:lnTo>
                  <a:lnTo>
                    <a:pt x="713" y="418"/>
                  </a:lnTo>
                  <a:lnTo>
                    <a:pt x="709" y="395"/>
                  </a:lnTo>
                  <a:lnTo>
                    <a:pt x="705" y="369"/>
                  </a:lnTo>
                  <a:lnTo>
                    <a:pt x="702" y="344"/>
                  </a:lnTo>
                  <a:lnTo>
                    <a:pt x="696" y="314"/>
                  </a:lnTo>
                  <a:lnTo>
                    <a:pt x="692" y="285"/>
                  </a:lnTo>
                  <a:lnTo>
                    <a:pt x="686" y="257"/>
                  </a:lnTo>
                  <a:lnTo>
                    <a:pt x="683" y="232"/>
                  </a:lnTo>
                  <a:lnTo>
                    <a:pt x="677" y="205"/>
                  </a:lnTo>
                  <a:lnTo>
                    <a:pt x="673" y="184"/>
                  </a:lnTo>
                  <a:lnTo>
                    <a:pt x="669" y="163"/>
                  </a:lnTo>
                  <a:lnTo>
                    <a:pt x="667" y="150"/>
                  </a:lnTo>
                  <a:lnTo>
                    <a:pt x="662" y="135"/>
                  </a:lnTo>
                  <a:lnTo>
                    <a:pt x="656" y="120"/>
                  </a:lnTo>
                  <a:lnTo>
                    <a:pt x="650" y="104"/>
                  </a:lnTo>
                  <a:lnTo>
                    <a:pt x="646" y="93"/>
                  </a:lnTo>
                  <a:lnTo>
                    <a:pt x="641" y="78"/>
                  </a:lnTo>
                  <a:lnTo>
                    <a:pt x="635" y="65"/>
                  </a:lnTo>
                  <a:lnTo>
                    <a:pt x="629" y="53"/>
                  </a:lnTo>
                  <a:lnTo>
                    <a:pt x="626" y="44"/>
                  </a:lnTo>
                  <a:lnTo>
                    <a:pt x="620" y="32"/>
                  </a:lnTo>
                  <a:lnTo>
                    <a:pt x="614" y="23"/>
                  </a:lnTo>
                  <a:lnTo>
                    <a:pt x="608" y="15"/>
                  </a:lnTo>
                  <a:lnTo>
                    <a:pt x="605" y="9"/>
                  </a:lnTo>
                  <a:lnTo>
                    <a:pt x="595" y="0"/>
                  </a:lnTo>
                  <a:lnTo>
                    <a:pt x="589" y="2"/>
                  </a:lnTo>
                  <a:lnTo>
                    <a:pt x="582" y="6"/>
                  </a:lnTo>
                  <a:lnTo>
                    <a:pt x="580" y="21"/>
                  </a:lnTo>
                  <a:lnTo>
                    <a:pt x="580" y="28"/>
                  </a:lnTo>
                  <a:lnTo>
                    <a:pt x="580" y="40"/>
                  </a:lnTo>
                  <a:lnTo>
                    <a:pt x="580" y="51"/>
                  </a:lnTo>
                  <a:lnTo>
                    <a:pt x="580" y="65"/>
                  </a:lnTo>
                  <a:lnTo>
                    <a:pt x="580" y="76"/>
                  </a:lnTo>
                  <a:lnTo>
                    <a:pt x="580" y="91"/>
                  </a:lnTo>
                  <a:lnTo>
                    <a:pt x="580" y="104"/>
                  </a:lnTo>
                  <a:lnTo>
                    <a:pt x="580" y="120"/>
                  </a:lnTo>
                  <a:lnTo>
                    <a:pt x="576" y="133"/>
                  </a:lnTo>
                  <a:lnTo>
                    <a:pt x="576" y="148"/>
                  </a:lnTo>
                  <a:lnTo>
                    <a:pt x="576" y="163"/>
                  </a:lnTo>
                  <a:lnTo>
                    <a:pt x="576" y="179"/>
                  </a:lnTo>
                  <a:lnTo>
                    <a:pt x="572" y="192"/>
                  </a:lnTo>
                  <a:lnTo>
                    <a:pt x="570" y="205"/>
                  </a:lnTo>
                  <a:lnTo>
                    <a:pt x="567" y="217"/>
                  </a:lnTo>
                  <a:lnTo>
                    <a:pt x="565" y="230"/>
                  </a:lnTo>
                  <a:lnTo>
                    <a:pt x="563" y="239"/>
                  </a:lnTo>
                  <a:lnTo>
                    <a:pt x="557" y="251"/>
                  </a:lnTo>
                  <a:lnTo>
                    <a:pt x="553" y="260"/>
                  </a:lnTo>
                  <a:lnTo>
                    <a:pt x="553" y="272"/>
                  </a:lnTo>
                  <a:lnTo>
                    <a:pt x="544" y="285"/>
                  </a:lnTo>
                  <a:lnTo>
                    <a:pt x="534" y="296"/>
                  </a:lnTo>
                  <a:lnTo>
                    <a:pt x="525" y="302"/>
                  </a:lnTo>
                  <a:lnTo>
                    <a:pt x="515" y="304"/>
                  </a:lnTo>
                  <a:lnTo>
                    <a:pt x="502" y="296"/>
                  </a:lnTo>
                  <a:lnTo>
                    <a:pt x="491" y="285"/>
                  </a:lnTo>
                  <a:lnTo>
                    <a:pt x="481" y="270"/>
                  </a:lnTo>
                  <a:lnTo>
                    <a:pt x="472" y="257"/>
                  </a:lnTo>
                  <a:lnTo>
                    <a:pt x="460" y="239"/>
                  </a:lnTo>
                  <a:lnTo>
                    <a:pt x="453" y="226"/>
                  </a:lnTo>
                  <a:lnTo>
                    <a:pt x="445" y="213"/>
                  </a:lnTo>
                  <a:lnTo>
                    <a:pt x="441" y="207"/>
                  </a:lnTo>
                  <a:lnTo>
                    <a:pt x="434" y="201"/>
                  </a:lnTo>
                  <a:lnTo>
                    <a:pt x="430" y="203"/>
                  </a:lnTo>
                  <a:lnTo>
                    <a:pt x="426" y="207"/>
                  </a:lnTo>
                  <a:lnTo>
                    <a:pt x="426" y="218"/>
                  </a:lnTo>
                  <a:lnTo>
                    <a:pt x="426" y="224"/>
                  </a:lnTo>
                  <a:lnTo>
                    <a:pt x="426" y="232"/>
                  </a:lnTo>
                  <a:lnTo>
                    <a:pt x="426" y="241"/>
                  </a:lnTo>
                  <a:lnTo>
                    <a:pt x="428" y="253"/>
                  </a:lnTo>
                  <a:lnTo>
                    <a:pt x="428" y="264"/>
                  </a:lnTo>
                  <a:lnTo>
                    <a:pt x="430" y="276"/>
                  </a:lnTo>
                  <a:lnTo>
                    <a:pt x="432" y="289"/>
                  </a:lnTo>
                  <a:lnTo>
                    <a:pt x="435" y="306"/>
                  </a:lnTo>
                  <a:lnTo>
                    <a:pt x="435" y="319"/>
                  </a:lnTo>
                  <a:lnTo>
                    <a:pt x="439" y="336"/>
                  </a:lnTo>
                  <a:lnTo>
                    <a:pt x="441" y="353"/>
                  </a:lnTo>
                  <a:lnTo>
                    <a:pt x="445" y="371"/>
                  </a:lnTo>
                  <a:lnTo>
                    <a:pt x="447" y="388"/>
                  </a:lnTo>
                  <a:lnTo>
                    <a:pt x="451" y="405"/>
                  </a:lnTo>
                  <a:lnTo>
                    <a:pt x="453" y="422"/>
                  </a:lnTo>
                  <a:lnTo>
                    <a:pt x="456" y="441"/>
                  </a:lnTo>
                  <a:lnTo>
                    <a:pt x="456" y="456"/>
                  </a:lnTo>
                  <a:lnTo>
                    <a:pt x="456" y="473"/>
                  </a:lnTo>
                  <a:lnTo>
                    <a:pt x="456" y="488"/>
                  </a:lnTo>
                  <a:lnTo>
                    <a:pt x="456" y="504"/>
                  </a:lnTo>
                  <a:lnTo>
                    <a:pt x="454" y="517"/>
                  </a:lnTo>
                  <a:lnTo>
                    <a:pt x="453" y="530"/>
                  </a:lnTo>
                  <a:lnTo>
                    <a:pt x="449" y="540"/>
                  </a:lnTo>
                  <a:lnTo>
                    <a:pt x="447" y="551"/>
                  </a:lnTo>
                  <a:lnTo>
                    <a:pt x="432" y="565"/>
                  </a:lnTo>
                  <a:lnTo>
                    <a:pt x="416" y="572"/>
                  </a:lnTo>
                  <a:lnTo>
                    <a:pt x="397" y="574"/>
                  </a:lnTo>
                  <a:lnTo>
                    <a:pt x="380" y="576"/>
                  </a:lnTo>
                  <a:lnTo>
                    <a:pt x="363" y="572"/>
                  </a:lnTo>
                  <a:lnTo>
                    <a:pt x="350" y="570"/>
                  </a:lnTo>
                  <a:lnTo>
                    <a:pt x="340" y="566"/>
                  </a:lnTo>
                  <a:lnTo>
                    <a:pt x="339" y="566"/>
                  </a:lnTo>
                  <a:lnTo>
                    <a:pt x="342" y="572"/>
                  </a:lnTo>
                  <a:lnTo>
                    <a:pt x="348" y="578"/>
                  </a:lnTo>
                  <a:lnTo>
                    <a:pt x="354" y="591"/>
                  </a:lnTo>
                  <a:lnTo>
                    <a:pt x="358" y="604"/>
                  </a:lnTo>
                  <a:lnTo>
                    <a:pt x="363" y="623"/>
                  </a:lnTo>
                  <a:lnTo>
                    <a:pt x="365" y="633"/>
                  </a:lnTo>
                  <a:lnTo>
                    <a:pt x="367" y="644"/>
                  </a:lnTo>
                  <a:lnTo>
                    <a:pt x="367" y="656"/>
                  </a:lnTo>
                  <a:lnTo>
                    <a:pt x="369" y="671"/>
                  </a:lnTo>
                  <a:lnTo>
                    <a:pt x="367" y="682"/>
                  </a:lnTo>
                  <a:lnTo>
                    <a:pt x="365" y="698"/>
                  </a:lnTo>
                  <a:lnTo>
                    <a:pt x="361" y="711"/>
                  </a:lnTo>
                  <a:lnTo>
                    <a:pt x="359" y="726"/>
                  </a:lnTo>
                  <a:lnTo>
                    <a:pt x="356" y="739"/>
                  </a:lnTo>
                  <a:lnTo>
                    <a:pt x="352" y="753"/>
                  </a:lnTo>
                  <a:lnTo>
                    <a:pt x="348" y="764"/>
                  </a:lnTo>
                  <a:lnTo>
                    <a:pt x="344" y="777"/>
                  </a:lnTo>
                  <a:lnTo>
                    <a:pt x="331" y="795"/>
                  </a:lnTo>
                  <a:lnTo>
                    <a:pt x="318" y="806"/>
                  </a:lnTo>
                  <a:lnTo>
                    <a:pt x="302" y="806"/>
                  </a:lnTo>
                  <a:lnTo>
                    <a:pt x="287" y="795"/>
                  </a:lnTo>
                  <a:lnTo>
                    <a:pt x="278" y="781"/>
                  </a:lnTo>
                  <a:lnTo>
                    <a:pt x="268" y="766"/>
                  </a:lnTo>
                  <a:lnTo>
                    <a:pt x="259" y="747"/>
                  </a:lnTo>
                  <a:lnTo>
                    <a:pt x="251" y="730"/>
                  </a:lnTo>
                  <a:lnTo>
                    <a:pt x="242" y="707"/>
                  </a:lnTo>
                  <a:lnTo>
                    <a:pt x="234" y="686"/>
                  </a:lnTo>
                  <a:lnTo>
                    <a:pt x="224" y="665"/>
                  </a:lnTo>
                  <a:lnTo>
                    <a:pt x="219" y="644"/>
                  </a:lnTo>
                  <a:lnTo>
                    <a:pt x="211" y="622"/>
                  </a:lnTo>
                  <a:lnTo>
                    <a:pt x="204" y="603"/>
                  </a:lnTo>
                  <a:lnTo>
                    <a:pt x="198" y="584"/>
                  </a:lnTo>
                  <a:lnTo>
                    <a:pt x="194" y="568"/>
                  </a:lnTo>
                  <a:lnTo>
                    <a:pt x="188" y="555"/>
                  </a:lnTo>
                  <a:lnTo>
                    <a:pt x="186" y="545"/>
                  </a:lnTo>
                  <a:lnTo>
                    <a:pt x="186" y="538"/>
                  </a:lnTo>
                  <a:lnTo>
                    <a:pt x="186" y="538"/>
                  </a:lnTo>
                  <a:close/>
                </a:path>
              </a:pathLst>
            </a:custGeom>
            <a:solidFill>
              <a:srgbClr val="BDCAD4"/>
            </a:solidFill>
            <a:ln w="9525">
              <a:noFill/>
              <a:round/>
            </a:ln>
          </p:spPr>
          <p:txBody>
            <a:bodyPr/>
            <a:lstStyle/>
            <a:p>
              <a:endParaRPr lang="en-US"/>
            </a:p>
          </p:txBody>
        </p:sp>
        <p:sp>
          <p:nvSpPr>
            <p:cNvPr id="384017" name="Freeform 17"/>
            <p:cNvSpPr/>
            <p:nvPr/>
          </p:nvSpPr>
          <p:spPr bwMode="auto">
            <a:xfrm>
              <a:off x="3043" y="2937"/>
              <a:ext cx="285" cy="385"/>
            </a:xfrm>
            <a:custGeom>
              <a:avLst/>
              <a:gdLst/>
              <a:ahLst/>
              <a:cxnLst>
                <a:cxn ang="0">
                  <a:pos x="355" y="141"/>
                </a:cxn>
                <a:cxn ang="0">
                  <a:pos x="351" y="164"/>
                </a:cxn>
                <a:cxn ang="0">
                  <a:pos x="351" y="188"/>
                </a:cxn>
                <a:cxn ang="0">
                  <a:pos x="349" y="217"/>
                </a:cxn>
                <a:cxn ang="0">
                  <a:pos x="349" y="249"/>
                </a:cxn>
                <a:cxn ang="0">
                  <a:pos x="349" y="281"/>
                </a:cxn>
                <a:cxn ang="0">
                  <a:pos x="353" y="316"/>
                </a:cxn>
                <a:cxn ang="0">
                  <a:pos x="359" y="346"/>
                </a:cxn>
                <a:cxn ang="0">
                  <a:pos x="367" y="373"/>
                </a:cxn>
                <a:cxn ang="0">
                  <a:pos x="378" y="396"/>
                </a:cxn>
                <a:cxn ang="0">
                  <a:pos x="389" y="416"/>
                </a:cxn>
                <a:cxn ang="0">
                  <a:pos x="403" y="439"/>
                </a:cxn>
                <a:cxn ang="0">
                  <a:pos x="418" y="458"/>
                </a:cxn>
                <a:cxn ang="0">
                  <a:pos x="420" y="462"/>
                </a:cxn>
                <a:cxn ang="0">
                  <a:pos x="412" y="473"/>
                </a:cxn>
                <a:cxn ang="0">
                  <a:pos x="401" y="496"/>
                </a:cxn>
                <a:cxn ang="0">
                  <a:pos x="387" y="525"/>
                </a:cxn>
                <a:cxn ang="0">
                  <a:pos x="372" y="557"/>
                </a:cxn>
                <a:cxn ang="0">
                  <a:pos x="359" y="588"/>
                </a:cxn>
                <a:cxn ang="0">
                  <a:pos x="348" y="618"/>
                </a:cxn>
                <a:cxn ang="0">
                  <a:pos x="340" y="641"/>
                </a:cxn>
                <a:cxn ang="0">
                  <a:pos x="338" y="660"/>
                </a:cxn>
                <a:cxn ang="0">
                  <a:pos x="351" y="656"/>
                </a:cxn>
                <a:cxn ang="0">
                  <a:pos x="380" y="631"/>
                </a:cxn>
                <a:cxn ang="0">
                  <a:pos x="410" y="603"/>
                </a:cxn>
                <a:cxn ang="0">
                  <a:pos x="441" y="584"/>
                </a:cxn>
                <a:cxn ang="0">
                  <a:pos x="463" y="578"/>
                </a:cxn>
                <a:cxn ang="0">
                  <a:pos x="482" y="584"/>
                </a:cxn>
                <a:cxn ang="0">
                  <a:pos x="568" y="673"/>
                </a:cxn>
                <a:cxn ang="0">
                  <a:pos x="148" y="719"/>
                </a:cxn>
                <a:cxn ang="0">
                  <a:pos x="148" y="711"/>
                </a:cxn>
                <a:cxn ang="0">
                  <a:pos x="152" y="694"/>
                </a:cxn>
                <a:cxn ang="0">
                  <a:pos x="156" y="667"/>
                </a:cxn>
                <a:cxn ang="0">
                  <a:pos x="159" y="635"/>
                </a:cxn>
                <a:cxn ang="0">
                  <a:pos x="159" y="599"/>
                </a:cxn>
                <a:cxn ang="0">
                  <a:pos x="159" y="565"/>
                </a:cxn>
                <a:cxn ang="0">
                  <a:pos x="156" y="532"/>
                </a:cxn>
                <a:cxn ang="0">
                  <a:pos x="148" y="508"/>
                </a:cxn>
                <a:cxn ang="0">
                  <a:pos x="133" y="487"/>
                </a:cxn>
                <a:cxn ang="0">
                  <a:pos x="114" y="473"/>
                </a:cxn>
                <a:cxn ang="0">
                  <a:pos x="91" y="466"/>
                </a:cxn>
                <a:cxn ang="0">
                  <a:pos x="70" y="462"/>
                </a:cxn>
                <a:cxn ang="0">
                  <a:pos x="47" y="458"/>
                </a:cxn>
                <a:cxn ang="0">
                  <a:pos x="28" y="456"/>
                </a:cxn>
                <a:cxn ang="0">
                  <a:pos x="5" y="451"/>
                </a:cxn>
                <a:cxn ang="0">
                  <a:pos x="3" y="428"/>
                </a:cxn>
                <a:cxn ang="0">
                  <a:pos x="23" y="394"/>
                </a:cxn>
                <a:cxn ang="0">
                  <a:pos x="32" y="367"/>
                </a:cxn>
                <a:cxn ang="0">
                  <a:pos x="42" y="338"/>
                </a:cxn>
                <a:cxn ang="0">
                  <a:pos x="51" y="304"/>
                </a:cxn>
                <a:cxn ang="0">
                  <a:pos x="57" y="268"/>
                </a:cxn>
                <a:cxn ang="0">
                  <a:pos x="55" y="222"/>
                </a:cxn>
                <a:cxn ang="0">
                  <a:pos x="51" y="179"/>
                </a:cxn>
                <a:cxn ang="0">
                  <a:pos x="43" y="133"/>
                </a:cxn>
                <a:cxn ang="0">
                  <a:pos x="36" y="93"/>
                </a:cxn>
                <a:cxn ang="0">
                  <a:pos x="24" y="55"/>
                </a:cxn>
                <a:cxn ang="0">
                  <a:pos x="17" y="27"/>
                </a:cxn>
                <a:cxn ang="0">
                  <a:pos x="11" y="6"/>
                </a:cxn>
                <a:cxn ang="0">
                  <a:pos x="357" y="137"/>
                </a:cxn>
              </a:cxnLst>
              <a:rect l="0" t="0" r="r" b="b"/>
              <a:pathLst>
                <a:path w="568" h="770">
                  <a:moveTo>
                    <a:pt x="357" y="137"/>
                  </a:moveTo>
                  <a:lnTo>
                    <a:pt x="355" y="141"/>
                  </a:lnTo>
                  <a:lnTo>
                    <a:pt x="353" y="156"/>
                  </a:lnTo>
                  <a:lnTo>
                    <a:pt x="351" y="164"/>
                  </a:lnTo>
                  <a:lnTo>
                    <a:pt x="351" y="177"/>
                  </a:lnTo>
                  <a:lnTo>
                    <a:pt x="351" y="188"/>
                  </a:lnTo>
                  <a:lnTo>
                    <a:pt x="351" y="203"/>
                  </a:lnTo>
                  <a:lnTo>
                    <a:pt x="349" y="217"/>
                  </a:lnTo>
                  <a:lnTo>
                    <a:pt x="349" y="232"/>
                  </a:lnTo>
                  <a:lnTo>
                    <a:pt x="349" y="249"/>
                  </a:lnTo>
                  <a:lnTo>
                    <a:pt x="349" y="266"/>
                  </a:lnTo>
                  <a:lnTo>
                    <a:pt x="349" y="281"/>
                  </a:lnTo>
                  <a:lnTo>
                    <a:pt x="351" y="299"/>
                  </a:lnTo>
                  <a:lnTo>
                    <a:pt x="353" y="316"/>
                  </a:lnTo>
                  <a:lnTo>
                    <a:pt x="357" y="333"/>
                  </a:lnTo>
                  <a:lnTo>
                    <a:pt x="359" y="346"/>
                  </a:lnTo>
                  <a:lnTo>
                    <a:pt x="363" y="359"/>
                  </a:lnTo>
                  <a:lnTo>
                    <a:pt x="367" y="373"/>
                  </a:lnTo>
                  <a:lnTo>
                    <a:pt x="372" y="386"/>
                  </a:lnTo>
                  <a:lnTo>
                    <a:pt x="378" y="396"/>
                  </a:lnTo>
                  <a:lnTo>
                    <a:pt x="384" y="407"/>
                  </a:lnTo>
                  <a:lnTo>
                    <a:pt x="389" y="416"/>
                  </a:lnTo>
                  <a:lnTo>
                    <a:pt x="395" y="426"/>
                  </a:lnTo>
                  <a:lnTo>
                    <a:pt x="403" y="439"/>
                  </a:lnTo>
                  <a:lnTo>
                    <a:pt x="412" y="453"/>
                  </a:lnTo>
                  <a:lnTo>
                    <a:pt x="418" y="458"/>
                  </a:lnTo>
                  <a:lnTo>
                    <a:pt x="422" y="462"/>
                  </a:lnTo>
                  <a:lnTo>
                    <a:pt x="420" y="462"/>
                  </a:lnTo>
                  <a:lnTo>
                    <a:pt x="418" y="468"/>
                  </a:lnTo>
                  <a:lnTo>
                    <a:pt x="412" y="473"/>
                  </a:lnTo>
                  <a:lnTo>
                    <a:pt x="408" y="485"/>
                  </a:lnTo>
                  <a:lnTo>
                    <a:pt x="401" y="496"/>
                  </a:lnTo>
                  <a:lnTo>
                    <a:pt x="395" y="510"/>
                  </a:lnTo>
                  <a:lnTo>
                    <a:pt x="387" y="525"/>
                  </a:lnTo>
                  <a:lnTo>
                    <a:pt x="382" y="542"/>
                  </a:lnTo>
                  <a:lnTo>
                    <a:pt x="372" y="557"/>
                  </a:lnTo>
                  <a:lnTo>
                    <a:pt x="367" y="572"/>
                  </a:lnTo>
                  <a:lnTo>
                    <a:pt x="359" y="588"/>
                  </a:lnTo>
                  <a:lnTo>
                    <a:pt x="353" y="605"/>
                  </a:lnTo>
                  <a:lnTo>
                    <a:pt x="348" y="618"/>
                  </a:lnTo>
                  <a:lnTo>
                    <a:pt x="344" y="631"/>
                  </a:lnTo>
                  <a:lnTo>
                    <a:pt x="340" y="641"/>
                  </a:lnTo>
                  <a:lnTo>
                    <a:pt x="340" y="652"/>
                  </a:lnTo>
                  <a:lnTo>
                    <a:pt x="338" y="660"/>
                  </a:lnTo>
                  <a:lnTo>
                    <a:pt x="344" y="662"/>
                  </a:lnTo>
                  <a:lnTo>
                    <a:pt x="351" y="656"/>
                  </a:lnTo>
                  <a:lnTo>
                    <a:pt x="367" y="646"/>
                  </a:lnTo>
                  <a:lnTo>
                    <a:pt x="380" y="631"/>
                  </a:lnTo>
                  <a:lnTo>
                    <a:pt x="395" y="616"/>
                  </a:lnTo>
                  <a:lnTo>
                    <a:pt x="410" y="603"/>
                  </a:lnTo>
                  <a:lnTo>
                    <a:pt x="427" y="593"/>
                  </a:lnTo>
                  <a:lnTo>
                    <a:pt x="441" y="584"/>
                  </a:lnTo>
                  <a:lnTo>
                    <a:pt x="454" y="580"/>
                  </a:lnTo>
                  <a:lnTo>
                    <a:pt x="463" y="578"/>
                  </a:lnTo>
                  <a:lnTo>
                    <a:pt x="473" y="580"/>
                  </a:lnTo>
                  <a:lnTo>
                    <a:pt x="482" y="584"/>
                  </a:lnTo>
                  <a:lnTo>
                    <a:pt x="488" y="588"/>
                  </a:lnTo>
                  <a:lnTo>
                    <a:pt x="568" y="673"/>
                  </a:lnTo>
                  <a:lnTo>
                    <a:pt x="482" y="770"/>
                  </a:lnTo>
                  <a:lnTo>
                    <a:pt x="148" y="719"/>
                  </a:lnTo>
                  <a:lnTo>
                    <a:pt x="148" y="715"/>
                  </a:lnTo>
                  <a:lnTo>
                    <a:pt x="148" y="711"/>
                  </a:lnTo>
                  <a:lnTo>
                    <a:pt x="150" y="703"/>
                  </a:lnTo>
                  <a:lnTo>
                    <a:pt x="152" y="694"/>
                  </a:lnTo>
                  <a:lnTo>
                    <a:pt x="152" y="681"/>
                  </a:lnTo>
                  <a:lnTo>
                    <a:pt x="156" y="667"/>
                  </a:lnTo>
                  <a:lnTo>
                    <a:pt x="156" y="650"/>
                  </a:lnTo>
                  <a:lnTo>
                    <a:pt x="159" y="635"/>
                  </a:lnTo>
                  <a:lnTo>
                    <a:pt x="159" y="616"/>
                  </a:lnTo>
                  <a:lnTo>
                    <a:pt x="159" y="599"/>
                  </a:lnTo>
                  <a:lnTo>
                    <a:pt x="159" y="582"/>
                  </a:lnTo>
                  <a:lnTo>
                    <a:pt x="159" y="565"/>
                  </a:lnTo>
                  <a:lnTo>
                    <a:pt x="157" y="548"/>
                  </a:lnTo>
                  <a:lnTo>
                    <a:pt x="156" y="532"/>
                  </a:lnTo>
                  <a:lnTo>
                    <a:pt x="152" y="519"/>
                  </a:lnTo>
                  <a:lnTo>
                    <a:pt x="148" y="508"/>
                  </a:lnTo>
                  <a:lnTo>
                    <a:pt x="140" y="496"/>
                  </a:lnTo>
                  <a:lnTo>
                    <a:pt x="133" y="487"/>
                  </a:lnTo>
                  <a:lnTo>
                    <a:pt x="123" y="479"/>
                  </a:lnTo>
                  <a:lnTo>
                    <a:pt x="114" y="473"/>
                  </a:lnTo>
                  <a:lnTo>
                    <a:pt x="102" y="468"/>
                  </a:lnTo>
                  <a:lnTo>
                    <a:pt x="91" y="466"/>
                  </a:lnTo>
                  <a:lnTo>
                    <a:pt x="80" y="462"/>
                  </a:lnTo>
                  <a:lnTo>
                    <a:pt x="70" y="462"/>
                  </a:lnTo>
                  <a:lnTo>
                    <a:pt x="59" y="460"/>
                  </a:lnTo>
                  <a:lnTo>
                    <a:pt x="47" y="458"/>
                  </a:lnTo>
                  <a:lnTo>
                    <a:pt x="38" y="456"/>
                  </a:lnTo>
                  <a:lnTo>
                    <a:pt x="28" y="456"/>
                  </a:lnTo>
                  <a:lnTo>
                    <a:pt x="13" y="454"/>
                  </a:lnTo>
                  <a:lnTo>
                    <a:pt x="5" y="451"/>
                  </a:lnTo>
                  <a:lnTo>
                    <a:pt x="0" y="439"/>
                  </a:lnTo>
                  <a:lnTo>
                    <a:pt x="3" y="428"/>
                  </a:lnTo>
                  <a:lnTo>
                    <a:pt x="11" y="411"/>
                  </a:lnTo>
                  <a:lnTo>
                    <a:pt x="23" y="394"/>
                  </a:lnTo>
                  <a:lnTo>
                    <a:pt x="26" y="380"/>
                  </a:lnTo>
                  <a:lnTo>
                    <a:pt x="32" y="367"/>
                  </a:lnTo>
                  <a:lnTo>
                    <a:pt x="36" y="352"/>
                  </a:lnTo>
                  <a:lnTo>
                    <a:pt x="42" y="338"/>
                  </a:lnTo>
                  <a:lnTo>
                    <a:pt x="45" y="321"/>
                  </a:lnTo>
                  <a:lnTo>
                    <a:pt x="51" y="304"/>
                  </a:lnTo>
                  <a:lnTo>
                    <a:pt x="53" y="285"/>
                  </a:lnTo>
                  <a:lnTo>
                    <a:pt x="57" y="268"/>
                  </a:lnTo>
                  <a:lnTo>
                    <a:pt x="55" y="245"/>
                  </a:lnTo>
                  <a:lnTo>
                    <a:pt x="55" y="222"/>
                  </a:lnTo>
                  <a:lnTo>
                    <a:pt x="53" y="200"/>
                  </a:lnTo>
                  <a:lnTo>
                    <a:pt x="51" y="179"/>
                  </a:lnTo>
                  <a:lnTo>
                    <a:pt x="47" y="156"/>
                  </a:lnTo>
                  <a:lnTo>
                    <a:pt x="43" y="133"/>
                  </a:lnTo>
                  <a:lnTo>
                    <a:pt x="40" y="112"/>
                  </a:lnTo>
                  <a:lnTo>
                    <a:pt x="36" y="93"/>
                  </a:lnTo>
                  <a:lnTo>
                    <a:pt x="30" y="72"/>
                  </a:lnTo>
                  <a:lnTo>
                    <a:pt x="24" y="55"/>
                  </a:lnTo>
                  <a:lnTo>
                    <a:pt x="21" y="38"/>
                  </a:lnTo>
                  <a:lnTo>
                    <a:pt x="17" y="27"/>
                  </a:lnTo>
                  <a:lnTo>
                    <a:pt x="13" y="13"/>
                  </a:lnTo>
                  <a:lnTo>
                    <a:pt x="11" y="6"/>
                  </a:lnTo>
                  <a:lnTo>
                    <a:pt x="11" y="0"/>
                  </a:lnTo>
                  <a:lnTo>
                    <a:pt x="357" y="137"/>
                  </a:lnTo>
                  <a:lnTo>
                    <a:pt x="357" y="137"/>
                  </a:lnTo>
                  <a:close/>
                </a:path>
              </a:pathLst>
            </a:custGeom>
            <a:solidFill>
              <a:srgbClr val="96A3F7"/>
            </a:solidFill>
            <a:ln w="9525">
              <a:noFill/>
              <a:round/>
            </a:ln>
          </p:spPr>
          <p:txBody>
            <a:bodyPr/>
            <a:lstStyle/>
            <a:p>
              <a:endParaRPr lang="en-US"/>
            </a:p>
          </p:txBody>
        </p:sp>
        <p:sp>
          <p:nvSpPr>
            <p:cNvPr id="384018" name="Freeform 18"/>
            <p:cNvSpPr/>
            <p:nvPr/>
          </p:nvSpPr>
          <p:spPr bwMode="auto">
            <a:xfrm>
              <a:off x="3196" y="3250"/>
              <a:ext cx="325" cy="149"/>
            </a:xfrm>
            <a:custGeom>
              <a:avLst/>
              <a:gdLst/>
              <a:ahLst/>
              <a:cxnLst>
                <a:cxn ang="0">
                  <a:pos x="268" y="0"/>
                </a:cxn>
                <a:cxn ang="0">
                  <a:pos x="272" y="2"/>
                </a:cxn>
                <a:cxn ang="0">
                  <a:pos x="283" y="14"/>
                </a:cxn>
                <a:cxn ang="0">
                  <a:pos x="291" y="19"/>
                </a:cxn>
                <a:cxn ang="0">
                  <a:pos x="302" y="29"/>
                </a:cxn>
                <a:cxn ang="0">
                  <a:pos x="313" y="38"/>
                </a:cxn>
                <a:cxn ang="0">
                  <a:pos x="329" y="50"/>
                </a:cxn>
                <a:cxn ang="0">
                  <a:pos x="340" y="59"/>
                </a:cxn>
                <a:cxn ang="0">
                  <a:pos x="355" y="71"/>
                </a:cxn>
                <a:cxn ang="0">
                  <a:pos x="372" y="84"/>
                </a:cxn>
                <a:cxn ang="0">
                  <a:pos x="389" y="99"/>
                </a:cxn>
                <a:cxn ang="0">
                  <a:pos x="406" y="111"/>
                </a:cxn>
                <a:cxn ang="0">
                  <a:pos x="426" y="126"/>
                </a:cxn>
                <a:cxn ang="0">
                  <a:pos x="445" y="141"/>
                </a:cxn>
                <a:cxn ang="0">
                  <a:pos x="462" y="156"/>
                </a:cxn>
                <a:cxn ang="0">
                  <a:pos x="481" y="168"/>
                </a:cxn>
                <a:cxn ang="0">
                  <a:pos x="498" y="181"/>
                </a:cxn>
                <a:cxn ang="0">
                  <a:pos x="515" y="194"/>
                </a:cxn>
                <a:cxn ang="0">
                  <a:pos x="530" y="208"/>
                </a:cxn>
                <a:cxn ang="0">
                  <a:pos x="545" y="219"/>
                </a:cxn>
                <a:cxn ang="0">
                  <a:pos x="560" y="232"/>
                </a:cxn>
                <a:cxn ang="0">
                  <a:pos x="576" y="244"/>
                </a:cxn>
                <a:cxn ang="0">
                  <a:pos x="591" y="255"/>
                </a:cxn>
                <a:cxn ang="0">
                  <a:pos x="602" y="263"/>
                </a:cxn>
                <a:cxn ang="0">
                  <a:pos x="614" y="272"/>
                </a:cxn>
                <a:cxn ang="0">
                  <a:pos x="623" y="278"/>
                </a:cxn>
                <a:cxn ang="0">
                  <a:pos x="633" y="286"/>
                </a:cxn>
                <a:cxn ang="0">
                  <a:pos x="644" y="297"/>
                </a:cxn>
                <a:cxn ang="0">
                  <a:pos x="650" y="299"/>
                </a:cxn>
                <a:cxn ang="0">
                  <a:pos x="241" y="223"/>
                </a:cxn>
                <a:cxn ang="0">
                  <a:pos x="0" y="116"/>
                </a:cxn>
                <a:cxn ang="0">
                  <a:pos x="268" y="0"/>
                </a:cxn>
                <a:cxn ang="0">
                  <a:pos x="268" y="0"/>
                </a:cxn>
              </a:cxnLst>
              <a:rect l="0" t="0" r="r" b="b"/>
              <a:pathLst>
                <a:path w="650" h="299">
                  <a:moveTo>
                    <a:pt x="268" y="0"/>
                  </a:moveTo>
                  <a:lnTo>
                    <a:pt x="272" y="2"/>
                  </a:lnTo>
                  <a:lnTo>
                    <a:pt x="283" y="14"/>
                  </a:lnTo>
                  <a:lnTo>
                    <a:pt x="291" y="19"/>
                  </a:lnTo>
                  <a:lnTo>
                    <a:pt x="302" y="29"/>
                  </a:lnTo>
                  <a:lnTo>
                    <a:pt x="313" y="38"/>
                  </a:lnTo>
                  <a:lnTo>
                    <a:pt x="329" y="50"/>
                  </a:lnTo>
                  <a:lnTo>
                    <a:pt x="340" y="59"/>
                  </a:lnTo>
                  <a:lnTo>
                    <a:pt x="355" y="71"/>
                  </a:lnTo>
                  <a:lnTo>
                    <a:pt x="372" y="84"/>
                  </a:lnTo>
                  <a:lnTo>
                    <a:pt x="389" y="99"/>
                  </a:lnTo>
                  <a:lnTo>
                    <a:pt x="406" y="111"/>
                  </a:lnTo>
                  <a:lnTo>
                    <a:pt x="426" y="126"/>
                  </a:lnTo>
                  <a:lnTo>
                    <a:pt x="445" y="141"/>
                  </a:lnTo>
                  <a:lnTo>
                    <a:pt x="462" y="156"/>
                  </a:lnTo>
                  <a:lnTo>
                    <a:pt x="481" y="168"/>
                  </a:lnTo>
                  <a:lnTo>
                    <a:pt x="498" y="181"/>
                  </a:lnTo>
                  <a:lnTo>
                    <a:pt x="515" y="194"/>
                  </a:lnTo>
                  <a:lnTo>
                    <a:pt x="530" y="208"/>
                  </a:lnTo>
                  <a:lnTo>
                    <a:pt x="545" y="219"/>
                  </a:lnTo>
                  <a:lnTo>
                    <a:pt x="560" y="232"/>
                  </a:lnTo>
                  <a:lnTo>
                    <a:pt x="576" y="244"/>
                  </a:lnTo>
                  <a:lnTo>
                    <a:pt x="591" y="255"/>
                  </a:lnTo>
                  <a:lnTo>
                    <a:pt x="602" y="263"/>
                  </a:lnTo>
                  <a:lnTo>
                    <a:pt x="614" y="272"/>
                  </a:lnTo>
                  <a:lnTo>
                    <a:pt x="623" y="278"/>
                  </a:lnTo>
                  <a:lnTo>
                    <a:pt x="633" y="286"/>
                  </a:lnTo>
                  <a:lnTo>
                    <a:pt x="644" y="297"/>
                  </a:lnTo>
                  <a:lnTo>
                    <a:pt x="650" y="299"/>
                  </a:lnTo>
                  <a:lnTo>
                    <a:pt x="241" y="223"/>
                  </a:lnTo>
                  <a:lnTo>
                    <a:pt x="0" y="116"/>
                  </a:lnTo>
                  <a:lnTo>
                    <a:pt x="268" y="0"/>
                  </a:lnTo>
                  <a:lnTo>
                    <a:pt x="268" y="0"/>
                  </a:lnTo>
                  <a:close/>
                </a:path>
              </a:pathLst>
            </a:custGeom>
            <a:solidFill>
              <a:srgbClr val="E8C2A3"/>
            </a:solidFill>
            <a:ln w="9525">
              <a:noFill/>
              <a:round/>
            </a:ln>
          </p:spPr>
          <p:txBody>
            <a:bodyPr/>
            <a:lstStyle/>
            <a:p>
              <a:endParaRPr lang="en-US"/>
            </a:p>
          </p:txBody>
        </p:sp>
        <p:sp>
          <p:nvSpPr>
            <p:cNvPr id="384019" name="Freeform 19"/>
            <p:cNvSpPr/>
            <p:nvPr/>
          </p:nvSpPr>
          <p:spPr bwMode="auto">
            <a:xfrm>
              <a:off x="3162" y="3251"/>
              <a:ext cx="192" cy="93"/>
            </a:xfrm>
            <a:custGeom>
              <a:avLst/>
              <a:gdLst/>
              <a:ahLst/>
              <a:cxnLst>
                <a:cxn ang="0">
                  <a:pos x="322" y="0"/>
                </a:cxn>
                <a:cxn ang="0">
                  <a:pos x="310" y="14"/>
                </a:cxn>
                <a:cxn ang="0">
                  <a:pos x="303" y="25"/>
                </a:cxn>
                <a:cxn ang="0">
                  <a:pos x="295" y="36"/>
                </a:cxn>
                <a:cxn ang="0">
                  <a:pos x="291" y="54"/>
                </a:cxn>
                <a:cxn ang="0">
                  <a:pos x="289" y="71"/>
                </a:cxn>
                <a:cxn ang="0">
                  <a:pos x="293" y="92"/>
                </a:cxn>
                <a:cxn ang="0">
                  <a:pos x="299" y="111"/>
                </a:cxn>
                <a:cxn ang="0">
                  <a:pos x="312" y="130"/>
                </a:cxn>
                <a:cxn ang="0">
                  <a:pos x="325" y="145"/>
                </a:cxn>
                <a:cxn ang="0">
                  <a:pos x="342" y="160"/>
                </a:cxn>
                <a:cxn ang="0">
                  <a:pos x="356" y="170"/>
                </a:cxn>
                <a:cxn ang="0">
                  <a:pos x="371" y="179"/>
                </a:cxn>
                <a:cxn ang="0">
                  <a:pos x="380" y="183"/>
                </a:cxn>
                <a:cxn ang="0">
                  <a:pos x="384" y="187"/>
                </a:cxn>
                <a:cxn ang="0">
                  <a:pos x="0" y="120"/>
                </a:cxn>
                <a:cxn ang="0">
                  <a:pos x="322" y="0"/>
                </a:cxn>
                <a:cxn ang="0">
                  <a:pos x="322" y="0"/>
                </a:cxn>
              </a:cxnLst>
              <a:rect l="0" t="0" r="r" b="b"/>
              <a:pathLst>
                <a:path w="384" h="187">
                  <a:moveTo>
                    <a:pt x="322" y="0"/>
                  </a:moveTo>
                  <a:lnTo>
                    <a:pt x="310" y="14"/>
                  </a:lnTo>
                  <a:lnTo>
                    <a:pt x="303" y="25"/>
                  </a:lnTo>
                  <a:lnTo>
                    <a:pt x="295" y="36"/>
                  </a:lnTo>
                  <a:lnTo>
                    <a:pt x="291" y="54"/>
                  </a:lnTo>
                  <a:lnTo>
                    <a:pt x="289" y="71"/>
                  </a:lnTo>
                  <a:lnTo>
                    <a:pt x="293" y="92"/>
                  </a:lnTo>
                  <a:lnTo>
                    <a:pt x="299" y="111"/>
                  </a:lnTo>
                  <a:lnTo>
                    <a:pt x="312" y="130"/>
                  </a:lnTo>
                  <a:lnTo>
                    <a:pt x="325" y="145"/>
                  </a:lnTo>
                  <a:lnTo>
                    <a:pt x="342" y="160"/>
                  </a:lnTo>
                  <a:lnTo>
                    <a:pt x="356" y="170"/>
                  </a:lnTo>
                  <a:lnTo>
                    <a:pt x="371" y="179"/>
                  </a:lnTo>
                  <a:lnTo>
                    <a:pt x="380" y="183"/>
                  </a:lnTo>
                  <a:lnTo>
                    <a:pt x="384" y="187"/>
                  </a:lnTo>
                  <a:lnTo>
                    <a:pt x="0" y="120"/>
                  </a:lnTo>
                  <a:lnTo>
                    <a:pt x="322" y="0"/>
                  </a:lnTo>
                  <a:lnTo>
                    <a:pt x="322" y="0"/>
                  </a:lnTo>
                  <a:close/>
                </a:path>
              </a:pathLst>
            </a:custGeom>
            <a:solidFill>
              <a:srgbClr val="C29970"/>
            </a:solidFill>
            <a:ln w="9525">
              <a:noFill/>
              <a:round/>
            </a:ln>
          </p:spPr>
          <p:txBody>
            <a:bodyPr/>
            <a:lstStyle/>
            <a:p>
              <a:endParaRPr lang="en-US"/>
            </a:p>
          </p:txBody>
        </p:sp>
        <p:sp>
          <p:nvSpPr>
            <p:cNvPr id="384020" name="Freeform 20"/>
            <p:cNvSpPr/>
            <p:nvPr/>
          </p:nvSpPr>
          <p:spPr bwMode="auto">
            <a:xfrm>
              <a:off x="3984" y="2358"/>
              <a:ext cx="70" cy="200"/>
            </a:xfrm>
            <a:custGeom>
              <a:avLst/>
              <a:gdLst/>
              <a:ahLst/>
              <a:cxnLst>
                <a:cxn ang="0">
                  <a:pos x="67" y="0"/>
                </a:cxn>
                <a:cxn ang="0">
                  <a:pos x="61" y="0"/>
                </a:cxn>
                <a:cxn ang="0">
                  <a:pos x="52" y="2"/>
                </a:cxn>
                <a:cxn ang="0">
                  <a:pos x="40" y="6"/>
                </a:cxn>
                <a:cxn ang="0">
                  <a:pos x="33" y="17"/>
                </a:cxn>
                <a:cxn ang="0">
                  <a:pos x="29" y="31"/>
                </a:cxn>
                <a:cxn ang="0">
                  <a:pos x="31" y="50"/>
                </a:cxn>
                <a:cxn ang="0">
                  <a:pos x="31" y="59"/>
                </a:cxn>
                <a:cxn ang="0">
                  <a:pos x="33" y="71"/>
                </a:cxn>
                <a:cxn ang="0">
                  <a:pos x="33" y="80"/>
                </a:cxn>
                <a:cxn ang="0">
                  <a:pos x="33" y="92"/>
                </a:cxn>
                <a:cxn ang="0">
                  <a:pos x="27" y="109"/>
                </a:cxn>
                <a:cxn ang="0">
                  <a:pos x="21" y="126"/>
                </a:cxn>
                <a:cxn ang="0">
                  <a:pos x="18" y="135"/>
                </a:cxn>
                <a:cxn ang="0">
                  <a:pos x="14" y="145"/>
                </a:cxn>
                <a:cxn ang="0">
                  <a:pos x="10" y="156"/>
                </a:cxn>
                <a:cxn ang="0">
                  <a:pos x="8" y="168"/>
                </a:cxn>
                <a:cxn ang="0">
                  <a:pos x="2" y="179"/>
                </a:cxn>
                <a:cxn ang="0">
                  <a:pos x="0" y="192"/>
                </a:cxn>
                <a:cxn ang="0">
                  <a:pos x="0" y="204"/>
                </a:cxn>
                <a:cxn ang="0">
                  <a:pos x="0" y="219"/>
                </a:cxn>
                <a:cxn ang="0">
                  <a:pos x="0" y="232"/>
                </a:cxn>
                <a:cxn ang="0">
                  <a:pos x="0" y="246"/>
                </a:cxn>
                <a:cxn ang="0">
                  <a:pos x="2" y="257"/>
                </a:cxn>
                <a:cxn ang="0">
                  <a:pos x="8" y="268"/>
                </a:cxn>
                <a:cxn ang="0">
                  <a:pos x="14" y="284"/>
                </a:cxn>
                <a:cxn ang="0">
                  <a:pos x="23" y="295"/>
                </a:cxn>
                <a:cxn ang="0">
                  <a:pos x="29" y="304"/>
                </a:cxn>
                <a:cxn ang="0">
                  <a:pos x="33" y="314"/>
                </a:cxn>
                <a:cxn ang="0">
                  <a:pos x="31" y="323"/>
                </a:cxn>
                <a:cxn ang="0">
                  <a:pos x="29" y="337"/>
                </a:cxn>
                <a:cxn ang="0">
                  <a:pos x="27" y="348"/>
                </a:cxn>
                <a:cxn ang="0">
                  <a:pos x="33" y="365"/>
                </a:cxn>
                <a:cxn ang="0">
                  <a:pos x="46" y="377"/>
                </a:cxn>
                <a:cxn ang="0">
                  <a:pos x="65" y="388"/>
                </a:cxn>
                <a:cxn ang="0">
                  <a:pos x="80" y="398"/>
                </a:cxn>
                <a:cxn ang="0">
                  <a:pos x="88" y="401"/>
                </a:cxn>
                <a:cxn ang="0">
                  <a:pos x="139" y="54"/>
                </a:cxn>
                <a:cxn ang="0">
                  <a:pos x="67" y="0"/>
                </a:cxn>
                <a:cxn ang="0">
                  <a:pos x="67" y="0"/>
                </a:cxn>
              </a:cxnLst>
              <a:rect l="0" t="0" r="r" b="b"/>
              <a:pathLst>
                <a:path w="139" h="401">
                  <a:moveTo>
                    <a:pt x="67" y="0"/>
                  </a:moveTo>
                  <a:lnTo>
                    <a:pt x="61" y="0"/>
                  </a:lnTo>
                  <a:lnTo>
                    <a:pt x="52" y="2"/>
                  </a:lnTo>
                  <a:lnTo>
                    <a:pt x="40" y="6"/>
                  </a:lnTo>
                  <a:lnTo>
                    <a:pt x="33" y="17"/>
                  </a:lnTo>
                  <a:lnTo>
                    <a:pt x="29" y="31"/>
                  </a:lnTo>
                  <a:lnTo>
                    <a:pt x="31" y="50"/>
                  </a:lnTo>
                  <a:lnTo>
                    <a:pt x="31" y="59"/>
                  </a:lnTo>
                  <a:lnTo>
                    <a:pt x="33" y="71"/>
                  </a:lnTo>
                  <a:lnTo>
                    <a:pt x="33" y="80"/>
                  </a:lnTo>
                  <a:lnTo>
                    <a:pt x="33" y="92"/>
                  </a:lnTo>
                  <a:lnTo>
                    <a:pt x="27" y="109"/>
                  </a:lnTo>
                  <a:lnTo>
                    <a:pt x="21" y="126"/>
                  </a:lnTo>
                  <a:lnTo>
                    <a:pt x="18" y="135"/>
                  </a:lnTo>
                  <a:lnTo>
                    <a:pt x="14" y="145"/>
                  </a:lnTo>
                  <a:lnTo>
                    <a:pt x="10" y="156"/>
                  </a:lnTo>
                  <a:lnTo>
                    <a:pt x="8" y="168"/>
                  </a:lnTo>
                  <a:lnTo>
                    <a:pt x="2" y="179"/>
                  </a:lnTo>
                  <a:lnTo>
                    <a:pt x="0" y="192"/>
                  </a:lnTo>
                  <a:lnTo>
                    <a:pt x="0" y="204"/>
                  </a:lnTo>
                  <a:lnTo>
                    <a:pt x="0" y="219"/>
                  </a:lnTo>
                  <a:lnTo>
                    <a:pt x="0" y="232"/>
                  </a:lnTo>
                  <a:lnTo>
                    <a:pt x="0" y="246"/>
                  </a:lnTo>
                  <a:lnTo>
                    <a:pt x="2" y="257"/>
                  </a:lnTo>
                  <a:lnTo>
                    <a:pt x="8" y="268"/>
                  </a:lnTo>
                  <a:lnTo>
                    <a:pt x="14" y="284"/>
                  </a:lnTo>
                  <a:lnTo>
                    <a:pt x="23" y="295"/>
                  </a:lnTo>
                  <a:lnTo>
                    <a:pt x="29" y="304"/>
                  </a:lnTo>
                  <a:lnTo>
                    <a:pt x="33" y="314"/>
                  </a:lnTo>
                  <a:lnTo>
                    <a:pt x="31" y="323"/>
                  </a:lnTo>
                  <a:lnTo>
                    <a:pt x="29" y="337"/>
                  </a:lnTo>
                  <a:lnTo>
                    <a:pt x="27" y="348"/>
                  </a:lnTo>
                  <a:lnTo>
                    <a:pt x="33" y="365"/>
                  </a:lnTo>
                  <a:lnTo>
                    <a:pt x="46" y="377"/>
                  </a:lnTo>
                  <a:lnTo>
                    <a:pt x="65" y="388"/>
                  </a:lnTo>
                  <a:lnTo>
                    <a:pt x="80" y="398"/>
                  </a:lnTo>
                  <a:lnTo>
                    <a:pt x="88" y="401"/>
                  </a:lnTo>
                  <a:lnTo>
                    <a:pt x="139" y="54"/>
                  </a:lnTo>
                  <a:lnTo>
                    <a:pt x="67" y="0"/>
                  </a:lnTo>
                  <a:lnTo>
                    <a:pt x="67" y="0"/>
                  </a:lnTo>
                  <a:close/>
                </a:path>
              </a:pathLst>
            </a:custGeom>
            <a:solidFill>
              <a:srgbClr val="756868"/>
            </a:solidFill>
            <a:ln w="9525">
              <a:noFill/>
              <a:round/>
            </a:ln>
          </p:spPr>
          <p:txBody>
            <a:bodyPr/>
            <a:lstStyle/>
            <a:p>
              <a:endParaRPr lang="en-US"/>
            </a:p>
          </p:txBody>
        </p:sp>
        <p:sp>
          <p:nvSpPr>
            <p:cNvPr id="384021" name="Freeform 21"/>
            <p:cNvSpPr/>
            <p:nvPr/>
          </p:nvSpPr>
          <p:spPr bwMode="auto">
            <a:xfrm>
              <a:off x="3620" y="2684"/>
              <a:ext cx="511" cy="758"/>
            </a:xfrm>
            <a:custGeom>
              <a:avLst/>
              <a:gdLst/>
              <a:ahLst/>
              <a:cxnLst>
                <a:cxn ang="0">
                  <a:pos x="622" y="94"/>
                </a:cxn>
                <a:cxn ang="0">
                  <a:pos x="556" y="116"/>
                </a:cxn>
                <a:cxn ang="0">
                  <a:pos x="489" y="151"/>
                </a:cxn>
                <a:cxn ang="0">
                  <a:pos x="443" y="227"/>
                </a:cxn>
                <a:cxn ang="0">
                  <a:pos x="367" y="229"/>
                </a:cxn>
                <a:cxn ang="0">
                  <a:pos x="289" y="257"/>
                </a:cxn>
                <a:cxn ang="0">
                  <a:pos x="346" y="312"/>
                </a:cxn>
                <a:cxn ang="0">
                  <a:pos x="377" y="415"/>
                </a:cxn>
                <a:cxn ang="0">
                  <a:pos x="383" y="481"/>
                </a:cxn>
                <a:cxn ang="0">
                  <a:pos x="286" y="407"/>
                </a:cxn>
                <a:cxn ang="0">
                  <a:pos x="196" y="365"/>
                </a:cxn>
                <a:cxn ang="0">
                  <a:pos x="115" y="400"/>
                </a:cxn>
                <a:cxn ang="0">
                  <a:pos x="122" y="470"/>
                </a:cxn>
                <a:cxn ang="0">
                  <a:pos x="113" y="573"/>
                </a:cxn>
                <a:cxn ang="0">
                  <a:pos x="71" y="704"/>
                </a:cxn>
                <a:cxn ang="0">
                  <a:pos x="46" y="774"/>
                </a:cxn>
                <a:cxn ang="0">
                  <a:pos x="71" y="972"/>
                </a:cxn>
                <a:cxn ang="0">
                  <a:pos x="170" y="928"/>
                </a:cxn>
                <a:cxn ang="0">
                  <a:pos x="211" y="976"/>
                </a:cxn>
                <a:cxn ang="0">
                  <a:pos x="177" y="1073"/>
                </a:cxn>
                <a:cxn ang="0">
                  <a:pos x="120" y="1177"/>
                </a:cxn>
                <a:cxn ang="0">
                  <a:pos x="71" y="1253"/>
                </a:cxn>
                <a:cxn ang="0">
                  <a:pos x="154" y="1263"/>
                </a:cxn>
                <a:cxn ang="0">
                  <a:pos x="249" y="1286"/>
                </a:cxn>
                <a:cxn ang="0">
                  <a:pos x="257" y="1365"/>
                </a:cxn>
                <a:cxn ang="0">
                  <a:pos x="234" y="1447"/>
                </a:cxn>
                <a:cxn ang="0">
                  <a:pos x="200" y="1517"/>
                </a:cxn>
                <a:cxn ang="0">
                  <a:pos x="268" y="1438"/>
                </a:cxn>
                <a:cxn ang="0">
                  <a:pos x="345" y="1365"/>
                </a:cxn>
                <a:cxn ang="0">
                  <a:pos x="424" y="1310"/>
                </a:cxn>
                <a:cxn ang="0">
                  <a:pos x="504" y="1187"/>
                </a:cxn>
                <a:cxn ang="0">
                  <a:pos x="428" y="1152"/>
                </a:cxn>
                <a:cxn ang="0">
                  <a:pos x="299" y="1152"/>
                </a:cxn>
                <a:cxn ang="0">
                  <a:pos x="213" y="1137"/>
                </a:cxn>
                <a:cxn ang="0">
                  <a:pos x="287" y="1063"/>
                </a:cxn>
                <a:cxn ang="0">
                  <a:pos x="371" y="976"/>
                </a:cxn>
                <a:cxn ang="0">
                  <a:pos x="388" y="930"/>
                </a:cxn>
                <a:cxn ang="0">
                  <a:pos x="369" y="806"/>
                </a:cxn>
                <a:cxn ang="0">
                  <a:pos x="327" y="637"/>
                </a:cxn>
                <a:cxn ang="0">
                  <a:pos x="257" y="516"/>
                </a:cxn>
                <a:cxn ang="0">
                  <a:pos x="217" y="466"/>
                </a:cxn>
                <a:cxn ang="0">
                  <a:pos x="303" y="483"/>
                </a:cxn>
                <a:cxn ang="0">
                  <a:pos x="388" y="529"/>
                </a:cxn>
                <a:cxn ang="0">
                  <a:pos x="466" y="609"/>
                </a:cxn>
                <a:cxn ang="0">
                  <a:pos x="504" y="704"/>
                </a:cxn>
                <a:cxn ang="0">
                  <a:pos x="544" y="856"/>
                </a:cxn>
                <a:cxn ang="0">
                  <a:pos x="540" y="983"/>
                </a:cxn>
                <a:cxn ang="0">
                  <a:pos x="523" y="1075"/>
                </a:cxn>
                <a:cxn ang="0">
                  <a:pos x="559" y="1151"/>
                </a:cxn>
                <a:cxn ang="0">
                  <a:pos x="590" y="1240"/>
                </a:cxn>
                <a:cxn ang="0">
                  <a:pos x="766" y="1369"/>
                </a:cxn>
                <a:cxn ang="0">
                  <a:pos x="879" y="1114"/>
                </a:cxn>
                <a:cxn ang="0">
                  <a:pos x="888" y="985"/>
                </a:cxn>
                <a:cxn ang="0">
                  <a:pos x="892" y="843"/>
                </a:cxn>
                <a:cxn ang="0">
                  <a:pos x="898" y="738"/>
                </a:cxn>
                <a:cxn ang="0">
                  <a:pos x="913" y="660"/>
                </a:cxn>
                <a:cxn ang="0">
                  <a:pos x="953" y="576"/>
                </a:cxn>
                <a:cxn ang="0">
                  <a:pos x="1016" y="607"/>
                </a:cxn>
                <a:cxn ang="0">
                  <a:pos x="1012" y="521"/>
                </a:cxn>
                <a:cxn ang="0">
                  <a:pos x="989" y="449"/>
                </a:cxn>
              </a:cxnLst>
              <a:rect l="0" t="0" r="r" b="b"/>
              <a:pathLst>
                <a:path w="1021" h="1517">
                  <a:moveTo>
                    <a:pt x="698" y="38"/>
                  </a:moveTo>
                  <a:lnTo>
                    <a:pt x="656" y="73"/>
                  </a:lnTo>
                  <a:lnTo>
                    <a:pt x="622" y="57"/>
                  </a:lnTo>
                  <a:lnTo>
                    <a:pt x="622" y="65"/>
                  </a:lnTo>
                  <a:lnTo>
                    <a:pt x="622" y="73"/>
                  </a:lnTo>
                  <a:lnTo>
                    <a:pt x="624" y="84"/>
                  </a:lnTo>
                  <a:lnTo>
                    <a:pt x="622" y="94"/>
                  </a:lnTo>
                  <a:lnTo>
                    <a:pt x="622" y="105"/>
                  </a:lnTo>
                  <a:lnTo>
                    <a:pt x="616" y="113"/>
                  </a:lnTo>
                  <a:lnTo>
                    <a:pt x="611" y="120"/>
                  </a:lnTo>
                  <a:lnTo>
                    <a:pt x="599" y="120"/>
                  </a:lnTo>
                  <a:lnTo>
                    <a:pt x="586" y="120"/>
                  </a:lnTo>
                  <a:lnTo>
                    <a:pt x="571" y="118"/>
                  </a:lnTo>
                  <a:lnTo>
                    <a:pt x="556" y="116"/>
                  </a:lnTo>
                  <a:lnTo>
                    <a:pt x="538" y="113"/>
                  </a:lnTo>
                  <a:lnTo>
                    <a:pt x="525" y="113"/>
                  </a:lnTo>
                  <a:lnTo>
                    <a:pt x="512" y="113"/>
                  </a:lnTo>
                  <a:lnTo>
                    <a:pt x="502" y="120"/>
                  </a:lnTo>
                  <a:lnTo>
                    <a:pt x="495" y="126"/>
                  </a:lnTo>
                  <a:lnTo>
                    <a:pt x="491" y="137"/>
                  </a:lnTo>
                  <a:lnTo>
                    <a:pt x="489" y="151"/>
                  </a:lnTo>
                  <a:lnTo>
                    <a:pt x="489" y="168"/>
                  </a:lnTo>
                  <a:lnTo>
                    <a:pt x="485" y="181"/>
                  </a:lnTo>
                  <a:lnTo>
                    <a:pt x="481" y="196"/>
                  </a:lnTo>
                  <a:lnTo>
                    <a:pt x="474" y="209"/>
                  </a:lnTo>
                  <a:lnTo>
                    <a:pt x="462" y="221"/>
                  </a:lnTo>
                  <a:lnTo>
                    <a:pt x="453" y="223"/>
                  </a:lnTo>
                  <a:lnTo>
                    <a:pt x="443" y="227"/>
                  </a:lnTo>
                  <a:lnTo>
                    <a:pt x="432" y="229"/>
                  </a:lnTo>
                  <a:lnTo>
                    <a:pt x="422" y="230"/>
                  </a:lnTo>
                  <a:lnTo>
                    <a:pt x="411" y="230"/>
                  </a:lnTo>
                  <a:lnTo>
                    <a:pt x="400" y="230"/>
                  </a:lnTo>
                  <a:lnTo>
                    <a:pt x="388" y="230"/>
                  </a:lnTo>
                  <a:lnTo>
                    <a:pt x="379" y="230"/>
                  </a:lnTo>
                  <a:lnTo>
                    <a:pt x="367" y="229"/>
                  </a:lnTo>
                  <a:lnTo>
                    <a:pt x="356" y="227"/>
                  </a:lnTo>
                  <a:lnTo>
                    <a:pt x="346" y="225"/>
                  </a:lnTo>
                  <a:lnTo>
                    <a:pt x="341" y="225"/>
                  </a:lnTo>
                  <a:lnTo>
                    <a:pt x="326" y="223"/>
                  </a:lnTo>
                  <a:lnTo>
                    <a:pt x="263" y="253"/>
                  </a:lnTo>
                  <a:lnTo>
                    <a:pt x="278" y="253"/>
                  </a:lnTo>
                  <a:lnTo>
                    <a:pt x="289" y="257"/>
                  </a:lnTo>
                  <a:lnTo>
                    <a:pt x="301" y="261"/>
                  </a:lnTo>
                  <a:lnTo>
                    <a:pt x="316" y="270"/>
                  </a:lnTo>
                  <a:lnTo>
                    <a:pt x="322" y="276"/>
                  </a:lnTo>
                  <a:lnTo>
                    <a:pt x="327" y="284"/>
                  </a:lnTo>
                  <a:lnTo>
                    <a:pt x="335" y="291"/>
                  </a:lnTo>
                  <a:lnTo>
                    <a:pt x="343" y="303"/>
                  </a:lnTo>
                  <a:lnTo>
                    <a:pt x="346" y="312"/>
                  </a:lnTo>
                  <a:lnTo>
                    <a:pt x="352" y="325"/>
                  </a:lnTo>
                  <a:lnTo>
                    <a:pt x="356" y="339"/>
                  </a:lnTo>
                  <a:lnTo>
                    <a:pt x="362" y="354"/>
                  </a:lnTo>
                  <a:lnTo>
                    <a:pt x="365" y="369"/>
                  </a:lnTo>
                  <a:lnTo>
                    <a:pt x="369" y="384"/>
                  </a:lnTo>
                  <a:lnTo>
                    <a:pt x="373" y="400"/>
                  </a:lnTo>
                  <a:lnTo>
                    <a:pt x="377" y="415"/>
                  </a:lnTo>
                  <a:lnTo>
                    <a:pt x="379" y="428"/>
                  </a:lnTo>
                  <a:lnTo>
                    <a:pt x="381" y="441"/>
                  </a:lnTo>
                  <a:lnTo>
                    <a:pt x="383" y="453"/>
                  </a:lnTo>
                  <a:lnTo>
                    <a:pt x="384" y="464"/>
                  </a:lnTo>
                  <a:lnTo>
                    <a:pt x="386" y="478"/>
                  </a:lnTo>
                  <a:lnTo>
                    <a:pt x="388" y="485"/>
                  </a:lnTo>
                  <a:lnTo>
                    <a:pt x="383" y="481"/>
                  </a:lnTo>
                  <a:lnTo>
                    <a:pt x="373" y="472"/>
                  </a:lnTo>
                  <a:lnTo>
                    <a:pt x="356" y="459"/>
                  </a:lnTo>
                  <a:lnTo>
                    <a:pt x="337" y="443"/>
                  </a:lnTo>
                  <a:lnTo>
                    <a:pt x="324" y="434"/>
                  </a:lnTo>
                  <a:lnTo>
                    <a:pt x="312" y="424"/>
                  </a:lnTo>
                  <a:lnTo>
                    <a:pt x="299" y="415"/>
                  </a:lnTo>
                  <a:lnTo>
                    <a:pt x="286" y="407"/>
                  </a:lnTo>
                  <a:lnTo>
                    <a:pt x="272" y="398"/>
                  </a:lnTo>
                  <a:lnTo>
                    <a:pt x="259" y="390"/>
                  </a:lnTo>
                  <a:lnTo>
                    <a:pt x="246" y="384"/>
                  </a:lnTo>
                  <a:lnTo>
                    <a:pt x="234" y="381"/>
                  </a:lnTo>
                  <a:lnTo>
                    <a:pt x="221" y="375"/>
                  </a:lnTo>
                  <a:lnTo>
                    <a:pt x="208" y="369"/>
                  </a:lnTo>
                  <a:lnTo>
                    <a:pt x="196" y="365"/>
                  </a:lnTo>
                  <a:lnTo>
                    <a:pt x="187" y="365"/>
                  </a:lnTo>
                  <a:lnTo>
                    <a:pt x="166" y="365"/>
                  </a:lnTo>
                  <a:lnTo>
                    <a:pt x="151" y="369"/>
                  </a:lnTo>
                  <a:lnTo>
                    <a:pt x="135" y="373"/>
                  </a:lnTo>
                  <a:lnTo>
                    <a:pt x="124" y="381"/>
                  </a:lnTo>
                  <a:lnTo>
                    <a:pt x="116" y="388"/>
                  </a:lnTo>
                  <a:lnTo>
                    <a:pt x="115" y="400"/>
                  </a:lnTo>
                  <a:lnTo>
                    <a:pt x="111" y="407"/>
                  </a:lnTo>
                  <a:lnTo>
                    <a:pt x="113" y="417"/>
                  </a:lnTo>
                  <a:lnTo>
                    <a:pt x="115" y="428"/>
                  </a:lnTo>
                  <a:lnTo>
                    <a:pt x="120" y="443"/>
                  </a:lnTo>
                  <a:lnTo>
                    <a:pt x="120" y="451"/>
                  </a:lnTo>
                  <a:lnTo>
                    <a:pt x="122" y="460"/>
                  </a:lnTo>
                  <a:lnTo>
                    <a:pt x="122" y="470"/>
                  </a:lnTo>
                  <a:lnTo>
                    <a:pt x="124" y="483"/>
                  </a:lnTo>
                  <a:lnTo>
                    <a:pt x="124" y="495"/>
                  </a:lnTo>
                  <a:lnTo>
                    <a:pt x="124" y="508"/>
                  </a:lnTo>
                  <a:lnTo>
                    <a:pt x="122" y="523"/>
                  </a:lnTo>
                  <a:lnTo>
                    <a:pt x="122" y="540"/>
                  </a:lnTo>
                  <a:lnTo>
                    <a:pt x="116" y="555"/>
                  </a:lnTo>
                  <a:lnTo>
                    <a:pt x="113" y="573"/>
                  </a:lnTo>
                  <a:lnTo>
                    <a:pt x="107" y="592"/>
                  </a:lnTo>
                  <a:lnTo>
                    <a:pt x="103" y="613"/>
                  </a:lnTo>
                  <a:lnTo>
                    <a:pt x="96" y="630"/>
                  </a:lnTo>
                  <a:lnTo>
                    <a:pt x="90" y="651"/>
                  </a:lnTo>
                  <a:lnTo>
                    <a:pt x="84" y="668"/>
                  </a:lnTo>
                  <a:lnTo>
                    <a:pt x="78" y="689"/>
                  </a:lnTo>
                  <a:lnTo>
                    <a:pt x="71" y="704"/>
                  </a:lnTo>
                  <a:lnTo>
                    <a:pt x="65" y="721"/>
                  </a:lnTo>
                  <a:lnTo>
                    <a:pt x="59" y="734"/>
                  </a:lnTo>
                  <a:lnTo>
                    <a:pt x="56" y="748"/>
                  </a:lnTo>
                  <a:lnTo>
                    <a:pt x="50" y="757"/>
                  </a:lnTo>
                  <a:lnTo>
                    <a:pt x="48" y="767"/>
                  </a:lnTo>
                  <a:lnTo>
                    <a:pt x="46" y="770"/>
                  </a:lnTo>
                  <a:lnTo>
                    <a:pt x="46" y="774"/>
                  </a:lnTo>
                  <a:lnTo>
                    <a:pt x="0" y="1016"/>
                  </a:lnTo>
                  <a:lnTo>
                    <a:pt x="4" y="1010"/>
                  </a:lnTo>
                  <a:lnTo>
                    <a:pt x="19" y="1000"/>
                  </a:lnTo>
                  <a:lnTo>
                    <a:pt x="29" y="993"/>
                  </a:lnTo>
                  <a:lnTo>
                    <a:pt x="42" y="985"/>
                  </a:lnTo>
                  <a:lnTo>
                    <a:pt x="54" y="978"/>
                  </a:lnTo>
                  <a:lnTo>
                    <a:pt x="71" y="972"/>
                  </a:lnTo>
                  <a:lnTo>
                    <a:pt x="84" y="962"/>
                  </a:lnTo>
                  <a:lnTo>
                    <a:pt x="99" y="955"/>
                  </a:lnTo>
                  <a:lnTo>
                    <a:pt x="115" y="947"/>
                  </a:lnTo>
                  <a:lnTo>
                    <a:pt x="130" y="941"/>
                  </a:lnTo>
                  <a:lnTo>
                    <a:pt x="143" y="936"/>
                  </a:lnTo>
                  <a:lnTo>
                    <a:pt x="156" y="932"/>
                  </a:lnTo>
                  <a:lnTo>
                    <a:pt x="170" y="928"/>
                  </a:lnTo>
                  <a:lnTo>
                    <a:pt x="183" y="928"/>
                  </a:lnTo>
                  <a:lnTo>
                    <a:pt x="198" y="928"/>
                  </a:lnTo>
                  <a:lnTo>
                    <a:pt x="208" y="940"/>
                  </a:lnTo>
                  <a:lnTo>
                    <a:pt x="210" y="945"/>
                  </a:lnTo>
                  <a:lnTo>
                    <a:pt x="211" y="955"/>
                  </a:lnTo>
                  <a:lnTo>
                    <a:pt x="211" y="964"/>
                  </a:lnTo>
                  <a:lnTo>
                    <a:pt x="211" y="976"/>
                  </a:lnTo>
                  <a:lnTo>
                    <a:pt x="208" y="987"/>
                  </a:lnTo>
                  <a:lnTo>
                    <a:pt x="206" y="998"/>
                  </a:lnTo>
                  <a:lnTo>
                    <a:pt x="200" y="1012"/>
                  </a:lnTo>
                  <a:lnTo>
                    <a:pt x="196" y="1027"/>
                  </a:lnTo>
                  <a:lnTo>
                    <a:pt x="191" y="1042"/>
                  </a:lnTo>
                  <a:lnTo>
                    <a:pt x="185" y="1057"/>
                  </a:lnTo>
                  <a:lnTo>
                    <a:pt x="177" y="1073"/>
                  </a:lnTo>
                  <a:lnTo>
                    <a:pt x="172" y="1090"/>
                  </a:lnTo>
                  <a:lnTo>
                    <a:pt x="162" y="1105"/>
                  </a:lnTo>
                  <a:lnTo>
                    <a:pt x="154" y="1120"/>
                  </a:lnTo>
                  <a:lnTo>
                    <a:pt x="145" y="1135"/>
                  </a:lnTo>
                  <a:lnTo>
                    <a:pt x="137" y="1151"/>
                  </a:lnTo>
                  <a:lnTo>
                    <a:pt x="128" y="1164"/>
                  </a:lnTo>
                  <a:lnTo>
                    <a:pt x="120" y="1177"/>
                  </a:lnTo>
                  <a:lnTo>
                    <a:pt x="111" y="1190"/>
                  </a:lnTo>
                  <a:lnTo>
                    <a:pt x="105" y="1206"/>
                  </a:lnTo>
                  <a:lnTo>
                    <a:pt x="96" y="1215"/>
                  </a:lnTo>
                  <a:lnTo>
                    <a:pt x="88" y="1227"/>
                  </a:lnTo>
                  <a:lnTo>
                    <a:pt x="82" y="1234"/>
                  </a:lnTo>
                  <a:lnTo>
                    <a:pt x="78" y="1244"/>
                  </a:lnTo>
                  <a:lnTo>
                    <a:pt x="71" y="1253"/>
                  </a:lnTo>
                  <a:lnTo>
                    <a:pt x="69" y="1259"/>
                  </a:lnTo>
                  <a:lnTo>
                    <a:pt x="94" y="1316"/>
                  </a:lnTo>
                  <a:lnTo>
                    <a:pt x="96" y="1312"/>
                  </a:lnTo>
                  <a:lnTo>
                    <a:pt x="105" y="1303"/>
                  </a:lnTo>
                  <a:lnTo>
                    <a:pt x="118" y="1291"/>
                  </a:lnTo>
                  <a:lnTo>
                    <a:pt x="137" y="1278"/>
                  </a:lnTo>
                  <a:lnTo>
                    <a:pt x="154" y="1263"/>
                  </a:lnTo>
                  <a:lnTo>
                    <a:pt x="175" y="1253"/>
                  </a:lnTo>
                  <a:lnTo>
                    <a:pt x="191" y="1244"/>
                  </a:lnTo>
                  <a:lnTo>
                    <a:pt x="208" y="1244"/>
                  </a:lnTo>
                  <a:lnTo>
                    <a:pt x="219" y="1246"/>
                  </a:lnTo>
                  <a:lnTo>
                    <a:pt x="232" y="1255"/>
                  </a:lnTo>
                  <a:lnTo>
                    <a:pt x="242" y="1267"/>
                  </a:lnTo>
                  <a:lnTo>
                    <a:pt x="249" y="1286"/>
                  </a:lnTo>
                  <a:lnTo>
                    <a:pt x="251" y="1293"/>
                  </a:lnTo>
                  <a:lnTo>
                    <a:pt x="253" y="1305"/>
                  </a:lnTo>
                  <a:lnTo>
                    <a:pt x="255" y="1316"/>
                  </a:lnTo>
                  <a:lnTo>
                    <a:pt x="259" y="1327"/>
                  </a:lnTo>
                  <a:lnTo>
                    <a:pt x="257" y="1339"/>
                  </a:lnTo>
                  <a:lnTo>
                    <a:pt x="257" y="1352"/>
                  </a:lnTo>
                  <a:lnTo>
                    <a:pt x="257" y="1365"/>
                  </a:lnTo>
                  <a:lnTo>
                    <a:pt x="257" y="1379"/>
                  </a:lnTo>
                  <a:lnTo>
                    <a:pt x="253" y="1390"/>
                  </a:lnTo>
                  <a:lnTo>
                    <a:pt x="249" y="1403"/>
                  </a:lnTo>
                  <a:lnTo>
                    <a:pt x="246" y="1413"/>
                  </a:lnTo>
                  <a:lnTo>
                    <a:pt x="244" y="1426"/>
                  </a:lnTo>
                  <a:lnTo>
                    <a:pt x="238" y="1436"/>
                  </a:lnTo>
                  <a:lnTo>
                    <a:pt x="234" y="1447"/>
                  </a:lnTo>
                  <a:lnTo>
                    <a:pt x="230" y="1459"/>
                  </a:lnTo>
                  <a:lnTo>
                    <a:pt x="227" y="1470"/>
                  </a:lnTo>
                  <a:lnTo>
                    <a:pt x="217" y="1485"/>
                  </a:lnTo>
                  <a:lnTo>
                    <a:pt x="210" y="1500"/>
                  </a:lnTo>
                  <a:lnTo>
                    <a:pt x="204" y="1512"/>
                  </a:lnTo>
                  <a:lnTo>
                    <a:pt x="202" y="1517"/>
                  </a:lnTo>
                  <a:lnTo>
                    <a:pt x="200" y="1517"/>
                  </a:lnTo>
                  <a:lnTo>
                    <a:pt x="204" y="1512"/>
                  </a:lnTo>
                  <a:lnTo>
                    <a:pt x="210" y="1502"/>
                  </a:lnTo>
                  <a:lnTo>
                    <a:pt x="223" y="1491"/>
                  </a:lnTo>
                  <a:lnTo>
                    <a:pt x="234" y="1474"/>
                  </a:lnTo>
                  <a:lnTo>
                    <a:pt x="251" y="1457"/>
                  </a:lnTo>
                  <a:lnTo>
                    <a:pt x="259" y="1447"/>
                  </a:lnTo>
                  <a:lnTo>
                    <a:pt x="268" y="1438"/>
                  </a:lnTo>
                  <a:lnTo>
                    <a:pt x="280" y="1430"/>
                  </a:lnTo>
                  <a:lnTo>
                    <a:pt x="291" y="1419"/>
                  </a:lnTo>
                  <a:lnTo>
                    <a:pt x="301" y="1407"/>
                  </a:lnTo>
                  <a:lnTo>
                    <a:pt x="312" y="1396"/>
                  </a:lnTo>
                  <a:lnTo>
                    <a:pt x="324" y="1386"/>
                  </a:lnTo>
                  <a:lnTo>
                    <a:pt x="335" y="1377"/>
                  </a:lnTo>
                  <a:lnTo>
                    <a:pt x="345" y="1365"/>
                  </a:lnTo>
                  <a:lnTo>
                    <a:pt x="356" y="1360"/>
                  </a:lnTo>
                  <a:lnTo>
                    <a:pt x="367" y="1348"/>
                  </a:lnTo>
                  <a:lnTo>
                    <a:pt x="379" y="1343"/>
                  </a:lnTo>
                  <a:lnTo>
                    <a:pt x="396" y="1327"/>
                  </a:lnTo>
                  <a:lnTo>
                    <a:pt x="411" y="1318"/>
                  </a:lnTo>
                  <a:lnTo>
                    <a:pt x="421" y="1310"/>
                  </a:lnTo>
                  <a:lnTo>
                    <a:pt x="424" y="1310"/>
                  </a:lnTo>
                  <a:lnTo>
                    <a:pt x="508" y="1255"/>
                  </a:lnTo>
                  <a:lnTo>
                    <a:pt x="508" y="1251"/>
                  </a:lnTo>
                  <a:lnTo>
                    <a:pt x="510" y="1244"/>
                  </a:lnTo>
                  <a:lnTo>
                    <a:pt x="512" y="1230"/>
                  </a:lnTo>
                  <a:lnTo>
                    <a:pt x="514" y="1217"/>
                  </a:lnTo>
                  <a:lnTo>
                    <a:pt x="510" y="1202"/>
                  </a:lnTo>
                  <a:lnTo>
                    <a:pt x="504" y="1187"/>
                  </a:lnTo>
                  <a:lnTo>
                    <a:pt x="497" y="1179"/>
                  </a:lnTo>
                  <a:lnTo>
                    <a:pt x="491" y="1173"/>
                  </a:lnTo>
                  <a:lnTo>
                    <a:pt x="483" y="1168"/>
                  </a:lnTo>
                  <a:lnTo>
                    <a:pt x="474" y="1164"/>
                  </a:lnTo>
                  <a:lnTo>
                    <a:pt x="459" y="1158"/>
                  </a:lnTo>
                  <a:lnTo>
                    <a:pt x="445" y="1156"/>
                  </a:lnTo>
                  <a:lnTo>
                    <a:pt x="428" y="1152"/>
                  </a:lnTo>
                  <a:lnTo>
                    <a:pt x="411" y="1152"/>
                  </a:lnTo>
                  <a:lnTo>
                    <a:pt x="392" y="1152"/>
                  </a:lnTo>
                  <a:lnTo>
                    <a:pt x="373" y="1152"/>
                  </a:lnTo>
                  <a:lnTo>
                    <a:pt x="354" y="1152"/>
                  </a:lnTo>
                  <a:lnTo>
                    <a:pt x="337" y="1152"/>
                  </a:lnTo>
                  <a:lnTo>
                    <a:pt x="316" y="1152"/>
                  </a:lnTo>
                  <a:lnTo>
                    <a:pt x="299" y="1152"/>
                  </a:lnTo>
                  <a:lnTo>
                    <a:pt x="280" y="1152"/>
                  </a:lnTo>
                  <a:lnTo>
                    <a:pt x="267" y="1152"/>
                  </a:lnTo>
                  <a:lnTo>
                    <a:pt x="249" y="1151"/>
                  </a:lnTo>
                  <a:lnTo>
                    <a:pt x="238" y="1149"/>
                  </a:lnTo>
                  <a:lnTo>
                    <a:pt x="229" y="1147"/>
                  </a:lnTo>
                  <a:lnTo>
                    <a:pt x="223" y="1147"/>
                  </a:lnTo>
                  <a:lnTo>
                    <a:pt x="213" y="1137"/>
                  </a:lnTo>
                  <a:lnTo>
                    <a:pt x="217" y="1126"/>
                  </a:lnTo>
                  <a:lnTo>
                    <a:pt x="229" y="1113"/>
                  </a:lnTo>
                  <a:lnTo>
                    <a:pt x="246" y="1097"/>
                  </a:lnTo>
                  <a:lnTo>
                    <a:pt x="253" y="1088"/>
                  </a:lnTo>
                  <a:lnTo>
                    <a:pt x="265" y="1080"/>
                  </a:lnTo>
                  <a:lnTo>
                    <a:pt x="276" y="1071"/>
                  </a:lnTo>
                  <a:lnTo>
                    <a:pt x="287" y="1063"/>
                  </a:lnTo>
                  <a:lnTo>
                    <a:pt x="297" y="1054"/>
                  </a:lnTo>
                  <a:lnTo>
                    <a:pt x="308" y="1044"/>
                  </a:lnTo>
                  <a:lnTo>
                    <a:pt x="320" y="1035"/>
                  </a:lnTo>
                  <a:lnTo>
                    <a:pt x="331" y="1027"/>
                  </a:lnTo>
                  <a:lnTo>
                    <a:pt x="346" y="1008"/>
                  </a:lnTo>
                  <a:lnTo>
                    <a:pt x="360" y="993"/>
                  </a:lnTo>
                  <a:lnTo>
                    <a:pt x="371" y="976"/>
                  </a:lnTo>
                  <a:lnTo>
                    <a:pt x="379" y="964"/>
                  </a:lnTo>
                  <a:lnTo>
                    <a:pt x="383" y="953"/>
                  </a:lnTo>
                  <a:lnTo>
                    <a:pt x="386" y="945"/>
                  </a:lnTo>
                  <a:lnTo>
                    <a:pt x="388" y="940"/>
                  </a:lnTo>
                  <a:lnTo>
                    <a:pt x="390" y="940"/>
                  </a:lnTo>
                  <a:lnTo>
                    <a:pt x="388" y="936"/>
                  </a:lnTo>
                  <a:lnTo>
                    <a:pt x="388" y="930"/>
                  </a:lnTo>
                  <a:lnTo>
                    <a:pt x="386" y="919"/>
                  </a:lnTo>
                  <a:lnTo>
                    <a:pt x="384" y="907"/>
                  </a:lnTo>
                  <a:lnTo>
                    <a:pt x="381" y="890"/>
                  </a:lnTo>
                  <a:lnTo>
                    <a:pt x="379" y="873"/>
                  </a:lnTo>
                  <a:lnTo>
                    <a:pt x="377" y="852"/>
                  </a:lnTo>
                  <a:lnTo>
                    <a:pt x="375" y="831"/>
                  </a:lnTo>
                  <a:lnTo>
                    <a:pt x="369" y="806"/>
                  </a:lnTo>
                  <a:lnTo>
                    <a:pt x="365" y="782"/>
                  </a:lnTo>
                  <a:lnTo>
                    <a:pt x="360" y="757"/>
                  </a:lnTo>
                  <a:lnTo>
                    <a:pt x="356" y="732"/>
                  </a:lnTo>
                  <a:lnTo>
                    <a:pt x="348" y="706"/>
                  </a:lnTo>
                  <a:lnTo>
                    <a:pt x="343" y="681"/>
                  </a:lnTo>
                  <a:lnTo>
                    <a:pt x="335" y="658"/>
                  </a:lnTo>
                  <a:lnTo>
                    <a:pt x="327" y="637"/>
                  </a:lnTo>
                  <a:lnTo>
                    <a:pt x="318" y="614"/>
                  </a:lnTo>
                  <a:lnTo>
                    <a:pt x="308" y="595"/>
                  </a:lnTo>
                  <a:lnTo>
                    <a:pt x="297" y="576"/>
                  </a:lnTo>
                  <a:lnTo>
                    <a:pt x="287" y="559"/>
                  </a:lnTo>
                  <a:lnTo>
                    <a:pt x="276" y="542"/>
                  </a:lnTo>
                  <a:lnTo>
                    <a:pt x="267" y="529"/>
                  </a:lnTo>
                  <a:lnTo>
                    <a:pt x="257" y="516"/>
                  </a:lnTo>
                  <a:lnTo>
                    <a:pt x="249" y="506"/>
                  </a:lnTo>
                  <a:lnTo>
                    <a:pt x="230" y="487"/>
                  </a:lnTo>
                  <a:lnTo>
                    <a:pt x="217" y="476"/>
                  </a:lnTo>
                  <a:lnTo>
                    <a:pt x="208" y="468"/>
                  </a:lnTo>
                  <a:lnTo>
                    <a:pt x="206" y="466"/>
                  </a:lnTo>
                  <a:lnTo>
                    <a:pt x="208" y="466"/>
                  </a:lnTo>
                  <a:lnTo>
                    <a:pt x="217" y="466"/>
                  </a:lnTo>
                  <a:lnTo>
                    <a:pt x="229" y="466"/>
                  </a:lnTo>
                  <a:lnTo>
                    <a:pt x="248" y="470"/>
                  </a:lnTo>
                  <a:lnTo>
                    <a:pt x="257" y="470"/>
                  </a:lnTo>
                  <a:lnTo>
                    <a:pt x="268" y="472"/>
                  </a:lnTo>
                  <a:lnTo>
                    <a:pt x="280" y="474"/>
                  </a:lnTo>
                  <a:lnTo>
                    <a:pt x="291" y="479"/>
                  </a:lnTo>
                  <a:lnTo>
                    <a:pt x="303" y="483"/>
                  </a:lnTo>
                  <a:lnTo>
                    <a:pt x="316" y="487"/>
                  </a:lnTo>
                  <a:lnTo>
                    <a:pt x="329" y="493"/>
                  </a:lnTo>
                  <a:lnTo>
                    <a:pt x="343" y="500"/>
                  </a:lnTo>
                  <a:lnTo>
                    <a:pt x="354" y="506"/>
                  </a:lnTo>
                  <a:lnTo>
                    <a:pt x="365" y="514"/>
                  </a:lnTo>
                  <a:lnTo>
                    <a:pt x="377" y="519"/>
                  </a:lnTo>
                  <a:lnTo>
                    <a:pt x="388" y="529"/>
                  </a:lnTo>
                  <a:lnTo>
                    <a:pt x="407" y="546"/>
                  </a:lnTo>
                  <a:lnTo>
                    <a:pt x="426" y="563"/>
                  </a:lnTo>
                  <a:lnTo>
                    <a:pt x="441" y="578"/>
                  </a:lnTo>
                  <a:lnTo>
                    <a:pt x="453" y="592"/>
                  </a:lnTo>
                  <a:lnTo>
                    <a:pt x="460" y="599"/>
                  </a:lnTo>
                  <a:lnTo>
                    <a:pt x="464" y="603"/>
                  </a:lnTo>
                  <a:lnTo>
                    <a:pt x="466" y="609"/>
                  </a:lnTo>
                  <a:lnTo>
                    <a:pt x="468" y="614"/>
                  </a:lnTo>
                  <a:lnTo>
                    <a:pt x="474" y="626"/>
                  </a:lnTo>
                  <a:lnTo>
                    <a:pt x="478" y="637"/>
                  </a:lnTo>
                  <a:lnTo>
                    <a:pt x="483" y="652"/>
                  </a:lnTo>
                  <a:lnTo>
                    <a:pt x="491" y="668"/>
                  </a:lnTo>
                  <a:lnTo>
                    <a:pt x="498" y="687"/>
                  </a:lnTo>
                  <a:lnTo>
                    <a:pt x="504" y="704"/>
                  </a:lnTo>
                  <a:lnTo>
                    <a:pt x="512" y="725"/>
                  </a:lnTo>
                  <a:lnTo>
                    <a:pt x="517" y="746"/>
                  </a:lnTo>
                  <a:lnTo>
                    <a:pt x="525" y="768"/>
                  </a:lnTo>
                  <a:lnTo>
                    <a:pt x="529" y="789"/>
                  </a:lnTo>
                  <a:lnTo>
                    <a:pt x="535" y="812"/>
                  </a:lnTo>
                  <a:lnTo>
                    <a:pt x="538" y="833"/>
                  </a:lnTo>
                  <a:lnTo>
                    <a:pt x="544" y="856"/>
                  </a:lnTo>
                  <a:lnTo>
                    <a:pt x="544" y="875"/>
                  </a:lnTo>
                  <a:lnTo>
                    <a:pt x="546" y="894"/>
                  </a:lnTo>
                  <a:lnTo>
                    <a:pt x="546" y="913"/>
                  </a:lnTo>
                  <a:lnTo>
                    <a:pt x="546" y="934"/>
                  </a:lnTo>
                  <a:lnTo>
                    <a:pt x="544" y="949"/>
                  </a:lnTo>
                  <a:lnTo>
                    <a:pt x="542" y="966"/>
                  </a:lnTo>
                  <a:lnTo>
                    <a:pt x="540" y="983"/>
                  </a:lnTo>
                  <a:lnTo>
                    <a:pt x="538" y="1000"/>
                  </a:lnTo>
                  <a:lnTo>
                    <a:pt x="535" y="1014"/>
                  </a:lnTo>
                  <a:lnTo>
                    <a:pt x="533" y="1027"/>
                  </a:lnTo>
                  <a:lnTo>
                    <a:pt x="529" y="1040"/>
                  </a:lnTo>
                  <a:lnTo>
                    <a:pt x="527" y="1054"/>
                  </a:lnTo>
                  <a:lnTo>
                    <a:pt x="525" y="1063"/>
                  </a:lnTo>
                  <a:lnTo>
                    <a:pt x="523" y="1075"/>
                  </a:lnTo>
                  <a:lnTo>
                    <a:pt x="523" y="1084"/>
                  </a:lnTo>
                  <a:lnTo>
                    <a:pt x="525" y="1095"/>
                  </a:lnTo>
                  <a:lnTo>
                    <a:pt x="525" y="1109"/>
                  </a:lnTo>
                  <a:lnTo>
                    <a:pt x="531" y="1122"/>
                  </a:lnTo>
                  <a:lnTo>
                    <a:pt x="538" y="1132"/>
                  </a:lnTo>
                  <a:lnTo>
                    <a:pt x="550" y="1143"/>
                  </a:lnTo>
                  <a:lnTo>
                    <a:pt x="559" y="1151"/>
                  </a:lnTo>
                  <a:lnTo>
                    <a:pt x="569" y="1162"/>
                  </a:lnTo>
                  <a:lnTo>
                    <a:pt x="576" y="1171"/>
                  </a:lnTo>
                  <a:lnTo>
                    <a:pt x="584" y="1185"/>
                  </a:lnTo>
                  <a:lnTo>
                    <a:pt x="588" y="1196"/>
                  </a:lnTo>
                  <a:lnTo>
                    <a:pt x="590" y="1211"/>
                  </a:lnTo>
                  <a:lnTo>
                    <a:pt x="590" y="1225"/>
                  </a:lnTo>
                  <a:lnTo>
                    <a:pt x="590" y="1240"/>
                  </a:lnTo>
                  <a:lnTo>
                    <a:pt x="586" y="1251"/>
                  </a:lnTo>
                  <a:lnTo>
                    <a:pt x="586" y="1263"/>
                  </a:lnTo>
                  <a:lnTo>
                    <a:pt x="584" y="1268"/>
                  </a:lnTo>
                  <a:lnTo>
                    <a:pt x="584" y="1272"/>
                  </a:lnTo>
                  <a:lnTo>
                    <a:pt x="704" y="1278"/>
                  </a:lnTo>
                  <a:lnTo>
                    <a:pt x="759" y="1341"/>
                  </a:lnTo>
                  <a:lnTo>
                    <a:pt x="766" y="1369"/>
                  </a:lnTo>
                  <a:lnTo>
                    <a:pt x="841" y="1413"/>
                  </a:lnTo>
                  <a:lnTo>
                    <a:pt x="879" y="1152"/>
                  </a:lnTo>
                  <a:lnTo>
                    <a:pt x="879" y="1149"/>
                  </a:lnTo>
                  <a:lnTo>
                    <a:pt x="879" y="1145"/>
                  </a:lnTo>
                  <a:lnTo>
                    <a:pt x="879" y="1137"/>
                  </a:lnTo>
                  <a:lnTo>
                    <a:pt x="879" y="1128"/>
                  </a:lnTo>
                  <a:lnTo>
                    <a:pt x="879" y="1114"/>
                  </a:lnTo>
                  <a:lnTo>
                    <a:pt x="881" y="1099"/>
                  </a:lnTo>
                  <a:lnTo>
                    <a:pt x="882" y="1082"/>
                  </a:lnTo>
                  <a:lnTo>
                    <a:pt x="884" y="1067"/>
                  </a:lnTo>
                  <a:lnTo>
                    <a:pt x="884" y="1046"/>
                  </a:lnTo>
                  <a:lnTo>
                    <a:pt x="884" y="1027"/>
                  </a:lnTo>
                  <a:lnTo>
                    <a:pt x="886" y="1006"/>
                  </a:lnTo>
                  <a:lnTo>
                    <a:pt x="888" y="985"/>
                  </a:lnTo>
                  <a:lnTo>
                    <a:pt x="888" y="962"/>
                  </a:lnTo>
                  <a:lnTo>
                    <a:pt x="888" y="941"/>
                  </a:lnTo>
                  <a:lnTo>
                    <a:pt x="890" y="921"/>
                  </a:lnTo>
                  <a:lnTo>
                    <a:pt x="892" y="902"/>
                  </a:lnTo>
                  <a:lnTo>
                    <a:pt x="892" y="879"/>
                  </a:lnTo>
                  <a:lnTo>
                    <a:pt x="892" y="860"/>
                  </a:lnTo>
                  <a:lnTo>
                    <a:pt x="892" y="843"/>
                  </a:lnTo>
                  <a:lnTo>
                    <a:pt x="894" y="825"/>
                  </a:lnTo>
                  <a:lnTo>
                    <a:pt x="894" y="808"/>
                  </a:lnTo>
                  <a:lnTo>
                    <a:pt x="896" y="793"/>
                  </a:lnTo>
                  <a:lnTo>
                    <a:pt x="896" y="778"/>
                  </a:lnTo>
                  <a:lnTo>
                    <a:pt x="898" y="767"/>
                  </a:lnTo>
                  <a:lnTo>
                    <a:pt x="898" y="751"/>
                  </a:lnTo>
                  <a:lnTo>
                    <a:pt x="898" y="738"/>
                  </a:lnTo>
                  <a:lnTo>
                    <a:pt x="900" y="727"/>
                  </a:lnTo>
                  <a:lnTo>
                    <a:pt x="901" y="715"/>
                  </a:lnTo>
                  <a:lnTo>
                    <a:pt x="901" y="704"/>
                  </a:lnTo>
                  <a:lnTo>
                    <a:pt x="905" y="692"/>
                  </a:lnTo>
                  <a:lnTo>
                    <a:pt x="907" y="681"/>
                  </a:lnTo>
                  <a:lnTo>
                    <a:pt x="913" y="671"/>
                  </a:lnTo>
                  <a:lnTo>
                    <a:pt x="913" y="660"/>
                  </a:lnTo>
                  <a:lnTo>
                    <a:pt x="917" y="649"/>
                  </a:lnTo>
                  <a:lnTo>
                    <a:pt x="919" y="639"/>
                  </a:lnTo>
                  <a:lnTo>
                    <a:pt x="924" y="630"/>
                  </a:lnTo>
                  <a:lnTo>
                    <a:pt x="932" y="613"/>
                  </a:lnTo>
                  <a:lnTo>
                    <a:pt x="941" y="599"/>
                  </a:lnTo>
                  <a:lnTo>
                    <a:pt x="947" y="586"/>
                  </a:lnTo>
                  <a:lnTo>
                    <a:pt x="953" y="576"/>
                  </a:lnTo>
                  <a:lnTo>
                    <a:pt x="957" y="571"/>
                  </a:lnTo>
                  <a:lnTo>
                    <a:pt x="960" y="571"/>
                  </a:lnTo>
                  <a:lnTo>
                    <a:pt x="989" y="649"/>
                  </a:lnTo>
                  <a:lnTo>
                    <a:pt x="993" y="643"/>
                  </a:lnTo>
                  <a:lnTo>
                    <a:pt x="1004" y="630"/>
                  </a:lnTo>
                  <a:lnTo>
                    <a:pt x="1010" y="618"/>
                  </a:lnTo>
                  <a:lnTo>
                    <a:pt x="1016" y="607"/>
                  </a:lnTo>
                  <a:lnTo>
                    <a:pt x="1017" y="590"/>
                  </a:lnTo>
                  <a:lnTo>
                    <a:pt x="1021" y="575"/>
                  </a:lnTo>
                  <a:lnTo>
                    <a:pt x="1019" y="563"/>
                  </a:lnTo>
                  <a:lnTo>
                    <a:pt x="1017" y="554"/>
                  </a:lnTo>
                  <a:lnTo>
                    <a:pt x="1016" y="542"/>
                  </a:lnTo>
                  <a:lnTo>
                    <a:pt x="1016" y="533"/>
                  </a:lnTo>
                  <a:lnTo>
                    <a:pt x="1012" y="521"/>
                  </a:lnTo>
                  <a:lnTo>
                    <a:pt x="1010" y="510"/>
                  </a:lnTo>
                  <a:lnTo>
                    <a:pt x="1006" y="500"/>
                  </a:lnTo>
                  <a:lnTo>
                    <a:pt x="1004" y="491"/>
                  </a:lnTo>
                  <a:lnTo>
                    <a:pt x="998" y="472"/>
                  </a:lnTo>
                  <a:lnTo>
                    <a:pt x="993" y="460"/>
                  </a:lnTo>
                  <a:lnTo>
                    <a:pt x="989" y="451"/>
                  </a:lnTo>
                  <a:lnTo>
                    <a:pt x="989" y="449"/>
                  </a:lnTo>
                  <a:lnTo>
                    <a:pt x="919" y="377"/>
                  </a:lnTo>
                  <a:lnTo>
                    <a:pt x="744" y="0"/>
                  </a:lnTo>
                  <a:lnTo>
                    <a:pt x="698" y="38"/>
                  </a:lnTo>
                  <a:lnTo>
                    <a:pt x="698" y="38"/>
                  </a:lnTo>
                  <a:close/>
                </a:path>
              </a:pathLst>
            </a:custGeom>
            <a:solidFill>
              <a:srgbClr val="96ABBA"/>
            </a:solidFill>
            <a:ln w="9525">
              <a:noFill/>
              <a:round/>
            </a:ln>
          </p:spPr>
          <p:txBody>
            <a:bodyPr/>
            <a:lstStyle/>
            <a:p>
              <a:endParaRPr lang="en-US"/>
            </a:p>
          </p:txBody>
        </p:sp>
        <p:sp>
          <p:nvSpPr>
            <p:cNvPr id="384022" name="Freeform 22"/>
            <p:cNvSpPr/>
            <p:nvPr/>
          </p:nvSpPr>
          <p:spPr bwMode="auto">
            <a:xfrm>
              <a:off x="4018" y="2892"/>
              <a:ext cx="105" cy="552"/>
            </a:xfrm>
            <a:custGeom>
              <a:avLst/>
              <a:gdLst/>
              <a:ahLst/>
              <a:cxnLst>
                <a:cxn ang="0">
                  <a:pos x="160" y="13"/>
                </a:cxn>
                <a:cxn ang="0">
                  <a:pos x="173" y="40"/>
                </a:cxn>
                <a:cxn ang="0">
                  <a:pos x="180" y="87"/>
                </a:cxn>
                <a:cxn ang="0">
                  <a:pos x="184" y="133"/>
                </a:cxn>
                <a:cxn ang="0">
                  <a:pos x="184" y="158"/>
                </a:cxn>
                <a:cxn ang="0">
                  <a:pos x="146" y="237"/>
                </a:cxn>
                <a:cxn ang="0">
                  <a:pos x="160" y="277"/>
                </a:cxn>
                <a:cxn ang="0">
                  <a:pos x="175" y="332"/>
                </a:cxn>
                <a:cxn ang="0">
                  <a:pos x="190" y="397"/>
                </a:cxn>
                <a:cxn ang="0">
                  <a:pos x="203" y="462"/>
                </a:cxn>
                <a:cxn ang="0">
                  <a:pos x="207" y="521"/>
                </a:cxn>
                <a:cxn ang="0">
                  <a:pos x="209" y="576"/>
                </a:cxn>
                <a:cxn ang="0">
                  <a:pos x="205" y="627"/>
                </a:cxn>
                <a:cxn ang="0">
                  <a:pos x="201" y="677"/>
                </a:cxn>
                <a:cxn ang="0">
                  <a:pos x="198" y="724"/>
                </a:cxn>
                <a:cxn ang="0">
                  <a:pos x="194" y="770"/>
                </a:cxn>
                <a:cxn ang="0">
                  <a:pos x="194" y="813"/>
                </a:cxn>
                <a:cxn ang="0">
                  <a:pos x="194" y="853"/>
                </a:cxn>
                <a:cxn ang="0">
                  <a:pos x="194" y="880"/>
                </a:cxn>
                <a:cxn ang="0">
                  <a:pos x="196" y="905"/>
                </a:cxn>
                <a:cxn ang="0">
                  <a:pos x="6" y="1032"/>
                </a:cxn>
                <a:cxn ang="0">
                  <a:pos x="4" y="1005"/>
                </a:cxn>
                <a:cxn ang="0">
                  <a:pos x="2" y="950"/>
                </a:cxn>
                <a:cxn ang="0">
                  <a:pos x="0" y="884"/>
                </a:cxn>
                <a:cxn ang="0">
                  <a:pos x="0" y="808"/>
                </a:cxn>
                <a:cxn ang="0">
                  <a:pos x="2" y="739"/>
                </a:cxn>
                <a:cxn ang="0">
                  <a:pos x="2" y="673"/>
                </a:cxn>
                <a:cxn ang="0">
                  <a:pos x="6" y="619"/>
                </a:cxn>
                <a:cxn ang="0">
                  <a:pos x="9" y="572"/>
                </a:cxn>
                <a:cxn ang="0">
                  <a:pos x="17" y="532"/>
                </a:cxn>
                <a:cxn ang="0">
                  <a:pos x="23" y="490"/>
                </a:cxn>
                <a:cxn ang="0">
                  <a:pos x="30" y="450"/>
                </a:cxn>
                <a:cxn ang="0">
                  <a:pos x="36" y="410"/>
                </a:cxn>
                <a:cxn ang="0">
                  <a:pos x="44" y="372"/>
                </a:cxn>
                <a:cxn ang="0">
                  <a:pos x="51" y="334"/>
                </a:cxn>
                <a:cxn ang="0">
                  <a:pos x="61" y="298"/>
                </a:cxn>
                <a:cxn ang="0">
                  <a:pos x="76" y="260"/>
                </a:cxn>
                <a:cxn ang="0">
                  <a:pos x="103" y="218"/>
                </a:cxn>
                <a:cxn ang="0">
                  <a:pos x="53" y="119"/>
                </a:cxn>
                <a:cxn ang="0">
                  <a:pos x="68" y="89"/>
                </a:cxn>
                <a:cxn ang="0">
                  <a:pos x="93" y="61"/>
                </a:cxn>
                <a:cxn ang="0">
                  <a:pos x="120" y="24"/>
                </a:cxn>
                <a:cxn ang="0">
                  <a:pos x="150" y="0"/>
                </a:cxn>
              </a:cxnLst>
              <a:rect l="0" t="0" r="r" b="b"/>
              <a:pathLst>
                <a:path w="209" h="1104">
                  <a:moveTo>
                    <a:pt x="150" y="0"/>
                  </a:moveTo>
                  <a:lnTo>
                    <a:pt x="152" y="2"/>
                  </a:lnTo>
                  <a:lnTo>
                    <a:pt x="160" y="13"/>
                  </a:lnTo>
                  <a:lnTo>
                    <a:pt x="163" y="19"/>
                  </a:lnTo>
                  <a:lnTo>
                    <a:pt x="169" y="28"/>
                  </a:lnTo>
                  <a:lnTo>
                    <a:pt x="173" y="40"/>
                  </a:lnTo>
                  <a:lnTo>
                    <a:pt x="179" y="55"/>
                  </a:lnTo>
                  <a:lnTo>
                    <a:pt x="179" y="70"/>
                  </a:lnTo>
                  <a:lnTo>
                    <a:pt x="180" y="87"/>
                  </a:lnTo>
                  <a:lnTo>
                    <a:pt x="182" y="102"/>
                  </a:lnTo>
                  <a:lnTo>
                    <a:pt x="184" y="119"/>
                  </a:lnTo>
                  <a:lnTo>
                    <a:pt x="184" y="133"/>
                  </a:lnTo>
                  <a:lnTo>
                    <a:pt x="184" y="146"/>
                  </a:lnTo>
                  <a:lnTo>
                    <a:pt x="184" y="154"/>
                  </a:lnTo>
                  <a:lnTo>
                    <a:pt x="184" y="158"/>
                  </a:lnTo>
                  <a:lnTo>
                    <a:pt x="141" y="216"/>
                  </a:lnTo>
                  <a:lnTo>
                    <a:pt x="141" y="220"/>
                  </a:lnTo>
                  <a:lnTo>
                    <a:pt x="146" y="237"/>
                  </a:lnTo>
                  <a:lnTo>
                    <a:pt x="150" y="249"/>
                  </a:lnTo>
                  <a:lnTo>
                    <a:pt x="154" y="262"/>
                  </a:lnTo>
                  <a:lnTo>
                    <a:pt x="160" y="277"/>
                  </a:lnTo>
                  <a:lnTo>
                    <a:pt x="165" y="296"/>
                  </a:lnTo>
                  <a:lnTo>
                    <a:pt x="169" y="313"/>
                  </a:lnTo>
                  <a:lnTo>
                    <a:pt x="175" y="332"/>
                  </a:lnTo>
                  <a:lnTo>
                    <a:pt x="180" y="353"/>
                  </a:lnTo>
                  <a:lnTo>
                    <a:pt x="186" y="376"/>
                  </a:lnTo>
                  <a:lnTo>
                    <a:pt x="190" y="397"/>
                  </a:lnTo>
                  <a:lnTo>
                    <a:pt x="196" y="418"/>
                  </a:lnTo>
                  <a:lnTo>
                    <a:pt x="199" y="439"/>
                  </a:lnTo>
                  <a:lnTo>
                    <a:pt x="203" y="462"/>
                  </a:lnTo>
                  <a:lnTo>
                    <a:pt x="205" y="481"/>
                  </a:lnTo>
                  <a:lnTo>
                    <a:pt x="207" y="502"/>
                  </a:lnTo>
                  <a:lnTo>
                    <a:pt x="207" y="521"/>
                  </a:lnTo>
                  <a:lnTo>
                    <a:pt x="209" y="542"/>
                  </a:lnTo>
                  <a:lnTo>
                    <a:pt x="209" y="559"/>
                  </a:lnTo>
                  <a:lnTo>
                    <a:pt x="209" y="576"/>
                  </a:lnTo>
                  <a:lnTo>
                    <a:pt x="209" y="593"/>
                  </a:lnTo>
                  <a:lnTo>
                    <a:pt x="209" y="612"/>
                  </a:lnTo>
                  <a:lnTo>
                    <a:pt x="205" y="627"/>
                  </a:lnTo>
                  <a:lnTo>
                    <a:pt x="205" y="644"/>
                  </a:lnTo>
                  <a:lnTo>
                    <a:pt x="201" y="659"/>
                  </a:lnTo>
                  <a:lnTo>
                    <a:pt x="201" y="677"/>
                  </a:lnTo>
                  <a:lnTo>
                    <a:pt x="199" y="692"/>
                  </a:lnTo>
                  <a:lnTo>
                    <a:pt x="198" y="709"/>
                  </a:lnTo>
                  <a:lnTo>
                    <a:pt x="198" y="724"/>
                  </a:lnTo>
                  <a:lnTo>
                    <a:pt x="198" y="741"/>
                  </a:lnTo>
                  <a:lnTo>
                    <a:pt x="196" y="754"/>
                  </a:lnTo>
                  <a:lnTo>
                    <a:pt x="194" y="770"/>
                  </a:lnTo>
                  <a:lnTo>
                    <a:pt x="194" y="785"/>
                  </a:lnTo>
                  <a:lnTo>
                    <a:pt x="194" y="800"/>
                  </a:lnTo>
                  <a:lnTo>
                    <a:pt x="194" y="813"/>
                  </a:lnTo>
                  <a:lnTo>
                    <a:pt x="194" y="827"/>
                  </a:lnTo>
                  <a:lnTo>
                    <a:pt x="194" y="840"/>
                  </a:lnTo>
                  <a:lnTo>
                    <a:pt x="194" y="853"/>
                  </a:lnTo>
                  <a:lnTo>
                    <a:pt x="194" y="863"/>
                  </a:lnTo>
                  <a:lnTo>
                    <a:pt x="194" y="872"/>
                  </a:lnTo>
                  <a:lnTo>
                    <a:pt x="194" y="880"/>
                  </a:lnTo>
                  <a:lnTo>
                    <a:pt x="194" y="889"/>
                  </a:lnTo>
                  <a:lnTo>
                    <a:pt x="194" y="899"/>
                  </a:lnTo>
                  <a:lnTo>
                    <a:pt x="196" y="905"/>
                  </a:lnTo>
                  <a:lnTo>
                    <a:pt x="175" y="1104"/>
                  </a:lnTo>
                  <a:lnTo>
                    <a:pt x="8" y="1036"/>
                  </a:lnTo>
                  <a:lnTo>
                    <a:pt x="6" y="1032"/>
                  </a:lnTo>
                  <a:lnTo>
                    <a:pt x="6" y="1026"/>
                  </a:lnTo>
                  <a:lnTo>
                    <a:pt x="4" y="1017"/>
                  </a:lnTo>
                  <a:lnTo>
                    <a:pt x="4" y="1005"/>
                  </a:lnTo>
                  <a:lnTo>
                    <a:pt x="2" y="988"/>
                  </a:lnTo>
                  <a:lnTo>
                    <a:pt x="2" y="971"/>
                  </a:lnTo>
                  <a:lnTo>
                    <a:pt x="2" y="950"/>
                  </a:lnTo>
                  <a:lnTo>
                    <a:pt x="2" y="931"/>
                  </a:lnTo>
                  <a:lnTo>
                    <a:pt x="0" y="907"/>
                  </a:lnTo>
                  <a:lnTo>
                    <a:pt x="0" y="884"/>
                  </a:lnTo>
                  <a:lnTo>
                    <a:pt x="0" y="859"/>
                  </a:lnTo>
                  <a:lnTo>
                    <a:pt x="0" y="834"/>
                  </a:lnTo>
                  <a:lnTo>
                    <a:pt x="0" y="808"/>
                  </a:lnTo>
                  <a:lnTo>
                    <a:pt x="0" y="785"/>
                  </a:lnTo>
                  <a:lnTo>
                    <a:pt x="0" y="760"/>
                  </a:lnTo>
                  <a:lnTo>
                    <a:pt x="2" y="739"/>
                  </a:lnTo>
                  <a:lnTo>
                    <a:pt x="2" y="715"/>
                  </a:lnTo>
                  <a:lnTo>
                    <a:pt x="2" y="694"/>
                  </a:lnTo>
                  <a:lnTo>
                    <a:pt x="2" y="673"/>
                  </a:lnTo>
                  <a:lnTo>
                    <a:pt x="4" y="656"/>
                  </a:lnTo>
                  <a:lnTo>
                    <a:pt x="4" y="637"/>
                  </a:lnTo>
                  <a:lnTo>
                    <a:pt x="6" y="619"/>
                  </a:lnTo>
                  <a:lnTo>
                    <a:pt x="8" y="602"/>
                  </a:lnTo>
                  <a:lnTo>
                    <a:pt x="9" y="589"/>
                  </a:lnTo>
                  <a:lnTo>
                    <a:pt x="9" y="572"/>
                  </a:lnTo>
                  <a:lnTo>
                    <a:pt x="13" y="559"/>
                  </a:lnTo>
                  <a:lnTo>
                    <a:pt x="13" y="543"/>
                  </a:lnTo>
                  <a:lnTo>
                    <a:pt x="17" y="532"/>
                  </a:lnTo>
                  <a:lnTo>
                    <a:pt x="19" y="517"/>
                  </a:lnTo>
                  <a:lnTo>
                    <a:pt x="21" y="504"/>
                  </a:lnTo>
                  <a:lnTo>
                    <a:pt x="23" y="490"/>
                  </a:lnTo>
                  <a:lnTo>
                    <a:pt x="27" y="479"/>
                  </a:lnTo>
                  <a:lnTo>
                    <a:pt x="27" y="464"/>
                  </a:lnTo>
                  <a:lnTo>
                    <a:pt x="30" y="450"/>
                  </a:lnTo>
                  <a:lnTo>
                    <a:pt x="30" y="437"/>
                  </a:lnTo>
                  <a:lnTo>
                    <a:pt x="34" y="424"/>
                  </a:lnTo>
                  <a:lnTo>
                    <a:pt x="36" y="410"/>
                  </a:lnTo>
                  <a:lnTo>
                    <a:pt x="38" y="397"/>
                  </a:lnTo>
                  <a:lnTo>
                    <a:pt x="40" y="384"/>
                  </a:lnTo>
                  <a:lnTo>
                    <a:pt x="44" y="372"/>
                  </a:lnTo>
                  <a:lnTo>
                    <a:pt x="46" y="359"/>
                  </a:lnTo>
                  <a:lnTo>
                    <a:pt x="49" y="346"/>
                  </a:lnTo>
                  <a:lnTo>
                    <a:pt x="51" y="334"/>
                  </a:lnTo>
                  <a:lnTo>
                    <a:pt x="55" y="323"/>
                  </a:lnTo>
                  <a:lnTo>
                    <a:pt x="57" y="310"/>
                  </a:lnTo>
                  <a:lnTo>
                    <a:pt x="61" y="298"/>
                  </a:lnTo>
                  <a:lnTo>
                    <a:pt x="65" y="289"/>
                  </a:lnTo>
                  <a:lnTo>
                    <a:pt x="70" y="279"/>
                  </a:lnTo>
                  <a:lnTo>
                    <a:pt x="76" y="260"/>
                  </a:lnTo>
                  <a:lnTo>
                    <a:pt x="85" y="243"/>
                  </a:lnTo>
                  <a:lnTo>
                    <a:pt x="93" y="230"/>
                  </a:lnTo>
                  <a:lnTo>
                    <a:pt x="103" y="218"/>
                  </a:lnTo>
                  <a:lnTo>
                    <a:pt x="116" y="203"/>
                  </a:lnTo>
                  <a:lnTo>
                    <a:pt x="123" y="199"/>
                  </a:lnTo>
                  <a:lnTo>
                    <a:pt x="53" y="119"/>
                  </a:lnTo>
                  <a:lnTo>
                    <a:pt x="55" y="114"/>
                  </a:lnTo>
                  <a:lnTo>
                    <a:pt x="65" y="100"/>
                  </a:lnTo>
                  <a:lnTo>
                    <a:pt x="68" y="89"/>
                  </a:lnTo>
                  <a:lnTo>
                    <a:pt x="76" y="80"/>
                  </a:lnTo>
                  <a:lnTo>
                    <a:pt x="84" y="70"/>
                  </a:lnTo>
                  <a:lnTo>
                    <a:pt x="93" y="61"/>
                  </a:lnTo>
                  <a:lnTo>
                    <a:pt x="101" y="47"/>
                  </a:lnTo>
                  <a:lnTo>
                    <a:pt x="110" y="36"/>
                  </a:lnTo>
                  <a:lnTo>
                    <a:pt x="120" y="24"/>
                  </a:lnTo>
                  <a:lnTo>
                    <a:pt x="129" y="17"/>
                  </a:lnTo>
                  <a:lnTo>
                    <a:pt x="142" y="4"/>
                  </a:lnTo>
                  <a:lnTo>
                    <a:pt x="150" y="0"/>
                  </a:lnTo>
                  <a:lnTo>
                    <a:pt x="150" y="0"/>
                  </a:lnTo>
                  <a:close/>
                </a:path>
              </a:pathLst>
            </a:custGeom>
            <a:solidFill>
              <a:srgbClr val="666666"/>
            </a:solidFill>
            <a:ln w="9525">
              <a:noFill/>
              <a:round/>
            </a:ln>
          </p:spPr>
          <p:txBody>
            <a:bodyPr/>
            <a:lstStyle/>
            <a:p>
              <a:endParaRPr lang="en-US"/>
            </a:p>
          </p:txBody>
        </p:sp>
        <p:sp>
          <p:nvSpPr>
            <p:cNvPr id="384023" name="Freeform 23"/>
            <p:cNvSpPr/>
            <p:nvPr/>
          </p:nvSpPr>
          <p:spPr bwMode="auto">
            <a:xfrm>
              <a:off x="4415" y="2735"/>
              <a:ext cx="1008" cy="945"/>
            </a:xfrm>
            <a:custGeom>
              <a:avLst/>
              <a:gdLst/>
              <a:ahLst/>
              <a:cxnLst>
                <a:cxn ang="0">
                  <a:pos x="171" y="15"/>
                </a:cxn>
                <a:cxn ang="0">
                  <a:pos x="247" y="0"/>
                </a:cxn>
                <a:cxn ang="0">
                  <a:pos x="1243" y="29"/>
                </a:cxn>
                <a:cxn ang="0">
                  <a:pos x="1473" y="183"/>
                </a:cxn>
                <a:cxn ang="0">
                  <a:pos x="1591" y="656"/>
                </a:cxn>
                <a:cxn ang="0">
                  <a:pos x="2016" y="1021"/>
                </a:cxn>
                <a:cxn ang="0">
                  <a:pos x="1535" y="1082"/>
                </a:cxn>
                <a:cxn ang="0">
                  <a:pos x="1322" y="1726"/>
                </a:cxn>
                <a:cxn ang="0">
                  <a:pos x="1271" y="1757"/>
                </a:cxn>
                <a:cxn ang="0">
                  <a:pos x="1399" y="1831"/>
                </a:cxn>
                <a:cxn ang="0">
                  <a:pos x="1220" y="1890"/>
                </a:cxn>
                <a:cxn ang="0">
                  <a:pos x="1214" y="1886"/>
                </a:cxn>
                <a:cxn ang="0">
                  <a:pos x="1201" y="1886"/>
                </a:cxn>
                <a:cxn ang="0">
                  <a:pos x="1180" y="1884"/>
                </a:cxn>
                <a:cxn ang="0">
                  <a:pos x="1155" y="1884"/>
                </a:cxn>
                <a:cxn ang="0">
                  <a:pos x="1121" y="1880"/>
                </a:cxn>
                <a:cxn ang="0">
                  <a:pos x="1085" y="1876"/>
                </a:cxn>
                <a:cxn ang="0">
                  <a:pos x="1045" y="1875"/>
                </a:cxn>
                <a:cxn ang="0">
                  <a:pos x="1003" y="1875"/>
                </a:cxn>
                <a:cxn ang="0">
                  <a:pos x="958" y="1871"/>
                </a:cxn>
                <a:cxn ang="0">
                  <a:pos x="912" y="1867"/>
                </a:cxn>
                <a:cxn ang="0">
                  <a:pos x="864" y="1863"/>
                </a:cxn>
                <a:cxn ang="0">
                  <a:pos x="821" y="1859"/>
                </a:cxn>
                <a:cxn ang="0">
                  <a:pos x="777" y="1857"/>
                </a:cxn>
                <a:cxn ang="0">
                  <a:pos x="739" y="1854"/>
                </a:cxn>
                <a:cxn ang="0">
                  <a:pos x="703" y="1848"/>
                </a:cxn>
                <a:cxn ang="0">
                  <a:pos x="672" y="1848"/>
                </a:cxn>
                <a:cxn ang="0">
                  <a:pos x="642" y="1840"/>
                </a:cxn>
                <a:cxn ang="0">
                  <a:pos x="613" y="1831"/>
                </a:cxn>
                <a:cxn ang="0">
                  <a:pos x="585" y="1819"/>
                </a:cxn>
                <a:cxn ang="0">
                  <a:pos x="560" y="1806"/>
                </a:cxn>
                <a:cxn ang="0">
                  <a:pos x="534" y="1789"/>
                </a:cxn>
                <a:cxn ang="0">
                  <a:pos x="511" y="1776"/>
                </a:cxn>
                <a:cxn ang="0">
                  <a:pos x="488" y="1760"/>
                </a:cxn>
                <a:cxn ang="0">
                  <a:pos x="469" y="1743"/>
                </a:cxn>
                <a:cxn ang="0">
                  <a:pos x="448" y="1726"/>
                </a:cxn>
                <a:cxn ang="0">
                  <a:pos x="431" y="1709"/>
                </a:cxn>
                <a:cxn ang="0">
                  <a:pos x="416" y="1696"/>
                </a:cxn>
                <a:cxn ang="0">
                  <a:pos x="406" y="1683"/>
                </a:cxn>
                <a:cxn ang="0">
                  <a:pos x="395" y="1671"/>
                </a:cxn>
                <a:cxn ang="0">
                  <a:pos x="389" y="1664"/>
                </a:cxn>
                <a:cxn ang="0">
                  <a:pos x="384" y="1658"/>
                </a:cxn>
                <a:cxn ang="0">
                  <a:pos x="393" y="1504"/>
                </a:cxn>
                <a:cxn ang="0">
                  <a:pos x="429" y="1032"/>
                </a:cxn>
                <a:cxn ang="0">
                  <a:pos x="0" y="1042"/>
                </a:cxn>
                <a:cxn ang="0">
                  <a:pos x="171" y="15"/>
                </a:cxn>
                <a:cxn ang="0">
                  <a:pos x="171" y="15"/>
                </a:cxn>
              </a:cxnLst>
              <a:rect l="0" t="0" r="r" b="b"/>
              <a:pathLst>
                <a:path w="2016" h="1890">
                  <a:moveTo>
                    <a:pt x="171" y="15"/>
                  </a:moveTo>
                  <a:lnTo>
                    <a:pt x="247" y="0"/>
                  </a:lnTo>
                  <a:lnTo>
                    <a:pt x="1243" y="29"/>
                  </a:lnTo>
                  <a:lnTo>
                    <a:pt x="1473" y="183"/>
                  </a:lnTo>
                  <a:lnTo>
                    <a:pt x="1591" y="656"/>
                  </a:lnTo>
                  <a:lnTo>
                    <a:pt x="2016" y="1021"/>
                  </a:lnTo>
                  <a:lnTo>
                    <a:pt x="1535" y="1082"/>
                  </a:lnTo>
                  <a:lnTo>
                    <a:pt x="1322" y="1726"/>
                  </a:lnTo>
                  <a:lnTo>
                    <a:pt x="1271" y="1757"/>
                  </a:lnTo>
                  <a:lnTo>
                    <a:pt x="1399" y="1831"/>
                  </a:lnTo>
                  <a:lnTo>
                    <a:pt x="1220" y="1890"/>
                  </a:lnTo>
                  <a:lnTo>
                    <a:pt x="1214" y="1886"/>
                  </a:lnTo>
                  <a:lnTo>
                    <a:pt x="1201" y="1886"/>
                  </a:lnTo>
                  <a:lnTo>
                    <a:pt x="1180" y="1884"/>
                  </a:lnTo>
                  <a:lnTo>
                    <a:pt x="1155" y="1884"/>
                  </a:lnTo>
                  <a:lnTo>
                    <a:pt x="1121" y="1880"/>
                  </a:lnTo>
                  <a:lnTo>
                    <a:pt x="1085" y="1876"/>
                  </a:lnTo>
                  <a:lnTo>
                    <a:pt x="1045" y="1875"/>
                  </a:lnTo>
                  <a:lnTo>
                    <a:pt x="1003" y="1875"/>
                  </a:lnTo>
                  <a:lnTo>
                    <a:pt x="958" y="1871"/>
                  </a:lnTo>
                  <a:lnTo>
                    <a:pt x="912" y="1867"/>
                  </a:lnTo>
                  <a:lnTo>
                    <a:pt x="864" y="1863"/>
                  </a:lnTo>
                  <a:lnTo>
                    <a:pt x="821" y="1859"/>
                  </a:lnTo>
                  <a:lnTo>
                    <a:pt x="777" y="1857"/>
                  </a:lnTo>
                  <a:lnTo>
                    <a:pt x="739" y="1854"/>
                  </a:lnTo>
                  <a:lnTo>
                    <a:pt x="703" y="1848"/>
                  </a:lnTo>
                  <a:lnTo>
                    <a:pt x="672" y="1848"/>
                  </a:lnTo>
                  <a:lnTo>
                    <a:pt x="642" y="1840"/>
                  </a:lnTo>
                  <a:lnTo>
                    <a:pt x="613" y="1831"/>
                  </a:lnTo>
                  <a:lnTo>
                    <a:pt x="585" y="1819"/>
                  </a:lnTo>
                  <a:lnTo>
                    <a:pt x="560" y="1806"/>
                  </a:lnTo>
                  <a:lnTo>
                    <a:pt x="534" y="1789"/>
                  </a:lnTo>
                  <a:lnTo>
                    <a:pt x="511" y="1776"/>
                  </a:lnTo>
                  <a:lnTo>
                    <a:pt x="488" y="1760"/>
                  </a:lnTo>
                  <a:lnTo>
                    <a:pt x="469" y="1743"/>
                  </a:lnTo>
                  <a:lnTo>
                    <a:pt x="448" y="1726"/>
                  </a:lnTo>
                  <a:lnTo>
                    <a:pt x="431" y="1709"/>
                  </a:lnTo>
                  <a:lnTo>
                    <a:pt x="416" y="1696"/>
                  </a:lnTo>
                  <a:lnTo>
                    <a:pt x="406" y="1683"/>
                  </a:lnTo>
                  <a:lnTo>
                    <a:pt x="395" y="1671"/>
                  </a:lnTo>
                  <a:lnTo>
                    <a:pt x="389" y="1664"/>
                  </a:lnTo>
                  <a:lnTo>
                    <a:pt x="384" y="1658"/>
                  </a:lnTo>
                  <a:lnTo>
                    <a:pt x="393" y="1504"/>
                  </a:lnTo>
                  <a:lnTo>
                    <a:pt x="429" y="1032"/>
                  </a:lnTo>
                  <a:lnTo>
                    <a:pt x="0" y="1042"/>
                  </a:lnTo>
                  <a:lnTo>
                    <a:pt x="171" y="15"/>
                  </a:lnTo>
                  <a:lnTo>
                    <a:pt x="171" y="15"/>
                  </a:lnTo>
                  <a:close/>
                </a:path>
              </a:pathLst>
            </a:custGeom>
            <a:solidFill>
              <a:srgbClr val="E8D9D9"/>
            </a:solidFill>
            <a:ln w="9525">
              <a:noFill/>
              <a:round/>
            </a:ln>
          </p:spPr>
          <p:txBody>
            <a:bodyPr/>
            <a:lstStyle/>
            <a:p>
              <a:endParaRPr lang="en-US"/>
            </a:p>
          </p:txBody>
        </p:sp>
        <p:sp>
          <p:nvSpPr>
            <p:cNvPr id="384024" name="Freeform 24"/>
            <p:cNvSpPr/>
            <p:nvPr/>
          </p:nvSpPr>
          <p:spPr bwMode="auto">
            <a:xfrm>
              <a:off x="4052" y="3445"/>
              <a:ext cx="588" cy="171"/>
            </a:xfrm>
            <a:custGeom>
              <a:avLst/>
              <a:gdLst/>
              <a:ahLst/>
              <a:cxnLst>
                <a:cxn ang="0">
                  <a:pos x="75" y="69"/>
                </a:cxn>
                <a:cxn ang="0">
                  <a:pos x="0" y="101"/>
                </a:cxn>
                <a:cxn ang="0">
                  <a:pos x="27" y="200"/>
                </a:cxn>
                <a:cxn ang="0">
                  <a:pos x="97" y="238"/>
                </a:cxn>
                <a:cxn ang="0">
                  <a:pos x="392" y="314"/>
                </a:cxn>
                <a:cxn ang="0">
                  <a:pos x="565" y="342"/>
                </a:cxn>
                <a:cxn ang="0">
                  <a:pos x="1099" y="179"/>
                </a:cxn>
                <a:cxn ang="0">
                  <a:pos x="1177" y="162"/>
                </a:cxn>
                <a:cxn ang="0">
                  <a:pos x="1177" y="129"/>
                </a:cxn>
                <a:cxn ang="0">
                  <a:pos x="681" y="0"/>
                </a:cxn>
                <a:cxn ang="0">
                  <a:pos x="677" y="0"/>
                </a:cxn>
                <a:cxn ang="0">
                  <a:pos x="671" y="4"/>
                </a:cxn>
                <a:cxn ang="0">
                  <a:pos x="658" y="10"/>
                </a:cxn>
                <a:cxn ang="0">
                  <a:pos x="643" y="17"/>
                </a:cxn>
                <a:cxn ang="0">
                  <a:pos x="630" y="21"/>
                </a:cxn>
                <a:cxn ang="0">
                  <a:pos x="618" y="23"/>
                </a:cxn>
                <a:cxn ang="0">
                  <a:pos x="603" y="27"/>
                </a:cxn>
                <a:cxn ang="0">
                  <a:pos x="592" y="31"/>
                </a:cxn>
                <a:cxn ang="0">
                  <a:pos x="573" y="32"/>
                </a:cxn>
                <a:cxn ang="0">
                  <a:pos x="559" y="34"/>
                </a:cxn>
                <a:cxn ang="0">
                  <a:pos x="540" y="38"/>
                </a:cxn>
                <a:cxn ang="0">
                  <a:pos x="523" y="40"/>
                </a:cxn>
                <a:cxn ang="0">
                  <a:pos x="500" y="40"/>
                </a:cxn>
                <a:cxn ang="0">
                  <a:pos x="478" y="40"/>
                </a:cxn>
                <a:cxn ang="0">
                  <a:pos x="455" y="40"/>
                </a:cxn>
                <a:cxn ang="0">
                  <a:pos x="432" y="40"/>
                </a:cxn>
                <a:cxn ang="0">
                  <a:pos x="407" y="38"/>
                </a:cxn>
                <a:cxn ang="0">
                  <a:pos x="384" y="38"/>
                </a:cxn>
                <a:cxn ang="0">
                  <a:pos x="362" y="34"/>
                </a:cxn>
                <a:cxn ang="0">
                  <a:pos x="341" y="34"/>
                </a:cxn>
                <a:cxn ang="0">
                  <a:pos x="318" y="32"/>
                </a:cxn>
                <a:cxn ang="0">
                  <a:pos x="301" y="31"/>
                </a:cxn>
                <a:cxn ang="0">
                  <a:pos x="284" y="31"/>
                </a:cxn>
                <a:cxn ang="0">
                  <a:pos x="272" y="31"/>
                </a:cxn>
                <a:cxn ang="0">
                  <a:pos x="259" y="27"/>
                </a:cxn>
                <a:cxn ang="0">
                  <a:pos x="251" y="27"/>
                </a:cxn>
                <a:cxn ang="0">
                  <a:pos x="246" y="27"/>
                </a:cxn>
                <a:cxn ang="0">
                  <a:pos x="75" y="69"/>
                </a:cxn>
                <a:cxn ang="0">
                  <a:pos x="75" y="69"/>
                </a:cxn>
              </a:cxnLst>
              <a:rect l="0" t="0" r="r" b="b"/>
              <a:pathLst>
                <a:path w="1177" h="342">
                  <a:moveTo>
                    <a:pt x="75" y="69"/>
                  </a:moveTo>
                  <a:lnTo>
                    <a:pt x="0" y="101"/>
                  </a:lnTo>
                  <a:lnTo>
                    <a:pt x="27" y="200"/>
                  </a:lnTo>
                  <a:lnTo>
                    <a:pt x="97" y="238"/>
                  </a:lnTo>
                  <a:lnTo>
                    <a:pt x="392" y="314"/>
                  </a:lnTo>
                  <a:lnTo>
                    <a:pt x="565" y="342"/>
                  </a:lnTo>
                  <a:lnTo>
                    <a:pt x="1099" y="179"/>
                  </a:lnTo>
                  <a:lnTo>
                    <a:pt x="1177" y="162"/>
                  </a:lnTo>
                  <a:lnTo>
                    <a:pt x="1177" y="129"/>
                  </a:lnTo>
                  <a:lnTo>
                    <a:pt x="681" y="0"/>
                  </a:lnTo>
                  <a:lnTo>
                    <a:pt x="677" y="0"/>
                  </a:lnTo>
                  <a:lnTo>
                    <a:pt x="671" y="4"/>
                  </a:lnTo>
                  <a:lnTo>
                    <a:pt x="658" y="10"/>
                  </a:lnTo>
                  <a:lnTo>
                    <a:pt x="643" y="17"/>
                  </a:lnTo>
                  <a:lnTo>
                    <a:pt x="630" y="21"/>
                  </a:lnTo>
                  <a:lnTo>
                    <a:pt x="618" y="23"/>
                  </a:lnTo>
                  <a:lnTo>
                    <a:pt x="603" y="27"/>
                  </a:lnTo>
                  <a:lnTo>
                    <a:pt x="592" y="31"/>
                  </a:lnTo>
                  <a:lnTo>
                    <a:pt x="573" y="32"/>
                  </a:lnTo>
                  <a:lnTo>
                    <a:pt x="559" y="34"/>
                  </a:lnTo>
                  <a:lnTo>
                    <a:pt x="540" y="38"/>
                  </a:lnTo>
                  <a:lnTo>
                    <a:pt x="523" y="40"/>
                  </a:lnTo>
                  <a:lnTo>
                    <a:pt x="500" y="40"/>
                  </a:lnTo>
                  <a:lnTo>
                    <a:pt x="478" y="40"/>
                  </a:lnTo>
                  <a:lnTo>
                    <a:pt x="455" y="40"/>
                  </a:lnTo>
                  <a:lnTo>
                    <a:pt x="432" y="40"/>
                  </a:lnTo>
                  <a:lnTo>
                    <a:pt x="407" y="38"/>
                  </a:lnTo>
                  <a:lnTo>
                    <a:pt x="384" y="38"/>
                  </a:lnTo>
                  <a:lnTo>
                    <a:pt x="362" y="34"/>
                  </a:lnTo>
                  <a:lnTo>
                    <a:pt x="341" y="34"/>
                  </a:lnTo>
                  <a:lnTo>
                    <a:pt x="318" y="32"/>
                  </a:lnTo>
                  <a:lnTo>
                    <a:pt x="301" y="31"/>
                  </a:lnTo>
                  <a:lnTo>
                    <a:pt x="284" y="31"/>
                  </a:lnTo>
                  <a:lnTo>
                    <a:pt x="272" y="31"/>
                  </a:lnTo>
                  <a:lnTo>
                    <a:pt x="259" y="27"/>
                  </a:lnTo>
                  <a:lnTo>
                    <a:pt x="251" y="27"/>
                  </a:lnTo>
                  <a:lnTo>
                    <a:pt x="246" y="27"/>
                  </a:lnTo>
                  <a:lnTo>
                    <a:pt x="75" y="69"/>
                  </a:lnTo>
                  <a:lnTo>
                    <a:pt x="75" y="69"/>
                  </a:lnTo>
                  <a:close/>
                </a:path>
              </a:pathLst>
            </a:custGeom>
            <a:solidFill>
              <a:srgbClr val="E8D9D9"/>
            </a:solidFill>
            <a:ln w="9525">
              <a:noFill/>
              <a:round/>
            </a:ln>
          </p:spPr>
          <p:txBody>
            <a:bodyPr/>
            <a:lstStyle/>
            <a:p>
              <a:endParaRPr lang="en-US"/>
            </a:p>
          </p:txBody>
        </p:sp>
        <p:sp>
          <p:nvSpPr>
            <p:cNvPr id="384025" name="Freeform 25"/>
            <p:cNvSpPr/>
            <p:nvPr/>
          </p:nvSpPr>
          <p:spPr bwMode="auto">
            <a:xfrm>
              <a:off x="2639" y="3243"/>
              <a:ext cx="1036" cy="316"/>
            </a:xfrm>
            <a:custGeom>
              <a:avLst/>
              <a:gdLst/>
              <a:ahLst/>
              <a:cxnLst>
                <a:cxn ang="0">
                  <a:pos x="45" y="204"/>
                </a:cxn>
                <a:cxn ang="0">
                  <a:pos x="28" y="226"/>
                </a:cxn>
                <a:cxn ang="0">
                  <a:pos x="15" y="259"/>
                </a:cxn>
                <a:cxn ang="0">
                  <a:pos x="4" y="293"/>
                </a:cxn>
                <a:cxn ang="0">
                  <a:pos x="0" y="333"/>
                </a:cxn>
                <a:cxn ang="0">
                  <a:pos x="4" y="375"/>
                </a:cxn>
                <a:cxn ang="0">
                  <a:pos x="25" y="422"/>
                </a:cxn>
                <a:cxn ang="0">
                  <a:pos x="63" y="472"/>
                </a:cxn>
                <a:cxn ang="0">
                  <a:pos x="116" y="519"/>
                </a:cxn>
                <a:cxn ang="0">
                  <a:pos x="175" y="563"/>
                </a:cxn>
                <a:cxn ang="0">
                  <a:pos x="230" y="599"/>
                </a:cxn>
                <a:cxn ang="0">
                  <a:pos x="270" y="622"/>
                </a:cxn>
                <a:cxn ang="0">
                  <a:pos x="289" y="633"/>
                </a:cxn>
                <a:cxn ang="0">
                  <a:pos x="371" y="628"/>
                </a:cxn>
                <a:cxn ang="0">
                  <a:pos x="589" y="610"/>
                </a:cxn>
                <a:cxn ang="0">
                  <a:pos x="889" y="588"/>
                </a:cxn>
                <a:cxn ang="0">
                  <a:pos x="1220" y="569"/>
                </a:cxn>
                <a:cxn ang="0">
                  <a:pos x="1526" y="550"/>
                </a:cxn>
                <a:cxn ang="0">
                  <a:pos x="1760" y="542"/>
                </a:cxn>
                <a:cxn ang="0">
                  <a:pos x="1914" y="542"/>
                </a:cxn>
                <a:cxn ang="0">
                  <a:pos x="2026" y="550"/>
                </a:cxn>
                <a:cxn ang="0">
                  <a:pos x="2062" y="542"/>
                </a:cxn>
                <a:cxn ang="0">
                  <a:pos x="2047" y="502"/>
                </a:cxn>
                <a:cxn ang="0">
                  <a:pos x="2028" y="456"/>
                </a:cxn>
                <a:cxn ang="0">
                  <a:pos x="2007" y="409"/>
                </a:cxn>
                <a:cxn ang="0">
                  <a:pos x="1986" y="375"/>
                </a:cxn>
                <a:cxn ang="0">
                  <a:pos x="1961" y="344"/>
                </a:cxn>
                <a:cxn ang="0">
                  <a:pos x="1933" y="322"/>
                </a:cxn>
                <a:cxn ang="0">
                  <a:pos x="1893" y="312"/>
                </a:cxn>
                <a:cxn ang="0">
                  <a:pos x="1868" y="308"/>
                </a:cxn>
                <a:cxn ang="0">
                  <a:pos x="1825" y="297"/>
                </a:cxn>
                <a:cxn ang="0">
                  <a:pos x="1769" y="280"/>
                </a:cxn>
                <a:cxn ang="0">
                  <a:pos x="1707" y="261"/>
                </a:cxn>
                <a:cxn ang="0">
                  <a:pos x="1642" y="244"/>
                </a:cxn>
                <a:cxn ang="0">
                  <a:pos x="1568" y="221"/>
                </a:cxn>
                <a:cxn ang="0">
                  <a:pos x="1496" y="200"/>
                </a:cxn>
                <a:cxn ang="0">
                  <a:pos x="1414" y="179"/>
                </a:cxn>
                <a:cxn ang="0">
                  <a:pos x="1319" y="156"/>
                </a:cxn>
                <a:cxn ang="0">
                  <a:pos x="1205" y="133"/>
                </a:cxn>
                <a:cxn ang="0">
                  <a:pos x="1087" y="105"/>
                </a:cxn>
                <a:cxn ang="0">
                  <a:pos x="1000" y="72"/>
                </a:cxn>
                <a:cxn ang="0">
                  <a:pos x="946" y="44"/>
                </a:cxn>
                <a:cxn ang="0">
                  <a:pos x="912" y="17"/>
                </a:cxn>
                <a:cxn ang="0">
                  <a:pos x="899" y="0"/>
                </a:cxn>
                <a:cxn ang="0">
                  <a:pos x="867" y="8"/>
                </a:cxn>
                <a:cxn ang="0">
                  <a:pos x="785" y="36"/>
                </a:cxn>
                <a:cxn ang="0">
                  <a:pos x="677" y="74"/>
                </a:cxn>
                <a:cxn ang="0">
                  <a:pos x="555" y="112"/>
                </a:cxn>
                <a:cxn ang="0">
                  <a:pos x="441" y="143"/>
                </a:cxn>
                <a:cxn ang="0">
                  <a:pos x="342" y="162"/>
                </a:cxn>
                <a:cxn ang="0">
                  <a:pos x="249" y="175"/>
                </a:cxn>
                <a:cxn ang="0">
                  <a:pos x="167" y="187"/>
                </a:cxn>
                <a:cxn ang="0">
                  <a:pos x="101" y="192"/>
                </a:cxn>
                <a:cxn ang="0">
                  <a:pos x="63" y="196"/>
                </a:cxn>
                <a:cxn ang="0">
                  <a:pos x="55" y="198"/>
                </a:cxn>
              </a:cxnLst>
              <a:rect l="0" t="0" r="r" b="b"/>
              <a:pathLst>
                <a:path w="2072" h="633">
                  <a:moveTo>
                    <a:pt x="55" y="198"/>
                  </a:moveTo>
                  <a:lnTo>
                    <a:pt x="51" y="198"/>
                  </a:lnTo>
                  <a:lnTo>
                    <a:pt x="45" y="204"/>
                  </a:lnTo>
                  <a:lnTo>
                    <a:pt x="40" y="207"/>
                  </a:lnTo>
                  <a:lnTo>
                    <a:pt x="34" y="217"/>
                  </a:lnTo>
                  <a:lnTo>
                    <a:pt x="28" y="226"/>
                  </a:lnTo>
                  <a:lnTo>
                    <a:pt x="25" y="244"/>
                  </a:lnTo>
                  <a:lnTo>
                    <a:pt x="19" y="249"/>
                  </a:lnTo>
                  <a:lnTo>
                    <a:pt x="15" y="259"/>
                  </a:lnTo>
                  <a:lnTo>
                    <a:pt x="11" y="270"/>
                  </a:lnTo>
                  <a:lnTo>
                    <a:pt x="7" y="282"/>
                  </a:lnTo>
                  <a:lnTo>
                    <a:pt x="4" y="293"/>
                  </a:lnTo>
                  <a:lnTo>
                    <a:pt x="2" y="304"/>
                  </a:lnTo>
                  <a:lnTo>
                    <a:pt x="0" y="318"/>
                  </a:lnTo>
                  <a:lnTo>
                    <a:pt x="0" y="333"/>
                  </a:lnTo>
                  <a:lnTo>
                    <a:pt x="0" y="346"/>
                  </a:lnTo>
                  <a:lnTo>
                    <a:pt x="2" y="361"/>
                  </a:lnTo>
                  <a:lnTo>
                    <a:pt x="4" y="375"/>
                  </a:lnTo>
                  <a:lnTo>
                    <a:pt x="9" y="392"/>
                  </a:lnTo>
                  <a:lnTo>
                    <a:pt x="15" y="409"/>
                  </a:lnTo>
                  <a:lnTo>
                    <a:pt x="25" y="422"/>
                  </a:lnTo>
                  <a:lnTo>
                    <a:pt x="34" y="439"/>
                  </a:lnTo>
                  <a:lnTo>
                    <a:pt x="49" y="456"/>
                  </a:lnTo>
                  <a:lnTo>
                    <a:pt x="63" y="472"/>
                  </a:lnTo>
                  <a:lnTo>
                    <a:pt x="80" y="489"/>
                  </a:lnTo>
                  <a:lnTo>
                    <a:pt x="97" y="502"/>
                  </a:lnTo>
                  <a:lnTo>
                    <a:pt x="116" y="519"/>
                  </a:lnTo>
                  <a:lnTo>
                    <a:pt x="135" y="534"/>
                  </a:lnTo>
                  <a:lnTo>
                    <a:pt x="156" y="550"/>
                  </a:lnTo>
                  <a:lnTo>
                    <a:pt x="175" y="563"/>
                  </a:lnTo>
                  <a:lnTo>
                    <a:pt x="196" y="578"/>
                  </a:lnTo>
                  <a:lnTo>
                    <a:pt x="213" y="588"/>
                  </a:lnTo>
                  <a:lnTo>
                    <a:pt x="230" y="599"/>
                  </a:lnTo>
                  <a:lnTo>
                    <a:pt x="245" y="607"/>
                  </a:lnTo>
                  <a:lnTo>
                    <a:pt x="260" y="616"/>
                  </a:lnTo>
                  <a:lnTo>
                    <a:pt x="270" y="622"/>
                  </a:lnTo>
                  <a:lnTo>
                    <a:pt x="279" y="629"/>
                  </a:lnTo>
                  <a:lnTo>
                    <a:pt x="285" y="631"/>
                  </a:lnTo>
                  <a:lnTo>
                    <a:pt x="289" y="633"/>
                  </a:lnTo>
                  <a:lnTo>
                    <a:pt x="298" y="631"/>
                  </a:lnTo>
                  <a:lnTo>
                    <a:pt x="327" y="629"/>
                  </a:lnTo>
                  <a:lnTo>
                    <a:pt x="371" y="628"/>
                  </a:lnTo>
                  <a:lnTo>
                    <a:pt x="433" y="622"/>
                  </a:lnTo>
                  <a:lnTo>
                    <a:pt x="505" y="614"/>
                  </a:lnTo>
                  <a:lnTo>
                    <a:pt x="589" y="610"/>
                  </a:lnTo>
                  <a:lnTo>
                    <a:pt x="682" y="603"/>
                  </a:lnTo>
                  <a:lnTo>
                    <a:pt x="785" y="597"/>
                  </a:lnTo>
                  <a:lnTo>
                    <a:pt x="889" y="588"/>
                  </a:lnTo>
                  <a:lnTo>
                    <a:pt x="998" y="584"/>
                  </a:lnTo>
                  <a:lnTo>
                    <a:pt x="1108" y="576"/>
                  </a:lnTo>
                  <a:lnTo>
                    <a:pt x="1220" y="569"/>
                  </a:lnTo>
                  <a:lnTo>
                    <a:pt x="1327" y="561"/>
                  </a:lnTo>
                  <a:lnTo>
                    <a:pt x="1429" y="557"/>
                  </a:lnTo>
                  <a:lnTo>
                    <a:pt x="1526" y="550"/>
                  </a:lnTo>
                  <a:lnTo>
                    <a:pt x="1616" y="550"/>
                  </a:lnTo>
                  <a:lnTo>
                    <a:pt x="1692" y="542"/>
                  </a:lnTo>
                  <a:lnTo>
                    <a:pt x="1760" y="542"/>
                  </a:lnTo>
                  <a:lnTo>
                    <a:pt x="1819" y="542"/>
                  </a:lnTo>
                  <a:lnTo>
                    <a:pt x="1872" y="542"/>
                  </a:lnTo>
                  <a:lnTo>
                    <a:pt x="1914" y="542"/>
                  </a:lnTo>
                  <a:lnTo>
                    <a:pt x="1952" y="542"/>
                  </a:lnTo>
                  <a:lnTo>
                    <a:pt x="1982" y="544"/>
                  </a:lnTo>
                  <a:lnTo>
                    <a:pt x="2026" y="550"/>
                  </a:lnTo>
                  <a:lnTo>
                    <a:pt x="2053" y="553"/>
                  </a:lnTo>
                  <a:lnTo>
                    <a:pt x="2072" y="563"/>
                  </a:lnTo>
                  <a:lnTo>
                    <a:pt x="2062" y="542"/>
                  </a:lnTo>
                  <a:lnTo>
                    <a:pt x="2057" y="527"/>
                  </a:lnTo>
                  <a:lnTo>
                    <a:pt x="2053" y="515"/>
                  </a:lnTo>
                  <a:lnTo>
                    <a:pt x="2047" y="502"/>
                  </a:lnTo>
                  <a:lnTo>
                    <a:pt x="2043" y="489"/>
                  </a:lnTo>
                  <a:lnTo>
                    <a:pt x="2036" y="472"/>
                  </a:lnTo>
                  <a:lnTo>
                    <a:pt x="2028" y="456"/>
                  </a:lnTo>
                  <a:lnTo>
                    <a:pt x="2020" y="439"/>
                  </a:lnTo>
                  <a:lnTo>
                    <a:pt x="2015" y="426"/>
                  </a:lnTo>
                  <a:lnTo>
                    <a:pt x="2007" y="409"/>
                  </a:lnTo>
                  <a:lnTo>
                    <a:pt x="1999" y="399"/>
                  </a:lnTo>
                  <a:lnTo>
                    <a:pt x="1992" y="384"/>
                  </a:lnTo>
                  <a:lnTo>
                    <a:pt x="1986" y="375"/>
                  </a:lnTo>
                  <a:lnTo>
                    <a:pt x="1977" y="365"/>
                  </a:lnTo>
                  <a:lnTo>
                    <a:pt x="1969" y="356"/>
                  </a:lnTo>
                  <a:lnTo>
                    <a:pt x="1961" y="344"/>
                  </a:lnTo>
                  <a:lnTo>
                    <a:pt x="1956" y="339"/>
                  </a:lnTo>
                  <a:lnTo>
                    <a:pt x="1944" y="327"/>
                  </a:lnTo>
                  <a:lnTo>
                    <a:pt x="1933" y="322"/>
                  </a:lnTo>
                  <a:lnTo>
                    <a:pt x="1914" y="314"/>
                  </a:lnTo>
                  <a:lnTo>
                    <a:pt x="1901" y="314"/>
                  </a:lnTo>
                  <a:lnTo>
                    <a:pt x="1893" y="312"/>
                  </a:lnTo>
                  <a:lnTo>
                    <a:pt x="1887" y="312"/>
                  </a:lnTo>
                  <a:lnTo>
                    <a:pt x="1878" y="312"/>
                  </a:lnTo>
                  <a:lnTo>
                    <a:pt x="1868" y="308"/>
                  </a:lnTo>
                  <a:lnTo>
                    <a:pt x="1855" y="304"/>
                  </a:lnTo>
                  <a:lnTo>
                    <a:pt x="1842" y="301"/>
                  </a:lnTo>
                  <a:lnTo>
                    <a:pt x="1825" y="297"/>
                  </a:lnTo>
                  <a:lnTo>
                    <a:pt x="1809" y="293"/>
                  </a:lnTo>
                  <a:lnTo>
                    <a:pt x="1789" y="285"/>
                  </a:lnTo>
                  <a:lnTo>
                    <a:pt x="1769" y="280"/>
                  </a:lnTo>
                  <a:lnTo>
                    <a:pt x="1749" y="274"/>
                  </a:lnTo>
                  <a:lnTo>
                    <a:pt x="1730" y="268"/>
                  </a:lnTo>
                  <a:lnTo>
                    <a:pt x="1707" y="261"/>
                  </a:lnTo>
                  <a:lnTo>
                    <a:pt x="1686" y="255"/>
                  </a:lnTo>
                  <a:lnTo>
                    <a:pt x="1665" y="249"/>
                  </a:lnTo>
                  <a:lnTo>
                    <a:pt x="1642" y="244"/>
                  </a:lnTo>
                  <a:lnTo>
                    <a:pt x="1619" y="236"/>
                  </a:lnTo>
                  <a:lnTo>
                    <a:pt x="1595" y="228"/>
                  </a:lnTo>
                  <a:lnTo>
                    <a:pt x="1568" y="221"/>
                  </a:lnTo>
                  <a:lnTo>
                    <a:pt x="1547" y="215"/>
                  </a:lnTo>
                  <a:lnTo>
                    <a:pt x="1520" y="207"/>
                  </a:lnTo>
                  <a:lnTo>
                    <a:pt x="1496" y="200"/>
                  </a:lnTo>
                  <a:lnTo>
                    <a:pt x="1469" y="192"/>
                  </a:lnTo>
                  <a:lnTo>
                    <a:pt x="1444" y="187"/>
                  </a:lnTo>
                  <a:lnTo>
                    <a:pt x="1414" y="179"/>
                  </a:lnTo>
                  <a:lnTo>
                    <a:pt x="1384" y="171"/>
                  </a:lnTo>
                  <a:lnTo>
                    <a:pt x="1351" y="164"/>
                  </a:lnTo>
                  <a:lnTo>
                    <a:pt x="1319" y="156"/>
                  </a:lnTo>
                  <a:lnTo>
                    <a:pt x="1281" y="149"/>
                  </a:lnTo>
                  <a:lnTo>
                    <a:pt x="1245" y="141"/>
                  </a:lnTo>
                  <a:lnTo>
                    <a:pt x="1205" y="133"/>
                  </a:lnTo>
                  <a:lnTo>
                    <a:pt x="1165" y="126"/>
                  </a:lnTo>
                  <a:lnTo>
                    <a:pt x="1123" y="114"/>
                  </a:lnTo>
                  <a:lnTo>
                    <a:pt x="1087" y="105"/>
                  </a:lnTo>
                  <a:lnTo>
                    <a:pt x="1053" y="93"/>
                  </a:lnTo>
                  <a:lnTo>
                    <a:pt x="1026" y="84"/>
                  </a:lnTo>
                  <a:lnTo>
                    <a:pt x="1000" y="72"/>
                  </a:lnTo>
                  <a:lnTo>
                    <a:pt x="979" y="63"/>
                  </a:lnTo>
                  <a:lnTo>
                    <a:pt x="960" y="53"/>
                  </a:lnTo>
                  <a:lnTo>
                    <a:pt x="946" y="44"/>
                  </a:lnTo>
                  <a:lnTo>
                    <a:pt x="931" y="33"/>
                  </a:lnTo>
                  <a:lnTo>
                    <a:pt x="922" y="25"/>
                  </a:lnTo>
                  <a:lnTo>
                    <a:pt x="912" y="17"/>
                  </a:lnTo>
                  <a:lnTo>
                    <a:pt x="908" y="12"/>
                  </a:lnTo>
                  <a:lnTo>
                    <a:pt x="901" y="2"/>
                  </a:lnTo>
                  <a:lnTo>
                    <a:pt x="899" y="0"/>
                  </a:lnTo>
                  <a:lnTo>
                    <a:pt x="893" y="0"/>
                  </a:lnTo>
                  <a:lnTo>
                    <a:pt x="884" y="4"/>
                  </a:lnTo>
                  <a:lnTo>
                    <a:pt x="867" y="8"/>
                  </a:lnTo>
                  <a:lnTo>
                    <a:pt x="844" y="17"/>
                  </a:lnTo>
                  <a:lnTo>
                    <a:pt x="815" y="25"/>
                  </a:lnTo>
                  <a:lnTo>
                    <a:pt x="785" y="36"/>
                  </a:lnTo>
                  <a:lnTo>
                    <a:pt x="751" y="50"/>
                  </a:lnTo>
                  <a:lnTo>
                    <a:pt x="716" y="63"/>
                  </a:lnTo>
                  <a:lnTo>
                    <a:pt x="677" y="74"/>
                  </a:lnTo>
                  <a:lnTo>
                    <a:pt x="637" y="88"/>
                  </a:lnTo>
                  <a:lnTo>
                    <a:pt x="595" y="99"/>
                  </a:lnTo>
                  <a:lnTo>
                    <a:pt x="555" y="112"/>
                  </a:lnTo>
                  <a:lnTo>
                    <a:pt x="515" y="124"/>
                  </a:lnTo>
                  <a:lnTo>
                    <a:pt x="477" y="135"/>
                  </a:lnTo>
                  <a:lnTo>
                    <a:pt x="441" y="143"/>
                  </a:lnTo>
                  <a:lnTo>
                    <a:pt x="409" y="152"/>
                  </a:lnTo>
                  <a:lnTo>
                    <a:pt x="374" y="156"/>
                  </a:lnTo>
                  <a:lnTo>
                    <a:pt x="342" y="162"/>
                  </a:lnTo>
                  <a:lnTo>
                    <a:pt x="310" y="166"/>
                  </a:lnTo>
                  <a:lnTo>
                    <a:pt x="279" y="171"/>
                  </a:lnTo>
                  <a:lnTo>
                    <a:pt x="249" y="175"/>
                  </a:lnTo>
                  <a:lnTo>
                    <a:pt x="220" y="179"/>
                  </a:lnTo>
                  <a:lnTo>
                    <a:pt x="192" y="183"/>
                  </a:lnTo>
                  <a:lnTo>
                    <a:pt x="167" y="187"/>
                  </a:lnTo>
                  <a:lnTo>
                    <a:pt x="141" y="188"/>
                  </a:lnTo>
                  <a:lnTo>
                    <a:pt x="120" y="190"/>
                  </a:lnTo>
                  <a:lnTo>
                    <a:pt x="101" y="192"/>
                  </a:lnTo>
                  <a:lnTo>
                    <a:pt x="85" y="194"/>
                  </a:lnTo>
                  <a:lnTo>
                    <a:pt x="72" y="194"/>
                  </a:lnTo>
                  <a:lnTo>
                    <a:pt x="63" y="196"/>
                  </a:lnTo>
                  <a:lnTo>
                    <a:pt x="55" y="196"/>
                  </a:lnTo>
                  <a:lnTo>
                    <a:pt x="55" y="198"/>
                  </a:lnTo>
                  <a:lnTo>
                    <a:pt x="55" y="198"/>
                  </a:lnTo>
                  <a:close/>
                </a:path>
              </a:pathLst>
            </a:custGeom>
            <a:solidFill>
              <a:srgbClr val="788578"/>
            </a:solidFill>
            <a:ln w="9525">
              <a:noFill/>
              <a:round/>
            </a:ln>
          </p:spPr>
          <p:txBody>
            <a:bodyPr/>
            <a:lstStyle/>
            <a:p>
              <a:endParaRPr lang="en-US"/>
            </a:p>
          </p:txBody>
        </p:sp>
        <p:sp>
          <p:nvSpPr>
            <p:cNvPr id="384026" name="Freeform 26"/>
            <p:cNvSpPr/>
            <p:nvPr/>
          </p:nvSpPr>
          <p:spPr bwMode="auto">
            <a:xfrm>
              <a:off x="3075" y="2569"/>
              <a:ext cx="138" cy="707"/>
            </a:xfrm>
            <a:custGeom>
              <a:avLst/>
              <a:gdLst/>
              <a:ahLst/>
              <a:cxnLst>
                <a:cxn ang="0">
                  <a:pos x="181" y="0"/>
                </a:cxn>
                <a:cxn ang="0">
                  <a:pos x="223" y="25"/>
                </a:cxn>
                <a:cxn ang="0">
                  <a:pos x="227" y="63"/>
                </a:cxn>
                <a:cxn ang="0">
                  <a:pos x="223" y="99"/>
                </a:cxn>
                <a:cxn ang="0">
                  <a:pos x="229" y="112"/>
                </a:cxn>
                <a:cxn ang="0">
                  <a:pos x="259" y="156"/>
                </a:cxn>
                <a:cxn ang="0">
                  <a:pos x="268" y="189"/>
                </a:cxn>
                <a:cxn ang="0">
                  <a:pos x="274" y="236"/>
                </a:cxn>
                <a:cxn ang="0">
                  <a:pos x="276" y="287"/>
                </a:cxn>
                <a:cxn ang="0">
                  <a:pos x="276" y="343"/>
                </a:cxn>
                <a:cxn ang="0">
                  <a:pos x="272" y="384"/>
                </a:cxn>
                <a:cxn ang="0">
                  <a:pos x="272" y="415"/>
                </a:cxn>
                <a:cxn ang="0">
                  <a:pos x="257" y="784"/>
                </a:cxn>
                <a:cxn ang="0">
                  <a:pos x="251" y="795"/>
                </a:cxn>
                <a:cxn ang="0">
                  <a:pos x="242" y="835"/>
                </a:cxn>
                <a:cxn ang="0">
                  <a:pos x="230" y="888"/>
                </a:cxn>
                <a:cxn ang="0">
                  <a:pos x="221" y="955"/>
                </a:cxn>
                <a:cxn ang="0">
                  <a:pos x="215" y="1023"/>
                </a:cxn>
                <a:cxn ang="0">
                  <a:pos x="215" y="1084"/>
                </a:cxn>
                <a:cxn ang="0">
                  <a:pos x="223" y="1137"/>
                </a:cxn>
                <a:cxn ang="0">
                  <a:pos x="236" y="1181"/>
                </a:cxn>
                <a:cxn ang="0">
                  <a:pos x="246" y="1209"/>
                </a:cxn>
                <a:cxn ang="0">
                  <a:pos x="257" y="1232"/>
                </a:cxn>
                <a:cxn ang="0">
                  <a:pos x="242" y="1247"/>
                </a:cxn>
                <a:cxn ang="0">
                  <a:pos x="221" y="1289"/>
                </a:cxn>
                <a:cxn ang="0">
                  <a:pos x="204" y="1341"/>
                </a:cxn>
                <a:cxn ang="0">
                  <a:pos x="200" y="1386"/>
                </a:cxn>
                <a:cxn ang="0">
                  <a:pos x="202" y="1411"/>
                </a:cxn>
                <a:cxn ang="0">
                  <a:pos x="192" y="1415"/>
                </a:cxn>
                <a:cxn ang="0">
                  <a:pos x="152" y="1407"/>
                </a:cxn>
                <a:cxn ang="0">
                  <a:pos x="101" y="1382"/>
                </a:cxn>
                <a:cxn ang="0">
                  <a:pos x="73" y="1352"/>
                </a:cxn>
                <a:cxn ang="0">
                  <a:pos x="50" y="1320"/>
                </a:cxn>
                <a:cxn ang="0">
                  <a:pos x="27" y="1278"/>
                </a:cxn>
                <a:cxn ang="0">
                  <a:pos x="16" y="1249"/>
                </a:cxn>
                <a:cxn ang="0">
                  <a:pos x="6" y="1105"/>
                </a:cxn>
                <a:cxn ang="0">
                  <a:pos x="29" y="1073"/>
                </a:cxn>
                <a:cxn ang="0">
                  <a:pos x="44" y="1035"/>
                </a:cxn>
                <a:cxn ang="0">
                  <a:pos x="54" y="968"/>
                </a:cxn>
                <a:cxn ang="0">
                  <a:pos x="57" y="875"/>
                </a:cxn>
                <a:cxn ang="0">
                  <a:pos x="54" y="759"/>
                </a:cxn>
                <a:cxn ang="0">
                  <a:pos x="48" y="647"/>
                </a:cxn>
                <a:cxn ang="0">
                  <a:pos x="38" y="546"/>
                </a:cxn>
                <a:cxn ang="0">
                  <a:pos x="35" y="487"/>
                </a:cxn>
                <a:cxn ang="0">
                  <a:pos x="86" y="251"/>
                </a:cxn>
                <a:cxn ang="0">
                  <a:pos x="101" y="80"/>
                </a:cxn>
              </a:cxnLst>
              <a:rect l="0" t="0" r="r" b="b"/>
              <a:pathLst>
                <a:path w="276" h="1415">
                  <a:moveTo>
                    <a:pt x="101" y="80"/>
                  </a:moveTo>
                  <a:lnTo>
                    <a:pt x="177" y="0"/>
                  </a:lnTo>
                  <a:lnTo>
                    <a:pt x="181" y="0"/>
                  </a:lnTo>
                  <a:lnTo>
                    <a:pt x="194" y="2"/>
                  </a:lnTo>
                  <a:lnTo>
                    <a:pt x="210" y="10"/>
                  </a:lnTo>
                  <a:lnTo>
                    <a:pt x="223" y="25"/>
                  </a:lnTo>
                  <a:lnTo>
                    <a:pt x="225" y="35"/>
                  </a:lnTo>
                  <a:lnTo>
                    <a:pt x="227" y="48"/>
                  </a:lnTo>
                  <a:lnTo>
                    <a:pt x="227" y="63"/>
                  </a:lnTo>
                  <a:lnTo>
                    <a:pt x="227" y="78"/>
                  </a:lnTo>
                  <a:lnTo>
                    <a:pt x="225" y="88"/>
                  </a:lnTo>
                  <a:lnTo>
                    <a:pt x="223" y="99"/>
                  </a:lnTo>
                  <a:lnTo>
                    <a:pt x="223" y="107"/>
                  </a:lnTo>
                  <a:lnTo>
                    <a:pt x="223" y="111"/>
                  </a:lnTo>
                  <a:lnTo>
                    <a:pt x="229" y="112"/>
                  </a:lnTo>
                  <a:lnTo>
                    <a:pt x="242" y="128"/>
                  </a:lnTo>
                  <a:lnTo>
                    <a:pt x="249" y="139"/>
                  </a:lnTo>
                  <a:lnTo>
                    <a:pt x="259" y="156"/>
                  </a:lnTo>
                  <a:lnTo>
                    <a:pt x="261" y="166"/>
                  </a:lnTo>
                  <a:lnTo>
                    <a:pt x="265" y="177"/>
                  </a:lnTo>
                  <a:lnTo>
                    <a:pt x="268" y="189"/>
                  </a:lnTo>
                  <a:lnTo>
                    <a:pt x="272" y="206"/>
                  </a:lnTo>
                  <a:lnTo>
                    <a:pt x="272" y="219"/>
                  </a:lnTo>
                  <a:lnTo>
                    <a:pt x="274" y="236"/>
                  </a:lnTo>
                  <a:lnTo>
                    <a:pt x="274" y="253"/>
                  </a:lnTo>
                  <a:lnTo>
                    <a:pt x="276" y="270"/>
                  </a:lnTo>
                  <a:lnTo>
                    <a:pt x="276" y="287"/>
                  </a:lnTo>
                  <a:lnTo>
                    <a:pt x="276" y="306"/>
                  </a:lnTo>
                  <a:lnTo>
                    <a:pt x="276" y="324"/>
                  </a:lnTo>
                  <a:lnTo>
                    <a:pt x="276" y="343"/>
                  </a:lnTo>
                  <a:lnTo>
                    <a:pt x="274" y="358"/>
                  </a:lnTo>
                  <a:lnTo>
                    <a:pt x="274" y="373"/>
                  </a:lnTo>
                  <a:lnTo>
                    <a:pt x="272" y="384"/>
                  </a:lnTo>
                  <a:lnTo>
                    <a:pt x="272" y="398"/>
                  </a:lnTo>
                  <a:lnTo>
                    <a:pt x="272" y="407"/>
                  </a:lnTo>
                  <a:lnTo>
                    <a:pt x="272" y="415"/>
                  </a:lnTo>
                  <a:lnTo>
                    <a:pt x="272" y="419"/>
                  </a:lnTo>
                  <a:lnTo>
                    <a:pt x="272" y="422"/>
                  </a:lnTo>
                  <a:lnTo>
                    <a:pt x="257" y="784"/>
                  </a:lnTo>
                  <a:lnTo>
                    <a:pt x="255" y="784"/>
                  </a:lnTo>
                  <a:lnTo>
                    <a:pt x="253" y="789"/>
                  </a:lnTo>
                  <a:lnTo>
                    <a:pt x="251" y="795"/>
                  </a:lnTo>
                  <a:lnTo>
                    <a:pt x="249" y="806"/>
                  </a:lnTo>
                  <a:lnTo>
                    <a:pt x="246" y="818"/>
                  </a:lnTo>
                  <a:lnTo>
                    <a:pt x="242" y="835"/>
                  </a:lnTo>
                  <a:lnTo>
                    <a:pt x="238" y="850"/>
                  </a:lnTo>
                  <a:lnTo>
                    <a:pt x="236" y="871"/>
                  </a:lnTo>
                  <a:lnTo>
                    <a:pt x="230" y="888"/>
                  </a:lnTo>
                  <a:lnTo>
                    <a:pt x="227" y="911"/>
                  </a:lnTo>
                  <a:lnTo>
                    <a:pt x="223" y="932"/>
                  </a:lnTo>
                  <a:lnTo>
                    <a:pt x="221" y="955"/>
                  </a:lnTo>
                  <a:lnTo>
                    <a:pt x="217" y="978"/>
                  </a:lnTo>
                  <a:lnTo>
                    <a:pt x="215" y="1000"/>
                  </a:lnTo>
                  <a:lnTo>
                    <a:pt x="215" y="1023"/>
                  </a:lnTo>
                  <a:lnTo>
                    <a:pt x="215" y="1046"/>
                  </a:lnTo>
                  <a:lnTo>
                    <a:pt x="215" y="1065"/>
                  </a:lnTo>
                  <a:lnTo>
                    <a:pt x="215" y="1084"/>
                  </a:lnTo>
                  <a:lnTo>
                    <a:pt x="217" y="1103"/>
                  </a:lnTo>
                  <a:lnTo>
                    <a:pt x="221" y="1122"/>
                  </a:lnTo>
                  <a:lnTo>
                    <a:pt x="223" y="1137"/>
                  </a:lnTo>
                  <a:lnTo>
                    <a:pt x="227" y="1152"/>
                  </a:lnTo>
                  <a:lnTo>
                    <a:pt x="230" y="1166"/>
                  </a:lnTo>
                  <a:lnTo>
                    <a:pt x="236" y="1181"/>
                  </a:lnTo>
                  <a:lnTo>
                    <a:pt x="238" y="1190"/>
                  </a:lnTo>
                  <a:lnTo>
                    <a:pt x="242" y="1202"/>
                  </a:lnTo>
                  <a:lnTo>
                    <a:pt x="246" y="1209"/>
                  </a:lnTo>
                  <a:lnTo>
                    <a:pt x="249" y="1217"/>
                  </a:lnTo>
                  <a:lnTo>
                    <a:pt x="253" y="1227"/>
                  </a:lnTo>
                  <a:lnTo>
                    <a:pt x="257" y="1232"/>
                  </a:lnTo>
                  <a:lnTo>
                    <a:pt x="253" y="1232"/>
                  </a:lnTo>
                  <a:lnTo>
                    <a:pt x="249" y="1240"/>
                  </a:lnTo>
                  <a:lnTo>
                    <a:pt x="242" y="1247"/>
                  </a:lnTo>
                  <a:lnTo>
                    <a:pt x="236" y="1261"/>
                  </a:lnTo>
                  <a:lnTo>
                    <a:pt x="227" y="1274"/>
                  </a:lnTo>
                  <a:lnTo>
                    <a:pt x="221" y="1289"/>
                  </a:lnTo>
                  <a:lnTo>
                    <a:pt x="213" y="1306"/>
                  </a:lnTo>
                  <a:lnTo>
                    <a:pt x="210" y="1325"/>
                  </a:lnTo>
                  <a:lnTo>
                    <a:pt x="204" y="1341"/>
                  </a:lnTo>
                  <a:lnTo>
                    <a:pt x="202" y="1358"/>
                  </a:lnTo>
                  <a:lnTo>
                    <a:pt x="200" y="1371"/>
                  </a:lnTo>
                  <a:lnTo>
                    <a:pt x="200" y="1386"/>
                  </a:lnTo>
                  <a:lnTo>
                    <a:pt x="200" y="1396"/>
                  </a:lnTo>
                  <a:lnTo>
                    <a:pt x="202" y="1405"/>
                  </a:lnTo>
                  <a:lnTo>
                    <a:pt x="202" y="1411"/>
                  </a:lnTo>
                  <a:lnTo>
                    <a:pt x="204" y="1415"/>
                  </a:lnTo>
                  <a:lnTo>
                    <a:pt x="200" y="1415"/>
                  </a:lnTo>
                  <a:lnTo>
                    <a:pt x="192" y="1415"/>
                  </a:lnTo>
                  <a:lnTo>
                    <a:pt x="181" y="1413"/>
                  </a:lnTo>
                  <a:lnTo>
                    <a:pt x="170" y="1413"/>
                  </a:lnTo>
                  <a:lnTo>
                    <a:pt x="152" y="1407"/>
                  </a:lnTo>
                  <a:lnTo>
                    <a:pt x="135" y="1403"/>
                  </a:lnTo>
                  <a:lnTo>
                    <a:pt x="118" y="1394"/>
                  </a:lnTo>
                  <a:lnTo>
                    <a:pt x="101" y="1382"/>
                  </a:lnTo>
                  <a:lnTo>
                    <a:pt x="90" y="1373"/>
                  </a:lnTo>
                  <a:lnTo>
                    <a:pt x="82" y="1363"/>
                  </a:lnTo>
                  <a:lnTo>
                    <a:pt x="73" y="1352"/>
                  </a:lnTo>
                  <a:lnTo>
                    <a:pt x="65" y="1343"/>
                  </a:lnTo>
                  <a:lnTo>
                    <a:pt x="57" y="1331"/>
                  </a:lnTo>
                  <a:lnTo>
                    <a:pt x="50" y="1320"/>
                  </a:lnTo>
                  <a:lnTo>
                    <a:pt x="44" y="1308"/>
                  </a:lnTo>
                  <a:lnTo>
                    <a:pt x="38" y="1299"/>
                  </a:lnTo>
                  <a:lnTo>
                    <a:pt x="27" y="1278"/>
                  </a:lnTo>
                  <a:lnTo>
                    <a:pt x="21" y="1263"/>
                  </a:lnTo>
                  <a:lnTo>
                    <a:pt x="16" y="1253"/>
                  </a:lnTo>
                  <a:lnTo>
                    <a:pt x="16" y="1249"/>
                  </a:lnTo>
                  <a:lnTo>
                    <a:pt x="0" y="1109"/>
                  </a:lnTo>
                  <a:lnTo>
                    <a:pt x="0" y="1107"/>
                  </a:lnTo>
                  <a:lnTo>
                    <a:pt x="6" y="1105"/>
                  </a:lnTo>
                  <a:lnTo>
                    <a:pt x="14" y="1097"/>
                  </a:lnTo>
                  <a:lnTo>
                    <a:pt x="25" y="1084"/>
                  </a:lnTo>
                  <a:lnTo>
                    <a:pt x="29" y="1073"/>
                  </a:lnTo>
                  <a:lnTo>
                    <a:pt x="35" y="1063"/>
                  </a:lnTo>
                  <a:lnTo>
                    <a:pt x="38" y="1050"/>
                  </a:lnTo>
                  <a:lnTo>
                    <a:pt x="44" y="1035"/>
                  </a:lnTo>
                  <a:lnTo>
                    <a:pt x="48" y="1016"/>
                  </a:lnTo>
                  <a:lnTo>
                    <a:pt x="52" y="993"/>
                  </a:lnTo>
                  <a:lnTo>
                    <a:pt x="54" y="968"/>
                  </a:lnTo>
                  <a:lnTo>
                    <a:pt x="57" y="941"/>
                  </a:lnTo>
                  <a:lnTo>
                    <a:pt x="57" y="907"/>
                  </a:lnTo>
                  <a:lnTo>
                    <a:pt x="57" y="875"/>
                  </a:lnTo>
                  <a:lnTo>
                    <a:pt x="56" y="837"/>
                  </a:lnTo>
                  <a:lnTo>
                    <a:pt x="56" y="799"/>
                  </a:lnTo>
                  <a:lnTo>
                    <a:pt x="54" y="759"/>
                  </a:lnTo>
                  <a:lnTo>
                    <a:pt x="52" y="721"/>
                  </a:lnTo>
                  <a:lnTo>
                    <a:pt x="50" y="681"/>
                  </a:lnTo>
                  <a:lnTo>
                    <a:pt x="48" y="647"/>
                  </a:lnTo>
                  <a:lnTo>
                    <a:pt x="44" y="609"/>
                  </a:lnTo>
                  <a:lnTo>
                    <a:pt x="42" y="576"/>
                  </a:lnTo>
                  <a:lnTo>
                    <a:pt x="38" y="546"/>
                  </a:lnTo>
                  <a:lnTo>
                    <a:pt x="38" y="523"/>
                  </a:lnTo>
                  <a:lnTo>
                    <a:pt x="37" y="502"/>
                  </a:lnTo>
                  <a:lnTo>
                    <a:pt x="35" y="487"/>
                  </a:lnTo>
                  <a:lnTo>
                    <a:pt x="35" y="476"/>
                  </a:lnTo>
                  <a:lnTo>
                    <a:pt x="35" y="474"/>
                  </a:lnTo>
                  <a:lnTo>
                    <a:pt x="86" y="251"/>
                  </a:lnTo>
                  <a:lnTo>
                    <a:pt x="160" y="126"/>
                  </a:lnTo>
                  <a:lnTo>
                    <a:pt x="130" y="120"/>
                  </a:lnTo>
                  <a:lnTo>
                    <a:pt x="101" y="80"/>
                  </a:lnTo>
                  <a:lnTo>
                    <a:pt x="101" y="80"/>
                  </a:lnTo>
                  <a:close/>
                </a:path>
              </a:pathLst>
            </a:custGeom>
            <a:solidFill>
              <a:srgbClr val="9454AD"/>
            </a:solidFill>
            <a:ln w="9525">
              <a:noFill/>
              <a:round/>
            </a:ln>
          </p:spPr>
          <p:txBody>
            <a:bodyPr/>
            <a:lstStyle/>
            <a:p>
              <a:endParaRPr lang="en-US"/>
            </a:p>
          </p:txBody>
        </p:sp>
        <p:sp>
          <p:nvSpPr>
            <p:cNvPr id="384027" name="Freeform 27"/>
            <p:cNvSpPr/>
            <p:nvPr/>
          </p:nvSpPr>
          <p:spPr bwMode="auto">
            <a:xfrm>
              <a:off x="3433" y="2956"/>
              <a:ext cx="676" cy="218"/>
            </a:xfrm>
            <a:custGeom>
              <a:avLst/>
              <a:gdLst/>
              <a:ahLst/>
              <a:cxnLst>
                <a:cxn ang="0">
                  <a:pos x="221" y="8"/>
                </a:cxn>
                <a:cxn ang="0">
                  <a:pos x="241" y="2"/>
                </a:cxn>
                <a:cxn ang="0">
                  <a:pos x="279" y="0"/>
                </a:cxn>
                <a:cxn ang="0">
                  <a:pos x="331" y="2"/>
                </a:cxn>
                <a:cxn ang="0">
                  <a:pos x="405" y="13"/>
                </a:cxn>
                <a:cxn ang="0">
                  <a:pos x="489" y="32"/>
                </a:cxn>
                <a:cxn ang="0">
                  <a:pos x="582" y="59"/>
                </a:cxn>
                <a:cxn ang="0">
                  <a:pos x="669" y="86"/>
                </a:cxn>
                <a:cxn ang="0">
                  <a:pos x="738" y="108"/>
                </a:cxn>
                <a:cxn ang="0">
                  <a:pos x="772" y="122"/>
                </a:cxn>
                <a:cxn ang="0">
                  <a:pos x="1072" y="124"/>
                </a:cxn>
                <a:cxn ang="0">
                  <a:pos x="1089" y="129"/>
                </a:cxn>
                <a:cxn ang="0">
                  <a:pos x="1118" y="145"/>
                </a:cxn>
                <a:cxn ang="0">
                  <a:pos x="1150" y="160"/>
                </a:cxn>
                <a:cxn ang="0">
                  <a:pos x="1188" y="179"/>
                </a:cxn>
                <a:cxn ang="0">
                  <a:pos x="1226" y="202"/>
                </a:cxn>
                <a:cxn ang="0">
                  <a:pos x="1266" y="224"/>
                </a:cxn>
                <a:cxn ang="0">
                  <a:pos x="1298" y="245"/>
                </a:cxn>
                <a:cxn ang="0">
                  <a:pos x="1338" y="272"/>
                </a:cxn>
                <a:cxn ang="0">
                  <a:pos x="1300" y="312"/>
                </a:cxn>
                <a:cxn ang="0">
                  <a:pos x="1148" y="281"/>
                </a:cxn>
                <a:cxn ang="0">
                  <a:pos x="1110" y="327"/>
                </a:cxn>
                <a:cxn ang="0">
                  <a:pos x="1059" y="386"/>
                </a:cxn>
                <a:cxn ang="0">
                  <a:pos x="1026" y="407"/>
                </a:cxn>
                <a:cxn ang="0">
                  <a:pos x="977" y="434"/>
                </a:cxn>
                <a:cxn ang="0">
                  <a:pos x="945" y="437"/>
                </a:cxn>
                <a:cxn ang="0">
                  <a:pos x="895" y="432"/>
                </a:cxn>
                <a:cxn ang="0">
                  <a:pos x="838" y="392"/>
                </a:cxn>
                <a:cxn ang="0">
                  <a:pos x="798" y="356"/>
                </a:cxn>
                <a:cxn ang="0">
                  <a:pos x="734" y="295"/>
                </a:cxn>
                <a:cxn ang="0">
                  <a:pos x="715" y="295"/>
                </a:cxn>
                <a:cxn ang="0">
                  <a:pos x="675" y="297"/>
                </a:cxn>
                <a:cxn ang="0">
                  <a:pos x="616" y="300"/>
                </a:cxn>
                <a:cxn ang="0">
                  <a:pos x="549" y="308"/>
                </a:cxn>
                <a:cxn ang="0">
                  <a:pos x="483" y="316"/>
                </a:cxn>
                <a:cxn ang="0">
                  <a:pos x="426" y="327"/>
                </a:cxn>
                <a:cxn ang="0">
                  <a:pos x="374" y="335"/>
                </a:cxn>
                <a:cxn ang="0">
                  <a:pos x="333" y="346"/>
                </a:cxn>
                <a:cxn ang="0">
                  <a:pos x="291" y="350"/>
                </a:cxn>
                <a:cxn ang="0">
                  <a:pos x="247" y="352"/>
                </a:cxn>
                <a:cxn ang="0">
                  <a:pos x="198" y="348"/>
                </a:cxn>
                <a:cxn ang="0">
                  <a:pos x="143" y="340"/>
                </a:cxn>
                <a:cxn ang="0">
                  <a:pos x="89" y="327"/>
                </a:cxn>
                <a:cxn ang="0">
                  <a:pos x="42" y="312"/>
                </a:cxn>
                <a:cxn ang="0">
                  <a:pos x="6" y="300"/>
                </a:cxn>
                <a:cxn ang="0">
                  <a:pos x="211" y="13"/>
                </a:cxn>
              </a:cxnLst>
              <a:rect l="0" t="0" r="r" b="b"/>
              <a:pathLst>
                <a:path w="1351" h="437">
                  <a:moveTo>
                    <a:pt x="211" y="13"/>
                  </a:moveTo>
                  <a:lnTo>
                    <a:pt x="213" y="11"/>
                  </a:lnTo>
                  <a:lnTo>
                    <a:pt x="221" y="8"/>
                  </a:lnTo>
                  <a:lnTo>
                    <a:pt x="224" y="6"/>
                  </a:lnTo>
                  <a:lnTo>
                    <a:pt x="232" y="4"/>
                  </a:lnTo>
                  <a:lnTo>
                    <a:pt x="241" y="2"/>
                  </a:lnTo>
                  <a:lnTo>
                    <a:pt x="253" y="2"/>
                  </a:lnTo>
                  <a:lnTo>
                    <a:pt x="264" y="0"/>
                  </a:lnTo>
                  <a:lnTo>
                    <a:pt x="279" y="0"/>
                  </a:lnTo>
                  <a:lnTo>
                    <a:pt x="295" y="0"/>
                  </a:lnTo>
                  <a:lnTo>
                    <a:pt x="314" y="2"/>
                  </a:lnTo>
                  <a:lnTo>
                    <a:pt x="331" y="2"/>
                  </a:lnTo>
                  <a:lnTo>
                    <a:pt x="354" y="4"/>
                  </a:lnTo>
                  <a:lnTo>
                    <a:pt x="376" y="8"/>
                  </a:lnTo>
                  <a:lnTo>
                    <a:pt x="405" y="13"/>
                  </a:lnTo>
                  <a:lnTo>
                    <a:pt x="432" y="17"/>
                  </a:lnTo>
                  <a:lnTo>
                    <a:pt x="460" y="25"/>
                  </a:lnTo>
                  <a:lnTo>
                    <a:pt x="489" y="32"/>
                  </a:lnTo>
                  <a:lnTo>
                    <a:pt x="521" y="42"/>
                  </a:lnTo>
                  <a:lnTo>
                    <a:pt x="551" y="50"/>
                  </a:lnTo>
                  <a:lnTo>
                    <a:pt x="582" y="59"/>
                  </a:lnTo>
                  <a:lnTo>
                    <a:pt x="612" y="69"/>
                  </a:lnTo>
                  <a:lnTo>
                    <a:pt x="642" y="78"/>
                  </a:lnTo>
                  <a:lnTo>
                    <a:pt x="669" y="86"/>
                  </a:lnTo>
                  <a:lnTo>
                    <a:pt x="694" y="93"/>
                  </a:lnTo>
                  <a:lnTo>
                    <a:pt x="717" y="101"/>
                  </a:lnTo>
                  <a:lnTo>
                    <a:pt x="738" y="108"/>
                  </a:lnTo>
                  <a:lnTo>
                    <a:pt x="753" y="112"/>
                  </a:lnTo>
                  <a:lnTo>
                    <a:pt x="764" y="118"/>
                  </a:lnTo>
                  <a:lnTo>
                    <a:pt x="772" y="122"/>
                  </a:lnTo>
                  <a:lnTo>
                    <a:pt x="776" y="124"/>
                  </a:lnTo>
                  <a:lnTo>
                    <a:pt x="1019" y="78"/>
                  </a:lnTo>
                  <a:lnTo>
                    <a:pt x="1072" y="124"/>
                  </a:lnTo>
                  <a:lnTo>
                    <a:pt x="1074" y="124"/>
                  </a:lnTo>
                  <a:lnTo>
                    <a:pt x="1083" y="127"/>
                  </a:lnTo>
                  <a:lnTo>
                    <a:pt x="1089" y="129"/>
                  </a:lnTo>
                  <a:lnTo>
                    <a:pt x="1097" y="133"/>
                  </a:lnTo>
                  <a:lnTo>
                    <a:pt x="1106" y="139"/>
                  </a:lnTo>
                  <a:lnTo>
                    <a:pt x="1118" y="145"/>
                  </a:lnTo>
                  <a:lnTo>
                    <a:pt x="1127" y="148"/>
                  </a:lnTo>
                  <a:lnTo>
                    <a:pt x="1139" y="154"/>
                  </a:lnTo>
                  <a:lnTo>
                    <a:pt x="1150" y="160"/>
                  </a:lnTo>
                  <a:lnTo>
                    <a:pt x="1163" y="167"/>
                  </a:lnTo>
                  <a:lnTo>
                    <a:pt x="1175" y="173"/>
                  </a:lnTo>
                  <a:lnTo>
                    <a:pt x="1188" y="179"/>
                  </a:lnTo>
                  <a:lnTo>
                    <a:pt x="1199" y="186"/>
                  </a:lnTo>
                  <a:lnTo>
                    <a:pt x="1215" y="196"/>
                  </a:lnTo>
                  <a:lnTo>
                    <a:pt x="1226" y="202"/>
                  </a:lnTo>
                  <a:lnTo>
                    <a:pt x="1239" y="209"/>
                  </a:lnTo>
                  <a:lnTo>
                    <a:pt x="1253" y="217"/>
                  </a:lnTo>
                  <a:lnTo>
                    <a:pt x="1266" y="224"/>
                  </a:lnTo>
                  <a:lnTo>
                    <a:pt x="1275" y="230"/>
                  </a:lnTo>
                  <a:lnTo>
                    <a:pt x="1287" y="238"/>
                  </a:lnTo>
                  <a:lnTo>
                    <a:pt x="1298" y="245"/>
                  </a:lnTo>
                  <a:lnTo>
                    <a:pt x="1310" y="253"/>
                  </a:lnTo>
                  <a:lnTo>
                    <a:pt x="1325" y="262"/>
                  </a:lnTo>
                  <a:lnTo>
                    <a:pt x="1338" y="272"/>
                  </a:lnTo>
                  <a:lnTo>
                    <a:pt x="1348" y="278"/>
                  </a:lnTo>
                  <a:lnTo>
                    <a:pt x="1351" y="281"/>
                  </a:lnTo>
                  <a:lnTo>
                    <a:pt x="1300" y="312"/>
                  </a:lnTo>
                  <a:lnTo>
                    <a:pt x="1158" y="270"/>
                  </a:lnTo>
                  <a:lnTo>
                    <a:pt x="1154" y="272"/>
                  </a:lnTo>
                  <a:lnTo>
                    <a:pt x="1148" y="281"/>
                  </a:lnTo>
                  <a:lnTo>
                    <a:pt x="1137" y="293"/>
                  </a:lnTo>
                  <a:lnTo>
                    <a:pt x="1127" y="310"/>
                  </a:lnTo>
                  <a:lnTo>
                    <a:pt x="1110" y="327"/>
                  </a:lnTo>
                  <a:lnTo>
                    <a:pt x="1095" y="346"/>
                  </a:lnTo>
                  <a:lnTo>
                    <a:pt x="1076" y="365"/>
                  </a:lnTo>
                  <a:lnTo>
                    <a:pt x="1059" y="386"/>
                  </a:lnTo>
                  <a:lnTo>
                    <a:pt x="1047" y="394"/>
                  </a:lnTo>
                  <a:lnTo>
                    <a:pt x="1038" y="401"/>
                  </a:lnTo>
                  <a:lnTo>
                    <a:pt x="1026" y="407"/>
                  </a:lnTo>
                  <a:lnTo>
                    <a:pt x="1017" y="415"/>
                  </a:lnTo>
                  <a:lnTo>
                    <a:pt x="996" y="424"/>
                  </a:lnTo>
                  <a:lnTo>
                    <a:pt x="977" y="434"/>
                  </a:lnTo>
                  <a:lnTo>
                    <a:pt x="966" y="435"/>
                  </a:lnTo>
                  <a:lnTo>
                    <a:pt x="956" y="437"/>
                  </a:lnTo>
                  <a:lnTo>
                    <a:pt x="945" y="437"/>
                  </a:lnTo>
                  <a:lnTo>
                    <a:pt x="935" y="437"/>
                  </a:lnTo>
                  <a:lnTo>
                    <a:pt x="914" y="435"/>
                  </a:lnTo>
                  <a:lnTo>
                    <a:pt x="895" y="432"/>
                  </a:lnTo>
                  <a:lnTo>
                    <a:pt x="874" y="420"/>
                  </a:lnTo>
                  <a:lnTo>
                    <a:pt x="855" y="407"/>
                  </a:lnTo>
                  <a:lnTo>
                    <a:pt x="838" y="392"/>
                  </a:lnTo>
                  <a:lnTo>
                    <a:pt x="823" y="380"/>
                  </a:lnTo>
                  <a:lnTo>
                    <a:pt x="808" y="365"/>
                  </a:lnTo>
                  <a:lnTo>
                    <a:pt x="798" y="356"/>
                  </a:lnTo>
                  <a:lnTo>
                    <a:pt x="791" y="348"/>
                  </a:lnTo>
                  <a:lnTo>
                    <a:pt x="791" y="346"/>
                  </a:lnTo>
                  <a:lnTo>
                    <a:pt x="734" y="295"/>
                  </a:lnTo>
                  <a:lnTo>
                    <a:pt x="730" y="295"/>
                  </a:lnTo>
                  <a:lnTo>
                    <a:pt x="724" y="295"/>
                  </a:lnTo>
                  <a:lnTo>
                    <a:pt x="715" y="295"/>
                  </a:lnTo>
                  <a:lnTo>
                    <a:pt x="705" y="295"/>
                  </a:lnTo>
                  <a:lnTo>
                    <a:pt x="690" y="295"/>
                  </a:lnTo>
                  <a:lnTo>
                    <a:pt x="675" y="297"/>
                  </a:lnTo>
                  <a:lnTo>
                    <a:pt x="656" y="299"/>
                  </a:lnTo>
                  <a:lnTo>
                    <a:pt x="639" y="300"/>
                  </a:lnTo>
                  <a:lnTo>
                    <a:pt x="616" y="300"/>
                  </a:lnTo>
                  <a:lnTo>
                    <a:pt x="593" y="304"/>
                  </a:lnTo>
                  <a:lnTo>
                    <a:pt x="570" y="304"/>
                  </a:lnTo>
                  <a:lnTo>
                    <a:pt x="549" y="308"/>
                  </a:lnTo>
                  <a:lnTo>
                    <a:pt x="527" y="310"/>
                  </a:lnTo>
                  <a:lnTo>
                    <a:pt x="506" y="314"/>
                  </a:lnTo>
                  <a:lnTo>
                    <a:pt x="483" y="316"/>
                  </a:lnTo>
                  <a:lnTo>
                    <a:pt x="466" y="321"/>
                  </a:lnTo>
                  <a:lnTo>
                    <a:pt x="443" y="323"/>
                  </a:lnTo>
                  <a:lnTo>
                    <a:pt x="426" y="327"/>
                  </a:lnTo>
                  <a:lnTo>
                    <a:pt x="409" y="329"/>
                  </a:lnTo>
                  <a:lnTo>
                    <a:pt x="392" y="333"/>
                  </a:lnTo>
                  <a:lnTo>
                    <a:pt x="374" y="335"/>
                  </a:lnTo>
                  <a:lnTo>
                    <a:pt x="361" y="338"/>
                  </a:lnTo>
                  <a:lnTo>
                    <a:pt x="346" y="342"/>
                  </a:lnTo>
                  <a:lnTo>
                    <a:pt x="333" y="346"/>
                  </a:lnTo>
                  <a:lnTo>
                    <a:pt x="317" y="346"/>
                  </a:lnTo>
                  <a:lnTo>
                    <a:pt x="304" y="348"/>
                  </a:lnTo>
                  <a:lnTo>
                    <a:pt x="291" y="350"/>
                  </a:lnTo>
                  <a:lnTo>
                    <a:pt x="278" y="352"/>
                  </a:lnTo>
                  <a:lnTo>
                    <a:pt x="262" y="352"/>
                  </a:lnTo>
                  <a:lnTo>
                    <a:pt x="247" y="352"/>
                  </a:lnTo>
                  <a:lnTo>
                    <a:pt x="232" y="352"/>
                  </a:lnTo>
                  <a:lnTo>
                    <a:pt x="217" y="352"/>
                  </a:lnTo>
                  <a:lnTo>
                    <a:pt x="198" y="348"/>
                  </a:lnTo>
                  <a:lnTo>
                    <a:pt x="179" y="346"/>
                  </a:lnTo>
                  <a:lnTo>
                    <a:pt x="160" y="342"/>
                  </a:lnTo>
                  <a:lnTo>
                    <a:pt x="143" y="340"/>
                  </a:lnTo>
                  <a:lnTo>
                    <a:pt x="124" y="335"/>
                  </a:lnTo>
                  <a:lnTo>
                    <a:pt x="106" y="331"/>
                  </a:lnTo>
                  <a:lnTo>
                    <a:pt x="89" y="327"/>
                  </a:lnTo>
                  <a:lnTo>
                    <a:pt x="74" y="323"/>
                  </a:lnTo>
                  <a:lnTo>
                    <a:pt x="57" y="318"/>
                  </a:lnTo>
                  <a:lnTo>
                    <a:pt x="42" y="312"/>
                  </a:lnTo>
                  <a:lnTo>
                    <a:pt x="29" y="308"/>
                  </a:lnTo>
                  <a:lnTo>
                    <a:pt x="19" y="306"/>
                  </a:lnTo>
                  <a:lnTo>
                    <a:pt x="6" y="300"/>
                  </a:lnTo>
                  <a:lnTo>
                    <a:pt x="0" y="300"/>
                  </a:lnTo>
                  <a:lnTo>
                    <a:pt x="211" y="13"/>
                  </a:lnTo>
                  <a:lnTo>
                    <a:pt x="211" y="13"/>
                  </a:lnTo>
                  <a:close/>
                </a:path>
              </a:pathLst>
            </a:custGeom>
            <a:solidFill>
              <a:srgbClr val="E8C2A3"/>
            </a:solidFill>
            <a:ln w="9525">
              <a:noFill/>
              <a:round/>
            </a:ln>
          </p:spPr>
          <p:txBody>
            <a:bodyPr/>
            <a:lstStyle/>
            <a:p>
              <a:endParaRPr lang="en-US"/>
            </a:p>
          </p:txBody>
        </p:sp>
        <p:sp>
          <p:nvSpPr>
            <p:cNvPr id="384028" name="Freeform 28"/>
            <p:cNvSpPr/>
            <p:nvPr/>
          </p:nvSpPr>
          <p:spPr bwMode="auto">
            <a:xfrm>
              <a:off x="3023" y="2623"/>
              <a:ext cx="573" cy="548"/>
            </a:xfrm>
            <a:custGeom>
              <a:avLst/>
              <a:gdLst/>
              <a:ahLst/>
              <a:cxnLst>
                <a:cxn ang="0">
                  <a:pos x="80" y="5"/>
                </a:cxn>
                <a:cxn ang="0">
                  <a:pos x="144" y="43"/>
                </a:cxn>
                <a:cxn ang="0">
                  <a:pos x="253" y="106"/>
                </a:cxn>
                <a:cxn ang="0">
                  <a:pos x="376" y="182"/>
                </a:cxn>
                <a:cxn ang="0">
                  <a:pos x="503" y="268"/>
                </a:cxn>
                <a:cxn ang="0">
                  <a:pos x="614" y="350"/>
                </a:cxn>
                <a:cxn ang="0">
                  <a:pos x="697" y="424"/>
                </a:cxn>
                <a:cxn ang="0">
                  <a:pos x="758" y="486"/>
                </a:cxn>
                <a:cxn ang="0">
                  <a:pos x="798" y="536"/>
                </a:cxn>
                <a:cxn ang="0">
                  <a:pos x="827" y="576"/>
                </a:cxn>
                <a:cxn ang="0">
                  <a:pos x="882" y="536"/>
                </a:cxn>
                <a:cxn ang="0">
                  <a:pos x="924" y="564"/>
                </a:cxn>
                <a:cxn ang="0">
                  <a:pos x="956" y="581"/>
                </a:cxn>
                <a:cxn ang="0">
                  <a:pos x="990" y="599"/>
                </a:cxn>
                <a:cxn ang="0">
                  <a:pos x="1026" y="616"/>
                </a:cxn>
                <a:cxn ang="0">
                  <a:pos x="1059" y="625"/>
                </a:cxn>
                <a:cxn ang="0">
                  <a:pos x="1087" y="631"/>
                </a:cxn>
                <a:cxn ang="0">
                  <a:pos x="1123" y="637"/>
                </a:cxn>
                <a:cxn ang="0">
                  <a:pos x="1135" y="642"/>
                </a:cxn>
                <a:cxn ang="0">
                  <a:pos x="1144" y="665"/>
                </a:cxn>
                <a:cxn ang="0">
                  <a:pos x="1146" y="697"/>
                </a:cxn>
                <a:cxn ang="0">
                  <a:pos x="1140" y="743"/>
                </a:cxn>
                <a:cxn ang="0">
                  <a:pos x="1127" y="808"/>
                </a:cxn>
                <a:cxn ang="0">
                  <a:pos x="1106" y="882"/>
                </a:cxn>
                <a:cxn ang="0">
                  <a:pos x="1085" y="960"/>
                </a:cxn>
                <a:cxn ang="0">
                  <a:pos x="1062" y="1024"/>
                </a:cxn>
                <a:cxn ang="0">
                  <a:pos x="1049" y="1068"/>
                </a:cxn>
                <a:cxn ang="0">
                  <a:pos x="1043" y="1076"/>
                </a:cxn>
                <a:cxn ang="0">
                  <a:pos x="1021" y="1070"/>
                </a:cxn>
                <a:cxn ang="0">
                  <a:pos x="975" y="1061"/>
                </a:cxn>
                <a:cxn ang="0">
                  <a:pos x="922" y="1051"/>
                </a:cxn>
                <a:cxn ang="0">
                  <a:pos x="865" y="1043"/>
                </a:cxn>
                <a:cxn ang="0">
                  <a:pos x="819" y="1043"/>
                </a:cxn>
                <a:cxn ang="0">
                  <a:pos x="789" y="1047"/>
                </a:cxn>
                <a:cxn ang="0">
                  <a:pos x="770" y="1072"/>
                </a:cxn>
                <a:cxn ang="0">
                  <a:pos x="673" y="1017"/>
                </a:cxn>
                <a:cxn ang="0">
                  <a:pos x="388" y="884"/>
                </a:cxn>
                <a:cxn ang="0">
                  <a:pos x="346" y="865"/>
                </a:cxn>
                <a:cxn ang="0">
                  <a:pos x="268" y="821"/>
                </a:cxn>
                <a:cxn ang="0">
                  <a:pos x="178" y="758"/>
                </a:cxn>
                <a:cxn ang="0">
                  <a:pos x="93" y="667"/>
                </a:cxn>
                <a:cxn ang="0">
                  <a:pos x="32" y="555"/>
                </a:cxn>
                <a:cxn ang="0">
                  <a:pos x="2" y="418"/>
                </a:cxn>
                <a:cxn ang="0">
                  <a:pos x="4" y="279"/>
                </a:cxn>
                <a:cxn ang="0">
                  <a:pos x="23" y="150"/>
                </a:cxn>
                <a:cxn ang="0">
                  <a:pos x="47" y="53"/>
                </a:cxn>
                <a:cxn ang="0">
                  <a:pos x="64" y="2"/>
                </a:cxn>
              </a:cxnLst>
              <a:rect l="0" t="0" r="r" b="b"/>
              <a:pathLst>
                <a:path w="1146" h="1097">
                  <a:moveTo>
                    <a:pt x="66" y="0"/>
                  </a:moveTo>
                  <a:lnTo>
                    <a:pt x="68" y="0"/>
                  </a:lnTo>
                  <a:lnTo>
                    <a:pt x="80" y="5"/>
                  </a:lnTo>
                  <a:lnTo>
                    <a:pt x="97" y="15"/>
                  </a:lnTo>
                  <a:lnTo>
                    <a:pt x="120" y="28"/>
                  </a:lnTo>
                  <a:lnTo>
                    <a:pt x="144" y="43"/>
                  </a:lnTo>
                  <a:lnTo>
                    <a:pt x="177" y="61"/>
                  </a:lnTo>
                  <a:lnTo>
                    <a:pt x="213" y="81"/>
                  </a:lnTo>
                  <a:lnTo>
                    <a:pt x="253" y="106"/>
                  </a:lnTo>
                  <a:lnTo>
                    <a:pt x="291" y="129"/>
                  </a:lnTo>
                  <a:lnTo>
                    <a:pt x="332" y="156"/>
                  </a:lnTo>
                  <a:lnTo>
                    <a:pt x="376" y="182"/>
                  </a:lnTo>
                  <a:lnTo>
                    <a:pt x="420" y="211"/>
                  </a:lnTo>
                  <a:lnTo>
                    <a:pt x="462" y="239"/>
                  </a:lnTo>
                  <a:lnTo>
                    <a:pt x="503" y="268"/>
                  </a:lnTo>
                  <a:lnTo>
                    <a:pt x="542" y="296"/>
                  </a:lnTo>
                  <a:lnTo>
                    <a:pt x="581" y="325"/>
                  </a:lnTo>
                  <a:lnTo>
                    <a:pt x="614" y="350"/>
                  </a:lnTo>
                  <a:lnTo>
                    <a:pt x="644" y="376"/>
                  </a:lnTo>
                  <a:lnTo>
                    <a:pt x="671" y="399"/>
                  </a:lnTo>
                  <a:lnTo>
                    <a:pt x="697" y="424"/>
                  </a:lnTo>
                  <a:lnTo>
                    <a:pt x="718" y="445"/>
                  </a:lnTo>
                  <a:lnTo>
                    <a:pt x="741" y="467"/>
                  </a:lnTo>
                  <a:lnTo>
                    <a:pt x="758" y="486"/>
                  </a:lnTo>
                  <a:lnTo>
                    <a:pt x="775" y="507"/>
                  </a:lnTo>
                  <a:lnTo>
                    <a:pt x="787" y="523"/>
                  </a:lnTo>
                  <a:lnTo>
                    <a:pt x="798" y="536"/>
                  </a:lnTo>
                  <a:lnTo>
                    <a:pt x="808" y="547"/>
                  </a:lnTo>
                  <a:lnTo>
                    <a:pt x="817" y="561"/>
                  </a:lnTo>
                  <a:lnTo>
                    <a:pt x="827" y="576"/>
                  </a:lnTo>
                  <a:lnTo>
                    <a:pt x="829" y="581"/>
                  </a:lnTo>
                  <a:lnTo>
                    <a:pt x="880" y="536"/>
                  </a:lnTo>
                  <a:lnTo>
                    <a:pt x="882" y="536"/>
                  </a:lnTo>
                  <a:lnTo>
                    <a:pt x="891" y="543"/>
                  </a:lnTo>
                  <a:lnTo>
                    <a:pt x="906" y="551"/>
                  </a:lnTo>
                  <a:lnTo>
                    <a:pt x="924" y="564"/>
                  </a:lnTo>
                  <a:lnTo>
                    <a:pt x="933" y="570"/>
                  </a:lnTo>
                  <a:lnTo>
                    <a:pt x="944" y="576"/>
                  </a:lnTo>
                  <a:lnTo>
                    <a:pt x="956" y="581"/>
                  </a:lnTo>
                  <a:lnTo>
                    <a:pt x="967" y="587"/>
                  </a:lnTo>
                  <a:lnTo>
                    <a:pt x="979" y="593"/>
                  </a:lnTo>
                  <a:lnTo>
                    <a:pt x="990" y="599"/>
                  </a:lnTo>
                  <a:lnTo>
                    <a:pt x="1003" y="604"/>
                  </a:lnTo>
                  <a:lnTo>
                    <a:pt x="1017" y="612"/>
                  </a:lnTo>
                  <a:lnTo>
                    <a:pt x="1026" y="616"/>
                  </a:lnTo>
                  <a:lnTo>
                    <a:pt x="1038" y="619"/>
                  </a:lnTo>
                  <a:lnTo>
                    <a:pt x="1047" y="621"/>
                  </a:lnTo>
                  <a:lnTo>
                    <a:pt x="1059" y="625"/>
                  </a:lnTo>
                  <a:lnTo>
                    <a:pt x="1068" y="627"/>
                  </a:lnTo>
                  <a:lnTo>
                    <a:pt x="1078" y="629"/>
                  </a:lnTo>
                  <a:lnTo>
                    <a:pt x="1087" y="631"/>
                  </a:lnTo>
                  <a:lnTo>
                    <a:pt x="1097" y="635"/>
                  </a:lnTo>
                  <a:lnTo>
                    <a:pt x="1110" y="635"/>
                  </a:lnTo>
                  <a:lnTo>
                    <a:pt x="1123" y="637"/>
                  </a:lnTo>
                  <a:lnTo>
                    <a:pt x="1129" y="637"/>
                  </a:lnTo>
                  <a:lnTo>
                    <a:pt x="1133" y="638"/>
                  </a:lnTo>
                  <a:lnTo>
                    <a:pt x="1135" y="642"/>
                  </a:lnTo>
                  <a:lnTo>
                    <a:pt x="1138" y="648"/>
                  </a:lnTo>
                  <a:lnTo>
                    <a:pt x="1144" y="659"/>
                  </a:lnTo>
                  <a:lnTo>
                    <a:pt x="1144" y="665"/>
                  </a:lnTo>
                  <a:lnTo>
                    <a:pt x="1144" y="675"/>
                  </a:lnTo>
                  <a:lnTo>
                    <a:pt x="1144" y="684"/>
                  </a:lnTo>
                  <a:lnTo>
                    <a:pt x="1146" y="697"/>
                  </a:lnTo>
                  <a:lnTo>
                    <a:pt x="1144" y="709"/>
                  </a:lnTo>
                  <a:lnTo>
                    <a:pt x="1144" y="726"/>
                  </a:lnTo>
                  <a:lnTo>
                    <a:pt x="1140" y="743"/>
                  </a:lnTo>
                  <a:lnTo>
                    <a:pt x="1138" y="764"/>
                  </a:lnTo>
                  <a:lnTo>
                    <a:pt x="1133" y="783"/>
                  </a:lnTo>
                  <a:lnTo>
                    <a:pt x="1127" y="808"/>
                  </a:lnTo>
                  <a:lnTo>
                    <a:pt x="1121" y="830"/>
                  </a:lnTo>
                  <a:lnTo>
                    <a:pt x="1116" y="857"/>
                  </a:lnTo>
                  <a:lnTo>
                    <a:pt x="1106" y="882"/>
                  </a:lnTo>
                  <a:lnTo>
                    <a:pt x="1100" y="908"/>
                  </a:lnTo>
                  <a:lnTo>
                    <a:pt x="1091" y="933"/>
                  </a:lnTo>
                  <a:lnTo>
                    <a:pt x="1085" y="960"/>
                  </a:lnTo>
                  <a:lnTo>
                    <a:pt x="1076" y="983"/>
                  </a:lnTo>
                  <a:lnTo>
                    <a:pt x="1068" y="1005"/>
                  </a:lnTo>
                  <a:lnTo>
                    <a:pt x="1062" y="1024"/>
                  </a:lnTo>
                  <a:lnTo>
                    <a:pt x="1057" y="1043"/>
                  </a:lnTo>
                  <a:lnTo>
                    <a:pt x="1051" y="1057"/>
                  </a:lnTo>
                  <a:lnTo>
                    <a:pt x="1049" y="1068"/>
                  </a:lnTo>
                  <a:lnTo>
                    <a:pt x="1047" y="1074"/>
                  </a:lnTo>
                  <a:lnTo>
                    <a:pt x="1047" y="1078"/>
                  </a:lnTo>
                  <a:lnTo>
                    <a:pt x="1043" y="1076"/>
                  </a:lnTo>
                  <a:lnTo>
                    <a:pt x="1040" y="1074"/>
                  </a:lnTo>
                  <a:lnTo>
                    <a:pt x="1030" y="1072"/>
                  </a:lnTo>
                  <a:lnTo>
                    <a:pt x="1021" y="1070"/>
                  </a:lnTo>
                  <a:lnTo>
                    <a:pt x="1007" y="1066"/>
                  </a:lnTo>
                  <a:lnTo>
                    <a:pt x="992" y="1064"/>
                  </a:lnTo>
                  <a:lnTo>
                    <a:pt x="975" y="1061"/>
                  </a:lnTo>
                  <a:lnTo>
                    <a:pt x="960" y="1059"/>
                  </a:lnTo>
                  <a:lnTo>
                    <a:pt x="939" y="1053"/>
                  </a:lnTo>
                  <a:lnTo>
                    <a:pt x="922" y="1051"/>
                  </a:lnTo>
                  <a:lnTo>
                    <a:pt x="901" y="1047"/>
                  </a:lnTo>
                  <a:lnTo>
                    <a:pt x="884" y="1045"/>
                  </a:lnTo>
                  <a:lnTo>
                    <a:pt x="865" y="1043"/>
                  </a:lnTo>
                  <a:lnTo>
                    <a:pt x="848" y="1042"/>
                  </a:lnTo>
                  <a:lnTo>
                    <a:pt x="832" y="1042"/>
                  </a:lnTo>
                  <a:lnTo>
                    <a:pt x="819" y="1043"/>
                  </a:lnTo>
                  <a:lnTo>
                    <a:pt x="808" y="1043"/>
                  </a:lnTo>
                  <a:lnTo>
                    <a:pt x="798" y="1045"/>
                  </a:lnTo>
                  <a:lnTo>
                    <a:pt x="789" y="1047"/>
                  </a:lnTo>
                  <a:lnTo>
                    <a:pt x="783" y="1053"/>
                  </a:lnTo>
                  <a:lnTo>
                    <a:pt x="773" y="1061"/>
                  </a:lnTo>
                  <a:lnTo>
                    <a:pt x="770" y="1072"/>
                  </a:lnTo>
                  <a:lnTo>
                    <a:pt x="764" y="1087"/>
                  </a:lnTo>
                  <a:lnTo>
                    <a:pt x="770" y="1097"/>
                  </a:lnTo>
                  <a:lnTo>
                    <a:pt x="673" y="1017"/>
                  </a:lnTo>
                  <a:lnTo>
                    <a:pt x="593" y="952"/>
                  </a:lnTo>
                  <a:lnTo>
                    <a:pt x="391" y="886"/>
                  </a:lnTo>
                  <a:lnTo>
                    <a:pt x="388" y="884"/>
                  </a:lnTo>
                  <a:lnTo>
                    <a:pt x="378" y="880"/>
                  </a:lnTo>
                  <a:lnTo>
                    <a:pt x="363" y="872"/>
                  </a:lnTo>
                  <a:lnTo>
                    <a:pt x="346" y="865"/>
                  </a:lnTo>
                  <a:lnTo>
                    <a:pt x="321" y="851"/>
                  </a:lnTo>
                  <a:lnTo>
                    <a:pt x="296" y="838"/>
                  </a:lnTo>
                  <a:lnTo>
                    <a:pt x="268" y="821"/>
                  </a:lnTo>
                  <a:lnTo>
                    <a:pt x="241" y="804"/>
                  </a:lnTo>
                  <a:lnTo>
                    <a:pt x="209" y="781"/>
                  </a:lnTo>
                  <a:lnTo>
                    <a:pt x="178" y="758"/>
                  </a:lnTo>
                  <a:lnTo>
                    <a:pt x="148" y="730"/>
                  </a:lnTo>
                  <a:lnTo>
                    <a:pt x="121" y="701"/>
                  </a:lnTo>
                  <a:lnTo>
                    <a:pt x="93" y="667"/>
                  </a:lnTo>
                  <a:lnTo>
                    <a:pt x="68" y="633"/>
                  </a:lnTo>
                  <a:lnTo>
                    <a:pt x="47" y="593"/>
                  </a:lnTo>
                  <a:lnTo>
                    <a:pt x="32" y="555"/>
                  </a:lnTo>
                  <a:lnTo>
                    <a:pt x="17" y="509"/>
                  </a:lnTo>
                  <a:lnTo>
                    <a:pt x="7" y="465"/>
                  </a:lnTo>
                  <a:lnTo>
                    <a:pt x="2" y="418"/>
                  </a:lnTo>
                  <a:lnTo>
                    <a:pt x="2" y="372"/>
                  </a:lnTo>
                  <a:lnTo>
                    <a:pt x="0" y="325"/>
                  </a:lnTo>
                  <a:lnTo>
                    <a:pt x="4" y="279"/>
                  </a:lnTo>
                  <a:lnTo>
                    <a:pt x="9" y="234"/>
                  </a:lnTo>
                  <a:lnTo>
                    <a:pt x="17" y="192"/>
                  </a:lnTo>
                  <a:lnTo>
                    <a:pt x="23" y="150"/>
                  </a:lnTo>
                  <a:lnTo>
                    <a:pt x="32" y="114"/>
                  </a:lnTo>
                  <a:lnTo>
                    <a:pt x="38" y="80"/>
                  </a:lnTo>
                  <a:lnTo>
                    <a:pt x="47" y="53"/>
                  </a:lnTo>
                  <a:lnTo>
                    <a:pt x="53" y="30"/>
                  </a:lnTo>
                  <a:lnTo>
                    <a:pt x="61" y="13"/>
                  </a:lnTo>
                  <a:lnTo>
                    <a:pt x="64" y="2"/>
                  </a:lnTo>
                  <a:lnTo>
                    <a:pt x="66" y="0"/>
                  </a:lnTo>
                  <a:lnTo>
                    <a:pt x="66" y="0"/>
                  </a:lnTo>
                  <a:close/>
                </a:path>
              </a:pathLst>
            </a:custGeom>
            <a:solidFill>
              <a:srgbClr val="CFDBFF"/>
            </a:solidFill>
            <a:ln w="9525">
              <a:noFill/>
              <a:round/>
            </a:ln>
          </p:spPr>
          <p:txBody>
            <a:bodyPr/>
            <a:lstStyle/>
            <a:p>
              <a:endParaRPr lang="en-US"/>
            </a:p>
          </p:txBody>
        </p:sp>
        <p:sp>
          <p:nvSpPr>
            <p:cNvPr id="384029" name="Freeform 29"/>
            <p:cNvSpPr/>
            <p:nvPr/>
          </p:nvSpPr>
          <p:spPr bwMode="auto">
            <a:xfrm>
              <a:off x="3978" y="2358"/>
              <a:ext cx="356" cy="534"/>
            </a:xfrm>
            <a:custGeom>
              <a:avLst/>
              <a:gdLst/>
              <a:ahLst/>
              <a:cxnLst>
                <a:cxn ang="0">
                  <a:pos x="650" y="514"/>
                </a:cxn>
                <a:cxn ang="0">
                  <a:pos x="620" y="647"/>
                </a:cxn>
                <a:cxn ang="0">
                  <a:pos x="599" y="669"/>
                </a:cxn>
                <a:cxn ang="0">
                  <a:pos x="572" y="702"/>
                </a:cxn>
                <a:cxn ang="0">
                  <a:pos x="540" y="738"/>
                </a:cxn>
                <a:cxn ang="0">
                  <a:pos x="513" y="778"/>
                </a:cxn>
                <a:cxn ang="0">
                  <a:pos x="483" y="816"/>
                </a:cxn>
                <a:cxn ang="0">
                  <a:pos x="458" y="850"/>
                </a:cxn>
                <a:cxn ang="0">
                  <a:pos x="435" y="888"/>
                </a:cxn>
                <a:cxn ang="0">
                  <a:pos x="422" y="915"/>
                </a:cxn>
                <a:cxn ang="0">
                  <a:pos x="403" y="926"/>
                </a:cxn>
                <a:cxn ang="0">
                  <a:pos x="361" y="932"/>
                </a:cxn>
                <a:cxn ang="0">
                  <a:pos x="323" y="932"/>
                </a:cxn>
                <a:cxn ang="0">
                  <a:pos x="304" y="936"/>
                </a:cxn>
                <a:cxn ang="0">
                  <a:pos x="285" y="974"/>
                </a:cxn>
                <a:cxn ang="0">
                  <a:pos x="259" y="1012"/>
                </a:cxn>
                <a:cxn ang="0">
                  <a:pos x="230" y="1046"/>
                </a:cxn>
                <a:cxn ang="0">
                  <a:pos x="207" y="1065"/>
                </a:cxn>
                <a:cxn ang="0">
                  <a:pos x="186" y="1044"/>
                </a:cxn>
                <a:cxn ang="0">
                  <a:pos x="148" y="998"/>
                </a:cxn>
                <a:cxn ang="0">
                  <a:pos x="103" y="943"/>
                </a:cxn>
                <a:cxn ang="0">
                  <a:pos x="55" y="882"/>
                </a:cxn>
                <a:cxn ang="0">
                  <a:pos x="23" y="823"/>
                </a:cxn>
                <a:cxn ang="0">
                  <a:pos x="4" y="768"/>
                </a:cxn>
                <a:cxn ang="0">
                  <a:pos x="0" y="725"/>
                </a:cxn>
                <a:cxn ang="0">
                  <a:pos x="6" y="690"/>
                </a:cxn>
                <a:cxn ang="0">
                  <a:pos x="15" y="668"/>
                </a:cxn>
                <a:cxn ang="0">
                  <a:pos x="23" y="654"/>
                </a:cxn>
                <a:cxn ang="0">
                  <a:pos x="40" y="622"/>
                </a:cxn>
                <a:cxn ang="0">
                  <a:pos x="50" y="588"/>
                </a:cxn>
                <a:cxn ang="0">
                  <a:pos x="61" y="548"/>
                </a:cxn>
                <a:cxn ang="0">
                  <a:pos x="71" y="495"/>
                </a:cxn>
                <a:cxn ang="0">
                  <a:pos x="76" y="438"/>
                </a:cxn>
                <a:cxn ang="0">
                  <a:pos x="78" y="381"/>
                </a:cxn>
                <a:cxn ang="0">
                  <a:pos x="80" y="329"/>
                </a:cxn>
                <a:cxn ang="0">
                  <a:pos x="80" y="293"/>
                </a:cxn>
                <a:cxn ang="0">
                  <a:pos x="78" y="276"/>
                </a:cxn>
                <a:cxn ang="0">
                  <a:pos x="69" y="249"/>
                </a:cxn>
                <a:cxn ang="0">
                  <a:pos x="61" y="215"/>
                </a:cxn>
                <a:cxn ang="0">
                  <a:pos x="57" y="181"/>
                </a:cxn>
                <a:cxn ang="0">
                  <a:pos x="55" y="147"/>
                </a:cxn>
                <a:cxn ang="0">
                  <a:pos x="69" y="107"/>
                </a:cxn>
                <a:cxn ang="0">
                  <a:pos x="97" y="84"/>
                </a:cxn>
                <a:cxn ang="0">
                  <a:pos x="131" y="88"/>
                </a:cxn>
                <a:cxn ang="0">
                  <a:pos x="164" y="122"/>
                </a:cxn>
                <a:cxn ang="0">
                  <a:pos x="388" y="0"/>
                </a:cxn>
                <a:cxn ang="0">
                  <a:pos x="702" y="71"/>
                </a:cxn>
              </a:cxnLst>
              <a:rect l="0" t="0" r="r" b="b"/>
              <a:pathLst>
                <a:path w="713" h="1069">
                  <a:moveTo>
                    <a:pt x="702" y="71"/>
                  </a:moveTo>
                  <a:lnTo>
                    <a:pt x="713" y="411"/>
                  </a:lnTo>
                  <a:lnTo>
                    <a:pt x="650" y="514"/>
                  </a:lnTo>
                  <a:lnTo>
                    <a:pt x="633" y="635"/>
                  </a:lnTo>
                  <a:lnTo>
                    <a:pt x="629" y="637"/>
                  </a:lnTo>
                  <a:lnTo>
                    <a:pt x="620" y="647"/>
                  </a:lnTo>
                  <a:lnTo>
                    <a:pt x="612" y="652"/>
                  </a:lnTo>
                  <a:lnTo>
                    <a:pt x="607" y="660"/>
                  </a:lnTo>
                  <a:lnTo>
                    <a:pt x="599" y="669"/>
                  </a:lnTo>
                  <a:lnTo>
                    <a:pt x="591" y="681"/>
                  </a:lnTo>
                  <a:lnTo>
                    <a:pt x="582" y="690"/>
                  </a:lnTo>
                  <a:lnTo>
                    <a:pt x="572" y="702"/>
                  </a:lnTo>
                  <a:lnTo>
                    <a:pt x="561" y="713"/>
                  </a:lnTo>
                  <a:lnTo>
                    <a:pt x="551" y="727"/>
                  </a:lnTo>
                  <a:lnTo>
                    <a:pt x="540" y="738"/>
                  </a:lnTo>
                  <a:lnTo>
                    <a:pt x="530" y="751"/>
                  </a:lnTo>
                  <a:lnTo>
                    <a:pt x="521" y="763"/>
                  </a:lnTo>
                  <a:lnTo>
                    <a:pt x="513" y="778"/>
                  </a:lnTo>
                  <a:lnTo>
                    <a:pt x="502" y="789"/>
                  </a:lnTo>
                  <a:lnTo>
                    <a:pt x="492" y="803"/>
                  </a:lnTo>
                  <a:lnTo>
                    <a:pt x="483" y="816"/>
                  </a:lnTo>
                  <a:lnTo>
                    <a:pt x="475" y="829"/>
                  </a:lnTo>
                  <a:lnTo>
                    <a:pt x="466" y="839"/>
                  </a:lnTo>
                  <a:lnTo>
                    <a:pt x="458" y="850"/>
                  </a:lnTo>
                  <a:lnTo>
                    <a:pt x="453" y="861"/>
                  </a:lnTo>
                  <a:lnTo>
                    <a:pt x="447" y="873"/>
                  </a:lnTo>
                  <a:lnTo>
                    <a:pt x="435" y="888"/>
                  </a:lnTo>
                  <a:lnTo>
                    <a:pt x="428" y="901"/>
                  </a:lnTo>
                  <a:lnTo>
                    <a:pt x="422" y="911"/>
                  </a:lnTo>
                  <a:lnTo>
                    <a:pt x="422" y="915"/>
                  </a:lnTo>
                  <a:lnTo>
                    <a:pt x="420" y="917"/>
                  </a:lnTo>
                  <a:lnTo>
                    <a:pt x="415" y="922"/>
                  </a:lnTo>
                  <a:lnTo>
                    <a:pt x="403" y="926"/>
                  </a:lnTo>
                  <a:lnTo>
                    <a:pt x="388" y="932"/>
                  </a:lnTo>
                  <a:lnTo>
                    <a:pt x="375" y="932"/>
                  </a:lnTo>
                  <a:lnTo>
                    <a:pt x="361" y="932"/>
                  </a:lnTo>
                  <a:lnTo>
                    <a:pt x="348" y="932"/>
                  </a:lnTo>
                  <a:lnTo>
                    <a:pt x="337" y="932"/>
                  </a:lnTo>
                  <a:lnTo>
                    <a:pt x="323" y="932"/>
                  </a:lnTo>
                  <a:lnTo>
                    <a:pt x="316" y="932"/>
                  </a:lnTo>
                  <a:lnTo>
                    <a:pt x="308" y="932"/>
                  </a:lnTo>
                  <a:lnTo>
                    <a:pt x="304" y="936"/>
                  </a:lnTo>
                  <a:lnTo>
                    <a:pt x="297" y="953"/>
                  </a:lnTo>
                  <a:lnTo>
                    <a:pt x="291" y="962"/>
                  </a:lnTo>
                  <a:lnTo>
                    <a:pt x="285" y="974"/>
                  </a:lnTo>
                  <a:lnTo>
                    <a:pt x="276" y="987"/>
                  </a:lnTo>
                  <a:lnTo>
                    <a:pt x="268" y="1000"/>
                  </a:lnTo>
                  <a:lnTo>
                    <a:pt x="259" y="1012"/>
                  </a:lnTo>
                  <a:lnTo>
                    <a:pt x="249" y="1025"/>
                  </a:lnTo>
                  <a:lnTo>
                    <a:pt x="238" y="1034"/>
                  </a:lnTo>
                  <a:lnTo>
                    <a:pt x="230" y="1046"/>
                  </a:lnTo>
                  <a:lnTo>
                    <a:pt x="215" y="1061"/>
                  </a:lnTo>
                  <a:lnTo>
                    <a:pt x="211" y="1069"/>
                  </a:lnTo>
                  <a:lnTo>
                    <a:pt x="207" y="1065"/>
                  </a:lnTo>
                  <a:lnTo>
                    <a:pt x="204" y="1061"/>
                  </a:lnTo>
                  <a:lnTo>
                    <a:pt x="196" y="1054"/>
                  </a:lnTo>
                  <a:lnTo>
                    <a:pt x="186" y="1044"/>
                  </a:lnTo>
                  <a:lnTo>
                    <a:pt x="173" y="1031"/>
                  </a:lnTo>
                  <a:lnTo>
                    <a:pt x="162" y="1015"/>
                  </a:lnTo>
                  <a:lnTo>
                    <a:pt x="148" y="998"/>
                  </a:lnTo>
                  <a:lnTo>
                    <a:pt x="135" y="983"/>
                  </a:lnTo>
                  <a:lnTo>
                    <a:pt x="118" y="962"/>
                  </a:lnTo>
                  <a:lnTo>
                    <a:pt x="103" y="943"/>
                  </a:lnTo>
                  <a:lnTo>
                    <a:pt x="86" y="922"/>
                  </a:lnTo>
                  <a:lnTo>
                    <a:pt x="72" y="903"/>
                  </a:lnTo>
                  <a:lnTo>
                    <a:pt x="55" y="882"/>
                  </a:lnTo>
                  <a:lnTo>
                    <a:pt x="44" y="861"/>
                  </a:lnTo>
                  <a:lnTo>
                    <a:pt x="31" y="841"/>
                  </a:lnTo>
                  <a:lnTo>
                    <a:pt x="23" y="823"/>
                  </a:lnTo>
                  <a:lnTo>
                    <a:pt x="13" y="803"/>
                  </a:lnTo>
                  <a:lnTo>
                    <a:pt x="10" y="785"/>
                  </a:lnTo>
                  <a:lnTo>
                    <a:pt x="4" y="768"/>
                  </a:lnTo>
                  <a:lnTo>
                    <a:pt x="2" y="753"/>
                  </a:lnTo>
                  <a:lnTo>
                    <a:pt x="0" y="736"/>
                  </a:lnTo>
                  <a:lnTo>
                    <a:pt x="0" y="725"/>
                  </a:lnTo>
                  <a:lnTo>
                    <a:pt x="2" y="711"/>
                  </a:lnTo>
                  <a:lnTo>
                    <a:pt x="6" y="702"/>
                  </a:lnTo>
                  <a:lnTo>
                    <a:pt x="6" y="690"/>
                  </a:lnTo>
                  <a:lnTo>
                    <a:pt x="10" y="681"/>
                  </a:lnTo>
                  <a:lnTo>
                    <a:pt x="12" y="673"/>
                  </a:lnTo>
                  <a:lnTo>
                    <a:pt x="15" y="668"/>
                  </a:lnTo>
                  <a:lnTo>
                    <a:pt x="19" y="660"/>
                  </a:lnTo>
                  <a:lnTo>
                    <a:pt x="23" y="658"/>
                  </a:lnTo>
                  <a:lnTo>
                    <a:pt x="23" y="654"/>
                  </a:lnTo>
                  <a:lnTo>
                    <a:pt x="27" y="649"/>
                  </a:lnTo>
                  <a:lnTo>
                    <a:pt x="32" y="635"/>
                  </a:lnTo>
                  <a:lnTo>
                    <a:pt x="40" y="622"/>
                  </a:lnTo>
                  <a:lnTo>
                    <a:pt x="42" y="611"/>
                  </a:lnTo>
                  <a:lnTo>
                    <a:pt x="46" y="599"/>
                  </a:lnTo>
                  <a:lnTo>
                    <a:pt x="50" y="588"/>
                  </a:lnTo>
                  <a:lnTo>
                    <a:pt x="53" y="576"/>
                  </a:lnTo>
                  <a:lnTo>
                    <a:pt x="57" y="561"/>
                  </a:lnTo>
                  <a:lnTo>
                    <a:pt x="61" y="548"/>
                  </a:lnTo>
                  <a:lnTo>
                    <a:pt x="65" y="531"/>
                  </a:lnTo>
                  <a:lnTo>
                    <a:pt x="69" y="515"/>
                  </a:lnTo>
                  <a:lnTo>
                    <a:pt x="71" y="495"/>
                  </a:lnTo>
                  <a:lnTo>
                    <a:pt x="72" y="476"/>
                  </a:lnTo>
                  <a:lnTo>
                    <a:pt x="74" y="457"/>
                  </a:lnTo>
                  <a:lnTo>
                    <a:pt x="76" y="438"/>
                  </a:lnTo>
                  <a:lnTo>
                    <a:pt x="76" y="417"/>
                  </a:lnTo>
                  <a:lnTo>
                    <a:pt x="78" y="398"/>
                  </a:lnTo>
                  <a:lnTo>
                    <a:pt x="78" y="381"/>
                  </a:lnTo>
                  <a:lnTo>
                    <a:pt x="80" y="363"/>
                  </a:lnTo>
                  <a:lnTo>
                    <a:pt x="80" y="344"/>
                  </a:lnTo>
                  <a:lnTo>
                    <a:pt x="80" y="329"/>
                  </a:lnTo>
                  <a:lnTo>
                    <a:pt x="80" y="314"/>
                  </a:lnTo>
                  <a:lnTo>
                    <a:pt x="80" y="304"/>
                  </a:lnTo>
                  <a:lnTo>
                    <a:pt x="80" y="293"/>
                  </a:lnTo>
                  <a:lnTo>
                    <a:pt x="80" y="287"/>
                  </a:lnTo>
                  <a:lnTo>
                    <a:pt x="80" y="282"/>
                  </a:lnTo>
                  <a:lnTo>
                    <a:pt x="78" y="276"/>
                  </a:lnTo>
                  <a:lnTo>
                    <a:pt x="74" y="266"/>
                  </a:lnTo>
                  <a:lnTo>
                    <a:pt x="71" y="257"/>
                  </a:lnTo>
                  <a:lnTo>
                    <a:pt x="69" y="249"/>
                  </a:lnTo>
                  <a:lnTo>
                    <a:pt x="67" y="238"/>
                  </a:lnTo>
                  <a:lnTo>
                    <a:pt x="65" y="228"/>
                  </a:lnTo>
                  <a:lnTo>
                    <a:pt x="61" y="215"/>
                  </a:lnTo>
                  <a:lnTo>
                    <a:pt x="59" y="204"/>
                  </a:lnTo>
                  <a:lnTo>
                    <a:pt x="57" y="192"/>
                  </a:lnTo>
                  <a:lnTo>
                    <a:pt x="57" y="181"/>
                  </a:lnTo>
                  <a:lnTo>
                    <a:pt x="55" y="169"/>
                  </a:lnTo>
                  <a:lnTo>
                    <a:pt x="55" y="158"/>
                  </a:lnTo>
                  <a:lnTo>
                    <a:pt x="55" y="147"/>
                  </a:lnTo>
                  <a:lnTo>
                    <a:pt x="57" y="139"/>
                  </a:lnTo>
                  <a:lnTo>
                    <a:pt x="61" y="120"/>
                  </a:lnTo>
                  <a:lnTo>
                    <a:pt x="69" y="107"/>
                  </a:lnTo>
                  <a:lnTo>
                    <a:pt x="76" y="95"/>
                  </a:lnTo>
                  <a:lnTo>
                    <a:pt x="88" y="90"/>
                  </a:lnTo>
                  <a:lnTo>
                    <a:pt x="97" y="84"/>
                  </a:lnTo>
                  <a:lnTo>
                    <a:pt x="109" y="84"/>
                  </a:lnTo>
                  <a:lnTo>
                    <a:pt x="120" y="84"/>
                  </a:lnTo>
                  <a:lnTo>
                    <a:pt x="131" y="88"/>
                  </a:lnTo>
                  <a:lnTo>
                    <a:pt x="147" y="97"/>
                  </a:lnTo>
                  <a:lnTo>
                    <a:pt x="158" y="111"/>
                  </a:lnTo>
                  <a:lnTo>
                    <a:pt x="164" y="122"/>
                  </a:lnTo>
                  <a:lnTo>
                    <a:pt x="166" y="128"/>
                  </a:lnTo>
                  <a:lnTo>
                    <a:pt x="234" y="128"/>
                  </a:lnTo>
                  <a:lnTo>
                    <a:pt x="388" y="0"/>
                  </a:lnTo>
                  <a:lnTo>
                    <a:pt x="593" y="82"/>
                  </a:lnTo>
                  <a:lnTo>
                    <a:pt x="702" y="71"/>
                  </a:lnTo>
                  <a:lnTo>
                    <a:pt x="702" y="71"/>
                  </a:lnTo>
                  <a:close/>
                </a:path>
              </a:pathLst>
            </a:custGeom>
            <a:solidFill>
              <a:srgbClr val="E6C7A9"/>
            </a:solidFill>
            <a:ln w="9525">
              <a:noFill/>
              <a:round/>
            </a:ln>
          </p:spPr>
          <p:txBody>
            <a:bodyPr/>
            <a:lstStyle/>
            <a:p>
              <a:endParaRPr lang="en-US"/>
            </a:p>
          </p:txBody>
        </p:sp>
        <p:sp>
          <p:nvSpPr>
            <p:cNvPr id="384030" name="Freeform 30"/>
            <p:cNvSpPr/>
            <p:nvPr/>
          </p:nvSpPr>
          <p:spPr bwMode="auto">
            <a:xfrm>
              <a:off x="4185" y="3134"/>
              <a:ext cx="51" cy="63"/>
            </a:xfrm>
            <a:custGeom>
              <a:avLst/>
              <a:gdLst/>
              <a:ahLst/>
              <a:cxnLst>
                <a:cxn ang="0">
                  <a:pos x="98" y="28"/>
                </a:cxn>
                <a:cxn ang="0">
                  <a:pos x="0" y="0"/>
                </a:cxn>
                <a:cxn ang="0">
                  <a:pos x="1" y="3"/>
                </a:cxn>
                <a:cxn ang="0">
                  <a:pos x="9" y="17"/>
                </a:cxn>
                <a:cxn ang="0">
                  <a:pos x="17" y="32"/>
                </a:cxn>
                <a:cxn ang="0">
                  <a:pos x="24" y="51"/>
                </a:cxn>
                <a:cxn ang="0">
                  <a:pos x="26" y="66"/>
                </a:cxn>
                <a:cxn ang="0">
                  <a:pos x="28" y="77"/>
                </a:cxn>
                <a:cxn ang="0">
                  <a:pos x="28" y="85"/>
                </a:cxn>
                <a:cxn ang="0">
                  <a:pos x="28" y="89"/>
                </a:cxn>
                <a:cxn ang="0">
                  <a:pos x="102" y="125"/>
                </a:cxn>
                <a:cxn ang="0">
                  <a:pos x="98" y="28"/>
                </a:cxn>
                <a:cxn ang="0">
                  <a:pos x="98" y="28"/>
                </a:cxn>
              </a:cxnLst>
              <a:rect l="0" t="0" r="r" b="b"/>
              <a:pathLst>
                <a:path w="102" h="125">
                  <a:moveTo>
                    <a:pt x="98" y="28"/>
                  </a:moveTo>
                  <a:lnTo>
                    <a:pt x="0" y="0"/>
                  </a:lnTo>
                  <a:lnTo>
                    <a:pt x="1" y="3"/>
                  </a:lnTo>
                  <a:lnTo>
                    <a:pt x="9" y="17"/>
                  </a:lnTo>
                  <a:lnTo>
                    <a:pt x="17" y="32"/>
                  </a:lnTo>
                  <a:lnTo>
                    <a:pt x="24" y="51"/>
                  </a:lnTo>
                  <a:lnTo>
                    <a:pt x="26" y="66"/>
                  </a:lnTo>
                  <a:lnTo>
                    <a:pt x="28" y="77"/>
                  </a:lnTo>
                  <a:lnTo>
                    <a:pt x="28" y="85"/>
                  </a:lnTo>
                  <a:lnTo>
                    <a:pt x="28" y="89"/>
                  </a:lnTo>
                  <a:lnTo>
                    <a:pt x="102" y="125"/>
                  </a:lnTo>
                  <a:lnTo>
                    <a:pt x="98" y="28"/>
                  </a:lnTo>
                  <a:lnTo>
                    <a:pt x="98" y="28"/>
                  </a:lnTo>
                  <a:close/>
                </a:path>
              </a:pathLst>
            </a:custGeom>
            <a:solidFill>
              <a:srgbClr val="96ABBA"/>
            </a:solidFill>
            <a:ln w="9525">
              <a:noFill/>
              <a:round/>
            </a:ln>
          </p:spPr>
          <p:txBody>
            <a:bodyPr/>
            <a:lstStyle/>
            <a:p>
              <a:endParaRPr lang="en-US"/>
            </a:p>
          </p:txBody>
        </p:sp>
        <p:sp>
          <p:nvSpPr>
            <p:cNvPr id="384031" name="Freeform 31"/>
            <p:cNvSpPr/>
            <p:nvPr/>
          </p:nvSpPr>
          <p:spPr bwMode="auto">
            <a:xfrm>
              <a:off x="3854" y="3330"/>
              <a:ext cx="489" cy="197"/>
            </a:xfrm>
            <a:custGeom>
              <a:avLst/>
              <a:gdLst/>
              <a:ahLst/>
              <a:cxnLst>
                <a:cxn ang="0">
                  <a:pos x="202" y="57"/>
                </a:cxn>
                <a:cxn ang="0">
                  <a:pos x="154" y="74"/>
                </a:cxn>
                <a:cxn ang="0">
                  <a:pos x="112" y="95"/>
                </a:cxn>
                <a:cxn ang="0">
                  <a:pos x="70" y="122"/>
                </a:cxn>
                <a:cxn ang="0">
                  <a:pos x="29" y="171"/>
                </a:cxn>
                <a:cxn ang="0">
                  <a:pos x="10" y="211"/>
                </a:cxn>
                <a:cxn ang="0">
                  <a:pos x="2" y="255"/>
                </a:cxn>
                <a:cxn ang="0">
                  <a:pos x="0" y="297"/>
                </a:cxn>
                <a:cxn ang="0">
                  <a:pos x="2" y="342"/>
                </a:cxn>
                <a:cxn ang="0">
                  <a:pos x="15" y="367"/>
                </a:cxn>
                <a:cxn ang="0">
                  <a:pos x="80" y="367"/>
                </a:cxn>
                <a:cxn ang="0">
                  <a:pos x="127" y="367"/>
                </a:cxn>
                <a:cxn ang="0">
                  <a:pos x="177" y="359"/>
                </a:cxn>
                <a:cxn ang="0">
                  <a:pos x="228" y="354"/>
                </a:cxn>
                <a:cxn ang="0">
                  <a:pos x="276" y="344"/>
                </a:cxn>
                <a:cxn ang="0">
                  <a:pos x="325" y="339"/>
                </a:cxn>
                <a:cxn ang="0">
                  <a:pos x="399" y="323"/>
                </a:cxn>
                <a:cxn ang="0">
                  <a:pos x="430" y="321"/>
                </a:cxn>
                <a:cxn ang="0">
                  <a:pos x="466" y="333"/>
                </a:cxn>
                <a:cxn ang="0">
                  <a:pos x="538" y="344"/>
                </a:cxn>
                <a:cxn ang="0">
                  <a:pos x="597" y="316"/>
                </a:cxn>
                <a:cxn ang="0">
                  <a:pos x="624" y="295"/>
                </a:cxn>
                <a:cxn ang="0">
                  <a:pos x="673" y="323"/>
                </a:cxn>
                <a:cxn ang="0">
                  <a:pos x="713" y="378"/>
                </a:cxn>
                <a:cxn ang="0">
                  <a:pos x="755" y="339"/>
                </a:cxn>
                <a:cxn ang="0">
                  <a:pos x="751" y="289"/>
                </a:cxn>
                <a:cxn ang="0">
                  <a:pos x="745" y="268"/>
                </a:cxn>
                <a:cxn ang="0">
                  <a:pos x="797" y="283"/>
                </a:cxn>
                <a:cxn ang="0">
                  <a:pos x="846" y="340"/>
                </a:cxn>
                <a:cxn ang="0">
                  <a:pos x="874" y="392"/>
                </a:cxn>
                <a:cxn ang="0">
                  <a:pos x="979" y="350"/>
                </a:cxn>
                <a:cxn ang="0">
                  <a:pos x="899" y="152"/>
                </a:cxn>
                <a:cxn ang="0">
                  <a:pos x="935" y="101"/>
                </a:cxn>
                <a:cxn ang="0">
                  <a:pos x="947" y="42"/>
                </a:cxn>
                <a:cxn ang="0">
                  <a:pos x="935" y="2"/>
                </a:cxn>
                <a:cxn ang="0">
                  <a:pos x="886" y="21"/>
                </a:cxn>
                <a:cxn ang="0">
                  <a:pos x="842" y="67"/>
                </a:cxn>
                <a:cxn ang="0">
                  <a:pos x="810" y="82"/>
                </a:cxn>
                <a:cxn ang="0">
                  <a:pos x="753" y="59"/>
                </a:cxn>
                <a:cxn ang="0">
                  <a:pos x="698" y="55"/>
                </a:cxn>
                <a:cxn ang="0">
                  <a:pos x="648" y="55"/>
                </a:cxn>
                <a:cxn ang="0">
                  <a:pos x="605" y="57"/>
                </a:cxn>
                <a:cxn ang="0">
                  <a:pos x="456" y="150"/>
                </a:cxn>
                <a:cxn ang="0">
                  <a:pos x="428" y="131"/>
                </a:cxn>
                <a:cxn ang="0">
                  <a:pos x="359" y="97"/>
                </a:cxn>
                <a:cxn ang="0">
                  <a:pos x="314" y="78"/>
                </a:cxn>
                <a:cxn ang="0">
                  <a:pos x="272" y="63"/>
                </a:cxn>
                <a:cxn ang="0">
                  <a:pos x="230" y="51"/>
                </a:cxn>
              </a:cxnLst>
              <a:rect l="0" t="0" r="r" b="b"/>
              <a:pathLst>
                <a:path w="979" h="394">
                  <a:moveTo>
                    <a:pt x="230" y="51"/>
                  </a:moveTo>
                  <a:lnTo>
                    <a:pt x="226" y="51"/>
                  </a:lnTo>
                  <a:lnTo>
                    <a:pt x="217" y="53"/>
                  </a:lnTo>
                  <a:lnTo>
                    <a:pt x="202" y="57"/>
                  </a:lnTo>
                  <a:lnTo>
                    <a:pt x="186" y="63"/>
                  </a:lnTo>
                  <a:lnTo>
                    <a:pt x="175" y="67"/>
                  </a:lnTo>
                  <a:lnTo>
                    <a:pt x="165" y="69"/>
                  </a:lnTo>
                  <a:lnTo>
                    <a:pt x="154" y="74"/>
                  </a:lnTo>
                  <a:lnTo>
                    <a:pt x="145" y="80"/>
                  </a:lnTo>
                  <a:lnTo>
                    <a:pt x="133" y="84"/>
                  </a:lnTo>
                  <a:lnTo>
                    <a:pt x="122" y="89"/>
                  </a:lnTo>
                  <a:lnTo>
                    <a:pt x="112" y="95"/>
                  </a:lnTo>
                  <a:lnTo>
                    <a:pt x="103" y="103"/>
                  </a:lnTo>
                  <a:lnTo>
                    <a:pt x="91" y="110"/>
                  </a:lnTo>
                  <a:lnTo>
                    <a:pt x="80" y="114"/>
                  </a:lnTo>
                  <a:lnTo>
                    <a:pt x="70" y="122"/>
                  </a:lnTo>
                  <a:lnTo>
                    <a:pt x="63" y="129"/>
                  </a:lnTo>
                  <a:lnTo>
                    <a:pt x="48" y="145"/>
                  </a:lnTo>
                  <a:lnTo>
                    <a:pt x="36" y="164"/>
                  </a:lnTo>
                  <a:lnTo>
                    <a:pt x="29" y="171"/>
                  </a:lnTo>
                  <a:lnTo>
                    <a:pt x="23" y="181"/>
                  </a:lnTo>
                  <a:lnTo>
                    <a:pt x="19" y="190"/>
                  </a:lnTo>
                  <a:lnTo>
                    <a:pt x="15" y="202"/>
                  </a:lnTo>
                  <a:lnTo>
                    <a:pt x="10" y="211"/>
                  </a:lnTo>
                  <a:lnTo>
                    <a:pt x="8" y="224"/>
                  </a:lnTo>
                  <a:lnTo>
                    <a:pt x="6" y="234"/>
                  </a:lnTo>
                  <a:lnTo>
                    <a:pt x="6" y="245"/>
                  </a:lnTo>
                  <a:lnTo>
                    <a:pt x="2" y="255"/>
                  </a:lnTo>
                  <a:lnTo>
                    <a:pt x="0" y="268"/>
                  </a:lnTo>
                  <a:lnTo>
                    <a:pt x="0" y="278"/>
                  </a:lnTo>
                  <a:lnTo>
                    <a:pt x="0" y="287"/>
                  </a:lnTo>
                  <a:lnTo>
                    <a:pt x="0" y="297"/>
                  </a:lnTo>
                  <a:lnTo>
                    <a:pt x="0" y="308"/>
                  </a:lnTo>
                  <a:lnTo>
                    <a:pt x="0" y="318"/>
                  </a:lnTo>
                  <a:lnTo>
                    <a:pt x="2" y="327"/>
                  </a:lnTo>
                  <a:lnTo>
                    <a:pt x="2" y="342"/>
                  </a:lnTo>
                  <a:lnTo>
                    <a:pt x="4" y="358"/>
                  </a:lnTo>
                  <a:lnTo>
                    <a:pt x="6" y="365"/>
                  </a:lnTo>
                  <a:lnTo>
                    <a:pt x="8" y="367"/>
                  </a:lnTo>
                  <a:lnTo>
                    <a:pt x="15" y="367"/>
                  </a:lnTo>
                  <a:lnTo>
                    <a:pt x="27" y="367"/>
                  </a:lnTo>
                  <a:lnTo>
                    <a:pt x="42" y="369"/>
                  </a:lnTo>
                  <a:lnTo>
                    <a:pt x="59" y="367"/>
                  </a:lnTo>
                  <a:lnTo>
                    <a:pt x="80" y="367"/>
                  </a:lnTo>
                  <a:lnTo>
                    <a:pt x="91" y="367"/>
                  </a:lnTo>
                  <a:lnTo>
                    <a:pt x="103" y="367"/>
                  </a:lnTo>
                  <a:lnTo>
                    <a:pt x="114" y="367"/>
                  </a:lnTo>
                  <a:lnTo>
                    <a:pt x="127" y="367"/>
                  </a:lnTo>
                  <a:lnTo>
                    <a:pt x="139" y="367"/>
                  </a:lnTo>
                  <a:lnTo>
                    <a:pt x="150" y="365"/>
                  </a:lnTo>
                  <a:lnTo>
                    <a:pt x="164" y="361"/>
                  </a:lnTo>
                  <a:lnTo>
                    <a:pt x="177" y="359"/>
                  </a:lnTo>
                  <a:lnTo>
                    <a:pt x="188" y="358"/>
                  </a:lnTo>
                  <a:lnTo>
                    <a:pt x="202" y="358"/>
                  </a:lnTo>
                  <a:lnTo>
                    <a:pt x="215" y="354"/>
                  </a:lnTo>
                  <a:lnTo>
                    <a:pt x="228" y="354"/>
                  </a:lnTo>
                  <a:lnTo>
                    <a:pt x="240" y="350"/>
                  </a:lnTo>
                  <a:lnTo>
                    <a:pt x="251" y="350"/>
                  </a:lnTo>
                  <a:lnTo>
                    <a:pt x="262" y="348"/>
                  </a:lnTo>
                  <a:lnTo>
                    <a:pt x="276" y="344"/>
                  </a:lnTo>
                  <a:lnTo>
                    <a:pt x="287" y="340"/>
                  </a:lnTo>
                  <a:lnTo>
                    <a:pt x="300" y="340"/>
                  </a:lnTo>
                  <a:lnTo>
                    <a:pt x="312" y="339"/>
                  </a:lnTo>
                  <a:lnTo>
                    <a:pt x="325" y="339"/>
                  </a:lnTo>
                  <a:lnTo>
                    <a:pt x="344" y="331"/>
                  </a:lnTo>
                  <a:lnTo>
                    <a:pt x="365" y="331"/>
                  </a:lnTo>
                  <a:lnTo>
                    <a:pt x="382" y="325"/>
                  </a:lnTo>
                  <a:lnTo>
                    <a:pt x="399" y="323"/>
                  </a:lnTo>
                  <a:lnTo>
                    <a:pt x="411" y="323"/>
                  </a:lnTo>
                  <a:lnTo>
                    <a:pt x="420" y="321"/>
                  </a:lnTo>
                  <a:lnTo>
                    <a:pt x="426" y="321"/>
                  </a:lnTo>
                  <a:lnTo>
                    <a:pt x="430" y="321"/>
                  </a:lnTo>
                  <a:lnTo>
                    <a:pt x="432" y="321"/>
                  </a:lnTo>
                  <a:lnTo>
                    <a:pt x="439" y="323"/>
                  </a:lnTo>
                  <a:lnTo>
                    <a:pt x="449" y="327"/>
                  </a:lnTo>
                  <a:lnTo>
                    <a:pt x="466" y="333"/>
                  </a:lnTo>
                  <a:lnTo>
                    <a:pt x="481" y="339"/>
                  </a:lnTo>
                  <a:lnTo>
                    <a:pt x="500" y="340"/>
                  </a:lnTo>
                  <a:lnTo>
                    <a:pt x="517" y="342"/>
                  </a:lnTo>
                  <a:lnTo>
                    <a:pt x="538" y="344"/>
                  </a:lnTo>
                  <a:lnTo>
                    <a:pt x="553" y="340"/>
                  </a:lnTo>
                  <a:lnTo>
                    <a:pt x="570" y="333"/>
                  </a:lnTo>
                  <a:lnTo>
                    <a:pt x="584" y="323"/>
                  </a:lnTo>
                  <a:lnTo>
                    <a:pt x="597" y="316"/>
                  </a:lnTo>
                  <a:lnTo>
                    <a:pt x="606" y="306"/>
                  </a:lnTo>
                  <a:lnTo>
                    <a:pt x="616" y="299"/>
                  </a:lnTo>
                  <a:lnTo>
                    <a:pt x="620" y="295"/>
                  </a:lnTo>
                  <a:lnTo>
                    <a:pt x="624" y="295"/>
                  </a:lnTo>
                  <a:lnTo>
                    <a:pt x="627" y="295"/>
                  </a:lnTo>
                  <a:lnTo>
                    <a:pt x="637" y="299"/>
                  </a:lnTo>
                  <a:lnTo>
                    <a:pt x="652" y="308"/>
                  </a:lnTo>
                  <a:lnTo>
                    <a:pt x="673" y="323"/>
                  </a:lnTo>
                  <a:lnTo>
                    <a:pt x="686" y="340"/>
                  </a:lnTo>
                  <a:lnTo>
                    <a:pt x="700" y="358"/>
                  </a:lnTo>
                  <a:lnTo>
                    <a:pt x="709" y="371"/>
                  </a:lnTo>
                  <a:lnTo>
                    <a:pt x="713" y="378"/>
                  </a:lnTo>
                  <a:lnTo>
                    <a:pt x="755" y="367"/>
                  </a:lnTo>
                  <a:lnTo>
                    <a:pt x="755" y="359"/>
                  </a:lnTo>
                  <a:lnTo>
                    <a:pt x="757" y="348"/>
                  </a:lnTo>
                  <a:lnTo>
                    <a:pt x="755" y="339"/>
                  </a:lnTo>
                  <a:lnTo>
                    <a:pt x="755" y="327"/>
                  </a:lnTo>
                  <a:lnTo>
                    <a:pt x="755" y="316"/>
                  </a:lnTo>
                  <a:lnTo>
                    <a:pt x="755" y="308"/>
                  </a:lnTo>
                  <a:lnTo>
                    <a:pt x="751" y="289"/>
                  </a:lnTo>
                  <a:lnTo>
                    <a:pt x="747" y="278"/>
                  </a:lnTo>
                  <a:lnTo>
                    <a:pt x="741" y="270"/>
                  </a:lnTo>
                  <a:lnTo>
                    <a:pt x="741" y="270"/>
                  </a:lnTo>
                  <a:lnTo>
                    <a:pt x="745" y="268"/>
                  </a:lnTo>
                  <a:lnTo>
                    <a:pt x="762" y="270"/>
                  </a:lnTo>
                  <a:lnTo>
                    <a:pt x="772" y="270"/>
                  </a:lnTo>
                  <a:lnTo>
                    <a:pt x="785" y="278"/>
                  </a:lnTo>
                  <a:lnTo>
                    <a:pt x="797" y="283"/>
                  </a:lnTo>
                  <a:lnTo>
                    <a:pt x="812" y="297"/>
                  </a:lnTo>
                  <a:lnTo>
                    <a:pt x="823" y="308"/>
                  </a:lnTo>
                  <a:lnTo>
                    <a:pt x="835" y="323"/>
                  </a:lnTo>
                  <a:lnTo>
                    <a:pt x="846" y="340"/>
                  </a:lnTo>
                  <a:lnTo>
                    <a:pt x="857" y="358"/>
                  </a:lnTo>
                  <a:lnTo>
                    <a:pt x="863" y="369"/>
                  </a:lnTo>
                  <a:lnTo>
                    <a:pt x="871" y="384"/>
                  </a:lnTo>
                  <a:lnTo>
                    <a:pt x="874" y="392"/>
                  </a:lnTo>
                  <a:lnTo>
                    <a:pt x="878" y="394"/>
                  </a:lnTo>
                  <a:lnTo>
                    <a:pt x="920" y="392"/>
                  </a:lnTo>
                  <a:lnTo>
                    <a:pt x="924" y="354"/>
                  </a:lnTo>
                  <a:lnTo>
                    <a:pt x="979" y="350"/>
                  </a:lnTo>
                  <a:lnTo>
                    <a:pt x="954" y="281"/>
                  </a:lnTo>
                  <a:lnTo>
                    <a:pt x="935" y="211"/>
                  </a:lnTo>
                  <a:lnTo>
                    <a:pt x="895" y="160"/>
                  </a:lnTo>
                  <a:lnTo>
                    <a:pt x="899" y="152"/>
                  </a:lnTo>
                  <a:lnTo>
                    <a:pt x="912" y="137"/>
                  </a:lnTo>
                  <a:lnTo>
                    <a:pt x="920" y="126"/>
                  </a:lnTo>
                  <a:lnTo>
                    <a:pt x="928" y="114"/>
                  </a:lnTo>
                  <a:lnTo>
                    <a:pt x="935" y="101"/>
                  </a:lnTo>
                  <a:lnTo>
                    <a:pt x="941" y="88"/>
                  </a:lnTo>
                  <a:lnTo>
                    <a:pt x="945" y="70"/>
                  </a:lnTo>
                  <a:lnTo>
                    <a:pt x="947" y="55"/>
                  </a:lnTo>
                  <a:lnTo>
                    <a:pt x="947" y="42"/>
                  </a:lnTo>
                  <a:lnTo>
                    <a:pt x="947" y="31"/>
                  </a:lnTo>
                  <a:lnTo>
                    <a:pt x="941" y="17"/>
                  </a:lnTo>
                  <a:lnTo>
                    <a:pt x="941" y="10"/>
                  </a:lnTo>
                  <a:lnTo>
                    <a:pt x="935" y="2"/>
                  </a:lnTo>
                  <a:lnTo>
                    <a:pt x="931" y="0"/>
                  </a:lnTo>
                  <a:lnTo>
                    <a:pt x="914" y="0"/>
                  </a:lnTo>
                  <a:lnTo>
                    <a:pt x="897" y="13"/>
                  </a:lnTo>
                  <a:lnTo>
                    <a:pt x="886" y="21"/>
                  </a:lnTo>
                  <a:lnTo>
                    <a:pt x="878" y="32"/>
                  </a:lnTo>
                  <a:lnTo>
                    <a:pt x="869" y="42"/>
                  </a:lnTo>
                  <a:lnTo>
                    <a:pt x="861" y="51"/>
                  </a:lnTo>
                  <a:lnTo>
                    <a:pt x="842" y="67"/>
                  </a:lnTo>
                  <a:lnTo>
                    <a:pt x="827" y="76"/>
                  </a:lnTo>
                  <a:lnTo>
                    <a:pt x="817" y="82"/>
                  </a:lnTo>
                  <a:lnTo>
                    <a:pt x="816" y="86"/>
                  </a:lnTo>
                  <a:lnTo>
                    <a:pt x="810" y="82"/>
                  </a:lnTo>
                  <a:lnTo>
                    <a:pt x="797" y="74"/>
                  </a:lnTo>
                  <a:lnTo>
                    <a:pt x="783" y="69"/>
                  </a:lnTo>
                  <a:lnTo>
                    <a:pt x="772" y="67"/>
                  </a:lnTo>
                  <a:lnTo>
                    <a:pt x="753" y="59"/>
                  </a:lnTo>
                  <a:lnTo>
                    <a:pt x="736" y="59"/>
                  </a:lnTo>
                  <a:lnTo>
                    <a:pt x="722" y="57"/>
                  </a:lnTo>
                  <a:lnTo>
                    <a:pt x="711" y="55"/>
                  </a:lnTo>
                  <a:lnTo>
                    <a:pt x="698" y="55"/>
                  </a:lnTo>
                  <a:lnTo>
                    <a:pt x="686" y="55"/>
                  </a:lnTo>
                  <a:lnTo>
                    <a:pt x="673" y="55"/>
                  </a:lnTo>
                  <a:lnTo>
                    <a:pt x="660" y="55"/>
                  </a:lnTo>
                  <a:lnTo>
                    <a:pt x="648" y="55"/>
                  </a:lnTo>
                  <a:lnTo>
                    <a:pt x="637" y="57"/>
                  </a:lnTo>
                  <a:lnTo>
                    <a:pt x="625" y="57"/>
                  </a:lnTo>
                  <a:lnTo>
                    <a:pt x="614" y="57"/>
                  </a:lnTo>
                  <a:lnTo>
                    <a:pt x="605" y="57"/>
                  </a:lnTo>
                  <a:lnTo>
                    <a:pt x="599" y="59"/>
                  </a:lnTo>
                  <a:lnTo>
                    <a:pt x="587" y="61"/>
                  </a:lnTo>
                  <a:lnTo>
                    <a:pt x="584" y="63"/>
                  </a:lnTo>
                  <a:lnTo>
                    <a:pt x="456" y="150"/>
                  </a:lnTo>
                  <a:lnTo>
                    <a:pt x="452" y="148"/>
                  </a:lnTo>
                  <a:lnTo>
                    <a:pt x="447" y="145"/>
                  </a:lnTo>
                  <a:lnTo>
                    <a:pt x="437" y="137"/>
                  </a:lnTo>
                  <a:lnTo>
                    <a:pt x="428" y="131"/>
                  </a:lnTo>
                  <a:lnTo>
                    <a:pt x="411" y="122"/>
                  </a:lnTo>
                  <a:lnTo>
                    <a:pt x="395" y="114"/>
                  </a:lnTo>
                  <a:lnTo>
                    <a:pt x="376" y="105"/>
                  </a:lnTo>
                  <a:lnTo>
                    <a:pt x="359" y="97"/>
                  </a:lnTo>
                  <a:lnTo>
                    <a:pt x="348" y="93"/>
                  </a:lnTo>
                  <a:lnTo>
                    <a:pt x="337" y="86"/>
                  </a:lnTo>
                  <a:lnTo>
                    <a:pt x="325" y="82"/>
                  </a:lnTo>
                  <a:lnTo>
                    <a:pt x="314" y="78"/>
                  </a:lnTo>
                  <a:lnTo>
                    <a:pt x="302" y="72"/>
                  </a:lnTo>
                  <a:lnTo>
                    <a:pt x="291" y="69"/>
                  </a:lnTo>
                  <a:lnTo>
                    <a:pt x="281" y="67"/>
                  </a:lnTo>
                  <a:lnTo>
                    <a:pt x="272" y="63"/>
                  </a:lnTo>
                  <a:lnTo>
                    <a:pt x="253" y="57"/>
                  </a:lnTo>
                  <a:lnTo>
                    <a:pt x="241" y="53"/>
                  </a:lnTo>
                  <a:lnTo>
                    <a:pt x="232" y="51"/>
                  </a:lnTo>
                  <a:lnTo>
                    <a:pt x="230" y="51"/>
                  </a:lnTo>
                  <a:lnTo>
                    <a:pt x="230" y="51"/>
                  </a:lnTo>
                  <a:close/>
                </a:path>
              </a:pathLst>
            </a:custGeom>
            <a:solidFill>
              <a:srgbClr val="E6C7A9"/>
            </a:solidFill>
            <a:ln w="9525">
              <a:noFill/>
              <a:round/>
            </a:ln>
          </p:spPr>
          <p:txBody>
            <a:bodyPr/>
            <a:lstStyle/>
            <a:p>
              <a:endParaRPr lang="en-US"/>
            </a:p>
          </p:txBody>
        </p:sp>
        <p:sp>
          <p:nvSpPr>
            <p:cNvPr id="384032" name="Freeform 32"/>
            <p:cNvSpPr/>
            <p:nvPr/>
          </p:nvSpPr>
          <p:spPr bwMode="auto">
            <a:xfrm>
              <a:off x="4216" y="3113"/>
              <a:ext cx="141" cy="97"/>
            </a:xfrm>
            <a:custGeom>
              <a:avLst/>
              <a:gdLst/>
              <a:ahLst/>
              <a:cxnLst>
                <a:cxn ang="0">
                  <a:pos x="14" y="146"/>
                </a:cxn>
                <a:cxn ang="0">
                  <a:pos x="14" y="131"/>
                </a:cxn>
                <a:cxn ang="0">
                  <a:pos x="14" y="112"/>
                </a:cxn>
                <a:cxn ang="0">
                  <a:pos x="10" y="85"/>
                </a:cxn>
                <a:cxn ang="0">
                  <a:pos x="6" y="51"/>
                </a:cxn>
                <a:cxn ang="0">
                  <a:pos x="2" y="19"/>
                </a:cxn>
                <a:cxn ang="0">
                  <a:pos x="0" y="2"/>
                </a:cxn>
                <a:cxn ang="0">
                  <a:pos x="8" y="3"/>
                </a:cxn>
                <a:cxn ang="0">
                  <a:pos x="29" y="17"/>
                </a:cxn>
                <a:cxn ang="0">
                  <a:pos x="57" y="36"/>
                </a:cxn>
                <a:cxn ang="0">
                  <a:pos x="88" y="57"/>
                </a:cxn>
                <a:cxn ang="0">
                  <a:pos x="112" y="72"/>
                </a:cxn>
                <a:cxn ang="0">
                  <a:pos x="135" y="85"/>
                </a:cxn>
                <a:cxn ang="0">
                  <a:pos x="158" y="91"/>
                </a:cxn>
                <a:cxn ang="0">
                  <a:pos x="185" y="93"/>
                </a:cxn>
                <a:cxn ang="0">
                  <a:pos x="215" y="83"/>
                </a:cxn>
                <a:cxn ang="0">
                  <a:pos x="244" y="72"/>
                </a:cxn>
                <a:cxn ang="0">
                  <a:pos x="268" y="62"/>
                </a:cxn>
                <a:cxn ang="0">
                  <a:pos x="280" y="59"/>
                </a:cxn>
                <a:cxn ang="0">
                  <a:pos x="282" y="70"/>
                </a:cxn>
                <a:cxn ang="0">
                  <a:pos x="282" y="85"/>
                </a:cxn>
                <a:cxn ang="0">
                  <a:pos x="280" y="108"/>
                </a:cxn>
                <a:cxn ang="0">
                  <a:pos x="268" y="135"/>
                </a:cxn>
                <a:cxn ang="0">
                  <a:pos x="253" y="163"/>
                </a:cxn>
                <a:cxn ang="0">
                  <a:pos x="240" y="184"/>
                </a:cxn>
                <a:cxn ang="0">
                  <a:pos x="236" y="194"/>
                </a:cxn>
                <a:cxn ang="0">
                  <a:pos x="226" y="194"/>
                </a:cxn>
                <a:cxn ang="0">
                  <a:pos x="204" y="194"/>
                </a:cxn>
                <a:cxn ang="0">
                  <a:pos x="171" y="190"/>
                </a:cxn>
                <a:cxn ang="0">
                  <a:pos x="133" y="188"/>
                </a:cxn>
                <a:cxn ang="0">
                  <a:pos x="112" y="182"/>
                </a:cxn>
                <a:cxn ang="0">
                  <a:pos x="92" y="176"/>
                </a:cxn>
                <a:cxn ang="0">
                  <a:pos x="53" y="163"/>
                </a:cxn>
                <a:cxn ang="0">
                  <a:pos x="23" y="154"/>
                </a:cxn>
                <a:cxn ang="0">
                  <a:pos x="14" y="150"/>
                </a:cxn>
              </a:cxnLst>
              <a:rect l="0" t="0" r="r" b="b"/>
              <a:pathLst>
                <a:path w="282" h="194">
                  <a:moveTo>
                    <a:pt x="14" y="150"/>
                  </a:moveTo>
                  <a:lnTo>
                    <a:pt x="14" y="146"/>
                  </a:lnTo>
                  <a:lnTo>
                    <a:pt x="14" y="138"/>
                  </a:lnTo>
                  <a:lnTo>
                    <a:pt x="14" y="131"/>
                  </a:lnTo>
                  <a:lnTo>
                    <a:pt x="14" y="123"/>
                  </a:lnTo>
                  <a:lnTo>
                    <a:pt x="14" y="112"/>
                  </a:lnTo>
                  <a:lnTo>
                    <a:pt x="14" y="102"/>
                  </a:lnTo>
                  <a:lnTo>
                    <a:pt x="10" y="85"/>
                  </a:lnTo>
                  <a:lnTo>
                    <a:pt x="10" y="68"/>
                  </a:lnTo>
                  <a:lnTo>
                    <a:pt x="6" y="51"/>
                  </a:lnTo>
                  <a:lnTo>
                    <a:pt x="6" y="36"/>
                  </a:lnTo>
                  <a:lnTo>
                    <a:pt x="2" y="19"/>
                  </a:lnTo>
                  <a:lnTo>
                    <a:pt x="0" y="9"/>
                  </a:lnTo>
                  <a:lnTo>
                    <a:pt x="0" y="2"/>
                  </a:lnTo>
                  <a:lnTo>
                    <a:pt x="0" y="0"/>
                  </a:lnTo>
                  <a:lnTo>
                    <a:pt x="8" y="3"/>
                  </a:lnTo>
                  <a:lnTo>
                    <a:pt x="15" y="9"/>
                  </a:lnTo>
                  <a:lnTo>
                    <a:pt x="29" y="17"/>
                  </a:lnTo>
                  <a:lnTo>
                    <a:pt x="42" y="24"/>
                  </a:lnTo>
                  <a:lnTo>
                    <a:pt x="57" y="36"/>
                  </a:lnTo>
                  <a:lnTo>
                    <a:pt x="73" y="45"/>
                  </a:lnTo>
                  <a:lnTo>
                    <a:pt x="88" y="57"/>
                  </a:lnTo>
                  <a:lnTo>
                    <a:pt x="99" y="64"/>
                  </a:lnTo>
                  <a:lnTo>
                    <a:pt x="112" y="72"/>
                  </a:lnTo>
                  <a:lnTo>
                    <a:pt x="124" y="78"/>
                  </a:lnTo>
                  <a:lnTo>
                    <a:pt x="135" y="85"/>
                  </a:lnTo>
                  <a:lnTo>
                    <a:pt x="147" y="89"/>
                  </a:lnTo>
                  <a:lnTo>
                    <a:pt x="158" y="91"/>
                  </a:lnTo>
                  <a:lnTo>
                    <a:pt x="169" y="91"/>
                  </a:lnTo>
                  <a:lnTo>
                    <a:pt x="185" y="93"/>
                  </a:lnTo>
                  <a:lnTo>
                    <a:pt x="198" y="87"/>
                  </a:lnTo>
                  <a:lnTo>
                    <a:pt x="215" y="83"/>
                  </a:lnTo>
                  <a:lnTo>
                    <a:pt x="230" y="78"/>
                  </a:lnTo>
                  <a:lnTo>
                    <a:pt x="244" y="72"/>
                  </a:lnTo>
                  <a:lnTo>
                    <a:pt x="255" y="66"/>
                  </a:lnTo>
                  <a:lnTo>
                    <a:pt x="268" y="62"/>
                  </a:lnTo>
                  <a:lnTo>
                    <a:pt x="274" y="59"/>
                  </a:lnTo>
                  <a:lnTo>
                    <a:pt x="280" y="59"/>
                  </a:lnTo>
                  <a:lnTo>
                    <a:pt x="280" y="61"/>
                  </a:lnTo>
                  <a:lnTo>
                    <a:pt x="282" y="70"/>
                  </a:lnTo>
                  <a:lnTo>
                    <a:pt x="282" y="76"/>
                  </a:lnTo>
                  <a:lnTo>
                    <a:pt x="282" y="85"/>
                  </a:lnTo>
                  <a:lnTo>
                    <a:pt x="280" y="95"/>
                  </a:lnTo>
                  <a:lnTo>
                    <a:pt x="280" y="108"/>
                  </a:lnTo>
                  <a:lnTo>
                    <a:pt x="272" y="119"/>
                  </a:lnTo>
                  <a:lnTo>
                    <a:pt x="268" y="135"/>
                  </a:lnTo>
                  <a:lnTo>
                    <a:pt x="261" y="148"/>
                  </a:lnTo>
                  <a:lnTo>
                    <a:pt x="253" y="163"/>
                  </a:lnTo>
                  <a:lnTo>
                    <a:pt x="244" y="173"/>
                  </a:lnTo>
                  <a:lnTo>
                    <a:pt x="240" y="184"/>
                  </a:lnTo>
                  <a:lnTo>
                    <a:pt x="236" y="190"/>
                  </a:lnTo>
                  <a:lnTo>
                    <a:pt x="236" y="194"/>
                  </a:lnTo>
                  <a:lnTo>
                    <a:pt x="232" y="194"/>
                  </a:lnTo>
                  <a:lnTo>
                    <a:pt x="226" y="194"/>
                  </a:lnTo>
                  <a:lnTo>
                    <a:pt x="215" y="194"/>
                  </a:lnTo>
                  <a:lnTo>
                    <a:pt x="204" y="194"/>
                  </a:lnTo>
                  <a:lnTo>
                    <a:pt x="187" y="192"/>
                  </a:lnTo>
                  <a:lnTo>
                    <a:pt x="171" y="190"/>
                  </a:lnTo>
                  <a:lnTo>
                    <a:pt x="152" y="188"/>
                  </a:lnTo>
                  <a:lnTo>
                    <a:pt x="133" y="188"/>
                  </a:lnTo>
                  <a:lnTo>
                    <a:pt x="122" y="184"/>
                  </a:lnTo>
                  <a:lnTo>
                    <a:pt x="112" y="182"/>
                  </a:lnTo>
                  <a:lnTo>
                    <a:pt x="101" y="178"/>
                  </a:lnTo>
                  <a:lnTo>
                    <a:pt x="92" y="176"/>
                  </a:lnTo>
                  <a:lnTo>
                    <a:pt x="71" y="169"/>
                  </a:lnTo>
                  <a:lnTo>
                    <a:pt x="53" y="163"/>
                  </a:lnTo>
                  <a:lnTo>
                    <a:pt x="34" y="157"/>
                  </a:lnTo>
                  <a:lnTo>
                    <a:pt x="23" y="154"/>
                  </a:lnTo>
                  <a:lnTo>
                    <a:pt x="15" y="150"/>
                  </a:lnTo>
                  <a:lnTo>
                    <a:pt x="14" y="150"/>
                  </a:lnTo>
                  <a:lnTo>
                    <a:pt x="14" y="150"/>
                  </a:lnTo>
                  <a:close/>
                </a:path>
              </a:pathLst>
            </a:custGeom>
            <a:solidFill>
              <a:srgbClr val="FFFFFF"/>
            </a:solidFill>
            <a:ln w="9525">
              <a:noFill/>
              <a:round/>
            </a:ln>
          </p:spPr>
          <p:txBody>
            <a:bodyPr/>
            <a:lstStyle/>
            <a:p>
              <a:endParaRPr lang="en-US"/>
            </a:p>
          </p:txBody>
        </p:sp>
        <p:sp>
          <p:nvSpPr>
            <p:cNvPr id="384033" name="Freeform 33"/>
            <p:cNvSpPr/>
            <p:nvPr/>
          </p:nvSpPr>
          <p:spPr bwMode="auto">
            <a:xfrm>
              <a:off x="4281" y="3091"/>
              <a:ext cx="57" cy="183"/>
            </a:xfrm>
            <a:custGeom>
              <a:avLst/>
              <a:gdLst/>
              <a:ahLst/>
              <a:cxnLst>
                <a:cxn ang="0">
                  <a:pos x="30" y="245"/>
                </a:cxn>
                <a:cxn ang="0">
                  <a:pos x="26" y="249"/>
                </a:cxn>
                <a:cxn ang="0">
                  <a:pos x="19" y="262"/>
                </a:cxn>
                <a:cxn ang="0">
                  <a:pos x="13" y="270"/>
                </a:cxn>
                <a:cxn ang="0">
                  <a:pos x="9" y="280"/>
                </a:cxn>
                <a:cxn ang="0">
                  <a:pos x="3" y="291"/>
                </a:cxn>
                <a:cxn ang="0">
                  <a:pos x="3" y="302"/>
                </a:cxn>
                <a:cxn ang="0">
                  <a:pos x="0" y="312"/>
                </a:cxn>
                <a:cxn ang="0">
                  <a:pos x="0" y="323"/>
                </a:cxn>
                <a:cxn ang="0">
                  <a:pos x="0" y="333"/>
                </a:cxn>
                <a:cxn ang="0">
                  <a:pos x="1" y="342"/>
                </a:cxn>
                <a:cxn ang="0">
                  <a:pos x="3" y="354"/>
                </a:cxn>
                <a:cxn ang="0">
                  <a:pos x="7" y="359"/>
                </a:cxn>
                <a:cxn ang="0">
                  <a:pos x="24" y="367"/>
                </a:cxn>
                <a:cxn ang="0">
                  <a:pos x="22" y="359"/>
                </a:cxn>
                <a:cxn ang="0">
                  <a:pos x="20" y="346"/>
                </a:cxn>
                <a:cxn ang="0">
                  <a:pos x="19" y="327"/>
                </a:cxn>
                <a:cxn ang="0">
                  <a:pos x="20" y="310"/>
                </a:cxn>
                <a:cxn ang="0">
                  <a:pos x="24" y="293"/>
                </a:cxn>
                <a:cxn ang="0">
                  <a:pos x="36" y="276"/>
                </a:cxn>
                <a:cxn ang="0">
                  <a:pos x="41" y="266"/>
                </a:cxn>
                <a:cxn ang="0">
                  <a:pos x="47" y="257"/>
                </a:cxn>
                <a:cxn ang="0">
                  <a:pos x="55" y="245"/>
                </a:cxn>
                <a:cxn ang="0">
                  <a:pos x="64" y="234"/>
                </a:cxn>
                <a:cxn ang="0">
                  <a:pos x="70" y="217"/>
                </a:cxn>
                <a:cxn ang="0">
                  <a:pos x="77" y="200"/>
                </a:cxn>
                <a:cxn ang="0">
                  <a:pos x="85" y="181"/>
                </a:cxn>
                <a:cxn ang="0">
                  <a:pos x="93" y="164"/>
                </a:cxn>
                <a:cxn ang="0">
                  <a:pos x="96" y="146"/>
                </a:cxn>
                <a:cxn ang="0">
                  <a:pos x="102" y="129"/>
                </a:cxn>
                <a:cxn ang="0">
                  <a:pos x="106" y="114"/>
                </a:cxn>
                <a:cxn ang="0">
                  <a:pos x="110" y="103"/>
                </a:cxn>
                <a:cxn ang="0">
                  <a:pos x="110" y="89"/>
                </a:cxn>
                <a:cxn ang="0">
                  <a:pos x="110" y="82"/>
                </a:cxn>
                <a:cxn ang="0">
                  <a:pos x="106" y="74"/>
                </a:cxn>
                <a:cxn ang="0">
                  <a:pos x="106" y="70"/>
                </a:cxn>
                <a:cxn ang="0">
                  <a:pos x="102" y="65"/>
                </a:cxn>
                <a:cxn ang="0">
                  <a:pos x="100" y="65"/>
                </a:cxn>
                <a:cxn ang="0">
                  <a:pos x="114" y="13"/>
                </a:cxn>
                <a:cxn ang="0">
                  <a:pos x="87" y="0"/>
                </a:cxn>
                <a:cxn ang="0">
                  <a:pos x="72" y="53"/>
                </a:cxn>
                <a:cxn ang="0">
                  <a:pos x="36" y="76"/>
                </a:cxn>
                <a:cxn ang="0">
                  <a:pos x="15" y="133"/>
                </a:cxn>
                <a:cxn ang="0">
                  <a:pos x="58" y="137"/>
                </a:cxn>
                <a:cxn ang="0">
                  <a:pos x="55" y="143"/>
                </a:cxn>
                <a:cxn ang="0">
                  <a:pos x="53" y="160"/>
                </a:cxn>
                <a:cxn ang="0">
                  <a:pos x="49" y="169"/>
                </a:cxn>
                <a:cxn ang="0">
                  <a:pos x="47" y="181"/>
                </a:cxn>
                <a:cxn ang="0">
                  <a:pos x="43" y="190"/>
                </a:cxn>
                <a:cxn ang="0">
                  <a:pos x="41" y="202"/>
                </a:cxn>
                <a:cxn ang="0">
                  <a:pos x="34" y="219"/>
                </a:cxn>
                <a:cxn ang="0">
                  <a:pos x="30" y="232"/>
                </a:cxn>
                <a:cxn ang="0">
                  <a:pos x="30" y="241"/>
                </a:cxn>
                <a:cxn ang="0">
                  <a:pos x="30" y="245"/>
                </a:cxn>
                <a:cxn ang="0">
                  <a:pos x="30" y="245"/>
                </a:cxn>
              </a:cxnLst>
              <a:rect l="0" t="0" r="r" b="b"/>
              <a:pathLst>
                <a:path w="114" h="367">
                  <a:moveTo>
                    <a:pt x="30" y="245"/>
                  </a:moveTo>
                  <a:lnTo>
                    <a:pt x="26" y="249"/>
                  </a:lnTo>
                  <a:lnTo>
                    <a:pt x="19" y="262"/>
                  </a:lnTo>
                  <a:lnTo>
                    <a:pt x="13" y="270"/>
                  </a:lnTo>
                  <a:lnTo>
                    <a:pt x="9" y="280"/>
                  </a:lnTo>
                  <a:lnTo>
                    <a:pt x="3" y="291"/>
                  </a:lnTo>
                  <a:lnTo>
                    <a:pt x="3" y="302"/>
                  </a:lnTo>
                  <a:lnTo>
                    <a:pt x="0" y="312"/>
                  </a:lnTo>
                  <a:lnTo>
                    <a:pt x="0" y="323"/>
                  </a:lnTo>
                  <a:lnTo>
                    <a:pt x="0" y="333"/>
                  </a:lnTo>
                  <a:lnTo>
                    <a:pt x="1" y="342"/>
                  </a:lnTo>
                  <a:lnTo>
                    <a:pt x="3" y="354"/>
                  </a:lnTo>
                  <a:lnTo>
                    <a:pt x="7" y="359"/>
                  </a:lnTo>
                  <a:lnTo>
                    <a:pt x="24" y="367"/>
                  </a:lnTo>
                  <a:lnTo>
                    <a:pt x="22" y="359"/>
                  </a:lnTo>
                  <a:lnTo>
                    <a:pt x="20" y="346"/>
                  </a:lnTo>
                  <a:lnTo>
                    <a:pt x="19" y="327"/>
                  </a:lnTo>
                  <a:lnTo>
                    <a:pt x="20" y="310"/>
                  </a:lnTo>
                  <a:lnTo>
                    <a:pt x="24" y="293"/>
                  </a:lnTo>
                  <a:lnTo>
                    <a:pt x="36" y="276"/>
                  </a:lnTo>
                  <a:lnTo>
                    <a:pt x="41" y="266"/>
                  </a:lnTo>
                  <a:lnTo>
                    <a:pt x="47" y="257"/>
                  </a:lnTo>
                  <a:lnTo>
                    <a:pt x="55" y="245"/>
                  </a:lnTo>
                  <a:lnTo>
                    <a:pt x="64" y="234"/>
                  </a:lnTo>
                  <a:lnTo>
                    <a:pt x="70" y="217"/>
                  </a:lnTo>
                  <a:lnTo>
                    <a:pt x="77" y="200"/>
                  </a:lnTo>
                  <a:lnTo>
                    <a:pt x="85" y="181"/>
                  </a:lnTo>
                  <a:lnTo>
                    <a:pt x="93" y="164"/>
                  </a:lnTo>
                  <a:lnTo>
                    <a:pt x="96" y="146"/>
                  </a:lnTo>
                  <a:lnTo>
                    <a:pt x="102" y="129"/>
                  </a:lnTo>
                  <a:lnTo>
                    <a:pt x="106" y="114"/>
                  </a:lnTo>
                  <a:lnTo>
                    <a:pt x="110" y="103"/>
                  </a:lnTo>
                  <a:lnTo>
                    <a:pt x="110" y="89"/>
                  </a:lnTo>
                  <a:lnTo>
                    <a:pt x="110" y="82"/>
                  </a:lnTo>
                  <a:lnTo>
                    <a:pt x="106" y="74"/>
                  </a:lnTo>
                  <a:lnTo>
                    <a:pt x="106" y="70"/>
                  </a:lnTo>
                  <a:lnTo>
                    <a:pt x="102" y="65"/>
                  </a:lnTo>
                  <a:lnTo>
                    <a:pt x="100" y="65"/>
                  </a:lnTo>
                  <a:lnTo>
                    <a:pt x="114" y="13"/>
                  </a:lnTo>
                  <a:lnTo>
                    <a:pt x="87" y="0"/>
                  </a:lnTo>
                  <a:lnTo>
                    <a:pt x="72" y="53"/>
                  </a:lnTo>
                  <a:lnTo>
                    <a:pt x="36" y="76"/>
                  </a:lnTo>
                  <a:lnTo>
                    <a:pt x="15" y="133"/>
                  </a:lnTo>
                  <a:lnTo>
                    <a:pt x="58" y="137"/>
                  </a:lnTo>
                  <a:lnTo>
                    <a:pt x="55" y="143"/>
                  </a:lnTo>
                  <a:lnTo>
                    <a:pt x="53" y="160"/>
                  </a:lnTo>
                  <a:lnTo>
                    <a:pt x="49" y="169"/>
                  </a:lnTo>
                  <a:lnTo>
                    <a:pt x="47" y="181"/>
                  </a:lnTo>
                  <a:lnTo>
                    <a:pt x="43" y="190"/>
                  </a:lnTo>
                  <a:lnTo>
                    <a:pt x="41" y="202"/>
                  </a:lnTo>
                  <a:lnTo>
                    <a:pt x="34" y="219"/>
                  </a:lnTo>
                  <a:lnTo>
                    <a:pt x="30" y="232"/>
                  </a:lnTo>
                  <a:lnTo>
                    <a:pt x="30" y="241"/>
                  </a:lnTo>
                  <a:lnTo>
                    <a:pt x="30" y="245"/>
                  </a:lnTo>
                  <a:lnTo>
                    <a:pt x="30" y="245"/>
                  </a:lnTo>
                  <a:close/>
                </a:path>
              </a:pathLst>
            </a:custGeom>
            <a:solidFill>
              <a:srgbClr val="FFDBA6"/>
            </a:solidFill>
            <a:ln w="9525">
              <a:noFill/>
              <a:round/>
            </a:ln>
          </p:spPr>
          <p:txBody>
            <a:bodyPr/>
            <a:lstStyle/>
            <a:p>
              <a:endParaRPr lang="en-US"/>
            </a:p>
          </p:txBody>
        </p:sp>
        <p:sp>
          <p:nvSpPr>
            <p:cNvPr id="384034" name="Freeform 34"/>
            <p:cNvSpPr/>
            <p:nvPr/>
          </p:nvSpPr>
          <p:spPr bwMode="auto">
            <a:xfrm>
              <a:off x="4276" y="3133"/>
              <a:ext cx="45" cy="75"/>
            </a:xfrm>
            <a:custGeom>
              <a:avLst/>
              <a:gdLst/>
              <a:ahLst/>
              <a:cxnLst>
                <a:cxn ang="0">
                  <a:pos x="2" y="142"/>
                </a:cxn>
                <a:cxn ang="0">
                  <a:pos x="0" y="138"/>
                </a:cxn>
                <a:cxn ang="0">
                  <a:pos x="0" y="135"/>
                </a:cxn>
                <a:cxn ang="0">
                  <a:pos x="0" y="127"/>
                </a:cxn>
                <a:cxn ang="0">
                  <a:pos x="2" y="117"/>
                </a:cxn>
                <a:cxn ang="0">
                  <a:pos x="2" y="104"/>
                </a:cxn>
                <a:cxn ang="0">
                  <a:pos x="4" y="93"/>
                </a:cxn>
                <a:cxn ang="0">
                  <a:pos x="8" y="79"/>
                </a:cxn>
                <a:cxn ang="0">
                  <a:pos x="13" y="68"/>
                </a:cxn>
                <a:cxn ang="0">
                  <a:pos x="17" y="55"/>
                </a:cxn>
                <a:cxn ang="0">
                  <a:pos x="23" y="41"/>
                </a:cxn>
                <a:cxn ang="0">
                  <a:pos x="29" y="30"/>
                </a:cxn>
                <a:cxn ang="0">
                  <a:pos x="36" y="21"/>
                </a:cxn>
                <a:cxn ang="0">
                  <a:pos x="48" y="3"/>
                </a:cxn>
                <a:cxn ang="0">
                  <a:pos x="53" y="0"/>
                </a:cxn>
                <a:cxn ang="0">
                  <a:pos x="63" y="22"/>
                </a:cxn>
                <a:cxn ang="0">
                  <a:pos x="89" y="5"/>
                </a:cxn>
                <a:cxn ang="0">
                  <a:pos x="87" y="22"/>
                </a:cxn>
                <a:cxn ang="0">
                  <a:pos x="86" y="38"/>
                </a:cxn>
                <a:cxn ang="0">
                  <a:pos x="82" y="51"/>
                </a:cxn>
                <a:cxn ang="0">
                  <a:pos x="80" y="68"/>
                </a:cxn>
                <a:cxn ang="0">
                  <a:pos x="76" y="83"/>
                </a:cxn>
                <a:cxn ang="0">
                  <a:pos x="74" y="98"/>
                </a:cxn>
                <a:cxn ang="0">
                  <a:pos x="67" y="108"/>
                </a:cxn>
                <a:cxn ang="0">
                  <a:pos x="61" y="119"/>
                </a:cxn>
                <a:cxn ang="0">
                  <a:pos x="55" y="127"/>
                </a:cxn>
                <a:cxn ang="0">
                  <a:pos x="51" y="136"/>
                </a:cxn>
                <a:cxn ang="0">
                  <a:pos x="42" y="146"/>
                </a:cxn>
                <a:cxn ang="0">
                  <a:pos x="40" y="150"/>
                </a:cxn>
                <a:cxn ang="0">
                  <a:pos x="2" y="142"/>
                </a:cxn>
                <a:cxn ang="0">
                  <a:pos x="2" y="142"/>
                </a:cxn>
              </a:cxnLst>
              <a:rect l="0" t="0" r="r" b="b"/>
              <a:pathLst>
                <a:path w="89" h="150">
                  <a:moveTo>
                    <a:pt x="2" y="142"/>
                  </a:moveTo>
                  <a:lnTo>
                    <a:pt x="0" y="138"/>
                  </a:lnTo>
                  <a:lnTo>
                    <a:pt x="0" y="135"/>
                  </a:lnTo>
                  <a:lnTo>
                    <a:pt x="0" y="127"/>
                  </a:lnTo>
                  <a:lnTo>
                    <a:pt x="2" y="117"/>
                  </a:lnTo>
                  <a:lnTo>
                    <a:pt x="2" y="104"/>
                  </a:lnTo>
                  <a:lnTo>
                    <a:pt x="4" y="93"/>
                  </a:lnTo>
                  <a:lnTo>
                    <a:pt x="8" y="79"/>
                  </a:lnTo>
                  <a:lnTo>
                    <a:pt x="13" y="68"/>
                  </a:lnTo>
                  <a:lnTo>
                    <a:pt x="17" y="55"/>
                  </a:lnTo>
                  <a:lnTo>
                    <a:pt x="23" y="41"/>
                  </a:lnTo>
                  <a:lnTo>
                    <a:pt x="29" y="30"/>
                  </a:lnTo>
                  <a:lnTo>
                    <a:pt x="36" y="21"/>
                  </a:lnTo>
                  <a:lnTo>
                    <a:pt x="48" y="3"/>
                  </a:lnTo>
                  <a:lnTo>
                    <a:pt x="53" y="0"/>
                  </a:lnTo>
                  <a:lnTo>
                    <a:pt x="63" y="22"/>
                  </a:lnTo>
                  <a:lnTo>
                    <a:pt x="89" y="5"/>
                  </a:lnTo>
                  <a:lnTo>
                    <a:pt x="87" y="22"/>
                  </a:lnTo>
                  <a:lnTo>
                    <a:pt x="86" y="38"/>
                  </a:lnTo>
                  <a:lnTo>
                    <a:pt x="82" y="51"/>
                  </a:lnTo>
                  <a:lnTo>
                    <a:pt x="80" y="68"/>
                  </a:lnTo>
                  <a:lnTo>
                    <a:pt x="76" y="83"/>
                  </a:lnTo>
                  <a:lnTo>
                    <a:pt x="74" y="98"/>
                  </a:lnTo>
                  <a:lnTo>
                    <a:pt x="67" y="108"/>
                  </a:lnTo>
                  <a:lnTo>
                    <a:pt x="61" y="119"/>
                  </a:lnTo>
                  <a:lnTo>
                    <a:pt x="55" y="127"/>
                  </a:lnTo>
                  <a:lnTo>
                    <a:pt x="51" y="136"/>
                  </a:lnTo>
                  <a:lnTo>
                    <a:pt x="42" y="146"/>
                  </a:lnTo>
                  <a:lnTo>
                    <a:pt x="40" y="150"/>
                  </a:lnTo>
                  <a:lnTo>
                    <a:pt x="2" y="142"/>
                  </a:lnTo>
                  <a:lnTo>
                    <a:pt x="2" y="142"/>
                  </a:lnTo>
                  <a:close/>
                </a:path>
              </a:pathLst>
            </a:custGeom>
            <a:solidFill>
              <a:srgbClr val="F0B385"/>
            </a:solidFill>
            <a:ln w="9525">
              <a:noFill/>
              <a:round/>
            </a:ln>
          </p:spPr>
          <p:txBody>
            <a:bodyPr/>
            <a:lstStyle/>
            <a:p>
              <a:endParaRPr lang="en-US"/>
            </a:p>
          </p:txBody>
        </p:sp>
        <p:sp>
          <p:nvSpPr>
            <p:cNvPr id="384035" name="Freeform 35"/>
            <p:cNvSpPr/>
            <p:nvPr/>
          </p:nvSpPr>
          <p:spPr bwMode="auto">
            <a:xfrm>
              <a:off x="4051" y="3515"/>
              <a:ext cx="589" cy="117"/>
            </a:xfrm>
            <a:custGeom>
              <a:avLst/>
              <a:gdLst/>
              <a:ahLst/>
              <a:cxnLst>
                <a:cxn ang="0">
                  <a:pos x="560" y="44"/>
                </a:cxn>
                <a:cxn ang="0">
                  <a:pos x="593" y="40"/>
                </a:cxn>
                <a:cxn ang="0">
                  <a:pos x="653" y="40"/>
                </a:cxn>
                <a:cxn ang="0">
                  <a:pos x="724" y="32"/>
                </a:cxn>
                <a:cxn ang="0">
                  <a:pos x="809" y="26"/>
                </a:cxn>
                <a:cxn ang="0">
                  <a:pos x="897" y="23"/>
                </a:cxn>
                <a:cxn ang="0">
                  <a:pos x="982" y="15"/>
                </a:cxn>
                <a:cxn ang="0">
                  <a:pos x="1056" y="7"/>
                </a:cxn>
                <a:cxn ang="0">
                  <a:pos x="1119" y="4"/>
                </a:cxn>
                <a:cxn ang="0">
                  <a:pos x="1161" y="0"/>
                </a:cxn>
                <a:cxn ang="0">
                  <a:pos x="1178" y="0"/>
                </a:cxn>
                <a:cxn ang="0">
                  <a:pos x="1165" y="85"/>
                </a:cxn>
                <a:cxn ang="0">
                  <a:pos x="1131" y="93"/>
                </a:cxn>
                <a:cxn ang="0">
                  <a:pos x="1100" y="101"/>
                </a:cxn>
                <a:cxn ang="0">
                  <a:pos x="1058" y="103"/>
                </a:cxn>
                <a:cxn ang="0">
                  <a:pos x="1018" y="110"/>
                </a:cxn>
                <a:cxn ang="0">
                  <a:pos x="984" y="118"/>
                </a:cxn>
                <a:cxn ang="0">
                  <a:pos x="958" y="125"/>
                </a:cxn>
                <a:cxn ang="0">
                  <a:pos x="883" y="182"/>
                </a:cxn>
                <a:cxn ang="0">
                  <a:pos x="857" y="182"/>
                </a:cxn>
                <a:cxn ang="0">
                  <a:pos x="824" y="184"/>
                </a:cxn>
                <a:cxn ang="0">
                  <a:pos x="781" y="188"/>
                </a:cxn>
                <a:cxn ang="0">
                  <a:pos x="735" y="190"/>
                </a:cxn>
                <a:cxn ang="0">
                  <a:pos x="688" y="199"/>
                </a:cxn>
                <a:cxn ang="0">
                  <a:pos x="638" y="209"/>
                </a:cxn>
                <a:cxn ang="0">
                  <a:pos x="598" y="217"/>
                </a:cxn>
                <a:cxn ang="0">
                  <a:pos x="566" y="226"/>
                </a:cxn>
                <a:cxn ang="0">
                  <a:pos x="539" y="234"/>
                </a:cxn>
                <a:cxn ang="0">
                  <a:pos x="526" y="232"/>
                </a:cxn>
                <a:cxn ang="0">
                  <a:pos x="479" y="222"/>
                </a:cxn>
                <a:cxn ang="0">
                  <a:pos x="408" y="209"/>
                </a:cxn>
                <a:cxn ang="0">
                  <a:pos x="323" y="188"/>
                </a:cxn>
                <a:cxn ang="0">
                  <a:pos x="239" y="167"/>
                </a:cxn>
                <a:cxn ang="0">
                  <a:pos x="167" y="148"/>
                </a:cxn>
                <a:cxn ang="0">
                  <a:pos x="117" y="131"/>
                </a:cxn>
                <a:cxn ang="0">
                  <a:pos x="83" y="118"/>
                </a:cxn>
                <a:cxn ang="0">
                  <a:pos x="58" y="103"/>
                </a:cxn>
                <a:cxn ang="0">
                  <a:pos x="3" y="15"/>
                </a:cxn>
                <a:cxn ang="0">
                  <a:pos x="34" y="15"/>
                </a:cxn>
                <a:cxn ang="0">
                  <a:pos x="74" y="17"/>
                </a:cxn>
                <a:cxn ang="0">
                  <a:pos x="127" y="25"/>
                </a:cxn>
                <a:cxn ang="0">
                  <a:pos x="190" y="38"/>
                </a:cxn>
                <a:cxn ang="0">
                  <a:pos x="260" y="51"/>
                </a:cxn>
                <a:cxn ang="0">
                  <a:pos x="342" y="66"/>
                </a:cxn>
                <a:cxn ang="0">
                  <a:pos x="420" y="82"/>
                </a:cxn>
                <a:cxn ang="0">
                  <a:pos x="482" y="87"/>
                </a:cxn>
                <a:cxn ang="0">
                  <a:pos x="526" y="95"/>
                </a:cxn>
                <a:cxn ang="0">
                  <a:pos x="555" y="47"/>
                </a:cxn>
              </a:cxnLst>
              <a:rect l="0" t="0" r="r" b="b"/>
              <a:pathLst>
                <a:path w="1178" h="234">
                  <a:moveTo>
                    <a:pt x="555" y="47"/>
                  </a:moveTo>
                  <a:lnTo>
                    <a:pt x="555" y="44"/>
                  </a:lnTo>
                  <a:lnTo>
                    <a:pt x="560" y="44"/>
                  </a:lnTo>
                  <a:lnTo>
                    <a:pt x="566" y="42"/>
                  </a:lnTo>
                  <a:lnTo>
                    <a:pt x="581" y="42"/>
                  </a:lnTo>
                  <a:lnTo>
                    <a:pt x="593" y="40"/>
                  </a:lnTo>
                  <a:lnTo>
                    <a:pt x="610" y="40"/>
                  </a:lnTo>
                  <a:lnTo>
                    <a:pt x="629" y="40"/>
                  </a:lnTo>
                  <a:lnTo>
                    <a:pt x="653" y="40"/>
                  </a:lnTo>
                  <a:lnTo>
                    <a:pt x="672" y="38"/>
                  </a:lnTo>
                  <a:lnTo>
                    <a:pt x="697" y="34"/>
                  </a:lnTo>
                  <a:lnTo>
                    <a:pt x="724" y="32"/>
                  </a:lnTo>
                  <a:lnTo>
                    <a:pt x="752" y="30"/>
                  </a:lnTo>
                  <a:lnTo>
                    <a:pt x="781" y="30"/>
                  </a:lnTo>
                  <a:lnTo>
                    <a:pt x="809" y="26"/>
                  </a:lnTo>
                  <a:lnTo>
                    <a:pt x="840" y="25"/>
                  </a:lnTo>
                  <a:lnTo>
                    <a:pt x="870" y="25"/>
                  </a:lnTo>
                  <a:lnTo>
                    <a:pt x="897" y="23"/>
                  </a:lnTo>
                  <a:lnTo>
                    <a:pt x="925" y="21"/>
                  </a:lnTo>
                  <a:lnTo>
                    <a:pt x="954" y="15"/>
                  </a:lnTo>
                  <a:lnTo>
                    <a:pt x="982" y="15"/>
                  </a:lnTo>
                  <a:lnTo>
                    <a:pt x="1007" y="13"/>
                  </a:lnTo>
                  <a:lnTo>
                    <a:pt x="1034" y="11"/>
                  </a:lnTo>
                  <a:lnTo>
                    <a:pt x="1056" y="7"/>
                  </a:lnTo>
                  <a:lnTo>
                    <a:pt x="1081" y="7"/>
                  </a:lnTo>
                  <a:lnTo>
                    <a:pt x="1100" y="4"/>
                  </a:lnTo>
                  <a:lnTo>
                    <a:pt x="1119" y="4"/>
                  </a:lnTo>
                  <a:lnTo>
                    <a:pt x="1136" y="0"/>
                  </a:lnTo>
                  <a:lnTo>
                    <a:pt x="1151" y="0"/>
                  </a:lnTo>
                  <a:lnTo>
                    <a:pt x="1161" y="0"/>
                  </a:lnTo>
                  <a:lnTo>
                    <a:pt x="1170" y="0"/>
                  </a:lnTo>
                  <a:lnTo>
                    <a:pt x="1174" y="0"/>
                  </a:lnTo>
                  <a:lnTo>
                    <a:pt x="1178" y="0"/>
                  </a:lnTo>
                  <a:lnTo>
                    <a:pt x="1178" y="82"/>
                  </a:lnTo>
                  <a:lnTo>
                    <a:pt x="1174" y="82"/>
                  </a:lnTo>
                  <a:lnTo>
                    <a:pt x="1165" y="85"/>
                  </a:lnTo>
                  <a:lnTo>
                    <a:pt x="1153" y="87"/>
                  </a:lnTo>
                  <a:lnTo>
                    <a:pt x="1140" y="93"/>
                  </a:lnTo>
                  <a:lnTo>
                    <a:pt x="1131" y="93"/>
                  </a:lnTo>
                  <a:lnTo>
                    <a:pt x="1123" y="95"/>
                  </a:lnTo>
                  <a:lnTo>
                    <a:pt x="1112" y="95"/>
                  </a:lnTo>
                  <a:lnTo>
                    <a:pt x="1100" y="101"/>
                  </a:lnTo>
                  <a:lnTo>
                    <a:pt x="1085" y="101"/>
                  </a:lnTo>
                  <a:lnTo>
                    <a:pt x="1072" y="103"/>
                  </a:lnTo>
                  <a:lnTo>
                    <a:pt x="1058" y="103"/>
                  </a:lnTo>
                  <a:lnTo>
                    <a:pt x="1045" y="108"/>
                  </a:lnTo>
                  <a:lnTo>
                    <a:pt x="1032" y="110"/>
                  </a:lnTo>
                  <a:lnTo>
                    <a:pt x="1018" y="110"/>
                  </a:lnTo>
                  <a:lnTo>
                    <a:pt x="1007" y="112"/>
                  </a:lnTo>
                  <a:lnTo>
                    <a:pt x="996" y="118"/>
                  </a:lnTo>
                  <a:lnTo>
                    <a:pt x="984" y="118"/>
                  </a:lnTo>
                  <a:lnTo>
                    <a:pt x="973" y="120"/>
                  </a:lnTo>
                  <a:lnTo>
                    <a:pt x="963" y="120"/>
                  </a:lnTo>
                  <a:lnTo>
                    <a:pt x="958" y="125"/>
                  </a:lnTo>
                  <a:lnTo>
                    <a:pt x="946" y="127"/>
                  </a:lnTo>
                  <a:lnTo>
                    <a:pt x="944" y="129"/>
                  </a:lnTo>
                  <a:lnTo>
                    <a:pt x="883" y="182"/>
                  </a:lnTo>
                  <a:lnTo>
                    <a:pt x="878" y="182"/>
                  </a:lnTo>
                  <a:lnTo>
                    <a:pt x="866" y="182"/>
                  </a:lnTo>
                  <a:lnTo>
                    <a:pt x="857" y="182"/>
                  </a:lnTo>
                  <a:lnTo>
                    <a:pt x="847" y="182"/>
                  </a:lnTo>
                  <a:lnTo>
                    <a:pt x="836" y="182"/>
                  </a:lnTo>
                  <a:lnTo>
                    <a:pt x="824" y="184"/>
                  </a:lnTo>
                  <a:lnTo>
                    <a:pt x="809" y="184"/>
                  </a:lnTo>
                  <a:lnTo>
                    <a:pt x="796" y="184"/>
                  </a:lnTo>
                  <a:lnTo>
                    <a:pt x="781" y="188"/>
                  </a:lnTo>
                  <a:lnTo>
                    <a:pt x="767" y="190"/>
                  </a:lnTo>
                  <a:lnTo>
                    <a:pt x="750" y="190"/>
                  </a:lnTo>
                  <a:lnTo>
                    <a:pt x="735" y="190"/>
                  </a:lnTo>
                  <a:lnTo>
                    <a:pt x="720" y="192"/>
                  </a:lnTo>
                  <a:lnTo>
                    <a:pt x="705" y="198"/>
                  </a:lnTo>
                  <a:lnTo>
                    <a:pt x="688" y="199"/>
                  </a:lnTo>
                  <a:lnTo>
                    <a:pt x="672" y="201"/>
                  </a:lnTo>
                  <a:lnTo>
                    <a:pt x="653" y="205"/>
                  </a:lnTo>
                  <a:lnTo>
                    <a:pt x="638" y="209"/>
                  </a:lnTo>
                  <a:lnTo>
                    <a:pt x="625" y="209"/>
                  </a:lnTo>
                  <a:lnTo>
                    <a:pt x="610" y="215"/>
                  </a:lnTo>
                  <a:lnTo>
                    <a:pt x="598" y="217"/>
                  </a:lnTo>
                  <a:lnTo>
                    <a:pt x="585" y="222"/>
                  </a:lnTo>
                  <a:lnTo>
                    <a:pt x="574" y="224"/>
                  </a:lnTo>
                  <a:lnTo>
                    <a:pt x="566" y="226"/>
                  </a:lnTo>
                  <a:lnTo>
                    <a:pt x="556" y="226"/>
                  </a:lnTo>
                  <a:lnTo>
                    <a:pt x="551" y="232"/>
                  </a:lnTo>
                  <a:lnTo>
                    <a:pt x="539" y="234"/>
                  </a:lnTo>
                  <a:lnTo>
                    <a:pt x="537" y="234"/>
                  </a:lnTo>
                  <a:lnTo>
                    <a:pt x="534" y="234"/>
                  </a:lnTo>
                  <a:lnTo>
                    <a:pt x="526" y="232"/>
                  </a:lnTo>
                  <a:lnTo>
                    <a:pt x="515" y="228"/>
                  </a:lnTo>
                  <a:lnTo>
                    <a:pt x="499" y="226"/>
                  </a:lnTo>
                  <a:lnTo>
                    <a:pt x="479" y="222"/>
                  </a:lnTo>
                  <a:lnTo>
                    <a:pt x="458" y="217"/>
                  </a:lnTo>
                  <a:lnTo>
                    <a:pt x="433" y="211"/>
                  </a:lnTo>
                  <a:lnTo>
                    <a:pt x="408" y="209"/>
                  </a:lnTo>
                  <a:lnTo>
                    <a:pt x="380" y="199"/>
                  </a:lnTo>
                  <a:lnTo>
                    <a:pt x="351" y="196"/>
                  </a:lnTo>
                  <a:lnTo>
                    <a:pt x="323" y="188"/>
                  </a:lnTo>
                  <a:lnTo>
                    <a:pt x="294" y="182"/>
                  </a:lnTo>
                  <a:lnTo>
                    <a:pt x="266" y="173"/>
                  </a:lnTo>
                  <a:lnTo>
                    <a:pt x="239" y="167"/>
                  </a:lnTo>
                  <a:lnTo>
                    <a:pt x="212" y="163"/>
                  </a:lnTo>
                  <a:lnTo>
                    <a:pt x="190" y="156"/>
                  </a:lnTo>
                  <a:lnTo>
                    <a:pt x="167" y="148"/>
                  </a:lnTo>
                  <a:lnTo>
                    <a:pt x="148" y="144"/>
                  </a:lnTo>
                  <a:lnTo>
                    <a:pt x="131" y="137"/>
                  </a:lnTo>
                  <a:lnTo>
                    <a:pt x="117" y="131"/>
                  </a:lnTo>
                  <a:lnTo>
                    <a:pt x="104" y="127"/>
                  </a:lnTo>
                  <a:lnTo>
                    <a:pt x="93" y="120"/>
                  </a:lnTo>
                  <a:lnTo>
                    <a:pt x="83" y="118"/>
                  </a:lnTo>
                  <a:lnTo>
                    <a:pt x="77" y="114"/>
                  </a:lnTo>
                  <a:lnTo>
                    <a:pt x="64" y="108"/>
                  </a:lnTo>
                  <a:lnTo>
                    <a:pt x="58" y="103"/>
                  </a:lnTo>
                  <a:lnTo>
                    <a:pt x="57" y="101"/>
                  </a:lnTo>
                  <a:lnTo>
                    <a:pt x="0" y="17"/>
                  </a:lnTo>
                  <a:lnTo>
                    <a:pt x="3" y="15"/>
                  </a:lnTo>
                  <a:lnTo>
                    <a:pt x="15" y="15"/>
                  </a:lnTo>
                  <a:lnTo>
                    <a:pt x="22" y="15"/>
                  </a:lnTo>
                  <a:lnTo>
                    <a:pt x="34" y="15"/>
                  </a:lnTo>
                  <a:lnTo>
                    <a:pt x="45" y="15"/>
                  </a:lnTo>
                  <a:lnTo>
                    <a:pt x="60" y="17"/>
                  </a:lnTo>
                  <a:lnTo>
                    <a:pt x="74" y="17"/>
                  </a:lnTo>
                  <a:lnTo>
                    <a:pt x="91" y="21"/>
                  </a:lnTo>
                  <a:lnTo>
                    <a:pt x="108" y="23"/>
                  </a:lnTo>
                  <a:lnTo>
                    <a:pt x="127" y="25"/>
                  </a:lnTo>
                  <a:lnTo>
                    <a:pt x="146" y="26"/>
                  </a:lnTo>
                  <a:lnTo>
                    <a:pt x="167" y="30"/>
                  </a:lnTo>
                  <a:lnTo>
                    <a:pt x="190" y="38"/>
                  </a:lnTo>
                  <a:lnTo>
                    <a:pt x="212" y="42"/>
                  </a:lnTo>
                  <a:lnTo>
                    <a:pt x="235" y="47"/>
                  </a:lnTo>
                  <a:lnTo>
                    <a:pt x="260" y="51"/>
                  </a:lnTo>
                  <a:lnTo>
                    <a:pt x="287" y="57"/>
                  </a:lnTo>
                  <a:lnTo>
                    <a:pt x="315" y="64"/>
                  </a:lnTo>
                  <a:lnTo>
                    <a:pt x="342" y="66"/>
                  </a:lnTo>
                  <a:lnTo>
                    <a:pt x="368" y="70"/>
                  </a:lnTo>
                  <a:lnTo>
                    <a:pt x="393" y="76"/>
                  </a:lnTo>
                  <a:lnTo>
                    <a:pt x="420" y="82"/>
                  </a:lnTo>
                  <a:lnTo>
                    <a:pt x="441" y="83"/>
                  </a:lnTo>
                  <a:lnTo>
                    <a:pt x="463" y="85"/>
                  </a:lnTo>
                  <a:lnTo>
                    <a:pt x="482" y="87"/>
                  </a:lnTo>
                  <a:lnTo>
                    <a:pt x="501" y="93"/>
                  </a:lnTo>
                  <a:lnTo>
                    <a:pt x="515" y="93"/>
                  </a:lnTo>
                  <a:lnTo>
                    <a:pt x="526" y="95"/>
                  </a:lnTo>
                  <a:lnTo>
                    <a:pt x="532" y="95"/>
                  </a:lnTo>
                  <a:lnTo>
                    <a:pt x="536" y="97"/>
                  </a:lnTo>
                  <a:lnTo>
                    <a:pt x="555" y="47"/>
                  </a:lnTo>
                  <a:lnTo>
                    <a:pt x="555" y="47"/>
                  </a:lnTo>
                  <a:close/>
                </a:path>
              </a:pathLst>
            </a:custGeom>
            <a:solidFill>
              <a:srgbClr val="A39494"/>
            </a:solidFill>
            <a:ln w="9525">
              <a:noFill/>
              <a:round/>
            </a:ln>
          </p:spPr>
          <p:txBody>
            <a:bodyPr/>
            <a:lstStyle/>
            <a:p>
              <a:endParaRPr lang="en-US"/>
            </a:p>
          </p:txBody>
        </p:sp>
        <p:sp>
          <p:nvSpPr>
            <p:cNvPr id="384036" name="Freeform 36"/>
            <p:cNvSpPr/>
            <p:nvPr/>
          </p:nvSpPr>
          <p:spPr bwMode="auto">
            <a:xfrm>
              <a:off x="5051" y="3243"/>
              <a:ext cx="375" cy="370"/>
            </a:xfrm>
            <a:custGeom>
              <a:avLst/>
              <a:gdLst/>
              <a:ahLst/>
              <a:cxnLst>
                <a:cxn ang="0">
                  <a:pos x="247" y="55"/>
                </a:cxn>
                <a:cxn ang="0">
                  <a:pos x="751" y="0"/>
                </a:cxn>
                <a:cxn ang="0">
                  <a:pos x="751" y="46"/>
                </a:cxn>
                <a:cxn ang="0">
                  <a:pos x="523" y="622"/>
                </a:cxn>
                <a:cxn ang="0">
                  <a:pos x="88" y="730"/>
                </a:cxn>
                <a:cxn ang="0">
                  <a:pos x="0" y="742"/>
                </a:cxn>
                <a:cxn ang="0">
                  <a:pos x="48" y="683"/>
                </a:cxn>
                <a:cxn ang="0">
                  <a:pos x="247" y="55"/>
                </a:cxn>
                <a:cxn ang="0">
                  <a:pos x="247" y="55"/>
                </a:cxn>
              </a:cxnLst>
              <a:rect l="0" t="0" r="r" b="b"/>
              <a:pathLst>
                <a:path w="751" h="742">
                  <a:moveTo>
                    <a:pt x="247" y="55"/>
                  </a:moveTo>
                  <a:lnTo>
                    <a:pt x="751" y="0"/>
                  </a:lnTo>
                  <a:lnTo>
                    <a:pt x="751" y="46"/>
                  </a:lnTo>
                  <a:lnTo>
                    <a:pt x="523" y="622"/>
                  </a:lnTo>
                  <a:lnTo>
                    <a:pt x="88" y="730"/>
                  </a:lnTo>
                  <a:lnTo>
                    <a:pt x="0" y="742"/>
                  </a:lnTo>
                  <a:lnTo>
                    <a:pt x="48" y="683"/>
                  </a:lnTo>
                  <a:lnTo>
                    <a:pt x="247" y="55"/>
                  </a:lnTo>
                  <a:lnTo>
                    <a:pt x="247" y="55"/>
                  </a:lnTo>
                  <a:close/>
                </a:path>
              </a:pathLst>
            </a:custGeom>
            <a:solidFill>
              <a:srgbClr val="D1BDBD"/>
            </a:solidFill>
            <a:ln w="9525">
              <a:noFill/>
              <a:round/>
            </a:ln>
          </p:spPr>
          <p:txBody>
            <a:bodyPr/>
            <a:lstStyle/>
            <a:p>
              <a:endParaRPr lang="en-US"/>
            </a:p>
          </p:txBody>
        </p:sp>
        <p:sp>
          <p:nvSpPr>
            <p:cNvPr id="384037" name="Freeform 37"/>
            <p:cNvSpPr/>
            <p:nvPr/>
          </p:nvSpPr>
          <p:spPr bwMode="auto">
            <a:xfrm>
              <a:off x="4951" y="3091"/>
              <a:ext cx="260" cy="28"/>
            </a:xfrm>
            <a:custGeom>
              <a:avLst/>
              <a:gdLst/>
              <a:ahLst/>
              <a:cxnLst>
                <a:cxn ang="0">
                  <a:pos x="0" y="9"/>
                </a:cxn>
                <a:cxn ang="0">
                  <a:pos x="480" y="0"/>
                </a:cxn>
                <a:cxn ang="0">
                  <a:pos x="520" y="32"/>
                </a:cxn>
                <a:cxn ang="0">
                  <a:pos x="81" y="55"/>
                </a:cxn>
                <a:cxn ang="0">
                  <a:pos x="0" y="9"/>
                </a:cxn>
                <a:cxn ang="0">
                  <a:pos x="0" y="9"/>
                </a:cxn>
              </a:cxnLst>
              <a:rect l="0" t="0" r="r" b="b"/>
              <a:pathLst>
                <a:path w="520" h="55">
                  <a:moveTo>
                    <a:pt x="0" y="9"/>
                  </a:moveTo>
                  <a:lnTo>
                    <a:pt x="480" y="0"/>
                  </a:lnTo>
                  <a:lnTo>
                    <a:pt x="520" y="32"/>
                  </a:lnTo>
                  <a:lnTo>
                    <a:pt x="81" y="55"/>
                  </a:lnTo>
                  <a:lnTo>
                    <a:pt x="0" y="9"/>
                  </a:lnTo>
                  <a:lnTo>
                    <a:pt x="0" y="9"/>
                  </a:lnTo>
                  <a:close/>
                </a:path>
              </a:pathLst>
            </a:custGeom>
            <a:solidFill>
              <a:srgbClr val="D1BDBD"/>
            </a:solidFill>
            <a:ln w="9525">
              <a:noFill/>
              <a:round/>
            </a:ln>
          </p:spPr>
          <p:txBody>
            <a:bodyPr/>
            <a:lstStyle/>
            <a:p>
              <a:endParaRPr lang="en-US"/>
            </a:p>
          </p:txBody>
        </p:sp>
        <p:sp>
          <p:nvSpPr>
            <p:cNvPr id="384038" name="Freeform 38"/>
            <p:cNvSpPr/>
            <p:nvPr/>
          </p:nvSpPr>
          <p:spPr bwMode="auto">
            <a:xfrm>
              <a:off x="5002" y="3122"/>
              <a:ext cx="245" cy="29"/>
            </a:xfrm>
            <a:custGeom>
              <a:avLst/>
              <a:gdLst/>
              <a:ahLst/>
              <a:cxnLst>
                <a:cxn ang="0">
                  <a:pos x="0" y="17"/>
                </a:cxn>
                <a:cxn ang="0">
                  <a:pos x="451" y="0"/>
                </a:cxn>
                <a:cxn ang="0">
                  <a:pos x="491" y="30"/>
                </a:cxn>
                <a:cxn ang="0">
                  <a:pos x="71" y="59"/>
                </a:cxn>
                <a:cxn ang="0">
                  <a:pos x="0" y="17"/>
                </a:cxn>
                <a:cxn ang="0">
                  <a:pos x="0" y="17"/>
                </a:cxn>
              </a:cxnLst>
              <a:rect l="0" t="0" r="r" b="b"/>
              <a:pathLst>
                <a:path w="491" h="59">
                  <a:moveTo>
                    <a:pt x="0" y="17"/>
                  </a:moveTo>
                  <a:lnTo>
                    <a:pt x="451" y="0"/>
                  </a:lnTo>
                  <a:lnTo>
                    <a:pt x="491" y="30"/>
                  </a:lnTo>
                  <a:lnTo>
                    <a:pt x="71" y="59"/>
                  </a:lnTo>
                  <a:lnTo>
                    <a:pt x="0" y="17"/>
                  </a:lnTo>
                  <a:lnTo>
                    <a:pt x="0" y="17"/>
                  </a:lnTo>
                  <a:close/>
                </a:path>
              </a:pathLst>
            </a:custGeom>
            <a:solidFill>
              <a:srgbClr val="D1BDBD"/>
            </a:solidFill>
            <a:ln w="9525">
              <a:noFill/>
              <a:round/>
            </a:ln>
          </p:spPr>
          <p:txBody>
            <a:bodyPr/>
            <a:lstStyle/>
            <a:p>
              <a:endParaRPr lang="en-US"/>
            </a:p>
          </p:txBody>
        </p:sp>
        <p:sp>
          <p:nvSpPr>
            <p:cNvPr id="384039" name="Freeform 39"/>
            <p:cNvSpPr/>
            <p:nvPr/>
          </p:nvSpPr>
          <p:spPr bwMode="auto">
            <a:xfrm>
              <a:off x="5054" y="3151"/>
              <a:ext cx="229" cy="34"/>
            </a:xfrm>
            <a:custGeom>
              <a:avLst/>
              <a:gdLst/>
              <a:ahLst/>
              <a:cxnLst>
                <a:cxn ang="0">
                  <a:pos x="0" y="26"/>
                </a:cxn>
                <a:cxn ang="0">
                  <a:pos x="420" y="0"/>
                </a:cxn>
                <a:cxn ang="0">
                  <a:pos x="458" y="28"/>
                </a:cxn>
                <a:cxn ang="0">
                  <a:pos x="61" y="66"/>
                </a:cxn>
                <a:cxn ang="0">
                  <a:pos x="0" y="26"/>
                </a:cxn>
                <a:cxn ang="0">
                  <a:pos x="0" y="26"/>
                </a:cxn>
              </a:cxnLst>
              <a:rect l="0" t="0" r="r" b="b"/>
              <a:pathLst>
                <a:path w="458" h="66">
                  <a:moveTo>
                    <a:pt x="0" y="26"/>
                  </a:moveTo>
                  <a:lnTo>
                    <a:pt x="420" y="0"/>
                  </a:lnTo>
                  <a:lnTo>
                    <a:pt x="458" y="28"/>
                  </a:lnTo>
                  <a:lnTo>
                    <a:pt x="61" y="66"/>
                  </a:lnTo>
                  <a:lnTo>
                    <a:pt x="0" y="26"/>
                  </a:lnTo>
                  <a:lnTo>
                    <a:pt x="0" y="26"/>
                  </a:lnTo>
                  <a:close/>
                </a:path>
              </a:pathLst>
            </a:custGeom>
            <a:solidFill>
              <a:srgbClr val="D1BDBD"/>
            </a:solidFill>
            <a:ln w="9525">
              <a:noFill/>
              <a:round/>
            </a:ln>
          </p:spPr>
          <p:txBody>
            <a:bodyPr/>
            <a:lstStyle/>
            <a:p>
              <a:endParaRPr lang="en-US"/>
            </a:p>
          </p:txBody>
        </p:sp>
        <p:sp>
          <p:nvSpPr>
            <p:cNvPr id="384040" name="Freeform 40"/>
            <p:cNvSpPr/>
            <p:nvPr/>
          </p:nvSpPr>
          <p:spPr bwMode="auto">
            <a:xfrm>
              <a:off x="5106" y="3182"/>
              <a:ext cx="213" cy="35"/>
            </a:xfrm>
            <a:custGeom>
              <a:avLst/>
              <a:gdLst/>
              <a:ahLst/>
              <a:cxnLst>
                <a:cxn ang="0">
                  <a:pos x="0" y="34"/>
                </a:cxn>
                <a:cxn ang="0">
                  <a:pos x="386" y="0"/>
                </a:cxn>
                <a:cxn ang="0">
                  <a:pos x="426" y="28"/>
                </a:cxn>
                <a:cxn ang="0">
                  <a:pos x="50" y="70"/>
                </a:cxn>
                <a:cxn ang="0">
                  <a:pos x="0" y="34"/>
                </a:cxn>
                <a:cxn ang="0">
                  <a:pos x="0" y="34"/>
                </a:cxn>
              </a:cxnLst>
              <a:rect l="0" t="0" r="r" b="b"/>
              <a:pathLst>
                <a:path w="426" h="70">
                  <a:moveTo>
                    <a:pt x="0" y="34"/>
                  </a:moveTo>
                  <a:lnTo>
                    <a:pt x="386" y="0"/>
                  </a:lnTo>
                  <a:lnTo>
                    <a:pt x="426" y="28"/>
                  </a:lnTo>
                  <a:lnTo>
                    <a:pt x="50" y="70"/>
                  </a:lnTo>
                  <a:lnTo>
                    <a:pt x="0" y="34"/>
                  </a:lnTo>
                  <a:lnTo>
                    <a:pt x="0" y="34"/>
                  </a:lnTo>
                  <a:close/>
                </a:path>
              </a:pathLst>
            </a:custGeom>
            <a:solidFill>
              <a:srgbClr val="D1BDBD"/>
            </a:solidFill>
            <a:ln w="9525">
              <a:noFill/>
              <a:round/>
            </a:ln>
          </p:spPr>
          <p:txBody>
            <a:bodyPr/>
            <a:lstStyle/>
            <a:p>
              <a:endParaRPr lang="en-US"/>
            </a:p>
          </p:txBody>
        </p:sp>
        <p:sp>
          <p:nvSpPr>
            <p:cNvPr id="384041" name="Freeform 41"/>
            <p:cNvSpPr/>
            <p:nvPr/>
          </p:nvSpPr>
          <p:spPr bwMode="auto">
            <a:xfrm>
              <a:off x="5159" y="3211"/>
              <a:ext cx="196" cy="39"/>
            </a:xfrm>
            <a:custGeom>
              <a:avLst/>
              <a:gdLst/>
              <a:ahLst/>
              <a:cxnLst>
                <a:cxn ang="0">
                  <a:pos x="0" y="40"/>
                </a:cxn>
                <a:cxn ang="0">
                  <a:pos x="352" y="0"/>
                </a:cxn>
                <a:cxn ang="0">
                  <a:pos x="391" y="29"/>
                </a:cxn>
                <a:cxn ang="0">
                  <a:pos x="34" y="78"/>
                </a:cxn>
                <a:cxn ang="0">
                  <a:pos x="0" y="40"/>
                </a:cxn>
                <a:cxn ang="0">
                  <a:pos x="0" y="40"/>
                </a:cxn>
              </a:cxnLst>
              <a:rect l="0" t="0" r="r" b="b"/>
              <a:pathLst>
                <a:path w="391" h="78">
                  <a:moveTo>
                    <a:pt x="0" y="40"/>
                  </a:moveTo>
                  <a:lnTo>
                    <a:pt x="352" y="0"/>
                  </a:lnTo>
                  <a:lnTo>
                    <a:pt x="391" y="29"/>
                  </a:lnTo>
                  <a:lnTo>
                    <a:pt x="34" y="78"/>
                  </a:lnTo>
                  <a:lnTo>
                    <a:pt x="0" y="40"/>
                  </a:lnTo>
                  <a:lnTo>
                    <a:pt x="0" y="40"/>
                  </a:lnTo>
                  <a:close/>
                </a:path>
              </a:pathLst>
            </a:custGeom>
            <a:solidFill>
              <a:srgbClr val="D1BDBD"/>
            </a:solidFill>
            <a:ln w="9525">
              <a:noFill/>
              <a:round/>
            </a:ln>
          </p:spPr>
          <p:txBody>
            <a:bodyPr/>
            <a:lstStyle/>
            <a:p>
              <a:endParaRPr lang="en-US"/>
            </a:p>
          </p:txBody>
        </p:sp>
        <p:sp>
          <p:nvSpPr>
            <p:cNvPr id="384042" name="Freeform 42"/>
            <p:cNvSpPr/>
            <p:nvPr/>
          </p:nvSpPr>
          <p:spPr bwMode="auto">
            <a:xfrm>
              <a:off x="4483" y="3499"/>
              <a:ext cx="640" cy="200"/>
            </a:xfrm>
            <a:custGeom>
              <a:avLst/>
              <a:gdLst/>
              <a:ahLst/>
              <a:cxnLst>
                <a:cxn ang="0">
                  <a:pos x="831" y="89"/>
                </a:cxn>
                <a:cxn ang="0">
                  <a:pos x="810" y="123"/>
                </a:cxn>
                <a:cxn ang="0">
                  <a:pos x="782" y="142"/>
                </a:cxn>
                <a:cxn ang="0">
                  <a:pos x="744" y="161"/>
                </a:cxn>
                <a:cxn ang="0">
                  <a:pos x="687" y="169"/>
                </a:cxn>
                <a:cxn ang="0">
                  <a:pos x="614" y="171"/>
                </a:cxn>
                <a:cxn ang="0">
                  <a:pos x="536" y="167"/>
                </a:cxn>
                <a:cxn ang="0">
                  <a:pos x="468" y="159"/>
                </a:cxn>
                <a:cxn ang="0">
                  <a:pos x="417" y="152"/>
                </a:cxn>
                <a:cxn ang="0">
                  <a:pos x="405" y="150"/>
                </a:cxn>
                <a:cxn ang="0">
                  <a:pos x="434" y="159"/>
                </a:cxn>
                <a:cxn ang="0">
                  <a:pos x="487" y="173"/>
                </a:cxn>
                <a:cxn ang="0">
                  <a:pos x="550" y="188"/>
                </a:cxn>
                <a:cxn ang="0">
                  <a:pos x="616" y="203"/>
                </a:cxn>
                <a:cxn ang="0">
                  <a:pos x="681" y="211"/>
                </a:cxn>
                <a:cxn ang="0">
                  <a:pos x="734" y="214"/>
                </a:cxn>
                <a:cxn ang="0">
                  <a:pos x="778" y="212"/>
                </a:cxn>
                <a:cxn ang="0">
                  <a:pos x="810" y="207"/>
                </a:cxn>
                <a:cxn ang="0">
                  <a:pos x="837" y="205"/>
                </a:cxn>
                <a:cxn ang="0">
                  <a:pos x="1103" y="228"/>
                </a:cxn>
                <a:cxn ang="0">
                  <a:pos x="1095" y="249"/>
                </a:cxn>
                <a:cxn ang="0">
                  <a:pos x="1071" y="264"/>
                </a:cxn>
                <a:cxn ang="0">
                  <a:pos x="1017" y="275"/>
                </a:cxn>
                <a:cxn ang="0">
                  <a:pos x="932" y="285"/>
                </a:cxn>
                <a:cxn ang="0">
                  <a:pos x="820" y="287"/>
                </a:cxn>
                <a:cxn ang="0">
                  <a:pos x="704" y="292"/>
                </a:cxn>
                <a:cxn ang="0">
                  <a:pos x="599" y="292"/>
                </a:cxn>
                <a:cxn ang="0">
                  <a:pos x="535" y="292"/>
                </a:cxn>
                <a:cxn ang="0">
                  <a:pos x="523" y="294"/>
                </a:cxn>
                <a:cxn ang="0">
                  <a:pos x="569" y="300"/>
                </a:cxn>
                <a:cxn ang="0">
                  <a:pos x="654" y="308"/>
                </a:cxn>
                <a:cxn ang="0">
                  <a:pos x="765" y="319"/>
                </a:cxn>
                <a:cxn ang="0">
                  <a:pos x="884" y="328"/>
                </a:cxn>
                <a:cxn ang="0">
                  <a:pos x="1000" y="336"/>
                </a:cxn>
                <a:cxn ang="0">
                  <a:pos x="1091" y="330"/>
                </a:cxn>
                <a:cxn ang="0">
                  <a:pos x="1164" y="325"/>
                </a:cxn>
                <a:cxn ang="0">
                  <a:pos x="1213" y="317"/>
                </a:cxn>
                <a:cxn ang="0">
                  <a:pos x="1247" y="311"/>
                </a:cxn>
                <a:cxn ang="0">
                  <a:pos x="1280" y="361"/>
                </a:cxn>
                <a:cxn ang="0">
                  <a:pos x="1263" y="363"/>
                </a:cxn>
                <a:cxn ang="0">
                  <a:pos x="1223" y="372"/>
                </a:cxn>
                <a:cxn ang="0">
                  <a:pos x="1160" y="382"/>
                </a:cxn>
                <a:cxn ang="0">
                  <a:pos x="1082" y="391"/>
                </a:cxn>
                <a:cxn ang="0">
                  <a:pos x="989" y="397"/>
                </a:cxn>
                <a:cxn ang="0">
                  <a:pos x="886" y="395"/>
                </a:cxn>
                <a:cxn ang="0">
                  <a:pos x="770" y="391"/>
                </a:cxn>
                <a:cxn ang="0">
                  <a:pos x="652" y="385"/>
                </a:cxn>
                <a:cxn ang="0">
                  <a:pos x="531" y="372"/>
                </a:cxn>
                <a:cxn ang="0">
                  <a:pos x="415" y="357"/>
                </a:cxn>
                <a:cxn ang="0">
                  <a:pos x="305" y="338"/>
                </a:cxn>
                <a:cxn ang="0">
                  <a:pos x="206" y="317"/>
                </a:cxn>
                <a:cxn ang="0">
                  <a:pos x="120" y="298"/>
                </a:cxn>
                <a:cxn ang="0">
                  <a:pos x="56" y="281"/>
                </a:cxn>
                <a:cxn ang="0">
                  <a:pos x="12" y="268"/>
                </a:cxn>
                <a:cxn ang="0">
                  <a:pos x="18" y="176"/>
                </a:cxn>
                <a:cxn ang="0">
                  <a:pos x="314" y="0"/>
                </a:cxn>
              </a:cxnLst>
              <a:rect l="0" t="0" r="r" b="b"/>
              <a:pathLst>
                <a:path w="1280" h="399">
                  <a:moveTo>
                    <a:pt x="314" y="0"/>
                  </a:moveTo>
                  <a:lnTo>
                    <a:pt x="833" y="85"/>
                  </a:lnTo>
                  <a:lnTo>
                    <a:pt x="831" y="89"/>
                  </a:lnTo>
                  <a:lnTo>
                    <a:pt x="827" y="96"/>
                  </a:lnTo>
                  <a:lnTo>
                    <a:pt x="822" y="108"/>
                  </a:lnTo>
                  <a:lnTo>
                    <a:pt x="810" y="123"/>
                  </a:lnTo>
                  <a:lnTo>
                    <a:pt x="801" y="127"/>
                  </a:lnTo>
                  <a:lnTo>
                    <a:pt x="793" y="135"/>
                  </a:lnTo>
                  <a:lnTo>
                    <a:pt x="782" y="142"/>
                  </a:lnTo>
                  <a:lnTo>
                    <a:pt x="772" y="150"/>
                  </a:lnTo>
                  <a:lnTo>
                    <a:pt x="759" y="154"/>
                  </a:lnTo>
                  <a:lnTo>
                    <a:pt x="744" y="161"/>
                  </a:lnTo>
                  <a:lnTo>
                    <a:pt x="727" y="163"/>
                  </a:lnTo>
                  <a:lnTo>
                    <a:pt x="709" y="169"/>
                  </a:lnTo>
                  <a:lnTo>
                    <a:pt x="687" y="169"/>
                  </a:lnTo>
                  <a:lnTo>
                    <a:pt x="664" y="171"/>
                  </a:lnTo>
                  <a:lnTo>
                    <a:pt x="639" y="171"/>
                  </a:lnTo>
                  <a:lnTo>
                    <a:pt x="614" y="171"/>
                  </a:lnTo>
                  <a:lnTo>
                    <a:pt x="588" y="169"/>
                  </a:lnTo>
                  <a:lnTo>
                    <a:pt x="561" y="169"/>
                  </a:lnTo>
                  <a:lnTo>
                    <a:pt x="536" y="167"/>
                  </a:lnTo>
                  <a:lnTo>
                    <a:pt x="514" y="163"/>
                  </a:lnTo>
                  <a:lnTo>
                    <a:pt x="489" y="161"/>
                  </a:lnTo>
                  <a:lnTo>
                    <a:pt x="468" y="159"/>
                  </a:lnTo>
                  <a:lnTo>
                    <a:pt x="447" y="154"/>
                  </a:lnTo>
                  <a:lnTo>
                    <a:pt x="432" y="152"/>
                  </a:lnTo>
                  <a:lnTo>
                    <a:pt x="417" y="152"/>
                  </a:lnTo>
                  <a:lnTo>
                    <a:pt x="407" y="150"/>
                  </a:lnTo>
                  <a:lnTo>
                    <a:pt x="400" y="150"/>
                  </a:lnTo>
                  <a:lnTo>
                    <a:pt x="405" y="150"/>
                  </a:lnTo>
                  <a:lnTo>
                    <a:pt x="411" y="152"/>
                  </a:lnTo>
                  <a:lnTo>
                    <a:pt x="422" y="154"/>
                  </a:lnTo>
                  <a:lnTo>
                    <a:pt x="434" y="159"/>
                  </a:lnTo>
                  <a:lnTo>
                    <a:pt x="451" y="161"/>
                  </a:lnTo>
                  <a:lnTo>
                    <a:pt x="466" y="169"/>
                  </a:lnTo>
                  <a:lnTo>
                    <a:pt x="487" y="173"/>
                  </a:lnTo>
                  <a:lnTo>
                    <a:pt x="506" y="178"/>
                  </a:lnTo>
                  <a:lnTo>
                    <a:pt x="527" y="184"/>
                  </a:lnTo>
                  <a:lnTo>
                    <a:pt x="550" y="188"/>
                  </a:lnTo>
                  <a:lnTo>
                    <a:pt x="573" y="193"/>
                  </a:lnTo>
                  <a:lnTo>
                    <a:pt x="593" y="195"/>
                  </a:lnTo>
                  <a:lnTo>
                    <a:pt x="616" y="203"/>
                  </a:lnTo>
                  <a:lnTo>
                    <a:pt x="639" y="205"/>
                  </a:lnTo>
                  <a:lnTo>
                    <a:pt x="662" y="211"/>
                  </a:lnTo>
                  <a:lnTo>
                    <a:pt x="681" y="211"/>
                  </a:lnTo>
                  <a:lnTo>
                    <a:pt x="700" y="212"/>
                  </a:lnTo>
                  <a:lnTo>
                    <a:pt x="717" y="212"/>
                  </a:lnTo>
                  <a:lnTo>
                    <a:pt x="734" y="214"/>
                  </a:lnTo>
                  <a:lnTo>
                    <a:pt x="749" y="212"/>
                  </a:lnTo>
                  <a:lnTo>
                    <a:pt x="765" y="212"/>
                  </a:lnTo>
                  <a:lnTo>
                    <a:pt x="778" y="212"/>
                  </a:lnTo>
                  <a:lnTo>
                    <a:pt x="791" y="212"/>
                  </a:lnTo>
                  <a:lnTo>
                    <a:pt x="801" y="211"/>
                  </a:lnTo>
                  <a:lnTo>
                    <a:pt x="810" y="207"/>
                  </a:lnTo>
                  <a:lnTo>
                    <a:pt x="818" y="207"/>
                  </a:lnTo>
                  <a:lnTo>
                    <a:pt x="827" y="207"/>
                  </a:lnTo>
                  <a:lnTo>
                    <a:pt x="837" y="205"/>
                  </a:lnTo>
                  <a:lnTo>
                    <a:pt x="841" y="205"/>
                  </a:lnTo>
                  <a:lnTo>
                    <a:pt x="841" y="129"/>
                  </a:lnTo>
                  <a:lnTo>
                    <a:pt x="1103" y="228"/>
                  </a:lnTo>
                  <a:lnTo>
                    <a:pt x="1105" y="231"/>
                  </a:lnTo>
                  <a:lnTo>
                    <a:pt x="1103" y="247"/>
                  </a:lnTo>
                  <a:lnTo>
                    <a:pt x="1095" y="249"/>
                  </a:lnTo>
                  <a:lnTo>
                    <a:pt x="1090" y="254"/>
                  </a:lnTo>
                  <a:lnTo>
                    <a:pt x="1080" y="258"/>
                  </a:lnTo>
                  <a:lnTo>
                    <a:pt x="1071" y="264"/>
                  </a:lnTo>
                  <a:lnTo>
                    <a:pt x="1055" y="266"/>
                  </a:lnTo>
                  <a:lnTo>
                    <a:pt x="1040" y="271"/>
                  </a:lnTo>
                  <a:lnTo>
                    <a:pt x="1017" y="275"/>
                  </a:lnTo>
                  <a:lnTo>
                    <a:pt x="995" y="281"/>
                  </a:lnTo>
                  <a:lnTo>
                    <a:pt x="964" y="283"/>
                  </a:lnTo>
                  <a:lnTo>
                    <a:pt x="932" y="285"/>
                  </a:lnTo>
                  <a:lnTo>
                    <a:pt x="896" y="285"/>
                  </a:lnTo>
                  <a:lnTo>
                    <a:pt x="860" y="287"/>
                  </a:lnTo>
                  <a:lnTo>
                    <a:pt x="820" y="287"/>
                  </a:lnTo>
                  <a:lnTo>
                    <a:pt x="780" y="290"/>
                  </a:lnTo>
                  <a:lnTo>
                    <a:pt x="740" y="292"/>
                  </a:lnTo>
                  <a:lnTo>
                    <a:pt x="704" y="292"/>
                  </a:lnTo>
                  <a:lnTo>
                    <a:pt x="664" y="292"/>
                  </a:lnTo>
                  <a:lnTo>
                    <a:pt x="631" y="292"/>
                  </a:lnTo>
                  <a:lnTo>
                    <a:pt x="599" y="292"/>
                  </a:lnTo>
                  <a:lnTo>
                    <a:pt x="574" y="292"/>
                  </a:lnTo>
                  <a:lnTo>
                    <a:pt x="552" y="292"/>
                  </a:lnTo>
                  <a:lnTo>
                    <a:pt x="535" y="292"/>
                  </a:lnTo>
                  <a:lnTo>
                    <a:pt x="523" y="292"/>
                  </a:lnTo>
                  <a:lnTo>
                    <a:pt x="521" y="294"/>
                  </a:lnTo>
                  <a:lnTo>
                    <a:pt x="523" y="294"/>
                  </a:lnTo>
                  <a:lnTo>
                    <a:pt x="533" y="294"/>
                  </a:lnTo>
                  <a:lnTo>
                    <a:pt x="548" y="298"/>
                  </a:lnTo>
                  <a:lnTo>
                    <a:pt x="569" y="300"/>
                  </a:lnTo>
                  <a:lnTo>
                    <a:pt x="592" y="302"/>
                  </a:lnTo>
                  <a:lnTo>
                    <a:pt x="622" y="304"/>
                  </a:lnTo>
                  <a:lnTo>
                    <a:pt x="654" y="308"/>
                  </a:lnTo>
                  <a:lnTo>
                    <a:pt x="690" y="311"/>
                  </a:lnTo>
                  <a:lnTo>
                    <a:pt x="727" y="315"/>
                  </a:lnTo>
                  <a:lnTo>
                    <a:pt x="765" y="319"/>
                  </a:lnTo>
                  <a:lnTo>
                    <a:pt x="804" y="321"/>
                  </a:lnTo>
                  <a:lnTo>
                    <a:pt x="846" y="327"/>
                  </a:lnTo>
                  <a:lnTo>
                    <a:pt x="884" y="328"/>
                  </a:lnTo>
                  <a:lnTo>
                    <a:pt x="924" y="328"/>
                  </a:lnTo>
                  <a:lnTo>
                    <a:pt x="962" y="330"/>
                  </a:lnTo>
                  <a:lnTo>
                    <a:pt x="1000" y="336"/>
                  </a:lnTo>
                  <a:lnTo>
                    <a:pt x="1033" y="334"/>
                  </a:lnTo>
                  <a:lnTo>
                    <a:pt x="1063" y="334"/>
                  </a:lnTo>
                  <a:lnTo>
                    <a:pt x="1091" y="330"/>
                  </a:lnTo>
                  <a:lnTo>
                    <a:pt x="1118" y="328"/>
                  </a:lnTo>
                  <a:lnTo>
                    <a:pt x="1141" y="327"/>
                  </a:lnTo>
                  <a:lnTo>
                    <a:pt x="1164" y="325"/>
                  </a:lnTo>
                  <a:lnTo>
                    <a:pt x="1181" y="321"/>
                  </a:lnTo>
                  <a:lnTo>
                    <a:pt x="1200" y="319"/>
                  </a:lnTo>
                  <a:lnTo>
                    <a:pt x="1213" y="317"/>
                  </a:lnTo>
                  <a:lnTo>
                    <a:pt x="1226" y="315"/>
                  </a:lnTo>
                  <a:lnTo>
                    <a:pt x="1236" y="311"/>
                  </a:lnTo>
                  <a:lnTo>
                    <a:pt x="1247" y="311"/>
                  </a:lnTo>
                  <a:lnTo>
                    <a:pt x="1257" y="308"/>
                  </a:lnTo>
                  <a:lnTo>
                    <a:pt x="1263" y="308"/>
                  </a:lnTo>
                  <a:lnTo>
                    <a:pt x="1280" y="361"/>
                  </a:lnTo>
                  <a:lnTo>
                    <a:pt x="1276" y="361"/>
                  </a:lnTo>
                  <a:lnTo>
                    <a:pt x="1272" y="361"/>
                  </a:lnTo>
                  <a:lnTo>
                    <a:pt x="1263" y="363"/>
                  </a:lnTo>
                  <a:lnTo>
                    <a:pt x="1253" y="365"/>
                  </a:lnTo>
                  <a:lnTo>
                    <a:pt x="1238" y="368"/>
                  </a:lnTo>
                  <a:lnTo>
                    <a:pt x="1223" y="372"/>
                  </a:lnTo>
                  <a:lnTo>
                    <a:pt x="1204" y="372"/>
                  </a:lnTo>
                  <a:lnTo>
                    <a:pt x="1185" y="380"/>
                  </a:lnTo>
                  <a:lnTo>
                    <a:pt x="1160" y="382"/>
                  </a:lnTo>
                  <a:lnTo>
                    <a:pt x="1135" y="385"/>
                  </a:lnTo>
                  <a:lnTo>
                    <a:pt x="1109" y="387"/>
                  </a:lnTo>
                  <a:lnTo>
                    <a:pt x="1082" y="391"/>
                  </a:lnTo>
                  <a:lnTo>
                    <a:pt x="1052" y="391"/>
                  </a:lnTo>
                  <a:lnTo>
                    <a:pt x="1021" y="395"/>
                  </a:lnTo>
                  <a:lnTo>
                    <a:pt x="989" y="397"/>
                  </a:lnTo>
                  <a:lnTo>
                    <a:pt x="958" y="399"/>
                  </a:lnTo>
                  <a:lnTo>
                    <a:pt x="922" y="397"/>
                  </a:lnTo>
                  <a:lnTo>
                    <a:pt x="886" y="395"/>
                  </a:lnTo>
                  <a:lnTo>
                    <a:pt x="848" y="391"/>
                  </a:lnTo>
                  <a:lnTo>
                    <a:pt x="810" y="391"/>
                  </a:lnTo>
                  <a:lnTo>
                    <a:pt x="770" y="391"/>
                  </a:lnTo>
                  <a:lnTo>
                    <a:pt x="730" y="389"/>
                  </a:lnTo>
                  <a:lnTo>
                    <a:pt x="690" y="387"/>
                  </a:lnTo>
                  <a:lnTo>
                    <a:pt x="652" y="385"/>
                  </a:lnTo>
                  <a:lnTo>
                    <a:pt x="611" y="382"/>
                  </a:lnTo>
                  <a:lnTo>
                    <a:pt x="571" y="378"/>
                  </a:lnTo>
                  <a:lnTo>
                    <a:pt x="531" y="372"/>
                  </a:lnTo>
                  <a:lnTo>
                    <a:pt x="493" y="370"/>
                  </a:lnTo>
                  <a:lnTo>
                    <a:pt x="453" y="365"/>
                  </a:lnTo>
                  <a:lnTo>
                    <a:pt x="415" y="357"/>
                  </a:lnTo>
                  <a:lnTo>
                    <a:pt x="377" y="353"/>
                  </a:lnTo>
                  <a:lnTo>
                    <a:pt x="343" y="346"/>
                  </a:lnTo>
                  <a:lnTo>
                    <a:pt x="305" y="338"/>
                  </a:lnTo>
                  <a:lnTo>
                    <a:pt x="270" y="330"/>
                  </a:lnTo>
                  <a:lnTo>
                    <a:pt x="236" y="321"/>
                  </a:lnTo>
                  <a:lnTo>
                    <a:pt x="206" y="317"/>
                  </a:lnTo>
                  <a:lnTo>
                    <a:pt x="175" y="309"/>
                  </a:lnTo>
                  <a:lnTo>
                    <a:pt x="147" y="302"/>
                  </a:lnTo>
                  <a:lnTo>
                    <a:pt x="120" y="298"/>
                  </a:lnTo>
                  <a:lnTo>
                    <a:pt x="97" y="292"/>
                  </a:lnTo>
                  <a:lnTo>
                    <a:pt x="75" y="285"/>
                  </a:lnTo>
                  <a:lnTo>
                    <a:pt x="56" y="281"/>
                  </a:lnTo>
                  <a:lnTo>
                    <a:pt x="38" y="275"/>
                  </a:lnTo>
                  <a:lnTo>
                    <a:pt x="25" y="273"/>
                  </a:lnTo>
                  <a:lnTo>
                    <a:pt x="12" y="268"/>
                  </a:lnTo>
                  <a:lnTo>
                    <a:pt x="6" y="266"/>
                  </a:lnTo>
                  <a:lnTo>
                    <a:pt x="0" y="266"/>
                  </a:lnTo>
                  <a:lnTo>
                    <a:pt x="18" y="176"/>
                  </a:lnTo>
                  <a:lnTo>
                    <a:pt x="303" y="96"/>
                  </a:lnTo>
                  <a:lnTo>
                    <a:pt x="314" y="0"/>
                  </a:lnTo>
                  <a:lnTo>
                    <a:pt x="314" y="0"/>
                  </a:lnTo>
                  <a:close/>
                </a:path>
              </a:pathLst>
            </a:custGeom>
            <a:solidFill>
              <a:srgbClr val="9E9494"/>
            </a:solidFill>
            <a:ln w="9525">
              <a:noFill/>
              <a:round/>
            </a:ln>
          </p:spPr>
          <p:txBody>
            <a:bodyPr/>
            <a:lstStyle/>
            <a:p>
              <a:endParaRPr lang="en-US"/>
            </a:p>
          </p:txBody>
        </p:sp>
        <p:sp>
          <p:nvSpPr>
            <p:cNvPr id="384043" name="Freeform 43"/>
            <p:cNvSpPr/>
            <p:nvPr/>
          </p:nvSpPr>
          <p:spPr bwMode="auto">
            <a:xfrm>
              <a:off x="4327" y="2738"/>
              <a:ext cx="555" cy="790"/>
            </a:xfrm>
            <a:custGeom>
              <a:avLst/>
              <a:gdLst/>
              <a:ahLst/>
              <a:cxnLst>
                <a:cxn ang="0">
                  <a:pos x="357" y="0"/>
                </a:cxn>
                <a:cxn ang="0">
                  <a:pos x="553" y="152"/>
                </a:cxn>
                <a:cxn ang="0">
                  <a:pos x="545" y="291"/>
                </a:cxn>
                <a:cxn ang="0">
                  <a:pos x="621" y="251"/>
                </a:cxn>
                <a:cxn ang="0">
                  <a:pos x="1110" y="667"/>
                </a:cxn>
                <a:cxn ang="0">
                  <a:pos x="853" y="1580"/>
                </a:cxn>
                <a:cxn ang="0">
                  <a:pos x="214" y="1507"/>
                </a:cxn>
                <a:cxn ang="0">
                  <a:pos x="199" y="1475"/>
                </a:cxn>
                <a:cxn ang="0">
                  <a:pos x="165" y="1488"/>
                </a:cxn>
                <a:cxn ang="0">
                  <a:pos x="0" y="1355"/>
                </a:cxn>
                <a:cxn ang="0">
                  <a:pos x="325" y="32"/>
                </a:cxn>
                <a:cxn ang="0">
                  <a:pos x="357" y="0"/>
                </a:cxn>
                <a:cxn ang="0">
                  <a:pos x="357" y="0"/>
                </a:cxn>
              </a:cxnLst>
              <a:rect l="0" t="0" r="r" b="b"/>
              <a:pathLst>
                <a:path w="1110" h="1580">
                  <a:moveTo>
                    <a:pt x="357" y="0"/>
                  </a:moveTo>
                  <a:lnTo>
                    <a:pt x="553" y="152"/>
                  </a:lnTo>
                  <a:lnTo>
                    <a:pt x="545" y="291"/>
                  </a:lnTo>
                  <a:lnTo>
                    <a:pt x="621" y="251"/>
                  </a:lnTo>
                  <a:lnTo>
                    <a:pt x="1110" y="667"/>
                  </a:lnTo>
                  <a:lnTo>
                    <a:pt x="853" y="1580"/>
                  </a:lnTo>
                  <a:lnTo>
                    <a:pt x="214" y="1507"/>
                  </a:lnTo>
                  <a:lnTo>
                    <a:pt x="199" y="1475"/>
                  </a:lnTo>
                  <a:lnTo>
                    <a:pt x="165" y="1488"/>
                  </a:lnTo>
                  <a:lnTo>
                    <a:pt x="0" y="1355"/>
                  </a:lnTo>
                  <a:lnTo>
                    <a:pt x="325" y="32"/>
                  </a:lnTo>
                  <a:lnTo>
                    <a:pt x="357" y="0"/>
                  </a:lnTo>
                  <a:lnTo>
                    <a:pt x="357" y="0"/>
                  </a:lnTo>
                  <a:close/>
                </a:path>
              </a:pathLst>
            </a:custGeom>
            <a:solidFill>
              <a:srgbClr val="9E9494"/>
            </a:solidFill>
            <a:ln w="9525">
              <a:noFill/>
              <a:round/>
            </a:ln>
          </p:spPr>
          <p:txBody>
            <a:bodyPr/>
            <a:lstStyle/>
            <a:p>
              <a:endParaRPr lang="en-US"/>
            </a:p>
          </p:txBody>
        </p:sp>
        <p:sp>
          <p:nvSpPr>
            <p:cNvPr id="384044" name="Freeform 44"/>
            <p:cNvSpPr/>
            <p:nvPr/>
          </p:nvSpPr>
          <p:spPr bwMode="auto">
            <a:xfrm>
              <a:off x="4748" y="3074"/>
              <a:ext cx="419" cy="545"/>
            </a:xfrm>
            <a:custGeom>
              <a:avLst/>
              <a:gdLst/>
              <a:ahLst/>
              <a:cxnLst>
                <a:cxn ang="0">
                  <a:pos x="253" y="0"/>
                </a:cxn>
                <a:cxn ang="0">
                  <a:pos x="838" y="386"/>
                </a:cxn>
                <a:cxn ang="0">
                  <a:pos x="612" y="1089"/>
                </a:cxn>
                <a:cxn ang="0">
                  <a:pos x="566" y="1089"/>
                </a:cxn>
                <a:cxn ang="0">
                  <a:pos x="0" y="907"/>
                </a:cxn>
                <a:cxn ang="0">
                  <a:pos x="253" y="0"/>
                </a:cxn>
                <a:cxn ang="0">
                  <a:pos x="253" y="0"/>
                </a:cxn>
              </a:cxnLst>
              <a:rect l="0" t="0" r="r" b="b"/>
              <a:pathLst>
                <a:path w="838" h="1089">
                  <a:moveTo>
                    <a:pt x="253" y="0"/>
                  </a:moveTo>
                  <a:lnTo>
                    <a:pt x="838" y="386"/>
                  </a:lnTo>
                  <a:lnTo>
                    <a:pt x="612" y="1089"/>
                  </a:lnTo>
                  <a:lnTo>
                    <a:pt x="566" y="1089"/>
                  </a:lnTo>
                  <a:lnTo>
                    <a:pt x="0" y="907"/>
                  </a:lnTo>
                  <a:lnTo>
                    <a:pt x="253" y="0"/>
                  </a:lnTo>
                  <a:lnTo>
                    <a:pt x="253" y="0"/>
                  </a:lnTo>
                  <a:close/>
                </a:path>
              </a:pathLst>
            </a:custGeom>
            <a:solidFill>
              <a:srgbClr val="9E9494"/>
            </a:solidFill>
            <a:ln w="9525">
              <a:noFill/>
              <a:round/>
            </a:ln>
          </p:spPr>
          <p:txBody>
            <a:bodyPr/>
            <a:lstStyle/>
            <a:p>
              <a:endParaRPr lang="en-US"/>
            </a:p>
          </p:txBody>
        </p:sp>
        <p:sp>
          <p:nvSpPr>
            <p:cNvPr id="384045" name="Freeform 45"/>
            <p:cNvSpPr/>
            <p:nvPr/>
          </p:nvSpPr>
          <p:spPr bwMode="auto">
            <a:xfrm>
              <a:off x="4430" y="2815"/>
              <a:ext cx="730" cy="654"/>
            </a:xfrm>
            <a:custGeom>
              <a:avLst/>
              <a:gdLst/>
              <a:ahLst/>
              <a:cxnLst>
                <a:cxn ang="0">
                  <a:pos x="0" y="1308"/>
                </a:cxn>
                <a:cxn ang="0">
                  <a:pos x="346" y="0"/>
                </a:cxn>
                <a:cxn ang="0">
                  <a:pos x="1452" y="55"/>
                </a:cxn>
                <a:cxn ang="0">
                  <a:pos x="1460" y="102"/>
                </a:cxn>
                <a:cxn ang="0">
                  <a:pos x="399" y="45"/>
                </a:cxn>
                <a:cxn ang="0">
                  <a:pos x="0" y="1308"/>
                </a:cxn>
                <a:cxn ang="0">
                  <a:pos x="0" y="1308"/>
                </a:cxn>
              </a:cxnLst>
              <a:rect l="0" t="0" r="r" b="b"/>
              <a:pathLst>
                <a:path w="1460" h="1308">
                  <a:moveTo>
                    <a:pt x="0" y="1308"/>
                  </a:moveTo>
                  <a:lnTo>
                    <a:pt x="346" y="0"/>
                  </a:lnTo>
                  <a:lnTo>
                    <a:pt x="1452" y="55"/>
                  </a:lnTo>
                  <a:lnTo>
                    <a:pt x="1460" y="102"/>
                  </a:lnTo>
                  <a:lnTo>
                    <a:pt x="399" y="45"/>
                  </a:lnTo>
                  <a:lnTo>
                    <a:pt x="0" y="1308"/>
                  </a:lnTo>
                  <a:lnTo>
                    <a:pt x="0" y="1308"/>
                  </a:lnTo>
                  <a:close/>
                </a:path>
              </a:pathLst>
            </a:custGeom>
            <a:solidFill>
              <a:srgbClr val="D1BDBD"/>
            </a:solidFill>
            <a:ln w="9525">
              <a:noFill/>
              <a:round/>
            </a:ln>
          </p:spPr>
          <p:txBody>
            <a:bodyPr/>
            <a:lstStyle/>
            <a:p>
              <a:endParaRPr lang="en-US"/>
            </a:p>
          </p:txBody>
        </p:sp>
        <p:sp>
          <p:nvSpPr>
            <p:cNvPr id="384046" name="Freeform 46"/>
            <p:cNvSpPr/>
            <p:nvPr/>
          </p:nvSpPr>
          <p:spPr bwMode="auto">
            <a:xfrm>
              <a:off x="3203" y="3539"/>
              <a:ext cx="845" cy="195"/>
            </a:xfrm>
            <a:custGeom>
              <a:avLst/>
              <a:gdLst/>
              <a:ahLst/>
              <a:cxnLst>
                <a:cxn ang="0">
                  <a:pos x="23" y="0"/>
                </a:cxn>
                <a:cxn ang="0">
                  <a:pos x="46" y="2"/>
                </a:cxn>
                <a:cxn ang="0">
                  <a:pos x="89" y="6"/>
                </a:cxn>
                <a:cxn ang="0">
                  <a:pos x="152" y="14"/>
                </a:cxn>
                <a:cxn ang="0">
                  <a:pos x="224" y="21"/>
                </a:cxn>
                <a:cxn ang="0">
                  <a:pos x="306" y="29"/>
                </a:cxn>
                <a:cxn ang="0">
                  <a:pos x="393" y="36"/>
                </a:cxn>
                <a:cxn ang="0">
                  <a:pos x="479" y="38"/>
                </a:cxn>
                <a:cxn ang="0">
                  <a:pos x="563" y="38"/>
                </a:cxn>
                <a:cxn ang="0">
                  <a:pos x="641" y="36"/>
                </a:cxn>
                <a:cxn ang="0">
                  <a:pos x="711" y="31"/>
                </a:cxn>
                <a:cxn ang="0">
                  <a:pos x="776" y="27"/>
                </a:cxn>
                <a:cxn ang="0">
                  <a:pos x="829" y="19"/>
                </a:cxn>
                <a:cxn ang="0">
                  <a:pos x="871" y="12"/>
                </a:cxn>
                <a:cxn ang="0">
                  <a:pos x="899" y="6"/>
                </a:cxn>
                <a:cxn ang="0">
                  <a:pos x="916" y="4"/>
                </a:cxn>
                <a:cxn ang="0">
                  <a:pos x="1275" y="75"/>
                </a:cxn>
                <a:cxn ang="0">
                  <a:pos x="1281" y="73"/>
                </a:cxn>
                <a:cxn ang="0">
                  <a:pos x="1300" y="71"/>
                </a:cxn>
                <a:cxn ang="0">
                  <a:pos x="1327" y="63"/>
                </a:cxn>
                <a:cxn ang="0">
                  <a:pos x="1363" y="61"/>
                </a:cxn>
                <a:cxn ang="0">
                  <a:pos x="1401" y="54"/>
                </a:cxn>
                <a:cxn ang="0">
                  <a:pos x="1447" y="46"/>
                </a:cxn>
                <a:cxn ang="0">
                  <a:pos x="1488" y="44"/>
                </a:cxn>
                <a:cxn ang="0">
                  <a:pos x="1530" y="40"/>
                </a:cxn>
                <a:cxn ang="0">
                  <a:pos x="1564" y="38"/>
                </a:cxn>
                <a:cxn ang="0">
                  <a:pos x="1595" y="40"/>
                </a:cxn>
                <a:cxn ang="0">
                  <a:pos x="1620" y="46"/>
                </a:cxn>
                <a:cxn ang="0">
                  <a:pos x="1642" y="56"/>
                </a:cxn>
                <a:cxn ang="0">
                  <a:pos x="1673" y="80"/>
                </a:cxn>
                <a:cxn ang="0">
                  <a:pos x="1682" y="94"/>
                </a:cxn>
                <a:cxn ang="0">
                  <a:pos x="1690" y="116"/>
                </a:cxn>
                <a:cxn ang="0">
                  <a:pos x="1688" y="137"/>
                </a:cxn>
                <a:cxn ang="0">
                  <a:pos x="1686" y="164"/>
                </a:cxn>
                <a:cxn ang="0">
                  <a:pos x="1680" y="189"/>
                </a:cxn>
                <a:cxn ang="0">
                  <a:pos x="1677" y="213"/>
                </a:cxn>
                <a:cxn ang="0">
                  <a:pos x="1671" y="236"/>
                </a:cxn>
                <a:cxn ang="0">
                  <a:pos x="1665" y="251"/>
                </a:cxn>
                <a:cxn ang="0">
                  <a:pos x="1661" y="268"/>
                </a:cxn>
                <a:cxn ang="0">
                  <a:pos x="1059" y="379"/>
                </a:cxn>
                <a:cxn ang="0">
                  <a:pos x="819" y="263"/>
                </a:cxn>
                <a:cxn ang="0">
                  <a:pos x="0" y="29"/>
                </a:cxn>
                <a:cxn ang="0">
                  <a:pos x="21" y="0"/>
                </a:cxn>
              </a:cxnLst>
              <a:rect l="0" t="0" r="r" b="b"/>
              <a:pathLst>
                <a:path w="1690" h="390">
                  <a:moveTo>
                    <a:pt x="21" y="0"/>
                  </a:moveTo>
                  <a:lnTo>
                    <a:pt x="23" y="0"/>
                  </a:lnTo>
                  <a:lnTo>
                    <a:pt x="32" y="0"/>
                  </a:lnTo>
                  <a:lnTo>
                    <a:pt x="46" y="2"/>
                  </a:lnTo>
                  <a:lnTo>
                    <a:pt x="67" y="4"/>
                  </a:lnTo>
                  <a:lnTo>
                    <a:pt x="89" y="6"/>
                  </a:lnTo>
                  <a:lnTo>
                    <a:pt x="120" y="10"/>
                  </a:lnTo>
                  <a:lnTo>
                    <a:pt x="152" y="14"/>
                  </a:lnTo>
                  <a:lnTo>
                    <a:pt x="188" y="19"/>
                  </a:lnTo>
                  <a:lnTo>
                    <a:pt x="224" y="21"/>
                  </a:lnTo>
                  <a:lnTo>
                    <a:pt x="264" y="27"/>
                  </a:lnTo>
                  <a:lnTo>
                    <a:pt x="306" y="29"/>
                  </a:lnTo>
                  <a:lnTo>
                    <a:pt x="350" y="35"/>
                  </a:lnTo>
                  <a:lnTo>
                    <a:pt x="393" y="36"/>
                  </a:lnTo>
                  <a:lnTo>
                    <a:pt x="437" y="36"/>
                  </a:lnTo>
                  <a:lnTo>
                    <a:pt x="479" y="38"/>
                  </a:lnTo>
                  <a:lnTo>
                    <a:pt x="523" y="40"/>
                  </a:lnTo>
                  <a:lnTo>
                    <a:pt x="563" y="38"/>
                  </a:lnTo>
                  <a:lnTo>
                    <a:pt x="603" y="38"/>
                  </a:lnTo>
                  <a:lnTo>
                    <a:pt x="641" y="36"/>
                  </a:lnTo>
                  <a:lnTo>
                    <a:pt x="679" y="36"/>
                  </a:lnTo>
                  <a:lnTo>
                    <a:pt x="711" y="31"/>
                  </a:lnTo>
                  <a:lnTo>
                    <a:pt x="745" y="29"/>
                  </a:lnTo>
                  <a:lnTo>
                    <a:pt x="776" y="27"/>
                  </a:lnTo>
                  <a:lnTo>
                    <a:pt x="806" y="23"/>
                  </a:lnTo>
                  <a:lnTo>
                    <a:pt x="829" y="19"/>
                  </a:lnTo>
                  <a:lnTo>
                    <a:pt x="852" y="17"/>
                  </a:lnTo>
                  <a:lnTo>
                    <a:pt x="871" y="12"/>
                  </a:lnTo>
                  <a:lnTo>
                    <a:pt x="888" y="10"/>
                  </a:lnTo>
                  <a:lnTo>
                    <a:pt x="899" y="6"/>
                  </a:lnTo>
                  <a:lnTo>
                    <a:pt x="911" y="4"/>
                  </a:lnTo>
                  <a:lnTo>
                    <a:pt x="916" y="4"/>
                  </a:lnTo>
                  <a:lnTo>
                    <a:pt x="920" y="4"/>
                  </a:lnTo>
                  <a:lnTo>
                    <a:pt x="1275" y="75"/>
                  </a:lnTo>
                  <a:lnTo>
                    <a:pt x="1275" y="73"/>
                  </a:lnTo>
                  <a:lnTo>
                    <a:pt x="1281" y="73"/>
                  </a:lnTo>
                  <a:lnTo>
                    <a:pt x="1289" y="73"/>
                  </a:lnTo>
                  <a:lnTo>
                    <a:pt x="1300" y="71"/>
                  </a:lnTo>
                  <a:lnTo>
                    <a:pt x="1312" y="65"/>
                  </a:lnTo>
                  <a:lnTo>
                    <a:pt x="1327" y="63"/>
                  </a:lnTo>
                  <a:lnTo>
                    <a:pt x="1344" y="63"/>
                  </a:lnTo>
                  <a:lnTo>
                    <a:pt x="1363" y="61"/>
                  </a:lnTo>
                  <a:lnTo>
                    <a:pt x="1380" y="56"/>
                  </a:lnTo>
                  <a:lnTo>
                    <a:pt x="1401" y="54"/>
                  </a:lnTo>
                  <a:lnTo>
                    <a:pt x="1424" y="48"/>
                  </a:lnTo>
                  <a:lnTo>
                    <a:pt x="1447" y="46"/>
                  </a:lnTo>
                  <a:lnTo>
                    <a:pt x="1467" y="44"/>
                  </a:lnTo>
                  <a:lnTo>
                    <a:pt x="1488" y="44"/>
                  </a:lnTo>
                  <a:lnTo>
                    <a:pt x="1509" y="40"/>
                  </a:lnTo>
                  <a:lnTo>
                    <a:pt x="1530" y="40"/>
                  </a:lnTo>
                  <a:lnTo>
                    <a:pt x="1547" y="38"/>
                  </a:lnTo>
                  <a:lnTo>
                    <a:pt x="1564" y="38"/>
                  </a:lnTo>
                  <a:lnTo>
                    <a:pt x="1580" y="38"/>
                  </a:lnTo>
                  <a:lnTo>
                    <a:pt x="1595" y="40"/>
                  </a:lnTo>
                  <a:lnTo>
                    <a:pt x="1606" y="44"/>
                  </a:lnTo>
                  <a:lnTo>
                    <a:pt x="1620" y="46"/>
                  </a:lnTo>
                  <a:lnTo>
                    <a:pt x="1631" y="48"/>
                  </a:lnTo>
                  <a:lnTo>
                    <a:pt x="1642" y="56"/>
                  </a:lnTo>
                  <a:lnTo>
                    <a:pt x="1659" y="63"/>
                  </a:lnTo>
                  <a:lnTo>
                    <a:pt x="1673" y="80"/>
                  </a:lnTo>
                  <a:lnTo>
                    <a:pt x="1677" y="84"/>
                  </a:lnTo>
                  <a:lnTo>
                    <a:pt x="1682" y="94"/>
                  </a:lnTo>
                  <a:lnTo>
                    <a:pt x="1686" y="105"/>
                  </a:lnTo>
                  <a:lnTo>
                    <a:pt x="1690" y="116"/>
                  </a:lnTo>
                  <a:lnTo>
                    <a:pt x="1688" y="126"/>
                  </a:lnTo>
                  <a:lnTo>
                    <a:pt x="1688" y="137"/>
                  </a:lnTo>
                  <a:lnTo>
                    <a:pt x="1686" y="152"/>
                  </a:lnTo>
                  <a:lnTo>
                    <a:pt x="1686" y="164"/>
                  </a:lnTo>
                  <a:lnTo>
                    <a:pt x="1682" y="177"/>
                  </a:lnTo>
                  <a:lnTo>
                    <a:pt x="1680" y="189"/>
                  </a:lnTo>
                  <a:lnTo>
                    <a:pt x="1678" y="202"/>
                  </a:lnTo>
                  <a:lnTo>
                    <a:pt x="1677" y="213"/>
                  </a:lnTo>
                  <a:lnTo>
                    <a:pt x="1673" y="223"/>
                  </a:lnTo>
                  <a:lnTo>
                    <a:pt x="1671" y="236"/>
                  </a:lnTo>
                  <a:lnTo>
                    <a:pt x="1667" y="242"/>
                  </a:lnTo>
                  <a:lnTo>
                    <a:pt x="1665" y="251"/>
                  </a:lnTo>
                  <a:lnTo>
                    <a:pt x="1661" y="265"/>
                  </a:lnTo>
                  <a:lnTo>
                    <a:pt x="1661" y="268"/>
                  </a:lnTo>
                  <a:lnTo>
                    <a:pt x="1450" y="230"/>
                  </a:lnTo>
                  <a:lnTo>
                    <a:pt x="1059" y="379"/>
                  </a:lnTo>
                  <a:lnTo>
                    <a:pt x="931" y="390"/>
                  </a:lnTo>
                  <a:lnTo>
                    <a:pt x="819" y="263"/>
                  </a:lnTo>
                  <a:lnTo>
                    <a:pt x="152" y="92"/>
                  </a:lnTo>
                  <a:lnTo>
                    <a:pt x="0" y="29"/>
                  </a:lnTo>
                  <a:lnTo>
                    <a:pt x="21" y="0"/>
                  </a:lnTo>
                  <a:lnTo>
                    <a:pt x="21" y="0"/>
                  </a:lnTo>
                  <a:close/>
                </a:path>
              </a:pathLst>
            </a:custGeom>
            <a:solidFill>
              <a:srgbClr val="FFFF85"/>
            </a:solidFill>
            <a:ln w="9525">
              <a:noFill/>
              <a:round/>
            </a:ln>
          </p:spPr>
          <p:txBody>
            <a:bodyPr/>
            <a:lstStyle/>
            <a:p>
              <a:endParaRPr lang="en-US"/>
            </a:p>
          </p:txBody>
        </p:sp>
        <p:sp>
          <p:nvSpPr>
            <p:cNvPr id="384047" name="Freeform 47"/>
            <p:cNvSpPr/>
            <p:nvPr/>
          </p:nvSpPr>
          <p:spPr bwMode="auto">
            <a:xfrm>
              <a:off x="3203" y="3549"/>
              <a:ext cx="525" cy="185"/>
            </a:xfrm>
            <a:custGeom>
              <a:avLst/>
              <a:gdLst/>
              <a:ahLst/>
              <a:cxnLst>
                <a:cxn ang="0">
                  <a:pos x="65" y="16"/>
                </a:cxn>
                <a:cxn ang="0">
                  <a:pos x="82" y="19"/>
                </a:cxn>
                <a:cxn ang="0">
                  <a:pos x="118" y="29"/>
                </a:cxn>
                <a:cxn ang="0">
                  <a:pos x="167" y="44"/>
                </a:cxn>
                <a:cxn ang="0">
                  <a:pos x="228" y="63"/>
                </a:cxn>
                <a:cxn ang="0">
                  <a:pos x="297" y="80"/>
                </a:cxn>
                <a:cxn ang="0">
                  <a:pos x="371" y="101"/>
                </a:cxn>
                <a:cxn ang="0">
                  <a:pos x="449" y="124"/>
                </a:cxn>
                <a:cxn ang="0">
                  <a:pos x="523" y="143"/>
                </a:cxn>
                <a:cxn ang="0">
                  <a:pos x="597" y="158"/>
                </a:cxn>
                <a:cxn ang="0">
                  <a:pos x="667" y="170"/>
                </a:cxn>
                <a:cxn ang="0">
                  <a:pos x="732" y="185"/>
                </a:cxn>
                <a:cxn ang="0">
                  <a:pos x="787" y="194"/>
                </a:cxn>
                <a:cxn ang="0">
                  <a:pos x="833" y="204"/>
                </a:cxn>
                <a:cxn ang="0">
                  <a:pos x="865" y="211"/>
                </a:cxn>
                <a:cxn ang="0">
                  <a:pos x="882" y="213"/>
                </a:cxn>
                <a:cxn ang="0">
                  <a:pos x="882" y="213"/>
                </a:cxn>
                <a:cxn ang="0">
                  <a:pos x="867" y="192"/>
                </a:cxn>
                <a:cxn ang="0">
                  <a:pos x="846" y="160"/>
                </a:cxn>
                <a:cxn ang="0">
                  <a:pos x="836" y="126"/>
                </a:cxn>
                <a:cxn ang="0">
                  <a:pos x="850" y="99"/>
                </a:cxn>
                <a:cxn ang="0">
                  <a:pos x="871" y="88"/>
                </a:cxn>
                <a:cxn ang="0">
                  <a:pos x="893" y="86"/>
                </a:cxn>
                <a:cxn ang="0">
                  <a:pos x="916" y="88"/>
                </a:cxn>
                <a:cxn ang="0">
                  <a:pos x="939" y="90"/>
                </a:cxn>
                <a:cxn ang="0">
                  <a:pos x="962" y="97"/>
                </a:cxn>
                <a:cxn ang="0">
                  <a:pos x="985" y="107"/>
                </a:cxn>
                <a:cxn ang="0">
                  <a:pos x="1011" y="133"/>
                </a:cxn>
                <a:cxn ang="0">
                  <a:pos x="1030" y="162"/>
                </a:cxn>
                <a:cxn ang="0">
                  <a:pos x="1040" y="187"/>
                </a:cxn>
                <a:cxn ang="0">
                  <a:pos x="1045" y="210"/>
                </a:cxn>
                <a:cxn ang="0">
                  <a:pos x="1047" y="230"/>
                </a:cxn>
                <a:cxn ang="0">
                  <a:pos x="1047" y="257"/>
                </a:cxn>
                <a:cxn ang="0">
                  <a:pos x="1042" y="280"/>
                </a:cxn>
                <a:cxn ang="0">
                  <a:pos x="1026" y="306"/>
                </a:cxn>
                <a:cxn ang="0">
                  <a:pos x="1000" y="337"/>
                </a:cxn>
                <a:cxn ang="0">
                  <a:pos x="973" y="358"/>
                </a:cxn>
                <a:cxn ang="0">
                  <a:pos x="956" y="369"/>
                </a:cxn>
                <a:cxn ang="0">
                  <a:pos x="952" y="369"/>
                </a:cxn>
                <a:cxn ang="0">
                  <a:pos x="941" y="364"/>
                </a:cxn>
                <a:cxn ang="0">
                  <a:pos x="916" y="360"/>
                </a:cxn>
                <a:cxn ang="0">
                  <a:pos x="884" y="352"/>
                </a:cxn>
                <a:cxn ang="0">
                  <a:pos x="844" y="344"/>
                </a:cxn>
                <a:cxn ang="0">
                  <a:pos x="798" y="335"/>
                </a:cxn>
                <a:cxn ang="0">
                  <a:pos x="749" y="325"/>
                </a:cxn>
                <a:cxn ang="0">
                  <a:pos x="696" y="320"/>
                </a:cxn>
                <a:cxn ang="0">
                  <a:pos x="641" y="310"/>
                </a:cxn>
                <a:cxn ang="0">
                  <a:pos x="584" y="303"/>
                </a:cxn>
                <a:cxn ang="0">
                  <a:pos x="530" y="299"/>
                </a:cxn>
                <a:cxn ang="0">
                  <a:pos x="485" y="293"/>
                </a:cxn>
                <a:cxn ang="0">
                  <a:pos x="441" y="293"/>
                </a:cxn>
                <a:cxn ang="0">
                  <a:pos x="405" y="291"/>
                </a:cxn>
                <a:cxn ang="0">
                  <a:pos x="382" y="291"/>
                </a:cxn>
                <a:cxn ang="0">
                  <a:pos x="369" y="291"/>
                </a:cxn>
                <a:cxn ang="0">
                  <a:pos x="63" y="63"/>
                </a:cxn>
                <a:cxn ang="0">
                  <a:pos x="42" y="46"/>
                </a:cxn>
                <a:cxn ang="0">
                  <a:pos x="10" y="19"/>
                </a:cxn>
                <a:cxn ang="0">
                  <a:pos x="2" y="0"/>
                </a:cxn>
                <a:cxn ang="0">
                  <a:pos x="21" y="0"/>
                </a:cxn>
                <a:cxn ang="0">
                  <a:pos x="63" y="16"/>
                </a:cxn>
              </a:cxnLst>
              <a:rect l="0" t="0" r="r" b="b"/>
              <a:pathLst>
                <a:path w="1049" h="371">
                  <a:moveTo>
                    <a:pt x="63" y="16"/>
                  </a:moveTo>
                  <a:lnTo>
                    <a:pt x="65" y="16"/>
                  </a:lnTo>
                  <a:lnTo>
                    <a:pt x="72" y="17"/>
                  </a:lnTo>
                  <a:lnTo>
                    <a:pt x="82" y="19"/>
                  </a:lnTo>
                  <a:lnTo>
                    <a:pt x="99" y="27"/>
                  </a:lnTo>
                  <a:lnTo>
                    <a:pt x="118" y="29"/>
                  </a:lnTo>
                  <a:lnTo>
                    <a:pt x="143" y="37"/>
                  </a:lnTo>
                  <a:lnTo>
                    <a:pt x="167" y="44"/>
                  </a:lnTo>
                  <a:lnTo>
                    <a:pt x="198" y="54"/>
                  </a:lnTo>
                  <a:lnTo>
                    <a:pt x="228" y="63"/>
                  </a:lnTo>
                  <a:lnTo>
                    <a:pt x="262" y="71"/>
                  </a:lnTo>
                  <a:lnTo>
                    <a:pt x="297" y="80"/>
                  </a:lnTo>
                  <a:lnTo>
                    <a:pt x="335" y="92"/>
                  </a:lnTo>
                  <a:lnTo>
                    <a:pt x="371" y="101"/>
                  </a:lnTo>
                  <a:lnTo>
                    <a:pt x="411" y="114"/>
                  </a:lnTo>
                  <a:lnTo>
                    <a:pt x="449" y="124"/>
                  </a:lnTo>
                  <a:lnTo>
                    <a:pt x="487" y="133"/>
                  </a:lnTo>
                  <a:lnTo>
                    <a:pt x="523" y="143"/>
                  </a:lnTo>
                  <a:lnTo>
                    <a:pt x="561" y="151"/>
                  </a:lnTo>
                  <a:lnTo>
                    <a:pt x="597" y="158"/>
                  </a:lnTo>
                  <a:lnTo>
                    <a:pt x="635" y="166"/>
                  </a:lnTo>
                  <a:lnTo>
                    <a:pt x="667" y="170"/>
                  </a:lnTo>
                  <a:lnTo>
                    <a:pt x="701" y="177"/>
                  </a:lnTo>
                  <a:lnTo>
                    <a:pt x="732" y="185"/>
                  </a:lnTo>
                  <a:lnTo>
                    <a:pt x="762" y="192"/>
                  </a:lnTo>
                  <a:lnTo>
                    <a:pt x="787" y="194"/>
                  </a:lnTo>
                  <a:lnTo>
                    <a:pt x="812" y="202"/>
                  </a:lnTo>
                  <a:lnTo>
                    <a:pt x="833" y="204"/>
                  </a:lnTo>
                  <a:lnTo>
                    <a:pt x="852" y="210"/>
                  </a:lnTo>
                  <a:lnTo>
                    <a:pt x="865" y="211"/>
                  </a:lnTo>
                  <a:lnTo>
                    <a:pt x="876" y="213"/>
                  </a:lnTo>
                  <a:lnTo>
                    <a:pt x="882" y="213"/>
                  </a:lnTo>
                  <a:lnTo>
                    <a:pt x="886" y="217"/>
                  </a:lnTo>
                  <a:lnTo>
                    <a:pt x="882" y="213"/>
                  </a:lnTo>
                  <a:lnTo>
                    <a:pt x="876" y="204"/>
                  </a:lnTo>
                  <a:lnTo>
                    <a:pt x="867" y="192"/>
                  </a:lnTo>
                  <a:lnTo>
                    <a:pt x="857" y="177"/>
                  </a:lnTo>
                  <a:lnTo>
                    <a:pt x="846" y="160"/>
                  </a:lnTo>
                  <a:lnTo>
                    <a:pt x="840" y="143"/>
                  </a:lnTo>
                  <a:lnTo>
                    <a:pt x="836" y="126"/>
                  </a:lnTo>
                  <a:lnTo>
                    <a:pt x="842" y="114"/>
                  </a:lnTo>
                  <a:lnTo>
                    <a:pt x="850" y="99"/>
                  </a:lnTo>
                  <a:lnTo>
                    <a:pt x="865" y="90"/>
                  </a:lnTo>
                  <a:lnTo>
                    <a:pt x="871" y="88"/>
                  </a:lnTo>
                  <a:lnTo>
                    <a:pt x="882" y="86"/>
                  </a:lnTo>
                  <a:lnTo>
                    <a:pt x="893" y="86"/>
                  </a:lnTo>
                  <a:lnTo>
                    <a:pt x="905" y="88"/>
                  </a:lnTo>
                  <a:lnTo>
                    <a:pt x="916" y="88"/>
                  </a:lnTo>
                  <a:lnTo>
                    <a:pt x="928" y="88"/>
                  </a:lnTo>
                  <a:lnTo>
                    <a:pt x="939" y="90"/>
                  </a:lnTo>
                  <a:lnTo>
                    <a:pt x="950" y="92"/>
                  </a:lnTo>
                  <a:lnTo>
                    <a:pt x="962" y="97"/>
                  </a:lnTo>
                  <a:lnTo>
                    <a:pt x="973" y="101"/>
                  </a:lnTo>
                  <a:lnTo>
                    <a:pt x="985" y="107"/>
                  </a:lnTo>
                  <a:lnTo>
                    <a:pt x="996" y="116"/>
                  </a:lnTo>
                  <a:lnTo>
                    <a:pt x="1011" y="133"/>
                  </a:lnTo>
                  <a:lnTo>
                    <a:pt x="1026" y="151"/>
                  </a:lnTo>
                  <a:lnTo>
                    <a:pt x="1030" y="162"/>
                  </a:lnTo>
                  <a:lnTo>
                    <a:pt x="1036" y="175"/>
                  </a:lnTo>
                  <a:lnTo>
                    <a:pt x="1040" y="187"/>
                  </a:lnTo>
                  <a:lnTo>
                    <a:pt x="1045" y="196"/>
                  </a:lnTo>
                  <a:lnTo>
                    <a:pt x="1045" y="210"/>
                  </a:lnTo>
                  <a:lnTo>
                    <a:pt x="1047" y="221"/>
                  </a:lnTo>
                  <a:lnTo>
                    <a:pt x="1047" y="230"/>
                  </a:lnTo>
                  <a:lnTo>
                    <a:pt x="1049" y="246"/>
                  </a:lnTo>
                  <a:lnTo>
                    <a:pt x="1047" y="257"/>
                  </a:lnTo>
                  <a:lnTo>
                    <a:pt x="1045" y="267"/>
                  </a:lnTo>
                  <a:lnTo>
                    <a:pt x="1042" y="280"/>
                  </a:lnTo>
                  <a:lnTo>
                    <a:pt x="1040" y="291"/>
                  </a:lnTo>
                  <a:lnTo>
                    <a:pt x="1026" y="306"/>
                  </a:lnTo>
                  <a:lnTo>
                    <a:pt x="1015" y="324"/>
                  </a:lnTo>
                  <a:lnTo>
                    <a:pt x="1000" y="337"/>
                  </a:lnTo>
                  <a:lnTo>
                    <a:pt x="987" y="350"/>
                  </a:lnTo>
                  <a:lnTo>
                    <a:pt x="973" y="358"/>
                  </a:lnTo>
                  <a:lnTo>
                    <a:pt x="964" y="364"/>
                  </a:lnTo>
                  <a:lnTo>
                    <a:pt x="956" y="369"/>
                  </a:lnTo>
                  <a:lnTo>
                    <a:pt x="956" y="371"/>
                  </a:lnTo>
                  <a:lnTo>
                    <a:pt x="952" y="369"/>
                  </a:lnTo>
                  <a:lnTo>
                    <a:pt x="949" y="367"/>
                  </a:lnTo>
                  <a:lnTo>
                    <a:pt x="941" y="364"/>
                  </a:lnTo>
                  <a:lnTo>
                    <a:pt x="931" y="364"/>
                  </a:lnTo>
                  <a:lnTo>
                    <a:pt x="916" y="360"/>
                  </a:lnTo>
                  <a:lnTo>
                    <a:pt x="901" y="354"/>
                  </a:lnTo>
                  <a:lnTo>
                    <a:pt x="884" y="352"/>
                  </a:lnTo>
                  <a:lnTo>
                    <a:pt x="867" y="350"/>
                  </a:lnTo>
                  <a:lnTo>
                    <a:pt x="844" y="344"/>
                  </a:lnTo>
                  <a:lnTo>
                    <a:pt x="823" y="341"/>
                  </a:lnTo>
                  <a:lnTo>
                    <a:pt x="798" y="335"/>
                  </a:lnTo>
                  <a:lnTo>
                    <a:pt x="776" y="331"/>
                  </a:lnTo>
                  <a:lnTo>
                    <a:pt x="749" y="325"/>
                  </a:lnTo>
                  <a:lnTo>
                    <a:pt x="722" y="324"/>
                  </a:lnTo>
                  <a:lnTo>
                    <a:pt x="696" y="320"/>
                  </a:lnTo>
                  <a:lnTo>
                    <a:pt x="669" y="318"/>
                  </a:lnTo>
                  <a:lnTo>
                    <a:pt x="641" y="310"/>
                  </a:lnTo>
                  <a:lnTo>
                    <a:pt x="612" y="308"/>
                  </a:lnTo>
                  <a:lnTo>
                    <a:pt x="584" y="303"/>
                  </a:lnTo>
                  <a:lnTo>
                    <a:pt x="559" y="301"/>
                  </a:lnTo>
                  <a:lnTo>
                    <a:pt x="530" y="299"/>
                  </a:lnTo>
                  <a:lnTo>
                    <a:pt x="508" y="299"/>
                  </a:lnTo>
                  <a:lnTo>
                    <a:pt x="485" y="293"/>
                  </a:lnTo>
                  <a:lnTo>
                    <a:pt x="464" y="293"/>
                  </a:lnTo>
                  <a:lnTo>
                    <a:pt x="441" y="293"/>
                  </a:lnTo>
                  <a:lnTo>
                    <a:pt x="424" y="291"/>
                  </a:lnTo>
                  <a:lnTo>
                    <a:pt x="405" y="291"/>
                  </a:lnTo>
                  <a:lnTo>
                    <a:pt x="393" y="291"/>
                  </a:lnTo>
                  <a:lnTo>
                    <a:pt x="382" y="291"/>
                  </a:lnTo>
                  <a:lnTo>
                    <a:pt x="374" y="291"/>
                  </a:lnTo>
                  <a:lnTo>
                    <a:pt x="369" y="291"/>
                  </a:lnTo>
                  <a:lnTo>
                    <a:pt x="468" y="221"/>
                  </a:lnTo>
                  <a:lnTo>
                    <a:pt x="63" y="63"/>
                  </a:lnTo>
                  <a:lnTo>
                    <a:pt x="55" y="56"/>
                  </a:lnTo>
                  <a:lnTo>
                    <a:pt x="42" y="46"/>
                  </a:lnTo>
                  <a:lnTo>
                    <a:pt x="23" y="35"/>
                  </a:lnTo>
                  <a:lnTo>
                    <a:pt x="10" y="19"/>
                  </a:lnTo>
                  <a:lnTo>
                    <a:pt x="0" y="8"/>
                  </a:lnTo>
                  <a:lnTo>
                    <a:pt x="2" y="0"/>
                  </a:lnTo>
                  <a:lnTo>
                    <a:pt x="8" y="0"/>
                  </a:lnTo>
                  <a:lnTo>
                    <a:pt x="21" y="0"/>
                  </a:lnTo>
                  <a:lnTo>
                    <a:pt x="38" y="8"/>
                  </a:lnTo>
                  <a:lnTo>
                    <a:pt x="63" y="16"/>
                  </a:lnTo>
                  <a:lnTo>
                    <a:pt x="63" y="16"/>
                  </a:lnTo>
                  <a:close/>
                </a:path>
              </a:pathLst>
            </a:custGeom>
            <a:solidFill>
              <a:srgbClr val="C9C66B"/>
            </a:solidFill>
            <a:ln w="9525">
              <a:noFill/>
              <a:round/>
            </a:ln>
          </p:spPr>
          <p:txBody>
            <a:bodyPr/>
            <a:lstStyle/>
            <a:p>
              <a:endParaRPr lang="en-US"/>
            </a:p>
          </p:txBody>
        </p:sp>
        <p:sp>
          <p:nvSpPr>
            <p:cNvPr id="384048" name="Freeform 48"/>
            <p:cNvSpPr/>
            <p:nvPr/>
          </p:nvSpPr>
          <p:spPr bwMode="auto">
            <a:xfrm>
              <a:off x="3724" y="3637"/>
              <a:ext cx="310" cy="93"/>
            </a:xfrm>
            <a:custGeom>
              <a:avLst/>
              <a:gdLst/>
              <a:ahLst/>
              <a:cxnLst>
                <a:cxn ang="0">
                  <a:pos x="3" y="185"/>
                </a:cxn>
                <a:cxn ang="0">
                  <a:pos x="28" y="177"/>
                </a:cxn>
                <a:cxn ang="0">
                  <a:pos x="55" y="169"/>
                </a:cxn>
                <a:cxn ang="0">
                  <a:pos x="91" y="160"/>
                </a:cxn>
                <a:cxn ang="0">
                  <a:pos x="133" y="150"/>
                </a:cxn>
                <a:cxn ang="0">
                  <a:pos x="180" y="139"/>
                </a:cxn>
                <a:cxn ang="0">
                  <a:pos x="235" y="126"/>
                </a:cxn>
                <a:cxn ang="0">
                  <a:pos x="294" y="116"/>
                </a:cxn>
                <a:cxn ang="0">
                  <a:pos x="353" y="105"/>
                </a:cxn>
                <a:cxn ang="0">
                  <a:pos x="414" y="93"/>
                </a:cxn>
                <a:cxn ang="0">
                  <a:pos x="471" y="86"/>
                </a:cxn>
                <a:cxn ang="0">
                  <a:pos x="522" y="76"/>
                </a:cxn>
                <a:cxn ang="0">
                  <a:pos x="566" y="71"/>
                </a:cxn>
                <a:cxn ang="0">
                  <a:pos x="598" y="67"/>
                </a:cxn>
                <a:cxn ang="0">
                  <a:pos x="616" y="67"/>
                </a:cxn>
                <a:cxn ang="0">
                  <a:pos x="614" y="63"/>
                </a:cxn>
                <a:cxn ang="0">
                  <a:pos x="589" y="50"/>
                </a:cxn>
                <a:cxn ang="0">
                  <a:pos x="566" y="36"/>
                </a:cxn>
                <a:cxn ang="0">
                  <a:pos x="538" y="25"/>
                </a:cxn>
                <a:cxn ang="0">
                  <a:pos x="505" y="12"/>
                </a:cxn>
                <a:cxn ang="0">
                  <a:pos x="469" y="2"/>
                </a:cxn>
                <a:cxn ang="0">
                  <a:pos x="431" y="0"/>
                </a:cxn>
                <a:cxn ang="0">
                  <a:pos x="391" y="0"/>
                </a:cxn>
                <a:cxn ang="0">
                  <a:pos x="349" y="6"/>
                </a:cxn>
                <a:cxn ang="0">
                  <a:pos x="309" y="17"/>
                </a:cxn>
                <a:cxn ang="0">
                  <a:pos x="270" y="33"/>
                </a:cxn>
                <a:cxn ang="0">
                  <a:pos x="232" y="50"/>
                </a:cxn>
                <a:cxn ang="0">
                  <a:pos x="194" y="69"/>
                </a:cxn>
                <a:cxn ang="0">
                  <a:pos x="159" y="90"/>
                </a:cxn>
                <a:cxn ang="0">
                  <a:pos x="127" y="107"/>
                </a:cxn>
                <a:cxn ang="0">
                  <a:pos x="99" y="126"/>
                </a:cxn>
                <a:cxn ang="0">
                  <a:pos x="74" y="141"/>
                </a:cxn>
                <a:cxn ang="0">
                  <a:pos x="43" y="160"/>
                </a:cxn>
                <a:cxn ang="0">
                  <a:pos x="15" y="177"/>
                </a:cxn>
                <a:cxn ang="0">
                  <a:pos x="0" y="187"/>
                </a:cxn>
                <a:cxn ang="0">
                  <a:pos x="0" y="187"/>
                </a:cxn>
              </a:cxnLst>
              <a:rect l="0" t="0" r="r" b="b"/>
              <a:pathLst>
                <a:path w="619" h="187">
                  <a:moveTo>
                    <a:pt x="0" y="187"/>
                  </a:moveTo>
                  <a:lnTo>
                    <a:pt x="3" y="185"/>
                  </a:lnTo>
                  <a:lnTo>
                    <a:pt x="19" y="181"/>
                  </a:lnTo>
                  <a:lnTo>
                    <a:pt x="28" y="177"/>
                  </a:lnTo>
                  <a:lnTo>
                    <a:pt x="40" y="173"/>
                  </a:lnTo>
                  <a:lnTo>
                    <a:pt x="55" y="169"/>
                  </a:lnTo>
                  <a:lnTo>
                    <a:pt x="74" y="167"/>
                  </a:lnTo>
                  <a:lnTo>
                    <a:pt x="91" y="160"/>
                  </a:lnTo>
                  <a:lnTo>
                    <a:pt x="112" y="156"/>
                  </a:lnTo>
                  <a:lnTo>
                    <a:pt x="133" y="150"/>
                  </a:lnTo>
                  <a:lnTo>
                    <a:pt x="157" y="143"/>
                  </a:lnTo>
                  <a:lnTo>
                    <a:pt x="180" y="139"/>
                  </a:lnTo>
                  <a:lnTo>
                    <a:pt x="209" y="133"/>
                  </a:lnTo>
                  <a:lnTo>
                    <a:pt x="235" y="126"/>
                  </a:lnTo>
                  <a:lnTo>
                    <a:pt x="266" y="124"/>
                  </a:lnTo>
                  <a:lnTo>
                    <a:pt x="294" y="116"/>
                  </a:lnTo>
                  <a:lnTo>
                    <a:pt x="323" y="110"/>
                  </a:lnTo>
                  <a:lnTo>
                    <a:pt x="353" y="105"/>
                  </a:lnTo>
                  <a:lnTo>
                    <a:pt x="386" y="97"/>
                  </a:lnTo>
                  <a:lnTo>
                    <a:pt x="414" y="93"/>
                  </a:lnTo>
                  <a:lnTo>
                    <a:pt x="444" y="90"/>
                  </a:lnTo>
                  <a:lnTo>
                    <a:pt x="471" y="86"/>
                  </a:lnTo>
                  <a:lnTo>
                    <a:pt x="500" y="80"/>
                  </a:lnTo>
                  <a:lnTo>
                    <a:pt x="522" y="76"/>
                  </a:lnTo>
                  <a:lnTo>
                    <a:pt x="545" y="72"/>
                  </a:lnTo>
                  <a:lnTo>
                    <a:pt x="566" y="71"/>
                  </a:lnTo>
                  <a:lnTo>
                    <a:pt x="585" y="71"/>
                  </a:lnTo>
                  <a:lnTo>
                    <a:pt x="598" y="67"/>
                  </a:lnTo>
                  <a:lnTo>
                    <a:pt x="610" y="67"/>
                  </a:lnTo>
                  <a:lnTo>
                    <a:pt x="616" y="67"/>
                  </a:lnTo>
                  <a:lnTo>
                    <a:pt x="619" y="67"/>
                  </a:lnTo>
                  <a:lnTo>
                    <a:pt x="614" y="63"/>
                  </a:lnTo>
                  <a:lnTo>
                    <a:pt x="600" y="53"/>
                  </a:lnTo>
                  <a:lnTo>
                    <a:pt x="589" y="50"/>
                  </a:lnTo>
                  <a:lnTo>
                    <a:pt x="579" y="44"/>
                  </a:lnTo>
                  <a:lnTo>
                    <a:pt x="566" y="36"/>
                  </a:lnTo>
                  <a:lnTo>
                    <a:pt x="555" y="33"/>
                  </a:lnTo>
                  <a:lnTo>
                    <a:pt x="538" y="25"/>
                  </a:lnTo>
                  <a:lnTo>
                    <a:pt x="522" y="17"/>
                  </a:lnTo>
                  <a:lnTo>
                    <a:pt x="505" y="12"/>
                  </a:lnTo>
                  <a:lnTo>
                    <a:pt x="488" y="10"/>
                  </a:lnTo>
                  <a:lnTo>
                    <a:pt x="469" y="2"/>
                  </a:lnTo>
                  <a:lnTo>
                    <a:pt x="450" y="0"/>
                  </a:lnTo>
                  <a:lnTo>
                    <a:pt x="431" y="0"/>
                  </a:lnTo>
                  <a:lnTo>
                    <a:pt x="414" y="0"/>
                  </a:lnTo>
                  <a:lnTo>
                    <a:pt x="391" y="0"/>
                  </a:lnTo>
                  <a:lnTo>
                    <a:pt x="372" y="0"/>
                  </a:lnTo>
                  <a:lnTo>
                    <a:pt x="349" y="6"/>
                  </a:lnTo>
                  <a:lnTo>
                    <a:pt x="330" y="10"/>
                  </a:lnTo>
                  <a:lnTo>
                    <a:pt x="309" y="17"/>
                  </a:lnTo>
                  <a:lnTo>
                    <a:pt x="290" y="25"/>
                  </a:lnTo>
                  <a:lnTo>
                    <a:pt x="270" y="33"/>
                  </a:lnTo>
                  <a:lnTo>
                    <a:pt x="252" y="42"/>
                  </a:lnTo>
                  <a:lnTo>
                    <a:pt x="232" y="50"/>
                  </a:lnTo>
                  <a:lnTo>
                    <a:pt x="213" y="59"/>
                  </a:lnTo>
                  <a:lnTo>
                    <a:pt x="194" y="69"/>
                  </a:lnTo>
                  <a:lnTo>
                    <a:pt x="176" y="80"/>
                  </a:lnTo>
                  <a:lnTo>
                    <a:pt x="159" y="90"/>
                  </a:lnTo>
                  <a:lnTo>
                    <a:pt x="142" y="97"/>
                  </a:lnTo>
                  <a:lnTo>
                    <a:pt x="127" y="107"/>
                  </a:lnTo>
                  <a:lnTo>
                    <a:pt x="114" y="120"/>
                  </a:lnTo>
                  <a:lnTo>
                    <a:pt x="99" y="126"/>
                  </a:lnTo>
                  <a:lnTo>
                    <a:pt x="85" y="133"/>
                  </a:lnTo>
                  <a:lnTo>
                    <a:pt x="74" y="141"/>
                  </a:lnTo>
                  <a:lnTo>
                    <a:pt x="62" y="148"/>
                  </a:lnTo>
                  <a:lnTo>
                    <a:pt x="43" y="160"/>
                  </a:lnTo>
                  <a:lnTo>
                    <a:pt x="28" y="169"/>
                  </a:lnTo>
                  <a:lnTo>
                    <a:pt x="15" y="177"/>
                  </a:lnTo>
                  <a:lnTo>
                    <a:pt x="5" y="183"/>
                  </a:lnTo>
                  <a:lnTo>
                    <a:pt x="0" y="187"/>
                  </a:lnTo>
                  <a:lnTo>
                    <a:pt x="0" y="187"/>
                  </a:lnTo>
                  <a:lnTo>
                    <a:pt x="0" y="187"/>
                  </a:lnTo>
                  <a:close/>
                </a:path>
              </a:pathLst>
            </a:custGeom>
            <a:solidFill>
              <a:srgbClr val="C9C66B"/>
            </a:solidFill>
            <a:ln w="9525">
              <a:noFill/>
              <a:round/>
            </a:ln>
          </p:spPr>
          <p:txBody>
            <a:bodyPr/>
            <a:lstStyle/>
            <a:p>
              <a:endParaRPr lang="en-US"/>
            </a:p>
          </p:txBody>
        </p:sp>
        <p:sp>
          <p:nvSpPr>
            <p:cNvPr id="384049" name="Freeform 49"/>
            <p:cNvSpPr/>
            <p:nvPr/>
          </p:nvSpPr>
          <p:spPr bwMode="auto">
            <a:xfrm>
              <a:off x="3276" y="3549"/>
              <a:ext cx="542" cy="93"/>
            </a:xfrm>
            <a:custGeom>
              <a:avLst/>
              <a:gdLst/>
              <a:ahLst/>
              <a:cxnLst>
                <a:cxn ang="0">
                  <a:pos x="4" y="2"/>
                </a:cxn>
                <a:cxn ang="0">
                  <a:pos x="33" y="2"/>
                </a:cxn>
                <a:cxn ang="0">
                  <a:pos x="88" y="4"/>
                </a:cxn>
                <a:cxn ang="0">
                  <a:pos x="164" y="10"/>
                </a:cxn>
                <a:cxn ang="0">
                  <a:pos x="251" y="10"/>
                </a:cxn>
                <a:cxn ang="0">
                  <a:pos x="343" y="16"/>
                </a:cxn>
                <a:cxn ang="0">
                  <a:pos x="436" y="17"/>
                </a:cxn>
                <a:cxn ang="0">
                  <a:pos x="523" y="17"/>
                </a:cxn>
                <a:cxn ang="0">
                  <a:pos x="599" y="17"/>
                </a:cxn>
                <a:cxn ang="0">
                  <a:pos x="658" y="16"/>
                </a:cxn>
                <a:cxn ang="0">
                  <a:pos x="706" y="10"/>
                </a:cxn>
                <a:cxn ang="0">
                  <a:pos x="740" y="8"/>
                </a:cxn>
                <a:cxn ang="0">
                  <a:pos x="765" y="4"/>
                </a:cxn>
                <a:cxn ang="0">
                  <a:pos x="780" y="0"/>
                </a:cxn>
                <a:cxn ang="0">
                  <a:pos x="793" y="0"/>
                </a:cxn>
                <a:cxn ang="0">
                  <a:pos x="1084" y="63"/>
                </a:cxn>
                <a:cxn ang="0">
                  <a:pos x="1076" y="63"/>
                </a:cxn>
                <a:cxn ang="0">
                  <a:pos x="1057" y="63"/>
                </a:cxn>
                <a:cxn ang="0">
                  <a:pos x="1027" y="63"/>
                </a:cxn>
                <a:cxn ang="0">
                  <a:pos x="993" y="63"/>
                </a:cxn>
                <a:cxn ang="0">
                  <a:pos x="951" y="63"/>
                </a:cxn>
                <a:cxn ang="0">
                  <a:pos x="909" y="63"/>
                </a:cxn>
                <a:cxn ang="0">
                  <a:pos x="863" y="65"/>
                </a:cxn>
                <a:cxn ang="0">
                  <a:pos x="825" y="69"/>
                </a:cxn>
                <a:cxn ang="0">
                  <a:pos x="787" y="69"/>
                </a:cxn>
                <a:cxn ang="0">
                  <a:pos x="757" y="71"/>
                </a:cxn>
                <a:cxn ang="0">
                  <a:pos x="728" y="71"/>
                </a:cxn>
                <a:cxn ang="0">
                  <a:pos x="706" y="75"/>
                </a:cxn>
                <a:cxn ang="0">
                  <a:pos x="685" y="78"/>
                </a:cxn>
                <a:cxn ang="0">
                  <a:pos x="671" y="82"/>
                </a:cxn>
                <a:cxn ang="0">
                  <a:pos x="660" y="101"/>
                </a:cxn>
                <a:cxn ang="0">
                  <a:pos x="660" y="124"/>
                </a:cxn>
                <a:cxn ang="0">
                  <a:pos x="671" y="156"/>
                </a:cxn>
                <a:cxn ang="0">
                  <a:pos x="683" y="177"/>
                </a:cxn>
                <a:cxn ang="0">
                  <a:pos x="690" y="187"/>
                </a:cxn>
                <a:cxn ang="0">
                  <a:pos x="679" y="187"/>
                </a:cxn>
                <a:cxn ang="0">
                  <a:pos x="666" y="187"/>
                </a:cxn>
                <a:cxn ang="0">
                  <a:pos x="647" y="187"/>
                </a:cxn>
                <a:cxn ang="0">
                  <a:pos x="618" y="183"/>
                </a:cxn>
                <a:cxn ang="0">
                  <a:pos x="580" y="177"/>
                </a:cxn>
                <a:cxn ang="0">
                  <a:pos x="533" y="166"/>
                </a:cxn>
                <a:cxn ang="0">
                  <a:pos x="474" y="152"/>
                </a:cxn>
                <a:cxn ang="0">
                  <a:pos x="401" y="133"/>
                </a:cxn>
                <a:cxn ang="0">
                  <a:pos x="327" y="109"/>
                </a:cxn>
                <a:cxn ang="0">
                  <a:pos x="247" y="82"/>
                </a:cxn>
                <a:cxn ang="0">
                  <a:pos x="171" y="61"/>
                </a:cxn>
                <a:cxn ang="0">
                  <a:pos x="103" y="37"/>
                </a:cxn>
                <a:cxn ang="0">
                  <a:pos x="48" y="17"/>
                </a:cxn>
                <a:cxn ang="0">
                  <a:pos x="12" y="8"/>
                </a:cxn>
                <a:cxn ang="0">
                  <a:pos x="0" y="2"/>
                </a:cxn>
              </a:cxnLst>
              <a:rect l="0" t="0" r="r" b="b"/>
              <a:pathLst>
                <a:path w="1084" h="187">
                  <a:moveTo>
                    <a:pt x="0" y="2"/>
                  </a:moveTo>
                  <a:lnTo>
                    <a:pt x="4" y="2"/>
                  </a:lnTo>
                  <a:lnTo>
                    <a:pt x="16" y="2"/>
                  </a:lnTo>
                  <a:lnTo>
                    <a:pt x="33" y="2"/>
                  </a:lnTo>
                  <a:lnTo>
                    <a:pt x="59" y="4"/>
                  </a:lnTo>
                  <a:lnTo>
                    <a:pt x="88" y="4"/>
                  </a:lnTo>
                  <a:lnTo>
                    <a:pt x="124" y="8"/>
                  </a:lnTo>
                  <a:lnTo>
                    <a:pt x="164" y="10"/>
                  </a:lnTo>
                  <a:lnTo>
                    <a:pt x="208" y="10"/>
                  </a:lnTo>
                  <a:lnTo>
                    <a:pt x="251" y="10"/>
                  </a:lnTo>
                  <a:lnTo>
                    <a:pt x="299" y="12"/>
                  </a:lnTo>
                  <a:lnTo>
                    <a:pt x="343" y="16"/>
                  </a:lnTo>
                  <a:lnTo>
                    <a:pt x="392" y="17"/>
                  </a:lnTo>
                  <a:lnTo>
                    <a:pt x="436" y="17"/>
                  </a:lnTo>
                  <a:lnTo>
                    <a:pt x="481" y="17"/>
                  </a:lnTo>
                  <a:lnTo>
                    <a:pt x="523" y="17"/>
                  </a:lnTo>
                  <a:lnTo>
                    <a:pt x="565" y="19"/>
                  </a:lnTo>
                  <a:lnTo>
                    <a:pt x="599" y="17"/>
                  </a:lnTo>
                  <a:lnTo>
                    <a:pt x="630" y="17"/>
                  </a:lnTo>
                  <a:lnTo>
                    <a:pt x="658" y="16"/>
                  </a:lnTo>
                  <a:lnTo>
                    <a:pt x="685" y="16"/>
                  </a:lnTo>
                  <a:lnTo>
                    <a:pt x="706" y="10"/>
                  </a:lnTo>
                  <a:lnTo>
                    <a:pt x="725" y="10"/>
                  </a:lnTo>
                  <a:lnTo>
                    <a:pt x="740" y="8"/>
                  </a:lnTo>
                  <a:lnTo>
                    <a:pt x="755" y="8"/>
                  </a:lnTo>
                  <a:lnTo>
                    <a:pt x="765" y="4"/>
                  </a:lnTo>
                  <a:lnTo>
                    <a:pt x="774" y="2"/>
                  </a:lnTo>
                  <a:lnTo>
                    <a:pt x="780" y="0"/>
                  </a:lnTo>
                  <a:lnTo>
                    <a:pt x="787" y="0"/>
                  </a:lnTo>
                  <a:lnTo>
                    <a:pt x="793" y="0"/>
                  </a:lnTo>
                  <a:lnTo>
                    <a:pt x="797" y="0"/>
                  </a:lnTo>
                  <a:lnTo>
                    <a:pt x="1084" y="63"/>
                  </a:lnTo>
                  <a:lnTo>
                    <a:pt x="1080" y="63"/>
                  </a:lnTo>
                  <a:lnTo>
                    <a:pt x="1076" y="63"/>
                  </a:lnTo>
                  <a:lnTo>
                    <a:pt x="1067" y="63"/>
                  </a:lnTo>
                  <a:lnTo>
                    <a:pt x="1057" y="63"/>
                  </a:lnTo>
                  <a:lnTo>
                    <a:pt x="1042" y="63"/>
                  </a:lnTo>
                  <a:lnTo>
                    <a:pt x="1027" y="63"/>
                  </a:lnTo>
                  <a:lnTo>
                    <a:pt x="1010" y="63"/>
                  </a:lnTo>
                  <a:lnTo>
                    <a:pt x="993" y="63"/>
                  </a:lnTo>
                  <a:lnTo>
                    <a:pt x="972" y="63"/>
                  </a:lnTo>
                  <a:lnTo>
                    <a:pt x="951" y="63"/>
                  </a:lnTo>
                  <a:lnTo>
                    <a:pt x="930" y="63"/>
                  </a:lnTo>
                  <a:lnTo>
                    <a:pt x="909" y="63"/>
                  </a:lnTo>
                  <a:lnTo>
                    <a:pt x="886" y="63"/>
                  </a:lnTo>
                  <a:lnTo>
                    <a:pt x="863" y="65"/>
                  </a:lnTo>
                  <a:lnTo>
                    <a:pt x="842" y="65"/>
                  </a:lnTo>
                  <a:lnTo>
                    <a:pt x="825" y="69"/>
                  </a:lnTo>
                  <a:lnTo>
                    <a:pt x="804" y="69"/>
                  </a:lnTo>
                  <a:lnTo>
                    <a:pt x="787" y="69"/>
                  </a:lnTo>
                  <a:lnTo>
                    <a:pt x="770" y="69"/>
                  </a:lnTo>
                  <a:lnTo>
                    <a:pt x="757" y="71"/>
                  </a:lnTo>
                  <a:lnTo>
                    <a:pt x="740" y="71"/>
                  </a:lnTo>
                  <a:lnTo>
                    <a:pt x="728" y="71"/>
                  </a:lnTo>
                  <a:lnTo>
                    <a:pt x="715" y="71"/>
                  </a:lnTo>
                  <a:lnTo>
                    <a:pt x="706" y="75"/>
                  </a:lnTo>
                  <a:lnTo>
                    <a:pt x="694" y="75"/>
                  </a:lnTo>
                  <a:lnTo>
                    <a:pt x="685" y="78"/>
                  </a:lnTo>
                  <a:lnTo>
                    <a:pt x="677" y="80"/>
                  </a:lnTo>
                  <a:lnTo>
                    <a:pt x="671" y="82"/>
                  </a:lnTo>
                  <a:lnTo>
                    <a:pt x="662" y="90"/>
                  </a:lnTo>
                  <a:lnTo>
                    <a:pt x="660" y="101"/>
                  </a:lnTo>
                  <a:lnTo>
                    <a:pt x="656" y="113"/>
                  </a:lnTo>
                  <a:lnTo>
                    <a:pt x="660" y="124"/>
                  </a:lnTo>
                  <a:lnTo>
                    <a:pt x="664" y="141"/>
                  </a:lnTo>
                  <a:lnTo>
                    <a:pt x="671" y="156"/>
                  </a:lnTo>
                  <a:lnTo>
                    <a:pt x="677" y="166"/>
                  </a:lnTo>
                  <a:lnTo>
                    <a:pt x="683" y="177"/>
                  </a:lnTo>
                  <a:lnTo>
                    <a:pt x="687" y="185"/>
                  </a:lnTo>
                  <a:lnTo>
                    <a:pt x="690" y="187"/>
                  </a:lnTo>
                  <a:lnTo>
                    <a:pt x="687" y="187"/>
                  </a:lnTo>
                  <a:lnTo>
                    <a:pt x="679" y="187"/>
                  </a:lnTo>
                  <a:lnTo>
                    <a:pt x="671" y="187"/>
                  </a:lnTo>
                  <a:lnTo>
                    <a:pt x="666" y="187"/>
                  </a:lnTo>
                  <a:lnTo>
                    <a:pt x="656" y="187"/>
                  </a:lnTo>
                  <a:lnTo>
                    <a:pt x="647" y="187"/>
                  </a:lnTo>
                  <a:lnTo>
                    <a:pt x="633" y="185"/>
                  </a:lnTo>
                  <a:lnTo>
                    <a:pt x="618" y="183"/>
                  </a:lnTo>
                  <a:lnTo>
                    <a:pt x="599" y="177"/>
                  </a:lnTo>
                  <a:lnTo>
                    <a:pt x="580" y="177"/>
                  </a:lnTo>
                  <a:lnTo>
                    <a:pt x="555" y="170"/>
                  </a:lnTo>
                  <a:lnTo>
                    <a:pt x="533" y="166"/>
                  </a:lnTo>
                  <a:lnTo>
                    <a:pt x="502" y="160"/>
                  </a:lnTo>
                  <a:lnTo>
                    <a:pt x="474" y="152"/>
                  </a:lnTo>
                  <a:lnTo>
                    <a:pt x="438" y="143"/>
                  </a:lnTo>
                  <a:lnTo>
                    <a:pt x="401" y="133"/>
                  </a:lnTo>
                  <a:lnTo>
                    <a:pt x="365" y="122"/>
                  </a:lnTo>
                  <a:lnTo>
                    <a:pt x="327" y="109"/>
                  </a:lnTo>
                  <a:lnTo>
                    <a:pt x="286" y="97"/>
                  </a:lnTo>
                  <a:lnTo>
                    <a:pt x="247" y="82"/>
                  </a:lnTo>
                  <a:lnTo>
                    <a:pt x="208" y="71"/>
                  </a:lnTo>
                  <a:lnTo>
                    <a:pt x="171" y="61"/>
                  </a:lnTo>
                  <a:lnTo>
                    <a:pt x="135" y="46"/>
                  </a:lnTo>
                  <a:lnTo>
                    <a:pt x="103" y="37"/>
                  </a:lnTo>
                  <a:lnTo>
                    <a:pt x="73" y="27"/>
                  </a:lnTo>
                  <a:lnTo>
                    <a:pt x="48" y="17"/>
                  </a:lnTo>
                  <a:lnTo>
                    <a:pt x="27" y="10"/>
                  </a:lnTo>
                  <a:lnTo>
                    <a:pt x="12" y="8"/>
                  </a:lnTo>
                  <a:lnTo>
                    <a:pt x="2" y="2"/>
                  </a:lnTo>
                  <a:lnTo>
                    <a:pt x="0" y="2"/>
                  </a:lnTo>
                  <a:lnTo>
                    <a:pt x="0" y="2"/>
                  </a:lnTo>
                  <a:close/>
                </a:path>
              </a:pathLst>
            </a:custGeom>
            <a:solidFill>
              <a:srgbClr val="FFFFC2"/>
            </a:solidFill>
            <a:ln w="9525">
              <a:noFill/>
              <a:round/>
            </a:ln>
          </p:spPr>
          <p:txBody>
            <a:bodyPr/>
            <a:lstStyle/>
            <a:p>
              <a:endParaRPr lang="en-US"/>
            </a:p>
          </p:txBody>
        </p:sp>
        <p:sp>
          <p:nvSpPr>
            <p:cNvPr id="384050" name="Freeform 50"/>
            <p:cNvSpPr/>
            <p:nvPr/>
          </p:nvSpPr>
          <p:spPr bwMode="auto">
            <a:xfrm>
              <a:off x="3348" y="3553"/>
              <a:ext cx="363" cy="21"/>
            </a:xfrm>
            <a:custGeom>
              <a:avLst/>
              <a:gdLst/>
              <a:ahLst/>
              <a:cxnLst>
                <a:cxn ang="0">
                  <a:pos x="0" y="42"/>
                </a:cxn>
                <a:cxn ang="0">
                  <a:pos x="4" y="38"/>
                </a:cxn>
                <a:cxn ang="0">
                  <a:pos x="19" y="38"/>
                </a:cxn>
                <a:cxn ang="0">
                  <a:pos x="28" y="38"/>
                </a:cxn>
                <a:cxn ang="0">
                  <a:pos x="40" y="38"/>
                </a:cxn>
                <a:cxn ang="0">
                  <a:pos x="55" y="38"/>
                </a:cxn>
                <a:cxn ang="0">
                  <a:pos x="74" y="38"/>
                </a:cxn>
                <a:cxn ang="0">
                  <a:pos x="91" y="36"/>
                </a:cxn>
                <a:cxn ang="0">
                  <a:pos x="114" y="36"/>
                </a:cxn>
                <a:cxn ang="0">
                  <a:pos x="137" y="34"/>
                </a:cxn>
                <a:cxn ang="0">
                  <a:pos x="163" y="34"/>
                </a:cxn>
                <a:cxn ang="0">
                  <a:pos x="186" y="34"/>
                </a:cxn>
                <a:cxn ang="0">
                  <a:pos x="217" y="32"/>
                </a:cxn>
                <a:cxn ang="0">
                  <a:pos x="247" y="28"/>
                </a:cxn>
                <a:cxn ang="0">
                  <a:pos x="281" y="28"/>
                </a:cxn>
                <a:cxn ang="0">
                  <a:pos x="313" y="27"/>
                </a:cxn>
                <a:cxn ang="0">
                  <a:pos x="348" y="25"/>
                </a:cxn>
                <a:cxn ang="0">
                  <a:pos x="384" y="21"/>
                </a:cxn>
                <a:cxn ang="0">
                  <a:pos x="420" y="19"/>
                </a:cxn>
                <a:cxn ang="0">
                  <a:pos x="456" y="17"/>
                </a:cxn>
                <a:cxn ang="0">
                  <a:pos x="492" y="17"/>
                </a:cxn>
                <a:cxn ang="0">
                  <a:pos x="524" y="11"/>
                </a:cxn>
                <a:cxn ang="0">
                  <a:pos x="559" y="11"/>
                </a:cxn>
                <a:cxn ang="0">
                  <a:pos x="587" y="7"/>
                </a:cxn>
                <a:cxn ang="0">
                  <a:pos x="616" y="7"/>
                </a:cxn>
                <a:cxn ang="0">
                  <a:pos x="640" y="2"/>
                </a:cxn>
                <a:cxn ang="0">
                  <a:pos x="663" y="2"/>
                </a:cxn>
                <a:cxn ang="0">
                  <a:pos x="678" y="0"/>
                </a:cxn>
                <a:cxn ang="0">
                  <a:pos x="692" y="0"/>
                </a:cxn>
                <a:cxn ang="0">
                  <a:pos x="701" y="0"/>
                </a:cxn>
                <a:cxn ang="0">
                  <a:pos x="705" y="0"/>
                </a:cxn>
                <a:cxn ang="0">
                  <a:pos x="726" y="7"/>
                </a:cxn>
                <a:cxn ang="0">
                  <a:pos x="300" y="38"/>
                </a:cxn>
                <a:cxn ang="0">
                  <a:pos x="0" y="42"/>
                </a:cxn>
                <a:cxn ang="0">
                  <a:pos x="0" y="42"/>
                </a:cxn>
              </a:cxnLst>
              <a:rect l="0" t="0" r="r" b="b"/>
              <a:pathLst>
                <a:path w="726" h="42">
                  <a:moveTo>
                    <a:pt x="0" y="42"/>
                  </a:moveTo>
                  <a:lnTo>
                    <a:pt x="4" y="38"/>
                  </a:lnTo>
                  <a:lnTo>
                    <a:pt x="19" y="38"/>
                  </a:lnTo>
                  <a:lnTo>
                    <a:pt x="28" y="38"/>
                  </a:lnTo>
                  <a:lnTo>
                    <a:pt x="40" y="38"/>
                  </a:lnTo>
                  <a:lnTo>
                    <a:pt x="55" y="38"/>
                  </a:lnTo>
                  <a:lnTo>
                    <a:pt x="74" y="38"/>
                  </a:lnTo>
                  <a:lnTo>
                    <a:pt x="91" y="36"/>
                  </a:lnTo>
                  <a:lnTo>
                    <a:pt x="114" y="36"/>
                  </a:lnTo>
                  <a:lnTo>
                    <a:pt x="137" y="34"/>
                  </a:lnTo>
                  <a:lnTo>
                    <a:pt x="163" y="34"/>
                  </a:lnTo>
                  <a:lnTo>
                    <a:pt x="186" y="34"/>
                  </a:lnTo>
                  <a:lnTo>
                    <a:pt x="217" y="32"/>
                  </a:lnTo>
                  <a:lnTo>
                    <a:pt x="247" y="28"/>
                  </a:lnTo>
                  <a:lnTo>
                    <a:pt x="281" y="28"/>
                  </a:lnTo>
                  <a:lnTo>
                    <a:pt x="313" y="27"/>
                  </a:lnTo>
                  <a:lnTo>
                    <a:pt x="348" y="25"/>
                  </a:lnTo>
                  <a:lnTo>
                    <a:pt x="384" y="21"/>
                  </a:lnTo>
                  <a:lnTo>
                    <a:pt x="420" y="19"/>
                  </a:lnTo>
                  <a:lnTo>
                    <a:pt x="456" y="17"/>
                  </a:lnTo>
                  <a:lnTo>
                    <a:pt x="492" y="17"/>
                  </a:lnTo>
                  <a:lnTo>
                    <a:pt x="524" y="11"/>
                  </a:lnTo>
                  <a:lnTo>
                    <a:pt x="559" y="11"/>
                  </a:lnTo>
                  <a:lnTo>
                    <a:pt x="587" y="7"/>
                  </a:lnTo>
                  <a:lnTo>
                    <a:pt x="616" y="7"/>
                  </a:lnTo>
                  <a:lnTo>
                    <a:pt x="640" y="2"/>
                  </a:lnTo>
                  <a:lnTo>
                    <a:pt x="663" y="2"/>
                  </a:lnTo>
                  <a:lnTo>
                    <a:pt x="678" y="0"/>
                  </a:lnTo>
                  <a:lnTo>
                    <a:pt x="692" y="0"/>
                  </a:lnTo>
                  <a:lnTo>
                    <a:pt x="701" y="0"/>
                  </a:lnTo>
                  <a:lnTo>
                    <a:pt x="705" y="0"/>
                  </a:lnTo>
                  <a:lnTo>
                    <a:pt x="726" y="7"/>
                  </a:lnTo>
                  <a:lnTo>
                    <a:pt x="300" y="38"/>
                  </a:lnTo>
                  <a:lnTo>
                    <a:pt x="0" y="42"/>
                  </a:lnTo>
                  <a:lnTo>
                    <a:pt x="0" y="42"/>
                  </a:lnTo>
                  <a:close/>
                </a:path>
              </a:pathLst>
            </a:custGeom>
            <a:solidFill>
              <a:srgbClr val="A0E5F7"/>
            </a:solidFill>
            <a:ln w="9525">
              <a:noFill/>
              <a:round/>
            </a:ln>
          </p:spPr>
          <p:txBody>
            <a:bodyPr/>
            <a:lstStyle/>
            <a:p>
              <a:endParaRPr lang="en-US"/>
            </a:p>
          </p:txBody>
        </p:sp>
        <p:sp>
          <p:nvSpPr>
            <p:cNvPr id="384051" name="Freeform 51"/>
            <p:cNvSpPr/>
            <p:nvPr/>
          </p:nvSpPr>
          <p:spPr bwMode="auto">
            <a:xfrm>
              <a:off x="3379" y="3564"/>
              <a:ext cx="362" cy="20"/>
            </a:xfrm>
            <a:custGeom>
              <a:avLst/>
              <a:gdLst/>
              <a:ahLst/>
              <a:cxnLst>
                <a:cxn ang="0">
                  <a:pos x="0" y="40"/>
                </a:cxn>
                <a:cxn ang="0">
                  <a:pos x="3" y="40"/>
                </a:cxn>
                <a:cxn ang="0">
                  <a:pos x="17" y="40"/>
                </a:cxn>
                <a:cxn ang="0">
                  <a:pos x="26" y="40"/>
                </a:cxn>
                <a:cxn ang="0">
                  <a:pos x="40" y="40"/>
                </a:cxn>
                <a:cxn ang="0">
                  <a:pos x="53" y="40"/>
                </a:cxn>
                <a:cxn ang="0">
                  <a:pos x="74" y="40"/>
                </a:cxn>
                <a:cxn ang="0">
                  <a:pos x="89" y="38"/>
                </a:cxn>
                <a:cxn ang="0">
                  <a:pos x="112" y="38"/>
                </a:cxn>
                <a:cxn ang="0">
                  <a:pos x="133" y="34"/>
                </a:cxn>
                <a:cxn ang="0">
                  <a:pos x="159" y="34"/>
                </a:cxn>
                <a:cxn ang="0">
                  <a:pos x="186" y="32"/>
                </a:cxn>
                <a:cxn ang="0">
                  <a:pos x="214" y="32"/>
                </a:cxn>
                <a:cxn ang="0">
                  <a:pos x="245" y="30"/>
                </a:cxn>
                <a:cxn ang="0">
                  <a:pos x="279" y="30"/>
                </a:cxn>
                <a:cxn ang="0">
                  <a:pos x="311" y="25"/>
                </a:cxn>
                <a:cxn ang="0">
                  <a:pos x="346" y="23"/>
                </a:cxn>
                <a:cxn ang="0">
                  <a:pos x="382" y="21"/>
                </a:cxn>
                <a:cxn ang="0">
                  <a:pos x="418" y="21"/>
                </a:cxn>
                <a:cxn ang="0">
                  <a:pos x="454" y="15"/>
                </a:cxn>
                <a:cxn ang="0">
                  <a:pos x="490" y="13"/>
                </a:cxn>
                <a:cxn ang="0">
                  <a:pos x="522" y="11"/>
                </a:cxn>
                <a:cxn ang="0">
                  <a:pos x="557" y="11"/>
                </a:cxn>
                <a:cxn ang="0">
                  <a:pos x="585" y="6"/>
                </a:cxn>
                <a:cxn ang="0">
                  <a:pos x="614" y="6"/>
                </a:cxn>
                <a:cxn ang="0">
                  <a:pos x="638" y="4"/>
                </a:cxn>
                <a:cxn ang="0">
                  <a:pos x="661" y="4"/>
                </a:cxn>
                <a:cxn ang="0">
                  <a:pos x="678" y="0"/>
                </a:cxn>
                <a:cxn ang="0">
                  <a:pos x="692" y="0"/>
                </a:cxn>
                <a:cxn ang="0">
                  <a:pos x="701" y="0"/>
                </a:cxn>
                <a:cxn ang="0">
                  <a:pos x="705" y="0"/>
                </a:cxn>
                <a:cxn ang="0">
                  <a:pos x="724" y="6"/>
                </a:cxn>
                <a:cxn ang="0">
                  <a:pos x="300" y="38"/>
                </a:cxn>
                <a:cxn ang="0">
                  <a:pos x="0" y="40"/>
                </a:cxn>
                <a:cxn ang="0">
                  <a:pos x="0" y="40"/>
                </a:cxn>
              </a:cxnLst>
              <a:rect l="0" t="0" r="r" b="b"/>
              <a:pathLst>
                <a:path w="724" h="40">
                  <a:moveTo>
                    <a:pt x="0" y="40"/>
                  </a:moveTo>
                  <a:lnTo>
                    <a:pt x="3" y="40"/>
                  </a:lnTo>
                  <a:lnTo>
                    <a:pt x="17" y="40"/>
                  </a:lnTo>
                  <a:lnTo>
                    <a:pt x="26" y="40"/>
                  </a:lnTo>
                  <a:lnTo>
                    <a:pt x="40" y="40"/>
                  </a:lnTo>
                  <a:lnTo>
                    <a:pt x="53" y="40"/>
                  </a:lnTo>
                  <a:lnTo>
                    <a:pt x="74" y="40"/>
                  </a:lnTo>
                  <a:lnTo>
                    <a:pt x="89" y="38"/>
                  </a:lnTo>
                  <a:lnTo>
                    <a:pt x="112" y="38"/>
                  </a:lnTo>
                  <a:lnTo>
                    <a:pt x="133" y="34"/>
                  </a:lnTo>
                  <a:lnTo>
                    <a:pt x="159" y="34"/>
                  </a:lnTo>
                  <a:lnTo>
                    <a:pt x="186" y="32"/>
                  </a:lnTo>
                  <a:lnTo>
                    <a:pt x="214" y="32"/>
                  </a:lnTo>
                  <a:lnTo>
                    <a:pt x="245" y="30"/>
                  </a:lnTo>
                  <a:lnTo>
                    <a:pt x="279" y="30"/>
                  </a:lnTo>
                  <a:lnTo>
                    <a:pt x="311" y="25"/>
                  </a:lnTo>
                  <a:lnTo>
                    <a:pt x="346" y="23"/>
                  </a:lnTo>
                  <a:lnTo>
                    <a:pt x="382" y="21"/>
                  </a:lnTo>
                  <a:lnTo>
                    <a:pt x="418" y="21"/>
                  </a:lnTo>
                  <a:lnTo>
                    <a:pt x="454" y="15"/>
                  </a:lnTo>
                  <a:lnTo>
                    <a:pt x="490" y="13"/>
                  </a:lnTo>
                  <a:lnTo>
                    <a:pt x="522" y="11"/>
                  </a:lnTo>
                  <a:lnTo>
                    <a:pt x="557" y="11"/>
                  </a:lnTo>
                  <a:lnTo>
                    <a:pt x="585" y="6"/>
                  </a:lnTo>
                  <a:lnTo>
                    <a:pt x="614" y="6"/>
                  </a:lnTo>
                  <a:lnTo>
                    <a:pt x="638" y="4"/>
                  </a:lnTo>
                  <a:lnTo>
                    <a:pt x="661" y="4"/>
                  </a:lnTo>
                  <a:lnTo>
                    <a:pt x="678" y="0"/>
                  </a:lnTo>
                  <a:lnTo>
                    <a:pt x="692" y="0"/>
                  </a:lnTo>
                  <a:lnTo>
                    <a:pt x="701" y="0"/>
                  </a:lnTo>
                  <a:lnTo>
                    <a:pt x="705" y="0"/>
                  </a:lnTo>
                  <a:lnTo>
                    <a:pt x="724" y="6"/>
                  </a:lnTo>
                  <a:lnTo>
                    <a:pt x="300" y="38"/>
                  </a:lnTo>
                  <a:lnTo>
                    <a:pt x="0" y="40"/>
                  </a:lnTo>
                  <a:lnTo>
                    <a:pt x="0" y="40"/>
                  </a:lnTo>
                  <a:close/>
                </a:path>
              </a:pathLst>
            </a:custGeom>
            <a:solidFill>
              <a:srgbClr val="A0E5F7"/>
            </a:solidFill>
            <a:ln w="9525">
              <a:noFill/>
              <a:round/>
            </a:ln>
          </p:spPr>
          <p:txBody>
            <a:bodyPr/>
            <a:lstStyle/>
            <a:p>
              <a:endParaRPr lang="en-US"/>
            </a:p>
          </p:txBody>
        </p:sp>
        <p:sp>
          <p:nvSpPr>
            <p:cNvPr id="384052" name="Freeform 52"/>
            <p:cNvSpPr/>
            <p:nvPr/>
          </p:nvSpPr>
          <p:spPr bwMode="auto">
            <a:xfrm>
              <a:off x="3408" y="3574"/>
              <a:ext cx="363" cy="19"/>
            </a:xfrm>
            <a:custGeom>
              <a:avLst/>
              <a:gdLst/>
              <a:ahLst/>
              <a:cxnLst>
                <a:cxn ang="0">
                  <a:pos x="0" y="38"/>
                </a:cxn>
                <a:cxn ang="0">
                  <a:pos x="3" y="38"/>
                </a:cxn>
                <a:cxn ang="0">
                  <a:pos x="19" y="38"/>
                </a:cxn>
                <a:cxn ang="0">
                  <a:pos x="28" y="38"/>
                </a:cxn>
                <a:cxn ang="0">
                  <a:pos x="38" y="38"/>
                </a:cxn>
                <a:cxn ang="0">
                  <a:pos x="55" y="38"/>
                </a:cxn>
                <a:cxn ang="0">
                  <a:pos x="74" y="38"/>
                </a:cxn>
                <a:cxn ang="0">
                  <a:pos x="91" y="36"/>
                </a:cxn>
                <a:cxn ang="0">
                  <a:pos x="110" y="36"/>
                </a:cxn>
                <a:cxn ang="0">
                  <a:pos x="133" y="34"/>
                </a:cxn>
                <a:cxn ang="0">
                  <a:pos x="159" y="34"/>
                </a:cxn>
                <a:cxn ang="0">
                  <a:pos x="184" y="30"/>
                </a:cxn>
                <a:cxn ang="0">
                  <a:pos x="214" y="28"/>
                </a:cxn>
                <a:cxn ang="0">
                  <a:pos x="243" y="28"/>
                </a:cxn>
                <a:cxn ang="0">
                  <a:pos x="277" y="28"/>
                </a:cxn>
                <a:cxn ang="0">
                  <a:pos x="309" y="23"/>
                </a:cxn>
                <a:cxn ang="0">
                  <a:pos x="346" y="21"/>
                </a:cxn>
                <a:cxn ang="0">
                  <a:pos x="380" y="19"/>
                </a:cxn>
                <a:cxn ang="0">
                  <a:pos x="418" y="19"/>
                </a:cxn>
                <a:cxn ang="0">
                  <a:pos x="454" y="13"/>
                </a:cxn>
                <a:cxn ang="0">
                  <a:pos x="490" y="13"/>
                </a:cxn>
                <a:cxn ang="0">
                  <a:pos x="524" y="11"/>
                </a:cxn>
                <a:cxn ang="0">
                  <a:pos x="558" y="11"/>
                </a:cxn>
                <a:cxn ang="0">
                  <a:pos x="587" y="7"/>
                </a:cxn>
                <a:cxn ang="0">
                  <a:pos x="615" y="4"/>
                </a:cxn>
                <a:cxn ang="0">
                  <a:pos x="640" y="2"/>
                </a:cxn>
                <a:cxn ang="0">
                  <a:pos x="663" y="2"/>
                </a:cxn>
                <a:cxn ang="0">
                  <a:pos x="678" y="0"/>
                </a:cxn>
                <a:cxn ang="0">
                  <a:pos x="691" y="0"/>
                </a:cxn>
                <a:cxn ang="0">
                  <a:pos x="701" y="0"/>
                </a:cxn>
                <a:cxn ang="0">
                  <a:pos x="705" y="0"/>
                </a:cxn>
                <a:cxn ang="0">
                  <a:pos x="726" y="4"/>
                </a:cxn>
                <a:cxn ang="0">
                  <a:pos x="300" y="38"/>
                </a:cxn>
                <a:cxn ang="0">
                  <a:pos x="0" y="38"/>
                </a:cxn>
                <a:cxn ang="0">
                  <a:pos x="0" y="38"/>
                </a:cxn>
              </a:cxnLst>
              <a:rect l="0" t="0" r="r" b="b"/>
              <a:pathLst>
                <a:path w="726" h="38">
                  <a:moveTo>
                    <a:pt x="0" y="38"/>
                  </a:moveTo>
                  <a:lnTo>
                    <a:pt x="3" y="38"/>
                  </a:lnTo>
                  <a:lnTo>
                    <a:pt x="19" y="38"/>
                  </a:lnTo>
                  <a:lnTo>
                    <a:pt x="28" y="38"/>
                  </a:lnTo>
                  <a:lnTo>
                    <a:pt x="38" y="38"/>
                  </a:lnTo>
                  <a:lnTo>
                    <a:pt x="55" y="38"/>
                  </a:lnTo>
                  <a:lnTo>
                    <a:pt x="74" y="38"/>
                  </a:lnTo>
                  <a:lnTo>
                    <a:pt x="91" y="36"/>
                  </a:lnTo>
                  <a:lnTo>
                    <a:pt x="110" y="36"/>
                  </a:lnTo>
                  <a:lnTo>
                    <a:pt x="133" y="34"/>
                  </a:lnTo>
                  <a:lnTo>
                    <a:pt x="159" y="34"/>
                  </a:lnTo>
                  <a:lnTo>
                    <a:pt x="184" y="30"/>
                  </a:lnTo>
                  <a:lnTo>
                    <a:pt x="214" y="28"/>
                  </a:lnTo>
                  <a:lnTo>
                    <a:pt x="243" y="28"/>
                  </a:lnTo>
                  <a:lnTo>
                    <a:pt x="277" y="28"/>
                  </a:lnTo>
                  <a:lnTo>
                    <a:pt x="309" y="23"/>
                  </a:lnTo>
                  <a:lnTo>
                    <a:pt x="346" y="21"/>
                  </a:lnTo>
                  <a:lnTo>
                    <a:pt x="380" y="19"/>
                  </a:lnTo>
                  <a:lnTo>
                    <a:pt x="418" y="19"/>
                  </a:lnTo>
                  <a:lnTo>
                    <a:pt x="454" y="13"/>
                  </a:lnTo>
                  <a:lnTo>
                    <a:pt x="490" y="13"/>
                  </a:lnTo>
                  <a:lnTo>
                    <a:pt x="524" y="11"/>
                  </a:lnTo>
                  <a:lnTo>
                    <a:pt x="558" y="11"/>
                  </a:lnTo>
                  <a:lnTo>
                    <a:pt x="587" y="7"/>
                  </a:lnTo>
                  <a:lnTo>
                    <a:pt x="615" y="4"/>
                  </a:lnTo>
                  <a:lnTo>
                    <a:pt x="640" y="2"/>
                  </a:lnTo>
                  <a:lnTo>
                    <a:pt x="663" y="2"/>
                  </a:lnTo>
                  <a:lnTo>
                    <a:pt x="678" y="0"/>
                  </a:lnTo>
                  <a:lnTo>
                    <a:pt x="691" y="0"/>
                  </a:lnTo>
                  <a:lnTo>
                    <a:pt x="701" y="0"/>
                  </a:lnTo>
                  <a:lnTo>
                    <a:pt x="705" y="0"/>
                  </a:lnTo>
                  <a:lnTo>
                    <a:pt x="726" y="4"/>
                  </a:lnTo>
                  <a:lnTo>
                    <a:pt x="300" y="38"/>
                  </a:lnTo>
                  <a:lnTo>
                    <a:pt x="0" y="38"/>
                  </a:lnTo>
                  <a:lnTo>
                    <a:pt x="0" y="38"/>
                  </a:lnTo>
                  <a:close/>
                </a:path>
              </a:pathLst>
            </a:custGeom>
            <a:solidFill>
              <a:srgbClr val="A0E5F7"/>
            </a:solidFill>
            <a:ln w="9525">
              <a:noFill/>
              <a:round/>
            </a:ln>
          </p:spPr>
          <p:txBody>
            <a:bodyPr/>
            <a:lstStyle/>
            <a:p>
              <a:endParaRPr lang="en-US"/>
            </a:p>
          </p:txBody>
        </p:sp>
        <p:sp>
          <p:nvSpPr>
            <p:cNvPr id="384053" name="Freeform 53"/>
            <p:cNvSpPr/>
            <p:nvPr/>
          </p:nvSpPr>
          <p:spPr bwMode="auto">
            <a:xfrm>
              <a:off x="3438" y="3597"/>
              <a:ext cx="177" cy="10"/>
            </a:xfrm>
            <a:custGeom>
              <a:avLst/>
              <a:gdLst/>
              <a:ahLst/>
              <a:cxnLst>
                <a:cxn ang="0">
                  <a:pos x="0" y="16"/>
                </a:cxn>
                <a:cxn ang="0">
                  <a:pos x="5" y="12"/>
                </a:cxn>
                <a:cxn ang="0">
                  <a:pos x="17" y="12"/>
                </a:cxn>
                <a:cxn ang="0">
                  <a:pos x="26" y="12"/>
                </a:cxn>
                <a:cxn ang="0">
                  <a:pos x="41" y="12"/>
                </a:cxn>
                <a:cxn ang="0">
                  <a:pos x="53" y="12"/>
                </a:cxn>
                <a:cxn ang="0">
                  <a:pos x="72" y="12"/>
                </a:cxn>
                <a:cxn ang="0">
                  <a:pos x="89" y="10"/>
                </a:cxn>
                <a:cxn ang="0">
                  <a:pos x="110" y="10"/>
                </a:cxn>
                <a:cxn ang="0">
                  <a:pos x="133" y="10"/>
                </a:cxn>
                <a:cxn ang="0">
                  <a:pos x="159" y="10"/>
                </a:cxn>
                <a:cxn ang="0">
                  <a:pos x="184" y="8"/>
                </a:cxn>
                <a:cxn ang="0">
                  <a:pos x="214" y="4"/>
                </a:cxn>
                <a:cxn ang="0">
                  <a:pos x="245" y="2"/>
                </a:cxn>
                <a:cxn ang="0">
                  <a:pos x="279" y="2"/>
                </a:cxn>
                <a:cxn ang="0">
                  <a:pos x="353" y="0"/>
                </a:cxn>
                <a:cxn ang="0">
                  <a:pos x="344" y="10"/>
                </a:cxn>
                <a:cxn ang="0">
                  <a:pos x="171" y="19"/>
                </a:cxn>
                <a:cxn ang="0">
                  <a:pos x="0" y="16"/>
                </a:cxn>
                <a:cxn ang="0">
                  <a:pos x="0" y="16"/>
                </a:cxn>
              </a:cxnLst>
              <a:rect l="0" t="0" r="r" b="b"/>
              <a:pathLst>
                <a:path w="353" h="19">
                  <a:moveTo>
                    <a:pt x="0" y="16"/>
                  </a:moveTo>
                  <a:lnTo>
                    <a:pt x="5" y="12"/>
                  </a:lnTo>
                  <a:lnTo>
                    <a:pt x="17" y="12"/>
                  </a:lnTo>
                  <a:lnTo>
                    <a:pt x="26" y="12"/>
                  </a:lnTo>
                  <a:lnTo>
                    <a:pt x="41" y="12"/>
                  </a:lnTo>
                  <a:lnTo>
                    <a:pt x="53" y="12"/>
                  </a:lnTo>
                  <a:lnTo>
                    <a:pt x="72" y="12"/>
                  </a:lnTo>
                  <a:lnTo>
                    <a:pt x="89" y="10"/>
                  </a:lnTo>
                  <a:lnTo>
                    <a:pt x="110" y="10"/>
                  </a:lnTo>
                  <a:lnTo>
                    <a:pt x="133" y="10"/>
                  </a:lnTo>
                  <a:lnTo>
                    <a:pt x="159" y="10"/>
                  </a:lnTo>
                  <a:lnTo>
                    <a:pt x="184" y="8"/>
                  </a:lnTo>
                  <a:lnTo>
                    <a:pt x="214" y="4"/>
                  </a:lnTo>
                  <a:lnTo>
                    <a:pt x="245" y="2"/>
                  </a:lnTo>
                  <a:lnTo>
                    <a:pt x="279" y="2"/>
                  </a:lnTo>
                  <a:lnTo>
                    <a:pt x="353" y="0"/>
                  </a:lnTo>
                  <a:lnTo>
                    <a:pt x="344" y="10"/>
                  </a:lnTo>
                  <a:lnTo>
                    <a:pt x="171" y="19"/>
                  </a:lnTo>
                  <a:lnTo>
                    <a:pt x="0" y="16"/>
                  </a:lnTo>
                  <a:lnTo>
                    <a:pt x="0" y="16"/>
                  </a:lnTo>
                  <a:close/>
                </a:path>
              </a:pathLst>
            </a:custGeom>
            <a:solidFill>
              <a:srgbClr val="A0E5F7"/>
            </a:solidFill>
            <a:ln w="9525">
              <a:noFill/>
              <a:round/>
            </a:ln>
          </p:spPr>
          <p:txBody>
            <a:bodyPr/>
            <a:lstStyle/>
            <a:p>
              <a:endParaRPr lang="en-US"/>
            </a:p>
          </p:txBody>
        </p:sp>
        <p:sp>
          <p:nvSpPr>
            <p:cNvPr id="384054" name="Freeform 54"/>
            <p:cNvSpPr/>
            <p:nvPr/>
          </p:nvSpPr>
          <p:spPr bwMode="auto">
            <a:xfrm>
              <a:off x="3486" y="3615"/>
              <a:ext cx="121" cy="9"/>
            </a:xfrm>
            <a:custGeom>
              <a:avLst/>
              <a:gdLst/>
              <a:ahLst/>
              <a:cxnLst>
                <a:cxn ang="0">
                  <a:pos x="2" y="16"/>
                </a:cxn>
                <a:cxn ang="0">
                  <a:pos x="0" y="12"/>
                </a:cxn>
                <a:cxn ang="0">
                  <a:pos x="2" y="12"/>
                </a:cxn>
                <a:cxn ang="0">
                  <a:pos x="6" y="10"/>
                </a:cxn>
                <a:cxn ang="0">
                  <a:pos x="18" y="10"/>
                </a:cxn>
                <a:cxn ang="0">
                  <a:pos x="23" y="10"/>
                </a:cxn>
                <a:cxn ang="0">
                  <a:pos x="35" y="10"/>
                </a:cxn>
                <a:cxn ang="0">
                  <a:pos x="48" y="8"/>
                </a:cxn>
                <a:cxn ang="0">
                  <a:pos x="65" y="8"/>
                </a:cxn>
                <a:cxn ang="0">
                  <a:pos x="84" y="6"/>
                </a:cxn>
                <a:cxn ang="0">
                  <a:pos x="107" y="2"/>
                </a:cxn>
                <a:cxn ang="0">
                  <a:pos x="134" y="0"/>
                </a:cxn>
                <a:cxn ang="0">
                  <a:pos x="168" y="0"/>
                </a:cxn>
                <a:cxn ang="0">
                  <a:pos x="242" y="0"/>
                </a:cxn>
                <a:cxn ang="0">
                  <a:pos x="234" y="10"/>
                </a:cxn>
                <a:cxn ang="0">
                  <a:pos x="63" y="18"/>
                </a:cxn>
                <a:cxn ang="0">
                  <a:pos x="2" y="16"/>
                </a:cxn>
                <a:cxn ang="0">
                  <a:pos x="2" y="16"/>
                </a:cxn>
              </a:cxnLst>
              <a:rect l="0" t="0" r="r" b="b"/>
              <a:pathLst>
                <a:path w="242" h="18">
                  <a:moveTo>
                    <a:pt x="2" y="16"/>
                  </a:moveTo>
                  <a:lnTo>
                    <a:pt x="0" y="12"/>
                  </a:lnTo>
                  <a:lnTo>
                    <a:pt x="2" y="12"/>
                  </a:lnTo>
                  <a:lnTo>
                    <a:pt x="6" y="10"/>
                  </a:lnTo>
                  <a:lnTo>
                    <a:pt x="18" y="10"/>
                  </a:lnTo>
                  <a:lnTo>
                    <a:pt x="23" y="10"/>
                  </a:lnTo>
                  <a:lnTo>
                    <a:pt x="35" y="10"/>
                  </a:lnTo>
                  <a:lnTo>
                    <a:pt x="48" y="8"/>
                  </a:lnTo>
                  <a:lnTo>
                    <a:pt x="65" y="8"/>
                  </a:lnTo>
                  <a:lnTo>
                    <a:pt x="84" y="6"/>
                  </a:lnTo>
                  <a:lnTo>
                    <a:pt x="107" y="2"/>
                  </a:lnTo>
                  <a:lnTo>
                    <a:pt x="134" y="0"/>
                  </a:lnTo>
                  <a:lnTo>
                    <a:pt x="168" y="0"/>
                  </a:lnTo>
                  <a:lnTo>
                    <a:pt x="242" y="0"/>
                  </a:lnTo>
                  <a:lnTo>
                    <a:pt x="234" y="10"/>
                  </a:lnTo>
                  <a:lnTo>
                    <a:pt x="63" y="18"/>
                  </a:lnTo>
                  <a:lnTo>
                    <a:pt x="2" y="16"/>
                  </a:lnTo>
                  <a:lnTo>
                    <a:pt x="2" y="16"/>
                  </a:lnTo>
                  <a:close/>
                </a:path>
              </a:pathLst>
            </a:custGeom>
            <a:solidFill>
              <a:srgbClr val="A0E5F7"/>
            </a:solidFill>
            <a:ln w="9525">
              <a:noFill/>
              <a:round/>
            </a:ln>
          </p:spPr>
          <p:txBody>
            <a:bodyPr/>
            <a:lstStyle/>
            <a:p>
              <a:endParaRPr lang="en-US"/>
            </a:p>
          </p:txBody>
        </p:sp>
        <p:sp>
          <p:nvSpPr>
            <p:cNvPr id="384055" name="Freeform 55"/>
            <p:cNvSpPr/>
            <p:nvPr/>
          </p:nvSpPr>
          <p:spPr bwMode="auto">
            <a:xfrm>
              <a:off x="3539" y="3628"/>
              <a:ext cx="81" cy="8"/>
            </a:xfrm>
            <a:custGeom>
              <a:avLst/>
              <a:gdLst/>
              <a:ahLst/>
              <a:cxnLst>
                <a:cxn ang="0">
                  <a:pos x="0" y="10"/>
                </a:cxn>
                <a:cxn ang="0">
                  <a:pos x="80" y="2"/>
                </a:cxn>
                <a:cxn ang="0">
                  <a:pos x="146" y="0"/>
                </a:cxn>
                <a:cxn ang="0">
                  <a:pos x="163" y="17"/>
                </a:cxn>
                <a:cxn ang="0">
                  <a:pos x="32" y="12"/>
                </a:cxn>
                <a:cxn ang="0">
                  <a:pos x="0" y="10"/>
                </a:cxn>
                <a:cxn ang="0">
                  <a:pos x="0" y="10"/>
                </a:cxn>
              </a:cxnLst>
              <a:rect l="0" t="0" r="r" b="b"/>
              <a:pathLst>
                <a:path w="163" h="17">
                  <a:moveTo>
                    <a:pt x="0" y="10"/>
                  </a:moveTo>
                  <a:lnTo>
                    <a:pt x="80" y="2"/>
                  </a:lnTo>
                  <a:lnTo>
                    <a:pt x="146" y="0"/>
                  </a:lnTo>
                  <a:lnTo>
                    <a:pt x="163" y="17"/>
                  </a:lnTo>
                  <a:lnTo>
                    <a:pt x="32" y="12"/>
                  </a:lnTo>
                  <a:lnTo>
                    <a:pt x="0" y="10"/>
                  </a:lnTo>
                  <a:lnTo>
                    <a:pt x="0" y="10"/>
                  </a:lnTo>
                  <a:close/>
                </a:path>
              </a:pathLst>
            </a:custGeom>
            <a:solidFill>
              <a:srgbClr val="A0E5F7"/>
            </a:solidFill>
            <a:ln w="9525">
              <a:noFill/>
              <a:round/>
            </a:ln>
          </p:spPr>
          <p:txBody>
            <a:bodyPr/>
            <a:lstStyle/>
            <a:p>
              <a:endParaRPr lang="en-US"/>
            </a:p>
          </p:txBody>
        </p:sp>
        <p:sp>
          <p:nvSpPr>
            <p:cNvPr id="384056" name="Freeform 56"/>
            <p:cNvSpPr/>
            <p:nvPr/>
          </p:nvSpPr>
          <p:spPr bwMode="auto">
            <a:xfrm>
              <a:off x="3980" y="2355"/>
              <a:ext cx="334" cy="511"/>
            </a:xfrm>
            <a:custGeom>
              <a:avLst/>
              <a:gdLst/>
              <a:ahLst/>
              <a:cxnLst>
                <a:cxn ang="0">
                  <a:pos x="65" y="169"/>
                </a:cxn>
                <a:cxn ang="0">
                  <a:pos x="112" y="133"/>
                </a:cxn>
                <a:cxn ang="0">
                  <a:pos x="139" y="157"/>
                </a:cxn>
                <a:cxn ang="0">
                  <a:pos x="137" y="211"/>
                </a:cxn>
                <a:cxn ang="0">
                  <a:pos x="274" y="59"/>
                </a:cxn>
                <a:cxn ang="0">
                  <a:pos x="663" y="112"/>
                </a:cxn>
                <a:cxn ang="0">
                  <a:pos x="667" y="161"/>
                </a:cxn>
                <a:cxn ang="0">
                  <a:pos x="639" y="197"/>
                </a:cxn>
                <a:cxn ang="0">
                  <a:pos x="574" y="195"/>
                </a:cxn>
                <a:cxn ang="0">
                  <a:pos x="500" y="176"/>
                </a:cxn>
                <a:cxn ang="0">
                  <a:pos x="426" y="163"/>
                </a:cxn>
                <a:cxn ang="0">
                  <a:pos x="363" y="184"/>
                </a:cxn>
                <a:cxn ang="0">
                  <a:pos x="317" y="232"/>
                </a:cxn>
                <a:cxn ang="0">
                  <a:pos x="374" y="228"/>
                </a:cxn>
                <a:cxn ang="0">
                  <a:pos x="441" y="260"/>
                </a:cxn>
                <a:cxn ang="0">
                  <a:pos x="490" y="313"/>
                </a:cxn>
                <a:cxn ang="0">
                  <a:pos x="519" y="340"/>
                </a:cxn>
                <a:cxn ang="0">
                  <a:pos x="496" y="387"/>
                </a:cxn>
                <a:cxn ang="0">
                  <a:pos x="486" y="431"/>
                </a:cxn>
                <a:cxn ang="0">
                  <a:pos x="485" y="486"/>
                </a:cxn>
                <a:cxn ang="0">
                  <a:pos x="488" y="545"/>
                </a:cxn>
                <a:cxn ang="0">
                  <a:pos x="494" y="595"/>
                </a:cxn>
                <a:cxn ang="0">
                  <a:pos x="433" y="669"/>
                </a:cxn>
                <a:cxn ang="0">
                  <a:pos x="274" y="657"/>
                </a:cxn>
                <a:cxn ang="0">
                  <a:pos x="295" y="711"/>
                </a:cxn>
                <a:cxn ang="0">
                  <a:pos x="340" y="775"/>
                </a:cxn>
                <a:cxn ang="0">
                  <a:pos x="391" y="809"/>
                </a:cxn>
                <a:cxn ang="0">
                  <a:pos x="382" y="823"/>
                </a:cxn>
                <a:cxn ang="0">
                  <a:pos x="346" y="832"/>
                </a:cxn>
                <a:cxn ang="0">
                  <a:pos x="289" y="834"/>
                </a:cxn>
                <a:cxn ang="0">
                  <a:pos x="266" y="857"/>
                </a:cxn>
                <a:cxn ang="0">
                  <a:pos x="285" y="901"/>
                </a:cxn>
                <a:cxn ang="0">
                  <a:pos x="312" y="937"/>
                </a:cxn>
                <a:cxn ang="0">
                  <a:pos x="268" y="962"/>
                </a:cxn>
                <a:cxn ang="0">
                  <a:pos x="222" y="958"/>
                </a:cxn>
                <a:cxn ang="0">
                  <a:pos x="179" y="984"/>
                </a:cxn>
                <a:cxn ang="0">
                  <a:pos x="154" y="1019"/>
                </a:cxn>
                <a:cxn ang="0">
                  <a:pos x="99" y="967"/>
                </a:cxn>
                <a:cxn ang="0">
                  <a:pos x="57" y="920"/>
                </a:cxn>
                <a:cxn ang="0">
                  <a:pos x="23" y="872"/>
                </a:cxn>
                <a:cxn ang="0">
                  <a:pos x="4" y="823"/>
                </a:cxn>
                <a:cxn ang="0">
                  <a:pos x="0" y="775"/>
                </a:cxn>
                <a:cxn ang="0">
                  <a:pos x="4" y="752"/>
                </a:cxn>
                <a:cxn ang="0">
                  <a:pos x="38" y="711"/>
                </a:cxn>
                <a:cxn ang="0">
                  <a:pos x="66" y="657"/>
                </a:cxn>
                <a:cxn ang="0">
                  <a:pos x="82" y="597"/>
                </a:cxn>
                <a:cxn ang="0">
                  <a:pos x="91" y="530"/>
                </a:cxn>
                <a:cxn ang="0">
                  <a:pos x="99" y="473"/>
                </a:cxn>
                <a:cxn ang="0">
                  <a:pos x="123" y="359"/>
                </a:cxn>
                <a:cxn ang="0">
                  <a:pos x="95" y="330"/>
                </a:cxn>
                <a:cxn ang="0">
                  <a:pos x="120" y="270"/>
                </a:cxn>
                <a:cxn ang="0">
                  <a:pos x="74" y="233"/>
                </a:cxn>
                <a:cxn ang="0">
                  <a:pos x="55" y="190"/>
                </a:cxn>
              </a:cxnLst>
              <a:rect l="0" t="0" r="r" b="b"/>
              <a:pathLst>
                <a:path w="667" h="1022">
                  <a:moveTo>
                    <a:pt x="55" y="190"/>
                  </a:moveTo>
                  <a:lnTo>
                    <a:pt x="55" y="186"/>
                  </a:lnTo>
                  <a:lnTo>
                    <a:pt x="59" y="178"/>
                  </a:lnTo>
                  <a:lnTo>
                    <a:pt x="65" y="169"/>
                  </a:lnTo>
                  <a:lnTo>
                    <a:pt x="74" y="159"/>
                  </a:lnTo>
                  <a:lnTo>
                    <a:pt x="85" y="148"/>
                  </a:lnTo>
                  <a:lnTo>
                    <a:pt x="99" y="138"/>
                  </a:lnTo>
                  <a:lnTo>
                    <a:pt x="112" y="133"/>
                  </a:lnTo>
                  <a:lnTo>
                    <a:pt x="123" y="133"/>
                  </a:lnTo>
                  <a:lnTo>
                    <a:pt x="129" y="136"/>
                  </a:lnTo>
                  <a:lnTo>
                    <a:pt x="137" y="146"/>
                  </a:lnTo>
                  <a:lnTo>
                    <a:pt x="139" y="157"/>
                  </a:lnTo>
                  <a:lnTo>
                    <a:pt x="141" y="173"/>
                  </a:lnTo>
                  <a:lnTo>
                    <a:pt x="139" y="186"/>
                  </a:lnTo>
                  <a:lnTo>
                    <a:pt x="139" y="201"/>
                  </a:lnTo>
                  <a:lnTo>
                    <a:pt x="137" y="211"/>
                  </a:lnTo>
                  <a:lnTo>
                    <a:pt x="137" y="216"/>
                  </a:lnTo>
                  <a:lnTo>
                    <a:pt x="158" y="216"/>
                  </a:lnTo>
                  <a:lnTo>
                    <a:pt x="165" y="131"/>
                  </a:lnTo>
                  <a:lnTo>
                    <a:pt x="274" y="59"/>
                  </a:lnTo>
                  <a:lnTo>
                    <a:pt x="399" y="0"/>
                  </a:lnTo>
                  <a:lnTo>
                    <a:pt x="530" y="93"/>
                  </a:lnTo>
                  <a:lnTo>
                    <a:pt x="661" y="104"/>
                  </a:lnTo>
                  <a:lnTo>
                    <a:pt x="663" y="112"/>
                  </a:lnTo>
                  <a:lnTo>
                    <a:pt x="663" y="121"/>
                  </a:lnTo>
                  <a:lnTo>
                    <a:pt x="667" y="135"/>
                  </a:lnTo>
                  <a:lnTo>
                    <a:pt x="667" y="146"/>
                  </a:lnTo>
                  <a:lnTo>
                    <a:pt x="667" y="161"/>
                  </a:lnTo>
                  <a:lnTo>
                    <a:pt x="663" y="173"/>
                  </a:lnTo>
                  <a:lnTo>
                    <a:pt x="659" y="184"/>
                  </a:lnTo>
                  <a:lnTo>
                    <a:pt x="650" y="190"/>
                  </a:lnTo>
                  <a:lnTo>
                    <a:pt x="639" y="197"/>
                  </a:lnTo>
                  <a:lnTo>
                    <a:pt x="625" y="199"/>
                  </a:lnTo>
                  <a:lnTo>
                    <a:pt x="610" y="201"/>
                  </a:lnTo>
                  <a:lnTo>
                    <a:pt x="591" y="197"/>
                  </a:lnTo>
                  <a:lnTo>
                    <a:pt x="574" y="195"/>
                  </a:lnTo>
                  <a:lnTo>
                    <a:pt x="557" y="192"/>
                  </a:lnTo>
                  <a:lnTo>
                    <a:pt x="540" y="190"/>
                  </a:lnTo>
                  <a:lnTo>
                    <a:pt x="519" y="182"/>
                  </a:lnTo>
                  <a:lnTo>
                    <a:pt x="500" y="176"/>
                  </a:lnTo>
                  <a:lnTo>
                    <a:pt x="481" y="171"/>
                  </a:lnTo>
                  <a:lnTo>
                    <a:pt x="464" y="169"/>
                  </a:lnTo>
                  <a:lnTo>
                    <a:pt x="445" y="163"/>
                  </a:lnTo>
                  <a:lnTo>
                    <a:pt x="426" y="163"/>
                  </a:lnTo>
                  <a:lnTo>
                    <a:pt x="409" y="163"/>
                  </a:lnTo>
                  <a:lnTo>
                    <a:pt x="393" y="171"/>
                  </a:lnTo>
                  <a:lnTo>
                    <a:pt x="376" y="174"/>
                  </a:lnTo>
                  <a:lnTo>
                    <a:pt x="363" y="184"/>
                  </a:lnTo>
                  <a:lnTo>
                    <a:pt x="350" y="195"/>
                  </a:lnTo>
                  <a:lnTo>
                    <a:pt x="338" y="207"/>
                  </a:lnTo>
                  <a:lnTo>
                    <a:pt x="321" y="224"/>
                  </a:lnTo>
                  <a:lnTo>
                    <a:pt x="317" y="232"/>
                  </a:lnTo>
                  <a:lnTo>
                    <a:pt x="333" y="228"/>
                  </a:lnTo>
                  <a:lnTo>
                    <a:pt x="346" y="228"/>
                  </a:lnTo>
                  <a:lnTo>
                    <a:pt x="357" y="226"/>
                  </a:lnTo>
                  <a:lnTo>
                    <a:pt x="374" y="228"/>
                  </a:lnTo>
                  <a:lnTo>
                    <a:pt x="391" y="232"/>
                  </a:lnTo>
                  <a:lnTo>
                    <a:pt x="409" y="239"/>
                  </a:lnTo>
                  <a:lnTo>
                    <a:pt x="424" y="247"/>
                  </a:lnTo>
                  <a:lnTo>
                    <a:pt x="441" y="260"/>
                  </a:lnTo>
                  <a:lnTo>
                    <a:pt x="456" y="273"/>
                  </a:lnTo>
                  <a:lnTo>
                    <a:pt x="471" y="289"/>
                  </a:lnTo>
                  <a:lnTo>
                    <a:pt x="481" y="300"/>
                  </a:lnTo>
                  <a:lnTo>
                    <a:pt x="490" y="313"/>
                  </a:lnTo>
                  <a:lnTo>
                    <a:pt x="496" y="321"/>
                  </a:lnTo>
                  <a:lnTo>
                    <a:pt x="500" y="325"/>
                  </a:lnTo>
                  <a:lnTo>
                    <a:pt x="523" y="338"/>
                  </a:lnTo>
                  <a:lnTo>
                    <a:pt x="519" y="340"/>
                  </a:lnTo>
                  <a:lnTo>
                    <a:pt x="511" y="355"/>
                  </a:lnTo>
                  <a:lnTo>
                    <a:pt x="505" y="365"/>
                  </a:lnTo>
                  <a:lnTo>
                    <a:pt x="500" y="380"/>
                  </a:lnTo>
                  <a:lnTo>
                    <a:pt x="496" y="387"/>
                  </a:lnTo>
                  <a:lnTo>
                    <a:pt x="494" y="397"/>
                  </a:lnTo>
                  <a:lnTo>
                    <a:pt x="492" y="408"/>
                  </a:lnTo>
                  <a:lnTo>
                    <a:pt x="490" y="422"/>
                  </a:lnTo>
                  <a:lnTo>
                    <a:pt x="486" y="431"/>
                  </a:lnTo>
                  <a:lnTo>
                    <a:pt x="485" y="444"/>
                  </a:lnTo>
                  <a:lnTo>
                    <a:pt x="485" y="458"/>
                  </a:lnTo>
                  <a:lnTo>
                    <a:pt x="485" y="473"/>
                  </a:lnTo>
                  <a:lnTo>
                    <a:pt x="485" y="486"/>
                  </a:lnTo>
                  <a:lnTo>
                    <a:pt x="485" y="501"/>
                  </a:lnTo>
                  <a:lnTo>
                    <a:pt x="486" y="517"/>
                  </a:lnTo>
                  <a:lnTo>
                    <a:pt x="488" y="532"/>
                  </a:lnTo>
                  <a:lnTo>
                    <a:pt x="488" y="545"/>
                  </a:lnTo>
                  <a:lnTo>
                    <a:pt x="488" y="559"/>
                  </a:lnTo>
                  <a:lnTo>
                    <a:pt x="490" y="568"/>
                  </a:lnTo>
                  <a:lnTo>
                    <a:pt x="492" y="579"/>
                  </a:lnTo>
                  <a:lnTo>
                    <a:pt x="494" y="595"/>
                  </a:lnTo>
                  <a:lnTo>
                    <a:pt x="496" y="600"/>
                  </a:lnTo>
                  <a:lnTo>
                    <a:pt x="409" y="604"/>
                  </a:lnTo>
                  <a:lnTo>
                    <a:pt x="433" y="621"/>
                  </a:lnTo>
                  <a:lnTo>
                    <a:pt x="433" y="669"/>
                  </a:lnTo>
                  <a:lnTo>
                    <a:pt x="405" y="680"/>
                  </a:lnTo>
                  <a:lnTo>
                    <a:pt x="371" y="655"/>
                  </a:lnTo>
                  <a:lnTo>
                    <a:pt x="274" y="655"/>
                  </a:lnTo>
                  <a:lnTo>
                    <a:pt x="274" y="657"/>
                  </a:lnTo>
                  <a:lnTo>
                    <a:pt x="277" y="665"/>
                  </a:lnTo>
                  <a:lnTo>
                    <a:pt x="281" y="676"/>
                  </a:lnTo>
                  <a:lnTo>
                    <a:pt x="289" y="693"/>
                  </a:lnTo>
                  <a:lnTo>
                    <a:pt x="295" y="711"/>
                  </a:lnTo>
                  <a:lnTo>
                    <a:pt x="306" y="728"/>
                  </a:lnTo>
                  <a:lnTo>
                    <a:pt x="315" y="745"/>
                  </a:lnTo>
                  <a:lnTo>
                    <a:pt x="329" y="764"/>
                  </a:lnTo>
                  <a:lnTo>
                    <a:pt x="340" y="775"/>
                  </a:lnTo>
                  <a:lnTo>
                    <a:pt x="352" y="787"/>
                  </a:lnTo>
                  <a:lnTo>
                    <a:pt x="363" y="794"/>
                  </a:lnTo>
                  <a:lnTo>
                    <a:pt x="374" y="802"/>
                  </a:lnTo>
                  <a:lnTo>
                    <a:pt x="391" y="809"/>
                  </a:lnTo>
                  <a:lnTo>
                    <a:pt x="399" y="811"/>
                  </a:lnTo>
                  <a:lnTo>
                    <a:pt x="397" y="813"/>
                  </a:lnTo>
                  <a:lnTo>
                    <a:pt x="390" y="819"/>
                  </a:lnTo>
                  <a:lnTo>
                    <a:pt x="382" y="823"/>
                  </a:lnTo>
                  <a:lnTo>
                    <a:pt x="376" y="827"/>
                  </a:lnTo>
                  <a:lnTo>
                    <a:pt x="369" y="828"/>
                  </a:lnTo>
                  <a:lnTo>
                    <a:pt x="359" y="832"/>
                  </a:lnTo>
                  <a:lnTo>
                    <a:pt x="346" y="832"/>
                  </a:lnTo>
                  <a:lnTo>
                    <a:pt x="331" y="832"/>
                  </a:lnTo>
                  <a:lnTo>
                    <a:pt x="315" y="832"/>
                  </a:lnTo>
                  <a:lnTo>
                    <a:pt x="304" y="834"/>
                  </a:lnTo>
                  <a:lnTo>
                    <a:pt x="289" y="834"/>
                  </a:lnTo>
                  <a:lnTo>
                    <a:pt x="279" y="836"/>
                  </a:lnTo>
                  <a:lnTo>
                    <a:pt x="270" y="842"/>
                  </a:lnTo>
                  <a:lnTo>
                    <a:pt x="268" y="849"/>
                  </a:lnTo>
                  <a:lnTo>
                    <a:pt x="266" y="857"/>
                  </a:lnTo>
                  <a:lnTo>
                    <a:pt x="268" y="866"/>
                  </a:lnTo>
                  <a:lnTo>
                    <a:pt x="272" y="878"/>
                  </a:lnTo>
                  <a:lnTo>
                    <a:pt x="279" y="891"/>
                  </a:lnTo>
                  <a:lnTo>
                    <a:pt x="285" y="901"/>
                  </a:lnTo>
                  <a:lnTo>
                    <a:pt x="291" y="910"/>
                  </a:lnTo>
                  <a:lnTo>
                    <a:pt x="293" y="916"/>
                  </a:lnTo>
                  <a:lnTo>
                    <a:pt x="296" y="920"/>
                  </a:lnTo>
                  <a:lnTo>
                    <a:pt x="312" y="937"/>
                  </a:lnTo>
                  <a:lnTo>
                    <a:pt x="285" y="969"/>
                  </a:lnTo>
                  <a:lnTo>
                    <a:pt x="281" y="967"/>
                  </a:lnTo>
                  <a:lnTo>
                    <a:pt x="277" y="965"/>
                  </a:lnTo>
                  <a:lnTo>
                    <a:pt x="268" y="962"/>
                  </a:lnTo>
                  <a:lnTo>
                    <a:pt x="258" y="960"/>
                  </a:lnTo>
                  <a:lnTo>
                    <a:pt x="245" y="956"/>
                  </a:lnTo>
                  <a:lnTo>
                    <a:pt x="234" y="956"/>
                  </a:lnTo>
                  <a:lnTo>
                    <a:pt x="222" y="958"/>
                  </a:lnTo>
                  <a:lnTo>
                    <a:pt x="211" y="963"/>
                  </a:lnTo>
                  <a:lnTo>
                    <a:pt x="199" y="967"/>
                  </a:lnTo>
                  <a:lnTo>
                    <a:pt x="188" y="977"/>
                  </a:lnTo>
                  <a:lnTo>
                    <a:pt x="179" y="984"/>
                  </a:lnTo>
                  <a:lnTo>
                    <a:pt x="173" y="996"/>
                  </a:lnTo>
                  <a:lnTo>
                    <a:pt x="161" y="1013"/>
                  </a:lnTo>
                  <a:lnTo>
                    <a:pt x="160" y="1022"/>
                  </a:lnTo>
                  <a:lnTo>
                    <a:pt x="154" y="1019"/>
                  </a:lnTo>
                  <a:lnTo>
                    <a:pt x="144" y="1009"/>
                  </a:lnTo>
                  <a:lnTo>
                    <a:pt x="127" y="994"/>
                  </a:lnTo>
                  <a:lnTo>
                    <a:pt x="110" y="979"/>
                  </a:lnTo>
                  <a:lnTo>
                    <a:pt x="99" y="967"/>
                  </a:lnTo>
                  <a:lnTo>
                    <a:pt x="89" y="956"/>
                  </a:lnTo>
                  <a:lnTo>
                    <a:pt x="78" y="944"/>
                  </a:lnTo>
                  <a:lnTo>
                    <a:pt x="68" y="933"/>
                  </a:lnTo>
                  <a:lnTo>
                    <a:pt x="57" y="920"/>
                  </a:lnTo>
                  <a:lnTo>
                    <a:pt x="47" y="908"/>
                  </a:lnTo>
                  <a:lnTo>
                    <a:pt x="38" y="897"/>
                  </a:lnTo>
                  <a:lnTo>
                    <a:pt x="32" y="886"/>
                  </a:lnTo>
                  <a:lnTo>
                    <a:pt x="23" y="872"/>
                  </a:lnTo>
                  <a:lnTo>
                    <a:pt x="17" y="859"/>
                  </a:lnTo>
                  <a:lnTo>
                    <a:pt x="11" y="846"/>
                  </a:lnTo>
                  <a:lnTo>
                    <a:pt x="9" y="834"/>
                  </a:lnTo>
                  <a:lnTo>
                    <a:pt x="4" y="823"/>
                  </a:lnTo>
                  <a:lnTo>
                    <a:pt x="2" y="811"/>
                  </a:lnTo>
                  <a:lnTo>
                    <a:pt x="2" y="802"/>
                  </a:lnTo>
                  <a:lnTo>
                    <a:pt x="2" y="794"/>
                  </a:lnTo>
                  <a:lnTo>
                    <a:pt x="0" y="775"/>
                  </a:lnTo>
                  <a:lnTo>
                    <a:pt x="2" y="764"/>
                  </a:lnTo>
                  <a:lnTo>
                    <a:pt x="2" y="756"/>
                  </a:lnTo>
                  <a:lnTo>
                    <a:pt x="4" y="754"/>
                  </a:lnTo>
                  <a:lnTo>
                    <a:pt x="4" y="752"/>
                  </a:lnTo>
                  <a:lnTo>
                    <a:pt x="9" y="747"/>
                  </a:lnTo>
                  <a:lnTo>
                    <a:pt x="15" y="739"/>
                  </a:lnTo>
                  <a:lnTo>
                    <a:pt x="26" y="728"/>
                  </a:lnTo>
                  <a:lnTo>
                    <a:pt x="38" y="711"/>
                  </a:lnTo>
                  <a:lnTo>
                    <a:pt x="49" y="693"/>
                  </a:lnTo>
                  <a:lnTo>
                    <a:pt x="55" y="682"/>
                  </a:lnTo>
                  <a:lnTo>
                    <a:pt x="61" y="671"/>
                  </a:lnTo>
                  <a:lnTo>
                    <a:pt x="66" y="657"/>
                  </a:lnTo>
                  <a:lnTo>
                    <a:pt x="72" y="646"/>
                  </a:lnTo>
                  <a:lnTo>
                    <a:pt x="74" y="629"/>
                  </a:lnTo>
                  <a:lnTo>
                    <a:pt x="78" y="614"/>
                  </a:lnTo>
                  <a:lnTo>
                    <a:pt x="82" y="597"/>
                  </a:lnTo>
                  <a:lnTo>
                    <a:pt x="85" y="581"/>
                  </a:lnTo>
                  <a:lnTo>
                    <a:pt x="87" y="564"/>
                  </a:lnTo>
                  <a:lnTo>
                    <a:pt x="89" y="547"/>
                  </a:lnTo>
                  <a:lnTo>
                    <a:pt x="91" y="530"/>
                  </a:lnTo>
                  <a:lnTo>
                    <a:pt x="95" y="517"/>
                  </a:lnTo>
                  <a:lnTo>
                    <a:pt x="95" y="500"/>
                  </a:lnTo>
                  <a:lnTo>
                    <a:pt x="97" y="486"/>
                  </a:lnTo>
                  <a:lnTo>
                    <a:pt x="99" y="473"/>
                  </a:lnTo>
                  <a:lnTo>
                    <a:pt x="101" y="463"/>
                  </a:lnTo>
                  <a:lnTo>
                    <a:pt x="101" y="448"/>
                  </a:lnTo>
                  <a:lnTo>
                    <a:pt x="103" y="444"/>
                  </a:lnTo>
                  <a:lnTo>
                    <a:pt x="123" y="359"/>
                  </a:lnTo>
                  <a:lnTo>
                    <a:pt x="118" y="355"/>
                  </a:lnTo>
                  <a:lnTo>
                    <a:pt x="108" y="349"/>
                  </a:lnTo>
                  <a:lnTo>
                    <a:pt x="99" y="340"/>
                  </a:lnTo>
                  <a:lnTo>
                    <a:pt x="95" y="330"/>
                  </a:lnTo>
                  <a:lnTo>
                    <a:pt x="97" y="315"/>
                  </a:lnTo>
                  <a:lnTo>
                    <a:pt x="106" y="300"/>
                  </a:lnTo>
                  <a:lnTo>
                    <a:pt x="114" y="283"/>
                  </a:lnTo>
                  <a:lnTo>
                    <a:pt x="120" y="270"/>
                  </a:lnTo>
                  <a:lnTo>
                    <a:pt x="114" y="260"/>
                  </a:lnTo>
                  <a:lnTo>
                    <a:pt x="103" y="252"/>
                  </a:lnTo>
                  <a:lnTo>
                    <a:pt x="87" y="243"/>
                  </a:lnTo>
                  <a:lnTo>
                    <a:pt x="74" y="233"/>
                  </a:lnTo>
                  <a:lnTo>
                    <a:pt x="65" y="218"/>
                  </a:lnTo>
                  <a:lnTo>
                    <a:pt x="59" y="205"/>
                  </a:lnTo>
                  <a:lnTo>
                    <a:pt x="55" y="193"/>
                  </a:lnTo>
                  <a:lnTo>
                    <a:pt x="55" y="190"/>
                  </a:lnTo>
                  <a:lnTo>
                    <a:pt x="55" y="190"/>
                  </a:lnTo>
                  <a:close/>
                </a:path>
              </a:pathLst>
            </a:custGeom>
            <a:solidFill>
              <a:srgbClr val="C29970"/>
            </a:solidFill>
            <a:ln w="9525">
              <a:noFill/>
              <a:round/>
            </a:ln>
          </p:spPr>
          <p:txBody>
            <a:bodyPr/>
            <a:lstStyle/>
            <a:p>
              <a:endParaRPr lang="en-US"/>
            </a:p>
          </p:txBody>
        </p:sp>
        <p:sp>
          <p:nvSpPr>
            <p:cNvPr id="384057" name="Freeform 57"/>
            <p:cNvSpPr/>
            <p:nvPr/>
          </p:nvSpPr>
          <p:spPr bwMode="auto">
            <a:xfrm>
              <a:off x="4243" y="2544"/>
              <a:ext cx="62" cy="47"/>
            </a:xfrm>
            <a:custGeom>
              <a:avLst/>
              <a:gdLst/>
              <a:ahLst/>
              <a:cxnLst>
                <a:cxn ang="0">
                  <a:pos x="10" y="28"/>
                </a:cxn>
                <a:cxn ang="0">
                  <a:pos x="16" y="25"/>
                </a:cxn>
                <a:cxn ang="0">
                  <a:pos x="33" y="15"/>
                </a:cxn>
                <a:cxn ang="0">
                  <a:pos x="42" y="9"/>
                </a:cxn>
                <a:cxn ang="0">
                  <a:pos x="54" y="6"/>
                </a:cxn>
                <a:cxn ang="0">
                  <a:pos x="65" y="4"/>
                </a:cxn>
                <a:cxn ang="0">
                  <a:pos x="78" y="4"/>
                </a:cxn>
                <a:cxn ang="0">
                  <a:pos x="88" y="0"/>
                </a:cxn>
                <a:cxn ang="0">
                  <a:pos x="97" y="0"/>
                </a:cxn>
                <a:cxn ang="0">
                  <a:pos x="105" y="2"/>
                </a:cxn>
                <a:cxn ang="0">
                  <a:pos x="113" y="4"/>
                </a:cxn>
                <a:cxn ang="0">
                  <a:pos x="122" y="6"/>
                </a:cxn>
                <a:cxn ang="0">
                  <a:pos x="126" y="9"/>
                </a:cxn>
                <a:cxn ang="0">
                  <a:pos x="120" y="9"/>
                </a:cxn>
                <a:cxn ang="0">
                  <a:pos x="111" y="17"/>
                </a:cxn>
                <a:cxn ang="0">
                  <a:pos x="101" y="25"/>
                </a:cxn>
                <a:cxn ang="0">
                  <a:pos x="97" y="38"/>
                </a:cxn>
                <a:cxn ang="0">
                  <a:pos x="101" y="51"/>
                </a:cxn>
                <a:cxn ang="0">
                  <a:pos x="111" y="65"/>
                </a:cxn>
                <a:cxn ang="0">
                  <a:pos x="120" y="74"/>
                </a:cxn>
                <a:cxn ang="0">
                  <a:pos x="126" y="80"/>
                </a:cxn>
                <a:cxn ang="0">
                  <a:pos x="122" y="82"/>
                </a:cxn>
                <a:cxn ang="0">
                  <a:pos x="113" y="87"/>
                </a:cxn>
                <a:cxn ang="0">
                  <a:pos x="105" y="89"/>
                </a:cxn>
                <a:cxn ang="0">
                  <a:pos x="97" y="91"/>
                </a:cxn>
                <a:cxn ang="0">
                  <a:pos x="88" y="93"/>
                </a:cxn>
                <a:cxn ang="0">
                  <a:pos x="78" y="95"/>
                </a:cxn>
                <a:cxn ang="0">
                  <a:pos x="63" y="91"/>
                </a:cxn>
                <a:cxn ang="0">
                  <a:pos x="52" y="89"/>
                </a:cxn>
                <a:cxn ang="0">
                  <a:pos x="39" y="85"/>
                </a:cxn>
                <a:cxn ang="0">
                  <a:pos x="27" y="82"/>
                </a:cxn>
                <a:cxn ang="0">
                  <a:pos x="16" y="76"/>
                </a:cxn>
                <a:cxn ang="0">
                  <a:pos x="8" y="74"/>
                </a:cxn>
                <a:cxn ang="0">
                  <a:pos x="0" y="72"/>
                </a:cxn>
                <a:cxn ang="0">
                  <a:pos x="10" y="28"/>
                </a:cxn>
                <a:cxn ang="0">
                  <a:pos x="10" y="28"/>
                </a:cxn>
              </a:cxnLst>
              <a:rect l="0" t="0" r="r" b="b"/>
              <a:pathLst>
                <a:path w="126" h="95">
                  <a:moveTo>
                    <a:pt x="10" y="28"/>
                  </a:moveTo>
                  <a:lnTo>
                    <a:pt x="16" y="25"/>
                  </a:lnTo>
                  <a:lnTo>
                    <a:pt x="33" y="15"/>
                  </a:lnTo>
                  <a:lnTo>
                    <a:pt x="42" y="9"/>
                  </a:lnTo>
                  <a:lnTo>
                    <a:pt x="54" y="6"/>
                  </a:lnTo>
                  <a:lnTo>
                    <a:pt x="65" y="4"/>
                  </a:lnTo>
                  <a:lnTo>
                    <a:pt x="78" y="4"/>
                  </a:lnTo>
                  <a:lnTo>
                    <a:pt x="88" y="0"/>
                  </a:lnTo>
                  <a:lnTo>
                    <a:pt x="97" y="0"/>
                  </a:lnTo>
                  <a:lnTo>
                    <a:pt x="105" y="2"/>
                  </a:lnTo>
                  <a:lnTo>
                    <a:pt x="113" y="4"/>
                  </a:lnTo>
                  <a:lnTo>
                    <a:pt x="122" y="6"/>
                  </a:lnTo>
                  <a:lnTo>
                    <a:pt x="126" y="9"/>
                  </a:lnTo>
                  <a:lnTo>
                    <a:pt x="120" y="9"/>
                  </a:lnTo>
                  <a:lnTo>
                    <a:pt x="111" y="17"/>
                  </a:lnTo>
                  <a:lnTo>
                    <a:pt x="101" y="25"/>
                  </a:lnTo>
                  <a:lnTo>
                    <a:pt x="97" y="38"/>
                  </a:lnTo>
                  <a:lnTo>
                    <a:pt x="101" y="51"/>
                  </a:lnTo>
                  <a:lnTo>
                    <a:pt x="111" y="65"/>
                  </a:lnTo>
                  <a:lnTo>
                    <a:pt x="120" y="74"/>
                  </a:lnTo>
                  <a:lnTo>
                    <a:pt x="126" y="80"/>
                  </a:lnTo>
                  <a:lnTo>
                    <a:pt x="122" y="82"/>
                  </a:lnTo>
                  <a:lnTo>
                    <a:pt x="113" y="87"/>
                  </a:lnTo>
                  <a:lnTo>
                    <a:pt x="105" y="89"/>
                  </a:lnTo>
                  <a:lnTo>
                    <a:pt x="97" y="91"/>
                  </a:lnTo>
                  <a:lnTo>
                    <a:pt x="88" y="93"/>
                  </a:lnTo>
                  <a:lnTo>
                    <a:pt x="78" y="95"/>
                  </a:lnTo>
                  <a:lnTo>
                    <a:pt x="63" y="91"/>
                  </a:lnTo>
                  <a:lnTo>
                    <a:pt x="52" y="89"/>
                  </a:lnTo>
                  <a:lnTo>
                    <a:pt x="39" y="85"/>
                  </a:lnTo>
                  <a:lnTo>
                    <a:pt x="27" y="82"/>
                  </a:lnTo>
                  <a:lnTo>
                    <a:pt x="16" y="76"/>
                  </a:lnTo>
                  <a:lnTo>
                    <a:pt x="8" y="74"/>
                  </a:lnTo>
                  <a:lnTo>
                    <a:pt x="0" y="72"/>
                  </a:lnTo>
                  <a:lnTo>
                    <a:pt x="10" y="28"/>
                  </a:lnTo>
                  <a:lnTo>
                    <a:pt x="10" y="28"/>
                  </a:lnTo>
                  <a:close/>
                </a:path>
              </a:pathLst>
            </a:custGeom>
            <a:solidFill>
              <a:srgbClr val="C29970"/>
            </a:solidFill>
            <a:ln w="9525">
              <a:noFill/>
              <a:round/>
            </a:ln>
          </p:spPr>
          <p:txBody>
            <a:bodyPr/>
            <a:lstStyle/>
            <a:p>
              <a:endParaRPr lang="en-US"/>
            </a:p>
          </p:txBody>
        </p:sp>
        <p:sp>
          <p:nvSpPr>
            <p:cNvPr id="384058" name="Freeform 58"/>
            <p:cNvSpPr/>
            <p:nvPr/>
          </p:nvSpPr>
          <p:spPr bwMode="auto">
            <a:xfrm>
              <a:off x="4133" y="2695"/>
              <a:ext cx="93" cy="40"/>
            </a:xfrm>
            <a:custGeom>
              <a:avLst/>
              <a:gdLst/>
              <a:ahLst/>
              <a:cxnLst>
                <a:cxn ang="0">
                  <a:pos x="0" y="0"/>
                </a:cxn>
                <a:cxn ang="0">
                  <a:pos x="70" y="10"/>
                </a:cxn>
                <a:cxn ang="0">
                  <a:pos x="103" y="33"/>
                </a:cxn>
                <a:cxn ang="0">
                  <a:pos x="184" y="52"/>
                </a:cxn>
                <a:cxn ang="0">
                  <a:pos x="104" y="80"/>
                </a:cxn>
                <a:cxn ang="0">
                  <a:pos x="99" y="78"/>
                </a:cxn>
                <a:cxn ang="0">
                  <a:pos x="85" y="74"/>
                </a:cxn>
                <a:cxn ang="0">
                  <a:pos x="66" y="67"/>
                </a:cxn>
                <a:cxn ang="0">
                  <a:pos x="47" y="55"/>
                </a:cxn>
                <a:cxn ang="0">
                  <a:pos x="28" y="36"/>
                </a:cxn>
                <a:cxn ang="0">
                  <a:pos x="15" y="19"/>
                </a:cxn>
                <a:cxn ang="0">
                  <a:pos x="4" y="4"/>
                </a:cxn>
                <a:cxn ang="0">
                  <a:pos x="0" y="0"/>
                </a:cxn>
                <a:cxn ang="0">
                  <a:pos x="0" y="0"/>
                </a:cxn>
              </a:cxnLst>
              <a:rect l="0" t="0" r="r" b="b"/>
              <a:pathLst>
                <a:path w="184" h="80">
                  <a:moveTo>
                    <a:pt x="0" y="0"/>
                  </a:moveTo>
                  <a:lnTo>
                    <a:pt x="70" y="10"/>
                  </a:lnTo>
                  <a:lnTo>
                    <a:pt x="103" y="33"/>
                  </a:lnTo>
                  <a:lnTo>
                    <a:pt x="184" y="52"/>
                  </a:lnTo>
                  <a:lnTo>
                    <a:pt x="104" y="80"/>
                  </a:lnTo>
                  <a:lnTo>
                    <a:pt x="99" y="78"/>
                  </a:lnTo>
                  <a:lnTo>
                    <a:pt x="85" y="74"/>
                  </a:lnTo>
                  <a:lnTo>
                    <a:pt x="66" y="67"/>
                  </a:lnTo>
                  <a:lnTo>
                    <a:pt x="47" y="55"/>
                  </a:lnTo>
                  <a:lnTo>
                    <a:pt x="28" y="36"/>
                  </a:lnTo>
                  <a:lnTo>
                    <a:pt x="15" y="19"/>
                  </a:lnTo>
                  <a:lnTo>
                    <a:pt x="4" y="4"/>
                  </a:lnTo>
                  <a:lnTo>
                    <a:pt x="0" y="0"/>
                  </a:lnTo>
                  <a:lnTo>
                    <a:pt x="0" y="0"/>
                  </a:lnTo>
                  <a:close/>
                </a:path>
              </a:pathLst>
            </a:custGeom>
            <a:solidFill>
              <a:srgbClr val="C29970"/>
            </a:solidFill>
            <a:ln w="9525">
              <a:noFill/>
              <a:round/>
            </a:ln>
          </p:spPr>
          <p:txBody>
            <a:bodyPr/>
            <a:lstStyle/>
            <a:p>
              <a:endParaRPr lang="en-US"/>
            </a:p>
          </p:txBody>
        </p:sp>
        <p:sp>
          <p:nvSpPr>
            <p:cNvPr id="384059" name="Freeform 59"/>
            <p:cNvSpPr/>
            <p:nvPr/>
          </p:nvSpPr>
          <p:spPr bwMode="auto">
            <a:xfrm>
              <a:off x="4013" y="2244"/>
              <a:ext cx="352" cy="266"/>
            </a:xfrm>
            <a:custGeom>
              <a:avLst/>
              <a:gdLst/>
              <a:ahLst/>
              <a:cxnLst>
                <a:cxn ang="0">
                  <a:pos x="349" y="274"/>
                </a:cxn>
                <a:cxn ang="0">
                  <a:pos x="389" y="308"/>
                </a:cxn>
                <a:cxn ang="0">
                  <a:pos x="423" y="333"/>
                </a:cxn>
                <a:cxn ang="0">
                  <a:pos x="461" y="354"/>
                </a:cxn>
                <a:cxn ang="0">
                  <a:pos x="501" y="365"/>
                </a:cxn>
                <a:cxn ang="0">
                  <a:pos x="539" y="365"/>
                </a:cxn>
                <a:cxn ang="0">
                  <a:pos x="575" y="365"/>
                </a:cxn>
                <a:cxn ang="0">
                  <a:pos x="619" y="354"/>
                </a:cxn>
                <a:cxn ang="0">
                  <a:pos x="636" y="527"/>
                </a:cxn>
                <a:cxn ang="0">
                  <a:pos x="659" y="483"/>
                </a:cxn>
                <a:cxn ang="0">
                  <a:pos x="670" y="449"/>
                </a:cxn>
                <a:cxn ang="0">
                  <a:pos x="695" y="399"/>
                </a:cxn>
                <a:cxn ang="0">
                  <a:pos x="703" y="344"/>
                </a:cxn>
                <a:cxn ang="0">
                  <a:pos x="703" y="291"/>
                </a:cxn>
                <a:cxn ang="0">
                  <a:pos x="684" y="249"/>
                </a:cxn>
                <a:cxn ang="0">
                  <a:pos x="655" y="232"/>
                </a:cxn>
                <a:cxn ang="0">
                  <a:pos x="632" y="224"/>
                </a:cxn>
                <a:cxn ang="0">
                  <a:pos x="619" y="194"/>
                </a:cxn>
                <a:cxn ang="0">
                  <a:pos x="596" y="145"/>
                </a:cxn>
                <a:cxn ang="0">
                  <a:pos x="564" y="99"/>
                </a:cxn>
                <a:cxn ang="0">
                  <a:pos x="517" y="57"/>
                </a:cxn>
                <a:cxn ang="0">
                  <a:pos x="479" y="34"/>
                </a:cxn>
                <a:cxn ang="0">
                  <a:pos x="444" y="23"/>
                </a:cxn>
                <a:cxn ang="0">
                  <a:pos x="406" y="15"/>
                </a:cxn>
                <a:cxn ang="0">
                  <a:pos x="368" y="10"/>
                </a:cxn>
                <a:cxn ang="0">
                  <a:pos x="330" y="6"/>
                </a:cxn>
                <a:cxn ang="0">
                  <a:pos x="287" y="6"/>
                </a:cxn>
                <a:cxn ang="0">
                  <a:pos x="239" y="2"/>
                </a:cxn>
                <a:cxn ang="0">
                  <a:pos x="203" y="4"/>
                </a:cxn>
                <a:cxn ang="0">
                  <a:pos x="167" y="27"/>
                </a:cxn>
                <a:cxn ang="0">
                  <a:pos x="131" y="57"/>
                </a:cxn>
                <a:cxn ang="0">
                  <a:pos x="104" y="61"/>
                </a:cxn>
                <a:cxn ang="0">
                  <a:pos x="70" y="67"/>
                </a:cxn>
                <a:cxn ang="0">
                  <a:pos x="38" y="93"/>
                </a:cxn>
                <a:cxn ang="0">
                  <a:pos x="17" y="131"/>
                </a:cxn>
                <a:cxn ang="0">
                  <a:pos x="9" y="162"/>
                </a:cxn>
                <a:cxn ang="0">
                  <a:pos x="3" y="194"/>
                </a:cxn>
                <a:cxn ang="0">
                  <a:pos x="0" y="226"/>
                </a:cxn>
                <a:cxn ang="0">
                  <a:pos x="0" y="257"/>
                </a:cxn>
                <a:cxn ang="0">
                  <a:pos x="3" y="289"/>
                </a:cxn>
                <a:cxn ang="0">
                  <a:pos x="7" y="327"/>
                </a:cxn>
                <a:cxn ang="0">
                  <a:pos x="24" y="320"/>
                </a:cxn>
                <a:cxn ang="0">
                  <a:pos x="70" y="325"/>
                </a:cxn>
                <a:cxn ang="0">
                  <a:pos x="95" y="361"/>
                </a:cxn>
                <a:cxn ang="0">
                  <a:pos x="190" y="354"/>
                </a:cxn>
                <a:cxn ang="0">
                  <a:pos x="220" y="335"/>
                </a:cxn>
                <a:cxn ang="0">
                  <a:pos x="254" y="340"/>
                </a:cxn>
                <a:cxn ang="0">
                  <a:pos x="287" y="327"/>
                </a:cxn>
                <a:cxn ang="0">
                  <a:pos x="317" y="293"/>
                </a:cxn>
                <a:cxn ang="0">
                  <a:pos x="334" y="263"/>
                </a:cxn>
              </a:cxnLst>
              <a:rect l="0" t="0" r="r" b="b"/>
              <a:pathLst>
                <a:path w="705" h="532">
                  <a:moveTo>
                    <a:pt x="338" y="263"/>
                  </a:moveTo>
                  <a:lnTo>
                    <a:pt x="340" y="264"/>
                  </a:lnTo>
                  <a:lnTo>
                    <a:pt x="349" y="274"/>
                  </a:lnTo>
                  <a:lnTo>
                    <a:pt x="361" y="285"/>
                  </a:lnTo>
                  <a:lnTo>
                    <a:pt x="380" y="302"/>
                  </a:lnTo>
                  <a:lnTo>
                    <a:pt x="389" y="308"/>
                  </a:lnTo>
                  <a:lnTo>
                    <a:pt x="401" y="318"/>
                  </a:lnTo>
                  <a:lnTo>
                    <a:pt x="412" y="323"/>
                  </a:lnTo>
                  <a:lnTo>
                    <a:pt x="423" y="333"/>
                  </a:lnTo>
                  <a:lnTo>
                    <a:pt x="435" y="340"/>
                  </a:lnTo>
                  <a:lnTo>
                    <a:pt x="448" y="348"/>
                  </a:lnTo>
                  <a:lnTo>
                    <a:pt x="461" y="354"/>
                  </a:lnTo>
                  <a:lnTo>
                    <a:pt x="477" y="359"/>
                  </a:lnTo>
                  <a:lnTo>
                    <a:pt x="488" y="361"/>
                  </a:lnTo>
                  <a:lnTo>
                    <a:pt x="501" y="365"/>
                  </a:lnTo>
                  <a:lnTo>
                    <a:pt x="515" y="365"/>
                  </a:lnTo>
                  <a:lnTo>
                    <a:pt x="528" y="367"/>
                  </a:lnTo>
                  <a:lnTo>
                    <a:pt x="539" y="365"/>
                  </a:lnTo>
                  <a:lnTo>
                    <a:pt x="553" y="365"/>
                  </a:lnTo>
                  <a:lnTo>
                    <a:pt x="564" y="365"/>
                  </a:lnTo>
                  <a:lnTo>
                    <a:pt x="575" y="365"/>
                  </a:lnTo>
                  <a:lnTo>
                    <a:pt x="593" y="359"/>
                  </a:lnTo>
                  <a:lnTo>
                    <a:pt x="610" y="356"/>
                  </a:lnTo>
                  <a:lnTo>
                    <a:pt x="619" y="354"/>
                  </a:lnTo>
                  <a:lnTo>
                    <a:pt x="623" y="354"/>
                  </a:lnTo>
                  <a:lnTo>
                    <a:pt x="636" y="532"/>
                  </a:lnTo>
                  <a:lnTo>
                    <a:pt x="636" y="527"/>
                  </a:lnTo>
                  <a:lnTo>
                    <a:pt x="642" y="517"/>
                  </a:lnTo>
                  <a:lnTo>
                    <a:pt x="648" y="500"/>
                  </a:lnTo>
                  <a:lnTo>
                    <a:pt x="659" y="483"/>
                  </a:lnTo>
                  <a:lnTo>
                    <a:pt x="661" y="472"/>
                  </a:lnTo>
                  <a:lnTo>
                    <a:pt x="669" y="460"/>
                  </a:lnTo>
                  <a:lnTo>
                    <a:pt x="670" y="449"/>
                  </a:lnTo>
                  <a:lnTo>
                    <a:pt x="676" y="437"/>
                  </a:lnTo>
                  <a:lnTo>
                    <a:pt x="686" y="416"/>
                  </a:lnTo>
                  <a:lnTo>
                    <a:pt x="695" y="399"/>
                  </a:lnTo>
                  <a:lnTo>
                    <a:pt x="697" y="380"/>
                  </a:lnTo>
                  <a:lnTo>
                    <a:pt x="703" y="363"/>
                  </a:lnTo>
                  <a:lnTo>
                    <a:pt x="703" y="344"/>
                  </a:lnTo>
                  <a:lnTo>
                    <a:pt x="705" y="327"/>
                  </a:lnTo>
                  <a:lnTo>
                    <a:pt x="703" y="308"/>
                  </a:lnTo>
                  <a:lnTo>
                    <a:pt x="703" y="291"/>
                  </a:lnTo>
                  <a:lnTo>
                    <a:pt x="695" y="274"/>
                  </a:lnTo>
                  <a:lnTo>
                    <a:pt x="693" y="263"/>
                  </a:lnTo>
                  <a:lnTo>
                    <a:pt x="684" y="249"/>
                  </a:lnTo>
                  <a:lnTo>
                    <a:pt x="674" y="242"/>
                  </a:lnTo>
                  <a:lnTo>
                    <a:pt x="665" y="236"/>
                  </a:lnTo>
                  <a:lnTo>
                    <a:pt x="655" y="232"/>
                  </a:lnTo>
                  <a:lnTo>
                    <a:pt x="640" y="228"/>
                  </a:lnTo>
                  <a:lnTo>
                    <a:pt x="632" y="228"/>
                  </a:lnTo>
                  <a:lnTo>
                    <a:pt x="632" y="224"/>
                  </a:lnTo>
                  <a:lnTo>
                    <a:pt x="629" y="217"/>
                  </a:lnTo>
                  <a:lnTo>
                    <a:pt x="623" y="205"/>
                  </a:lnTo>
                  <a:lnTo>
                    <a:pt x="619" y="194"/>
                  </a:lnTo>
                  <a:lnTo>
                    <a:pt x="612" y="177"/>
                  </a:lnTo>
                  <a:lnTo>
                    <a:pt x="604" y="162"/>
                  </a:lnTo>
                  <a:lnTo>
                    <a:pt x="596" y="145"/>
                  </a:lnTo>
                  <a:lnTo>
                    <a:pt x="589" y="131"/>
                  </a:lnTo>
                  <a:lnTo>
                    <a:pt x="575" y="114"/>
                  </a:lnTo>
                  <a:lnTo>
                    <a:pt x="564" y="99"/>
                  </a:lnTo>
                  <a:lnTo>
                    <a:pt x="551" y="84"/>
                  </a:lnTo>
                  <a:lnTo>
                    <a:pt x="536" y="70"/>
                  </a:lnTo>
                  <a:lnTo>
                    <a:pt x="517" y="57"/>
                  </a:lnTo>
                  <a:lnTo>
                    <a:pt x="499" y="46"/>
                  </a:lnTo>
                  <a:lnTo>
                    <a:pt x="488" y="40"/>
                  </a:lnTo>
                  <a:lnTo>
                    <a:pt x="479" y="34"/>
                  </a:lnTo>
                  <a:lnTo>
                    <a:pt x="467" y="31"/>
                  </a:lnTo>
                  <a:lnTo>
                    <a:pt x="458" y="29"/>
                  </a:lnTo>
                  <a:lnTo>
                    <a:pt x="444" y="23"/>
                  </a:lnTo>
                  <a:lnTo>
                    <a:pt x="431" y="19"/>
                  </a:lnTo>
                  <a:lnTo>
                    <a:pt x="418" y="15"/>
                  </a:lnTo>
                  <a:lnTo>
                    <a:pt x="406" y="15"/>
                  </a:lnTo>
                  <a:lnTo>
                    <a:pt x="393" y="12"/>
                  </a:lnTo>
                  <a:lnTo>
                    <a:pt x="380" y="10"/>
                  </a:lnTo>
                  <a:lnTo>
                    <a:pt x="368" y="10"/>
                  </a:lnTo>
                  <a:lnTo>
                    <a:pt x="357" y="10"/>
                  </a:lnTo>
                  <a:lnTo>
                    <a:pt x="344" y="8"/>
                  </a:lnTo>
                  <a:lnTo>
                    <a:pt x="330" y="6"/>
                  </a:lnTo>
                  <a:lnTo>
                    <a:pt x="319" y="6"/>
                  </a:lnTo>
                  <a:lnTo>
                    <a:pt x="307" y="6"/>
                  </a:lnTo>
                  <a:lnTo>
                    <a:pt x="287" y="6"/>
                  </a:lnTo>
                  <a:lnTo>
                    <a:pt x="269" y="6"/>
                  </a:lnTo>
                  <a:lnTo>
                    <a:pt x="252" y="2"/>
                  </a:lnTo>
                  <a:lnTo>
                    <a:pt x="239" y="2"/>
                  </a:lnTo>
                  <a:lnTo>
                    <a:pt x="228" y="0"/>
                  </a:lnTo>
                  <a:lnTo>
                    <a:pt x="220" y="0"/>
                  </a:lnTo>
                  <a:lnTo>
                    <a:pt x="203" y="4"/>
                  </a:lnTo>
                  <a:lnTo>
                    <a:pt x="186" y="13"/>
                  </a:lnTo>
                  <a:lnTo>
                    <a:pt x="176" y="19"/>
                  </a:lnTo>
                  <a:lnTo>
                    <a:pt x="167" y="27"/>
                  </a:lnTo>
                  <a:lnTo>
                    <a:pt x="155" y="34"/>
                  </a:lnTo>
                  <a:lnTo>
                    <a:pt x="148" y="44"/>
                  </a:lnTo>
                  <a:lnTo>
                    <a:pt x="131" y="57"/>
                  </a:lnTo>
                  <a:lnTo>
                    <a:pt x="127" y="65"/>
                  </a:lnTo>
                  <a:lnTo>
                    <a:pt x="119" y="63"/>
                  </a:lnTo>
                  <a:lnTo>
                    <a:pt x="104" y="61"/>
                  </a:lnTo>
                  <a:lnTo>
                    <a:pt x="93" y="61"/>
                  </a:lnTo>
                  <a:lnTo>
                    <a:pt x="81" y="63"/>
                  </a:lnTo>
                  <a:lnTo>
                    <a:pt x="70" y="67"/>
                  </a:lnTo>
                  <a:lnTo>
                    <a:pt x="60" y="74"/>
                  </a:lnTo>
                  <a:lnTo>
                    <a:pt x="49" y="82"/>
                  </a:lnTo>
                  <a:lnTo>
                    <a:pt x="38" y="93"/>
                  </a:lnTo>
                  <a:lnTo>
                    <a:pt x="28" y="107"/>
                  </a:lnTo>
                  <a:lnTo>
                    <a:pt x="22" y="124"/>
                  </a:lnTo>
                  <a:lnTo>
                    <a:pt x="17" y="131"/>
                  </a:lnTo>
                  <a:lnTo>
                    <a:pt x="15" y="141"/>
                  </a:lnTo>
                  <a:lnTo>
                    <a:pt x="11" y="150"/>
                  </a:lnTo>
                  <a:lnTo>
                    <a:pt x="9" y="162"/>
                  </a:lnTo>
                  <a:lnTo>
                    <a:pt x="5" y="171"/>
                  </a:lnTo>
                  <a:lnTo>
                    <a:pt x="3" y="183"/>
                  </a:lnTo>
                  <a:lnTo>
                    <a:pt x="3" y="194"/>
                  </a:lnTo>
                  <a:lnTo>
                    <a:pt x="3" y="205"/>
                  </a:lnTo>
                  <a:lnTo>
                    <a:pt x="1" y="215"/>
                  </a:lnTo>
                  <a:lnTo>
                    <a:pt x="0" y="226"/>
                  </a:lnTo>
                  <a:lnTo>
                    <a:pt x="0" y="236"/>
                  </a:lnTo>
                  <a:lnTo>
                    <a:pt x="0" y="247"/>
                  </a:lnTo>
                  <a:lnTo>
                    <a:pt x="0" y="257"/>
                  </a:lnTo>
                  <a:lnTo>
                    <a:pt x="1" y="268"/>
                  </a:lnTo>
                  <a:lnTo>
                    <a:pt x="1" y="278"/>
                  </a:lnTo>
                  <a:lnTo>
                    <a:pt x="3" y="289"/>
                  </a:lnTo>
                  <a:lnTo>
                    <a:pt x="3" y="304"/>
                  </a:lnTo>
                  <a:lnTo>
                    <a:pt x="5" y="318"/>
                  </a:lnTo>
                  <a:lnTo>
                    <a:pt x="7" y="327"/>
                  </a:lnTo>
                  <a:lnTo>
                    <a:pt x="9" y="331"/>
                  </a:lnTo>
                  <a:lnTo>
                    <a:pt x="13" y="327"/>
                  </a:lnTo>
                  <a:lnTo>
                    <a:pt x="24" y="320"/>
                  </a:lnTo>
                  <a:lnTo>
                    <a:pt x="39" y="314"/>
                  </a:lnTo>
                  <a:lnTo>
                    <a:pt x="55" y="316"/>
                  </a:lnTo>
                  <a:lnTo>
                    <a:pt x="70" y="325"/>
                  </a:lnTo>
                  <a:lnTo>
                    <a:pt x="83" y="340"/>
                  </a:lnTo>
                  <a:lnTo>
                    <a:pt x="91" y="354"/>
                  </a:lnTo>
                  <a:lnTo>
                    <a:pt x="95" y="361"/>
                  </a:lnTo>
                  <a:lnTo>
                    <a:pt x="184" y="373"/>
                  </a:lnTo>
                  <a:lnTo>
                    <a:pt x="184" y="365"/>
                  </a:lnTo>
                  <a:lnTo>
                    <a:pt x="190" y="354"/>
                  </a:lnTo>
                  <a:lnTo>
                    <a:pt x="195" y="342"/>
                  </a:lnTo>
                  <a:lnTo>
                    <a:pt x="207" y="337"/>
                  </a:lnTo>
                  <a:lnTo>
                    <a:pt x="220" y="335"/>
                  </a:lnTo>
                  <a:lnTo>
                    <a:pt x="237" y="340"/>
                  </a:lnTo>
                  <a:lnTo>
                    <a:pt x="245" y="340"/>
                  </a:lnTo>
                  <a:lnTo>
                    <a:pt x="254" y="340"/>
                  </a:lnTo>
                  <a:lnTo>
                    <a:pt x="266" y="339"/>
                  </a:lnTo>
                  <a:lnTo>
                    <a:pt x="277" y="337"/>
                  </a:lnTo>
                  <a:lnTo>
                    <a:pt x="287" y="327"/>
                  </a:lnTo>
                  <a:lnTo>
                    <a:pt x="296" y="318"/>
                  </a:lnTo>
                  <a:lnTo>
                    <a:pt x="306" y="304"/>
                  </a:lnTo>
                  <a:lnTo>
                    <a:pt x="317" y="293"/>
                  </a:lnTo>
                  <a:lnTo>
                    <a:pt x="323" y="280"/>
                  </a:lnTo>
                  <a:lnTo>
                    <a:pt x="330" y="270"/>
                  </a:lnTo>
                  <a:lnTo>
                    <a:pt x="334" y="263"/>
                  </a:lnTo>
                  <a:lnTo>
                    <a:pt x="338" y="263"/>
                  </a:lnTo>
                  <a:lnTo>
                    <a:pt x="338" y="263"/>
                  </a:lnTo>
                  <a:close/>
                </a:path>
              </a:pathLst>
            </a:custGeom>
            <a:solidFill>
              <a:srgbClr val="756868"/>
            </a:solidFill>
            <a:ln w="9525">
              <a:noFill/>
              <a:round/>
            </a:ln>
          </p:spPr>
          <p:txBody>
            <a:bodyPr/>
            <a:lstStyle/>
            <a:p>
              <a:endParaRPr lang="en-US"/>
            </a:p>
          </p:txBody>
        </p:sp>
        <p:sp>
          <p:nvSpPr>
            <p:cNvPr id="384060" name="Freeform 60"/>
            <p:cNvSpPr/>
            <p:nvPr/>
          </p:nvSpPr>
          <p:spPr bwMode="auto">
            <a:xfrm>
              <a:off x="2665" y="3253"/>
              <a:ext cx="941" cy="311"/>
            </a:xfrm>
            <a:custGeom>
              <a:avLst/>
              <a:gdLst/>
              <a:ahLst/>
              <a:cxnLst>
                <a:cxn ang="0">
                  <a:pos x="65" y="158"/>
                </a:cxn>
                <a:cxn ang="0">
                  <a:pos x="86" y="160"/>
                </a:cxn>
                <a:cxn ang="0">
                  <a:pos x="120" y="162"/>
                </a:cxn>
                <a:cxn ang="0">
                  <a:pos x="166" y="160"/>
                </a:cxn>
                <a:cxn ang="0">
                  <a:pos x="226" y="156"/>
                </a:cxn>
                <a:cxn ang="0">
                  <a:pos x="295" y="143"/>
                </a:cxn>
                <a:cxn ang="0">
                  <a:pos x="369" y="129"/>
                </a:cxn>
                <a:cxn ang="0">
                  <a:pos x="435" y="114"/>
                </a:cxn>
                <a:cxn ang="0">
                  <a:pos x="491" y="103"/>
                </a:cxn>
                <a:cxn ang="0">
                  <a:pos x="517" y="97"/>
                </a:cxn>
                <a:cxn ang="0">
                  <a:pos x="808" y="70"/>
                </a:cxn>
                <a:cxn ang="0">
                  <a:pos x="631" y="97"/>
                </a:cxn>
                <a:cxn ang="0">
                  <a:pos x="576" y="116"/>
                </a:cxn>
                <a:cxn ang="0">
                  <a:pos x="479" y="150"/>
                </a:cxn>
                <a:cxn ang="0">
                  <a:pos x="380" y="188"/>
                </a:cxn>
                <a:cxn ang="0">
                  <a:pos x="304" y="221"/>
                </a:cxn>
                <a:cxn ang="0">
                  <a:pos x="287" y="236"/>
                </a:cxn>
                <a:cxn ang="0">
                  <a:pos x="333" y="224"/>
                </a:cxn>
                <a:cxn ang="0">
                  <a:pos x="418" y="205"/>
                </a:cxn>
                <a:cxn ang="0">
                  <a:pos x="521" y="185"/>
                </a:cxn>
                <a:cxn ang="0">
                  <a:pos x="618" y="169"/>
                </a:cxn>
                <a:cxn ang="0">
                  <a:pos x="681" y="166"/>
                </a:cxn>
                <a:cxn ang="0">
                  <a:pos x="690" y="185"/>
                </a:cxn>
                <a:cxn ang="0">
                  <a:pos x="646" y="221"/>
                </a:cxn>
                <a:cxn ang="0">
                  <a:pos x="580" y="272"/>
                </a:cxn>
                <a:cxn ang="0">
                  <a:pos x="506" y="323"/>
                </a:cxn>
                <a:cxn ang="0">
                  <a:pos x="449" y="373"/>
                </a:cxn>
                <a:cxn ang="0">
                  <a:pos x="426" y="407"/>
                </a:cxn>
                <a:cxn ang="0">
                  <a:pos x="451" y="424"/>
                </a:cxn>
                <a:cxn ang="0">
                  <a:pos x="510" y="426"/>
                </a:cxn>
                <a:cxn ang="0">
                  <a:pos x="597" y="418"/>
                </a:cxn>
                <a:cxn ang="0">
                  <a:pos x="694" y="401"/>
                </a:cxn>
                <a:cxn ang="0">
                  <a:pos x="795" y="384"/>
                </a:cxn>
                <a:cxn ang="0">
                  <a:pos x="880" y="361"/>
                </a:cxn>
                <a:cxn ang="0">
                  <a:pos x="954" y="344"/>
                </a:cxn>
                <a:cxn ang="0">
                  <a:pos x="1011" y="327"/>
                </a:cxn>
                <a:cxn ang="0">
                  <a:pos x="1048" y="321"/>
                </a:cxn>
                <a:cxn ang="0">
                  <a:pos x="1049" y="337"/>
                </a:cxn>
                <a:cxn ang="0">
                  <a:pos x="1019" y="363"/>
                </a:cxn>
                <a:cxn ang="0">
                  <a:pos x="977" y="397"/>
                </a:cxn>
                <a:cxn ang="0">
                  <a:pos x="943" y="432"/>
                </a:cxn>
                <a:cxn ang="0">
                  <a:pos x="928" y="464"/>
                </a:cxn>
                <a:cxn ang="0">
                  <a:pos x="951" y="493"/>
                </a:cxn>
                <a:cxn ang="0">
                  <a:pos x="1013" y="502"/>
                </a:cxn>
                <a:cxn ang="0">
                  <a:pos x="1106" y="504"/>
                </a:cxn>
                <a:cxn ang="0">
                  <a:pos x="1205" y="504"/>
                </a:cxn>
                <a:cxn ang="0">
                  <a:pos x="1291" y="498"/>
                </a:cxn>
                <a:cxn ang="0">
                  <a:pos x="1336" y="496"/>
                </a:cxn>
                <a:cxn ang="0">
                  <a:pos x="1836" y="445"/>
                </a:cxn>
                <a:cxn ang="0">
                  <a:pos x="247" y="622"/>
                </a:cxn>
                <a:cxn ang="0">
                  <a:pos x="228" y="610"/>
                </a:cxn>
                <a:cxn ang="0">
                  <a:pos x="186" y="586"/>
                </a:cxn>
                <a:cxn ang="0">
                  <a:pos x="129" y="548"/>
                </a:cxn>
                <a:cxn ang="0">
                  <a:pos x="72" y="506"/>
                </a:cxn>
                <a:cxn ang="0">
                  <a:pos x="29" y="458"/>
                </a:cxn>
                <a:cxn ang="0">
                  <a:pos x="4" y="415"/>
                </a:cxn>
                <a:cxn ang="0">
                  <a:pos x="0" y="371"/>
                </a:cxn>
                <a:cxn ang="0">
                  <a:pos x="13" y="337"/>
                </a:cxn>
                <a:cxn ang="0">
                  <a:pos x="46" y="295"/>
                </a:cxn>
                <a:cxn ang="0">
                  <a:pos x="44" y="242"/>
                </a:cxn>
              </a:cxnLst>
              <a:rect l="0" t="0" r="r" b="b"/>
              <a:pathLst>
                <a:path w="1882" h="622">
                  <a:moveTo>
                    <a:pt x="55" y="156"/>
                  </a:moveTo>
                  <a:lnTo>
                    <a:pt x="57" y="156"/>
                  </a:lnTo>
                  <a:lnTo>
                    <a:pt x="65" y="158"/>
                  </a:lnTo>
                  <a:lnTo>
                    <a:pt x="71" y="158"/>
                  </a:lnTo>
                  <a:lnTo>
                    <a:pt x="78" y="158"/>
                  </a:lnTo>
                  <a:lnTo>
                    <a:pt x="86" y="160"/>
                  </a:lnTo>
                  <a:lnTo>
                    <a:pt x="97" y="162"/>
                  </a:lnTo>
                  <a:lnTo>
                    <a:pt x="107" y="162"/>
                  </a:lnTo>
                  <a:lnTo>
                    <a:pt x="120" y="162"/>
                  </a:lnTo>
                  <a:lnTo>
                    <a:pt x="133" y="162"/>
                  </a:lnTo>
                  <a:lnTo>
                    <a:pt x="150" y="162"/>
                  </a:lnTo>
                  <a:lnTo>
                    <a:pt x="166" y="160"/>
                  </a:lnTo>
                  <a:lnTo>
                    <a:pt x="185" y="160"/>
                  </a:lnTo>
                  <a:lnTo>
                    <a:pt x="204" y="158"/>
                  </a:lnTo>
                  <a:lnTo>
                    <a:pt x="226" y="156"/>
                  </a:lnTo>
                  <a:lnTo>
                    <a:pt x="247" y="152"/>
                  </a:lnTo>
                  <a:lnTo>
                    <a:pt x="270" y="148"/>
                  </a:lnTo>
                  <a:lnTo>
                    <a:pt x="295" y="143"/>
                  </a:lnTo>
                  <a:lnTo>
                    <a:pt x="321" y="139"/>
                  </a:lnTo>
                  <a:lnTo>
                    <a:pt x="344" y="133"/>
                  </a:lnTo>
                  <a:lnTo>
                    <a:pt x="369" y="129"/>
                  </a:lnTo>
                  <a:lnTo>
                    <a:pt x="392" y="124"/>
                  </a:lnTo>
                  <a:lnTo>
                    <a:pt x="416" y="120"/>
                  </a:lnTo>
                  <a:lnTo>
                    <a:pt x="435" y="114"/>
                  </a:lnTo>
                  <a:lnTo>
                    <a:pt x="456" y="110"/>
                  </a:lnTo>
                  <a:lnTo>
                    <a:pt x="473" y="107"/>
                  </a:lnTo>
                  <a:lnTo>
                    <a:pt x="491" y="103"/>
                  </a:lnTo>
                  <a:lnTo>
                    <a:pt x="502" y="99"/>
                  </a:lnTo>
                  <a:lnTo>
                    <a:pt x="511" y="97"/>
                  </a:lnTo>
                  <a:lnTo>
                    <a:pt x="517" y="97"/>
                  </a:lnTo>
                  <a:lnTo>
                    <a:pt x="521" y="97"/>
                  </a:lnTo>
                  <a:lnTo>
                    <a:pt x="774" y="0"/>
                  </a:lnTo>
                  <a:lnTo>
                    <a:pt x="808" y="70"/>
                  </a:lnTo>
                  <a:lnTo>
                    <a:pt x="728" y="105"/>
                  </a:lnTo>
                  <a:lnTo>
                    <a:pt x="637" y="97"/>
                  </a:lnTo>
                  <a:lnTo>
                    <a:pt x="631" y="97"/>
                  </a:lnTo>
                  <a:lnTo>
                    <a:pt x="620" y="101"/>
                  </a:lnTo>
                  <a:lnTo>
                    <a:pt x="599" y="107"/>
                  </a:lnTo>
                  <a:lnTo>
                    <a:pt x="576" y="116"/>
                  </a:lnTo>
                  <a:lnTo>
                    <a:pt x="546" y="126"/>
                  </a:lnTo>
                  <a:lnTo>
                    <a:pt x="513" y="137"/>
                  </a:lnTo>
                  <a:lnTo>
                    <a:pt x="479" y="150"/>
                  </a:lnTo>
                  <a:lnTo>
                    <a:pt x="447" y="164"/>
                  </a:lnTo>
                  <a:lnTo>
                    <a:pt x="413" y="175"/>
                  </a:lnTo>
                  <a:lnTo>
                    <a:pt x="380" y="188"/>
                  </a:lnTo>
                  <a:lnTo>
                    <a:pt x="350" y="200"/>
                  </a:lnTo>
                  <a:lnTo>
                    <a:pt x="325" y="211"/>
                  </a:lnTo>
                  <a:lnTo>
                    <a:pt x="304" y="221"/>
                  </a:lnTo>
                  <a:lnTo>
                    <a:pt x="291" y="226"/>
                  </a:lnTo>
                  <a:lnTo>
                    <a:pt x="283" y="232"/>
                  </a:lnTo>
                  <a:lnTo>
                    <a:pt x="287" y="236"/>
                  </a:lnTo>
                  <a:lnTo>
                    <a:pt x="295" y="234"/>
                  </a:lnTo>
                  <a:lnTo>
                    <a:pt x="312" y="230"/>
                  </a:lnTo>
                  <a:lnTo>
                    <a:pt x="333" y="224"/>
                  </a:lnTo>
                  <a:lnTo>
                    <a:pt x="359" y="221"/>
                  </a:lnTo>
                  <a:lnTo>
                    <a:pt x="386" y="213"/>
                  </a:lnTo>
                  <a:lnTo>
                    <a:pt x="418" y="205"/>
                  </a:lnTo>
                  <a:lnTo>
                    <a:pt x="453" y="198"/>
                  </a:lnTo>
                  <a:lnTo>
                    <a:pt x="489" y="192"/>
                  </a:lnTo>
                  <a:lnTo>
                    <a:pt x="521" y="185"/>
                  </a:lnTo>
                  <a:lnTo>
                    <a:pt x="555" y="177"/>
                  </a:lnTo>
                  <a:lnTo>
                    <a:pt x="588" y="171"/>
                  </a:lnTo>
                  <a:lnTo>
                    <a:pt x="618" y="169"/>
                  </a:lnTo>
                  <a:lnTo>
                    <a:pt x="643" y="164"/>
                  </a:lnTo>
                  <a:lnTo>
                    <a:pt x="665" y="164"/>
                  </a:lnTo>
                  <a:lnTo>
                    <a:pt x="681" y="166"/>
                  </a:lnTo>
                  <a:lnTo>
                    <a:pt x="692" y="171"/>
                  </a:lnTo>
                  <a:lnTo>
                    <a:pt x="694" y="175"/>
                  </a:lnTo>
                  <a:lnTo>
                    <a:pt x="690" y="185"/>
                  </a:lnTo>
                  <a:lnTo>
                    <a:pt x="679" y="194"/>
                  </a:lnTo>
                  <a:lnTo>
                    <a:pt x="665" y="207"/>
                  </a:lnTo>
                  <a:lnTo>
                    <a:pt x="646" y="221"/>
                  </a:lnTo>
                  <a:lnTo>
                    <a:pt x="626" y="236"/>
                  </a:lnTo>
                  <a:lnTo>
                    <a:pt x="603" y="253"/>
                  </a:lnTo>
                  <a:lnTo>
                    <a:pt x="580" y="272"/>
                  </a:lnTo>
                  <a:lnTo>
                    <a:pt x="553" y="291"/>
                  </a:lnTo>
                  <a:lnTo>
                    <a:pt x="529" y="306"/>
                  </a:lnTo>
                  <a:lnTo>
                    <a:pt x="506" y="323"/>
                  </a:lnTo>
                  <a:lnTo>
                    <a:pt x="485" y="344"/>
                  </a:lnTo>
                  <a:lnTo>
                    <a:pt x="464" y="358"/>
                  </a:lnTo>
                  <a:lnTo>
                    <a:pt x="449" y="373"/>
                  </a:lnTo>
                  <a:lnTo>
                    <a:pt x="435" y="388"/>
                  </a:lnTo>
                  <a:lnTo>
                    <a:pt x="430" y="399"/>
                  </a:lnTo>
                  <a:lnTo>
                    <a:pt x="426" y="407"/>
                  </a:lnTo>
                  <a:lnTo>
                    <a:pt x="430" y="415"/>
                  </a:lnTo>
                  <a:lnTo>
                    <a:pt x="437" y="418"/>
                  </a:lnTo>
                  <a:lnTo>
                    <a:pt x="451" y="424"/>
                  </a:lnTo>
                  <a:lnTo>
                    <a:pt x="466" y="424"/>
                  </a:lnTo>
                  <a:lnTo>
                    <a:pt x="487" y="426"/>
                  </a:lnTo>
                  <a:lnTo>
                    <a:pt x="510" y="426"/>
                  </a:lnTo>
                  <a:lnTo>
                    <a:pt x="538" y="426"/>
                  </a:lnTo>
                  <a:lnTo>
                    <a:pt x="565" y="424"/>
                  </a:lnTo>
                  <a:lnTo>
                    <a:pt x="597" y="418"/>
                  </a:lnTo>
                  <a:lnTo>
                    <a:pt x="627" y="415"/>
                  </a:lnTo>
                  <a:lnTo>
                    <a:pt x="662" y="409"/>
                  </a:lnTo>
                  <a:lnTo>
                    <a:pt x="694" y="401"/>
                  </a:lnTo>
                  <a:lnTo>
                    <a:pt x="728" y="397"/>
                  </a:lnTo>
                  <a:lnTo>
                    <a:pt x="760" y="390"/>
                  </a:lnTo>
                  <a:lnTo>
                    <a:pt x="795" y="384"/>
                  </a:lnTo>
                  <a:lnTo>
                    <a:pt x="823" y="378"/>
                  </a:lnTo>
                  <a:lnTo>
                    <a:pt x="854" y="371"/>
                  </a:lnTo>
                  <a:lnTo>
                    <a:pt x="880" y="361"/>
                  </a:lnTo>
                  <a:lnTo>
                    <a:pt x="909" y="356"/>
                  </a:lnTo>
                  <a:lnTo>
                    <a:pt x="932" y="348"/>
                  </a:lnTo>
                  <a:lnTo>
                    <a:pt x="954" y="344"/>
                  </a:lnTo>
                  <a:lnTo>
                    <a:pt x="975" y="337"/>
                  </a:lnTo>
                  <a:lnTo>
                    <a:pt x="996" y="335"/>
                  </a:lnTo>
                  <a:lnTo>
                    <a:pt x="1011" y="327"/>
                  </a:lnTo>
                  <a:lnTo>
                    <a:pt x="1027" y="325"/>
                  </a:lnTo>
                  <a:lnTo>
                    <a:pt x="1036" y="321"/>
                  </a:lnTo>
                  <a:lnTo>
                    <a:pt x="1048" y="321"/>
                  </a:lnTo>
                  <a:lnTo>
                    <a:pt x="1057" y="323"/>
                  </a:lnTo>
                  <a:lnTo>
                    <a:pt x="1057" y="335"/>
                  </a:lnTo>
                  <a:lnTo>
                    <a:pt x="1049" y="337"/>
                  </a:lnTo>
                  <a:lnTo>
                    <a:pt x="1042" y="344"/>
                  </a:lnTo>
                  <a:lnTo>
                    <a:pt x="1030" y="352"/>
                  </a:lnTo>
                  <a:lnTo>
                    <a:pt x="1019" y="363"/>
                  </a:lnTo>
                  <a:lnTo>
                    <a:pt x="1004" y="373"/>
                  </a:lnTo>
                  <a:lnTo>
                    <a:pt x="992" y="384"/>
                  </a:lnTo>
                  <a:lnTo>
                    <a:pt x="977" y="397"/>
                  </a:lnTo>
                  <a:lnTo>
                    <a:pt x="966" y="409"/>
                  </a:lnTo>
                  <a:lnTo>
                    <a:pt x="952" y="422"/>
                  </a:lnTo>
                  <a:lnTo>
                    <a:pt x="943" y="432"/>
                  </a:lnTo>
                  <a:lnTo>
                    <a:pt x="935" y="443"/>
                  </a:lnTo>
                  <a:lnTo>
                    <a:pt x="932" y="455"/>
                  </a:lnTo>
                  <a:lnTo>
                    <a:pt x="928" y="464"/>
                  </a:lnTo>
                  <a:lnTo>
                    <a:pt x="932" y="475"/>
                  </a:lnTo>
                  <a:lnTo>
                    <a:pt x="937" y="481"/>
                  </a:lnTo>
                  <a:lnTo>
                    <a:pt x="951" y="493"/>
                  </a:lnTo>
                  <a:lnTo>
                    <a:pt x="966" y="494"/>
                  </a:lnTo>
                  <a:lnTo>
                    <a:pt x="989" y="498"/>
                  </a:lnTo>
                  <a:lnTo>
                    <a:pt x="1013" y="502"/>
                  </a:lnTo>
                  <a:lnTo>
                    <a:pt x="1044" y="504"/>
                  </a:lnTo>
                  <a:lnTo>
                    <a:pt x="1074" y="504"/>
                  </a:lnTo>
                  <a:lnTo>
                    <a:pt x="1106" y="504"/>
                  </a:lnTo>
                  <a:lnTo>
                    <a:pt x="1141" y="504"/>
                  </a:lnTo>
                  <a:lnTo>
                    <a:pt x="1175" y="506"/>
                  </a:lnTo>
                  <a:lnTo>
                    <a:pt x="1205" y="504"/>
                  </a:lnTo>
                  <a:lnTo>
                    <a:pt x="1238" y="504"/>
                  </a:lnTo>
                  <a:lnTo>
                    <a:pt x="1264" y="498"/>
                  </a:lnTo>
                  <a:lnTo>
                    <a:pt x="1291" y="498"/>
                  </a:lnTo>
                  <a:lnTo>
                    <a:pt x="1310" y="496"/>
                  </a:lnTo>
                  <a:lnTo>
                    <a:pt x="1327" y="496"/>
                  </a:lnTo>
                  <a:lnTo>
                    <a:pt x="1336" y="496"/>
                  </a:lnTo>
                  <a:lnTo>
                    <a:pt x="1342" y="496"/>
                  </a:lnTo>
                  <a:lnTo>
                    <a:pt x="1656" y="493"/>
                  </a:lnTo>
                  <a:lnTo>
                    <a:pt x="1836" y="445"/>
                  </a:lnTo>
                  <a:lnTo>
                    <a:pt x="1882" y="515"/>
                  </a:lnTo>
                  <a:lnTo>
                    <a:pt x="1310" y="542"/>
                  </a:lnTo>
                  <a:lnTo>
                    <a:pt x="247" y="622"/>
                  </a:lnTo>
                  <a:lnTo>
                    <a:pt x="243" y="620"/>
                  </a:lnTo>
                  <a:lnTo>
                    <a:pt x="238" y="618"/>
                  </a:lnTo>
                  <a:lnTo>
                    <a:pt x="228" y="610"/>
                  </a:lnTo>
                  <a:lnTo>
                    <a:pt x="217" y="607"/>
                  </a:lnTo>
                  <a:lnTo>
                    <a:pt x="202" y="595"/>
                  </a:lnTo>
                  <a:lnTo>
                    <a:pt x="186" y="586"/>
                  </a:lnTo>
                  <a:lnTo>
                    <a:pt x="167" y="574"/>
                  </a:lnTo>
                  <a:lnTo>
                    <a:pt x="150" y="565"/>
                  </a:lnTo>
                  <a:lnTo>
                    <a:pt x="129" y="548"/>
                  </a:lnTo>
                  <a:lnTo>
                    <a:pt x="110" y="536"/>
                  </a:lnTo>
                  <a:lnTo>
                    <a:pt x="90" y="521"/>
                  </a:lnTo>
                  <a:lnTo>
                    <a:pt x="72" y="506"/>
                  </a:lnTo>
                  <a:lnTo>
                    <a:pt x="55" y="489"/>
                  </a:lnTo>
                  <a:lnTo>
                    <a:pt x="40" y="475"/>
                  </a:lnTo>
                  <a:lnTo>
                    <a:pt x="29" y="458"/>
                  </a:lnTo>
                  <a:lnTo>
                    <a:pt x="19" y="445"/>
                  </a:lnTo>
                  <a:lnTo>
                    <a:pt x="10" y="428"/>
                  </a:lnTo>
                  <a:lnTo>
                    <a:pt x="4" y="415"/>
                  </a:lnTo>
                  <a:lnTo>
                    <a:pt x="0" y="397"/>
                  </a:lnTo>
                  <a:lnTo>
                    <a:pt x="0" y="384"/>
                  </a:lnTo>
                  <a:lnTo>
                    <a:pt x="0" y="371"/>
                  </a:lnTo>
                  <a:lnTo>
                    <a:pt x="4" y="358"/>
                  </a:lnTo>
                  <a:lnTo>
                    <a:pt x="8" y="346"/>
                  </a:lnTo>
                  <a:lnTo>
                    <a:pt x="13" y="337"/>
                  </a:lnTo>
                  <a:lnTo>
                    <a:pt x="25" y="318"/>
                  </a:lnTo>
                  <a:lnTo>
                    <a:pt x="36" y="304"/>
                  </a:lnTo>
                  <a:lnTo>
                    <a:pt x="46" y="295"/>
                  </a:lnTo>
                  <a:lnTo>
                    <a:pt x="50" y="293"/>
                  </a:lnTo>
                  <a:lnTo>
                    <a:pt x="162" y="274"/>
                  </a:lnTo>
                  <a:lnTo>
                    <a:pt x="44" y="242"/>
                  </a:lnTo>
                  <a:lnTo>
                    <a:pt x="55" y="156"/>
                  </a:lnTo>
                  <a:lnTo>
                    <a:pt x="55" y="156"/>
                  </a:lnTo>
                  <a:close/>
                </a:path>
              </a:pathLst>
            </a:custGeom>
            <a:solidFill>
              <a:srgbClr val="525C52"/>
            </a:solidFill>
            <a:ln w="9525">
              <a:noFill/>
              <a:round/>
            </a:ln>
          </p:spPr>
          <p:txBody>
            <a:bodyPr/>
            <a:lstStyle/>
            <a:p>
              <a:endParaRPr lang="en-US"/>
            </a:p>
          </p:txBody>
        </p:sp>
        <p:sp>
          <p:nvSpPr>
            <p:cNvPr id="384061" name="Freeform 61"/>
            <p:cNvSpPr/>
            <p:nvPr/>
          </p:nvSpPr>
          <p:spPr bwMode="auto">
            <a:xfrm>
              <a:off x="3043" y="2093"/>
              <a:ext cx="411" cy="444"/>
            </a:xfrm>
            <a:custGeom>
              <a:avLst/>
              <a:gdLst/>
              <a:ahLst/>
              <a:cxnLst>
                <a:cxn ang="0">
                  <a:pos x="804" y="199"/>
                </a:cxn>
                <a:cxn ang="0">
                  <a:pos x="770" y="241"/>
                </a:cxn>
                <a:cxn ang="0">
                  <a:pos x="716" y="241"/>
                </a:cxn>
                <a:cxn ang="0">
                  <a:pos x="657" y="239"/>
                </a:cxn>
                <a:cxn ang="0">
                  <a:pos x="608" y="251"/>
                </a:cxn>
                <a:cxn ang="0">
                  <a:pos x="560" y="266"/>
                </a:cxn>
                <a:cxn ang="0">
                  <a:pos x="522" y="281"/>
                </a:cxn>
                <a:cxn ang="0">
                  <a:pos x="591" y="422"/>
                </a:cxn>
                <a:cxn ang="0">
                  <a:pos x="549" y="399"/>
                </a:cxn>
                <a:cxn ang="0">
                  <a:pos x="507" y="380"/>
                </a:cxn>
                <a:cxn ang="0">
                  <a:pos x="477" y="386"/>
                </a:cxn>
                <a:cxn ang="0">
                  <a:pos x="502" y="454"/>
                </a:cxn>
                <a:cxn ang="0">
                  <a:pos x="452" y="477"/>
                </a:cxn>
                <a:cxn ang="0">
                  <a:pos x="397" y="475"/>
                </a:cxn>
                <a:cxn ang="0">
                  <a:pos x="344" y="505"/>
                </a:cxn>
                <a:cxn ang="0">
                  <a:pos x="313" y="563"/>
                </a:cxn>
                <a:cxn ang="0">
                  <a:pos x="334" y="678"/>
                </a:cxn>
                <a:cxn ang="0">
                  <a:pos x="361" y="644"/>
                </a:cxn>
                <a:cxn ang="0">
                  <a:pos x="422" y="587"/>
                </a:cxn>
                <a:cxn ang="0">
                  <a:pos x="479" y="549"/>
                </a:cxn>
                <a:cxn ang="0">
                  <a:pos x="505" y="540"/>
                </a:cxn>
                <a:cxn ang="0">
                  <a:pos x="583" y="635"/>
                </a:cxn>
                <a:cxn ang="0">
                  <a:pos x="538" y="646"/>
                </a:cxn>
                <a:cxn ang="0">
                  <a:pos x="545" y="690"/>
                </a:cxn>
                <a:cxn ang="0">
                  <a:pos x="530" y="701"/>
                </a:cxn>
                <a:cxn ang="0">
                  <a:pos x="484" y="713"/>
                </a:cxn>
                <a:cxn ang="0">
                  <a:pos x="424" y="724"/>
                </a:cxn>
                <a:cxn ang="0">
                  <a:pos x="386" y="751"/>
                </a:cxn>
                <a:cxn ang="0">
                  <a:pos x="395" y="793"/>
                </a:cxn>
                <a:cxn ang="0">
                  <a:pos x="435" y="844"/>
                </a:cxn>
                <a:cxn ang="0">
                  <a:pos x="460" y="869"/>
                </a:cxn>
                <a:cxn ang="0">
                  <a:pos x="410" y="855"/>
                </a:cxn>
                <a:cxn ang="0">
                  <a:pos x="367" y="836"/>
                </a:cxn>
                <a:cxn ang="0">
                  <a:pos x="291" y="859"/>
                </a:cxn>
                <a:cxn ang="0">
                  <a:pos x="260" y="838"/>
                </a:cxn>
                <a:cxn ang="0">
                  <a:pos x="213" y="848"/>
                </a:cxn>
                <a:cxn ang="0">
                  <a:pos x="165" y="880"/>
                </a:cxn>
                <a:cxn ang="0">
                  <a:pos x="140" y="869"/>
                </a:cxn>
                <a:cxn ang="0">
                  <a:pos x="104" y="827"/>
                </a:cxn>
                <a:cxn ang="0">
                  <a:pos x="59" y="774"/>
                </a:cxn>
                <a:cxn ang="0">
                  <a:pos x="23" y="722"/>
                </a:cxn>
                <a:cxn ang="0">
                  <a:pos x="3" y="680"/>
                </a:cxn>
                <a:cxn ang="0">
                  <a:pos x="9" y="637"/>
                </a:cxn>
                <a:cxn ang="0">
                  <a:pos x="49" y="602"/>
                </a:cxn>
                <a:cxn ang="0">
                  <a:pos x="74" y="543"/>
                </a:cxn>
                <a:cxn ang="0">
                  <a:pos x="83" y="490"/>
                </a:cxn>
                <a:cxn ang="0">
                  <a:pos x="87" y="439"/>
                </a:cxn>
                <a:cxn ang="0">
                  <a:pos x="91" y="403"/>
                </a:cxn>
                <a:cxn ang="0">
                  <a:pos x="214" y="325"/>
                </a:cxn>
                <a:cxn ang="0">
                  <a:pos x="195" y="270"/>
                </a:cxn>
                <a:cxn ang="0">
                  <a:pos x="180" y="226"/>
                </a:cxn>
                <a:cxn ang="0">
                  <a:pos x="205" y="175"/>
                </a:cxn>
                <a:cxn ang="0">
                  <a:pos x="241" y="173"/>
                </a:cxn>
                <a:cxn ang="0">
                  <a:pos x="268" y="114"/>
                </a:cxn>
                <a:cxn ang="0">
                  <a:pos x="313" y="142"/>
                </a:cxn>
                <a:cxn ang="0">
                  <a:pos x="344" y="199"/>
                </a:cxn>
                <a:cxn ang="0">
                  <a:pos x="505" y="0"/>
                </a:cxn>
              </a:cxnLst>
              <a:rect l="0" t="0" r="r" b="b"/>
              <a:pathLst>
                <a:path w="821" h="888">
                  <a:moveTo>
                    <a:pt x="821" y="182"/>
                  </a:moveTo>
                  <a:lnTo>
                    <a:pt x="815" y="182"/>
                  </a:lnTo>
                  <a:lnTo>
                    <a:pt x="813" y="190"/>
                  </a:lnTo>
                  <a:lnTo>
                    <a:pt x="804" y="199"/>
                  </a:lnTo>
                  <a:lnTo>
                    <a:pt x="798" y="211"/>
                  </a:lnTo>
                  <a:lnTo>
                    <a:pt x="789" y="220"/>
                  </a:lnTo>
                  <a:lnTo>
                    <a:pt x="779" y="232"/>
                  </a:lnTo>
                  <a:lnTo>
                    <a:pt x="770" y="241"/>
                  </a:lnTo>
                  <a:lnTo>
                    <a:pt x="764" y="249"/>
                  </a:lnTo>
                  <a:lnTo>
                    <a:pt x="747" y="251"/>
                  </a:lnTo>
                  <a:lnTo>
                    <a:pt x="730" y="247"/>
                  </a:lnTo>
                  <a:lnTo>
                    <a:pt x="716" y="241"/>
                  </a:lnTo>
                  <a:lnTo>
                    <a:pt x="705" y="239"/>
                  </a:lnTo>
                  <a:lnTo>
                    <a:pt x="688" y="237"/>
                  </a:lnTo>
                  <a:lnTo>
                    <a:pt x="671" y="239"/>
                  </a:lnTo>
                  <a:lnTo>
                    <a:pt x="657" y="239"/>
                  </a:lnTo>
                  <a:lnTo>
                    <a:pt x="646" y="241"/>
                  </a:lnTo>
                  <a:lnTo>
                    <a:pt x="633" y="243"/>
                  </a:lnTo>
                  <a:lnTo>
                    <a:pt x="621" y="247"/>
                  </a:lnTo>
                  <a:lnTo>
                    <a:pt x="608" y="251"/>
                  </a:lnTo>
                  <a:lnTo>
                    <a:pt x="597" y="255"/>
                  </a:lnTo>
                  <a:lnTo>
                    <a:pt x="585" y="258"/>
                  </a:lnTo>
                  <a:lnTo>
                    <a:pt x="574" y="264"/>
                  </a:lnTo>
                  <a:lnTo>
                    <a:pt x="560" y="266"/>
                  </a:lnTo>
                  <a:lnTo>
                    <a:pt x="551" y="270"/>
                  </a:lnTo>
                  <a:lnTo>
                    <a:pt x="540" y="274"/>
                  </a:lnTo>
                  <a:lnTo>
                    <a:pt x="534" y="277"/>
                  </a:lnTo>
                  <a:lnTo>
                    <a:pt x="522" y="281"/>
                  </a:lnTo>
                  <a:lnTo>
                    <a:pt x="519" y="285"/>
                  </a:lnTo>
                  <a:lnTo>
                    <a:pt x="488" y="334"/>
                  </a:lnTo>
                  <a:lnTo>
                    <a:pt x="597" y="426"/>
                  </a:lnTo>
                  <a:lnTo>
                    <a:pt x="591" y="422"/>
                  </a:lnTo>
                  <a:lnTo>
                    <a:pt x="578" y="414"/>
                  </a:lnTo>
                  <a:lnTo>
                    <a:pt x="568" y="409"/>
                  </a:lnTo>
                  <a:lnTo>
                    <a:pt x="559" y="405"/>
                  </a:lnTo>
                  <a:lnTo>
                    <a:pt x="549" y="399"/>
                  </a:lnTo>
                  <a:lnTo>
                    <a:pt x="540" y="395"/>
                  </a:lnTo>
                  <a:lnTo>
                    <a:pt x="528" y="390"/>
                  </a:lnTo>
                  <a:lnTo>
                    <a:pt x="519" y="384"/>
                  </a:lnTo>
                  <a:lnTo>
                    <a:pt x="507" y="380"/>
                  </a:lnTo>
                  <a:lnTo>
                    <a:pt x="500" y="376"/>
                  </a:lnTo>
                  <a:lnTo>
                    <a:pt x="484" y="372"/>
                  </a:lnTo>
                  <a:lnTo>
                    <a:pt x="479" y="376"/>
                  </a:lnTo>
                  <a:lnTo>
                    <a:pt x="477" y="386"/>
                  </a:lnTo>
                  <a:lnTo>
                    <a:pt x="484" y="403"/>
                  </a:lnTo>
                  <a:lnTo>
                    <a:pt x="492" y="420"/>
                  </a:lnTo>
                  <a:lnTo>
                    <a:pt x="502" y="439"/>
                  </a:lnTo>
                  <a:lnTo>
                    <a:pt x="502" y="454"/>
                  </a:lnTo>
                  <a:lnTo>
                    <a:pt x="496" y="466"/>
                  </a:lnTo>
                  <a:lnTo>
                    <a:pt x="482" y="473"/>
                  </a:lnTo>
                  <a:lnTo>
                    <a:pt x="465" y="479"/>
                  </a:lnTo>
                  <a:lnTo>
                    <a:pt x="452" y="477"/>
                  </a:lnTo>
                  <a:lnTo>
                    <a:pt x="439" y="477"/>
                  </a:lnTo>
                  <a:lnTo>
                    <a:pt x="425" y="475"/>
                  </a:lnTo>
                  <a:lnTo>
                    <a:pt x="412" y="475"/>
                  </a:lnTo>
                  <a:lnTo>
                    <a:pt x="397" y="475"/>
                  </a:lnTo>
                  <a:lnTo>
                    <a:pt x="384" y="479"/>
                  </a:lnTo>
                  <a:lnTo>
                    <a:pt x="368" y="485"/>
                  </a:lnTo>
                  <a:lnTo>
                    <a:pt x="357" y="496"/>
                  </a:lnTo>
                  <a:lnTo>
                    <a:pt x="344" y="505"/>
                  </a:lnTo>
                  <a:lnTo>
                    <a:pt x="334" y="521"/>
                  </a:lnTo>
                  <a:lnTo>
                    <a:pt x="325" y="536"/>
                  </a:lnTo>
                  <a:lnTo>
                    <a:pt x="319" y="551"/>
                  </a:lnTo>
                  <a:lnTo>
                    <a:pt x="313" y="563"/>
                  </a:lnTo>
                  <a:lnTo>
                    <a:pt x="310" y="576"/>
                  </a:lnTo>
                  <a:lnTo>
                    <a:pt x="308" y="583"/>
                  </a:lnTo>
                  <a:lnTo>
                    <a:pt x="308" y="587"/>
                  </a:lnTo>
                  <a:lnTo>
                    <a:pt x="334" y="678"/>
                  </a:lnTo>
                  <a:lnTo>
                    <a:pt x="334" y="675"/>
                  </a:lnTo>
                  <a:lnTo>
                    <a:pt x="342" y="667"/>
                  </a:lnTo>
                  <a:lnTo>
                    <a:pt x="349" y="656"/>
                  </a:lnTo>
                  <a:lnTo>
                    <a:pt x="361" y="644"/>
                  </a:lnTo>
                  <a:lnTo>
                    <a:pt x="372" y="629"/>
                  </a:lnTo>
                  <a:lnTo>
                    <a:pt x="389" y="616"/>
                  </a:lnTo>
                  <a:lnTo>
                    <a:pt x="405" y="599"/>
                  </a:lnTo>
                  <a:lnTo>
                    <a:pt x="422" y="587"/>
                  </a:lnTo>
                  <a:lnTo>
                    <a:pt x="437" y="574"/>
                  </a:lnTo>
                  <a:lnTo>
                    <a:pt x="452" y="563"/>
                  </a:lnTo>
                  <a:lnTo>
                    <a:pt x="465" y="555"/>
                  </a:lnTo>
                  <a:lnTo>
                    <a:pt x="479" y="549"/>
                  </a:lnTo>
                  <a:lnTo>
                    <a:pt x="488" y="543"/>
                  </a:lnTo>
                  <a:lnTo>
                    <a:pt x="498" y="542"/>
                  </a:lnTo>
                  <a:lnTo>
                    <a:pt x="502" y="540"/>
                  </a:lnTo>
                  <a:lnTo>
                    <a:pt x="505" y="540"/>
                  </a:lnTo>
                  <a:lnTo>
                    <a:pt x="467" y="591"/>
                  </a:lnTo>
                  <a:lnTo>
                    <a:pt x="638" y="580"/>
                  </a:lnTo>
                  <a:lnTo>
                    <a:pt x="593" y="637"/>
                  </a:lnTo>
                  <a:lnTo>
                    <a:pt x="583" y="635"/>
                  </a:lnTo>
                  <a:lnTo>
                    <a:pt x="566" y="637"/>
                  </a:lnTo>
                  <a:lnTo>
                    <a:pt x="555" y="637"/>
                  </a:lnTo>
                  <a:lnTo>
                    <a:pt x="545" y="640"/>
                  </a:lnTo>
                  <a:lnTo>
                    <a:pt x="538" y="646"/>
                  </a:lnTo>
                  <a:lnTo>
                    <a:pt x="534" y="656"/>
                  </a:lnTo>
                  <a:lnTo>
                    <a:pt x="530" y="673"/>
                  </a:lnTo>
                  <a:lnTo>
                    <a:pt x="538" y="684"/>
                  </a:lnTo>
                  <a:lnTo>
                    <a:pt x="545" y="690"/>
                  </a:lnTo>
                  <a:lnTo>
                    <a:pt x="551" y="694"/>
                  </a:lnTo>
                  <a:lnTo>
                    <a:pt x="547" y="694"/>
                  </a:lnTo>
                  <a:lnTo>
                    <a:pt x="538" y="699"/>
                  </a:lnTo>
                  <a:lnTo>
                    <a:pt x="530" y="701"/>
                  </a:lnTo>
                  <a:lnTo>
                    <a:pt x="522" y="705"/>
                  </a:lnTo>
                  <a:lnTo>
                    <a:pt x="511" y="709"/>
                  </a:lnTo>
                  <a:lnTo>
                    <a:pt x="502" y="713"/>
                  </a:lnTo>
                  <a:lnTo>
                    <a:pt x="484" y="713"/>
                  </a:lnTo>
                  <a:lnTo>
                    <a:pt x="469" y="715"/>
                  </a:lnTo>
                  <a:lnTo>
                    <a:pt x="454" y="716"/>
                  </a:lnTo>
                  <a:lnTo>
                    <a:pt x="439" y="722"/>
                  </a:lnTo>
                  <a:lnTo>
                    <a:pt x="424" y="724"/>
                  </a:lnTo>
                  <a:lnTo>
                    <a:pt x="410" y="730"/>
                  </a:lnTo>
                  <a:lnTo>
                    <a:pt x="399" y="736"/>
                  </a:lnTo>
                  <a:lnTo>
                    <a:pt x="393" y="745"/>
                  </a:lnTo>
                  <a:lnTo>
                    <a:pt x="386" y="751"/>
                  </a:lnTo>
                  <a:lnTo>
                    <a:pt x="386" y="760"/>
                  </a:lnTo>
                  <a:lnTo>
                    <a:pt x="386" y="772"/>
                  </a:lnTo>
                  <a:lnTo>
                    <a:pt x="391" y="783"/>
                  </a:lnTo>
                  <a:lnTo>
                    <a:pt x="395" y="793"/>
                  </a:lnTo>
                  <a:lnTo>
                    <a:pt x="403" y="804"/>
                  </a:lnTo>
                  <a:lnTo>
                    <a:pt x="410" y="815"/>
                  </a:lnTo>
                  <a:lnTo>
                    <a:pt x="420" y="827"/>
                  </a:lnTo>
                  <a:lnTo>
                    <a:pt x="435" y="844"/>
                  </a:lnTo>
                  <a:lnTo>
                    <a:pt x="452" y="859"/>
                  </a:lnTo>
                  <a:lnTo>
                    <a:pt x="462" y="867"/>
                  </a:lnTo>
                  <a:lnTo>
                    <a:pt x="467" y="870"/>
                  </a:lnTo>
                  <a:lnTo>
                    <a:pt x="460" y="869"/>
                  </a:lnTo>
                  <a:lnTo>
                    <a:pt x="444" y="865"/>
                  </a:lnTo>
                  <a:lnTo>
                    <a:pt x="433" y="861"/>
                  </a:lnTo>
                  <a:lnTo>
                    <a:pt x="422" y="859"/>
                  </a:lnTo>
                  <a:lnTo>
                    <a:pt x="410" y="855"/>
                  </a:lnTo>
                  <a:lnTo>
                    <a:pt x="399" y="853"/>
                  </a:lnTo>
                  <a:lnTo>
                    <a:pt x="387" y="848"/>
                  </a:lnTo>
                  <a:lnTo>
                    <a:pt x="376" y="842"/>
                  </a:lnTo>
                  <a:lnTo>
                    <a:pt x="367" y="836"/>
                  </a:lnTo>
                  <a:lnTo>
                    <a:pt x="361" y="832"/>
                  </a:lnTo>
                  <a:lnTo>
                    <a:pt x="349" y="823"/>
                  </a:lnTo>
                  <a:lnTo>
                    <a:pt x="346" y="821"/>
                  </a:lnTo>
                  <a:lnTo>
                    <a:pt x="291" y="859"/>
                  </a:lnTo>
                  <a:lnTo>
                    <a:pt x="287" y="853"/>
                  </a:lnTo>
                  <a:lnTo>
                    <a:pt x="277" y="846"/>
                  </a:lnTo>
                  <a:lnTo>
                    <a:pt x="268" y="840"/>
                  </a:lnTo>
                  <a:lnTo>
                    <a:pt x="260" y="838"/>
                  </a:lnTo>
                  <a:lnTo>
                    <a:pt x="249" y="836"/>
                  </a:lnTo>
                  <a:lnTo>
                    <a:pt x="239" y="838"/>
                  </a:lnTo>
                  <a:lnTo>
                    <a:pt x="226" y="842"/>
                  </a:lnTo>
                  <a:lnTo>
                    <a:pt x="213" y="848"/>
                  </a:lnTo>
                  <a:lnTo>
                    <a:pt x="197" y="855"/>
                  </a:lnTo>
                  <a:lnTo>
                    <a:pt x="186" y="865"/>
                  </a:lnTo>
                  <a:lnTo>
                    <a:pt x="173" y="872"/>
                  </a:lnTo>
                  <a:lnTo>
                    <a:pt x="165" y="880"/>
                  </a:lnTo>
                  <a:lnTo>
                    <a:pt x="157" y="884"/>
                  </a:lnTo>
                  <a:lnTo>
                    <a:pt x="157" y="888"/>
                  </a:lnTo>
                  <a:lnTo>
                    <a:pt x="152" y="882"/>
                  </a:lnTo>
                  <a:lnTo>
                    <a:pt x="140" y="869"/>
                  </a:lnTo>
                  <a:lnTo>
                    <a:pt x="131" y="859"/>
                  </a:lnTo>
                  <a:lnTo>
                    <a:pt x="123" y="850"/>
                  </a:lnTo>
                  <a:lnTo>
                    <a:pt x="114" y="838"/>
                  </a:lnTo>
                  <a:lnTo>
                    <a:pt x="104" y="827"/>
                  </a:lnTo>
                  <a:lnTo>
                    <a:pt x="91" y="812"/>
                  </a:lnTo>
                  <a:lnTo>
                    <a:pt x="80" y="800"/>
                  </a:lnTo>
                  <a:lnTo>
                    <a:pt x="68" y="785"/>
                  </a:lnTo>
                  <a:lnTo>
                    <a:pt x="59" y="774"/>
                  </a:lnTo>
                  <a:lnTo>
                    <a:pt x="47" y="758"/>
                  </a:lnTo>
                  <a:lnTo>
                    <a:pt x="38" y="745"/>
                  </a:lnTo>
                  <a:lnTo>
                    <a:pt x="28" y="734"/>
                  </a:lnTo>
                  <a:lnTo>
                    <a:pt x="23" y="722"/>
                  </a:lnTo>
                  <a:lnTo>
                    <a:pt x="15" y="709"/>
                  </a:lnTo>
                  <a:lnTo>
                    <a:pt x="9" y="697"/>
                  </a:lnTo>
                  <a:lnTo>
                    <a:pt x="5" y="688"/>
                  </a:lnTo>
                  <a:lnTo>
                    <a:pt x="3" y="680"/>
                  </a:lnTo>
                  <a:lnTo>
                    <a:pt x="0" y="665"/>
                  </a:lnTo>
                  <a:lnTo>
                    <a:pt x="2" y="656"/>
                  </a:lnTo>
                  <a:lnTo>
                    <a:pt x="5" y="640"/>
                  </a:lnTo>
                  <a:lnTo>
                    <a:pt x="9" y="637"/>
                  </a:lnTo>
                  <a:lnTo>
                    <a:pt x="15" y="633"/>
                  </a:lnTo>
                  <a:lnTo>
                    <a:pt x="30" y="623"/>
                  </a:lnTo>
                  <a:lnTo>
                    <a:pt x="40" y="614"/>
                  </a:lnTo>
                  <a:lnTo>
                    <a:pt x="49" y="602"/>
                  </a:lnTo>
                  <a:lnTo>
                    <a:pt x="59" y="585"/>
                  </a:lnTo>
                  <a:lnTo>
                    <a:pt x="68" y="568"/>
                  </a:lnTo>
                  <a:lnTo>
                    <a:pt x="70" y="555"/>
                  </a:lnTo>
                  <a:lnTo>
                    <a:pt x="74" y="543"/>
                  </a:lnTo>
                  <a:lnTo>
                    <a:pt x="76" y="530"/>
                  </a:lnTo>
                  <a:lnTo>
                    <a:pt x="80" y="517"/>
                  </a:lnTo>
                  <a:lnTo>
                    <a:pt x="81" y="502"/>
                  </a:lnTo>
                  <a:lnTo>
                    <a:pt x="83" y="490"/>
                  </a:lnTo>
                  <a:lnTo>
                    <a:pt x="85" y="475"/>
                  </a:lnTo>
                  <a:lnTo>
                    <a:pt x="87" y="464"/>
                  </a:lnTo>
                  <a:lnTo>
                    <a:pt x="87" y="450"/>
                  </a:lnTo>
                  <a:lnTo>
                    <a:pt x="87" y="439"/>
                  </a:lnTo>
                  <a:lnTo>
                    <a:pt x="87" y="428"/>
                  </a:lnTo>
                  <a:lnTo>
                    <a:pt x="89" y="420"/>
                  </a:lnTo>
                  <a:lnTo>
                    <a:pt x="89" y="407"/>
                  </a:lnTo>
                  <a:lnTo>
                    <a:pt x="91" y="403"/>
                  </a:lnTo>
                  <a:lnTo>
                    <a:pt x="182" y="351"/>
                  </a:lnTo>
                  <a:lnTo>
                    <a:pt x="188" y="348"/>
                  </a:lnTo>
                  <a:lnTo>
                    <a:pt x="201" y="338"/>
                  </a:lnTo>
                  <a:lnTo>
                    <a:pt x="214" y="325"/>
                  </a:lnTo>
                  <a:lnTo>
                    <a:pt x="222" y="312"/>
                  </a:lnTo>
                  <a:lnTo>
                    <a:pt x="214" y="294"/>
                  </a:lnTo>
                  <a:lnTo>
                    <a:pt x="203" y="279"/>
                  </a:lnTo>
                  <a:lnTo>
                    <a:pt x="195" y="270"/>
                  </a:lnTo>
                  <a:lnTo>
                    <a:pt x="190" y="260"/>
                  </a:lnTo>
                  <a:lnTo>
                    <a:pt x="184" y="249"/>
                  </a:lnTo>
                  <a:lnTo>
                    <a:pt x="182" y="239"/>
                  </a:lnTo>
                  <a:lnTo>
                    <a:pt x="180" y="226"/>
                  </a:lnTo>
                  <a:lnTo>
                    <a:pt x="184" y="215"/>
                  </a:lnTo>
                  <a:lnTo>
                    <a:pt x="190" y="201"/>
                  </a:lnTo>
                  <a:lnTo>
                    <a:pt x="195" y="192"/>
                  </a:lnTo>
                  <a:lnTo>
                    <a:pt x="205" y="175"/>
                  </a:lnTo>
                  <a:lnTo>
                    <a:pt x="211" y="169"/>
                  </a:lnTo>
                  <a:lnTo>
                    <a:pt x="237" y="186"/>
                  </a:lnTo>
                  <a:lnTo>
                    <a:pt x="237" y="182"/>
                  </a:lnTo>
                  <a:lnTo>
                    <a:pt x="241" y="173"/>
                  </a:lnTo>
                  <a:lnTo>
                    <a:pt x="245" y="158"/>
                  </a:lnTo>
                  <a:lnTo>
                    <a:pt x="251" y="142"/>
                  </a:lnTo>
                  <a:lnTo>
                    <a:pt x="256" y="127"/>
                  </a:lnTo>
                  <a:lnTo>
                    <a:pt x="268" y="114"/>
                  </a:lnTo>
                  <a:lnTo>
                    <a:pt x="279" y="110"/>
                  </a:lnTo>
                  <a:lnTo>
                    <a:pt x="296" y="120"/>
                  </a:lnTo>
                  <a:lnTo>
                    <a:pt x="304" y="129"/>
                  </a:lnTo>
                  <a:lnTo>
                    <a:pt x="313" y="142"/>
                  </a:lnTo>
                  <a:lnTo>
                    <a:pt x="323" y="158"/>
                  </a:lnTo>
                  <a:lnTo>
                    <a:pt x="332" y="173"/>
                  </a:lnTo>
                  <a:lnTo>
                    <a:pt x="338" y="186"/>
                  </a:lnTo>
                  <a:lnTo>
                    <a:pt x="344" y="199"/>
                  </a:lnTo>
                  <a:lnTo>
                    <a:pt x="348" y="207"/>
                  </a:lnTo>
                  <a:lnTo>
                    <a:pt x="351" y="211"/>
                  </a:lnTo>
                  <a:lnTo>
                    <a:pt x="477" y="182"/>
                  </a:lnTo>
                  <a:lnTo>
                    <a:pt x="505" y="0"/>
                  </a:lnTo>
                  <a:lnTo>
                    <a:pt x="821" y="182"/>
                  </a:lnTo>
                  <a:lnTo>
                    <a:pt x="821" y="182"/>
                  </a:lnTo>
                  <a:close/>
                </a:path>
              </a:pathLst>
            </a:custGeom>
            <a:solidFill>
              <a:srgbClr val="C29970"/>
            </a:solidFill>
            <a:ln w="9525">
              <a:noFill/>
              <a:round/>
            </a:ln>
          </p:spPr>
          <p:txBody>
            <a:bodyPr/>
            <a:lstStyle/>
            <a:p>
              <a:endParaRPr lang="en-US"/>
            </a:p>
          </p:txBody>
        </p:sp>
        <p:sp>
          <p:nvSpPr>
            <p:cNvPr id="384062" name="Freeform 62"/>
            <p:cNvSpPr/>
            <p:nvPr/>
          </p:nvSpPr>
          <p:spPr bwMode="auto">
            <a:xfrm>
              <a:off x="3326" y="2291"/>
              <a:ext cx="70" cy="96"/>
            </a:xfrm>
            <a:custGeom>
              <a:avLst/>
              <a:gdLst/>
              <a:ahLst/>
              <a:cxnLst>
                <a:cxn ang="0">
                  <a:pos x="0" y="4"/>
                </a:cxn>
                <a:cxn ang="0">
                  <a:pos x="0" y="2"/>
                </a:cxn>
                <a:cxn ang="0">
                  <a:pos x="6" y="2"/>
                </a:cxn>
                <a:cxn ang="0">
                  <a:pos x="14" y="0"/>
                </a:cxn>
                <a:cxn ang="0">
                  <a:pos x="25" y="0"/>
                </a:cxn>
                <a:cxn ang="0">
                  <a:pos x="36" y="0"/>
                </a:cxn>
                <a:cxn ang="0">
                  <a:pos x="50" y="0"/>
                </a:cxn>
                <a:cxn ang="0">
                  <a:pos x="61" y="0"/>
                </a:cxn>
                <a:cxn ang="0">
                  <a:pos x="74" y="2"/>
                </a:cxn>
                <a:cxn ang="0">
                  <a:pos x="84" y="2"/>
                </a:cxn>
                <a:cxn ang="0">
                  <a:pos x="95" y="2"/>
                </a:cxn>
                <a:cxn ang="0">
                  <a:pos x="103" y="4"/>
                </a:cxn>
                <a:cxn ang="0">
                  <a:pos x="110" y="6"/>
                </a:cxn>
                <a:cxn ang="0">
                  <a:pos x="120" y="8"/>
                </a:cxn>
                <a:cxn ang="0">
                  <a:pos x="126" y="10"/>
                </a:cxn>
                <a:cxn ang="0">
                  <a:pos x="118" y="10"/>
                </a:cxn>
                <a:cxn ang="0">
                  <a:pos x="107" y="17"/>
                </a:cxn>
                <a:cxn ang="0">
                  <a:pos x="91" y="27"/>
                </a:cxn>
                <a:cxn ang="0">
                  <a:pos x="84" y="42"/>
                </a:cxn>
                <a:cxn ang="0">
                  <a:pos x="80" y="55"/>
                </a:cxn>
                <a:cxn ang="0">
                  <a:pos x="86" y="71"/>
                </a:cxn>
                <a:cxn ang="0">
                  <a:pos x="93" y="82"/>
                </a:cxn>
                <a:cxn ang="0">
                  <a:pos x="97" y="88"/>
                </a:cxn>
                <a:cxn ang="0">
                  <a:pos x="141" y="42"/>
                </a:cxn>
                <a:cxn ang="0">
                  <a:pos x="137" y="179"/>
                </a:cxn>
                <a:cxn ang="0">
                  <a:pos x="131" y="177"/>
                </a:cxn>
                <a:cxn ang="0">
                  <a:pos x="122" y="177"/>
                </a:cxn>
                <a:cxn ang="0">
                  <a:pos x="109" y="175"/>
                </a:cxn>
                <a:cxn ang="0">
                  <a:pos x="95" y="181"/>
                </a:cxn>
                <a:cxn ang="0">
                  <a:pos x="80" y="187"/>
                </a:cxn>
                <a:cxn ang="0">
                  <a:pos x="71" y="190"/>
                </a:cxn>
                <a:cxn ang="0">
                  <a:pos x="63" y="190"/>
                </a:cxn>
                <a:cxn ang="0">
                  <a:pos x="63" y="192"/>
                </a:cxn>
                <a:cxn ang="0">
                  <a:pos x="17" y="187"/>
                </a:cxn>
                <a:cxn ang="0">
                  <a:pos x="15" y="135"/>
                </a:cxn>
                <a:cxn ang="0">
                  <a:pos x="61" y="78"/>
                </a:cxn>
                <a:cxn ang="0">
                  <a:pos x="0" y="4"/>
                </a:cxn>
                <a:cxn ang="0">
                  <a:pos x="0" y="4"/>
                </a:cxn>
              </a:cxnLst>
              <a:rect l="0" t="0" r="r" b="b"/>
              <a:pathLst>
                <a:path w="141" h="192">
                  <a:moveTo>
                    <a:pt x="0" y="4"/>
                  </a:moveTo>
                  <a:lnTo>
                    <a:pt x="0" y="2"/>
                  </a:lnTo>
                  <a:lnTo>
                    <a:pt x="6" y="2"/>
                  </a:lnTo>
                  <a:lnTo>
                    <a:pt x="14" y="0"/>
                  </a:lnTo>
                  <a:lnTo>
                    <a:pt x="25" y="0"/>
                  </a:lnTo>
                  <a:lnTo>
                    <a:pt x="36" y="0"/>
                  </a:lnTo>
                  <a:lnTo>
                    <a:pt x="50" y="0"/>
                  </a:lnTo>
                  <a:lnTo>
                    <a:pt x="61" y="0"/>
                  </a:lnTo>
                  <a:lnTo>
                    <a:pt x="74" y="2"/>
                  </a:lnTo>
                  <a:lnTo>
                    <a:pt x="84" y="2"/>
                  </a:lnTo>
                  <a:lnTo>
                    <a:pt x="95" y="2"/>
                  </a:lnTo>
                  <a:lnTo>
                    <a:pt x="103" y="4"/>
                  </a:lnTo>
                  <a:lnTo>
                    <a:pt x="110" y="6"/>
                  </a:lnTo>
                  <a:lnTo>
                    <a:pt x="120" y="8"/>
                  </a:lnTo>
                  <a:lnTo>
                    <a:pt x="126" y="10"/>
                  </a:lnTo>
                  <a:lnTo>
                    <a:pt x="118" y="10"/>
                  </a:lnTo>
                  <a:lnTo>
                    <a:pt x="107" y="17"/>
                  </a:lnTo>
                  <a:lnTo>
                    <a:pt x="91" y="27"/>
                  </a:lnTo>
                  <a:lnTo>
                    <a:pt x="84" y="42"/>
                  </a:lnTo>
                  <a:lnTo>
                    <a:pt x="80" y="55"/>
                  </a:lnTo>
                  <a:lnTo>
                    <a:pt x="86" y="71"/>
                  </a:lnTo>
                  <a:lnTo>
                    <a:pt x="93" y="82"/>
                  </a:lnTo>
                  <a:lnTo>
                    <a:pt x="97" y="88"/>
                  </a:lnTo>
                  <a:lnTo>
                    <a:pt x="141" y="42"/>
                  </a:lnTo>
                  <a:lnTo>
                    <a:pt x="137" y="179"/>
                  </a:lnTo>
                  <a:lnTo>
                    <a:pt x="131" y="177"/>
                  </a:lnTo>
                  <a:lnTo>
                    <a:pt x="122" y="177"/>
                  </a:lnTo>
                  <a:lnTo>
                    <a:pt x="109" y="175"/>
                  </a:lnTo>
                  <a:lnTo>
                    <a:pt x="95" y="181"/>
                  </a:lnTo>
                  <a:lnTo>
                    <a:pt x="80" y="187"/>
                  </a:lnTo>
                  <a:lnTo>
                    <a:pt x="71" y="190"/>
                  </a:lnTo>
                  <a:lnTo>
                    <a:pt x="63" y="190"/>
                  </a:lnTo>
                  <a:lnTo>
                    <a:pt x="63" y="192"/>
                  </a:lnTo>
                  <a:lnTo>
                    <a:pt x="17" y="187"/>
                  </a:lnTo>
                  <a:lnTo>
                    <a:pt x="15" y="135"/>
                  </a:lnTo>
                  <a:lnTo>
                    <a:pt x="61" y="78"/>
                  </a:lnTo>
                  <a:lnTo>
                    <a:pt x="0" y="4"/>
                  </a:lnTo>
                  <a:lnTo>
                    <a:pt x="0" y="4"/>
                  </a:lnTo>
                  <a:close/>
                </a:path>
              </a:pathLst>
            </a:custGeom>
            <a:solidFill>
              <a:srgbClr val="C29970"/>
            </a:solidFill>
            <a:ln w="9525">
              <a:noFill/>
              <a:round/>
            </a:ln>
          </p:spPr>
          <p:txBody>
            <a:bodyPr/>
            <a:lstStyle/>
            <a:p>
              <a:endParaRPr lang="en-US"/>
            </a:p>
          </p:txBody>
        </p:sp>
        <p:sp>
          <p:nvSpPr>
            <p:cNvPr id="384063" name="Freeform 63"/>
            <p:cNvSpPr/>
            <p:nvPr/>
          </p:nvSpPr>
          <p:spPr bwMode="auto">
            <a:xfrm>
              <a:off x="3040" y="1966"/>
              <a:ext cx="518" cy="370"/>
            </a:xfrm>
            <a:custGeom>
              <a:avLst/>
              <a:gdLst/>
              <a:ahLst/>
              <a:cxnLst>
                <a:cxn ang="0">
                  <a:pos x="201" y="608"/>
                </a:cxn>
                <a:cxn ang="0">
                  <a:pos x="158" y="675"/>
                </a:cxn>
                <a:cxn ang="0">
                  <a:pos x="87" y="721"/>
                </a:cxn>
                <a:cxn ang="0">
                  <a:pos x="38" y="738"/>
                </a:cxn>
                <a:cxn ang="0">
                  <a:pos x="27" y="707"/>
                </a:cxn>
                <a:cxn ang="0">
                  <a:pos x="13" y="648"/>
                </a:cxn>
                <a:cxn ang="0">
                  <a:pos x="2" y="565"/>
                </a:cxn>
                <a:cxn ang="0">
                  <a:pos x="0" y="468"/>
                </a:cxn>
                <a:cxn ang="0">
                  <a:pos x="8" y="363"/>
                </a:cxn>
                <a:cxn ang="0">
                  <a:pos x="21" y="274"/>
                </a:cxn>
                <a:cxn ang="0">
                  <a:pos x="32" y="215"/>
                </a:cxn>
                <a:cxn ang="0">
                  <a:pos x="38" y="200"/>
                </a:cxn>
                <a:cxn ang="0">
                  <a:pos x="72" y="171"/>
                </a:cxn>
                <a:cxn ang="0">
                  <a:pos x="141" y="122"/>
                </a:cxn>
                <a:cxn ang="0">
                  <a:pos x="234" y="68"/>
                </a:cxn>
                <a:cxn ang="0">
                  <a:pos x="338" y="25"/>
                </a:cxn>
                <a:cxn ang="0">
                  <a:pos x="439" y="2"/>
                </a:cxn>
                <a:cxn ang="0">
                  <a:pos x="540" y="2"/>
                </a:cxn>
                <a:cxn ang="0">
                  <a:pos x="637" y="23"/>
                </a:cxn>
                <a:cxn ang="0">
                  <a:pos x="728" y="67"/>
                </a:cxn>
                <a:cxn ang="0">
                  <a:pos x="819" y="129"/>
                </a:cxn>
                <a:cxn ang="0">
                  <a:pos x="912" y="202"/>
                </a:cxn>
                <a:cxn ang="0">
                  <a:pos x="987" y="276"/>
                </a:cxn>
                <a:cxn ang="0">
                  <a:pos x="1028" y="342"/>
                </a:cxn>
                <a:cxn ang="0">
                  <a:pos x="1030" y="397"/>
                </a:cxn>
                <a:cxn ang="0">
                  <a:pos x="1004" y="443"/>
                </a:cxn>
                <a:cxn ang="0">
                  <a:pos x="979" y="466"/>
                </a:cxn>
                <a:cxn ang="0">
                  <a:pos x="939" y="468"/>
                </a:cxn>
                <a:cxn ang="0">
                  <a:pos x="865" y="475"/>
                </a:cxn>
                <a:cxn ang="0">
                  <a:pos x="779" y="473"/>
                </a:cxn>
                <a:cxn ang="0">
                  <a:pos x="699" y="458"/>
                </a:cxn>
                <a:cxn ang="0">
                  <a:pos x="642" y="428"/>
                </a:cxn>
                <a:cxn ang="0">
                  <a:pos x="599" y="384"/>
                </a:cxn>
                <a:cxn ang="0">
                  <a:pos x="585" y="359"/>
                </a:cxn>
                <a:cxn ang="0">
                  <a:pos x="578" y="411"/>
                </a:cxn>
                <a:cxn ang="0">
                  <a:pos x="528" y="473"/>
                </a:cxn>
                <a:cxn ang="0">
                  <a:pos x="475" y="500"/>
                </a:cxn>
                <a:cxn ang="0">
                  <a:pos x="416" y="519"/>
                </a:cxn>
                <a:cxn ang="0">
                  <a:pos x="367" y="532"/>
                </a:cxn>
                <a:cxn ang="0">
                  <a:pos x="314" y="483"/>
                </a:cxn>
                <a:cxn ang="0">
                  <a:pos x="338" y="424"/>
                </a:cxn>
                <a:cxn ang="0">
                  <a:pos x="352" y="373"/>
                </a:cxn>
                <a:cxn ang="0">
                  <a:pos x="316" y="340"/>
                </a:cxn>
                <a:cxn ang="0">
                  <a:pos x="257" y="344"/>
                </a:cxn>
                <a:cxn ang="0">
                  <a:pos x="209" y="371"/>
                </a:cxn>
                <a:cxn ang="0">
                  <a:pos x="181" y="426"/>
                </a:cxn>
                <a:cxn ang="0">
                  <a:pos x="162" y="502"/>
                </a:cxn>
                <a:cxn ang="0">
                  <a:pos x="171" y="563"/>
                </a:cxn>
                <a:cxn ang="0">
                  <a:pos x="215" y="589"/>
                </a:cxn>
              </a:cxnLst>
              <a:rect l="0" t="0" r="r" b="b"/>
              <a:pathLst>
                <a:path w="1034" h="740">
                  <a:moveTo>
                    <a:pt x="215" y="589"/>
                  </a:moveTo>
                  <a:lnTo>
                    <a:pt x="213" y="591"/>
                  </a:lnTo>
                  <a:lnTo>
                    <a:pt x="209" y="599"/>
                  </a:lnTo>
                  <a:lnTo>
                    <a:pt x="201" y="608"/>
                  </a:lnTo>
                  <a:lnTo>
                    <a:pt x="196" y="625"/>
                  </a:lnTo>
                  <a:lnTo>
                    <a:pt x="182" y="641"/>
                  </a:lnTo>
                  <a:lnTo>
                    <a:pt x="171" y="658"/>
                  </a:lnTo>
                  <a:lnTo>
                    <a:pt x="158" y="675"/>
                  </a:lnTo>
                  <a:lnTo>
                    <a:pt x="143" y="692"/>
                  </a:lnTo>
                  <a:lnTo>
                    <a:pt x="124" y="702"/>
                  </a:lnTo>
                  <a:lnTo>
                    <a:pt x="106" y="713"/>
                  </a:lnTo>
                  <a:lnTo>
                    <a:pt x="87" y="721"/>
                  </a:lnTo>
                  <a:lnTo>
                    <a:pt x="72" y="728"/>
                  </a:lnTo>
                  <a:lnTo>
                    <a:pt x="57" y="732"/>
                  </a:lnTo>
                  <a:lnTo>
                    <a:pt x="46" y="736"/>
                  </a:lnTo>
                  <a:lnTo>
                    <a:pt x="38" y="738"/>
                  </a:lnTo>
                  <a:lnTo>
                    <a:pt x="38" y="740"/>
                  </a:lnTo>
                  <a:lnTo>
                    <a:pt x="34" y="734"/>
                  </a:lnTo>
                  <a:lnTo>
                    <a:pt x="30" y="719"/>
                  </a:lnTo>
                  <a:lnTo>
                    <a:pt x="27" y="707"/>
                  </a:lnTo>
                  <a:lnTo>
                    <a:pt x="25" y="696"/>
                  </a:lnTo>
                  <a:lnTo>
                    <a:pt x="21" y="681"/>
                  </a:lnTo>
                  <a:lnTo>
                    <a:pt x="19" y="667"/>
                  </a:lnTo>
                  <a:lnTo>
                    <a:pt x="13" y="648"/>
                  </a:lnTo>
                  <a:lnTo>
                    <a:pt x="11" y="629"/>
                  </a:lnTo>
                  <a:lnTo>
                    <a:pt x="8" y="608"/>
                  </a:lnTo>
                  <a:lnTo>
                    <a:pt x="6" y="587"/>
                  </a:lnTo>
                  <a:lnTo>
                    <a:pt x="2" y="565"/>
                  </a:lnTo>
                  <a:lnTo>
                    <a:pt x="0" y="542"/>
                  </a:lnTo>
                  <a:lnTo>
                    <a:pt x="0" y="517"/>
                  </a:lnTo>
                  <a:lnTo>
                    <a:pt x="0" y="494"/>
                  </a:lnTo>
                  <a:lnTo>
                    <a:pt x="0" y="468"/>
                  </a:lnTo>
                  <a:lnTo>
                    <a:pt x="0" y="441"/>
                  </a:lnTo>
                  <a:lnTo>
                    <a:pt x="2" y="414"/>
                  </a:lnTo>
                  <a:lnTo>
                    <a:pt x="6" y="390"/>
                  </a:lnTo>
                  <a:lnTo>
                    <a:pt x="8" y="363"/>
                  </a:lnTo>
                  <a:lnTo>
                    <a:pt x="11" y="340"/>
                  </a:lnTo>
                  <a:lnTo>
                    <a:pt x="13" y="316"/>
                  </a:lnTo>
                  <a:lnTo>
                    <a:pt x="19" y="297"/>
                  </a:lnTo>
                  <a:lnTo>
                    <a:pt x="21" y="274"/>
                  </a:lnTo>
                  <a:lnTo>
                    <a:pt x="25" y="257"/>
                  </a:lnTo>
                  <a:lnTo>
                    <a:pt x="27" y="240"/>
                  </a:lnTo>
                  <a:lnTo>
                    <a:pt x="30" y="226"/>
                  </a:lnTo>
                  <a:lnTo>
                    <a:pt x="32" y="215"/>
                  </a:lnTo>
                  <a:lnTo>
                    <a:pt x="34" y="207"/>
                  </a:lnTo>
                  <a:lnTo>
                    <a:pt x="36" y="202"/>
                  </a:lnTo>
                  <a:lnTo>
                    <a:pt x="38" y="202"/>
                  </a:lnTo>
                  <a:lnTo>
                    <a:pt x="38" y="200"/>
                  </a:lnTo>
                  <a:lnTo>
                    <a:pt x="44" y="196"/>
                  </a:lnTo>
                  <a:lnTo>
                    <a:pt x="49" y="188"/>
                  </a:lnTo>
                  <a:lnTo>
                    <a:pt x="61" y="183"/>
                  </a:lnTo>
                  <a:lnTo>
                    <a:pt x="72" y="171"/>
                  </a:lnTo>
                  <a:lnTo>
                    <a:pt x="87" y="162"/>
                  </a:lnTo>
                  <a:lnTo>
                    <a:pt x="103" y="148"/>
                  </a:lnTo>
                  <a:lnTo>
                    <a:pt x="124" y="137"/>
                  </a:lnTo>
                  <a:lnTo>
                    <a:pt x="141" y="122"/>
                  </a:lnTo>
                  <a:lnTo>
                    <a:pt x="163" y="108"/>
                  </a:lnTo>
                  <a:lnTo>
                    <a:pt x="186" y="95"/>
                  </a:lnTo>
                  <a:lnTo>
                    <a:pt x="211" y="82"/>
                  </a:lnTo>
                  <a:lnTo>
                    <a:pt x="234" y="68"/>
                  </a:lnTo>
                  <a:lnTo>
                    <a:pt x="260" y="55"/>
                  </a:lnTo>
                  <a:lnTo>
                    <a:pt x="285" y="44"/>
                  </a:lnTo>
                  <a:lnTo>
                    <a:pt x="314" y="36"/>
                  </a:lnTo>
                  <a:lnTo>
                    <a:pt x="338" y="25"/>
                  </a:lnTo>
                  <a:lnTo>
                    <a:pt x="363" y="19"/>
                  </a:lnTo>
                  <a:lnTo>
                    <a:pt x="388" y="11"/>
                  </a:lnTo>
                  <a:lnTo>
                    <a:pt x="414" y="8"/>
                  </a:lnTo>
                  <a:lnTo>
                    <a:pt x="439" y="2"/>
                  </a:lnTo>
                  <a:lnTo>
                    <a:pt x="466" y="2"/>
                  </a:lnTo>
                  <a:lnTo>
                    <a:pt x="490" y="0"/>
                  </a:lnTo>
                  <a:lnTo>
                    <a:pt x="517" y="2"/>
                  </a:lnTo>
                  <a:lnTo>
                    <a:pt x="540" y="2"/>
                  </a:lnTo>
                  <a:lnTo>
                    <a:pt x="565" y="6"/>
                  </a:lnTo>
                  <a:lnTo>
                    <a:pt x="589" y="10"/>
                  </a:lnTo>
                  <a:lnTo>
                    <a:pt x="614" y="17"/>
                  </a:lnTo>
                  <a:lnTo>
                    <a:pt x="637" y="23"/>
                  </a:lnTo>
                  <a:lnTo>
                    <a:pt x="660" y="32"/>
                  </a:lnTo>
                  <a:lnTo>
                    <a:pt x="682" y="42"/>
                  </a:lnTo>
                  <a:lnTo>
                    <a:pt x="707" y="55"/>
                  </a:lnTo>
                  <a:lnTo>
                    <a:pt x="728" y="67"/>
                  </a:lnTo>
                  <a:lnTo>
                    <a:pt x="751" y="80"/>
                  </a:lnTo>
                  <a:lnTo>
                    <a:pt x="774" y="95"/>
                  </a:lnTo>
                  <a:lnTo>
                    <a:pt x="798" y="112"/>
                  </a:lnTo>
                  <a:lnTo>
                    <a:pt x="819" y="129"/>
                  </a:lnTo>
                  <a:lnTo>
                    <a:pt x="846" y="146"/>
                  </a:lnTo>
                  <a:lnTo>
                    <a:pt x="867" y="165"/>
                  </a:lnTo>
                  <a:lnTo>
                    <a:pt x="891" y="184"/>
                  </a:lnTo>
                  <a:lnTo>
                    <a:pt x="912" y="202"/>
                  </a:lnTo>
                  <a:lnTo>
                    <a:pt x="933" y="221"/>
                  </a:lnTo>
                  <a:lnTo>
                    <a:pt x="952" y="240"/>
                  </a:lnTo>
                  <a:lnTo>
                    <a:pt x="971" y="259"/>
                  </a:lnTo>
                  <a:lnTo>
                    <a:pt x="987" y="276"/>
                  </a:lnTo>
                  <a:lnTo>
                    <a:pt x="1002" y="293"/>
                  </a:lnTo>
                  <a:lnTo>
                    <a:pt x="1013" y="310"/>
                  </a:lnTo>
                  <a:lnTo>
                    <a:pt x="1025" y="329"/>
                  </a:lnTo>
                  <a:lnTo>
                    <a:pt x="1028" y="342"/>
                  </a:lnTo>
                  <a:lnTo>
                    <a:pt x="1032" y="357"/>
                  </a:lnTo>
                  <a:lnTo>
                    <a:pt x="1032" y="371"/>
                  </a:lnTo>
                  <a:lnTo>
                    <a:pt x="1034" y="386"/>
                  </a:lnTo>
                  <a:lnTo>
                    <a:pt x="1030" y="397"/>
                  </a:lnTo>
                  <a:lnTo>
                    <a:pt x="1026" y="409"/>
                  </a:lnTo>
                  <a:lnTo>
                    <a:pt x="1021" y="418"/>
                  </a:lnTo>
                  <a:lnTo>
                    <a:pt x="1017" y="430"/>
                  </a:lnTo>
                  <a:lnTo>
                    <a:pt x="1004" y="443"/>
                  </a:lnTo>
                  <a:lnTo>
                    <a:pt x="994" y="456"/>
                  </a:lnTo>
                  <a:lnTo>
                    <a:pt x="985" y="462"/>
                  </a:lnTo>
                  <a:lnTo>
                    <a:pt x="983" y="466"/>
                  </a:lnTo>
                  <a:lnTo>
                    <a:pt x="979" y="466"/>
                  </a:lnTo>
                  <a:lnTo>
                    <a:pt x="973" y="466"/>
                  </a:lnTo>
                  <a:lnTo>
                    <a:pt x="964" y="466"/>
                  </a:lnTo>
                  <a:lnTo>
                    <a:pt x="954" y="468"/>
                  </a:lnTo>
                  <a:lnTo>
                    <a:pt x="939" y="468"/>
                  </a:lnTo>
                  <a:lnTo>
                    <a:pt x="924" y="472"/>
                  </a:lnTo>
                  <a:lnTo>
                    <a:pt x="905" y="472"/>
                  </a:lnTo>
                  <a:lnTo>
                    <a:pt x="888" y="475"/>
                  </a:lnTo>
                  <a:lnTo>
                    <a:pt x="865" y="475"/>
                  </a:lnTo>
                  <a:lnTo>
                    <a:pt x="846" y="475"/>
                  </a:lnTo>
                  <a:lnTo>
                    <a:pt x="821" y="475"/>
                  </a:lnTo>
                  <a:lnTo>
                    <a:pt x="800" y="475"/>
                  </a:lnTo>
                  <a:lnTo>
                    <a:pt x="779" y="473"/>
                  </a:lnTo>
                  <a:lnTo>
                    <a:pt x="757" y="472"/>
                  </a:lnTo>
                  <a:lnTo>
                    <a:pt x="736" y="468"/>
                  </a:lnTo>
                  <a:lnTo>
                    <a:pt x="718" y="466"/>
                  </a:lnTo>
                  <a:lnTo>
                    <a:pt x="699" y="458"/>
                  </a:lnTo>
                  <a:lnTo>
                    <a:pt x="684" y="452"/>
                  </a:lnTo>
                  <a:lnTo>
                    <a:pt x="667" y="445"/>
                  </a:lnTo>
                  <a:lnTo>
                    <a:pt x="656" y="437"/>
                  </a:lnTo>
                  <a:lnTo>
                    <a:pt x="642" y="428"/>
                  </a:lnTo>
                  <a:lnTo>
                    <a:pt x="631" y="418"/>
                  </a:lnTo>
                  <a:lnTo>
                    <a:pt x="622" y="409"/>
                  </a:lnTo>
                  <a:lnTo>
                    <a:pt x="614" y="401"/>
                  </a:lnTo>
                  <a:lnTo>
                    <a:pt x="599" y="384"/>
                  </a:lnTo>
                  <a:lnTo>
                    <a:pt x="591" y="371"/>
                  </a:lnTo>
                  <a:lnTo>
                    <a:pt x="585" y="359"/>
                  </a:lnTo>
                  <a:lnTo>
                    <a:pt x="585" y="357"/>
                  </a:lnTo>
                  <a:lnTo>
                    <a:pt x="585" y="359"/>
                  </a:lnTo>
                  <a:lnTo>
                    <a:pt x="585" y="367"/>
                  </a:lnTo>
                  <a:lnTo>
                    <a:pt x="584" y="378"/>
                  </a:lnTo>
                  <a:lnTo>
                    <a:pt x="584" y="395"/>
                  </a:lnTo>
                  <a:lnTo>
                    <a:pt x="578" y="411"/>
                  </a:lnTo>
                  <a:lnTo>
                    <a:pt x="570" y="430"/>
                  </a:lnTo>
                  <a:lnTo>
                    <a:pt x="559" y="447"/>
                  </a:lnTo>
                  <a:lnTo>
                    <a:pt x="542" y="466"/>
                  </a:lnTo>
                  <a:lnTo>
                    <a:pt x="528" y="473"/>
                  </a:lnTo>
                  <a:lnTo>
                    <a:pt x="517" y="481"/>
                  </a:lnTo>
                  <a:lnTo>
                    <a:pt x="504" y="487"/>
                  </a:lnTo>
                  <a:lnTo>
                    <a:pt x="490" y="494"/>
                  </a:lnTo>
                  <a:lnTo>
                    <a:pt x="475" y="500"/>
                  </a:lnTo>
                  <a:lnTo>
                    <a:pt x="460" y="506"/>
                  </a:lnTo>
                  <a:lnTo>
                    <a:pt x="445" y="511"/>
                  </a:lnTo>
                  <a:lnTo>
                    <a:pt x="431" y="517"/>
                  </a:lnTo>
                  <a:lnTo>
                    <a:pt x="416" y="519"/>
                  </a:lnTo>
                  <a:lnTo>
                    <a:pt x="403" y="523"/>
                  </a:lnTo>
                  <a:lnTo>
                    <a:pt x="392" y="525"/>
                  </a:lnTo>
                  <a:lnTo>
                    <a:pt x="382" y="529"/>
                  </a:lnTo>
                  <a:lnTo>
                    <a:pt x="367" y="532"/>
                  </a:lnTo>
                  <a:lnTo>
                    <a:pt x="363" y="534"/>
                  </a:lnTo>
                  <a:lnTo>
                    <a:pt x="308" y="500"/>
                  </a:lnTo>
                  <a:lnTo>
                    <a:pt x="308" y="494"/>
                  </a:lnTo>
                  <a:lnTo>
                    <a:pt x="314" y="483"/>
                  </a:lnTo>
                  <a:lnTo>
                    <a:pt x="321" y="466"/>
                  </a:lnTo>
                  <a:lnTo>
                    <a:pt x="331" y="447"/>
                  </a:lnTo>
                  <a:lnTo>
                    <a:pt x="335" y="435"/>
                  </a:lnTo>
                  <a:lnTo>
                    <a:pt x="338" y="424"/>
                  </a:lnTo>
                  <a:lnTo>
                    <a:pt x="342" y="413"/>
                  </a:lnTo>
                  <a:lnTo>
                    <a:pt x="346" y="403"/>
                  </a:lnTo>
                  <a:lnTo>
                    <a:pt x="350" y="386"/>
                  </a:lnTo>
                  <a:lnTo>
                    <a:pt x="352" y="373"/>
                  </a:lnTo>
                  <a:lnTo>
                    <a:pt x="346" y="359"/>
                  </a:lnTo>
                  <a:lnTo>
                    <a:pt x="338" y="352"/>
                  </a:lnTo>
                  <a:lnTo>
                    <a:pt x="327" y="344"/>
                  </a:lnTo>
                  <a:lnTo>
                    <a:pt x="316" y="340"/>
                  </a:lnTo>
                  <a:lnTo>
                    <a:pt x="300" y="337"/>
                  </a:lnTo>
                  <a:lnTo>
                    <a:pt x="285" y="338"/>
                  </a:lnTo>
                  <a:lnTo>
                    <a:pt x="270" y="338"/>
                  </a:lnTo>
                  <a:lnTo>
                    <a:pt x="257" y="344"/>
                  </a:lnTo>
                  <a:lnTo>
                    <a:pt x="241" y="348"/>
                  </a:lnTo>
                  <a:lnTo>
                    <a:pt x="230" y="354"/>
                  </a:lnTo>
                  <a:lnTo>
                    <a:pt x="219" y="359"/>
                  </a:lnTo>
                  <a:lnTo>
                    <a:pt x="209" y="371"/>
                  </a:lnTo>
                  <a:lnTo>
                    <a:pt x="198" y="380"/>
                  </a:lnTo>
                  <a:lnTo>
                    <a:pt x="192" y="394"/>
                  </a:lnTo>
                  <a:lnTo>
                    <a:pt x="184" y="409"/>
                  </a:lnTo>
                  <a:lnTo>
                    <a:pt x="181" y="426"/>
                  </a:lnTo>
                  <a:lnTo>
                    <a:pt x="173" y="443"/>
                  </a:lnTo>
                  <a:lnTo>
                    <a:pt x="167" y="462"/>
                  </a:lnTo>
                  <a:lnTo>
                    <a:pt x="163" y="481"/>
                  </a:lnTo>
                  <a:lnTo>
                    <a:pt x="162" y="502"/>
                  </a:lnTo>
                  <a:lnTo>
                    <a:pt x="160" y="519"/>
                  </a:lnTo>
                  <a:lnTo>
                    <a:pt x="162" y="536"/>
                  </a:lnTo>
                  <a:lnTo>
                    <a:pt x="163" y="549"/>
                  </a:lnTo>
                  <a:lnTo>
                    <a:pt x="171" y="563"/>
                  </a:lnTo>
                  <a:lnTo>
                    <a:pt x="184" y="576"/>
                  </a:lnTo>
                  <a:lnTo>
                    <a:pt x="198" y="584"/>
                  </a:lnTo>
                  <a:lnTo>
                    <a:pt x="209" y="587"/>
                  </a:lnTo>
                  <a:lnTo>
                    <a:pt x="215" y="589"/>
                  </a:lnTo>
                  <a:lnTo>
                    <a:pt x="215" y="589"/>
                  </a:lnTo>
                  <a:close/>
                </a:path>
              </a:pathLst>
            </a:custGeom>
            <a:solidFill>
              <a:srgbClr val="666666"/>
            </a:solidFill>
            <a:ln w="9525">
              <a:noFill/>
              <a:round/>
            </a:ln>
          </p:spPr>
          <p:txBody>
            <a:bodyPr/>
            <a:lstStyle/>
            <a:p>
              <a:endParaRPr lang="en-US"/>
            </a:p>
          </p:txBody>
        </p:sp>
        <p:sp>
          <p:nvSpPr>
            <p:cNvPr id="384064" name="Freeform 64"/>
            <p:cNvSpPr/>
            <p:nvPr/>
          </p:nvSpPr>
          <p:spPr bwMode="auto">
            <a:xfrm>
              <a:off x="3231" y="2004"/>
              <a:ext cx="289" cy="177"/>
            </a:xfrm>
            <a:custGeom>
              <a:avLst/>
              <a:gdLst/>
              <a:ahLst/>
              <a:cxnLst>
                <a:cxn ang="0">
                  <a:pos x="261" y="327"/>
                </a:cxn>
                <a:cxn ang="0">
                  <a:pos x="289" y="335"/>
                </a:cxn>
                <a:cxn ang="0">
                  <a:pos x="329" y="346"/>
                </a:cxn>
                <a:cxn ang="0">
                  <a:pos x="375" y="352"/>
                </a:cxn>
                <a:cxn ang="0">
                  <a:pos x="422" y="354"/>
                </a:cxn>
                <a:cxn ang="0">
                  <a:pos x="466" y="340"/>
                </a:cxn>
                <a:cxn ang="0">
                  <a:pos x="508" y="321"/>
                </a:cxn>
                <a:cxn ang="0">
                  <a:pos x="549" y="295"/>
                </a:cxn>
                <a:cxn ang="0">
                  <a:pos x="580" y="276"/>
                </a:cxn>
                <a:cxn ang="0">
                  <a:pos x="559" y="280"/>
                </a:cxn>
                <a:cxn ang="0">
                  <a:pos x="527" y="285"/>
                </a:cxn>
                <a:cxn ang="0">
                  <a:pos x="492" y="287"/>
                </a:cxn>
                <a:cxn ang="0">
                  <a:pos x="451" y="287"/>
                </a:cxn>
                <a:cxn ang="0">
                  <a:pos x="403" y="280"/>
                </a:cxn>
                <a:cxn ang="0">
                  <a:pos x="354" y="270"/>
                </a:cxn>
                <a:cxn ang="0">
                  <a:pos x="310" y="257"/>
                </a:cxn>
                <a:cxn ang="0">
                  <a:pos x="278" y="249"/>
                </a:cxn>
                <a:cxn ang="0">
                  <a:pos x="261" y="242"/>
                </a:cxn>
                <a:cxn ang="0">
                  <a:pos x="295" y="221"/>
                </a:cxn>
                <a:cxn ang="0">
                  <a:pos x="323" y="205"/>
                </a:cxn>
                <a:cxn ang="0">
                  <a:pos x="361" y="194"/>
                </a:cxn>
                <a:cxn ang="0">
                  <a:pos x="401" y="186"/>
                </a:cxn>
                <a:cxn ang="0">
                  <a:pos x="447" y="183"/>
                </a:cxn>
                <a:cxn ang="0">
                  <a:pos x="485" y="183"/>
                </a:cxn>
                <a:cxn ang="0">
                  <a:pos x="523" y="184"/>
                </a:cxn>
                <a:cxn ang="0">
                  <a:pos x="553" y="188"/>
                </a:cxn>
                <a:cxn ang="0">
                  <a:pos x="549" y="183"/>
                </a:cxn>
                <a:cxn ang="0">
                  <a:pos x="517" y="164"/>
                </a:cxn>
                <a:cxn ang="0">
                  <a:pos x="485" y="148"/>
                </a:cxn>
                <a:cxn ang="0">
                  <a:pos x="443" y="135"/>
                </a:cxn>
                <a:cxn ang="0">
                  <a:pos x="392" y="122"/>
                </a:cxn>
                <a:cxn ang="0">
                  <a:pos x="333" y="112"/>
                </a:cxn>
                <a:cxn ang="0">
                  <a:pos x="278" y="108"/>
                </a:cxn>
                <a:cxn ang="0">
                  <a:pos x="228" y="105"/>
                </a:cxn>
                <a:cxn ang="0">
                  <a:pos x="200" y="105"/>
                </a:cxn>
                <a:cxn ang="0">
                  <a:pos x="202" y="99"/>
                </a:cxn>
                <a:cxn ang="0">
                  <a:pos x="240" y="86"/>
                </a:cxn>
                <a:cxn ang="0">
                  <a:pos x="293" y="74"/>
                </a:cxn>
                <a:cxn ang="0">
                  <a:pos x="340" y="69"/>
                </a:cxn>
                <a:cxn ang="0">
                  <a:pos x="375" y="72"/>
                </a:cxn>
                <a:cxn ang="0">
                  <a:pos x="377" y="72"/>
                </a:cxn>
                <a:cxn ang="0">
                  <a:pos x="338" y="49"/>
                </a:cxn>
                <a:cxn ang="0">
                  <a:pos x="304" y="32"/>
                </a:cxn>
                <a:cxn ang="0">
                  <a:pos x="270" y="17"/>
                </a:cxn>
                <a:cxn ang="0">
                  <a:pos x="230" y="6"/>
                </a:cxn>
                <a:cxn ang="0">
                  <a:pos x="192" y="2"/>
                </a:cxn>
                <a:cxn ang="0">
                  <a:pos x="156" y="0"/>
                </a:cxn>
                <a:cxn ang="0">
                  <a:pos x="116" y="0"/>
                </a:cxn>
                <a:cxn ang="0">
                  <a:pos x="0" y="40"/>
                </a:cxn>
                <a:cxn ang="0">
                  <a:pos x="23" y="48"/>
                </a:cxn>
                <a:cxn ang="0">
                  <a:pos x="57" y="65"/>
                </a:cxn>
                <a:cxn ang="0">
                  <a:pos x="99" y="91"/>
                </a:cxn>
                <a:cxn ang="0">
                  <a:pos x="135" y="127"/>
                </a:cxn>
                <a:cxn ang="0">
                  <a:pos x="162" y="169"/>
                </a:cxn>
                <a:cxn ang="0">
                  <a:pos x="188" y="221"/>
                </a:cxn>
                <a:cxn ang="0">
                  <a:pos x="207" y="285"/>
                </a:cxn>
              </a:cxnLst>
              <a:rect l="0" t="0" r="r" b="b"/>
              <a:pathLst>
                <a:path w="580" h="354">
                  <a:moveTo>
                    <a:pt x="245" y="321"/>
                  </a:moveTo>
                  <a:lnTo>
                    <a:pt x="249" y="321"/>
                  </a:lnTo>
                  <a:lnTo>
                    <a:pt x="261" y="327"/>
                  </a:lnTo>
                  <a:lnTo>
                    <a:pt x="266" y="329"/>
                  </a:lnTo>
                  <a:lnTo>
                    <a:pt x="278" y="333"/>
                  </a:lnTo>
                  <a:lnTo>
                    <a:pt x="289" y="335"/>
                  </a:lnTo>
                  <a:lnTo>
                    <a:pt x="302" y="340"/>
                  </a:lnTo>
                  <a:lnTo>
                    <a:pt x="314" y="342"/>
                  </a:lnTo>
                  <a:lnTo>
                    <a:pt x="329" y="346"/>
                  </a:lnTo>
                  <a:lnTo>
                    <a:pt x="344" y="348"/>
                  </a:lnTo>
                  <a:lnTo>
                    <a:pt x="359" y="352"/>
                  </a:lnTo>
                  <a:lnTo>
                    <a:pt x="375" y="352"/>
                  </a:lnTo>
                  <a:lnTo>
                    <a:pt x="392" y="354"/>
                  </a:lnTo>
                  <a:lnTo>
                    <a:pt x="405" y="354"/>
                  </a:lnTo>
                  <a:lnTo>
                    <a:pt x="422" y="354"/>
                  </a:lnTo>
                  <a:lnTo>
                    <a:pt x="437" y="350"/>
                  </a:lnTo>
                  <a:lnTo>
                    <a:pt x="451" y="346"/>
                  </a:lnTo>
                  <a:lnTo>
                    <a:pt x="466" y="340"/>
                  </a:lnTo>
                  <a:lnTo>
                    <a:pt x="483" y="335"/>
                  </a:lnTo>
                  <a:lnTo>
                    <a:pt x="494" y="327"/>
                  </a:lnTo>
                  <a:lnTo>
                    <a:pt x="508" y="321"/>
                  </a:lnTo>
                  <a:lnTo>
                    <a:pt x="519" y="316"/>
                  </a:lnTo>
                  <a:lnTo>
                    <a:pt x="532" y="310"/>
                  </a:lnTo>
                  <a:lnTo>
                    <a:pt x="549" y="295"/>
                  </a:lnTo>
                  <a:lnTo>
                    <a:pt x="567" y="285"/>
                  </a:lnTo>
                  <a:lnTo>
                    <a:pt x="576" y="278"/>
                  </a:lnTo>
                  <a:lnTo>
                    <a:pt x="580" y="276"/>
                  </a:lnTo>
                  <a:lnTo>
                    <a:pt x="576" y="276"/>
                  </a:lnTo>
                  <a:lnTo>
                    <a:pt x="570" y="278"/>
                  </a:lnTo>
                  <a:lnTo>
                    <a:pt x="559" y="280"/>
                  </a:lnTo>
                  <a:lnTo>
                    <a:pt x="546" y="283"/>
                  </a:lnTo>
                  <a:lnTo>
                    <a:pt x="536" y="283"/>
                  </a:lnTo>
                  <a:lnTo>
                    <a:pt x="527" y="285"/>
                  </a:lnTo>
                  <a:lnTo>
                    <a:pt x="515" y="285"/>
                  </a:lnTo>
                  <a:lnTo>
                    <a:pt x="506" y="287"/>
                  </a:lnTo>
                  <a:lnTo>
                    <a:pt x="492" y="287"/>
                  </a:lnTo>
                  <a:lnTo>
                    <a:pt x="479" y="287"/>
                  </a:lnTo>
                  <a:lnTo>
                    <a:pt x="466" y="287"/>
                  </a:lnTo>
                  <a:lnTo>
                    <a:pt x="451" y="287"/>
                  </a:lnTo>
                  <a:lnTo>
                    <a:pt x="434" y="283"/>
                  </a:lnTo>
                  <a:lnTo>
                    <a:pt x="420" y="281"/>
                  </a:lnTo>
                  <a:lnTo>
                    <a:pt x="403" y="280"/>
                  </a:lnTo>
                  <a:lnTo>
                    <a:pt x="386" y="278"/>
                  </a:lnTo>
                  <a:lnTo>
                    <a:pt x="371" y="272"/>
                  </a:lnTo>
                  <a:lnTo>
                    <a:pt x="354" y="270"/>
                  </a:lnTo>
                  <a:lnTo>
                    <a:pt x="338" y="264"/>
                  </a:lnTo>
                  <a:lnTo>
                    <a:pt x="325" y="262"/>
                  </a:lnTo>
                  <a:lnTo>
                    <a:pt x="310" y="257"/>
                  </a:lnTo>
                  <a:lnTo>
                    <a:pt x="299" y="255"/>
                  </a:lnTo>
                  <a:lnTo>
                    <a:pt x="285" y="251"/>
                  </a:lnTo>
                  <a:lnTo>
                    <a:pt x="278" y="249"/>
                  </a:lnTo>
                  <a:lnTo>
                    <a:pt x="262" y="245"/>
                  </a:lnTo>
                  <a:lnTo>
                    <a:pt x="259" y="245"/>
                  </a:lnTo>
                  <a:lnTo>
                    <a:pt x="261" y="242"/>
                  </a:lnTo>
                  <a:lnTo>
                    <a:pt x="268" y="238"/>
                  </a:lnTo>
                  <a:lnTo>
                    <a:pt x="278" y="228"/>
                  </a:lnTo>
                  <a:lnTo>
                    <a:pt x="295" y="221"/>
                  </a:lnTo>
                  <a:lnTo>
                    <a:pt x="302" y="215"/>
                  </a:lnTo>
                  <a:lnTo>
                    <a:pt x="312" y="211"/>
                  </a:lnTo>
                  <a:lnTo>
                    <a:pt x="323" y="205"/>
                  </a:lnTo>
                  <a:lnTo>
                    <a:pt x="337" y="202"/>
                  </a:lnTo>
                  <a:lnTo>
                    <a:pt x="348" y="198"/>
                  </a:lnTo>
                  <a:lnTo>
                    <a:pt x="361" y="194"/>
                  </a:lnTo>
                  <a:lnTo>
                    <a:pt x="375" y="190"/>
                  </a:lnTo>
                  <a:lnTo>
                    <a:pt x="390" y="190"/>
                  </a:lnTo>
                  <a:lnTo>
                    <a:pt x="401" y="186"/>
                  </a:lnTo>
                  <a:lnTo>
                    <a:pt x="415" y="184"/>
                  </a:lnTo>
                  <a:lnTo>
                    <a:pt x="430" y="183"/>
                  </a:lnTo>
                  <a:lnTo>
                    <a:pt x="447" y="183"/>
                  </a:lnTo>
                  <a:lnTo>
                    <a:pt x="458" y="183"/>
                  </a:lnTo>
                  <a:lnTo>
                    <a:pt x="473" y="183"/>
                  </a:lnTo>
                  <a:lnTo>
                    <a:pt x="485" y="183"/>
                  </a:lnTo>
                  <a:lnTo>
                    <a:pt x="500" y="184"/>
                  </a:lnTo>
                  <a:lnTo>
                    <a:pt x="511" y="184"/>
                  </a:lnTo>
                  <a:lnTo>
                    <a:pt x="523" y="184"/>
                  </a:lnTo>
                  <a:lnTo>
                    <a:pt x="532" y="184"/>
                  </a:lnTo>
                  <a:lnTo>
                    <a:pt x="542" y="186"/>
                  </a:lnTo>
                  <a:lnTo>
                    <a:pt x="553" y="188"/>
                  </a:lnTo>
                  <a:lnTo>
                    <a:pt x="559" y="190"/>
                  </a:lnTo>
                  <a:lnTo>
                    <a:pt x="555" y="186"/>
                  </a:lnTo>
                  <a:lnTo>
                    <a:pt x="549" y="183"/>
                  </a:lnTo>
                  <a:lnTo>
                    <a:pt x="538" y="175"/>
                  </a:lnTo>
                  <a:lnTo>
                    <a:pt x="527" y="169"/>
                  </a:lnTo>
                  <a:lnTo>
                    <a:pt x="517" y="164"/>
                  </a:lnTo>
                  <a:lnTo>
                    <a:pt x="508" y="158"/>
                  </a:lnTo>
                  <a:lnTo>
                    <a:pt x="496" y="152"/>
                  </a:lnTo>
                  <a:lnTo>
                    <a:pt x="485" y="148"/>
                  </a:lnTo>
                  <a:lnTo>
                    <a:pt x="473" y="143"/>
                  </a:lnTo>
                  <a:lnTo>
                    <a:pt x="458" y="139"/>
                  </a:lnTo>
                  <a:lnTo>
                    <a:pt x="443" y="135"/>
                  </a:lnTo>
                  <a:lnTo>
                    <a:pt x="430" y="131"/>
                  </a:lnTo>
                  <a:lnTo>
                    <a:pt x="411" y="126"/>
                  </a:lnTo>
                  <a:lnTo>
                    <a:pt x="392" y="122"/>
                  </a:lnTo>
                  <a:lnTo>
                    <a:pt x="373" y="118"/>
                  </a:lnTo>
                  <a:lnTo>
                    <a:pt x="354" y="116"/>
                  </a:lnTo>
                  <a:lnTo>
                    <a:pt x="333" y="112"/>
                  </a:lnTo>
                  <a:lnTo>
                    <a:pt x="314" y="112"/>
                  </a:lnTo>
                  <a:lnTo>
                    <a:pt x="295" y="108"/>
                  </a:lnTo>
                  <a:lnTo>
                    <a:pt x="278" y="108"/>
                  </a:lnTo>
                  <a:lnTo>
                    <a:pt x="259" y="107"/>
                  </a:lnTo>
                  <a:lnTo>
                    <a:pt x="243" y="105"/>
                  </a:lnTo>
                  <a:lnTo>
                    <a:pt x="228" y="105"/>
                  </a:lnTo>
                  <a:lnTo>
                    <a:pt x="217" y="105"/>
                  </a:lnTo>
                  <a:lnTo>
                    <a:pt x="205" y="105"/>
                  </a:lnTo>
                  <a:lnTo>
                    <a:pt x="200" y="105"/>
                  </a:lnTo>
                  <a:lnTo>
                    <a:pt x="194" y="105"/>
                  </a:lnTo>
                  <a:lnTo>
                    <a:pt x="194" y="103"/>
                  </a:lnTo>
                  <a:lnTo>
                    <a:pt x="202" y="99"/>
                  </a:lnTo>
                  <a:lnTo>
                    <a:pt x="211" y="95"/>
                  </a:lnTo>
                  <a:lnTo>
                    <a:pt x="226" y="91"/>
                  </a:lnTo>
                  <a:lnTo>
                    <a:pt x="240" y="86"/>
                  </a:lnTo>
                  <a:lnTo>
                    <a:pt x="257" y="80"/>
                  </a:lnTo>
                  <a:lnTo>
                    <a:pt x="274" y="74"/>
                  </a:lnTo>
                  <a:lnTo>
                    <a:pt x="293" y="74"/>
                  </a:lnTo>
                  <a:lnTo>
                    <a:pt x="310" y="69"/>
                  </a:lnTo>
                  <a:lnTo>
                    <a:pt x="327" y="69"/>
                  </a:lnTo>
                  <a:lnTo>
                    <a:pt x="340" y="69"/>
                  </a:lnTo>
                  <a:lnTo>
                    <a:pt x="356" y="70"/>
                  </a:lnTo>
                  <a:lnTo>
                    <a:pt x="365" y="70"/>
                  </a:lnTo>
                  <a:lnTo>
                    <a:pt x="375" y="72"/>
                  </a:lnTo>
                  <a:lnTo>
                    <a:pt x="377" y="74"/>
                  </a:lnTo>
                  <a:lnTo>
                    <a:pt x="382" y="76"/>
                  </a:lnTo>
                  <a:lnTo>
                    <a:pt x="377" y="72"/>
                  </a:lnTo>
                  <a:lnTo>
                    <a:pt x="369" y="69"/>
                  </a:lnTo>
                  <a:lnTo>
                    <a:pt x="356" y="59"/>
                  </a:lnTo>
                  <a:lnTo>
                    <a:pt x="338" y="49"/>
                  </a:lnTo>
                  <a:lnTo>
                    <a:pt x="327" y="44"/>
                  </a:lnTo>
                  <a:lnTo>
                    <a:pt x="316" y="38"/>
                  </a:lnTo>
                  <a:lnTo>
                    <a:pt x="304" y="32"/>
                  </a:lnTo>
                  <a:lnTo>
                    <a:pt x="295" y="29"/>
                  </a:lnTo>
                  <a:lnTo>
                    <a:pt x="281" y="23"/>
                  </a:lnTo>
                  <a:lnTo>
                    <a:pt x="270" y="17"/>
                  </a:lnTo>
                  <a:lnTo>
                    <a:pt x="257" y="13"/>
                  </a:lnTo>
                  <a:lnTo>
                    <a:pt x="245" y="11"/>
                  </a:lnTo>
                  <a:lnTo>
                    <a:pt x="230" y="6"/>
                  </a:lnTo>
                  <a:lnTo>
                    <a:pt x="217" y="4"/>
                  </a:lnTo>
                  <a:lnTo>
                    <a:pt x="204" y="2"/>
                  </a:lnTo>
                  <a:lnTo>
                    <a:pt x="192" y="2"/>
                  </a:lnTo>
                  <a:lnTo>
                    <a:pt x="179" y="0"/>
                  </a:lnTo>
                  <a:lnTo>
                    <a:pt x="167" y="0"/>
                  </a:lnTo>
                  <a:lnTo>
                    <a:pt x="156" y="0"/>
                  </a:lnTo>
                  <a:lnTo>
                    <a:pt x="147" y="0"/>
                  </a:lnTo>
                  <a:lnTo>
                    <a:pt x="128" y="0"/>
                  </a:lnTo>
                  <a:lnTo>
                    <a:pt x="116" y="0"/>
                  </a:lnTo>
                  <a:lnTo>
                    <a:pt x="107" y="0"/>
                  </a:lnTo>
                  <a:lnTo>
                    <a:pt x="105" y="2"/>
                  </a:lnTo>
                  <a:lnTo>
                    <a:pt x="0" y="40"/>
                  </a:lnTo>
                  <a:lnTo>
                    <a:pt x="2" y="40"/>
                  </a:lnTo>
                  <a:lnTo>
                    <a:pt x="12" y="44"/>
                  </a:lnTo>
                  <a:lnTo>
                    <a:pt x="23" y="48"/>
                  </a:lnTo>
                  <a:lnTo>
                    <a:pt x="40" y="57"/>
                  </a:lnTo>
                  <a:lnTo>
                    <a:pt x="48" y="61"/>
                  </a:lnTo>
                  <a:lnTo>
                    <a:pt x="57" y="65"/>
                  </a:lnTo>
                  <a:lnTo>
                    <a:pt x="69" y="70"/>
                  </a:lnTo>
                  <a:lnTo>
                    <a:pt x="80" y="78"/>
                  </a:lnTo>
                  <a:lnTo>
                    <a:pt x="99" y="91"/>
                  </a:lnTo>
                  <a:lnTo>
                    <a:pt x="120" y="110"/>
                  </a:lnTo>
                  <a:lnTo>
                    <a:pt x="128" y="118"/>
                  </a:lnTo>
                  <a:lnTo>
                    <a:pt x="135" y="127"/>
                  </a:lnTo>
                  <a:lnTo>
                    <a:pt x="143" y="139"/>
                  </a:lnTo>
                  <a:lnTo>
                    <a:pt x="150" y="150"/>
                  </a:lnTo>
                  <a:lnTo>
                    <a:pt x="162" y="169"/>
                  </a:lnTo>
                  <a:lnTo>
                    <a:pt x="173" y="190"/>
                  </a:lnTo>
                  <a:lnTo>
                    <a:pt x="181" y="205"/>
                  </a:lnTo>
                  <a:lnTo>
                    <a:pt x="188" y="221"/>
                  </a:lnTo>
                  <a:lnTo>
                    <a:pt x="192" y="230"/>
                  </a:lnTo>
                  <a:lnTo>
                    <a:pt x="194" y="234"/>
                  </a:lnTo>
                  <a:lnTo>
                    <a:pt x="207" y="285"/>
                  </a:lnTo>
                  <a:lnTo>
                    <a:pt x="245" y="321"/>
                  </a:lnTo>
                  <a:lnTo>
                    <a:pt x="245" y="321"/>
                  </a:lnTo>
                  <a:close/>
                </a:path>
              </a:pathLst>
            </a:custGeom>
            <a:solidFill>
              <a:srgbClr val="999999"/>
            </a:solidFill>
            <a:ln w="9525">
              <a:noFill/>
              <a:round/>
            </a:ln>
          </p:spPr>
          <p:txBody>
            <a:bodyPr/>
            <a:lstStyle/>
            <a:p>
              <a:endParaRPr lang="en-US"/>
            </a:p>
          </p:txBody>
        </p:sp>
        <p:sp>
          <p:nvSpPr>
            <p:cNvPr id="384065" name="Freeform 65"/>
            <p:cNvSpPr/>
            <p:nvPr/>
          </p:nvSpPr>
          <p:spPr bwMode="auto">
            <a:xfrm>
              <a:off x="3053" y="2044"/>
              <a:ext cx="244" cy="242"/>
            </a:xfrm>
            <a:custGeom>
              <a:avLst/>
              <a:gdLst/>
              <a:ahLst/>
              <a:cxnLst>
                <a:cxn ang="0">
                  <a:pos x="363" y="277"/>
                </a:cxn>
                <a:cxn ang="0">
                  <a:pos x="414" y="264"/>
                </a:cxn>
                <a:cxn ang="0">
                  <a:pos x="463" y="241"/>
                </a:cxn>
                <a:cxn ang="0">
                  <a:pos x="488" y="203"/>
                </a:cxn>
                <a:cxn ang="0">
                  <a:pos x="477" y="152"/>
                </a:cxn>
                <a:cxn ang="0">
                  <a:pos x="443" y="97"/>
                </a:cxn>
                <a:cxn ang="0">
                  <a:pos x="393" y="49"/>
                </a:cxn>
                <a:cxn ang="0">
                  <a:pos x="349" y="15"/>
                </a:cxn>
                <a:cxn ang="0">
                  <a:pos x="302" y="0"/>
                </a:cxn>
                <a:cxn ang="0">
                  <a:pos x="232" y="15"/>
                </a:cxn>
                <a:cxn ang="0">
                  <a:pos x="175" y="32"/>
                </a:cxn>
                <a:cxn ang="0">
                  <a:pos x="125" y="49"/>
                </a:cxn>
                <a:cxn ang="0">
                  <a:pos x="78" y="70"/>
                </a:cxn>
                <a:cxn ang="0">
                  <a:pos x="38" y="103"/>
                </a:cxn>
                <a:cxn ang="0">
                  <a:pos x="11" y="146"/>
                </a:cxn>
                <a:cxn ang="0">
                  <a:pos x="2" y="198"/>
                </a:cxn>
                <a:cxn ang="0">
                  <a:pos x="0" y="253"/>
                </a:cxn>
                <a:cxn ang="0">
                  <a:pos x="2" y="308"/>
                </a:cxn>
                <a:cxn ang="0">
                  <a:pos x="4" y="354"/>
                </a:cxn>
                <a:cxn ang="0">
                  <a:pos x="9" y="416"/>
                </a:cxn>
                <a:cxn ang="0">
                  <a:pos x="38" y="468"/>
                </a:cxn>
                <a:cxn ang="0">
                  <a:pos x="74" y="481"/>
                </a:cxn>
                <a:cxn ang="0">
                  <a:pos x="62" y="439"/>
                </a:cxn>
                <a:cxn ang="0">
                  <a:pos x="57" y="369"/>
                </a:cxn>
                <a:cxn ang="0">
                  <a:pos x="59" y="302"/>
                </a:cxn>
                <a:cxn ang="0">
                  <a:pos x="64" y="293"/>
                </a:cxn>
                <a:cxn ang="0">
                  <a:pos x="78" y="335"/>
                </a:cxn>
                <a:cxn ang="0">
                  <a:pos x="125" y="382"/>
                </a:cxn>
                <a:cxn ang="0">
                  <a:pos x="138" y="310"/>
                </a:cxn>
                <a:cxn ang="0">
                  <a:pos x="123" y="279"/>
                </a:cxn>
                <a:cxn ang="0">
                  <a:pos x="140" y="217"/>
                </a:cxn>
                <a:cxn ang="0">
                  <a:pos x="176" y="150"/>
                </a:cxn>
                <a:cxn ang="0">
                  <a:pos x="163" y="135"/>
                </a:cxn>
                <a:cxn ang="0">
                  <a:pos x="121" y="142"/>
                </a:cxn>
                <a:cxn ang="0">
                  <a:pos x="81" y="179"/>
                </a:cxn>
                <a:cxn ang="0">
                  <a:pos x="66" y="205"/>
                </a:cxn>
                <a:cxn ang="0">
                  <a:pos x="74" y="173"/>
                </a:cxn>
                <a:cxn ang="0">
                  <a:pos x="100" y="120"/>
                </a:cxn>
                <a:cxn ang="0">
                  <a:pos x="140" y="87"/>
                </a:cxn>
                <a:cxn ang="0">
                  <a:pos x="203" y="85"/>
                </a:cxn>
                <a:cxn ang="0">
                  <a:pos x="277" y="99"/>
                </a:cxn>
                <a:cxn ang="0">
                  <a:pos x="317" y="110"/>
                </a:cxn>
                <a:cxn ang="0">
                  <a:pos x="277" y="123"/>
                </a:cxn>
                <a:cxn ang="0">
                  <a:pos x="243" y="163"/>
                </a:cxn>
                <a:cxn ang="0">
                  <a:pos x="285" y="175"/>
                </a:cxn>
                <a:cxn ang="0">
                  <a:pos x="317" y="167"/>
                </a:cxn>
                <a:cxn ang="0">
                  <a:pos x="378" y="167"/>
                </a:cxn>
                <a:cxn ang="0">
                  <a:pos x="427" y="171"/>
                </a:cxn>
                <a:cxn ang="0">
                  <a:pos x="414" y="201"/>
                </a:cxn>
                <a:cxn ang="0">
                  <a:pos x="368" y="251"/>
                </a:cxn>
                <a:cxn ang="0">
                  <a:pos x="334" y="281"/>
                </a:cxn>
              </a:cxnLst>
              <a:rect l="0" t="0" r="r" b="b"/>
              <a:pathLst>
                <a:path w="488" h="485">
                  <a:moveTo>
                    <a:pt x="334" y="285"/>
                  </a:moveTo>
                  <a:lnTo>
                    <a:pt x="338" y="283"/>
                  </a:lnTo>
                  <a:lnTo>
                    <a:pt x="353" y="281"/>
                  </a:lnTo>
                  <a:lnTo>
                    <a:pt x="363" y="277"/>
                  </a:lnTo>
                  <a:lnTo>
                    <a:pt x="374" y="276"/>
                  </a:lnTo>
                  <a:lnTo>
                    <a:pt x="387" y="272"/>
                  </a:lnTo>
                  <a:lnTo>
                    <a:pt x="403" y="270"/>
                  </a:lnTo>
                  <a:lnTo>
                    <a:pt x="414" y="264"/>
                  </a:lnTo>
                  <a:lnTo>
                    <a:pt x="427" y="260"/>
                  </a:lnTo>
                  <a:lnTo>
                    <a:pt x="441" y="255"/>
                  </a:lnTo>
                  <a:lnTo>
                    <a:pt x="454" y="249"/>
                  </a:lnTo>
                  <a:lnTo>
                    <a:pt x="463" y="241"/>
                  </a:lnTo>
                  <a:lnTo>
                    <a:pt x="475" y="234"/>
                  </a:lnTo>
                  <a:lnTo>
                    <a:pt x="481" y="224"/>
                  </a:lnTo>
                  <a:lnTo>
                    <a:pt x="488" y="217"/>
                  </a:lnTo>
                  <a:lnTo>
                    <a:pt x="488" y="203"/>
                  </a:lnTo>
                  <a:lnTo>
                    <a:pt x="488" y="192"/>
                  </a:lnTo>
                  <a:lnTo>
                    <a:pt x="486" y="179"/>
                  </a:lnTo>
                  <a:lnTo>
                    <a:pt x="484" y="167"/>
                  </a:lnTo>
                  <a:lnTo>
                    <a:pt x="477" y="152"/>
                  </a:lnTo>
                  <a:lnTo>
                    <a:pt x="471" y="139"/>
                  </a:lnTo>
                  <a:lnTo>
                    <a:pt x="462" y="123"/>
                  </a:lnTo>
                  <a:lnTo>
                    <a:pt x="454" y="112"/>
                  </a:lnTo>
                  <a:lnTo>
                    <a:pt x="443" y="97"/>
                  </a:lnTo>
                  <a:lnTo>
                    <a:pt x="431" y="84"/>
                  </a:lnTo>
                  <a:lnTo>
                    <a:pt x="418" y="72"/>
                  </a:lnTo>
                  <a:lnTo>
                    <a:pt x="406" y="61"/>
                  </a:lnTo>
                  <a:lnTo>
                    <a:pt x="393" y="49"/>
                  </a:lnTo>
                  <a:lnTo>
                    <a:pt x="382" y="40"/>
                  </a:lnTo>
                  <a:lnTo>
                    <a:pt x="370" y="30"/>
                  </a:lnTo>
                  <a:lnTo>
                    <a:pt x="361" y="25"/>
                  </a:lnTo>
                  <a:lnTo>
                    <a:pt x="349" y="15"/>
                  </a:lnTo>
                  <a:lnTo>
                    <a:pt x="338" y="11"/>
                  </a:lnTo>
                  <a:lnTo>
                    <a:pt x="329" y="6"/>
                  </a:lnTo>
                  <a:lnTo>
                    <a:pt x="319" y="4"/>
                  </a:lnTo>
                  <a:lnTo>
                    <a:pt x="302" y="0"/>
                  </a:lnTo>
                  <a:lnTo>
                    <a:pt x="285" y="2"/>
                  </a:lnTo>
                  <a:lnTo>
                    <a:pt x="268" y="4"/>
                  </a:lnTo>
                  <a:lnTo>
                    <a:pt x="251" y="9"/>
                  </a:lnTo>
                  <a:lnTo>
                    <a:pt x="232" y="15"/>
                  </a:lnTo>
                  <a:lnTo>
                    <a:pt x="213" y="25"/>
                  </a:lnTo>
                  <a:lnTo>
                    <a:pt x="199" y="27"/>
                  </a:lnTo>
                  <a:lnTo>
                    <a:pt x="188" y="30"/>
                  </a:lnTo>
                  <a:lnTo>
                    <a:pt x="175" y="32"/>
                  </a:lnTo>
                  <a:lnTo>
                    <a:pt x="163" y="36"/>
                  </a:lnTo>
                  <a:lnTo>
                    <a:pt x="150" y="40"/>
                  </a:lnTo>
                  <a:lnTo>
                    <a:pt x="137" y="44"/>
                  </a:lnTo>
                  <a:lnTo>
                    <a:pt x="125" y="49"/>
                  </a:lnTo>
                  <a:lnTo>
                    <a:pt x="114" y="55"/>
                  </a:lnTo>
                  <a:lnTo>
                    <a:pt x="100" y="59"/>
                  </a:lnTo>
                  <a:lnTo>
                    <a:pt x="89" y="65"/>
                  </a:lnTo>
                  <a:lnTo>
                    <a:pt x="78" y="70"/>
                  </a:lnTo>
                  <a:lnTo>
                    <a:pt x="66" y="78"/>
                  </a:lnTo>
                  <a:lnTo>
                    <a:pt x="55" y="84"/>
                  </a:lnTo>
                  <a:lnTo>
                    <a:pt x="47" y="93"/>
                  </a:lnTo>
                  <a:lnTo>
                    <a:pt x="38" y="103"/>
                  </a:lnTo>
                  <a:lnTo>
                    <a:pt x="32" y="114"/>
                  </a:lnTo>
                  <a:lnTo>
                    <a:pt x="23" y="123"/>
                  </a:lnTo>
                  <a:lnTo>
                    <a:pt x="17" y="135"/>
                  </a:lnTo>
                  <a:lnTo>
                    <a:pt x="11" y="146"/>
                  </a:lnTo>
                  <a:lnTo>
                    <a:pt x="9" y="158"/>
                  </a:lnTo>
                  <a:lnTo>
                    <a:pt x="4" y="169"/>
                  </a:lnTo>
                  <a:lnTo>
                    <a:pt x="2" y="184"/>
                  </a:lnTo>
                  <a:lnTo>
                    <a:pt x="2" y="198"/>
                  </a:lnTo>
                  <a:lnTo>
                    <a:pt x="2" y="213"/>
                  </a:lnTo>
                  <a:lnTo>
                    <a:pt x="0" y="224"/>
                  </a:lnTo>
                  <a:lnTo>
                    <a:pt x="0" y="239"/>
                  </a:lnTo>
                  <a:lnTo>
                    <a:pt x="0" y="253"/>
                  </a:lnTo>
                  <a:lnTo>
                    <a:pt x="0" y="268"/>
                  </a:lnTo>
                  <a:lnTo>
                    <a:pt x="0" y="281"/>
                  </a:lnTo>
                  <a:lnTo>
                    <a:pt x="2" y="295"/>
                  </a:lnTo>
                  <a:lnTo>
                    <a:pt x="2" y="308"/>
                  </a:lnTo>
                  <a:lnTo>
                    <a:pt x="4" y="321"/>
                  </a:lnTo>
                  <a:lnTo>
                    <a:pt x="4" y="331"/>
                  </a:lnTo>
                  <a:lnTo>
                    <a:pt x="4" y="342"/>
                  </a:lnTo>
                  <a:lnTo>
                    <a:pt x="4" y="354"/>
                  </a:lnTo>
                  <a:lnTo>
                    <a:pt x="5" y="365"/>
                  </a:lnTo>
                  <a:lnTo>
                    <a:pt x="5" y="384"/>
                  </a:lnTo>
                  <a:lnTo>
                    <a:pt x="9" y="403"/>
                  </a:lnTo>
                  <a:lnTo>
                    <a:pt x="9" y="416"/>
                  </a:lnTo>
                  <a:lnTo>
                    <a:pt x="13" y="430"/>
                  </a:lnTo>
                  <a:lnTo>
                    <a:pt x="19" y="441"/>
                  </a:lnTo>
                  <a:lnTo>
                    <a:pt x="24" y="452"/>
                  </a:lnTo>
                  <a:lnTo>
                    <a:pt x="38" y="468"/>
                  </a:lnTo>
                  <a:lnTo>
                    <a:pt x="55" y="477"/>
                  </a:lnTo>
                  <a:lnTo>
                    <a:pt x="68" y="483"/>
                  </a:lnTo>
                  <a:lnTo>
                    <a:pt x="76" y="485"/>
                  </a:lnTo>
                  <a:lnTo>
                    <a:pt x="74" y="481"/>
                  </a:lnTo>
                  <a:lnTo>
                    <a:pt x="72" y="475"/>
                  </a:lnTo>
                  <a:lnTo>
                    <a:pt x="68" y="466"/>
                  </a:lnTo>
                  <a:lnTo>
                    <a:pt x="66" y="454"/>
                  </a:lnTo>
                  <a:lnTo>
                    <a:pt x="62" y="439"/>
                  </a:lnTo>
                  <a:lnTo>
                    <a:pt x="61" y="424"/>
                  </a:lnTo>
                  <a:lnTo>
                    <a:pt x="59" y="407"/>
                  </a:lnTo>
                  <a:lnTo>
                    <a:pt x="59" y="390"/>
                  </a:lnTo>
                  <a:lnTo>
                    <a:pt x="57" y="369"/>
                  </a:lnTo>
                  <a:lnTo>
                    <a:pt x="57" y="350"/>
                  </a:lnTo>
                  <a:lnTo>
                    <a:pt x="57" y="333"/>
                  </a:lnTo>
                  <a:lnTo>
                    <a:pt x="59" y="317"/>
                  </a:lnTo>
                  <a:lnTo>
                    <a:pt x="59" y="302"/>
                  </a:lnTo>
                  <a:lnTo>
                    <a:pt x="61" y="293"/>
                  </a:lnTo>
                  <a:lnTo>
                    <a:pt x="62" y="285"/>
                  </a:lnTo>
                  <a:lnTo>
                    <a:pt x="64" y="285"/>
                  </a:lnTo>
                  <a:lnTo>
                    <a:pt x="64" y="293"/>
                  </a:lnTo>
                  <a:lnTo>
                    <a:pt x="66" y="300"/>
                  </a:lnTo>
                  <a:lnTo>
                    <a:pt x="70" y="312"/>
                  </a:lnTo>
                  <a:lnTo>
                    <a:pt x="72" y="323"/>
                  </a:lnTo>
                  <a:lnTo>
                    <a:pt x="78" y="335"/>
                  </a:lnTo>
                  <a:lnTo>
                    <a:pt x="83" y="346"/>
                  </a:lnTo>
                  <a:lnTo>
                    <a:pt x="93" y="359"/>
                  </a:lnTo>
                  <a:lnTo>
                    <a:pt x="108" y="373"/>
                  </a:lnTo>
                  <a:lnTo>
                    <a:pt x="125" y="382"/>
                  </a:lnTo>
                  <a:lnTo>
                    <a:pt x="137" y="388"/>
                  </a:lnTo>
                  <a:lnTo>
                    <a:pt x="144" y="390"/>
                  </a:lnTo>
                  <a:lnTo>
                    <a:pt x="135" y="355"/>
                  </a:lnTo>
                  <a:lnTo>
                    <a:pt x="138" y="310"/>
                  </a:lnTo>
                  <a:lnTo>
                    <a:pt x="135" y="306"/>
                  </a:lnTo>
                  <a:lnTo>
                    <a:pt x="127" y="296"/>
                  </a:lnTo>
                  <a:lnTo>
                    <a:pt x="123" y="289"/>
                  </a:lnTo>
                  <a:lnTo>
                    <a:pt x="123" y="279"/>
                  </a:lnTo>
                  <a:lnTo>
                    <a:pt x="123" y="266"/>
                  </a:lnTo>
                  <a:lnTo>
                    <a:pt x="127" y="253"/>
                  </a:lnTo>
                  <a:lnTo>
                    <a:pt x="131" y="234"/>
                  </a:lnTo>
                  <a:lnTo>
                    <a:pt x="140" y="217"/>
                  </a:lnTo>
                  <a:lnTo>
                    <a:pt x="148" y="196"/>
                  </a:lnTo>
                  <a:lnTo>
                    <a:pt x="159" y="179"/>
                  </a:lnTo>
                  <a:lnTo>
                    <a:pt x="167" y="162"/>
                  </a:lnTo>
                  <a:lnTo>
                    <a:pt x="176" y="150"/>
                  </a:lnTo>
                  <a:lnTo>
                    <a:pt x="182" y="141"/>
                  </a:lnTo>
                  <a:lnTo>
                    <a:pt x="186" y="139"/>
                  </a:lnTo>
                  <a:lnTo>
                    <a:pt x="178" y="137"/>
                  </a:lnTo>
                  <a:lnTo>
                    <a:pt x="163" y="135"/>
                  </a:lnTo>
                  <a:lnTo>
                    <a:pt x="152" y="133"/>
                  </a:lnTo>
                  <a:lnTo>
                    <a:pt x="142" y="135"/>
                  </a:lnTo>
                  <a:lnTo>
                    <a:pt x="131" y="137"/>
                  </a:lnTo>
                  <a:lnTo>
                    <a:pt x="121" y="142"/>
                  </a:lnTo>
                  <a:lnTo>
                    <a:pt x="110" y="148"/>
                  </a:lnTo>
                  <a:lnTo>
                    <a:pt x="99" y="158"/>
                  </a:lnTo>
                  <a:lnTo>
                    <a:pt x="89" y="167"/>
                  </a:lnTo>
                  <a:lnTo>
                    <a:pt x="81" y="179"/>
                  </a:lnTo>
                  <a:lnTo>
                    <a:pt x="74" y="188"/>
                  </a:lnTo>
                  <a:lnTo>
                    <a:pt x="70" y="198"/>
                  </a:lnTo>
                  <a:lnTo>
                    <a:pt x="66" y="201"/>
                  </a:lnTo>
                  <a:lnTo>
                    <a:pt x="66" y="205"/>
                  </a:lnTo>
                  <a:lnTo>
                    <a:pt x="66" y="201"/>
                  </a:lnTo>
                  <a:lnTo>
                    <a:pt x="66" y="194"/>
                  </a:lnTo>
                  <a:lnTo>
                    <a:pt x="68" y="182"/>
                  </a:lnTo>
                  <a:lnTo>
                    <a:pt x="74" y="173"/>
                  </a:lnTo>
                  <a:lnTo>
                    <a:pt x="78" y="158"/>
                  </a:lnTo>
                  <a:lnTo>
                    <a:pt x="83" y="144"/>
                  </a:lnTo>
                  <a:lnTo>
                    <a:pt x="91" y="131"/>
                  </a:lnTo>
                  <a:lnTo>
                    <a:pt x="100" y="120"/>
                  </a:lnTo>
                  <a:lnTo>
                    <a:pt x="106" y="106"/>
                  </a:lnTo>
                  <a:lnTo>
                    <a:pt x="118" y="99"/>
                  </a:lnTo>
                  <a:lnTo>
                    <a:pt x="127" y="91"/>
                  </a:lnTo>
                  <a:lnTo>
                    <a:pt x="140" y="87"/>
                  </a:lnTo>
                  <a:lnTo>
                    <a:pt x="152" y="82"/>
                  </a:lnTo>
                  <a:lnTo>
                    <a:pt x="169" y="82"/>
                  </a:lnTo>
                  <a:lnTo>
                    <a:pt x="184" y="82"/>
                  </a:lnTo>
                  <a:lnTo>
                    <a:pt x="203" y="85"/>
                  </a:lnTo>
                  <a:lnTo>
                    <a:pt x="220" y="85"/>
                  </a:lnTo>
                  <a:lnTo>
                    <a:pt x="241" y="89"/>
                  </a:lnTo>
                  <a:lnTo>
                    <a:pt x="258" y="93"/>
                  </a:lnTo>
                  <a:lnTo>
                    <a:pt x="277" y="99"/>
                  </a:lnTo>
                  <a:lnTo>
                    <a:pt x="292" y="103"/>
                  </a:lnTo>
                  <a:lnTo>
                    <a:pt x="306" y="106"/>
                  </a:lnTo>
                  <a:lnTo>
                    <a:pt x="313" y="108"/>
                  </a:lnTo>
                  <a:lnTo>
                    <a:pt x="317" y="110"/>
                  </a:lnTo>
                  <a:lnTo>
                    <a:pt x="310" y="110"/>
                  </a:lnTo>
                  <a:lnTo>
                    <a:pt x="296" y="116"/>
                  </a:lnTo>
                  <a:lnTo>
                    <a:pt x="287" y="120"/>
                  </a:lnTo>
                  <a:lnTo>
                    <a:pt x="277" y="123"/>
                  </a:lnTo>
                  <a:lnTo>
                    <a:pt x="266" y="129"/>
                  </a:lnTo>
                  <a:lnTo>
                    <a:pt x="260" y="137"/>
                  </a:lnTo>
                  <a:lnTo>
                    <a:pt x="249" y="150"/>
                  </a:lnTo>
                  <a:lnTo>
                    <a:pt x="243" y="163"/>
                  </a:lnTo>
                  <a:lnTo>
                    <a:pt x="241" y="173"/>
                  </a:lnTo>
                  <a:lnTo>
                    <a:pt x="241" y="179"/>
                  </a:lnTo>
                  <a:lnTo>
                    <a:pt x="283" y="179"/>
                  </a:lnTo>
                  <a:lnTo>
                    <a:pt x="285" y="175"/>
                  </a:lnTo>
                  <a:lnTo>
                    <a:pt x="292" y="173"/>
                  </a:lnTo>
                  <a:lnTo>
                    <a:pt x="298" y="169"/>
                  </a:lnTo>
                  <a:lnTo>
                    <a:pt x="308" y="167"/>
                  </a:lnTo>
                  <a:lnTo>
                    <a:pt x="317" y="167"/>
                  </a:lnTo>
                  <a:lnTo>
                    <a:pt x="332" y="167"/>
                  </a:lnTo>
                  <a:lnTo>
                    <a:pt x="346" y="167"/>
                  </a:lnTo>
                  <a:lnTo>
                    <a:pt x="361" y="167"/>
                  </a:lnTo>
                  <a:lnTo>
                    <a:pt x="378" y="167"/>
                  </a:lnTo>
                  <a:lnTo>
                    <a:pt x="395" y="169"/>
                  </a:lnTo>
                  <a:lnTo>
                    <a:pt x="406" y="169"/>
                  </a:lnTo>
                  <a:lnTo>
                    <a:pt x="420" y="171"/>
                  </a:lnTo>
                  <a:lnTo>
                    <a:pt x="427" y="171"/>
                  </a:lnTo>
                  <a:lnTo>
                    <a:pt x="431" y="173"/>
                  </a:lnTo>
                  <a:lnTo>
                    <a:pt x="429" y="177"/>
                  </a:lnTo>
                  <a:lnTo>
                    <a:pt x="424" y="186"/>
                  </a:lnTo>
                  <a:lnTo>
                    <a:pt x="414" y="201"/>
                  </a:lnTo>
                  <a:lnTo>
                    <a:pt x="401" y="222"/>
                  </a:lnTo>
                  <a:lnTo>
                    <a:pt x="389" y="230"/>
                  </a:lnTo>
                  <a:lnTo>
                    <a:pt x="380" y="241"/>
                  </a:lnTo>
                  <a:lnTo>
                    <a:pt x="368" y="251"/>
                  </a:lnTo>
                  <a:lnTo>
                    <a:pt x="359" y="262"/>
                  </a:lnTo>
                  <a:lnTo>
                    <a:pt x="348" y="270"/>
                  </a:lnTo>
                  <a:lnTo>
                    <a:pt x="340" y="277"/>
                  </a:lnTo>
                  <a:lnTo>
                    <a:pt x="334" y="281"/>
                  </a:lnTo>
                  <a:lnTo>
                    <a:pt x="334" y="285"/>
                  </a:lnTo>
                  <a:lnTo>
                    <a:pt x="334" y="285"/>
                  </a:lnTo>
                  <a:close/>
                </a:path>
              </a:pathLst>
            </a:custGeom>
            <a:solidFill>
              <a:srgbClr val="808080"/>
            </a:solidFill>
            <a:ln w="9525">
              <a:noFill/>
              <a:round/>
            </a:ln>
          </p:spPr>
          <p:txBody>
            <a:bodyPr/>
            <a:lstStyle/>
            <a:p>
              <a:endParaRPr lang="en-US"/>
            </a:p>
          </p:txBody>
        </p:sp>
        <p:sp>
          <p:nvSpPr>
            <p:cNvPr id="384066" name="Freeform 66"/>
            <p:cNvSpPr/>
            <p:nvPr/>
          </p:nvSpPr>
          <p:spPr bwMode="auto">
            <a:xfrm>
              <a:off x="3290" y="2406"/>
              <a:ext cx="66" cy="54"/>
            </a:xfrm>
            <a:custGeom>
              <a:avLst/>
              <a:gdLst/>
              <a:ahLst/>
              <a:cxnLst>
                <a:cxn ang="0">
                  <a:pos x="0" y="2"/>
                </a:cxn>
                <a:cxn ang="0">
                  <a:pos x="85" y="6"/>
                </a:cxn>
                <a:cxn ang="0">
                  <a:pos x="122" y="0"/>
                </a:cxn>
                <a:cxn ang="0">
                  <a:pos x="131" y="19"/>
                </a:cxn>
                <a:cxn ang="0">
                  <a:pos x="114" y="36"/>
                </a:cxn>
                <a:cxn ang="0">
                  <a:pos x="59" y="29"/>
                </a:cxn>
                <a:cxn ang="0">
                  <a:pos x="55" y="34"/>
                </a:cxn>
                <a:cxn ang="0">
                  <a:pos x="65" y="53"/>
                </a:cxn>
                <a:cxn ang="0">
                  <a:pos x="76" y="65"/>
                </a:cxn>
                <a:cxn ang="0">
                  <a:pos x="89" y="76"/>
                </a:cxn>
                <a:cxn ang="0">
                  <a:pos x="99" y="84"/>
                </a:cxn>
                <a:cxn ang="0">
                  <a:pos x="103" y="88"/>
                </a:cxn>
                <a:cxn ang="0">
                  <a:pos x="99" y="90"/>
                </a:cxn>
                <a:cxn ang="0">
                  <a:pos x="93" y="99"/>
                </a:cxn>
                <a:cxn ang="0">
                  <a:pos x="84" y="107"/>
                </a:cxn>
                <a:cxn ang="0">
                  <a:pos x="74" y="109"/>
                </a:cxn>
                <a:cxn ang="0">
                  <a:pos x="59" y="97"/>
                </a:cxn>
                <a:cxn ang="0">
                  <a:pos x="46" y="80"/>
                </a:cxn>
                <a:cxn ang="0">
                  <a:pos x="34" y="65"/>
                </a:cxn>
                <a:cxn ang="0">
                  <a:pos x="30" y="59"/>
                </a:cxn>
                <a:cxn ang="0">
                  <a:pos x="0" y="2"/>
                </a:cxn>
                <a:cxn ang="0">
                  <a:pos x="0" y="2"/>
                </a:cxn>
              </a:cxnLst>
              <a:rect l="0" t="0" r="r" b="b"/>
              <a:pathLst>
                <a:path w="131" h="109">
                  <a:moveTo>
                    <a:pt x="0" y="2"/>
                  </a:moveTo>
                  <a:lnTo>
                    <a:pt x="85" y="6"/>
                  </a:lnTo>
                  <a:lnTo>
                    <a:pt x="122" y="0"/>
                  </a:lnTo>
                  <a:lnTo>
                    <a:pt x="131" y="19"/>
                  </a:lnTo>
                  <a:lnTo>
                    <a:pt x="114" y="36"/>
                  </a:lnTo>
                  <a:lnTo>
                    <a:pt x="59" y="29"/>
                  </a:lnTo>
                  <a:lnTo>
                    <a:pt x="55" y="34"/>
                  </a:lnTo>
                  <a:lnTo>
                    <a:pt x="65" y="53"/>
                  </a:lnTo>
                  <a:lnTo>
                    <a:pt x="76" y="65"/>
                  </a:lnTo>
                  <a:lnTo>
                    <a:pt x="89" y="76"/>
                  </a:lnTo>
                  <a:lnTo>
                    <a:pt x="99" y="84"/>
                  </a:lnTo>
                  <a:lnTo>
                    <a:pt x="103" y="88"/>
                  </a:lnTo>
                  <a:lnTo>
                    <a:pt x="99" y="90"/>
                  </a:lnTo>
                  <a:lnTo>
                    <a:pt x="93" y="99"/>
                  </a:lnTo>
                  <a:lnTo>
                    <a:pt x="84" y="107"/>
                  </a:lnTo>
                  <a:lnTo>
                    <a:pt x="74" y="109"/>
                  </a:lnTo>
                  <a:lnTo>
                    <a:pt x="59" y="97"/>
                  </a:lnTo>
                  <a:lnTo>
                    <a:pt x="46" y="80"/>
                  </a:lnTo>
                  <a:lnTo>
                    <a:pt x="34" y="65"/>
                  </a:lnTo>
                  <a:lnTo>
                    <a:pt x="30" y="59"/>
                  </a:lnTo>
                  <a:lnTo>
                    <a:pt x="0" y="2"/>
                  </a:lnTo>
                  <a:lnTo>
                    <a:pt x="0" y="2"/>
                  </a:lnTo>
                  <a:close/>
                </a:path>
              </a:pathLst>
            </a:custGeom>
            <a:solidFill>
              <a:srgbClr val="CC948C"/>
            </a:solidFill>
            <a:ln w="9525">
              <a:noFill/>
              <a:round/>
            </a:ln>
          </p:spPr>
          <p:txBody>
            <a:bodyPr/>
            <a:lstStyle/>
            <a:p>
              <a:endParaRPr lang="en-US"/>
            </a:p>
          </p:txBody>
        </p:sp>
        <p:sp>
          <p:nvSpPr>
            <p:cNvPr id="384067" name="Freeform 67"/>
            <p:cNvSpPr/>
            <p:nvPr/>
          </p:nvSpPr>
          <p:spPr bwMode="auto">
            <a:xfrm>
              <a:off x="3308" y="2009"/>
              <a:ext cx="114" cy="30"/>
            </a:xfrm>
            <a:custGeom>
              <a:avLst/>
              <a:gdLst/>
              <a:ahLst/>
              <a:cxnLst>
                <a:cxn ang="0">
                  <a:pos x="0" y="9"/>
                </a:cxn>
                <a:cxn ang="0">
                  <a:pos x="0" y="7"/>
                </a:cxn>
                <a:cxn ang="0">
                  <a:pos x="8" y="5"/>
                </a:cxn>
                <a:cxn ang="0">
                  <a:pos x="17" y="1"/>
                </a:cxn>
                <a:cxn ang="0">
                  <a:pos x="31" y="1"/>
                </a:cxn>
                <a:cxn ang="0">
                  <a:pos x="46" y="0"/>
                </a:cxn>
                <a:cxn ang="0">
                  <a:pos x="63" y="0"/>
                </a:cxn>
                <a:cxn ang="0">
                  <a:pos x="72" y="0"/>
                </a:cxn>
                <a:cxn ang="0">
                  <a:pos x="82" y="1"/>
                </a:cxn>
                <a:cxn ang="0">
                  <a:pos x="93" y="3"/>
                </a:cxn>
                <a:cxn ang="0">
                  <a:pos x="105" y="7"/>
                </a:cxn>
                <a:cxn ang="0">
                  <a:pos x="114" y="7"/>
                </a:cxn>
                <a:cxn ang="0">
                  <a:pos x="126" y="11"/>
                </a:cxn>
                <a:cxn ang="0">
                  <a:pos x="135" y="15"/>
                </a:cxn>
                <a:cxn ang="0">
                  <a:pos x="146" y="19"/>
                </a:cxn>
                <a:cxn ang="0">
                  <a:pos x="156" y="22"/>
                </a:cxn>
                <a:cxn ang="0">
                  <a:pos x="167" y="28"/>
                </a:cxn>
                <a:cxn ang="0">
                  <a:pos x="177" y="32"/>
                </a:cxn>
                <a:cxn ang="0">
                  <a:pos x="186" y="38"/>
                </a:cxn>
                <a:cxn ang="0">
                  <a:pos x="202" y="45"/>
                </a:cxn>
                <a:cxn ang="0">
                  <a:pos x="215" y="53"/>
                </a:cxn>
                <a:cxn ang="0">
                  <a:pos x="223" y="57"/>
                </a:cxn>
                <a:cxn ang="0">
                  <a:pos x="228" y="60"/>
                </a:cxn>
                <a:cxn ang="0">
                  <a:pos x="223" y="59"/>
                </a:cxn>
                <a:cxn ang="0">
                  <a:pos x="213" y="57"/>
                </a:cxn>
                <a:cxn ang="0">
                  <a:pos x="196" y="53"/>
                </a:cxn>
                <a:cxn ang="0">
                  <a:pos x="177" y="49"/>
                </a:cxn>
                <a:cxn ang="0">
                  <a:pos x="165" y="45"/>
                </a:cxn>
                <a:cxn ang="0">
                  <a:pos x="154" y="43"/>
                </a:cxn>
                <a:cxn ang="0">
                  <a:pos x="143" y="39"/>
                </a:cxn>
                <a:cxn ang="0">
                  <a:pos x="131" y="39"/>
                </a:cxn>
                <a:cxn ang="0">
                  <a:pos x="120" y="36"/>
                </a:cxn>
                <a:cxn ang="0">
                  <a:pos x="108" y="34"/>
                </a:cxn>
                <a:cxn ang="0">
                  <a:pos x="97" y="30"/>
                </a:cxn>
                <a:cxn ang="0">
                  <a:pos x="88" y="30"/>
                </a:cxn>
                <a:cxn ang="0">
                  <a:pos x="67" y="24"/>
                </a:cxn>
                <a:cxn ang="0">
                  <a:pos x="50" y="20"/>
                </a:cxn>
                <a:cxn ang="0">
                  <a:pos x="34" y="17"/>
                </a:cxn>
                <a:cxn ang="0">
                  <a:pos x="23" y="15"/>
                </a:cxn>
                <a:cxn ang="0">
                  <a:pos x="12" y="11"/>
                </a:cxn>
                <a:cxn ang="0">
                  <a:pos x="6" y="9"/>
                </a:cxn>
                <a:cxn ang="0">
                  <a:pos x="0" y="9"/>
                </a:cxn>
                <a:cxn ang="0">
                  <a:pos x="0" y="9"/>
                </a:cxn>
              </a:cxnLst>
              <a:rect l="0" t="0" r="r" b="b"/>
              <a:pathLst>
                <a:path w="228" h="60">
                  <a:moveTo>
                    <a:pt x="0" y="9"/>
                  </a:moveTo>
                  <a:lnTo>
                    <a:pt x="0" y="7"/>
                  </a:lnTo>
                  <a:lnTo>
                    <a:pt x="8" y="5"/>
                  </a:lnTo>
                  <a:lnTo>
                    <a:pt x="17" y="1"/>
                  </a:lnTo>
                  <a:lnTo>
                    <a:pt x="31" y="1"/>
                  </a:lnTo>
                  <a:lnTo>
                    <a:pt x="46" y="0"/>
                  </a:lnTo>
                  <a:lnTo>
                    <a:pt x="63" y="0"/>
                  </a:lnTo>
                  <a:lnTo>
                    <a:pt x="72" y="0"/>
                  </a:lnTo>
                  <a:lnTo>
                    <a:pt x="82" y="1"/>
                  </a:lnTo>
                  <a:lnTo>
                    <a:pt x="93" y="3"/>
                  </a:lnTo>
                  <a:lnTo>
                    <a:pt x="105" y="7"/>
                  </a:lnTo>
                  <a:lnTo>
                    <a:pt x="114" y="7"/>
                  </a:lnTo>
                  <a:lnTo>
                    <a:pt x="126" y="11"/>
                  </a:lnTo>
                  <a:lnTo>
                    <a:pt x="135" y="15"/>
                  </a:lnTo>
                  <a:lnTo>
                    <a:pt x="146" y="19"/>
                  </a:lnTo>
                  <a:lnTo>
                    <a:pt x="156" y="22"/>
                  </a:lnTo>
                  <a:lnTo>
                    <a:pt x="167" y="28"/>
                  </a:lnTo>
                  <a:lnTo>
                    <a:pt x="177" y="32"/>
                  </a:lnTo>
                  <a:lnTo>
                    <a:pt x="186" y="38"/>
                  </a:lnTo>
                  <a:lnTo>
                    <a:pt x="202" y="45"/>
                  </a:lnTo>
                  <a:lnTo>
                    <a:pt x="215" y="53"/>
                  </a:lnTo>
                  <a:lnTo>
                    <a:pt x="223" y="57"/>
                  </a:lnTo>
                  <a:lnTo>
                    <a:pt x="228" y="60"/>
                  </a:lnTo>
                  <a:lnTo>
                    <a:pt x="223" y="59"/>
                  </a:lnTo>
                  <a:lnTo>
                    <a:pt x="213" y="57"/>
                  </a:lnTo>
                  <a:lnTo>
                    <a:pt x="196" y="53"/>
                  </a:lnTo>
                  <a:lnTo>
                    <a:pt x="177" y="49"/>
                  </a:lnTo>
                  <a:lnTo>
                    <a:pt x="165" y="45"/>
                  </a:lnTo>
                  <a:lnTo>
                    <a:pt x="154" y="43"/>
                  </a:lnTo>
                  <a:lnTo>
                    <a:pt x="143" y="39"/>
                  </a:lnTo>
                  <a:lnTo>
                    <a:pt x="131" y="39"/>
                  </a:lnTo>
                  <a:lnTo>
                    <a:pt x="120" y="36"/>
                  </a:lnTo>
                  <a:lnTo>
                    <a:pt x="108" y="34"/>
                  </a:lnTo>
                  <a:lnTo>
                    <a:pt x="97" y="30"/>
                  </a:lnTo>
                  <a:lnTo>
                    <a:pt x="88" y="30"/>
                  </a:lnTo>
                  <a:lnTo>
                    <a:pt x="67" y="24"/>
                  </a:lnTo>
                  <a:lnTo>
                    <a:pt x="50" y="20"/>
                  </a:lnTo>
                  <a:lnTo>
                    <a:pt x="34" y="17"/>
                  </a:lnTo>
                  <a:lnTo>
                    <a:pt x="23" y="15"/>
                  </a:lnTo>
                  <a:lnTo>
                    <a:pt x="12" y="11"/>
                  </a:lnTo>
                  <a:lnTo>
                    <a:pt x="6" y="9"/>
                  </a:lnTo>
                  <a:lnTo>
                    <a:pt x="0" y="9"/>
                  </a:lnTo>
                  <a:lnTo>
                    <a:pt x="0" y="9"/>
                  </a:lnTo>
                  <a:close/>
                </a:path>
              </a:pathLst>
            </a:custGeom>
            <a:solidFill>
              <a:srgbClr val="B3B3B3"/>
            </a:solidFill>
            <a:ln w="9525">
              <a:noFill/>
              <a:round/>
            </a:ln>
          </p:spPr>
          <p:txBody>
            <a:bodyPr/>
            <a:lstStyle/>
            <a:p>
              <a:endParaRPr lang="en-US"/>
            </a:p>
          </p:txBody>
        </p:sp>
        <p:sp>
          <p:nvSpPr>
            <p:cNvPr id="384068" name="Freeform 68"/>
            <p:cNvSpPr/>
            <p:nvPr/>
          </p:nvSpPr>
          <p:spPr bwMode="auto">
            <a:xfrm>
              <a:off x="3368" y="2070"/>
              <a:ext cx="131" cy="28"/>
            </a:xfrm>
            <a:custGeom>
              <a:avLst/>
              <a:gdLst/>
              <a:ahLst/>
              <a:cxnLst>
                <a:cxn ang="0">
                  <a:pos x="40" y="8"/>
                </a:cxn>
                <a:cxn ang="0">
                  <a:pos x="40" y="6"/>
                </a:cxn>
                <a:cxn ang="0">
                  <a:pos x="47" y="4"/>
                </a:cxn>
                <a:cxn ang="0">
                  <a:pos x="59" y="2"/>
                </a:cxn>
                <a:cxn ang="0">
                  <a:pos x="74" y="2"/>
                </a:cxn>
                <a:cxn ang="0">
                  <a:pos x="91" y="0"/>
                </a:cxn>
                <a:cxn ang="0">
                  <a:pos x="110" y="0"/>
                </a:cxn>
                <a:cxn ang="0">
                  <a:pos x="118" y="0"/>
                </a:cxn>
                <a:cxn ang="0">
                  <a:pos x="129" y="0"/>
                </a:cxn>
                <a:cxn ang="0">
                  <a:pos x="142" y="2"/>
                </a:cxn>
                <a:cxn ang="0">
                  <a:pos x="154" y="6"/>
                </a:cxn>
                <a:cxn ang="0">
                  <a:pos x="171" y="10"/>
                </a:cxn>
                <a:cxn ang="0">
                  <a:pos x="190" y="17"/>
                </a:cxn>
                <a:cxn ang="0">
                  <a:pos x="207" y="25"/>
                </a:cxn>
                <a:cxn ang="0">
                  <a:pos x="226" y="34"/>
                </a:cxn>
                <a:cxn ang="0">
                  <a:pos x="239" y="42"/>
                </a:cxn>
                <a:cxn ang="0">
                  <a:pos x="251" y="50"/>
                </a:cxn>
                <a:cxn ang="0">
                  <a:pos x="256" y="53"/>
                </a:cxn>
                <a:cxn ang="0">
                  <a:pos x="260" y="57"/>
                </a:cxn>
                <a:cxn ang="0">
                  <a:pos x="254" y="55"/>
                </a:cxn>
                <a:cxn ang="0">
                  <a:pos x="245" y="53"/>
                </a:cxn>
                <a:cxn ang="0">
                  <a:pos x="228" y="50"/>
                </a:cxn>
                <a:cxn ang="0">
                  <a:pos x="209" y="46"/>
                </a:cxn>
                <a:cxn ang="0">
                  <a:pos x="197" y="42"/>
                </a:cxn>
                <a:cxn ang="0">
                  <a:pos x="184" y="40"/>
                </a:cxn>
                <a:cxn ang="0">
                  <a:pos x="171" y="36"/>
                </a:cxn>
                <a:cxn ang="0">
                  <a:pos x="161" y="36"/>
                </a:cxn>
                <a:cxn ang="0">
                  <a:pos x="146" y="33"/>
                </a:cxn>
                <a:cxn ang="0">
                  <a:pos x="135" y="31"/>
                </a:cxn>
                <a:cxn ang="0">
                  <a:pos x="123" y="31"/>
                </a:cxn>
                <a:cxn ang="0">
                  <a:pos x="110" y="31"/>
                </a:cxn>
                <a:cxn ang="0">
                  <a:pos x="99" y="29"/>
                </a:cxn>
                <a:cxn ang="0">
                  <a:pos x="85" y="27"/>
                </a:cxn>
                <a:cxn ang="0">
                  <a:pos x="74" y="27"/>
                </a:cxn>
                <a:cxn ang="0">
                  <a:pos x="64" y="27"/>
                </a:cxn>
                <a:cxn ang="0">
                  <a:pos x="45" y="27"/>
                </a:cxn>
                <a:cxn ang="0">
                  <a:pos x="30" y="27"/>
                </a:cxn>
                <a:cxn ang="0">
                  <a:pos x="17" y="27"/>
                </a:cxn>
                <a:cxn ang="0">
                  <a:pos x="7" y="29"/>
                </a:cxn>
                <a:cxn ang="0">
                  <a:pos x="0" y="29"/>
                </a:cxn>
                <a:cxn ang="0">
                  <a:pos x="40" y="8"/>
                </a:cxn>
                <a:cxn ang="0">
                  <a:pos x="40" y="8"/>
                </a:cxn>
              </a:cxnLst>
              <a:rect l="0" t="0" r="r" b="b"/>
              <a:pathLst>
                <a:path w="260" h="57">
                  <a:moveTo>
                    <a:pt x="40" y="8"/>
                  </a:moveTo>
                  <a:lnTo>
                    <a:pt x="40" y="6"/>
                  </a:lnTo>
                  <a:lnTo>
                    <a:pt x="47" y="4"/>
                  </a:lnTo>
                  <a:lnTo>
                    <a:pt x="59" y="2"/>
                  </a:lnTo>
                  <a:lnTo>
                    <a:pt x="74" y="2"/>
                  </a:lnTo>
                  <a:lnTo>
                    <a:pt x="91" y="0"/>
                  </a:lnTo>
                  <a:lnTo>
                    <a:pt x="110" y="0"/>
                  </a:lnTo>
                  <a:lnTo>
                    <a:pt x="118" y="0"/>
                  </a:lnTo>
                  <a:lnTo>
                    <a:pt x="129" y="0"/>
                  </a:lnTo>
                  <a:lnTo>
                    <a:pt x="142" y="2"/>
                  </a:lnTo>
                  <a:lnTo>
                    <a:pt x="154" y="6"/>
                  </a:lnTo>
                  <a:lnTo>
                    <a:pt x="171" y="10"/>
                  </a:lnTo>
                  <a:lnTo>
                    <a:pt x="190" y="17"/>
                  </a:lnTo>
                  <a:lnTo>
                    <a:pt x="207" y="25"/>
                  </a:lnTo>
                  <a:lnTo>
                    <a:pt x="226" y="34"/>
                  </a:lnTo>
                  <a:lnTo>
                    <a:pt x="239" y="42"/>
                  </a:lnTo>
                  <a:lnTo>
                    <a:pt x="251" y="50"/>
                  </a:lnTo>
                  <a:lnTo>
                    <a:pt x="256" y="53"/>
                  </a:lnTo>
                  <a:lnTo>
                    <a:pt x="260" y="57"/>
                  </a:lnTo>
                  <a:lnTo>
                    <a:pt x="254" y="55"/>
                  </a:lnTo>
                  <a:lnTo>
                    <a:pt x="245" y="53"/>
                  </a:lnTo>
                  <a:lnTo>
                    <a:pt x="228" y="50"/>
                  </a:lnTo>
                  <a:lnTo>
                    <a:pt x="209" y="46"/>
                  </a:lnTo>
                  <a:lnTo>
                    <a:pt x="197" y="42"/>
                  </a:lnTo>
                  <a:lnTo>
                    <a:pt x="184" y="40"/>
                  </a:lnTo>
                  <a:lnTo>
                    <a:pt x="171" y="36"/>
                  </a:lnTo>
                  <a:lnTo>
                    <a:pt x="161" y="36"/>
                  </a:lnTo>
                  <a:lnTo>
                    <a:pt x="146" y="33"/>
                  </a:lnTo>
                  <a:lnTo>
                    <a:pt x="135" y="31"/>
                  </a:lnTo>
                  <a:lnTo>
                    <a:pt x="123" y="31"/>
                  </a:lnTo>
                  <a:lnTo>
                    <a:pt x="110" y="31"/>
                  </a:lnTo>
                  <a:lnTo>
                    <a:pt x="99" y="29"/>
                  </a:lnTo>
                  <a:lnTo>
                    <a:pt x="85" y="27"/>
                  </a:lnTo>
                  <a:lnTo>
                    <a:pt x="74" y="27"/>
                  </a:lnTo>
                  <a:lnTo>
                    <a:pt x="64" y="27"/>
                  </a:lnTo>
                  <a:lnTo>
                    <a:pt x="45" y="27"/>
                  </a:lnTo>
                  <a:lnTo>
                    <a:pt x="30" y="27"/>
                  </a:lnTo>
                  <a:lnTo>
                    <a:pt x="17" y="27"/>
                  </a:lnTo>
                  <a:lnTo>
                    <a:pt x="7" y="29"/>
                  </a:lnTo>
                  <a:lnTo>
                    <a:pt x="0" y="29"/>
                  </a:lnTo>
                  <a:lnTo>
                    <a:pt x="40" y="8"/>
                  </a:lnTo>
                  <a:lnTo>
                    <a:pt x="40" y="8"/>
                  </a:lnTo>
                  <a:close/>
                </a:path>
              </a:pathLst>
            </a:custGeom>
            <a:solidFill>
              <a:srgbClr val="B3B3B3"/>
            </a:solidFill>
            <a:ln w="9525">
              <a:noFill/>
              <a:round/>
            </a:ln>
          </p:spPr>
          <p:txBody>
            <a:bodyPr/>
            <a:lstStyle/>
            <a:p>
              <a:endParaRPr lang="en-US"/>
            </a:p>
          </p:txBody>
        </p:sp>
        <p:sp>
          <p:nvSpPr>
            <p:cNvPr id="384069" name="Freeform 69"/>
            <p:cNvSpPr/>
            <p:nvPr/>
          </p:nvSpPr>
          <p:spPr bwMode="auto">
            <a:xfrm>
              <a:off x="3413" y="2142"/>
              <a:ext cx="113" cy="33"/>
            </a:xfrm>
            <a:custGeom>
              <a:avLst/>
              <a:gdLst/>
              <a:ahLst/>
              <a:cxnLst>
                <a:cxn ang="0">
                  <a:pos x="0" y="40"/>
                </a:cxn>
                <a:cxn ang="0">
                  <a:pos x="2" y="40"/>
                </a:cxn>
                <a:cxn ang="0">
                  <a:pos x="10" y="40"/>
                </a:cxn>
                <a:cxn ang="0">
                  <a:pos x="19" y="40"/>
                </a:cxn>
                <a:cxn ang="0">
                  <a:pos x="36" y="42"/>
                </a:cxn>
                <a:cxn ang="0">
                  <a:pos x="50" y="42"/>
                </a:cxn>
                <a:cxn ang="0">
                  <a:pos x="72" y="42"/>
                </a:cxn>
                <a:cxn ang="0">
                  <a:pos x="82" y="40"/>
                </a:cxn>
                <a:cxn ang="0">
                  <a:pos x="91" y="40"/>
                </a:cxn>
                <a:cxn ang="0">
                  <a:pos x="103" y="40"/>
                </a:cxn>
                <a:cxn ang="0">
                  <a:pos x="114" y="40"/>
                </a:cxn>
                <a:cxn ang="0">
                  <a:pos x="133" y="32"/>
                </a:cxn>
                <a:cxn ang="0">
                  <a:pos x="154" y="26"/>
                </a:cxn>
                <a:cxn ang="0">
                  <a:pos x="171" y="21"/>
                </a:cxn>
                <a:cxn ang="0">
                  <a:pos x="190" y="15"/>
                </a:cxn>
                <a:cxn ang="0">
                  <a:pos x="203" y="7"/>
                </a:cxn>
                <a:cxn ang="0">
                  <a:pos x="215" y="4"/>
                </a:cxn>
                <a:cxn ang="0">
                  <a:pos x="222" y="0"/>
                </a:cxn>
                <a:cxn ang="0">
                  <a:pos x="226" y="0"/>
                </a:cxn>
                <a:cxn ang="0">
                  <a:pos x="224" y="0"/>
                </a:cxn>
                <a:cxn ang="0">
                  <a:pos x="221" y="7"/>
                </a:cxn>
                <a:cxn ang="0">
                  <a:pos x="215" y="17"/>
                </a:cxn>
                <a:cxn ang="0">
                  <a:pos x="207" y="28"/>
                </a:cxn>
                <a:cxn ang="0">
                  <a:pos x="194" y="38"/>
                </a:cxn>
                <a:cxn ang="0">
                  <a:pos x="183" y="49"/>
                </a:cxn>
                <a:cxn ang="0">
                  <a:pos x="164" y="59"/>
                </a:cxn>
                <a:cxn ang="0">
                  <a:pos x="146" y="66"/>
                </a:cxn>
                <a:cxn ang="0">
                  <a:pos x="133" y="66"/>
                </a:cxn>
                <a:cxn ang="0">
                  <a:pos x="122" y="66"/>
                </a:cxn>
                <a:cxn ang="0">
                  <a:pos x="110" y="66"/>
                </a:cxn>
                <a:cxn ang="0">
                  <a:pos x="101" y="66"/>
                </a:cxn>
                <a:cxn ang="0">
                  <a:pos x="86" y="62"/>
                </a:cxn>
                <a:cxn ang="0">
                  <a:pos x="74" y="61"/>
                </a:cxn>
                <a:cxn ang="0">
                  <a:pos x="65" y="59"/>
                </a:cxn>
                <a:cxn ang="0">
                  <a:pos x="53" y="57"/>
                </a:cxn>
                <a:cxn ang="0">
                  <a:pos x="40" y="53"/>
                </a:cxn>
                <a:cxn ang="0">
                  <a:pos x="29" y="49"/>
                </a:cxn>
                <a:cxn ang="0">
                  <a:pos x="21" y="45"/>
                </a:cxn>
                <a:cxn ang="0">
                  <a:pos x="15" y="45"/>
                </a:cxn>
                <a:cxn ang="0">
                  <a:pos x="4" y="40"/>
                </a:cxn>
                <a:cxn ang="0">
                  <a:pos x="0" y="40"/>
                </a:cxn>
                <a:cxn ang="0">
                  <a:pos x="0" y="40"/>
                </a:cxn>
              </a:cxnLst>
              <a:rect l="0" t="0" r="r" b="b"/>
              <a:pathLst>
                <a:path w="226" h="66">
                  <a:moveTo>
                    <a:pt x="0" y="40"/>
                  </a:moveTo>
                  <a:lnTo>
                    <a:pt x="2" y="40"/>
                  </a:lnTo>
                  <a:lnTo>
                    <a:pt x="10" y="40"/>
                  </a:lnTo>
                  <a:lnTo>
                    <a:pt x="19" y="40"/>
                  </a:lnTo>
                  <a:lnTo>
                    <a:pt x="36" y="42"/>
                  </a:lnTo>
                  <a:lnTo>
                    <a:pt x="50" y="42"/>
                  </a:lnTo>
                  <a:lnTo>
                    <a:pt x="72" y="42"/>
                  </a:lnTo>
                  <a:lnTo>
                    <a:pt x="82" y="40"/>
                  </a:lnTo>
                  <a:lnTo>
                    <a:pt x="91" y="40"/>
                  </a:lnTo>
                  <a:lnTo>
                    <a:pt x="103" y="40"/>
                  </a:lnTo>
                  <a:lnTo>
                    <a:pt x="114" y="40"/>
                  </a:lnTo>
                  <a:lnTo>
                    <a:pt x="133" y="32"/>
                  </a:lnTo>
                  <a:lnTo>
                    <a:pt x="154" y="26"/>
                  </a:lnTo>
                  <a:lnTo>
                    <a:pt x="171" y="21"/>
                  </a:lnTo>
                  <a:lnTo>
                    <a:pt x="190" y="15"/>
                  </a:lnTo>
                  <a:lnTo>
                    <a:pt x="203" y="7"/>
                  </a:lnTo>
                  <a:lnTo>
                    <a:pt x="215" y="4"/>
                  </a:lnTo>
                  <a:lnTo>
                    <a:pt x="222" y="0"/>
                  </a:lnTo>
                  <a:lnTo>
                    <a:pt x="226" y="0"/>
                  </a:lnTo>
                  <a:lnTo>
                    <a:pt x="224" y="0"/>
                  </a:lnTo>
                  <a:lnTo>
                    <a:pt x="221" y="7"/>
                  </a:lnTo>
                  <a:lnTo>
                    <a:pt x="215" y="17"/>
                  </a:lnTo>
                  <a:lnTo>
                    <a:pt x="207" y="28"/>
                  </a:lnTo>
                  <a:lnTo>
                    <a:pt x="194" y="38"/>
                  </a:lnTo>
                  <a:lnTo>
                    <a:pt x="183" y="49"/>
                  </a:lnTo>
                  <a:lnTo>
                    <a:pt x="164" y="59"/>
                  </a:lnTo>
                  <a:lnTo>
                    <a:pt x="146" y="66"/>
                  </a:lnTo>
                  <a:lnTo>
                    <a:pt x="133" y="66"/>
                  </a:lnTo>
                  <a:lnTo>
                    <a:pt x="122" y="66"/>
                  </a:lnTo>
                  <a:lnTo>
                    <a:pt x="110" y="66"/>
                  </a:lnTo>
                  <a:lnTo>
                    <a:pt x="101" y="66"/>
                  </a:lnTo>
                  <a:lnTo>
                    <a:pt x="86" y="62"/>
                  </a:lnTo>
                  <a:lnTo>
                    <a:pt x="74" y="61"/>
                  </a:lnTo>
                  <a:lnTo>
                    <a:pt x="65" y="59"/>
                  </a:lnTo>
                  <a:lnTo>
                    <a:pt x="53" y="57"/>
                  </a:lnTo>
                  <a:lnTo>
                    <a:pt x="40" y="53"/>
                  </a:lnTo>
                  <a:lnTo>
                    <a:pt x="29" y="49"/>
                  </a:lnTo>
                  <a:lnTo>
                    <a:pt x="21" y="45"/>
                  </a:lnTo>
                  <a:lnTo>
                    <a:pt x="15" y="45"/>
                  </a:lnTo>
                  <a:lnTo>
                    <a:pt x="4" y="40"/>
                  </a:lnTo>
                  <a:lnTo>
                    <a:pt x="0" y="40"/>
                  </a:lnTo>
                  <a:lnTo>
                    <a:pt x="0" y="40"/>
                  </a:lnTo>
                  <a:close/>
                </a:path>
              </a:pathLst>
            </a:custGeom>
            <a:solidFill>
              <a:srgbClr val="B3B3B3"/>
            </a:solidFill>
            <a:ln w="9525">
              <a:noFill/>
              <a:round/>
            </a:ln>
          </p:spPr>
          <p:txBody>
            <a:bodyPr/>
            <a:lstStyle/>
            <a:p>
              <a:endParaRPr lang="en-US"/>
            </a:p>
          </p:txBody>
        </p:sp>
        <p:sp>
          <p:nvSpPr>
            <p:cNvPr id="384070" name="Freeform 70"/>
            <p:cNvSpPr/>
            <p:nvPr/>
          </p:nvSpPr>
          <p:spPr bwMode="auto">
            <a:xfrm>
              <a:off x="4176" y="2267"/>
              <a:ext cx="55" cy="49"/>
            </a:xfrm>
            <a:custGeom>
              <a:avLst/>
              <a:gdLst/>
              <a:ahLst/>
              <a:cxnLst>
                <a:cxn ang="0">
                  <a:pos x="0" y="32"/>
                </a:cxn>
                <a:cxn ang="0">
                  <a:pos x="4" y="26"/>
                </a:cxn>
                <a:cxn ang="0">
                  <a:pos x="16" y="15"/>
                </a:cxn>
                <a:cxn ang="0">
                  <a:pos x="31" y="3"/>
                </a:cxn>
                <a:cxn ang="0">
                  <a:pos x="48" y="0"/>
                </a:cxn>
                <a:cxn ang="0">
                  <a:pos x="59" y="7"/>
                </a:cxn>
                <a:cxn ang="0">
                  <a:pos x="71" y="21"/>
                </a:cxn>
                <a:cxn ang="0">
                  <a:pos x="76" y="38"/>
                </a:cxn>
                <a:cxn ang="0">
                  <a:pos x="80" y="55"/>
                </a:cxn>
                <a:cxn ang="0">
                  <a:pos x="76" y="62"/>
                </a:cxn>
                <a:cxn ang="0">
                  <a:pos x="73" y="70"/>
                </a:cxn>
                <a:cxn ang="0">
                  <a:pos x="71" y="72"/>
                </a:cxn>
                <a:cxn ang="0">
                  <a:pos x="76" y="74"/>
                </a:cxn>
                <a:cxn ang="0">
                  <a:pos x="84" y="76"/>
                </a:cxn>
                <a:cxn ang="0">
                  <a:pos x="99" y="78"/>
                </a:cxn>
                <a:cxn ang="0">
                  <a:pos x="107" y="80"/>
                </a:cxn>
                <a:cxn ang="0">
                  <a:pos x="111" y="85"/>
                </a:cxn>
                <a:cxn ang="0">
                  <a:pos x="101" y="87"/>
                </a:cxn>
                <a:cxn ang="0">
                  <a:pos x="86" y="91"/>
                </a:cxn>
                <a:cxn ang="0">
                  <a:pos x="71" y="95"/>
                </a:cxn>
                <a:cxn ang="0">
                  <a:pos x="65" y="97"/>
                </a:cxn>
                <a:cxn ang="0">
                  <a:pos x="63" y="91"/>
                </a:cxn>
                <a:cxn ang="0">
                  <a:pos x="63" y="78"/>
                </a:cxn>
                <a:cxn ang="0">
                  <a:pos x="59" y="62"/>
                </a:cxn>
                <a:cxn ang="0">
                  <a:pos x="52" y="49"/>
                </a:cxn>
                <a:cxn ang="0">
                  <a:pos x="35" y="38"/>
                </a:cxn>
                <a:cxn ang="0">
                  <a:pos x="19" y="34"/>
                </a:cxn>
                <a:cxn ang="0">
                  <a:pos x="4" y="32"/>
                </a:cxn>
                <a:cxn ang="0">
                  <a:pos x="0" y="32"/>
                </a:cxn>
                <a:cxn ang="0">
                  <a:pos x="0" y="32"/>
                </a:cxn>
              </a:cxnLst>
              <a:rect l="0" t="0" r="r" b="b"/>
              <a:pathLst>
                <a:path w="111" h="97">
                  <a:moveTo>
                    <a:pt x="0" y="32"/>
                  </a:moveTo>
                  <a:lnTo>
                    <a:pt x="4" y="26"/>
                  </a:lnTo>
                  <a:lnTo>
                    <a:pt x="16" y="15"/>
                  </a:lnTo>
                  <a:lnTo>
                    <a:pt x="31" y="3"/>
                  </a:lnTo>
                  <a:lnTo>
                    <a:pt x="48" y="0"/>
                  </a:lnTo>
                  <a:lnTo>
                    <a:pt x="59" y="7"/>
                  </a:lnTo>
                  <a:lnTo>
                    <a:pt x="71" y="21"/>
                  </a:lnTo>
                  <a:lnTo>
                    <a:pt x="76" y="38"/>
                  </a:lnTo>
                  <a:lnTo>
                    <a:pt x="80" y="55"/>
                  </a:lnTo>
                  <a:lnTo>
                    <a:pt x="76" y="62"/>
                  </a:lnTo>
                  <a:lnTo>
                    <a:pt x="73" y="70"/>
                  </a:lnTo>
                  <a:lnTo>
                    <a:pt x="71" y="72"/>
                  </a:lnTo>
                  <a:lnTo>
                    <a:pt x="76" y="74"/>
                  </a:lnTo>
                  <a:lnTo>
                    <a:pt x="84" y="76"/>
                  </a:lnTo>
                  <a:lnTo>
                    <a:pt x="99" y="78"/>
                  </a:lnTo>
                  <a:lnTo>
                    <a:pt x="107" y="80"/>
                  </a:lnTo>
                  <a:lnTo>
                    <a:pt x="111" y="85"/>
                  </a:lnTo>
                  <a:lnTo>
                    <a:pt x="101" y="87"/>
                  </a:lnTo>
                  <a:lnTo>
                    <a:pt x="86" y="91"/>
                  </a:lnTo>
                  <a:lnTo>
                    <a:pt x="71" y="95"/>
                  </a:lnTo>
                  <a:lnTo>
                    <a:pt x="65" y="97"/>
                  </a:lnTo>
                  <a:lnTo>
                    <a:pt x="63" y="91"/>
                  </a:lnTo>
                  <a:lnTo>
                    <a:pt x="63" y="78"/>
                  </a:lnTo>
                  <a:lnTo>
                    <a:pt x="59" y="62"/>
                  </a:lnTo>
                  <a:lnTo>
                    <a:pt x="52" y="49"/>
                  </a:lnTo>
                  <a:lnTo>
                    <a:pt x="35" y="38"/>
                  </a:lnTo>
                  <a:lnTo>
                    <a:pt x="19" y="34"/>
                  </a:lnTo>
                  <a:lnTo>
                    <a:pt x="4" y="32"/>
                  </a:lnTo>
                  <a:lnTo>
                    <a:pt x="0" y="32"/>
                  </a:lnTo>
                  <a:lnTo>
                    <a:pt x="0" y="32"/>
                  </a:lnTo>
                  <a:close/>
                </a:path>
              </a:pathLst>
            </a:custGeom>
            <a:solidFill>
              <a:srgbClr val="A39494"/>
            </a:solidFill>
            <a:ln w="9525">
              <a:noFill/>
              <a:round/>
            </a:ln>
          </p:spPr>
          <p:txBody>
            <a:bodyPr/>
            <a:lstStyle/>
            <a:p>
              <a:endParaRPr lang="en-US"/>
            </a:p>
          </p:txBody>
        </p:sp>
        <p:sp>
          <p:nvSpPr>
            <p:cNvPr id="384071" name="Freeform 71"/>
            <p:cNvSpPr/>
            <p:nvPr/>
          </p:nvSpPr>
          <p:spPr bwMode="auto">
            <a:xfrm>
              <a:off x="4234" y="2344"/>
              <a:ext cx="55" cy="56"/>
            </a:xfrm>
            <a:custGeom>
              <a:avLst/>
              <a:gdLst/>
              <a:ahLst/>
              <a:cxnLst>
                <a:cxn ang="0">
                  <a:pos x="0" y="11"/>
                </a:cxn>
                <a:cxn ang="0">
                  <a:pos x="2" y="7"/>
                </a:cxn>
                <a:cxn ang="0">
                  <a:pos x="12" y="3"/>
                </a:cxn>
                <a:cxn ang="0">
                  <a:pos x="21" y="0"/>
                </a:cxn>
                <a:cxn ang="0">
                  <a:pos x="33" y="0"/>
                </a:cxn>
                <a:cxn ang="0">
                  <a:pos x="38" y="2"/>
                </a:cxn>
                <a:cxn ang="0">
                  <a:pos x="42" y="9"/>
                </a:cxn>
                <a:cxn ang="0">
                  <a:pos x="44" y="21"/>
                </a:cxn>
                <a:cxn ang="0">
                  <a:pos x="46" y="34"/>
                </a:cxn>
                <a:cxn ang="0">
                  <a:pos x="44" y="45"/>
                </a:cxn>
                <a:cxn ang="0">
                  <a:pos x="46" y="59"/>
                </a:cxn>
                <a:cxn ang="0">
                  <a:pos x="48" y="66"/>
                </a:cxn>
                <a:cxn ang="0">
                  <a:pos x="56" y="66"/>
                </a:cxn>
                <a:cxn ang="0">
                  <a:pos x="65" y="57"/>
                </a:cxn>
                <a:cxn ang="0">
                  <a:pos x="78" y="43"/>
                </a:cxn>
                <a:cxn ang="0">
                  <a:pos x="90" y="30"/>
                </a:cxn>
                <a:cxn ang="0">
                  <a:pos x="103" y="22"/>
                </a:cxn>
                <a:cxn ang="0">
                  <a:pos x="109" y="26"/>
                </a:cxn>
                <a:cxn ang="0">
                  <a:pos x="111" y="41"/>
                </a:cxn>
                <a:cxn ang="0">
                  <a:pos x="111" y="49"/>
                </a:cxn>
                <a:cxn ang="0">
                  <a:pos x="111" y="61"/>
                </a:cxn>
                <a:cxn ang="0">
                  <a:pos x="109" y="70"/>
                </a:cxn>
                <a:cxn ang="0">
                  <a:pos x="109" y="80"/>
                </a:cxn>
                <a:cxn ang="0">
                  <a:pos x="101" y="91"/>
                </a:cxn>
                <a:cxn ang="0">
                  <a:pos x="94" y="102"/>
                </a:cxn>
                <a:cxn ang="0">
                  <a:pos x="88" y="108"/>
                </a:cxn>
                <a:cxn ang="0">
                  <a:pos x="86" y="112"/>
                </a:cxn>
                <a:cxn ang="0">
                  <a:pos x="86" y="104"/>
                </a:cxn>
                <a:cxn ang="0">
                  <a:pos x="88" y="91"/>
                </a:cxn>
                <a:cxn ang="0">
                  <a:pos x="88" y="78"/>
                </a:cxn>
                <a:cxn ang="0">
                  <a:pos x="86" y="72"/>
                </a:cxn>
                <a:cxn ang="0">
                  <a:pos x="76" y="74"/>
                </a:cxn>
                <a:cxn ang="0">
                  <a:pos x="67" y="85"/>
                </a:cxn>
                <a:cxn ang="0">
                  <a:pos x="52" y="99"/>
                </a:cxn>
                <a:cxn ang="0">
                  <a:pos x="40" y="106"/>
                </a:cxn>
                <a:cxn ang="0">
                  <a:pos x="27" y="100"/>
                </a:cxn>
                <a:cxn ang="0">
                  <a:pos x="17" y="89"/>
                </a:cxn>
                <a:cxn ang="0">
                  <a:pos x="10" y="72"/>
                </a:cxn>
                <a:cxn ang="0">
                  <a:pos x="6" y="55"/>
                </a:cxn>
                <a:cxn ang="0">
                  <a:pos x="2" y="38"/>
                </a:cxn>
                <a:cxn ang="0">
                  <a:pos x="2" y="24"/>
                </a:cxn>
                <a:cxn ang="0">
                  <a:pos x="0" y="13"/>
                </a:cxn>
                <a:cxn ang="0">
                  <a:pos x="0" y="11"/>
                </a:cxn>
                <a:cxn ang="0">
                  <a:pos x="0" y="11"/>
                </a:cxn>
              </a:cxnLst>
              <a:rect l="0" t="0" r="r" b="b"/>
              <a:pathLst>
                <a:path w="111" h="112">
                  <a:moveTo>
                    <a:pt x="0" y="11"/>
                  </a:moveTo>
                  <a:lnTo>
                    <a:pt x="2" y="7"/>
                  </a:lnTo>
                  <a:lnTo>
                    <a:pt x="12" y="3"/>
                  </a:lnTo>
                  <a:lnTo>
                    <a:pt x="21" y="0"/>
                  </a:lnTo>
                  <a:lnTo>
                    <a:pt x="33" y="0"/>
                  </a:lnTo>
                  <a:lnTo>
                    <a:pt x="38" y="2"/>
                  </a:lnTo>
                  <a:lnTo>
                    <a:pt x="42" y="9"/>
                  </a:lnTo>
                  <a:lnTo>
                    <a:pt x="44" y="21"/>
                  </a:lnTo>
                  <a:lnTo>
                    <a:pt x="46" y="34"/>
                  </a:lnTo>
                  <a:lnTo>
                    <a:pt x="44" y="45"/>
                  </a:lnTo>
                  <a:lnTo>
                    <a:pt x="46" y="59"/>
                  </a:lnTo>
                  <a:lnTo>
                    <a:pt x="48" y="66"/>
                  </a:lnTo>
                  <a:lnTo>
                    <a:pt x="56" y="66"/>
                  </a:lnTo>
                  <a:lnTo>
                    <a:pt x="65" y="57"/>
                  </a:lnTo>
                  <a:lnTo>
                    <a:pt x="78" y="43"/>
                  </a:lnTo>
                  <a:lnTo>
                    <a:pt x="90" y="30"/>
                  </a:lnTo>
                  <a:lnTo>
                    <a:pt x="103" y="22"/>
                  </a:lnTo>
                  <a:lnTo>
                    <a:pt x="109" y="26"/>
                  </a:lnTo>
                  <a:lnTo>
                    <a:pt x="111" y="41"/>
                  </a:lnTo>
                  <a:lnTo>
                    <a:pt x="111" y="49"/>
                  </a:lnTo>
                  <a:lnTo>
                    <a:pt x="111" y="61"/>
                  </a:lnTo>
                  <a:lnTo>
                    <a:pt x="109" y="70"/>
                  </a:lnTo>
                  <a:lnTo>
                    <a:pt x="109" y="80"/>
                  </a:lnTo>
                  <a:lnTo>
                    <a:pt x="101" y="91"/>
                  </a:lnTo>
                  <a:lnTo>
                    <a:pt x="94" y="102"/>
                  </a:lnTo>
                  <a:lnTo>
                    <a:pt x="88" y="108"/>
                  </a:lnTo>
                  <a:lnTo>
                    <a:pt x="86" y="112"/>
                  </a:lnTo>
                  <a:lnTo>
                    <a:pt x="86" y="104"/>
                  </a:lnTo>
                  <a:lnTo>
                    <a:pt x="88" y="91"/>
                  </a:lnTo>
                  <a:lnTo>
                    <a:pt x="88" y="78"/>
                  </a:lnTo>
                  <a:lnTo>
                    <a:pt x="86" y="72"/>
                  </a:lnTo>
                  <a:lnTo>
                    <a:pt x="76" y="74"/>
                  </a:lnTo>
                  <a:lnTo>
                    <a:pt x="67" y="85"/>
                  </a:lnTo>
                  <a:lnTo>
                    <a:pt x="52" y="99"/>
                  </a:lnTo>
                  <a:lnTo>
                    <a:pt x="40" y="106"/>
                  </a:lnTo>
                  <a:lnTo>
                    <a:pt x="27" y="100"/>
                  </a:lnTo>
                  <a:lnTo>
                    <a:pt x="17" y="89"/>
                  </a:lnTo>
                  <a:lnTo>
                    <a:pt x="10" y="72"/>
                  </a:lnTo>
                  <a:lnTo>
                    <a:pt x="6" y="55"/>
                  </a:lnTo>
                  <a:lnTo>
                    <a:pt x="2" y="38"/>
                  </a:lnTo>
                  <a:lnTo>
                    <a:pt x="2" y="24"/>
                  </a:lnTo>
                  <a:lnTo>
                    <a:pt x="0" y="13"/>
                  </a:lnTo>
                  <a:lnTo>
                    <a:pt x="0" y="11"/>
                  </a:lnTo>
                  <a:lnTo>
                    <a:pt x="0" y="11"/>
                  </a:lnTo>
                  <a:close/>
                </a:path>
              </a:pathLst>
            </a:custGeom>
            <a:solidFill>
              <a:srgbClr val="A39494"/>
            </a:solidFill>
            <a:ln w="9525">
              <a:noFill/>
              <a:round/>
            </a:ln>
          </p:spPr>
          <p:txBody>
            <a:bodyPr/>
            <a:lstStyle/>
            <a:p>
              <a:endParaRPr lang="en-US"/>
            </a:p>
          </p:txBody>
        </p:sp>
        <p:sp>
          <p:nvSpPr>
            <p:cNvPr id="384072" name="Freeform 72"/>
            <p:cNvSpPr/>
            <p:nvPr/>
          </p:nvSpPr>
          <p:spPr bwMode="auto">
            <a:xfrm>
              <a:off x="4260" y="2301"/>
              <a:ext cx="55" cy="52"/>
            </a:xfrm>
            <a:custGeom>
              <a:avLst/>
              <a:gdLst/>
              <a:ahLst/>
              <a:cxnLst>
                <a:cxn ang="0">
                  <a:pos x="0" y="2"/>
                </a:cxn>
                <a:cxn ang="0">
                  <a:pos x="0" y="0"/>
                </a:cxn>
                <a:cxn ang="0">
                  <a:pos x="7" y="0"/>
                </a:cxn>
                <a:cxn ang="0">
                  <a:pos x="17" y="0"/>
                </a:cxn>
                <a:cxn ang="0">
                  <a:pos x="28" y="2"/>
                </a:cxn>
                <a:cxn ang="0">
                  <a:pos x="40" y="2"/>
                </a:cxn>
                <a:cxn ang="0">
                  <a:pos x="51" y="4"/>
                </a:cxn>
                <a:cxn ang="0">
                  <a:pos x="59" y="6"/>
                </a:cxn>
                <a:cxn ang="0">
                  <a:pos x="68" y="12"/>
                </a:cxn>
                <a:cxn ang="0">
                  <a:pos x="72" y="21"/>
                </a:cxn>
                <a:cxn ang="0">
                  <a:pos x="72" y="34"/>
                </a:cxn>
                <a:cxn ang="0">
                  <a:pos x="66" y="46"/>
                </a:cxn>
                <a:cxn ang="0">
                  <a:pos x="66" y="57"/>
                </a:cxn>
                <a:cxn ang="0">
                  <a:pos x="74" y="59"/>
                </a:cxn>
                <a:cxn ang="0">
                  <a:pos x="87" y="63"/>
                </a:cxn>
                <a:cxn ang="0">
                  <a:pos x="99" y="63"/>
                </a:cxn>
                <a:cxn ang="0">
                  <a:pos x="106" y="63"/>
                </a:cxn>
                <a:cxn ang="0">
                  <a:pos x="110" y="84"/>
                </a:cxn>
                <a:cxn ang="0">
                  <a:pos x="108" y="105"/>
                </a:cxn>
                <a:cxn ang="0">
                  <a:pos x="108" y="97"/>
                </a:cxn>
                <a:cxn ang="0">
                  <a:pos x="106" y="90"/>
                </a:cxn>
                <a:cxn ang="0">
                  <a:pos x="100" y="82"/>
                </a:cxn>
                <a:cxn ang="0">
                  <a:pos x="83" y="74"/>
                </a:cxn>
                <a:cxn ang="0">
                  <a:pos x="68" y="71"/>
                </a:cxn>
                <a:cxn ang="0">
                  <a:pos x="55" y="69"/>
                </a:cxn>
                <a:cxn ang="0">
                  <a:pos x="51" y="69"/>
                </a:cxn>
                <a:cxn ang="0">
                  <a:pos x="49" y="63"/>
                </a:cxn>
                <a:cxn ang="0">
                  <a:pos x="45" y="53"/>
                </a:cxn>
                <a:cxn ang="0">
                  <a:pos x="40" y="40"/>
                </a:cxn>
                <a:cxn ang="0">
                  <a:pos x="34" y="29"/>
                </a:cxn>
                <a:cxn ang="0">
                  <a:pos x="23" y="15"/>
                </a:cxn>
                <a:cxn ang="0">
                  <a:pos x="11" y="8"/>
                </a:cxn>
                <a:cxn ang="0">
                  <a:pos x="2" y="2"/>
                </a:cxn>
                <a:cxn ang="0">
                  <a:pos x="0" y="2"/>
                </a:cxn>
                <a:cxn ang="0">
                  <a:pos x="0" y="2"/>
                </a:cxn>
              </a:cxnLst>
              <a:rect l="0" t="0" r="r" b="b"/>
              <a:pathLst>
                <a:path w="110" h="105">
                  <a:moveTo>
                    <a:pt x="0" y="2"/>
                  </a:moveTo>
                  <a:lnTo>
                    <a:pt x="0" y="0"/>
                  </a:lnTo>
                  <a:lnTo>
                    <a:pt x="7" y="0"/>
                  </a:lnTo>
                  <a:lnTo>
                    <a:pt x="17" y="0"/>
                  </a:lnTo>
                  <a:lnTo>
                    <a:pt x="28" y="2"/>
                  </a:lnTo>
                  <a:lnTo>
                    <a:pt x="40" y="2"/>
                  </a:lnTo>
                  <a:lnTo>
                    <a:pt x="51" y="4"/>
                  </a:lnTo>
                  <a:lnTo>
                    <a:pt x="59" y="6"/>
                  </a:lnTo>
                  <a:lnTo>
                    <a:pt x="68" y="12"/>
                  </a:lnTo>
                  <a:lnTo>
                    <a:pt x="72" y="21"/>
                  </a:lnTo>
                  <a:lnTo>
                    <a:pt x="72" y="34"/>
                  </a:lnTo>
                  <a:lnTo>
                    <a:pt x="66" y="46"/>
                  </a:lnTo>
                  <a:lnTo>
                    <a:pt x="66" y="57"/>
                  </a:lnTo>
                  <a:lnTo>
                    <a:pt x="74" y="59"/>
                  </a:lnTo>
                  <a:lnTo>
                    <a:pt x="87" y="63"/>
                  </a:lnTo>
                  <a:lnTo>
                    <a:pt x="99" y="63"/>
                  </a:lnTo>
                  <a:lnTo>
                    <a:pt x="106" y="63"/>
                  </a:lnTo>
                  <a:lnTo>
                    <a:pt x="110" y="84"/>
                  </a:lnTo>
                  <a:lnTo>
                    <a:pt x="108" y="105"/>
                  </a:lnTo>
                  <a:lnTo>
                    <a:pt x="108" y="97"/>
                  </a:lnTo>
                  <a:lnTo>
                    <a:pt x="106" y="90"/>
                  </a:lnTo>
                  <a:lnTo>
                    <a:pt x="100" y="82"/>
                  </a:lnTo>
                  <a:lnTo>
                    <a:pt x="83" y="74"/>
                  </a:lnTo>
                  <a:lnTo>
                    <a:pt x="68" y="71"/>
                  </a:lnTo>
                  <a:lnTo>
                    <a:pt x="55" y="69"/>
                  </a:lnTo>
                  <a:lnTo>
                    <a:pt x="51" y="69"/>
                  </a:lnTo>
                  <a:lnTo>
                    <a:pt x="49" y="63"/>
                  </a:lnTo>
                  <a:lnTo>
                    <a:pt x="45" y="53"/>
                  </a:lnTo>
                  <a:lnTo>
                    <a:pt x="40" y="40"/>
                  </a:lnTo>
                  <a:lnTo>
                    <a:pt x="34" y="29"/>
                  </a:lnTo>
                  <a:lnTo>
                    <a:pt x="23" y="15"/>
                  </a:lnTo>
                  <a:lnTo>
                    <a:pt x="11" y="8"/>
                  </a:lnTo>
                  <a:lnTo>
                    <a:pt x="2" y="2"/>
                  </a:lnTo>
                  <a:lnTo>
                    <a:pt x="0" y="2"/>
                  </a:lnTo>
                  <a:lnTo>
                    <a:pt x="0" y="2"/>
                  </a:lnTo>
                  <a:close/>
                </a:path>
              </a:pathLst>
            </a:custGeom>
            <a:solidFill>
              <a:srgbClr val="A39494"/>
            </a:solidFill>
            <a:ln w="9525">
              <a:noFill/>
              <a:round/>
            </a:ln>
          </p:spPr>
          <p:txBody>
            <a:bodyPr/>
            <a:lstStyle/>
            <a:p>
              <a:endParaRPr lang="en-US"/>
            </a:p>
          </p:txBody>
        </p:sp>
        <p:sp>
          <p:nvSpPr>
            <p:cNvPr id="384073" name="Freeform 73"/>
            <p:cNvSpPr/>
            <p:nvPr/>
          </p:nvSpPr>
          <p:spPr bwMode="auto">
            <a:xfrm>
              <a:off x="4336" y="2376"/>
              <a:ext cx="23" cy="61"/>
            </a:xfrm>
            <a:custGeom>
              <a:avLst/>
              <a:gdLst/>
              <a:ahLst/>
              <a:cxnLst>
                <a:cxn ang="0">
                  <a:pos x="0" y="6"/>
                </a:cxn>
                <a:cxn ang="0">
                  <a:pos x="2" y="2"/>
                </a:cxn>
                <a:cxn ang="0">
                  <a:pos x="11" y="0"/>
                </a:cxn>
                <a:cxn ang="0">
                  <a:pos x="19" y="0"/>
                </a:cxn>
                <a:cxn ang="0">
                  <a:pos x="28" y="6"/>
                </a:cxn>
                <a:cxn ang="0">
                  <a:pos x="30" y="18"/>
                </a:cxn>
                <a:cxn ang="0">
                  <a:pos x="30" y="35"/>
                </a:cxn>
                <a:cxn ang="0">
                  <a:pos x="28" y="48"/>
                </a:cxn>
                <a:cxn ang="0">
                  <a:pos x="28" y="56"/>
                </a:cxn>
                <a:cxn ang="0">
                  <a:pos x="45" y="73"/>
                </a:cxn>
                <a:cxn ang="0">
                  <a:pos x="15" y="124"/>
                </a:cxn>
                <a:cxn ang="0">
                  <a:pos x="15" y="116"/>
                </a:cxn>
                <a:cxn ang="0">
                  <a:pos x="19" y="105"/>
                </a:cxn>
                <a:cxn ang="0">
                  <a:pos x="19" y="90"/>
                </a:cxn>
                <a:cxn ang="0">
                  <a:pos x="19" y="78"/>
                </a:cxn>
                <a:cxn ang="0">
                  <a:pos x="13" y="69"/>
                </a:cxn>
                <a:cxn ang="0">
                  <a:pos x="5" y="65"/>
                </a:cxn>
                <a:cxn ang="0">
                  <a:pos x="2" y="63"/>
                </a:cxn>
                <a:cxn ang="0">
                  <a:pos x="0" y="63"/>
                </a:cxn>
                <a:cxn ang="0">
                  <a:pos x="2" y="59"/>
                </a:cxn>
                <a:cxn ang="0">
                  <a:pos x="5" y="50"/>
                </a:cxn>
                <a:cxn ang="0">
                  <a:pos x="13" y="38"/>
                </a:cxn>
                <a:cxn ang="0">
                  <a:pos x="15" y="29"/>
                </a:cxn>
                <a:cxn ang="0">
                  <a:pos x="13" y="18"/>
                </a:cxn>
                <a:cxn ang="0">
                  <a:pos x="5" y="12"/>
                </a:cxn>
                <a:cxn ang="0">
                  <a:pos x="2" y="6"/>
                </a:cxn>
                <a:cxn ang="0">
                  <a:pos x="0" y="6"/>
                </a:cxn>
                <a:cxn ang="0">
                  <a:pos x="0" y="6"/>
                </a:cxn>
              </a:cxnLst>
              <a:rect l="0" t="0" r="r" b="b"/>
              <a:pathLst>
                <a:path w="45" h="124">
                  <a:moveTo>
                    <a:pt x="0" y="6"/>
                  </a:moveTo>
                  <a:lnTo>
                    <a:pt x="2" y="2"/>
                  </a:lnTo>
                  <a:lnTo>
                    <a:pt x="11" y="0"/>
                  </a:lnTo>
                  <a:lnTo>
                    <a:pt x="19" y="0"/>
                  </a:lnTo>
                  <a:lnTo>
                    <a:pt x="28" y="6"/>
                  </a:lnTo>
                  <a:lnTo>
                    <a:pt x="30" y="18"/>
                  </a:lnTo>
                  <a:lnTo>
                    <a:pt x="30" y="35"/>
                  </a:lnTo>
                  <a:lnTo>
                    <a:pt x="28" y="48"/>
                  </a:lnTo>
                  <a:lnTo>
                    <a:pt x="28" y="56"/>
                  </a:lnTo>
                  <a:lnTo>
                    <a:pt x="45" y="73"/>
                  </a:lnTo>
                  <a:lnTo>
                    <a:pt x="15" y="124"/>
                  </a:lnTo>
                  <a:lnTo>
                    <a:pt x="15" y="116"/>
                  </a:lnTo>
                  <a:lnTo>
                    <a:pt x="19" y="105"/>
                  </a:lnTo>
                  <a:lnTo>
                    <a:pt x="19" y="90"/>
                  </a:lnTo>
                  <a:lnTo>
                    <a:pt x="19" y="78"/>
                  </a:lnTo>
                  <a:lnTo>
                    <a:pt x="13" y="69"/>
                  </a:lnTo>
                  <a:lnTo>
                    <a:pt x="5" y="65"/>
                  </a:lnTo>
                  <a:lnTo>
                    <a:pt x="2" y="63"/>
                  </a:lnTo>
                  <a:lnTo>
                    <a:pt x="0" y="63"/>
                  </a:lnTo>
                  <a:lnTo>
                    <a:pt x="2" y="59"/>
                  </a:lnTo>
                  <a:lnTo>
                    <a:pt x="5" y="50"/>
                  </a:lnTo>
                  <a:lnTo>
                    <a:pt x="13" y="38"/>
                  </a:lnTo>
                  <a:lnTo>
                    <a:pt x="15" y="29"/>
                  </a:lnTo>
                  <a:lnTo>
                    <a:pt x="13" y="18"/>
                  </a:lnTo>
                  <a:lnTo>
                    <a:pt x="5" y="12"/>
                  </a:lnTo>
                  <a:lnTo>
                    <a:pt x="2" y="6"/>
                  </a:lnTo>
                  <a:lnTo>
                    <a:pt x="0" y="6"/>
                  </a:lnTo>
                  <a:lnTo>
                    <a:pt x="0" y="6"/>
                  </a:lnTo>
                  <a:close/>
                </a:path>
              </a:pathLst>
            </a:custGeom>
            <a:solidFill>
              <a:srgbClr val="A39494"/>
            </a:solidFill>
            <a:ln w="9525">
              <a:noFill/>
              <a:round/>
            </a:ln>
          </p:spPr>
          <p:txBody>
            <a:bodyPr/>
            <a:lstStyle/>
            <a:p>
              <a:endParaRPr lang="en-US"/>
            </a:p>
          </p:txBody>
        </p:sp>
        <p:sp>
          <p:nvSpPr>
            <p:cNvPr id="384074" name="Freeform 74"/>
            <p:cNvSpPr/>
            <p:nvPr/>
          </p:nvSpPr>
          <p:spPr bwMode="auto">
            <a:xfrm>
              <a:off x="4120" y="2312"/>
              <a:ext cx="35" cy="66"/>
            </a:xfrm>
            <a:custGeom>
              <a:avLst/>
              <a:gdLst/>
              <a:ahLst/>
              <a:cxnLst>
                <a:cxn ang="0">
                  <a:pos x="0" y="0"/>
                </a:cxn>
                <a:cxn ang="0">
                  <a:pos x="4" y="0"/>
                </a:cxn>
                <a:cxn ang="0">
                  <a:pos x="16" y="0"/>
                </a:cxn>
                <a:cxn ang="0">
                  <a:pos x="27" y="4"/>
                </a:cxn>
                <a:cxn ang="0">
                  <a:pos x="38" y="13"/>
                </a:cxn>
                <a:cxn ang="0">
                  <a:pos x="42" y="27"/>
                </a:cxn>
                <a:cxn ang="0">
                  <a:pos x="42" y="44"/>
                </a:cxn>
                <a:cxn ang="0">
                  <a:pos x="38" y="55"/>
                </a:cxn>
                <a:cxn ang="0">
                  <a:pos x="38" y="63"/>
                </a:cxn>
                <a:cxn ang="0">
                  <a:pos x="40" y="59"/>
                </a:cxn>
                <a:cxn ang="0">
                  <a:pos x="50" y="57"/>
                </a:cxn>
                <a:cxn ang="0">
                  <a:pos x="59" y="55"/>
                </a:cxn>
                <a:cxn ang="0">
                  <a:pos x="69" y="59"/>
                </a:cxn>
                <a:cxn ang="0">
                  <a:pos x="69" y="67"/>
                </a:cxn>
                <a:cxn ang="0">
                  <a:pos x="71" y="80"/>
                </a:cxn>
                <a:cxn ang="0">
                  <a:pos x="69" y="91"/>
                </a:cxn>
                <a:cxn ang="0">
                  <a:pos x="69" y="97"/>
                </a:cxn>
                <a:cxn ang="0">
                  <a:pos x="50" y="131"/>
                </a:cxn>
                <a:cxn ang="0">
                  <a:pos x="50" y="126"/>
                </a:cxn>
                <a:cxn ang="0">
                  <a:pos x="52" y="116"/>
                </a:cxn>
                <a:cxn ang="0">
                  <a:pos x="52" y="103"/>
                </a:cxn>
                <a:cxn ang="0">
                  <a:pos x="50" y="93"/>
                </a:cxn>
                <a:cxn ang="0">
                  <a:pos x="42" y="86"/>
                </a:cxn>
                <a:cxn ang="0">
                  <a:pos x="33" y="82"/>
                </a:cxn>
                <a:cxn ang="0">
                  <a:pos x="25" y="82"/>
                </a:cxn>
                <a:cxn ang="0">
                  <a:pos x="23" y="82"/>
                </a:cxn>
                <a:cxn ang="0">
                  <a:pos x="23" y="76"/>
                </a:cxn>
                <a:cxn ang="0">
                  <a:pos x="25" y="63"/>
                </a:cxn>
                <a:cxn ang="0">
                  <a:pos x="23" y="46"/>
                </a:cxn>
                <a:cxn ang="0">
                  <a:pos x="23" y="29"/>
                </a:cxn>
                <a:cxn ang="0">
                  <a:pos x="16" y="13"/>
                </a:cxn>
                <a:cxn ang="0">
                  <a:pos x="8" y="6"/>
                </a:cxn>
                <a:cxn ang="0">
                  <a:pos x="2" y="0"/>
                </a:cxn>
                <a:cxn ang="0">
                  <a:pos x="0" y="0"/>
                </a:cxn>
                <a:cxn ang="0">
                  <a:pos x="0" y="0"/>
                </a:cxn>
              </a:cxnLst>
              <a:rect l="0" t="0" r="r" b="b"/>
              <a:pathLst>
                <a:path w="71" h="131">
                  <a:moveTo>
                    <a:pt x="0" y="0"/>
                  </a:moveTo>
                  <a:lnTo>
                    <a:pt x="4" y="0"/>
                  </a:lnTo>
                  <a:lnTo>
                    <a:pt x="16" y="0"/>
                  </a:lnTo>
                  <a:lnTo>
                    <a:pt x="27" y="4"/>
                  </a:lnTo>
                  <a:lnTo>
                    <a:pt x="38" y="13"/>
                  </a:lnTo>
                  <a:lnTo>
                    <a:pt x="42" y="27"/>
                  </a:lnTo>
                  <a:lnTo>
                    <a:pt x="42" y="44"/>
                  </a:lnTo>
                  <a:lnTo>
                    <a:pt x="38" y="55"/>
                  </a:lnTo>
                  <a:lnTo>
                    <a:pt x="38" y="63"/>
                  </a:lnTo>
                  <a:lnTo>
                    <a:pt x="40" y="59"/>
                  </a:lnTo>
                  <a:lnTo>
                    <a:pt x="50" y="57"/>
                  </a:lnTo>
                  <a:lnTo>
                    <a:pt x="59" y="55"/>
                  </a:lnTo>
                  <a:lnTo>
                    <a:pt x="69" y="59"/>
                  </a:lnTo>
                  <a:lnTo>
                    <a:pt x="69" y="67"/>
                  </a:lnTo>
                  <a:lnTo>
                    <a:pt x="71" y="80"/>
                  </a:lnTo>
                  <a:lnTo>
                    <a:pt x="69" y="91"/>
                  </a:lnTo>
                  <a:lnTo>
                    <a:pt x="69" y="97"/>
                  </a:lnTo>
                  <a:lnTo>
                    <a:pt x="50" y="131"/>
                  </a:lnTo>
                  <a:lnTo>
                    <a:pt x="50" y="126"/>
                  </a:lnTo>
                  <a:lnTo>
                    <a:pt x="52" y="116"/>
                  </a:lnTo>
                  <a:lnTo>
                    <a:pt x="52" y="103"/>
                  </a:lnTo>
                  <a:lnTo>
                    <a:pt x="50" y="93"/>
                  </a:lnTo>
                  <a:lnTo>
                    <a:pt x="42" y="86"/>
                  </a:lnTo>
                  <a:lnTo>
                    <a:pt x="33" y="82"/>
                  </a:lnTo>
                  <a:lnTo>
                    <a:pt x="25" y="82"/>
                  </a:lnTo>
                  <a:lnTo>
                    <a:pt x="23" y="82"/>
                  </a:lnTo>
                  <a:lnTo>
                    <a:pt x="23" y="76"/>
                  </a:lnTo>
                  <a:lnTo>
                    <a:pt x="25" y="63"/>
                  </a:lnTo>
                  <a:lnTo>
                    <a:pt x="23" y="46"/>
                  </a:lnTo>
                  <a:lnTo>
                    <a:pt x="23" y="29"/>
                  </a:lnTo>
                  <a:lnTo>
                    <a:pt x="16" y="13"/>
                  </a:lnTo>
                  <a:lnTo>
                    <a:pt x="8" y="6"/>
                  </a:lnTo>
                  <a:lnTo>
                    <a:pt x="2" y="0"/>
                  </a:lnTo>
                  <a:lnTo>
                    <a:pt x="0" y="0"/>
                  </a:lnTo>
                  <a:lnTo>
                    <a:pt x="0" y="0"/>
                  </a:lnTo>
                  <a:close/>
                </a:path>
              </a:pathLst>
            </a:custGeom>
            <a:solidFill>
              <a:srgbClr val="A39494"/>
            </a:solidFill>
            <a:ln w="9525">
              <a:noFill/>
              <a:round/>
            </a:ln>
          </p:spPr>
          <p:txBody>
            <a:bodyPr/>
            <a:lstStyle/>
            <a:p>
              <a:endParaRPr lang="en-US"/>
            </a:p>
          </p:txBody>
        </p:sp>
        <p:sp>
          <p:nvSpPr>
            <p:cNvPr id="384075" name="Freeform 75"/>
            <p:cNvSpPr/>
            <p:nvPr/>
          </p:nvSpPr>
          <p:spPr bwMode="auto">
            <a:xfrm>
              <a:off x="3567" y="2999"/>
              <a:ext cx="433" cy="175"/>
            </a:xfrm>
            <a:custGeom>
              <a:avLst/>
              <a:gdLst/>
              <a:ahLst/>
              <a:cxnLst>
                <a:cxn ang="0">
                  <a:pos x="82" y="5"/>
                </a:cxn>
                <a:cxn ang="0">
                  <a:pos x="108" y="19"/>
                </a:cxn>
                <a:cxn ang="0">
                  <a:pos x="143" y="36"/>
                </a:cxn>
                <a:cxn ang="0">
                  <a:pos x="183" y="57"/>
                </a:cxn>
                <a:cxn ang="0">
                  <a:pos x="228" y="81"/>
                </a:cxn>
                <a:cxn ang="0">
                  <a:pos x="266" y="100"/>
                </a:cxn>
                <a:cxn ang="0">
                  <a:pos x="306" y="121"/>
                </a:cxn>
                <a:cxn ang="0">
                  <a:pos x="342" y="138"/>
                </a:cxn>
                <a:cxn ang="0">
                  <a:pos x="376" y="150"/>
                </a:cxn>
                <a:cxn ang="0">
                  <a:pos x="428" y="152"/>
                </a:cxn>
                <a:cxn ang="0">
                  <a:pos x="462" y="131"/>
                </a:cxn>
                <a:cxn ang="0">
                  <a:pos x="511" y="96"/>
                </a:cxn>
                <a:cxn ang="0">
                  <a:pos x="546" y="104"/>
                </a:cxn>
                <a:cxn ang="0">
                  <a:pos x="551" y="131"/>
                </a:cxn>
                <a:cxn ang="0">
                  <a:pos x="572" y="144"/>
                </a:cxn>
                <a:cxn ang="0">
                  <a:pos x="601" y="150"/>
                </a:cxn>
                <a:cxn ang="0">
                  <a:pos x="641" y="150"/>
                </a:cxn>
                <a:cxn ang="0">
                  <a:pos x="688" y="150"/>
                </a:cxn>
                <a:cxn ang="0">
                  <a:pos x="738" y="152"/>
                </a:cxn>
                <a:cxn ang="0">
                  <a:pos x="783" y="154"/>
                </a:cxn>
                <a:cxn ang="0">
                  <a:pos x="825" y="159"/>
                </a:cxn>
                <a:cxn ang="0">
                  <a:pos x="861" y="173"/>
                </a:cxn>
                <a:cxn ang="0">
                  <a:pos x="848" y="207"/>
                </a:cxn>
                <a:cxn ang="0">
                  <a:pos x="814" y="216"/>
                </a:cxn>
                <a:cxn ang="0">
                  <a:pos x="781" y="226"/>
                </a:cxn>
                <a:cxn ang="0">
                  <a:pos x="768" y="243"/>
                </a:cxn>
                <a:cxn ang="0">
                  <a:pos x="772" y="273"/>
                </a:cxn>
                <a:cxn ang="0">
                  <a:pos x="743" y="302"/>
                </a:cxn>
                <a:cxn ang="0">
                  <a:pos x="686" y="330"/>
                </a:cxn>
                <a:cxn ang="0">
                  <a:pos x="641" y="347"/>
                </a:cxn>
                <a:cxn ang="0">
                  <a:pos x="629" y="344"/>
                </a:cxn>
                <a:cxn ang="0">
                  <a:pos x="595" y="325"/>
                </a:cxn>
                <a:cxn ang="0">
                  <a:pos x="551" y="292"/>
                </a:cxn>
                <a:cxn ang="0">
                  <a:pos x="502" y="245"/>
                </a:cxn>
                <a:cxn ang="0">
                  <a:pos x="471" y="209"/>
                </a:cxn>
                <a:cxn ang="0">
                  <a:pos x="449" y="203"/>
                </a:cxn>
                <a:cxn ang="0">
                  <a:pos x="418" y="207"/>
                </a:cxn>
                <a:cxn ang="0">
                  <a:pos x="376" y="212"/>
                </a:cxn>
                <a:cxn ang="0">
                  <a:pos x="321" y="216"/>
                </a:cxn>
                <a:cxn ang="0">
                  <a:pos x="262" y="222"/>
                </a:cxn>
                <a:cxn ang="0">
                  <a:pos x="194" y="220"/>
                </a:cxn>
                <a:cxn ang="0">
                  <a:pos x="127" y="218"/>
                </a:cxn>
                <a:cxn ang="0">
                  <a:pos x="67" y="214"/>
                </a:cxn>
                <a:cxn ang="0">
                  <a:pos x="23" y="212"/>
                </a:cxn>
                <a:cxn ang="0">
                  <a:pos x="0" y="212"/>
                </a:cxn>
                <a:cxn ang="0">
                  <a:pos x="8" y="184"/>
                </a:cxn>
                <a:cxn ang="0">
                  <a:pos x="21" y="148"/>
                </a:cxn>
                <a:cxn ang="0">
                  <a:pos x="30" y="116"/>
                </a:cxn>
                <a:cxn ang="0">
                  <a:pos x="44" y="85"/>
                </a:cxn>
                <a:cxn ang="0">
                  <a:pos x="57" y="34"/>
                </a:cxn>
                <a:cxn ang="0">
                  <a:pos x="67" y="5"/>
                </a:cxn>
                <a:cxn ang="0">
                  <a:pos x="68" y="0"/>
                </a:cxn>
              </a:cxnLst>
              <a:rect l="0" t="0" r="r" b="b"/>
              <a:pathLst>
                <a:path w="867" h="349">
                  <a:moveTo>
                    <a:pt x="68" y="0"/>
                  </a:moveTo>
                  <a:lnTo>
                    <a:pt x="70" y="0"/>
                  </a:lnTo>
                  <a:lnTo>
                    <a:pt x="82" y="5"/>
                  </a:lnTo>
                  <a:lnTo>
                    <a:pt x="87" y="7"/>
                  </a:lnTo>
                  <a:lnTo>
                    <a:pt x="97" y="13"/>
                  </a:lnTo>
                  <a:lnTo>
                    <a:pt x="108" y="19"/>
                  </a:lnTo>
                  <a:lnTo>
                    <a:pt x="120" y="24"/>
                  </a:lnTo>
                  <a:lnTo>
                    <a:pt x="131" y="30"/>
                  </a:lnTo>
                  <a:lnTo>
                    <a:pt x="143" y="36"/>
                  </a:lnTo>
                  <a:lnTo>
                    <a:pt x="156" y="41"/>
                  </a:lnTo>
                  <a:lnTo>
                    <a:pt x="171" y="49"/>
                  </a:lnTo>
                  <a:lnTo>
                    <a:pt x="183" y="57"/>
                  </a:lnTo>
                  <a:lnTo>
                    <a:pt x="198" y="64"/>
                  </a:lnTo>
                  <a:lnTo>
                    <a:pt x="213" y="72"/>
                  </a:lnTo>
                  <a:lnTo>
                    <a:pt x="228" y="81"/>
                  </a:lnTo>
                  <a:lnTo>
                    <a:pt x="240" y="87"/>
                  </a:lnTo>
                  <a:lnTo>
                    <a:pt x="255" y="95"/>
                  </a:lnTo>
                  <a:lnTo>
                    <a:pt x="266" y="100"/>
                  </a:lnTo>
                  <a:lnTo>
                    <a:pt x="281" y="108"/>
                  </a:lnTo>
                  <a:lnTo>
                    <a:pt x="293" y="114"/>
                  </a:lnTo>
                  <a:lnTo>
                    <a:pt x="306" y="121"/>
                  </a:lnTo>
                  <a:lnTo>
                    <a:pt x="319" y="127"/>
                  </a:lnTo>
                  <a:lnTo>
                    <a:pt x="333" y="135"/>
                  </a:lnTo>
                  <a:lnTo>
                    <a:pt x="342" y="138"/>
                  </a:lnTo>
                  <a:lnTo>
                    <a:pt x="354" y="142"/>
                  </a:lnTo>
                  <a:lnTo>
                    <a:pt x="365" y="146"/>
                  </a:lnTo>
                  <a:lnTo>
                    <a:pt x="376" y="150"/>
                  </a:lnTo>
                  <a:lnTo>
                    <a:pt x="395" y="154"/>
                  </a:lnTo>
                  <a:lnTo>
                    <a:pt x="414" y="155"/>
                  </a:lnTo>
                  <a:lnTo>
                    <a:pt x="428" y="152"/>
                  </a:lnTo>
                  <a:lnTo>
                    <a:pt x="441" y="146"/>
                  </a:lnTo>
                  <a:lnTo>
                    <a:pt x="451" y="138"/>
                  </a:lnTo>
                  <a:lnTo>
                    <a:pt x="462" y="131"/>
                  </a:lnTo>
                  <a:lnTo>
                    <a:pt x="477" y="114"/>
                  </a:lnTo>
                  <a:lnTo>
                    <a:pt x="494" y="102"/>
                  </a:lnTo>
                  <a:lnTo>
                    <a:pt x="511" y="96"/>
                  </a:lnTo>
                  <a:lnTo>
                    <a:pt x="528" y="98"/>
                  </a:lnTo>
                  <a:lnTo>
                    <a:pt x="540" y="100"/>
                  </a:lnTo>
                  <a:lnTo>
                    <a:pt x="546" y="104"/>
                  </a:lnTo>
                  <a:lnTo>
                    <a:pt x="544" y="110"/>
                  </a:lnTo>
                  <a:lnTo>
                    <a:pt x="547" y="123"/>
                  </a:lnTo>
                  <a:lnTo>
                    <a:pt x="551" y="131"/>
                  </a:lnTo>
                  <a:lnTo>
                    <a:pt x="559" y="138"/>
                  </a:lnTo>
                  <a:lnTo>
                    <a:pt x="565" y="140"/>
                  </a:lnTo>
                  <a:lnTo>
                    <a:pt x="572" y="144"/>
                  </a:lnTo>
                  <a:lnTo>
                    <a:pt x="580" y="146"/>
                  </a:lnTo>
                  <a:lnTo>
                    <a:pt x="591" y="150"/>
                  </a:lnTo>
                  <a:lnTo>
                    <a:pt x="601" y="150"/>
                  </a:lnTo>
                  <a:lnTo>
                    <a:pt x="612" y="150"/>
                  </a:lnTo>
                  <a:lnTo>
                    <a:pt x="625" y="150"/>
                  </a:lnTo>
                  <a:lnTo>
                    <a:pt x="641" y="150"/>
                  </a:lnTo>
                  <a:lnTo>
                    <a:pt x="656" y="150"/>
                  </a:lnTo>
                  <a:lnTo>
                    <a:pt x="671" y="150"/>
                  </a:lnTo>
                  <a:lnTo>
                    <a:pt x="688" y="150"/>
                  </a:lnTo>
                  <a:lnTo>
                    <a:pt x="705" y="152"/>
                  </a:lnTo>
                  <a:lnTo>
                    <a:pt x="720" y="152"/>
                  </a:lnTo>
                  <a:lnTo>
                    <a:pt x="738" y="152"/>
                  </a:lnTo>
                  <a:lnTo>
                    <a:pt x="753" y="152"/>
                  </a:lnTo>
                  <a:lnTo>
                    <a:pt x="770" y="154"/>
                  </a:lnTo>
                  <a:lnTo>
                    <a:pt x="783" y="154"/>
                  </a:lnTo>
                  <a:lnTo>
                    <a:pt x="798" y="154"/>
                  </a:lnTo>
                  <a:lnTo>
                    <a:pt x="812" y="155"/>
                  </a:lnTo>
                  <a:lnTo>
                    <a:pt x="825" y="159"/>
                  </a:lnTo>
                  <a:lnTo>
                    <a:pt x="842" y="161"/>
                  </a:lnTo>
                  <a:lnTo>
                    <a:pt x="855" y="167"/>
                  </a:lnTo>
                  <a:lnTo>
                    <a:pt x="861" y="173"/>
                  </a:lnTo>
                  <a:lnTo>
                    <a:pt x="867" y="180"/>
                  </a:lnTo>
                  <a:lnTo>
                    <a:pt x="861" y="193"/>
                  </a:lnTo>
                  <a:lnTo>
                    <a:pt x="848" y="207"/>
                  </a:lnTo>
                  <a:lnTo>
                    <a:pt x="836" y="209"/>
                  </a:lnTo>
                  <a:lnTo>
                    <a:pt x="827" y="212"/>
                  </a:lnTo>
                  <a:lnTo>
                    <a:pt x="814" y="216"/>
                  </a:lnTo>
                  <a:lnTo>
                    <a:pt x="802" y="220"/>
                  </a:lnTo>
                  <a:lnTo>
                    <a:pt x="791" y="222"/>
                  </a:lnTo>
                  <a:lnTo>
                    <a:pt x="781" y="226"/>
                  </a:lnTo>
                  <a:lnTo>
                    <a:pt x="774" y="228"/>
                  </a:lnTo>
                  <a:lnTo>
                    <a:pt x="770" y="233"/>
                  </a:lnTo>
                  <a:lnTo>
                    <a:pt x="768" y="243"/>
                  </a:lnTo>
                  <a:lnTo>
                    <a:pt x="772" y="256"/>
                  </a:lnTo>
                  <a:lnTo>
                    <a:pt x="772" y="264"/>
                  </a:lnTo>
                  <a:lnTo>
                    <a:pt x="772" y="273"/>
                  </a:lnTo>
                  <a:lnTo>
                    <a:pt x="766" y="281"/>
                  </a:lnTo>
                  <a:lnTo>
                    <a:pt x="758" y="292"/>
                  </a:lnTo>
                  <a:lnTo>
                    <a:pt x="743" y="302"/>
                  </a:lnTo>
                  <a:lnTo>
                    <a:pt x="726" y="311"/>
                  </a:lnTo>
                  <a:lnTo>
                    <a:pt x="705" y="321"/>
                  </a:lnTo>
                  <a:lnTo>
                    <a:pt x="686" y="330"/>
                  </a:lnTo>
                  <a:lnTo>
                    <a:pt x="665" y="336"/>
                  </a:lnTo>
                  <a:lnTo>
                    <a:pt x="652" y="344"/>
                  </a:lnTo>
                  <a:lnTo>
                    <a:pt x="641" y="347"/>
                  </a:lnTo>
                  <a:lnTo>
                    <a:pt x="639" y="349"/>
                  </a:lnTo>
                  <a:lnTo>
                    <a:pt x="635" y="347"/>
                  </a:lnTo>
                  <a:lnTo>
                    <a:pt x="629" y="344"/>
                  </a:lnTo>
                  <a:lnTo>
                    <a:pt x="620" y="338"/>
                  </a:lnTo>
                  <a:lnTo>
                    <a:pt x="610" y="334"/>
                  </a:lnTo>
                  <a:lnTo>
                    <a:pt x="595" y="325"/>
                  </a:lnTo>
                  <a:lnTo>
                    <a:pt x="582" y="315"/>
                  </a:lnTo>
                  <a:lnTo>
                    <a:pt x="566" y="304"/>
                  </a:lnTo>
                  <a:lnTo>
                    <a:pt x="551" y="292"/>
                  </a:lnTo>
                  <a:lnTo>
                    <a:pt x="534" y="277"/>
                  </a:lnTo>
                  <a:lnTo>
                    <a:pt x="517" y="262"/>
                  </a:lnTo>
                  <a:lnTo>
                    <a:pt x="502" y="245"/>
                  </a:lnTo>
                  <a:lnTo>
                    <a:pt x="490" y="231"/>
                  </a:lnTo>
                  <a:lnTo>
                    <a:pt x="479" y="218"/>
                  </a:lnTo>
                  <a:lnTo>
                    <a:pt x="471" y="209"/>
                  </a:lnTo>
                  <a:lnTo>
                    <a:pt x="466" y="201"/>
                  </a:lnTo>
                  <a:lnTo>
                    <a:pt x="460" y="201"/>
                  </a:lnTo>
                  <a:lnTo>
                    <a:pt x="449" y="203"/>
                  </a:lnTo>
                  <a:lnTo>
                    <a:pt x="439" y="203"/>
                  </a:lnTo>
                  <a:lnTo>
                    <a:pt x="430" y="205"/>
                  </a:lnTo>
                  <a:lnTo>
                    <a:pt x="418" y="207"/>
                  </a:lnTo>
                  <a:lnTo>
                    <a:pt x="407" y="209"/>
                  </a:lnTo>
                  <a:lnTo>
                    <a:pt x="392" y="209"/>
                  </a:lnTo>
                  <a:lnTo>
                    <a:pt x="376" y="212"/>
                  </a:lnTo>
                  <a:lnTo>
                    <a:pt x="359" y="212"/>
                  </a:lnTo>
                  <a:lnTo>
                    <a:pt x="342" y="216"/>
                  </a:lnTo>
                  <a:lnTo>
                    <a:pt x="321" y="216"/>
                  </a:lnTo>
                  <a:lnTo>
                    <a:pt x="302" y="218"/>
                  </a:lnTo>
                  <a:lnTo>
                    <a:pt x="281" y="220"/>
                  </a:lnTo>
                  <a:lnTo>
                    <a:pt x="262" y="222"/>
                  </a:lnTo>
                  <a:lnTo>
                    <a:pt x="240" y="220"/>
                  </a:lnTo>
                  <a:lnTo>
                    <a:pt x="217" y="220"/>
                  </a:lnTo>
                  <a:lnTo>
                    <a:pt x="194" y="220"/>
                  </a:lnTo>
                  <a:lnTo>
                    <a:pt x="171" y="220"/>
                  </a:lnTo>
                  <a:lnTo>
                    <a:pt x="148" y="218"/>
                  </a:lnTo>
                  <a:lnTo>
                    <a:pt x="127" y="218"/>
                  </a:lnTo>
                  <a:lnTo>
                    <a:pt x="105" y="216"/>
                  </a:lnTo>
                  <a:lnTo>
                    <a:pt x="87" y="216"/>
                  </a:lnTo>
                  <a:lnTo>
                    <a:pt x="67" y="214"/>
                  </a:lnTo>
                  <a:lnTo>
                    <a:pt x="51" y="214"/>
                  </a:lnTo>
                  <a:lnTo>
                    <a:pt x="34" y="212"/>
                  </a:lnTo>
                  <a:lnTo>
                    <a:pt x="23" y="212"/>
                  </a:lnTo>
                  <a:lnTo>
                    <a:pt x="11" y="212"/>
                  </a:lnTo>
                  <a:lnTo>
                    <a:pt x="6" y="212"/>
                  </a:lnTo>
                  <a:lnTo>
                    <a:pt x="0" y="212"/>
                  </a:lnTo>
                  <a:lnTo>
                    <a:pt x="0" y="209"/>
                  </a:lnTo>
                  <a:lnTo>
                    <a:pt x="4" y="199"/>
                  </a:lnTo>
                  <a:lnTo>
                    <a:pt x="8" y="184"/>
                  </a:lnTo>
                  <a:lnTo>
                    <a:pt x="15" y="169"/>
                  </a:lnTo>
                  <a:lnTo>
                    <a:pt x="17" y="157"/>
                  </a:lnTo>
                  <a:lnTo>
                    <a:pt x="21" y="148"/>
                  </a:lnTo>
                  <a:lnTo>
                    <a:pt x="23" y="136"/>
                  </a:lnTo>
                  <a:lnTo>
                    <a:pt x="29" y="127"/>
                  </a:lnTo>
                  <a:lnTo>
                    <a:pt x="30" y="116"/>
                  </a:lnTo>
                  <a:lnTo>
                    <a:pt x="34" y="104"/>
                  </a:lnTo>
                  <a:lnTo>
                    <a:pt x="38" y="95"/>
                  </a:lnTo>
                  <a:lnTo>
                    <a:pt x="44" y="85"/>
                  </a:lnTo>
                  <a:lnTo>
                    <a:pt x="48" y="64"/>
                  </a:lnTo>
                  <a:lnTo>
                    <a:pt x="53" y="49"/>
                  </a:lnTo>
                  <a:lnTo>
                    <a:pt x="57" y="34"/>
                  </a:lnTo>
                  <a:lnTo>
                    <a:pt x="61" y="22"/>
                  </a:lnTo>
                  <a:lnTo>
                    <a:pt x="63" y="11"/>
                  </a:lnTo>
                  <a:lnTo>
                    <a:pt x="67" y="5"/>
                  </a:lnTo>
                  <a:lnTo>
                    <a:pt x="67" y="0"/>
                  </a:lnTo>
                  <a:lnTo>
                    <a:pt x="68" y="0"/>
                  </a:lnTo>
                  <a:lnTo>
                    <a:pt x="68" y="0"/>
                  </a:lnTo>
                  <a:close/>
                </a:path>
              </a:pathLst>
            </a:custGeom>
            <a:solidFill>
              <a:srgbClr val="C29970"/>
            </a:solidFill>
            <a:ln w="9525">
              <a:noFill/>
              <a:round/>
            </a:ln>
          </p:spPr>
          <p:txBody>
            <a:bodyPr/>
            <a:lstStyle/>
            <a:p>
              <a:endParaRPr lang="en-US"/>
            </a:p>
          </p:txBody>
        </p:sp>
        <p:sp>
          <p:nvSpPr>
            <p:cNvPr id="384076" name="Freeform 76"/>
            <p:cNvSpPr/>
            <p:nvPr/>
          </p:nvSpPr>
          <p:spPr bwMode="auto">
            <a:xfrm>
              <a:off x="3922" y="3001"/>
              <a:ext cx="60" cy="28"/>
            </a:xfrm>
            <a:custGeom>
              <a:avLst/>
              <a:gdLst/>
              <a:ahLst/>
              <a:cxnLst>
                <a:cxn ang="0">
                  <a:pos x="120" y="55"/>
                </a:cxn>
                <a:cxn ang="0">
                  <a:pos x="59" y="38"/>
                </a:cxn>
                <a:cxn ang="0">
                  <a:pos x="0" y="33"/>
                </a:cxn>
                <a:cxn ang="0">
                  <a:pos x="4" y="25"/>
                </a:cxn>
                <a:cxn ang="0">
                  <a:pos x="13" y="14"/>
                </a:cxn>
                <a:cxn ang="0">
                  <a:pos x="19" y="8"/>
                </a:cxn>
                <a:cxn ang="0">
                  <a:pos x="28" y="2"/>
                </a:cxn>
                <a:cxn ang="0">
                  <a:pos x="40" y="0"/>
                </a:cxn>
                <a:cxn ang="0">
                  <a:pos x="51" y="2"/>
                </a:cxn>
                <a:cxn ang="0">
                  <a:pos x="61" y="4"/>
                </a:cxn>
                <a:cxn ang="0">
                  <a:pos x="72" y="12"/>
                </a:cxn>
                <a:cxn ang="0">
                  <a:pos x="84" y="19"/>
                </a:cxn>
                <a:cxn ang="0">
                  <a:pos x="95" y="31"/>
                </a:cxn>
                <a:cxn ang="0">
                  <a:pos x="112" y="46"/>
                </a:cxn>
                <a:cxn ang="0">
                  <a:pos x="120" y="55"/>
                </a:cxn>
                <a:cxn ang="0">
                  <a:pos x="120" y="55"/>
                </a:cxn>
              </a:cxnLst>
              <a:rect l="0" t="0" r="r" b="b"/>
              <a:pathLst>
                <a:path w="120" h="55">
                  <a:moveTo>
                    <a:pt x="120" y="55"/>
                  </a:moveTo>
                  <a:lnTo>
                    <a:pt x="59" y="38"/>
                  </a:lnTo>
                  <a:lnTo>
                    <a:pt x="0" y="33"/>
                  </a:lnTo>
                  <a:lnTo>
                    <a:pt x="4" y="25"/>
                  </a:lnTo>
                  <a:lnTo>
                    <a:pt x="13" y="14"/>
                  </a:lnTo>
                  <a:lnTo>
                    <a:pt x="19" y="8"/>
                  </a:lnTo>
                  <a:lnTo>
                    <a:pt x="28" y="2"/>
                  </a:lnTo>
                  <a:lnTo>
                    <a:pt x="40" y="0"/>
                  </a:lnTo>
                  <a:lnTo>
                    <a:pt x="51" y="2"/>
                  </a:lnTo>
                  <a:lnTo>
                    <a:pt x="61" y="4"/>
                  </a:lnTo>
                  <a:lnTo>
                    <a:pt x="72" y="12"/>
                  </a:lnTo>
                  <a:lnTo>
                    <a:pt x="84" y="19"/>
                  </a:lnTo>
                  <a:lnTo>
                    <a:pt x="95" y="31"/>
                  </a:lnTo>
                  <a:lnTo>
                    <a:pt x="112" y="46"/>
                  </a:lnTo>
                  <a:lnTo>
                    <a:pt x="120" y="55"/>
                  </a:lnTo>
                  <a:lnTo>
                    <a:pt x="120" y="55"/>
                  </a:lnTo>
                  <a:close/>
                </a:path>
              </a:pathLst>
            </a:custGeom>
            <a:solidFill>
              <a:srgbClr val="C29970"/>
            </a:solidFill>
            <a:ln w="9525">
              <a:noFill/>
              <a:round/>
            </a:ln>
          </p:spPr>
          <p:txBody>
            <a:bodyPr/>
            <a:lstStyle/>
            <a:p>
              <a:endParaRPr lang="en-US"/>
            </a:p>
          </p:txBody>
        </p:sp>
        <p:sp>
          <p:nvSpPr>
            <p:cNvPr id="384077" name="Freeform 77"/>
            <p:cNvSpPr/>
            <p:nvPr/>
          </p:nvSpPr>
          <p:spPr bwMode="auto">
            <a:xfrm>
              <a:off x="3852" y="3385"/>
              <a:ext cx="362" cy="134"/>
            </a:xfrm>
            <a:custGeom>
              <a:avLst/>
              <a:gdLst/>
              <a:ahLst/>
              <a:cxnLst>
                <a:cxn ang="0">
                  <a:pos x="111" y="0"/>
                </a:cxn>
                <a:cxn ang="0">
                  <a:pos x="103" y="27"/>
                </a:cxn>
                <a:cxn ang="0">
                  <a:pos x="93" y="54"/>
                </a:cxn>
                <a:cxn ang="0">
                  <a:pos x="88" y="73"/>
                </a:cxn>
                <a:cxn ang="0">
                  <a:pos x="86" y="94"/>
                </a:cxn>
                <a:cxn ang="0">
                  <a:pos x="86" y="114"/>
                </a:cxn>
                <a:cxn ang="0">
                  <a:pos x="93" y="137"/>
                </a:cxn>
                <a:cxn ang="0">
                  <a:pos x="114" y="160"/>
                </a:cxn>
                <a:cxn ang="0">
                  <a:pos x="141" y="168"/>
                </a:cxn>
                <a:cxn ang="0">
                  <a:pos x="164" y="171"/>
                </a:cxn>
                <a:cxn ang="0">
                  <a:pos x="188" y="173"/>
                </a:cxn>
                <a:cxn ang="0">
                  <a:pos x="215" y="173"/>
                </a:cxn>
                <a:cxn ang="0">
                  <a:pos x="245" y="173"/>
                </a:cxn>
                <a:cxn ang="0">
                  <a:pos x="274" y="171"/>
                </a:cxn>
                <a:cxn ang="0">
                  <a:pos x="304" y="170"/>
                </a:cxn>
                <a:cxn ang="0">
                  <a:pos x="335" y="170"/>
                </a:cxn>
                <a:cxn ang="0">
                  <a:pos x="361" y="168"/>
                </a:cxn>
                <a:cxn ang="0">
                  <a:pos x="382" y="168"/>
                </a:cxn>
                <a:cxn ang="0">
                  <a:pos x="405" y="168"/>
                </a:cxn>
                <a:cxn ang="0">
                  <a:pos x="399" y="107"/>
                </a:cxn>
                <a:cxn ang="0">
                  <a:pos x="415" y="114"/>
                </a:cxn>
                <a:cxn ang="0">
                  <a:pos x="449" y="120"/>
                </a:cxn>
                <a:cxn ang="0">
                  <a:pos x="474" y="109"/>
                </a:cxn>
                <a:cxn ang="0">
                  <a:pos x="485" y="101"/>
                </a:cxn>
                <a:cxn ang="0">
                  <a:pos x="491" y="114"/>
                </a:cxn>
                <a:cxn ang="0">
                  <a:pos x="502" y="126"/>
                </a:cxn>
                <a:cxn ang="0">
                  <a:pos x="525" y="135"/>
                </a:cxn>
                <a:cxn ang="0">
                  <a:pos x="552" y="135"/>
                </a:cxn>
                <a:cxn ang="0">
                  <a:pos x="582" y="133"/>
                </a:cxn>
                <a:cxn ang="0">
                  <a:pos x="605" y="128"/>
                </a:cxn>
                <a:cxn ang="0">
                  <a:pos x="616" y="126"/>
                </a:cxn>
                <a:cxn ang="0">
                  <a:pos x="724" y="217"/>
                </a:cxn>
                <a:cxn ang="0">
                  <a:pos x="671" y="213"/>
                </a:cxn>
                <a:cxn ang="0">
                  <a:pos x="607" y="181"/>
                </a:cxn>
                <a:cxn ang="0">
                  <a:pos x="593" y="196"/>
                </a:cxn>
                <a:cxn ang="0">
                  <a:pos x="578" y="211"/>
                </a:cxn>
                <a:cxn ang="0">
                  <a:pos x="553" y="215"/>
                </a:cxn>
                <a:cxn ang="0">
                  <a:pos x="523" y="217"/>
                </a:cxn>
                <a:cxn ang="0">
                  <a:pos x="496" y="217"/>
                </a:cxn>
                <a:cxn ang="0">
                  <a:pos x="479" y="217"/>
                </a:cxn>
                <a:cxn ang="0">
                  <a:pos x="331" y="213"/>
                </a:cxn>
                <a:cxn ang="0">
                  <a:pos x="17" y="261"/>
                </a:cxn>
                <a:cxn ang="0">
                  <a:pos x="12" y="248"/>
                </a:cxn>
                <a:cxn ang="0">
                  <a:pos x="4" y="213"/>
                </a:cxn>
                <a:cxn ang="0">
                  <a:pos x="0" y="187"/>
                </a:cxn>
                <a:cxn ang="0">
                  <a:pos x="0" y="164"/>
                </a:cxn>
                <a:cxn ang="0">
                  <a:pos x="2" y="137"/>
                </a:cxn>
                <a:cxn ang="0">
                  <a:pos x="10" y="114"/>
                </a:cxn>
                <a:cxn ang="0">
                  <a:pos x="19" y="86"/>
                </a:cxn>
                <a:cxn ang="0">
                  <a:pos x="34" y="65"/>
                </a:cxn>
                <a:cxn ang="0">
                  <a:pos x="71" y="29"/>
                </a:cxn>
                <a:cxn ang="0">
                  <a:pos x="101" y="6"/>
                </a:cxn>
                <a:cxn ang="0">
                  <a:pos x="114" y="0"/>
                </a:cxn>
              </a:cxnLst>
              <a:rect l="0" t="0" r="r" b="b"/>
              <a:pathLst>
                <a:path w="724" h="268">
                  <a:moveTo>
                    <a:pt x="114" y="0"/>
                  </a:moveTo>
                  <a:lnTo>
                    <a:pt x="111" y="0"/>
                  </a:lnTo>
                  <a:lnTo>
                    <a:pt x="109" y="10"/>
                  </a:lnTo>
                  <a:lnTo>
                    <a:pt x="103" y="27"/>
                  </a:lnTo>
                  <a:lnTo>
                    <a:pt x="97" y="44"/>
                  </a:lnTo>
                  <a:lnTo>
                    <a:pt x="93" y="54"/>
                  </a:lnTo>
                  <a:lnTo>
                    <a:pt x="92" y="63"/>
                  </a:lnTo>
                  <a:lnTo>
                    <a:pt x="88" y="73"/>
                  </a:lnTo>
                  <a:lnTo>
                    <a:pt x="88" y="84"/>
                  </a:lnTo>
                  <a:lnTo>
                    <a:pt x="86" y="94"/>
                  </a:lnTo>
                  <a:lnTo>
                    <a:pt x="86" y="103"/>
                  </a:lnTo>
                  <a:lnTo>
                    <a:pt x="86" y="114"/>
                  </a:lnTo>
                  <a:lnTo>
                    <a:pt x="90" y="124"/>
                  </a:lnTo>
                  <a:lnTo>
                    <a:pt x="93" y="137"/>
                  </a:lnTo>
                  <a:lnTo>
                    <a:pt x="103" y="151"/>
                  </a:lnTo>
                  <a:lnTo>
                    <a:pt x="114" y="160"/>
                  </a:lnTo>
                  <a:lnTo>
                    <a:pt x="133" y="168"/>
                  </a:lnTo>
                  <a:lnTo>
                    <a:pt x="141" y="168"/>
                  </a:lnTo>
                  <a:lnTo>
                    <a:pt x="152" y="170"/>
                  </a:lnTo>
                  <a:lnTo>
                    <a:pt x="164" y="171"/>
                  </a:lnTo>
                  <a:lnTo>
                    <a:pt x="177" y="173"/>
                  </a:lnTo>
                  <a:lnTo>
                    <a:pt x="188" y="173"/>
                  </a:lnTo>
                  <a:lnTo>
                    <a:pt x="202" y="173"/>
                  </a:lnTo>
                  <a:lnTo>
                    <a:pt x="215" y="173"/>
                  </a:lnTo>
                  <a:lnTo>
                    <a:pt x="232" y="177"/>
                  </a:lnTo>
                  <a:lnTo>
                    <a:pt x="245" y="173"/>
                  </a:lnTo>
                  <a:lnTo>
                    <a:pt x="261" y="173"/>
                  </a:lnTo>
                  <a:lnTo>
                    <a:pt x="274" y="171"/>
                  </a:lnTo>
                  <a:lnTo>
                    <a:pt x="291" y="171"/>
                  </a:lnTo>
                  <a:lnTo>
                    <a:pt x="304" y="170"/>
                  </a:lnTo>
                  <a:lnTo>
                    <a:pt x="320" y="170"/>
                  </a:lnTo>
                  <a:lnTo>
                    <a:pt x="335" y="170"/>
                  </a:lnTo>
                  <a:lnTo>
                    <a:pt x="350" y="170"/>
                  </a:lnTo>
                  <a:lnTo>
                    <a:pt x="361" y="168"/>
                  </a:lnTo>
                  <a:lnTo>
                    <a:pt x="373" y="168"/>
                  </a:lnTo>
                  <a:lnTo>
                    <a:pt x="382" y="168"/>
                  </a:lnTo>
                  <a:lnTo>
                    <a:pt x="392" y="168"/>
                  </a:lnTo>
                  <a:lnTo>
                    <a:pt x="405" y="168"/>
                  </a:lnTo>
                  <a:lnTo>
                    <a:pt x="411" y="168"/>
                  </a:lnTo>
                  <a:lnTo>
                    <a:pt x="399" y="107"/>
                  </a:lnTo>
                  <a:lnTo>
                    <a:pt x="403" y="107"/>
                  </a:lnTo>
                  <a:lnTo>
                    <a:pt x="415" y="114"/>
                  </a:lnTo>
                  <a:lnTo>
                    <a:pt x="432" y="116"/>
                  </a:lnTo>
                  <a:lnTo>
                    <a:pt x="449" y="120"/>
                  </a:lnTo>
                  <a:lnTo>
                    <a:pt x="460" y="114"/>
                  </a:lnTo>
                  <a:lnTo>
                    <a:pt x="474" y="109"/>
                  </a:lnTo>
                  <a:lnTo>
                    <a:pt x="481" y="103"/>
                  </a:lnTo>
                  <a:lnTo>
                    <a:pt x="485" y="101"/>
                  </a:lnTo>
                  <a:lnTo>
                    <a:pt x="485" y="107"/>
                  </a:lnTo>
                  <a:lnTo>
                    <a:pt x="491" y="114"/>
                  </a:lnTo>
                  <a:lnTo>
                    <a:pt x="494" y="120"/>
                  </a:lnTo>
                  <a:lnTo>
                    <a:pt x="502" y="126"/>
                  </a:lnTo>
                  <a:lnTo>
                    <a:pt x="512" y="130"/>
                  </a:lnTo>
                  <a:lnTo>
                    <a:pt x="525" y="135"/>
                  </a:lnTo>
                  <a:lnTo>
                    <a:pt x="536" y="135"/>
                  </a:lnTo>
                  <a:lnTo>
                    <a:pt x="552" y="135"/>
                  </a:lnTo>
                  <a:lnTo>
                    <a:pt x="567" y="133"/>
                  </a:lnTo>
                  <a:lnTo>
                    <a:pt x="582" y="133"/>
                  </a:lnTo>
                  <a:lnTo>
                    <a:pt x="593" y="128"/>
                  </a:lnTo>
                  <a:lnTo>
                    <a:pt x="605" y="128"/>
                  </a:lnTo>
                  <a:lnTo>
                    <a:pt x="612" y="126"/>
                  </a:lnTo>
                  <a:lnTo>
                    <a:pt x="616" y="126"/>
                  </a:lnTo>
                  <a:lnTo>
                    <a:pt x="700" y="171"/>
                  </a:lnTo>
                  <a:lnTo>
                    <a:pt x="724" y="217"/>
                  </a:lnTo>
                  <a:lnTo>
                    <a:pt x="717" y="268"/>
                  </a:lnTo>
                  <a:lnTo>
                    <a:pt x="671" y="213"/>
                  </a:lnTo>
                  <a:lnTo>
                    <a:pt x="610" y="177"/>
                  </a:lnTo>
                  <a:lnTo>
                    <a:pt x="607" y="181"/>
                  </a:lnTo>
                  <a:lnTo>
                    <a:pt x="601" y="191"/>
                  </a:lnTo>
                  <a:lnTo>
                    <a:pt x="593" y="196"/>
                  </a:lnTo>
                  <a:lnTo>
                    <a:pt x="588" y="204"/>
                  </a:lnTo>
                  <a:lnTo>
                    <a:pt x="578" y="211"/>
                  </a:lnTo>
                  <a:lnTo>
                    <a:pt x="569" y="215"/>
                  </a:lnTo>
                  <a:lnTo>
                    <a:pt x="553" y="215"/>
                  </a:lnTo>
                  <a:lnTo>
                    <a:pt x="540" y="217"/>
                  </a:lnTo>
                  <a:lnTo>
                    <a:pt x="523" y="217"/>
                  </a:lnTo>
                  <a:lnTo>
                    <a:pt x="512" y="221"/>
                  </a:lnTo>
                  <a:lnTo>
                    <a:pt x="496" y="217"/>
                  </a:lnTo>
                  <a:lnTo>
                    <a:pt x="487" y="217"/>
                  </a:lnTo>
                  <a:lnTo>
                    <a:pt x="479" y="217"/>
                  </a:lnTo>
                  <a:lnTo>
                    <a:pt x="422" y="200"/>
                  </a:lnTo>
                  <a:lnTo>
                    <a:pt x="331" y="213"/>
                  </a:lnTo>
                  <a:lnTo>
                    <a:pt x="175" y="257"/>
                  </a:lnTo>
                  <a:lnTo>
                    <a:pt x="17" y="261"/>
                  </a:lnTo>
                  <a:lnTo>
                    <a:pt x="15" y="257"/>
                  </a:lnTo>
                  <a:lnTo>
                    <a:pt x="12" y="248"/>
                  </a:lnTo>
                  <a:lnTo>
                    <a:pt x="8" y="230"/>
                  </a:lnTo>
                  <a:lnTo>
                    <a:pt x="4" y="213"/>
                  </a:lnTo>
                  <a:lnTo>
                    <a:pt x="2" y="198"/>
                  </a:lnTo>
                  <a:lnTo>
                    <a:pt x="0" y="187"/>
                  </a:lnTo>
                  <a:lnTo>
                    <a:pt x="0" y="177"/>
                  </a:lnTo>
                  <a:lnTo>
                    <a:pt x="0" y="164"/>
                  </a:lnTo>
                  <a:lnTo>
                    <a:pt x="0" y="151"/>
                  </a:lnTo>
                  <a:lnTo>
                    <a:pt x="2" y="137"/>
                  </a:lnTo>
                  <a:lnTo>
                    <a:pt x="4" y="124"/>
                  </a:lnTo>
                  <a:lnTo>
                    <a:pt x="10" y="114"/>
                  </a:lnTo>
                  <a:lnTo>
                    <a:pt x="14" y="99"/>
                  </a:lnTo>
                  <a:lnTo>
                    <a:pt x="19" y="86"/>
                  </a:lnTo>
                  <a:lnTo>
                    <a:pt x="25" y="75"/>
                  </a:lnTo>
                  <a:lnTo>
                    <a:pt x="34" y="65"/>
                  </a:lnTo>
                  <a:lnTo>
                    <a:pt x="52" y="44"/>
                  </a:lnTo>
                  <a:lnTo>
                    <a:pt x="71" y="29"/>
                  </a:lnTo>
                  <a:lnTo>
                    <a:pt x="86" y="16"/>
                  </a:lnTo>
                  <a:lnTo>
                    <a:pt x="101" y="6"/>
                  </a:lnTo>
                  <a:lnTo>
                    <a:pt x="111" y="0"/>
                  </a:lnTo>
                  <a:lnTo>
                    <a:pt x="114" y="0"/>
                  </a:lnTo>
                  <a:lnTo>
                    <a:pt x="114" y="0"/>
                  </a:lnTo>
                  <a:close/>
                </a:path>
              </a:pathLst>
            </a:custGeom>
            <a:solidFill>
              <a:srgbClr val="C29970"/>
            </a:solidFill>
            <a:ln w="9525">
              <a:noFill/>
              <a:round/>
            </a:ln>
          </p:spPr>
          <p:txBody>
            <a:bodyPr/>
            <a:lstStyle/>
            <a:p>
              <a:endParaRPr lang="en-US"/>
            </a:p>
          </p:txBody>
        </p:sp>
        <p:sp>
          <p:nvSpPr>
            <p:cNvPr id="384078" name="Freeform 78"/>
            <p:cNvSpPr/>
            <p:nvPr/>
          </p:nvSpPr>
          <p:spPr bwMode="auto">
            <a:xfrm>
              <a:off x="4183" y="3418"/>
              <a:ext cx="104" cy="89"/>
            </a:xfrm>
            <a:custGeom>
              <a:avLst/>
              <a:gdLst/>
              <a:ahLst/>
              <a:cxnLst>
                <a:cxn ang="0">
                  <a:pos x="0" y="2"/>
                </a:cxn>
                <a:cxn ang="0">
                  <a:pos x="2" y="0"/>
                </a:cxn>
                <a:cxn ang="0">
                  <a:pos x="13" y="0"/>
                </a:cxn>
                <a:cxn ang="0">
                  <a:pos x="26" y="2"/>
                </a:cxn>
                <a:cxn ang="0">
                  <a:pos x="47" y="6"/>
                </a:cxn>
                <a:cxn ang="0">
                  <a:pos x="57" y="6"/>
                </a:cxn>
                <a:cxn ang="0">
                  <a:pos x="68" y="10"/>
                </a:cxn>
                <a:cxn ang="0">
                  <a:pos x="80" y="11"/>
                </a:cxn>
                <a:cxn ang="0">
                  <a:pos x="91" y="17"/>
                </a:cxn>
                <a:cxn ang="0">
                  <a:pos x="102" y="21"/>
                </a:cxn>
                <a:cxn ang="0">
                  <a:pos x="114" y="27"/>
                </a:cxn>
                <a:cxn ang="0">
                  <a:pos x="125" y="34"/>
                </a:cxn>
                <a:cxn ang="0">
                  <a:pos x="137" y="44"/>
                </a:cxn>
                <a:cxn ang="0">
                  <a:pos x="152" y="61"/>
                </a:cxn>
                <a:cxn ang="0">
                  <a:pos x="169" y="82"/>
                </a:cxn>
                <a:cxn ang="0">
                  <a:pos x="175" y="95"/>
                </a:cxn>
                <a:cxn ang="0">
                  <a:pos x="180" y="105"/>
                </a:cxn>
                <a:cxn ang="0">
                  <a:pos x="186" y="116"/>
                </a:cxn>
                <a:cxn ang="0">
                  <a:pos x="192" y="129"/>
                </a:cxn>
                <a:cxn ang="0">
                  <a:pos x="197" y="148"/>
                </a:cxn>
                <a:cxn ang="0">
                  <a:pos x="203" y="165"/>
                </a:cxn>
                <a:cxn ang="0">
                  <a:pos x="207" y="175"/>
                </a:cxn>
                <a:cxn ang="0">
                  <a:pos x="209" y="179"/>
                </a:cxn>
                <a:cxn ang="0">
                  <a:pos x="135" y="95"/>
                </a:cxn>
                <a:cxn ang="0">
                  <a:pos x="85" y="89"/>
                </a:cxn>
                <a:cxn ang="0">
                  <a:pos x="66" y="44"/>
                </a:cxn>
                <a:cxn ang="0">
                  <a:pos x="0" y="2"/>
                </a:cxn>
                <a:cxn ang="0">
                  <a:pos x="0" y="2"/>
                </a:cxn>
              </a:cxnLst>
              <a:rect l="0" t="0" r="r" b="b"/>
              <a:pathLst>
                <a:path w="209" h="179">
                  <a:moveTo>
                    <a:pt x="0" y="2"/>
                  </a:moveTo>
                  <a:lnTo>
                    <a:pt x="2" y="0"/>
                  </a:lnTo>
                  <a:lnTo>
                    <a:pt x="13" y="0"/>
                  </a:lnTo>
                  <a:lnTo>
                    <a:pt x="26" y="2"/>
                  </a:lnTo>
                  <a:lnTo>
                    <a:pt x="47" y="6"/>
                  </a:lnTo>
                  <a:lnTo>
                    <a:pt x="57" y="6"/>
                  </a:lnTo>
                  <a:lnTo>
                    <a:pt x="68" y="10"/>
                  </a:lnTo>
                  <a:lnTo>
                    <a:pt x="80" y="11"/>
                  </a:lnTo>
                  <a:lnTo>
                    <a:pt x="91" y="17"/>
                  </a:lnTo>
                  <a:lnTo>
                    <a:pt x="102" y="21"/>
                  </a:lnTo>
                  <a:lnTo>
                    <a:pt x="114" y="27"/>
                  </a:lnTo>
                  <a:lnTo>
                    <a:pt x="125" y="34"/>
                  </a:lnTo>
                  <a:lnTo>
                    <a:pt x="137" y="44"/>
                  </a:lnTo>
                  <a:lnTo>
                    <a:pt x="152" y="61"/>
                  </a:lnTo>
                  <a:lnTo>
                    <a:pt x="169" y="82"/>
                  </a:lnTo>
                  <a:lnTo>
                    <a:pt x="175" y="95"/>
                  </a:lnTo>
                  <a:lnTo>
                    <a:pt x="180" y="105"/>
                  </a:lnTo>
                  <a:lnTo>
                    <a:pt x="186" y="116"/>
                  </a:lnTo>
                  <a:lnTo>
                    <a:pt x="192" y="129"/>
                  </a:lnTo>
                  <a:lnTo>
                    <a:pt x="197" y="148"/>
                  </a:lnTo>
                  <a:lnTo>
                    <a:pt x="203" y="165"/>
                  </a:lnTo>
                  <a:lnTo>
                    <a:pt x="207" y="175"/>
                  </a:lnTo>
                  <a:lnTo>
                    <a:pt x="209" y="179"/>
                  </a:lnTo>
                  <a:lnTo>
                    <a:pt x="135" y="95"/>
                  </a:lnTo>
                  <a:lnTo>
                    <a:pt x="85" y="89"/>
                  </a:lnTo>
                  <a:lnTo>
                    <a:pt x="66" y="44"/>
                  </a:lnTo>
                  <a:lnTo>
                    <a:pt x="0" y="2"/>
                  </a:lnTo>
                  <a:lnTo>
                    <a:pt x="0" y="2"/>
                  </a:lnTo>
                  <a:close/>
                </a:path>
              </a:pathLst>
            </a:custGeom>
            <a:solidFill>
              <a:srgbClr val="C29970"/>
            </a:solidFill>
            <a:ln w="9525">
              <a:noFill/>
              <a:round/>
            </a:ln>
          </p:spPr>
          <p:txBody>
            <a:bodyPr/>
            <a:lstStyle/>
            <a:p>
              <a:endParaRPr lang="en-US"/>
            </a:p>
          </p:txBody>
        </p:sp>
        <p:sp>
          <p:nvSpPr>
            <p:cNvPr id="384079" name="Freeform 79"/>
            <p:cNvSpPr/>
            <p:nvPr/>
          </p:nvSpPr>
          <p:spPr bwMode="auto">
            <a:xfrm>
              <a:off x="4279" y="3357"/>
              <a:ext cx="36" cy="55"/>
            </a:xfrm>
            <a:custGeom>
              <a:avLst/>
              <a:gdLst/>
              <a:ahLst/>
              <a:cxnLst>
                <a:cxn ang="0">
                  <a:pos x="0" y="57"/>
                </a:cxn>
                <a:cxn ang="0">
                  <a:pos x="4" y="50"/>
                </a:cxn>
                <a:cxn ang="0">
                  <a:pos x="19" y="35"/>
                </a:cxn>
                <a:cxn ang="0">
                  <a:pos x="38" y="17"/>
                </a:cxn>
                <a:cxn ang="0">
                  <a:pos x="57" y="6"/>
                </a:cxn>
                <a:cxn ang="0">
                  <a:pos x="66" y="0"/>
                </a:cxn>
                <a:cxn ang="0">
                  <a:pos x="72" y="8"/>
                </a:cxn>
                <a:cxn ang="0">
                  <a:pos x="72" y="19"/>
                </a:cxn>
                <a:cxn ang="0">
                  <a:pos x="70" y="40"/>
                </a:cxn>
                <a:cxn ang="0">
                  <a:pos x="66" y="48"/>
                </a:cxn>
                <a:cxn ang="0">
                  <a:pos x="62" y="59"/>
                </a:cxn>
                <a:cxn ang="0">
                  <a:pos x="59" y="71"/>
                </a:cxn>
                <a:cxn ang="0">
                  <a:pos x="55" y="84"/>
                </a:cxn>
                <a:cxn ang="0">
                  <a:pos x="49" y="101"/>
                </a:cxn>
                <a:cxn ang="0">
                  <a:pos x="47" y="111"/>
                </a:cxn>
                <a:cxn ang="0">
                  <a:pos x="0" y="57"/>
                </a:cxn>
                <a:cxn ang="0">
                  <a:pos x="0" y="57"/>
                </a:cxn>
              </a:cxnLst>
              <a:rect l="0" t="0" r="r" b="b"/>
              <a:pathLst>
                <a:path w="72" h="111">
                  <a:moveTo>
                    <a:pt x="0" y="57"/>
                  </a:moveTo>
                  <a:lnTo>
                    <a:pt x="4" y="50"/>
                  </a:lnTo>
                  <a:lnTo>
                    <a:pt x="19" y="35"/>
                  </a:lnTo>
                  <a:lnTo>
                    <a:pt x="38" y="17"/>
                  </a:lnTo>
                  <a:lnTo>
                    <a:pt x="57" y="6"/>
                  </a:lnTo>
                  <a:lnTo>
                    <a:pt x="66" y="0"/>
                  </a:lnTo>
                  <a:lnTo>
                    <a:pt x="72" y="8"/>
                  </a:lnTo>
                  <a:lnTo>
                    <a:pt x="72" y="19"/>
                  </a:lnTo>
                  <a:lnTo>
                    <a:pt x="70" y="40"/>
                  </a:lnTo>
                  <a:lnTo>
                    <a:pt x="66" y="48"/>
                  </a:lnTo>
                  <a:lnTo>
                    <a:pt x="62" y="59"/>
                  </a:lnTo>
                  <a:lnTo>
                    <a:pt x="59" y="71"/>
                  </a:lnTo>
                  <a:lnTo>
                    <a:pt x="55" y="84"/>
                  </a:lnTo>
                  <a:lnTo>
                    <a:pt x="49" y="101"/>
                  </a:lnTo>
                  <a:lnTo>
                    <a:pt x="47" y="111"/>
                  </a:lnTo>
                  <a:lnTo>
                    <a:pt x="0" y="57"/>
                  </a:lnTo>
                  <a:lnTo>
                    <a:pt x="0" y="57"/>
                  </a:lnTo>
                  <a:close/>
                </a:path>
              </a:pathLst>
            </a:custGeom>
            <a:solidFill>
              <a:srgbClr val="C29970"/>
            </a:solidFill>
            <a:ln w="9525">
              <a:noFill/>
              <a:round/>
            </a:ln>
          </p:spPr>
          <p:txBody>
            <a:bodyPr/>
            <a:lstStyle/>
            <a:p>
              <a:endParaRPr lang="en-US"/>
            </a:p>
          </p:txBody>
        </p:sp>
        <p:sp>
          <p:nvSpPr>
            <p:cNvPr id="384080" name="Freeform 80"/>
            <p:cNvSpPr/>
            <p:nvPr/>
          </p:nvSpPr>
          <p:spPr bwMode="auto">
            <a:xfrm>
              <a:off x="4142" y="2821"/>
              <a:ext cx="180" cy="136"/>
            </a:xfrm>
            <a:custGeom>
              <a:avLst/>
              <a:gdLst/>
              <a:ahLst/>
              <a:cxnLst>
                <a:cxn ang="0">
                  <a:pos x="68" y="2"/>
                </a:cxn>
                <a:cxn ang="0">
                  <a:pos x="67" y="19"/>
                </a:cxn>
                <a:cxn ang="0">
                  <a:pos x="65" y="44"/>
                </a:cxn>
                <a:cxn ang="0">
                  <a:pos x="61" y="65"/>
                </a:cxn>
                <a:cxn ang="0">
                  <a:pos x="59" y="88"/>
                </a:cxn>
                <a:cxn ang="0">
                  <a:pos x="55" y="112"/>
                </a:cxn>
                <a:cxn ang="0">
                  <a:pos x="48" y="137"/>
                </a:cxn>
                <a:cxn ang="0">
                  <a:pos x="40" y="164"/>
                </a:cxn>
                <a:cxn ang="0">
                  <a:pos x="30" y="188"/>
                </a:cxn>
                <a:cxn ang="0">
                  <a:pos x="23" y="211"/>
                </a:cxn>
                <a:cxn ang="0">
                  <a:pos x="0" y="274"/>
                </a:cxn>
                <a:cxn ang="0">
                  <a:pos x="30" y="221"/>
                </a:cxn>
                <a:cxn ang="0">
                  <a:pos x="49" y="202"/>
                </a:cxn>
                <a:cxn ang="0">
                  <a:pos x="72" y="186"/>
                </a:cxn>
                <a:cxn ang="0">
                  <a:pos x="103" y="175"/>
                </a:cxn>
                <a:cxn ang="0">
                  <a:pos x="137" y="166"/>
                </a:cxn>
                <a:cxn ang="0">
                  <a:pos x="173" y="166"/>
                </a:cxn>
                <a:cxn ang="0">
                  <a:pos x="213" y="166"/>
                </a:cxn>
                <a:cxn ang="0">
                  <a:pos x="253" y="171"/>
                </a:cxn>
                <a:cxn ang="0">
                  <a:pos x="289" y="177"/>
                </a:cxn>
                <a:cxn ang="0">
                  <a:pos x="319" y="183"/>
                </a:cxn>
                <a:cxn ang="0">
                  <a:pos x="359" y="194"/>
                </a:cxn>
                <a:cxn ang="0">
                  <a:pos x="304" y="164"/>
                </a:cxn>
                <a:cxn ang="0">
                  <a:pos x="281" y="150"/>
                </a:cxn>
                <a:cxn ang="0">
                  <a:pos x="257" y="135"/>
                </a:cxn>
                <a:cxn ang="0">
                  <a:pos x="230" y="120"/>
                </a:cxn>
                <a:cxn ang="0">
                  <a:pos x="203" y="101"/>
                </a:cxn>
                <a:cxn ang="0">
                  <a:pos x="177" y="82"/>
                </a:cxn>
                <a:cxn ang="0">
                  <a:pos x="152" y="61"/>
                </a:cxn>
                <a:cxn ang="0">
                  <a:pos x="127" y="44"/>
                </a:cxn>
                <a:cxn ang="0">
                  <a:pos x="106" y="27"/>
                </a:cxn>
                <a:cxn ang="0">
                  <a:pos x="87" y="13"/>
                </a:cxn>
                <a:cxn ang="0">
                  <a:pos x="72" y="2"/>
                </a:cxn>
                <a:cxn ang="0">
                  <a:pos x="70" y="0"/>
                </a:cxn>
              </a:cxnLst>
              <a:rect l="0" t="0" r="r" b="b"/>
              <a:pathLst>
                <a:path w="359" h="274">
                  <a:moveTo>
                    <a:pt x="70" y="0"/>
                  </a:moveTo>
                  <a:lnTo>
                    <a:pt x="68" y="2"/>
                  </a:lnTo>
                  <a:lnTo>
                    <a:pt x="68" y="10"/>
                  </a:lnTo>
                  <a:lnTo>
                    <a:pt x="67" y="19"/>
                  </a:lnTo>
                  <a:lnTo>
                    <a:pt x="67" y="36"/>
                  </a:lnTo>
                  <a:lnTo>
                    <a:pt x="65" y="44"/>
                  </a:lnTo>
                  <a:lnTo>
                    <a:pt x="63" y="53"/>
                  </a:lnTo>
                  <a:lnTo>
                    <a:pt x="61" y="65"/>
                  </a:lnTo>
                  <a:lnTo>
                    <a:pt x="61" y="76"/>
                  </a:lnTo>
                  <a:lnTo>
                    <a:pt x="59" y="88"/>
                  </a:lnTo>
                  <a:lnTo>
                    <a:pt x="57" y="99"/>
                  </a:lnTo>
                  <a:lnTo>
                    <a:pt x="55" y="112"/>
                  </a:lnTo>
                  <a:lnTo>
                    <a:pt x="53" y="126"/>
                  </a:lnTo>
                  <a:lnTo>
                    <a:pt x="48" y="137"/>
                  </a:lnTo>
                  <a:lnTo>
                    <a:pt x="44" y="150"/>
                  </a:lnTo>
                  <a:lnTo>
                    <a:pt x="40" y="164"/>
                  </a:lnTo>
                  <a:lnTo>
                    <a:pt x="36" y="177"/>
                  </a:lnTo>
                  <a:lnTo>
                    <a:pt x="30" y="188"/>
                  </a:lnTo>
                  <a:lnTo>
                    <a:pt x="27" y="200"/>
                  </a:lnTo>
                  <a:lnTo>
                    <a:pt x="23" y="211"/>
                  </a:lnTo>
                  <a:lnTo>
                    <a:pt x="19" y="224"/>
                  </a:lnTo>
                  <a:lnTo>
                    <a:pt x="0" y="274"/>
                  </a:lnTo>
                  <a:lnTo>
                    <a:pt x="25" y="230"/>
                  </a:lnTo>
                  <a:lnTo>
                    <a:pt x="30" y="221"/>
                  </a:lnTo>
                  <a:lnTo>
                    <a:pt x="40" y="211"/>
                  </a:lnTo>
                  <a:lnTo>
                    <a:pt x="49" y="202"/>
                  </a:lnTo>
                  <a:lnTo>
                    <a:pt x="61" y="196"/>
                  </a:lnTo>
                  <a:lnTo>
                    <a:pt x="72" y="186"/>
                  </a:lnTo>
                  <a:lnTo>
                    <a:pt x="87" y="181"/>
                  </a:lnTo>
                  <a:lnTo>
                    <a:pt x="103" y="175"/>
                  </a:lnTo>
                  <a:lnTo>
                    <a:pt x="120" y="171"/>
                  </a:lnTo>
                  <a:lnTo>
                    <a:pt x="137" y="166"/>
                  </a:lnTo>
                  <a:lnTo>
                    <a:pt x="154" y="166"/>
                  </a:lnTo>
                  <a:lnTo>
                    <a:pt x="173" y="166"/>
                  </a:lnTo>
                  <a:lnTo>
                    <a:pt x="194" y="166"/>
                  </a:lnTo>
                  <a:lnTo>
                    <a:pt x="213" y="166"/>
                  </a:lnTo>
                  <a:lnTo>
                    <a:pt x="234" y="169"/>
                  </a:lnTo>
                  <a:lnTo>
                    <a:pt x="253" y="171"/>
                  </a:lnTo>
                  <a:lnTo>
                    <a:pt x="274" y="175"/>
                  </a:lnTo>
                  <a:lnTo>
                    <a:pt x="289" y="177"/>
                  </a:lnTo>
                  <a:lnTo>
                    <a:pt x="306" y="181"/>
                  </a:lnTo>
                  <a:lnTo>
                    <a:pt x="319" y="183"/>
                  </a:lnTo>
                  <a:lnTo>
                    <a:pt x="333" y="186"/>
                  </a:lnTo>
                  <a:lnTo>
                    <a:pt x="359" y="194"/>
                  </a:lnTo>
                  <a:lnTo>
                    <a:pt x="316" y="171"/>
                  </a:lnTo>
                  <a:lnTo>
                    <a:pt x="304" y="164"/>
                  </a:lnTo>
                  <a:lnTo>
                    <a:pt x="293" y="158"/>
                  </a:lnTo>
                  <a:lnTo>
                    <a:pt x="281" y="150"/>
                  </a:lnTo>
                  <a:lnTo>
                    <a:pt x="270" y="145"/>
                  </a:lnTo>
                  <a:lnTo>
                    <a:pt x="257" y="135"/>
                  </a:lnTo>
                  <a:lnTo>
                    <a:pt x="243" y="128"/>
                  </a:lnTo>
                  <a:lnTo>
                    <a:pt x="230" y="120"/>
                  </a:lnTo>
                  <a:lnTo>
                    <a:pt x="219" y="112"/>
                  </a:lnTo>
                  <a:lnTo>
                    <a:pt x="203" y="101"/>
                  </a:lnTo>
                  <a:lnTo>
                    <a:pt x="190" y="91"/>
                  </a:lnTo>
                  <a:lnTo>
                    <a:pt x="177" y="82"/>
                  </a:lnTo>
                  <a:lnTo>
                    <a:pt x="165" y="72"/>
                  </a:lnTo>
                  <a:lnTo>
                    <a:pt x="152" y="61"/>
                  </a:lnTo>
                  <a:lnTo>
                    <a:pt x="139" y="53"/>
                  </a:lnTo>
                  <a:lnTo>
                    <a:pt x="127" y="44"/>
                  </a:lnTo>
                  <a:lnTo>
                    <a:pt x="118" y="36"/>
                  </a:lnTo>
                  <a:lnTo>
                    <a:pt x="106" y="27"/>
                  </a:lnTo>
                  <a:lnTo>
                    <a:pt x="97" y="19"/>
                  </a:lnTo>
                  <a:lnTo>
                    <a:pt x="87" y="13"/>
                  </a:lnTo>
                  <a:lnTo>
                    <a:pt x="82" y="10"/>
                  </a:lnTo>
                  <a:lnTo>
                    <a:pt x="72" y="2"/>
                  </a:lnTo>
                  <a:lnTo>
                    <a:pt x="70" y="0"/>
                  </a:lnTo>
                  <a:lnTo>
                    <a:pt x="70" y="0"/>
                  </a:lnTo>
                  <a:close/>
                </a:path>
              </a:pathLst>
            </a:custGeom>
            <a:solidFill>
              <a:srgbClr val="BDCAD4"/>
            </a:solidFill>
            <a:ln w="9525">
              <a:noFill/>
              <a:round/>
            </a:ln>
          </p:spPr>
          <p:txBody>
            <a:bodyPr/>
            <a:lstStyle/>
            <a:p>
              <a:endParaRPr lang="en-US"/>
            </a:p>
          </p:txBody>
        </p:sp>
        <p:sp>
          <p:nvSpPr>
            <p:cNvPr id="384081" name="Freeform 81"/>
            <p:cNvSpPr/>
            <p:nvPr/>
          </p:nvSpPr>
          <p:spPr bwMode="auto">
            <a:xfrm>
              <a:off x="3330" y="2261"/>
              <a:ext cx="57" cy="98"/>
            </a:xfrm>
            <a:custGeom>
              <a:avLst/>
              <a:gdLst/>
              <a:ahLst/>
              <a:cxnLst>
                <a:cxn ang="0">
                  <a:pos x="93" y="137"/>
                </a:cxn>
                <a:cxn ang="0">
                  <a:pos x="93" y="133"/>
                </a:cxn>
                <a:cxn ang="0">
                  <a:pos x="95" y="126"/>
                </a:cxn>
                <a:cxn ang="0">
                  <a:pos x="97" y="113"/>
                </a:cxn>
                <a:cxn ang="0">
                  <a:pos x="100" y="99"/>
                </a:cxn>
                <a:cxn ang="0">
                  <a:pos x="104" y="82"/>
                </a:cxn>
                <a:cxn ang="0">
                  <a:pos x="108" y="65"/>
                </a:cxn>
                <a:cxn ang="0">
                  <a:pos x="110" y="48"/>
                </a:cxn>
                <a:cxn ang="0">
                  <a:pos x="114" y="35"/>
                </a:cxn>
                <a:cxn ang="0">
                  <a:pos x="112" y="21"/>
                </a:cxn>
                <a:cxn ang="0">
                  <a:pos x="112" y="12"/>
                </a:cxn>
                <a:cxn ang="0">
                  <a:pos x="108" y="6"/>
                </a:cxn>
                <a:cxn ang="0">
                  <a:pos x="106" y="2"/>
                </a:cxn>
                <a:cxn ang="0">
                  <a:pos x="97" y="0"/>
                </a:cxn>
                <a:cxn ang="0">
                  <a:pos x="87" y="8"/>
                </a:cxn>
                <a:cxn ang="0">
                  <a:pos x="72" y="21"/>
                </a:cxn>
                <a:cxn ang="0">
                  <a:pos x="57" y="40"/>
                </a:cxn>
                <a:cxn ang="0">
                  <a:pos x="49" y="50"/>
                </a:cxn>
                <a:cxn ang="0">
                  <a:pos x="42" y="61"/>
                </a:cxn>
                <a:cxn ang="0">
                  <a:pos x="34" y="73"/>
                </a:cxn>
                <a:cxn ang="0">
                  <a:pos x="28" y="86"/>
                </a:cxn>
                <a:cxn ang="0">
                  <a:pos x="21" y="95"/>
                </a:cxn>
                <a:cxn ang="0">
                  <a:pos x="15" y="107"/>
                </a:cxn>
                <a:cxn ang="0">
                  <a:pos x="9" y="116"/>
                </a:cxn>
                <a:cxn ang="0">
                  <a:pos x="7" y="128"/>
                </a:cxn>
                <a:cxn ang="0">
                  <a:pos x="2" y="137"/>
                </a:cxn>
                <a:cxn ang="0">
                  <a:pos x="2" y="147"/>
                </a:cxn>
                <a:cxn ang="0">
                  <a:pos x="0" y="156"/>
                </a:cxn>
                <a:cxn ang="0">
                  <a:pos x="2" y="166"/>
                </a:cxn>
                <a:cxn ang="0">
                  <a:pos x="5" y="177"/>
                </a:cxn>
                <a:cxn ang="0">
                  <a:pos x="13" y="187"/>
                </a:cxn>
                <a:cxn ang="0">
                  <a:pos x="19" y="192"/>
                </a:cxn>
                <a:cxn ang="0">
                  <a:pos x="23" y="196"/>
                </a:cxn>
                <a:cxn ang="0">
                  <a:pos x="51" y="183"/>
                </a:cxn>
                <a:cxn ang="0">
                  <a:pos x="53" y="126"/>
                </a:cxn>
                <a:cxn ang="0">
                  <a:pos x="93" y="137"/>
                </a:cxn>
                <a:cxn ang="0">
                  <a:pos x="93" y="137"/>
                </a:cxn>
              </a:cxnLst>
              <a:rect l="0" t="0" r="r" b="b"/>
              <a:pathLst>
                <a:path w="114" h="196">
                  <a:moveTo>
                    <a:pt x="93" y="137"/>
                  </a:moveTo>
                  <a:lnTo>
                    <a:pt x="93" y="133"/>
                  </a:lnTo>
                  <a:lnTo>
                    <a:pt x="95" y="126"/>
                  </a:lnTo>
                  <a:lnTo>
                    <a:pt x="97" y="113"/>
                  </a:lnTo>
                  <a:lnTo>
                    <a:pt x="100" y="99"/>
                  </a:lnTo>
                  <a:lnTo>
                    <a:pt x="104" y="82"/>
                  </a:lnTo>
                  <a:lnTo>
                    <a:pt x="108" y="65"/>
                  </a:lnTo>
                  <a:lnTo>
                    <a:pt x="110" y="48"/>
                  </a:lnTo>
                  <a:lnTo>
                    <a:pt x="114" y="35"/>
                  </a:lnTo>
                  <a:lnTo>
                    <a:pt x="112" y="21"/>
                  </a:lnTo>
                  <a:lnTo>
                    <a:pt x="112" y="12"/>
                  </a:lnTo>
                  <a:lnTo>
                    <a:pt x="108" y="6"/>
                  </a:lnTo>
                  <a:lnTo>
                    <a:pt x="106" y="2"/>
                  </a:lnTo>
                  <a:lnTo>
                    <a:pt x="97" y="0"/>
                  </a:lnTo>
                  <a:lnTo>
                    <a:pt x="87" y="8"/>
                  </a:lnTo>
                  <a:lnTo>
                    <a:pt x="72" y="21"/>
                  </a:lnTo>
                  <a:lnTo>
                    <a:pt x="57" y="40"/>
                  </a:lnTo>
                  <a:lnTo>
                    <a:pt x="49" y="50"/>
                  </a:lnTo>
                  <a:lnTo>
                    <a:pt x="42" y="61"/>
                  </a:lnTo>
                  <a:lnTo>
                    <a:pt x="34" y="73"/>
                  </a:lnTo>
                  <a:lnTo>
                    <a:pt x="28" y="86"/>
                  </a:lnTo>
                  <a:lnTo>
                    <a:pt x="21" y="95"/>
                  </a:lnTo>
                  <a:lnTo>
                    <a:pt x="15" y="107"/>
                  </a:lnTo>
                  <a:lnTo>
                    <a:pt x="9" y="116"/>
                  </a:lnTo>
                  <a:lnTo>
                    <a:pt x="7" y="128"/>
                  </a:lnTo>
                  <a:lnTo>
                    <a:pt x="2" y="137"/>
                  </a:lnTo>
                  <a:lnTo>
                    <a:pt x="2" y="147"/>
                  </a:lnTo>
                  <a:lnTo>
                    <a:pt x="0" y="156"/>
                  </a:lnTo>
                  <a:lnTo>
                    <a:pt x="2" y="166"/>
                  </a:lnTo>
                  <a:lnTo>
                    <a:pt x="5" y="177"/>
                  </a:lnTo>
                  <a:lnTo>
                    <a:pt x="13" y="187"/>
                  </a:lnTo>
                  <a:lnTo>
                    <a:pt x="19" y="192"/>
                  </a:lnTo>
                  <a:lnTo>
                    <a:pt x="23" y="196"/>
                  </a:lnTo>
                  <a:lnTo>
                    <a:pt x="51" y="183"/>
                  </a:lnTo>
                  <a:lnTo>
                    <a:pt x="53" y="126"/>
                  </a:lnTo>
                  <a:lnTo>
                    <a:pt x="93" y="137"/>
                  </a:lnTo>
                  <a:lnTo>
                    <a:pt x="93" y="137"/>
                  </a:lnTo>
                  <a:close/>
                </a:path>
              </a:pathLst>
            </a:custGeom>
            <a:solidFill>
              <a:srgbClr val="A0E5F7"/>
            </a:solidFill>
            <a:ln w="9525">
              <a:noFill/>
              <a:round/>
            </a:ln>
          </p:spPr>
          <p:txBody>
            <a:bodyPr/>
            <a:lstStyle/>
            <a:p>
              <a:endParaRPr lang="en-US"/>
            </a:p>
          </p:txBody>
        </p:sp>
        <p:sp>
          <p:nvSpPr>
            <p:cNvPr id="384082" name="Freeform 82"/>
            <p:cNvSpPr/>
            <p:nvPr/>
          </p:nvSpPr>
          <p:spPr bwMode="auto">
            <a:xfrm>
              <a:off x="3408" y="2287"/>
              <a:ext cx="29" cy="54"/>
            </a:xfrm>
            <a:custGeom>
              <a:avLst/>
              <a:gdLst/>
              <a:ahLst/>
              <a:cxnLst>
                <a:cxn ang="0">
                  <a:pos x="0" y="43"/>
                </a:cxn>
                <a:cxn ang="0">
                  <a:pos x="3" y="36"/>
                </a:cxn>
                <a:cxn ang="0">
                  <a:pos x="15" y="22"/>
                </a:cxn>
                <a:cxn ang="0">
                  <a:pos x="30" y="7"/>
                </a:cxn>
                <a:cxn ang="0">
                  <a:pos x="45" y="0"/>
                </a:cxn>
                <a:cxn ang="0">
                  <a:pos x="53" y="3"/>
                </a:cxn>
                <a:cxn ang="0">
                  <a:pos x="57" y="19"/>
                </a:cxn>
                <a:cxn ang="0">
                  <a:pos x="57" y="28"/>
                </a:cxn>
                <a:cxn ang="0">
                  <a:pos x="57" y="40"/>
                </a:cxn>
                <a:cxn ang="0">
                  <a:pos x="53" y="49"/>
                </a:cxn>
                <a:cxn ang="0">
                  <a:pos x="49" y="60"/>
                </a:cxn>
                <a:cxn ang="0">
                  <a:pos x="38" y="78"/>
                </a:cxn>
                <a:cxn ang="0">
                  <a:pos x="24" y="95"/>
                </a:cxn>
                <a:cxn ang="0">
                  <a:pos x="13" y="104"/>
                </a:cxn>
                <a:cxn ang="0">
                  <a:pos x="9" y="108"/>
                </a:cxn>
                <a:cxn ang="0">
                  <a:pos x="0" y="43"/>
                </a:cxn>
                <a:cxn ang="0">
                  <a:pos x="0" y="43"/>
                </a:cxn>
              </a:cxnLst>
              <a:rect l="0" t="0" r="r" b="b"/>
              <a:pathLst>
                <a:path w="57" h="108">
                  <a:moveTo>
                    <a:pt x="0" y="43"/>
                  </a:moveTo>
                  <a:lnTo>
                    <a:pt x="3" y="36"/>
                  </a:lnTo>
                  <a:lnTo>
                    <a:pt x="15" y="22"/>
                  </a:lnTo>
                  <a:lnTo>
                    <a:pt x="30" y="7"/>
                  </a:lnTo>
                  <a:lnTo>
                    <a:pt x="45" y="0"/>
                  </a:lnTo>
                  <a:lnTo>
                    <a:pt x="53" y="3"/>
                  </a:lnTo>
                  <a:lnTo>
                    <a:pt x="57" y="19"/>
                  </a:lnTo>
                  <a:lnTo>
                    <a:pt x="57" y="28"/>
                  </a:lnTo>
                  <a:lnTo>
                    <a:pt x="57" y="40"/>
                  </a:lnTo>
                  <a:lnTo>
                    <a:pt x="53" y="49"/>
                  </a:lnTo>
                  <a:lnTo>
                    <a:pt x="49" y="60"/>
                  </a:lnTo>
                  <a:lnTo>
                    <a:pt x="38" y="78"/>
                  </a:lnTo>
                  <a:lnTo>
                    <a:pt x="24" y="95"/>
                  </a:lnTo>
                  <a:lnTo>
                    <a:pt x="13" y="104"/>
                  </a:lnTo>
                  <a:lnTo>
                    <a:pt x="9" y="108"/>
                  </a:lnTo>
                  <a:lnTo>
                    <a:pt x="0" y="43"/>
                  </a:lnTo>
                  <a:lnTo>
                    <a:pt x="0" y="43"/>
                  </a:lnTo>
                  <a:close/>
                </a:path>
              </a:pathLst>
            </a:custGeom>
            <a:solidFill>
              <a:srgbClr val="A0E5F7"/>
            </a:solidFill>
            <a:ln w="9525">
              <a:noFill/>
              <a:round/>
            </a:ln>
          </p:spPr>
          <p:txBody>
            <a:bodyPr/>
            <a:lstStyle/>
            <a:p>
              <a:endParaRPr lang="en-US"/>
            </a:p>
          </p:txBody>
        </p:sp>
        <p:sp>
          <p:nvSpPr>
            <p:cNvPr id="384083" name="Freeform 83"/>
            <p:cNvSpPr/>
            <p:nvPr/>
          </p:nvSpPr>
          <p:spPr bwMode="auto">
            <a:xfrm>
              <a:off x="3327" y="2258"/>
              <a:ext cx="69" cy="101"/>
            </a:xfrm>
            <a:custGeom>
              <a:avLst/>
              <a:gdLst/>
              <a:ahLst/>
              <a:cxnLst>
                <a:cxn ang="0">
                  <a:pos x="99" y="154"/>
                </a:cxn>
                <a:cxn ang="0">
                  <a:pos x="99" y="150"/>
                </a:cxn>
                <a:cxn ang="0">
                  <a:pos x="103" y="142"/>
                </a:cxn>
                <a:cxn ang="0">
                  <a:pos x="108" y="129"/>
                </a:cxn>
                <a:cxn ang="0">
                  <a:pos x="116" y="116"/>
                </a:cxn>
                <a:cxn ang="0">
                  <a:pos x="122" y="99"/>
                </a:cxn>
                <a:cxn ang="0">
                  <a:pos x="129" y="81"/>
                </a:cxn>
                <a:cxn ang="0">
                  <a:pos x="133" y="64"/>
                </a:cxn>
                <a:cxn ang="0">
                  <a:pos x="139" y="51"/>
                </a:cxn>
                <a:cxn ang="0">
                  <a:pos x="137" y="36"/>
                </a:cxn>
                <a:cxn ang="0">
                  <a:pos x="135" y="24"/>
                </a:cxn>
                <a:cxn ang="0">
                  <a:pos x="129" y="15"/>
                </a:cxn>
                <a:cxn ang="0">
                  <a:pos x="126" y="9"/>
                </a:cxn>
                <a:cxn ang="0">
                  <a:pos x="110" y="0"/>
                </a:cxn>
                <a:cxn ang="0">
                  <a:pos x="95" y="2"/>
                </a:cxn>
                <a:cxn ang="0">
                  <a:pos x="76" y="7"/>
                </a:cxn>
                <a:cxn ang="0">
                  <a:pos x="59" y="24"/>
                </a:cxn>
                <a:cxn ang="0">
                  <a:pos x="50" y="32"/>
                </a:cxn>
                <a:cxn ang="0">
                  <a:pos x="42" y="45"/>
                </a:cxn>
                <a:cxn ang="0">
                  <a:pos x="32" y="57"/>
                </a:cxn>
                <a:cxn ang="0">
                  <a:pos x="27" y="74"/>
                </a:cxn>
                <a:cxn ang="0">
                  <a:pos x="19" y="89"/>
                </a:cxn>
                <a:cxn ang="0">
                  <a:pos x="12" y="106"/>
                </a:cxn>
                <a:cxn ang="0">
                  <a:pos x="6" y="123"/>
                </a:cxn>
                <a:cxn ang="0">
                  <a:pos x="4" y="140"/>
                </a:cxn>
                <a:cxn ang="0">
                  <a:pos x="0" y="156"/>
                </a:cxn>
                <a:cxn ang="0">
                  <a:pos x="0" y="171"/>
                </a:cxn>
                <a:cxn ang="0">
                  <a:pos x="2" y="182"/>
                </a:cxn>
                <a:cxn ang="0">
                  <a:pos x="8" y="194"/>
                </a:cxn>
                <a:cxn ang="0">
                  <a:pos x="19" y="201"/>
                </a:cxn>
                <a:cxn ang="0">
                  <a:pos x="36" y="199"/>
                </a:cxn>
                <a:cxn ang="0">
                  <a:pos x="51" y="195"/>
                </a:cxn>
                <a:cxn ang="0">
                  <a:pos x="59" y="194"/>
                </a:cxn>
                <a:cxn ang="0">
                  <a:pos x="51" y="192"/>
                </a:cxn>
                <a:cxn ang="0">
                  <a:pos x="38" y="192"/>
                </a:cxn>
                <a:cxn ang="0">
                  <a:pos x="31" y="188"/>
                </a:cxn>
                <a:cxn ang="0">
                  <a:pos x="25" y="184"/>
                </a:cxn>
                <a:cxn ang="0">
                  <a:pos x="19" y="176"/>
                </a:cxn>
                <a:cxn ang="0">
                  <a:pos x="19" y="167"/>
                </a:cxn>
                <a:cxn ang="0">
                  <a:pos x="19" y="150"/>
                </a:cxn>
                <a:cxn ang="0">
                  <a:pos x="25" y="135"/>
                </a:cxn>
                <a:cxn ang="0">
                  <a:pos x="32" y="116"/>
                </a:cxn>
                <a:cxn ang="0">
                  <a:pos x="42" y="99"/>
                </a:cxn>
                <a:cxn ang="0">
                  <a:pos x="51" y="80"/>
                </a:cxn>
                <a:cxn ang="0">
                  <a:pos x="63" y="62"/>
                </a:cxn>
                <a:cxn ang="0">
                  <a:pos x="72" y="49"/>
                </a:cxn>
                <a:cxn ang="0">
                  <a:pos x="84" y="40"/>
                </a:cxn>
                <a:cxn ang="0">
                  <a:pos x="97" y="28"/>
                </a:cxn>
                <a:cxn ang="0">
                  <a:pos x="105" y="32"/>
                </a:cxn>
                <a:cxn ang="0">
                  <a:pos x="105" y="38"/>
                </a:cxn>
                <a:cxn ang="0">
                  <a:pos x="105" y="47"/>
                </a:cxn>
                <a:cxn ang="0">
                  <a:pos x="105" y="57"/>
                </a:cxn>
                <a:cxn ang="0">
                  <a:pos x="105" y="70"/>
                </a:cxn>
                <a:cxn ang="0">
                  <a:pos x="103" y="81"/>
                </a:cxn>
                <a:cxn ang="0">
                  <a:pos x="101" y="97"/>
                </a:cxn>
                <a:cxn ang="0">
                  <a:pos x="99" y="110"/>
                </a:cxn>
                <a:cxn ang="0">
                  <a:pos x="99" y="123"/>
                </a:cxn>
                <a:cxn ang="0">
                  <a:pos x="99" y="133"/>
                </a:cxn>
                <a:cxn ang="0">
                  <a:pos x="99" y="144"/>
                </a:cxn>
                <a:cxn ang="0">
                  <a:pos x="99" y="150"/>
                </a:cxn>
                <a:cxn ang="0">
                  <a:pos x="99" y="154"/>
                </a:cxn>
                <a:cxn ang="0">
                  <a:pos x="99" y="154"/>
                </a:cxn>
              </a:cxnLst>
              <a:rect l="0" t="0" r="r" b="b"/>
              <a:pathLst>
                <a:path w="139" h="201">
                  <a:moveTo>
                    <a:pt x="99" y="154"/>
                  </a:moveTo>
                  <a:lnTo>
                    <a:pt x="99" y="150"/>
                  </a:lnTo>
                  <a:lnTo>
                    <a:pt x="103" y="142"/>
                  </a:lnTo>
                  <a:lnTo>
                    <a:pt x="108" y="129"/>
                  </a:lnTo>
                  <a:lnTo>
                    <a:pt x="116" y="116"/>
                  </a:lnTo>
                  <a:lnTo>
                    <a:pt x="122" y="99"/>
                  </a:lnTo>
                  <a:lnTo>
                    <a:pt x="129" y="81"/>
                  </a:lnTo>
                  <a:lnTo>
                    <a:pt x="133" y="64"/>
                  </a:lnTo>
                  <a:lnTo>
                    <a:pt x="139" y="51"/>
                  </a:lnTo>
                  <a:lnTo>
                    <a:pt x="137" y="36"/>
                  </a:lnTo>
                  <a:lnTo>
                    <a:pt x="135" y="24"/>
                  </a:lnTo>
                  <a:lnTo>
                    <a:pt x="129" y="15"/>
                  </a:lnTo>
                  <a:lnTo>
                    <a:pt x="126" y="9"/>
                  </a:lnTo>
                  <a:lnTo>
                    <a:pt x="110" y="0"/>
                  </a:lnTo>
                  <a:lnTo>
                    <a:pt x="95" y="2"/>
                  </a:lnTo>
                  <a:lnTo>
                    <a:pt x="76" y="7"/>
                  </a:lnTo>
                  <a:lnTo>
                    <a:pt x="59" y="24"/>
                  </a:lnTo>
                  <a:lnTo>
                    <a:pt x="50" y="32"/>
                  </a:lnTo>
                  <a:lnTo>
                    <a:pt x="42" y="45"/>
                  </a:lnTo>
                  <a:lnTo>
                    <a:pt x="32" y="57"/>
                  </a:lnTo>
                  <a:lnTo>
                    <a:pt x="27" y="74"/>
                  </a:lnTo>
                  <a:lnTo>
                    <a:pt x="19" y="89"/>
                  </a:lnTo>
                  <a:lnTo>
                    <a:pt x="12" y="106"/>
                  </a:lnTo>
                  <a:lnTo>
                    <a:pt x="6" y="123"/>
                  </a:lnTo>
                  <a:lnTo>
                    <a:pt x="4" y="140"/>
                  </a:lnTo>
                  <a:lnTo>
                    <a:pt x="0" y="156"/>
                  </a:lnTo>
                  <a:lnTo>
                    <a:pt x="0" y="171"/>
                  </a:lnTo>
                  <a:lnTo>
                    <a:pt x="2" y="182"/>
                  </a:lnTo>
                  <a:lnTo>
                    <a:pt x="8" y="194"/>
                  </a:lnTo>
                  <a:lnTo>
                    <a:pt x="19" y="201"/>
                  </a:lnTo>
                  <a:lnTo>
                    <a:pt x="36" y="199"/>
                  </a:lnTo>
                  <a:lnTo>
                    <a:pt x="51" y="195"/>
                  </a:lnTo>
                  <a:lnTo>
                    <a:pt x="59" y="194"/>
                  </a:lnTo>
                  <a:lnTo>
                    <a:pt x="51" y="192"/>
                  </a:lnTo>
                  <a:lnTo>
                    <a:pt x="38" y="192"/>
                  </a:lnTo>
                  <a:lnTo>
                    <a:pt x="31" y="188"/>
                  </a:lnTo>
                  <a:lnTo>
                    <a:pt x="25" y="184"/>
                  </a:lnTo>
                  <a:lnTo>
                    <a:pt x="19" y="176"/>
                  </a:lnTo>
                  <a:lnTo>
                    <a:pt x="19" y="167"/>
                  </a:lnTo>
                  <a:lnTo>
                    <a:pt x="19" y="150"/>
                  </a:lnTo>
                  <a:lnTo>
                    <a:pt x="25" y="135"/>
                  </a:lnTo>
                  <a:lnTo>
                    <a:pt x="32" y="116"/>
                  </a:lnTo>
                  <a:lnTo>
                    <a:pt x="42" y="99"/>
                  </a:lnTo>
                  <a:lnTo>
                    <a:pt x="51" y="80"/>
                  </a:lnTo>
                  <a:lnTo>
                    <a:pt x="63" y="62"/>
                  </a:lnTo>
                  <a:lnTo>
                    <a:pt x="72" y="49"/>
                  </a:lnTo>
                  <a:lnTo>
                    <a:pt x="84" y="40"/>
                  </a:lnTo>
                  <a:lnTo>
                    <a:pt x="97" y="28"/>
                  </a:lnTo>
                  <a:lnTo>
                    <a:pt x="105" y="32"/>
                  </a:lnTo>
                  <a:lnTo>
                    <a:pt x="105" y="38"/>
                  </a:lnTo>
                  <a:lnTo>
                    <a:pt x="105" y="47"/>
                  </a:lnTo>
                  <a:lnTo>
                    <a:pt x="105" y="57"/>
                  </a:lnTo>
                  <a:lnTo>
                    <a:pt x="105" y="70"/>
                  </a:lnTo>
                  <a:lnTo>
                    <a:pt x="103" y="81"/>
                  </a:lnTo>
                  <a:lnTo>
                    <a:pt x="101" y="97"/>
                  </a:lnTo>
                  <a:lnTo>
                    <a:pt x="99" y="110"/>
                  </a:lnTo>
                  <a:lnTo>
                    <a:pt x="99" y="123"/>
                  </a:lnTo>
                  <a:lnTo>
                    <a:pt x="99" y="133"/>
                  </a:lnTo>
                  <a:lnTo>
                    <a:pt x="99" y="144"/>
                  </a:lnTo>
                  <a:lnTo>
                    <a:pt x="99" y="150"/>
                  </a:lnTo>
                  <a:lnTo>
                    <a:pt x="99" y="154"/>
                  </a:lnTo>
                  <a:lnTo>
                    <a:pt x="99" y="154"/>
                  </a:lnTo>
                  <a:close/>
                </a:path>
              </a:pathLst>
            </a:custGeom>
            <a:solidFill>
              <a:srgbClr val="333333"/>
            </a:solidFill>
            <a:ln w="9525">
              <a:noFill/>
              <a:round/>
            </a:ln>
          </p:spPr>
          <p:txBody>
            <a:bodyPr/>
            <a:lstStyle/>
            <a:p>
              <a:endParaRPr lang="en-US"/>
            </a:p>
          </p:txBody>
        </p:sp>
        <p:sp>
          <p:nvSpPr>
            <p:cNvPr id="384084" name="Freeform 84"/>
            <p:cNvSpPr/>
            <p:nvPr/>
          </p:nvSpPr>
          <p:spPr bwMode="auto">
            <a:xfrm>
              <a:off x="3407" y="2282"/>
              <a:ext cx="35" cy="68"/>
            </a:xfrm>
            <a:custGeom>
              <a:avLst/>
              <a:gdLst/>
              <a:ahLst/>
              <a:cxnLst>
                <a:cxn ang="0">
                  <a:pos x="4" y="44"/>
                </a:cxn>
                <a:cxn ang="0">
                  <a:pos x="0" y="55"/>
                </a:cxn>
                <a:cxn ang="0">
                  <a:pos x="13" y="44"/>
                </a:cxn>
                <a:cxn ang="0">
                  <a:pos x="26" y="33"/>
                </a:cxn>
                <a:cxn ang="0">
                  <a:pos x="40" y="27"/>
                </a:cxn>
                <a:cxn ang="0">
                  <a:pos x="45" y="29"/>
                </a:cxn>
                <a:cxn ang="0">
                  <a:pos x="45" y="40"/>
                </a:cxn>
                <a:cxn ang="0">
                  <a:pos x="42" y="59"/>
                </a:cxn>
                <a:cxn ang="0">
                  <a:pos x="36" y="74"/>
                </a:cxn>
                <a:cxn ang="0">
                  <a:pos x="23" y="90"/>
                </a:cxn>
                <a:cxn ang="0">
                  <a:pos x="15" y="101"/>
                </a:cxn>
                <a:cxn ang="0">
                  <a:pos x="7" y="109"/>
                </a:cxn>
                <a:cxn ang="0">
                  <a:pos x="5" y="112"/>
                </a:cxn>
                <a:cxn ang="0">
                  <a:pos x="5" y="137"/>
                </a:cxn>
                <a:cxn ang="0">
                  <a:pos x="11" y="131"/>
                </a:cxn>
                <a:cxn ang="0">
                  <a:pos x="26" y="120"/>
                </a:cxn>
                <a:cxn ang="0">
                  <a:pos x="36" y="110"/>
                </a:cxn>
                <a:cxn ang="0">
                  <a:pos x="45" y="101"/>
                </a:cxn>
                <a:cxn ang="0">
                  <a:pos x="53" y="91"/>
                </a:cxn>
                <a:cxn ang="0">
                  <a:pos x="61" y="78"/>
                </a:cxn>
                <a:cxn ang="0">
                  <a:pos x="66" y="63"/>
                </a:cxn>
                <a:cxn ang="0">
                  <a:pos x="66" y="52"/>
                </a:cxn>
                <a:cxn ang="0">
                  <a:pos x="68" y="42"/>
                </a:cxn>
                <a:cxn ang="0">
                  <a:pos x="68" y="27"/>
                </a:cxn>
                <a:cxn ang="0">
                  <a:pos x="66" y="15"/>
                </a:cxn>
                <a:cxn ang="0">
                  <a:pos x="61" y="8"/>
                </a:cxn>
                <a:cxn ang="0">
                  <a:pos x="57" y="2"/>
                </a:cxn>
                <a:cxn ang="0">
                  <a:pos x="51" y="0"/>
                </a:cxn>
                <a:cxn ang="0">
                  <a:pos x="38" y="4"/>
                </a:cxn>
                <a:cxn ang="0">
                  <a:pos x="23" y="15"/>
                </a:cxn>
                <a:cxn ang="0">
                  <a:pos x="15" y="27"/>
                </a:cxn>
                <a:cxn ang="0">
                  <a:pos x="9" y="34"/>
                </a:cxn>
                <a:cxn ang="0">
                  <a:pos x="4" y="44"/>
                </a:cxn>
                <a:cxn ang="0">
                  <a:pos x="4" y="44"/>
                </a:cxn>
              </a:cxnLst>
              <a:rect l="0" t="0" r="r" b="b"/>
              <a:pathLst>
                <a:path w="68" h="137">
                  <a:moveTo>
                    <a:pt x="4" y="44"/>
                  </a:moveTo>
                  <a:lnTo>
                    <a:pt x="0" y="55"/>
                  </a:lnTo>
                  <a:lnTo>
                    <a:pt x="13" y="44"/>
                  </a:lnTo>
                  <a:lnTo>
                    <a:pt x="26" y="33"/>
                  </a:lnTo>
                  <a:lnTo>
                    <a:pt x="40" y="27"/>
                  </a:lnTo>
                  <a:lnTo>
                    <a:pt x="45" y="29"/>
                  </a:lnTo>
                  <a:lnTo>
                    <a:pt x="45" y="40"/>
                  </a:lnTo>
                  <a:lnTo>
                    <a:pt x="42" y="59"/>
                  </a:lnTo>
                  <a:lnTo>
                    <a:pt x="36" y="74"/>
                  </a:lnTo>
                  <a:lnTo>
                    <a:pt x="23" y="90"/>
                  </a:lnTo>
                  <a:lnTo>
                    <a:pt x="15" y="101"/>
                  </a:lnTo>
                  <a:lnTo>
                    <a:pt x="7" y="109"/>
                  </a:lnTo>
                  <a:lnTo>
                    <a:pt x="5" y="112"/>
                  </a:lnTo>
                  <a:lnTo>
                    <a:pt x="5" y="137"/>
                  </a:lnTo>
                  <a:lnTo>
                    <a:pt x="11" y="131"/>
                  </a:lnTo>
                  <a:lnTo>
                    <a:pt x="26" y="120"/>
                  </a:lnTo>
                  <a:lnTo>
                    <a:pt x="36" y="110"/>
                  </a:lnTo>
                  <a:lnTo>
                    <a:pt x="45" y="101"/>
                  </a:lnTo>
                  <a:lnTo>
                    <a:pt x="53" y="91"/>
                  </a:lnTo>
                  <a:lnTo>
                    <a:pt x="61" y="78"/>
                  </a:lnTo>
                  <a:lnTo>
                    <a:pt x="66" y="63"/>
                  </a:lnTo>
                  <a:lnTo>
                    <a:pt x="66" y="52"/>
                  </a:lnTo>
                  <a:lnTo>
                    <a:pt x="68" y="42"/>
                  </a:lnTo>
                  <a:lnTo>
                    <a:pt x="68" y="27"/>
                  </a:lnTo>
                  <a:lnTo>
                    <a:pt x="66" y="15"/>
                  </a:lnTo>
                  <a:lnTo>
                    <a:pt x="61" y="8"/>
                  </a:lnTo>
                  <a:lnTo>
                    <a:pt x="57" y="2"/>
                  </a:lnTo>
                  <a:lnTo>
                    <a:pt x="51" y="0"/>
                  </a:lnTo>
                  <a:lnTo>
                    <a:pt x="38" y="4"/>
                  </a:lnTo>
                  <a:lnTo>
                    <a:pt x="23" y="15"/>
                  </a:lnTo>
                  <a:lnTo>
                    <a:pt x="15" y="27"/>
                  </a:lnTo>
                  <a:lnTo>
                    <a:pt x="9" y="34"/>
                  </a:lnTo>
                  <a:lnTo>
                    <a:pt x="4" y="44"/>
                  </a:lnTo>
                  <a:lnTo>
                    <a:pt x="4" y="44"/>
                  </a:lnTo>
                  <a:close/>
                </a:path>
              </a:pathLst>
            </a:custGeom>
            <a:solidFill>
              <a:srgbClr val="333333"/>
            </a:solidFill>
            <a:ln w="9525">
              <a:noFill/>
              <a:round/>
            </a:ln>
          </p:spPr>
          <p:txBody>
            <a:bodyPr/>
            <a:lstStyle/>
            <a:p>
              <a:endParaRPr lang="en-US"/>
            </a:p>
          </p:txBody>
        </p:sp>
        <p:sp>
          <p:nvSpPr>
            <p:cNvPr id="384085" name="Freeform 85"/>
            <p:cNvSpPr/>
            <p:nvPr/>
          </p:nvSpPr>
          <p:spPr bwMode="auto">
            <a:xfrm>
              <a:off x="3217" y="2170"/>
              <a:ext cx="148" cy="108"/>
            </a:xfrm>
            <a:custGeom>
              <a:avLst/>
              <a:gdLst/>
              <a:ahLst/>
              <a:cxnLst>
                <a:cxn ang="0">
                  <a:pos x="294" y="194"/>
                </a:cxn>
                <a:cxn ang="0">
                  <a:pos x="0" y="0"/>
                </a:cxn>
                <a:cxn ang="0">
                  <a:pos x="9" y="21"/>
                </a:cxn>
                <a:cxn ang="0">
                  <a:pos x="273" y="215"/>
                </a:cxn>
                <a:cxn ang="0">
                  <a:pos x="294" y="194"/>
                </a:cxn>
                <a:cxn ang="0">
                  <a:pos x="294" y="194"/>
                </a:cxn>
              </a:cxnLst>
              <a:rect l="0" t="0" r="r" b="b"/>
              <a:pathLst>
                <a:path w="294" h="215">
                  <a:moveTo>
                    <a:pt x="294" y="194"/>
                  </a:moveTo>
                  <a:lnTo>
                    <a:pt x="0" y="0"/>
                  </a:lnTo>
                  <a:lnTo>
                    <a:pt x="9" y="21"/>
                  </a:lnTo>
                  <a:lnTo>
                    <a:pt x="273" y="215"/>
                  </a:lnTo>
                  <a:lnTo>
                    <a:pt x="294" y="194"/>
                  </a:lnTo>
                  <a:lnTo>
                    <a:pt x="294" y="194"/>
                  </a:lnTo>
                  <a:close/>
                </a:path>
              </a:pathLst>
            </a:custGeom>
            <a:solidFill>
              <a:srgbClr val="333333"/>
            </a:solidFill>
            <a:ln w="9525">
              <a:noFill/>
              <a:round/>
            </a:ln>
          </p:spPr>
          <p:txBody>
            <a:bodyPr/>
            <a:lstStyle/>
            <a:p>
              <a:endParaRPr lang="en-US"/>
            </a:p>
          </p:txBody>
        </p:sp>
        <p:sp>
          <p:nvSpPr>
            <p:cNvPr id="384086" name="Freeform 86"/>
            <p:cNvSpPr/>
            <p:nvPr/>
          </p:nvSpPr>
          <p:spPr bwMode="auto">
            <a:xfrm>
              <a:off x="3340" y="2306"/>
              <a:ext cx="36" cy="51"/>
            </a:xfrm>
            <a:custGeom>
              <a:avLst/>
              <a:gdLst/>
              <a:ahLst/>
              <a:cxnLst>
                <a:cxn ang="0">
                  <a:pos x="72" y="0"/>
                </a:cxn>
                <a:cxn ang="0">
                  <a:pos x="34" y="13"/>
                </a:cxn>
                <a:cxn ang="0">
                  <a:pos x="4" y="59"/>
                </a:cxn>
                <a:cxn ang="0">
                  <a:pos x="2" y="62"/>
                </a:cxn>
                <a:cxn ang="0">
                  <a:pos x="0" y="74"/>
                </a:cxn>
                <a:cxn ang="0">
                  <a:pos x="0" y="85"/>
                </a:cxn>
                <a:cxn ang="0">
                  <a:pos x="4" y="98"/>
                </a:cxn>
                <a:cxn ang="0">
                  <a:pos x="9" y="100"/>
                </a:cxn>
                <a:cxn ang="0">
                  <a:pos x="21" y="100"/>
                </a:cxn>
                <a:cxn ang="0">
                  <a:pos x="28" y="98"/>
                </a:cxn>
                <a:cxn ang="0">
                  <a:pos x="32" y="98"/>
                </a:cxn>
                <a:cxn ang="0">
                  <a:pos x="72" y="57"/>
                </a:cxn>
                <a:cxn ang="0">
                  <a:pos x="72" y="0"/>
                </a:cxn>
                <a:cxn ang="0">
                  <a:pos x="72" y="0"/>
                </a:cxn>
              </a:cxnLst>
              <a:rect l="0" t="0" r="r" b="b"/>
              <a:pathLst>
                <a:path w="72" h="100">
                  <a:moveTo>
                    <a:pt x="72" y="0"/>
                  </a:moveTo>
                  <a:lnTo>
                    <a:pt x="34" y="13"/>
                  </a:lnTo>
                  <a:lnTo>
                    <a:pt x="4" y="59"/>
                  </a:lnTo>
                  <a:lnTo>
                    <a:pt x="2" y="62"/>
                  </a:lnTo>
                  <a:lnTo>
                    <a:pt x="0" y="74"/>
                  </a:lnTo>
                  <a:lnTo>
                    <a:pt x="0" y="85"/>
                  </a:lnTo>
                  <a:lnTo>
                    <a:pt x="4" y="98"/>
                  </a:lnTo>
                  <a:lnTo>
                    <a:pt x="9" y="100"/>
                  </a:lnTo>
                  <a:lnTo>
                    <a:pt x="21" y="100"/>
                  </a:lnTo>
                  <a:lnTo>
                    <a:pt x="28" y="98"/>
                  </a:lnTo>
                  <a:lnTo>
                    <a:pt x="32" y="98"/>
                  </a:lnTo>
                  <a:lnTo>
                    <a:pt x="72" y="57"/>
                  </a:lnTo>
                  <a:lnTo>
                    <a:pt x="72" y="0"/>
                  </a:lnTo>
                  <a:lnTo>
                    <a:pt x="72" y="0"/>
                  </a:lnTo>
                  <a:close/>
                </a:path>
              </a:pathLst>
            </a:custGeom>
            <a:solidFill>
              <a:srgbClr val="BFC9FF"/>
            </a:solidFill>
            <a:ln w="9525">
              <a:noFill/>
              <a:round/>
            </a:ln>
          </p:spPr>
          <p:txBody>
            <a:bodyPr/>
            <a:lstStyle/>
            <a:p>
              <a:endParaRPr lang="en-US"/>
            </a:p>
          </p:txBody>
        </p:sp>
        <p:sp>
          <p:nvSpPr>
            <p:cNvPr id="384087" name="Freeform 87"/>
            <p:cNvSpPr/>
            <p:nvPr/>
          </p:nvSpPr>
          <p:spPr bwMode="auto">
            <a:xfrm>
              <a:off x="2573" y="2420"/>
              <a:ext cx="968" cy="941"/>
            </a:xfrm>
            <a:custGeom>
              <a:avLst/>
              <a:gdLst/>
              <a:ahLst/>
              <a:cxnLst>
                <a:cxn ang="0">
                  <a:pos x="983" y="1608"/>
                </a:cxn>
                <a:cxn ang="0">
                  <a:pos x="846" y="1572"/>
                </a:cxn>
                <a:cxn ang="0">
                  <a:pos x="600" y="1602"/>
                </a:cxn>
                <a:cxn ang="0">
                  <a:pos x="486" y="1599"/>
                </a:cxn>
                <a:cxn ang="0">
                  <a:pos x="585" y="1521"/>
                </a:cxn>
                <a:cxn ang="0">
                  <a:pos x="745" y="1439"/>
                </a:cxn>
                <a:cxn ang="0">
                  <a:pos x="851" y="1401"/>
                </a:cxn>
                <a:cxn ang="0">
                  <a:pos x="825" y="1334"/>
                </a:cxn>
                <a:cxn ang="0">
                  <a:pos x="711" y="1281"/>
                </a:cxn>
                <a:cxn ang="0">
                  <a:pos x="580" y="1291"/>
                </a:cxn>
                <a:cxn ang="0">
                  <a:pos x="562" y="1272"/>
                </a:cxn>
                <a:cxn ang="0">
                  <a:pos x="690" y="1197"/>
                </a:cxn>
                <a:cxn ang="0">
                  <a:pos x="758" y="1123"/>
                </a:cxn>
                <a:cxn ang="0">
                  <a:pos x="675" y="1087"/>
                </a:cxn>
                <a:cxn ang="0">
                  <a:pos x="578" y="1005"/>
                </a:cxn>
                <a:cxn ang="0">
                  <a:pos x="614" y="992"/>
                </a:cxn>
                <a:cxn ang="0">
                  <a:pos x="762" y="1034"/>
                </a:cxn>
                <a:cxn ang="0">
                  <a:pos x="935" y="1116"/>
                </a:cxn>
                <a:cxn ang="0">
                  <a:pos x="1138" y="1218"/>
                </a:cxn>
                <a:cxn ang="0">
                  <a:pos x="1374" y="1313"/>
                </a:cxn>
                <a:cxn ang="0">
                  <a:pos x="1517" y="1363"/>
                </a:cxn>
                <a:cxn ang="0">
                  <a:pos x="1914" y="1317"/>
                </a:cxn>
                <a:cxn ang="0">
                  <a:pos x="1859" y="1220"/>
                </a:cxn>
                <a:cxn ang="0">
                  <a:pos x="1851" y="1125"/>
                </a:cxn>
                <a:cxn ang="0">
                  <a:pos x="1730" y="998"/>
                </a:cxn>
                <a:cxn ang="0">
                  <a:pos x="1640" y="998"/>
                </a:cxn>
                <a:cxn ang="0">
                  <a:pos x="1566" y="1062"/>
                </a:cxn>
                <a:cxn ang="0">
                  <a:pos x="1469" y="939"/>
                </a:cxn>
                <a:cxn ang="0">
                  <a:pos x="1363" y="789"/>
                </a:cxn>
                <a:cxn ang="0">
                  <a:pos x="1289" y="741"/>
                </a:cxn>
                <a:cxn ang="0">
                  <a:pos x="1287" y="861"/>
                </a:cxn>
                <a:cxn ang="0">
                  <a:pos x="1281" y="1007"/>
                </a:cxn>
                <a:cxn ang="0">
                  <a:pos x="1214" y="994"/>
                </a:cxn>
                <a:cxn ang="0">
                  <a:pos x="1085" y="817"/>
                </a:cxn>
                <a:cxn ang="0">
                  <a:pos x="937" y="635"/>
                </a:cxn>
                <a:cxn ang="0">
                  <a:pos x="794" y="530"/>
                </a:cxn>
                <a:cxn ang="0">
                  <a:pos x="652" y="485"/>
                </a:cxn>
                <a:cxn ang="0">
                  <a:pos x="534" y="466"/>
                </a:cxn>
                <a:cxn ang="0">
                  <a:pos x="498" y="414"/>
                </a:cxn>
                <a:cxn ang="0">
                  <a:pos x="446" y="327"/>
                </a:cxn>
                <a:cxn ang="0">
                  <a:pos x="448" y="272"/>
                </a:cxn>
                <a:cxn ang="0">
                  <a:pos x="536" y="222"/>
                </a:cxn>
                <a:cxn ang="0">
                  <a:pos x="673" y="258"/>
                </a:cxn>
                <a:cxn ang="0">
                  <a:pos x="756" y="247"/>
                </a:cxn>
                <a:cxn ang="0">
                  <a:pos x="842" y="241"/>
                </a:cxn>
                <a:cxn ang="0">
                  <a:pos x="922" y="319"/>
                </a:cxn>
                <a:cxn ang="0">
                  <a:pos x="996" y="348"/>
                </a:cxn>
                <a:cxn ang="0">
                  <a:pos x="1005" y="205"/>
                </a:cxn>
                <a:cxn ang="0">
                  <a:pos x="671" y="83"/>
                </a:cxn>
                <a:cxn ang="0">
                  <a:pos x="557" y="146"/>
                </a:cxn>
                <a:cxn ang="0">
                  <a:pos x="439" y="201"/>
                </a:cxn>
                <a:cxn ang="0">
                  <a:pos x="321" y="260"/>
                </a:cxn>
                <a:cxn ang="0">
                  <a:pos x="222" y="393"/>
                </a:cxn>
                <a:cxn ang="0">
                  <a:pos x="118" y="572"/>
                </a:cxn>
                <a:cxn ang="0">
                  <a:pos x="49" y="707"/>
                </a:cxn>
                <a:cxn ang="0">
                  <a:pos x="28" y="812"/>
                </a:cxn>
                <a:cxn ang="0">
                  <a:pos x="47" y="935"/>
                </a:cxn>
                <a:cxn ang="0">
                  <a:pos x="74" y="1095"/>
                </a:cxn>
                <a:cxn ang="0">
                  <a:pos x="63" y="1287"/>
                </a:cxn>
                <a:cxn ang="0">
                  <a:pos x="25" y="1469"/>
                </a:cxn>
                <a:cxn ang="0">
                  <a:pos x="0" y="1589"/>
                </a:cxn>
                <a:cxn ang="0">
                  <a:pos x="66" y="1720"/>
                </a:cxn>
                <a:cxn ang="0">
                  <a:pos x="158" y="1796"/>
                </a:cxn>
              </a:cxnLst>
              <a:rect l="0" t="0" r="r" b="b"/>
              <a:pathLst>
                <a:path w="1937" h="1882">
                  <a:moveTo>
                    <a:pt x="431" y="1853"/>
                  </a:moveTo>
                  <a:lnTo>
                    <a:pt x="861" y="1705"/>
                  </a:lnTo>
                  <a:lnTo>
                    <a:pt x="979" y="1671"/>
                  </a:lnTo>
                  <a:lnTo>
                    <a:pt x="979" y="1665"/>
                  </a:lnTo>
                  <a:lnTo>
                    <a:pt x="983" y="1656"/>
                  </a:lnTo>
                  <a:lnTo>
                    <a:pt x="986" y="1640"/>
                  </a:lnTo>
                  <a:lnTo>
                    <a:pt x="988" y="1625"/>
                  </a:lnTo>
                  <a:lnTo>
                    <a:pt x="983" y="1608"/>
                  </a:lnTo>
                  <a:lnTo>
                    <a:pt x="973" y="1593"/>
                  </a:lnTo>
                  <a:lnTo>
                    <a:pt x="964" y="1585"/>
                  </a:lnTo>
                  <a:lnTo>
                    <a:pt x="952" y="1580"/>
                  </a:lnTo>
                  <a:lnTo>
                    <a:pt x="937" y="1574"/>
                  </a:lnTo>
                  <a:lnTo>
                    <a:pt x="922" y="1574"/>
                  </a:lnTo>
                  <a:lnTo>
                    <a:pt x="899" y="1570"/>
                  </a:lnTo>
                  <a:lnTo>
                    <a:pt x="874" y="1572"/>
                  </a:lnTo>
                  <a:lnTo>
                    <a:pt x="846" y="1572"/>
                  </a:lnTo>
                  <a:lnTo>
                    <a:pt x="817" y="1576"/>
                  </a:lnTo>
                  <a:lnTo>
                    <a:pt x="785" y="1578"/>
                  </a:lnTo>
                  <a:lnTo>
                    <a:pt x="754" y="1581"/>
                  </a:lnTo>
                  <a:lnTo>
                    <a:pt x="722" y="1585"/>
                  </a:lnTo>
                  <a:lnTo>
                    <a:pt x="692" y="1591"/>
                  </a:lnTo>
                  <a:lnTo>
                    <a:pt x="659" y="1595"/>
                  </a:lnTo>
                  <a:lnTo>
                    <a:pt x="629" y="1599"/>
                  </a:lnTo>
                  <a:lnTo>
                    <a:pt x="600" y="1602"/>
                  </a:lnTo>
                  <a:lnTo>
                    <a:pt x="576" y="1608"/>
                  </a:lnTo>
                  <a:lnTo>
                    <a:pt x="551" y="1610"/>
                  </a:lnTo>
                  <a:lnTo>
                    <a:pt x="530" y="1612"/>
                  </a:lnTo>
                  <a:lnTo>
                    <a:pt x="513" y="1612"/>
                  </a:lnTo>
                  <a:lnTo>
                    <a:pt x="502" y="1614"/>
                  </a:lnTo>
                  <a:lnTo>
                    <a:pt x="492" y="1608"/>
                  </a:lnTo>
                  <a:lnTo>
                    <a:pt x="488" y="1604"/>
                  </a:lnTo>
                  <a:lnTo>
                    <a:pt x="486" y="1599"/>
                  </a:lnTo>
                  <a:lnTo>
                    <a:pt x="492" y="1593"/>
                  </a:lnTo>
                  <a:lnTo>
                    <a:pt x="496" y="1583"/>
                  </a:lnTo>
                  <a:lnTo>
                    <a:pt x="507" y="1574"/>
                  </a:lnTo>
                  <a:lnTo>
                    <a:pt x="517" y="1564"/>
                  </a:lnTo>
                  <a:lnTo>
                    <a:pt x="534" y="1555"/>
                  </a:lnTo>
                  <a:lnTo>
                    <a:pt x="549" y="1543"/>
                  </a:lnTo>
                  <a:lnTo>
                    <a:pt x="566" y="1532"/>
                  </a:lnTo>
                  <a:lnTo>
                    <a:pt x="585" y="1521"/>
                  </a:lnTo>
                  <a:lnTo>
                    <a:pt x="606" y="1509"/>
                  </a:lnTo>
                  <a:lnTo>
                    <a:pt x="627" y="1498"/>
                  </a:lnTo>
                  <a:lnTo>
                    <a:pt x="648" y="1486"/>
                  </a:lnTo>
                  <a:lnTo>
                    <a:pt x="669" y="1475"/>
                  </a:lnTo>
                  <a:lnTo>
                    <a:pt x="690" y="1467"/>
                  </a:lnTo>
                  <a:lnTo>
                    <a:pt x="709" y="1456"/>
                  </a:lnTo>
                  <a:lnTo>
                    <a:pt x="728" y="1448"/>
                  </a:lnTo>
                  <a:lnTo>
                    <a:pt x="745" y="1439"/>
                  </a:lnTo>
                  <a:lnTo>
                    <a:pt x="764" y="1433"/>
                  </a:lnTo>
                  <a:lnTo>
                    <a:pt x="779" y="1426"/>
                  </a:lnTo>
                  <a:lnTo>
                    <a:pt x="794" y="1420"/>
                  </a:lnTo>
                  <a:lnTo>
                    <a:pt x="808" y="1416"/>
                  </a:lnTo>
                  <a:lnTo>
                    <a:pt x="823" y="1412"/>
                  </a:lnTo>
                  <a:lnTo>
                    <a:pt x="832" y="1407"/>
                  </a:lnTo>
                  <a:lnTo>
                    <a:pt x="844" y="1405"/>
                  </a:lnTo>
                  <a:lnTo>
                    <a:pt x="851" y="1401"/>
                  </a:lnTo>
                  <a:lnTo>
                    <a:pt x="861" y="1399"/>
                  </a:lnTo>
                  <a:lnTo>
                    <a:pt x="870" y="1397"/>
                  </a:lnTo>
                  <a:lnTo>
                    <a:pt x="876" y="1397"/>
                  </a:lnTo>
                  <a:lnTo>
                    <a:pt x="872" y="1391"/>
                  </a:lnTo>
                  <a:lnTo>
                    <a:pt x="865" y="1380"/>
                  </a:lnTo>
                  <a:lnTo>
                    <a:pt x="851" y="1363"/>
                  </a:lnTo>
                  <a:lnTo>
                    <a:pt x="836" y="1346"/>
                  </a:lnTo>
                  <a:lnTo>
                    <a:pt x="825" y="1334"/>
                  </a:lnTo>
                  <a:lnTo>
                    <a:pt x="813" y="1325"/>
                  </a:lnTo>
                  <a:lnTo>
                    <a:pt x="802" y="1315"/>
                  </a:lnTo>
                  <a:lnTo>
                    <a:pt x="791" y="1308"/>
                  </a:lnTo>
                  <a:lnTo>
                    <a:pt x="775" y="1298"/>
                  </a:lnTo>
                  <a:lnTo>
                    <a:pt x="760" y="1293"/>
                  </a:lnTo>
                  <a:lnTo>
                    <a:pt x="745" y="1287"/>
                  </a:lnTo>
                  <a:lnTo>
                    <a:pt x="730" y="1285"/>
                  </a:lnTo>
                  <a:lnTo>
                    <a:pt x="711" y="1281"/>
                  </a:lnTo>
                  <a:lnTo>
                    <a:pt x="694" y="1281"/>
                  </a:lnTo>
                  <a:lnTo>
                    <a:pt x="676" y="1281"/>
                  </a:lnTo>
                  <a:lnTo>
                    <a:pt x="659" y="1283"/>
                  </a:lnTo>
                  <a:lnTo>
                    <a:pt x="642" y="1283"/>
                  </a:lnTo>
                  <a:lnTo>
                    <a:pt x="625" y="1285"/>
                  </a:lnTo>
                  <a:lnTo>
                    <a:pt x="608" y="1287"/>
                  </a:lnTo>
                  <a:lnTo>
                    <a:pt x="595" y="1291"/>
                  </a:lnTo>
                  <a:lnTo>
                    <a:pt x="580" y="1291"/>
                  </a:lnTo>
                  <a:lnTo>
                    <a:pt x="568" y="1293"/>
                  </a:lnTo>
                  <a:lnTo>
                    <a:pt x="557" y="1294"/>
                  </a:lnTo>
                  <a:lnTo>
                    <a:pt x="549" y="1296"/>
                  </a:lnTo>
                  <a:lnTo>
                    <a:pt x="540" y="1294"/>
                  </a:lnTo>
                  <a:lnTo>
                    <a:pt x="542" y="1291"/>
                  </a:lnTo>
                  <a:lnTo>
                    <a:pt x="545" y="1285"/>
                  </a:lnTo>
                  <a:lnTo>
                    <a:pt x="553" y="1279"/>
                  </a:lnTo>
                  <a:lnTo>
                    <a:pt x="562" y="1272"/>
                  </a:lnTo>
                  <a:lnTo>
                    <a:pt x="576" y="1266"/>
                  </a:lnTo>
                  <a:lnTo>
                    <a:pt x="587" y="1256"/>
                  </a:lnTo>
                  <a:lnTo>
                    <a:pt x="604" y="1247"/>
                  </a:lnTo>
                  <a:lnTo>
                    <a:pt x="621" y="1237"/>
                  </a:lnTo>
                  <a:lnTo>
                    <a:pt x="640" y="1230"/>
                  </a:lnTo>
                  <a:lnTo>
                    <a:pt x="656" y="1218"/>
                  </a:lnTo>
                  <a:lnTo>
                    <a:pt x="673" y="1209"/>
                  </a:lnTo>
                  <a:lnTo>
                    <a:pt x="690" y="1197"/>
                  </a:lnTo>
                  <a:lnTo>
                    <a:pt x="707" y="1188"/>
                  </a:lnTo>
                  <a:lnTo>
                    <a:pt x="720" y="1177"/>
                  </a:lnTo>
                  <a:lnTo>
                    <a:pt x="734" y="1169"/>
                  </a:lnTo>
                  <a:lnTo>
                    <a:pt x="745" y="1159"/>
                  </a:lnTo>
                  <a:lnTo>
                    <a:pt x="756" y="1154"/>
                  </a:lnTo>
                  <a:lnTo>
                    <a:pt x="766" y="1140"/>
                  </a:lnTo>
                  <a:lnTo>
                    <a:pt x="766" y="1131"/>
                  </a:lnTo>
                  <a:lnTo>
                    <a:pt x="758" y="1123"/>
                  </a:lnTo>
                  <a:lnTo>
                    <a:pt x="747" y="1118"/>
                  </a:lnTo>
                  <a:lnTo>
                    <a:pt x="737" y="1112"/>
                  </a:lnTo>
                  <a:lnTo>
                    <a:pt x="730" y="1110"/>
                  </a:lnTo>
                  <a:lnTo>
                    <a:pt x="718" y="1104"/>
                  </a:lnTo>
                  <a:lnTo>
                    <a:pt x="709" y="1102"/>
                  </a:lnTo>
                  <a:lnTo>
                    <a:pt x="697" y="1097"/>
                  </a:lnTo>
                  <a:lnTo>
                    <a:pt x="686" y="1093"/>
                  </a:lnTo>
                  <a:lnTo>
                    <a:pt x="675" y="1087"/>
                  </a:lnTo>
                  <a:lnTo>
                    <a:pt x="665" y="1083"/>
                  </a:lnTo>
                  <a:lnTo>
                    <a:pt x="654" y="1076"/>
                  </a:lnTo>
                  <a:lnTo>
                    <a:pt x="642" y="1068"/>
                  </a:lnTo>
                  <a:lnTo>
                    <a:pt x="631" y="1061"/>
                  </a:lnTo>
                  <a:lnTo>
                    <a:pt x="621" y="1053"/>
                  </a:lnTo>
                  <a:lnTo>
                    <a:pt x="604" y="1036"/>
                  </a:lnTo>
                  <a:lnTo>
                    <a:pt x="591" y="1023"/>
                  </a:lnTo>
                  <a:lnTo>
                    <a:pt x="578" y="1005"/>
                  </a:lnTo>
                  <a:lnTo>
                    <a:pt x="568" y="996"/>
                  </a:lnTo>
                  <a:lnTo>
                    <a:pt x="562" y="988"/>
                  </a:lnTo>
                  <a:lnTo>
                    <a:pt x="562" y="986"/>
                  </a:lnTo>
                  <a:lnTo>
                    <a:pt x="566" y="986"/>
                  </a:lnTo>
                  <a:lnTo>
                    <a:pt x="580" y="988"/>
                  </a:lnTo>
                  <a:lnTo>
                    <a:pt x="589" y="988"/>
                  </a:lnTo>
                  <a:lnTo>
                    <a:pt x="602" y="990"/>
                  </a:lnTo>
                  <a:lnTo>
                    <a:pt x="614" y="992"/>
                  </a:lnTo>
                  <a:lnTo>
                    <a:pt x="631" y="998"/>
                  </a:lnTo>
                  <a:lnTo>
                    <a:pt x="644" y="1000"/>
                  </a:lnTo>
                  <a:lnTo>
                    <a:pt x="663" y="1004"/>
                  </a:lnTo>
                  <a:lnTo>
                    <a:pt x="680" y="1009"/>
                  </a:lnTo>
                  <a:lnTo>
                    <a:pt x="701" y="1015"/>
                  </a:lnTo>
                  <a:lnTo>
                    <a:pt x="720" y="1021"/>
                  </a:lnTo>
                  <a:lnTo>
                    <a:pt x="741" y="1026"/>
                  </a:lnTo>
                  <a:lnTo>
                    <a:pt x="762" y="1034"/>
                  </a:lnTo>
                  <a:lnTo>
                    <a:pt x="785" y="1043"/>
                  </a:lnTo>
                  <a:lnTo>
                    <a:pt x="804" y="1051"/>
                  </a:lnTo>
                  <a:lnTo>
                    <a:pt x="825" y="1061"/>
                  </a:lnTo>
                  <a:lnTo>
                    <a:pt x="846" y="1070"/>
                  </a:lnTo>
                  <a:lnTo>
                    <a:pt x="868" y="1081"/>
                  </a:lnTo>
                  <a:lnTo>
                    <a:pt x="889" y="1093"/>
                  </a:lnTo>
                  <a:lnTo>
                    <a:pt x="912" y="1104"/>
                  </a:lnTo>
                  <a:lnTo>
                    <a:pt x="935" y="1116"/>
                  </a:lnTo>
                  <a:lnTo>
                    <a:pt x="960" y="1129"/>
                  </a:lnTo>
                  <a:lnTo>
                    <a:pt x="983" y="1140"/>
                  </a:lnTo>
                  <a:lnTo>
                    <a:pt x="1005" y="1154"/>
                  </a:lnTo>
                  <a:lnTo>
                    <a:pt x="1030" y="1167"/>
                  </a:lnTo>
                  <a:lnTo>
                    <a:pt x="1059" y="1180"/>
                  </a:lnTo>
                  <a:lnTo>
                    <a:pt x="1083" y="1192"/>
                  </a:lnTo>
                  <a:lnTo>
                    <a:pt x="1110" y="1207"/>
                  </a:lnTo>
                  <a:lnTo>
                    <a:pt x="1138" y="1218"/>
                  </a:lnTo>
                  <a:lnTo>
                    <a:pt x="1169" y="1234"/>
                  </a:lnTo>
                  <a:lnTo>
                    <a:pt x="1197" y="1245"/>
                  </a:lnTo>
                  <a:lnTo>
                    <a:pt x="1228" y="1256"/>
                  </a:lnTo>
                  <a:lnTo>
                    <a:pt x="1256" y="1268"/>
                  </a:lnTo>
                  <a:lnTo>
                    <a:pt x="1289" y="1281"/>
                  </a:lnTo>
                  <a:lnTo>
                    <a:pt x="1317" y="1293"/>
                  </a:lnTo>
                  <a:lnTo>
                    <a:pt x="1347" y="1304"/>
                  </a:lnTo>
                  <a:lnTo>
                    <a:pt x="1374" y="1313"/>
                  </a:lnTo>
                  <a:lnTo>
                    <a:pt x="1403" y="1325"/>
                  </a:lnTo>
                  <a:lnTo>
                    <a:pt x="1425" y="1332"/>
                  </a:lnTo>
                  <a:lnTo>
                    <a:pt x="1448" y="1340"/>
                  </a:lnTo>
                  <a:lnTo>
                    <a:pt x="1467" y="1346"/>
                  </a:lnTo>
                  <a:lnTo>
                    <a:pt x="1486" y="1353"/>
                  </a:lnTo>
                  <a:lnTo>
                    <a:pt x="1500" y="1357"/>
                  </a:lnTo>
                  <a:lnTo>
                    <a:pt x="1511" y="1361"/>
                  </a:lnTo>
                  <a:lnTo>
                    <a:pt x="1517" y="1363"/>
                  </a:lnTo>
                  <a:lnTo>
                    <a:pt x="1520" y="1365"/>
                  </a:lnTo>
                  <a:lnTo>
                    <a:pt x="1652" y="1507"/>
                  </a:lnTo>
                  <a:lnTo>
                    <a:pt x="1730" y="1437"/>
                  </a:lnTo>
                  <a:lnTo>
                    <a:pt x="1931" y="1477"/>
                  </a:lnTo>
                  <a:lnTo>
                    <a:pt x="1937" y="1346"/>
                  </a:lnTo>
                  <a:lnTo>
                    <a:pt x="1933" y="1342"/>
                  </a:lnTo>
                  <a:lnTo>
                    <a:pt x="1925" y="1332"/>
                  </a:lnTo>
                  <a:lnTo>
                    <a:pt x="1914" y="1317"/>
                  </a:lnTo>
                  <a:lnTo>
                    <a:pt x="1904" y="1300"/>
                  </a:lnTo>
                  <a:lnTo>
                    <a:pt x="1897" y="1289"/>
                  </a:lnTo>
                  <a:lnTo>
                    <a:pt x="1889" y="1277"/>
                  </a:lnTo>
                  <a:lnTo>
                    <a:pt x="1883" y="1266"/>
                  </a:lnTo>
                  <a:lnTo>
                    <a:pt x="1878" y="1256"/>
                  </a:lnTo>
                  <a:lnTo>
                    <a:pt x="1870" y="1243"/>
                  </a:lnTo>
                  <a:lnTo>
                    <a:pt x="1864" y="1232"/>
                  </a:lnTo>
                  <a:lnTo>
                    <a:pt x="1859" y="1220"/>
                  </a:lnTo>
                  <a:lnTo>
                    <a:pt x="1857" y="1209"/>
                  </a:lnTo>
                  <a:lnTo>
                    <a:pt x="1851" y="1196"/>
                  </a:lnTo>
                  <a:lnTo>
                    <a:pt x="1849" y="1182"/>
                  </a:lnTo>
                  <a:lnTo>
                    <a:pt x="1849" y="1169"/>
                  </a:lnTo>
                  <a:lnTo>
                    <a:pt x="1849" y="1158"/>
                  </a:lnTo>
                  <a:lnTo>
                    <a:pt x="1849" y="1146"/>
                  </a:lnTo>
                  <a:lnTo>
                    <a:pt x="1849" y="1135"/>
                  </a:lnTo>
                  <a:lnTo>
                    <a:pt x="1851" y="1125"/>
                  </a:lnTo>
                  <a:lnTo>
                    <a:pt x="1855" y="1118"/>
                  </a:lnTo>
                  <a:lnTo>
                    <a:pt x="1857" y="1099"/>
                  </a:lnTo>
                  <a:lnTo>
                    <a:pt x="1861" y="1087"/>
                  </a:lnTo>
                  <a:lnTo>
                    <a:pt x="1864" y="1080"/>
                  </a:lnTo>
                  <a:lnTo>
                    <a:pt x="1866" y="1078"/>
                  </a:lnTo>
                  <a:lnTo>
                    <a:pt x="1788" y="1043"/>
                  </a:lnTo>
                  <a:lnTo>
                    <a:pt x="1671" y="1194"/>
                  </a:lnTo>
                  <a:lnTo>
                    <a:pt x="1730" y="998"/>
                  </a:lnTo>
                  <a:lnTo>
                    <a:pt x="1728" y="994"/>
                  </a:lnTo>
                  <a:lnTo>
                    <a:pt x="1718" y="990"/>
                  </a:lnTo>
                  <a:lnTo>
                    <a:pt x="1707" y="986"/>
                  </a:lnTo>
                  <a:lnTo>
                    <a:pt x="1695" y="983"/>
                  </a:lnTo>
                  <a:lnTo>
                    <a:pt x="1680" y="977"/>
                  </a:lnTo>
                  <a:lnTo>
                    <a:pt x="1665" y="979"/>
                  </a:lnTo>
                  <a:lnTo>
                    <a:pt x="1650" y="985"/>
                  </a:lnTo>
                  <a:lnTo>
                    <a:pt x="1640" y="998"/>
                  </a:lnTo>
                  <a:lnTo>
                    <a:pt x="1627" y="1013"/>
                  </a:lnTo>
                  <a:lnTo>
                    <a:pt x="1619" y="1030"/>
                  </a:lnTo>
                  <a:lnTo>
                    <a:pt x="1614" y="1045"/>
                  </a:lnTo>
                  <a:lnTo>
                    <a:pt x="1608" y="1061"/>
                  </a:lnTo>
                  <a:lnTo>
                    <a:pt x="1598" y="1070"/>
                  </a:lnTo>
                  <a:lnTo>
                    <a:pt x="1591" y="1076"/>
                  </a:lnTo>
                  <a:lnTo>
                    <a:pt x="1579" y="1072"/>
                  </a:lnTo>
                  <a:lnTo>
                    <a:pt x="1566" y="1062"/>
                  </a:lnTo>
                  <a:lnTo>
                    <a:pt x="1555" y="1051"/>
                  </a:lnTo>
                  <a:lnTo>
                    <a:pt x="1545" y="1040"/>
                  </a:lnTo>
                  <a:lnTo>
                    <a:pt x="1534" y="1026"/>
                  </a:lnTo>
                  <a:lnTo>
                    <a:pt x="1522" y="1011"/>
                  </a:lnTo>
                  <a:lnTo>
                    <a:pt x="1509" y="994"/>
                  </a:lnTo>
                  <a:lnTo>
                    <a:pt x="1496" y="977"/>
                  </a:lnTo>
                  <a:lnTo>
                    <a:pt x="1482" y="958"/>
                  </a:lnTo>
                  <a:lnTo>
                    <a:pt x="1469" y="939"/>
                  </a:lnTo>
                  <a:lnTo>
                    <a:pt x="1454" y="918"/>
                  </a:lnTo>
                  <a:lnTo>
                    <a:pt x="1441" y="897"/>
                  </a:lnTo>
                  <a:lnTo>
                    <a:pt x="1425" y="876"/>
                  </a:lnTo>
                  <a:lnTo>
                    <a:pt x="1412" y="857"/>
                  </a:lnTo>
                  <a:lnTo>
                    <a:pt x="1399" y="838"/>
                  </a:lnTo>
                  <a:lnTo>
                    <a:pt x="1385" y="819"/>
                  </a:lnTo>
                  <a:lnTo>
                    <a:pt x="1374" y="802"/>
                  </a:lnTo>
                  <a:lnTo>
                    <a:pt x="1363" y="789"/>
                  </a:lnTo>
                  <a:lnTo>
                    <a:pt x="1351" y="774"/>
                  </a:lnTo>
                  <a:lnTo>
                    <a:pt x="1342" y="762"/>
                  </a:lnTo>
                  <a:lnTo>
                    <a:pt x="1332" y="751"/>
                  </a:lnTo>
                  <a:lnTo>
                    <a:pt x="1327" y="743"/>
                  </a:lnTo>
                  <a:lnTo>
                    <a:pt x="1311" y="732"/>
                  </a:lnTo>
                  <a:lnTo>
                    <a:pt x="1302" y="728"/>
                  </a:lnTo>
                  <a:lnTo>
                    <a:pt x="1294" y="730"/>
                  </a:lnTo>
                  <a:lnTo>
                    <a:pt x="1289" y="741"/>
                  </a:lnTo>
                  <a:lnTo>
                    <a:pt x="1287" y="749"/>
                  </a:lnTo>
                  <a:lnTo>
                    <a:pt x="1287" y="760"/>
                  </a:lnTo>
                  <a:lnTo>
                    <a:pt x="1287" y="772"/>
                  </a:lnTo>
                  <a:lnTo>
                    <a:pt x="1287" y="789"/>
                  </a:lnTo>
                  <a:lnTo>
                    <a:pt x="1287" y="804"/>
                  </a:lnTo>
                  <a:lnTo>
                    <a:pt x="1287" y="821"/>
                  </a:lnTo>
                  <a:lnTo>
                    <a:pt x="1287" y="840"/>
                  </a:lnTo>
                  <a:lnTo>
                    <a:pt x="1287" y="861"/>
                  </a:lnTo>
                  <a:lnTo>
                    <a:pt x="1287" y="880"/>
                  </a:lnTo>
                  <a:lnTo>
                    <a:pt x="1287" y="901"/>
                  </a:lnTo>
                  <a:lnTo>
                    <a:pt x="1287" y="922"/>
                  </a:lnTo>
                  <a:lnTo>
                    <a:pt x="1289" y="943"/>
                  </a:lnTo>
                  <a:lnTo>
                    <a:pt x="1287" y="960"/>
                  </a:lnTo>
                  <a:lnTo>
                    <a:pt x="1287" y="977"/>
                  </a:lnTo>
                  <a:lnTo>
                    <a:pt x="1283" y="992"/>
                  </a:lnTo>
                  <a:lnTo>
                    <a:pt x="1281" y="1007"/>
                  </a:lnTo>
                  <a:lnTo>
                    <a:pt x="1275" y="1017"/>
                  </a:lnTo>
                  <a:lnTo>
                    <a:pt x="1271" y="1024"/>
                  </a:lnTo>
                  <a:lnTo>
                    <a:pt x="1266" y="1028"/>
                  </a:lnTo>
                  <a:lnTo>
                    <a:pt x="1260" y="1032"/>
                  </a:lnTo>
                  <a:lnTo>
                    <a:pt x="1249" y="1026"/>
                  </a:lnTo>
                  <a:lnTo>
                    <a:pt x="1239" y="1019"/>
                  </a:lnTo>
                  <a:lnTo>
                    <a:pt x="1226" y="1007"/>
                  </a:lnTo>
                  <a:lnTo>
                    <a:pt x="1214" y="994"/>
                  </a:lnTo>
                  <a:lnTo>
                    <a:pt x="1199" y="977"/>
                  </a:lnTo>
                  <a:lnTo>
                    <a:pt x="1186" y="958"/>
                  </a:lnTo>
                  <a:lnTo>
                    <a:pt x="1171" y="937"/>
                  </a:lnTo>
                  <a:lnTo>
                    <a:pt x="1155" y="916"/>
                  </a:lnTo>
                  <a:lnTo>
                    <a:pt x="1136" y="891"/>
                  </a:lnTo>
                  <a:lnTo>
                    <a:pt x="1119" y="867"/>
                  </a:lnTo>
                  <a:lnTo>
                    <a:pt x="1102" y="842"/>
                  </a:lnTo>
                  <a:lnTo>
                    <a:pt x="1085" y="817"/>
                  </a:lnTo>
                  <a:lnTo>
                    <a:pt x="1066" y="791"/>
                  </a:lnTo>
                  <a:lnTo>
                    <a:pt x="1047" y="766"/>
                  </a:lnTo>
                  <a:lnTo>
                    <a:pt x="1030" y="741"/>
                  </a:lnTo>
                  <a:lnTo>
                    <a:pt x="1013" y="718"/>
                  </a:lnTo>
                  <a:lnTo>
                    <a:pt x="992" y="694"/>
                  </a:lnTo>
                  <a:lnTo>
                    <a:pt x="973" y="673"/>
                  </a:lnTo>
                  <a:lnTo>
                    <a:pt x="954" y="652"/>
                  </a:lnTo>
                  <a:lnTo>
                    <a:pt x="937" y="635"/>
                  </a:lnTo>
                  <a:lnTo>
                    <a:pt x="918" y="618"/>
                  </a:lnTo>
                  <a:lnTo>
                    <a:pt x="901" y="601"/>
                  </a:lnTo>
                  <a:lnTo>
                    <a:pt x="884" y="585"/>
                  </a:lnTo>
                  <a:lnTo>
                    <a:pt x="867" y="574"/>
                  </a:lnTo>
                  <a:lnTo>
                    <a:pt x="848" y="561"/>
                  </a:lnTo>
                  <a:lnTo>
                    <a:pt x="830" y="549"/>
                  </a:lnTo>
                  <a:lnTo>
                    <a:pt x="811" y="538"/>
                  </a:lnTo>
                  <a:lnTo>
                    <a:pt x="794" y="530"/>
                  </a:lnTo>
                  <a:lnTo>
                    <a:pt x="775" y="521"/>
                  </a:lnTo>
                  <a:lnTo>
                    <a:pt x="758" y="513"/>
                  </a:lnTo>
                  <a:lnTo>
                    <a:pt x="741" y="507"/>
                  </a:lnTo>
                  <a:lnTo>
                    <a:pt x="724" y="502"/>
                  </a:lnTo>
                  <a:lnTo>
                    <a:pt x="705" y="496"/>
                  </a:lnTo>
                  <a:lnTo>
                    <a:pt x="686" y="490"/>
                  </a:lnTo>
                  <a:lnTo>
                    <a:pt x="669" y="486"/>
                  </a:lnTo>
                  <a:lnTo>
                    <a:pt x="652" y="485"/>
                  </a:lnTo>
                  <a:lnTo>
                    <a:pt x="635" y="481"/>
                  </a:lnTo>
                  <a:lnTo>
                    <a:pt x="618" y="479"/>
                  </a:lnTo>
                  <a:lnTo>
                    <a:pt x="600" y="475"/>
                  </a:lnTo>
                  <a:lnTo>
                    <a:pt x="587" y="475"/>
                  </a:lnTo>
                  <a:lnTo>
                    <a:pt x="570" y="471"/>
                  </a:lnTo>
                  <a:lnTo>
                    <a:pt x="557" y="469"/>
                  </a:lnTo>
                  <a:lnTo>
                    <a:pt x="545" y="467"/>
                  </a:lnTo>
                  <a:lnTo>
                    <a:pt x="534" y="466"/>
                  </a:lnTo>
                  <a:lnTo>
                    <a:pt x="523" y="462"/>
                  </a:lnTo>
                  <a:lnTo>
                    <a:pt x="513" y="460"/>
                  </a:lnTo>
                  <a:lnTo>
                    <a:pt x="505" y="458"/>
                  </a:lnTo>
                  <a:lnTo>
                    <a:pt x="502" y="456"/>
                  </a:lnTo>
                  <a:lnTo>
                    <a:pt x="494" y="447"/>
                  </a:lnTo>
                  <a:lnTo>
                    <a:pt x="492" y="437"/>
                  </a:lnTo>
                  <a:lnTo>
                    <a:pt x="492" y="426"/>
                  </a:lnTo>
                  <a:lnTo>
                    <a:pt x="498" y="414"/>
                  </a:lnTo>
                  <a:lnTo>
                    <a:pt x="500" y="401"/>
                  </a:lnTo>
                  <a:lnTo>
                    <a:pt x="504" y="388"/>
                  </a:lnTo>
                  <a:lnTo>
                    <a:pt x="504" y="376"/>
                  </a:lnTo>
                  <a:lnTo>
                    <a:pt x="502" y="365"/>
                  </a:lnTo>
                  <a:lnTo>
                    <a:pt x="490" y="351"/>
                  </a:lnTo>
                  <a:lnTo>
                    <a:pt x="477" y="342"/>
                  </a:lnTo>
                  <a:lnTo>
                    <a:pt x="462" y="332"/>
                  </a:lnTo>
                  <a:lnTo>
                    <a:pt x="446" y="327"/>
                  </a:lnTo>
                  <a:lnTo>
                    <a:pt x="429" y="319"/>
                  </a:lnTo>
                  <a:lnTo>
                    <a:pt x="416" y="315"/>
                  </a:lnTo>
                  <a:lnTo>
                    <a:pt x="407" y="313"/>
                  </a:lnTo>
                  <a:lnTo>
                    <a:pt x="405" y="313"/>
                  </a:lnTo>
                  <a:lnTo>
                    <a:pt x="407" y="310"/>
                  </a:lnTo>
                  <a:lnTo>
                    <a:pt x="416" y="300"/>
                  </a:lnTo>
                  <a:lnTo>
                    <a:pt x="429" y="285"/>
                  </a:lnTo>
                  <a:lnTo>
                    <a:pt x="448" y="272"/>
                  </a:lnTo>
                  <a:lnTo>
                    <a:pt x="456" y="262"/>
                  </a:lnTo>
                  <a:lnTo>
                    <a:pt x="467" y="255"/>
                  </a:lnTo>
                  <a:lnTo>
                    <a:pt x="479" y="247"/>
                  </a:lnTo>
                  <a:lnTo>
                    <a:pt x="490" y="241"/>
                  </a:lnTo>
                  <a:lnTo>
                    <a:pt x="502" y="234"/>
                  </a:lnTo>
                  <a:lnTo>
                    <a:pt x="513" y="228"/>
                  </a:lnTo>
                  <a:lnTo>
                    <a:pt x="524" y="222"/>
                  </a:lnTo>
                  <a:lnTo>
                    <a:pt x="536" y="222"/>
                  </a:lnTo>
                  <a:lnTo>
                    <a:pt x="553" y="218"/>
                  </a:lnTo>
                  <a:lnTo>
                    <a:pt x="572" y="220"/>
                  </a:lnTo>
                  <a:lnTo>
                    <a:pt x="587" y="224"/>
                  </a:lnTo>
                  <a:lnTo>
                    <a:pt x="604" y="234"/>
                  </a:lnTo>
                  <a:lnTo>
                    <a:pt x="619" y="239"/>
                  </a:lnTo>
                  <a:lnTo>
                    <a:pt x="635" y="249"/>
                  </a:lnTo>
                  <a:lnTo>
                    <a:pt x="652" y="253"/>
                  </a:lnTo>
                  <a:lnTo>
                    <a:pt x="673" y="258"/>
                  </a:lnTo>
                  <a:lnTo>
                    <a:pt x="680" y="256"/>
                  </a:lnTo>
                  <a:lnTo>
                    <a:pt x="690" y="256"/>
                  </a:lnTo>
                  <a:lnTo>
                    <a:pt x="701" y="255"/>
                  </a:lnTo>
                  <a:lnTo>
                    <a:pt x="713" y="255"/>
                  </a:lnTo>
                  <a:lnTo>
                    <a:pt x="722" y="251"/>
                  </a:lnTo>
                  <a:lnTo>
                    <a:pt x="734" y="251"/>
                  </a:lnTo>
                  <a:lnTo>
                    <a:pt x="745" y="247"/>
                  </a:lnTo>
                  <a:lnTo>
                    <a:pt x="756" y="247"/>
                  </a:lnTo>
                  <a:lnTo>
                    <a:pt x="766" y="243"/>
                  </a:lnTo>
                  <a:lnTo>
                    <a:pt x="777" y="241"/>
                  </a:lnTo>
                  <a:lnTo>
                    <a:pt x="789" y="237"/>
                  </a:lnTo>
                  <a:lnTo>
                    <a:pt x="800" y="237"/>
                  </a:lnTo>
                  <a:lnTo>
                    <a:pt x="810" y="235"/>
                  </a:lnTo>
                  <a:lnTo>
                    <a:pt x="821" y="235"/>
                  </a:lnTo>
                  <a:lnTo>
                    <a:pt x="830" y="237"/>
                  </a:lnTo>
                  <a:lnTo>
                    <a:pt x="842" y="241"/>
                  </a:lnTo>
                  <a:lnTo>
                    <a:pt x="857" y="245"/>
                  </a:lnTo>
                  <a:lnTo>
                    <a:pt x="872" y="256"/>
                  </a:lnTo>
                  <a:lnTo>
                    <a:pt x="886" y="268"/>
                  </a:lnTo>
                  <a:lnTo>
                    <a:pt x="899" y="283"/>
                  </a:lnTo>
                  <a:lnTo>
                    <a:pt x="906" y="294"/>
                  </a:lnTo>
                  <a:lnTo>
                    <a:pt x="914" y="308"/>
                  </a:lnTo>
                  <a:lnTo>
                    <a:pt x="918" y="315"/>
                  </a:lnTo>
                  <a:lnTo>
                    <a:pt x="922" y="319"/>
                  </a:lnTo>
                  <a:lnTo>
                    <a:pt x="1032" y="456"/>
                  </a:lnTo>
                  <a:lnTo>
                    <a:pt x="1140" y="509"/>
                  </a:lnTo>
                  <a:lnTo>
                    <a:pt x="1169" y="319"/>
                  </a:lnTo>
                  <a:lnTo>
                    <a:pt x="1038" y="384"/>
                  </a:lnTo>
                  <a:lnTo>
                    <a:pt x="1034" y="380"/>
                  </a:lnTo>
                  <a:lnTo>
                    <a:pt x="1024" y="372"/>
                  </a:lnTo>
                  <a:lnTo>
                    <a:pt x="1009" y="361"/>
                  </a:lnTo>
                  <a:lnTo>
                    <a:pt x="996" y="348"/>
                  </a:lnTo>
                  <a:lnTo>
                    <a:pt x="981" y="329"/>
                  </a:lnTo>
                  <a:lnTo>
                    <a:pt x="967" y="312"/>
                  </a:lnTo>
                  <a:lnTo>
                    <a:pt x="960" y="291"/>
                  </a:lnTo>
                  <a:lnTo>
                    <a:pt x="958" y="274"/>
                  </a:lnTo>
                  <a:lnTo>
                    <a:pt x="962" y="253"/>
                  </a:lnTo>
                  <a:lnTo>
                    <a:pt x="973" y="235"/>
                  </a:lnTo>
                  <a:lnTo>
                    <a:pt x="988" y="218"/>
                  </a:lnTo>
                  <a:lnTo>
                    <a:pt x="1005" y="205"/>
                  </a:lnTo>
                  <a:lnTo>
                    <a:pt x="1019" y="192"/>
                  </a:lnTo>
                  <a:lnTo>
                    <a:pt x="1034" y="184"/>
                  </a:lnTo>
                  <a:lnTo>
                    <a:pt x="1043" y="177"/>
                  </a:lnTo>
                  <a:lnTo>
                    <a:pt x="1049" y="177"/>
                  </a:lnTo>
                  <a:lnTo>
                    <a:pt x="893" y="0"/>
                  </a:lnTo>
                  <a:lnTo>
                    <a:pt x="678" y="80"/>
                  </a:lnTo>
                  <a:lnTo>
                    <a:pt x="675" y="80"/>
                  </a:lnTo>
                  <a:lnTo>
                    <a:pt x="671" y="83"/>
                  </a:lnTo>
                  <a:lnTo>
                    <a:pt x="661" y="87"/>
                  </a:lnTo>
                  <a:lnTo>
                    <a:pt x="652" y="93"/>
                  </a:lnTo>
                  <a:lnTo>
                    <a:pt x="638" y="99"/>
                  </a:lnTo>
                  <a:lnTo>
                    <a:pt x="625" y="108"/>
                  </a:lnTo>
                  <a:lnTo>
                    <a:pt x="608" y="118"/>
                  </a:lnTo>
                  <a:lnTo>
                    <a:pt x="593" y="129"/>
                  </a:lnTo>
                  <a:lnTo>
                    <a:pt x="574" y="137"/>
                  </a:lnTo>
                  <a:lnTo>
                    <a:pt x="557" y="146"/>
                  </a:lnTo>
                  <a:lnTo>
                    <a:pt x="538" y="156"/>
                  </a:lnTo>
                  <a:lnTo>
                    <a:pt x="521" y="167"/>
                  </a:lnTo>
                  <a:lnTo>
                    <a:pt x="504" y="175"/>
                  </a:lnTo>
                  <a:lnTo>
                    <a:pt x="488" y="182"/>
                  </a:lnTo>
                  <a:lnTo>
                    <a:pt x="473" y="188"/>
                  </a:lnTo>
                  <a:lnTo>
                    <a:pt x="462" y="196"/>
                  </a:lnTo>
                  <a:lnTo>
                    <a:pt x="450" y="197"/>
                  </a:lnTo>
                  <a:lnTo>
                    <a:pt x="439" y="201"/>
                  </a:lnTo>
                  <a:lnTo>
                    <a:pt x="427" y="203"/>
                  </a:lnTo>
                  <a:lnTo>
                    <a:pt x="418" y="207"/>
                  </a:lnTo>
                  <a:lnTo>
                    <a:pt x="399" y="213"/>
                  </a:lnTo>
                  <a:lnTo>
                    <a:pt x="382" y="220"/>
                  </a:lnTo>
                  <a:lnTo>
                    <a:pt x="361" y="228"/>
                  </a:lnTo>
                  <a:lnTo>
                    <a:pt x="342" y="243"/>
                  </a:lnTo>
                  <a:lnTo>
                    <a:pt x="331" y="249"/>
                  </a:lnTo>
                  <a:lnTo>
                    <a:pt x="321" y="260"/>
                  </a:lnTo>
                  <a:lnTo>
                    <a:pt x="310" y="272"/>
                  </a:lnTo>
                  <a:lnTo>
                    <a:pt x="300" y="287"/>
                  </a:lnTo>
                  <a:lnTo>
                    <a:pt x="287" y="298"/>
                  </a:lnTo>
                  <a:lnTo>
                    <a:pt x="274" y="315"/>
                  </a:lnTo>
                  <a:lnTo>
                    <a:pt x="260" y="332"/>
                  </a:lnTo>
                  <a:lnTo>
                    <a:pt x="249" y="353"/>
                  </a:lnTo>
                  <a:lnTo>
                    <a:pt x="234" y="370"/>
                  </a:lnTo>
                  <a:lnTo>
                    <a:pt x="222" y="393"/>
                  </a:lnTo>
                  <a:lnTo>
                    <a:pt x="207" y="416"/>
                  </a:lnTo>
                  <a:lnTo>
                    <a:pt x="196" y="439"/>
                  </a:lnTo>
                  <a:lnTo>
                    <a:pt x="180" y="460"/>
                  </a:lnTo>
                  <a:lnTo>
                    <a:pt x="167" y="483"/>
                  </a:lnTo>
                  <a:lnTo>
                    <a:pt x="154" y="505"/>
                  </a:lnTo>
                  <a:lnTo>
                    <a:pt x="142" y="528"/>
                  </a:lnTo>
                  <a:lnTo>
                    <a:pt x="129" y="549"/>
                  </a:lnTo>
                  <a:lnTo>
                    <a:pt x="118" y="572"/>
                  </a:lnTo>
                  <a:lnTo>
                    <a:pt x="106" y="591"/>
                  </a:lnTo>
                  <a:lnTo>
                    <a:pt x="97" y="612"/>
                  </a:lnTo>
                  <a:lnTo>
                    <a:pt x="85" y="629"/>
                  </a:lnTo>
                  <a:lnTo>
                    <a:pt x="78" y="646"/>
                  </a:lnTo>
                  <a:lnTo>
                    <a:pt x="68" y="661"/>
                  </a:lnTo>
                  <a:lnTo>
                    <a:pt x="63" y="678"/>
                  </a:lnTo>
                  <a:lnTo>
                    <a:pt x="55" y="692"/>
                  </a:lnTo>
                  <a:lnTo>
                    <a:pt x="49" y="707"/>
                  </a:lnTo>
                  <a:lnTo>
                    <a:pt x="44" y="720"/>
                  </a:lnTo>
                  <a:lnTo>
                    <a:pt x="40" y="735"/>
                  </a:lnTo>
                  <a:lnTo>
                    <a:pt x="34" y="747"/>
                  </a:lnTo>
                  <a:lnTo>
                    <a:pt x="32" y="760"/>
                  </a:lnTo>
                  <a:lnTo>
                    <a:pt x="30" y="774"/>
                  </a:lnTo>
                  <a:lnTo>
                    <a:pt x="30" y="787"/>
                  </a:lnTo>
                  <a:lnTo>
                    <a:pt x="28" y="798"/>
                  </a:lnTo>
                  <a:lnTo>
                    <a:pt x="28" y="812"/>
                  </a:lnTo>
                  <a:lnTo>
                    <a:pt x="28" y="825"/>
                  </a:lnTo>
                  <a:lnTo>
                    <a:pt x="32" y="840"/>
                  </a:lnTo>
                  <a:lnTo>
                    <a:pt x="32" y="853"/>
                  </a:lnTo>
                  <a:lnTo>
                    <a:pt x="36" y="869"/>
                  </a:lnTo>
                  <a:lnTo>
                    <a:pt x="38" y="884"/>
                  </a:lnTo>
                  <a:lnTo>
                    <a:pt x="42" y="901"/>
                  </a:lnTo>
                  <a:lnTo>
                    <a:pt x="44" y="918"/>
                  </a:lnTo>
                  <a:lnTo>
                    <a:pt x="47" y="935"/>
                  </a:lnTo>
                  <a:lnTo>
                    <a:pt x="51" y="952"/>
                  </a:lnTo>
                  <a:lnTo>
                    <a:pt x="57" y="973"/>
                  </a:lnTo>
                  <a:lnTo>
                    <a:pt x="59" y="990"/>
                  </a:lnTo>
                  <a:lnTo>
                    <a:pt x="63" y="1011"/>
                  </a:lnTo>
                  <a:lnTo>
                    <a:pt x="66" y="1030"/>
                  </a:lnTo>
                  <a:lnTo>
                    <a:pt x="70" y="1051"/>
                  </a:lnTo>
                  <a:lnTo>
                    <a:pt x="72" y="1072"/>
                  </a:lnTo>
                  <a:lnTo>
                    <a:pt x="74" y="1095"/>
                  </a:lnTo>
                  <a:lnTo>
                    <a:pt x="76" y="1118"/>
                  </a:lnTo>
                  <a:lnTo>
                    <a:pt x="78" y="1142"/>
                  </a:lnTo>
                  <a:lnTo>
                    <a:pt x="76" y="1165"/>
                  </a:lnTo>
                  <a:lnTo>
                    <a:pt x="74" y="1188"/>
                  </a:lnTo>
                  <a:lnTo>
                    <a:pt x="72" y="1213"/>
                  </a:lnTo>
                  <a:lnTo>
                    <a:pt x="70" y="1239"/>
                  </a:lnTo>
                  <a:lnTo>
                    <a:pt x="66" y="1262"/>
                  </a:lnTo>
                  <a:lnTo>
                    <a:pt x="63" y="1287"/>
                  </a:lnTo>
                  <a:lnTo>
                    <a:pt x="59" y="1312"/>
                  </a:lnTo>
                  <a:lnTo>
                    <a:pt x="55" y="1336"/>
                  </a:lnTo>
                  <a:lnTo>
                    <a:pt x="49" y="1359"/>
                  </a:lnTo>
                  <a:lnTo>
                    <a:pt x="45" y="1382"/>
                  </a:lnTo>
                  <a:lnTo>
                    <a:pt x="40" y="1405"/>
                  </a:lnTo>
                  <a:lnTo>
                    <a:pt x="36" y="1428"/>
                  </a:lnTo>
                  <a:lnTo>
                    <a:pt x="30" y="1448"/>
                  </a:lnTo>
                  <a:lnTo>
                    <a:pt x="25" y="1469"/>
                  </a:lnTo>
                  <a:lnTo>
                    <a:pt x="21" y="1488"/>
                  </a:lnTo>
                  <a:lnTo>
                    <a:pt x="17" y="1507"/>
                  </a:lnTo>
                  <a:lnTo>
                    <a:pt x="11" y="1523"/>
                  </a:lnTo>
                  <a:lnTo>
                    <a:pt x="9" y="1538"/>
                  </a:lnTo>
                  <a:lnTo>
                    <a:pt x="6" y="1551"/>
                  </a:lnTo>
                  <a:lnTo>
                    <a:pt x="4" y="1566"/>
                  </a:lnTo>
                  <a:lnTo>
                    <a:pt x="2" y="1578"/>
                  </a:lnTo>
                  <a:lnTo>
                    <a:pt x="0" y="1589"/>
                  </a:lnTo>
                  <a:lnTo>
                    <a:pt x="0" y="1601"/>
                  </a:lnTo>
                  <a:lnTo>
                    <a:pt x="2" y="1612"/>
                  </a:lnTo>
                  <a:lnTo>
                    <a:pt x="2" y="1629"/>
                  </a:lnTo>
                  <a:lnTo>
                    <a:pt x="9" y="1648"/>
                  </a:lnTo>
                  <a:lnTo>
                    <a:pt x="17" y="1665"/>
                  </a:lnTo>
                  <a:lnTo>
                    <a:pt x="32" y="1684"/>
                  </a:lnTo>
                  <a:lnTo>
                    <a:pt x="47" y="1701"/>
                  </a:lnTo>
                  <a:lnTo>
                    <a:pt x="66" y="1720"/>
                  </a:lnTo>
                  <a:lnTo>
                    <a:pt x="76" y="1730"/>
                  </a:lnTo>
                  <a:lnTo>
                    <a:pt x="87" y="1739"/>
                  </a:lnTo>
                  <a:lnTo>
                    <a:pt x="97" y="1749"/>
                  </a:lnTo>
                  <a:lnTo>
                    <a:pt x="108" y="1758"/>
                  </a:lnTo>
                  <a:lnTo>
                    <a:pt x="125" y="1772"/>
                  </a:lnTo>
                  <a:lnTo>
                    <a:pt x="142" y="1785"/>
                  </a:lnTo>
                  <a:lnTo>
                    <a:pt x="152" y="1793"/>
                  </a:lnTo>
                  <a:lnTo>
                    <a:pt x="158" y="1796"/>
                  </a:lnTo>
                  <a:lnTo>
                    <a:pt x="188" y="1882"/>
                  </a:lnTo>
                  <a:lnTo>
                    <a:pt x="431" y="1853"/>
                  </a:lnTo>
                  <a:lnTo>
                    <a:pt x="431" y="1853"/>
                  </a:lnTo>
                  <a:close/>
                </a:path>
              </a:pathLst>
            </a:custGeom>
            <a:solidFill>
              <a:srgbClr val="96A3F7"/>
            </a:solidFill>
            <a:ln w="9525">
              <a:noFill/>
              <a:round/>
            </a:ln>
          </p:spPr>
          <p:txBody>
            <a:bodyPr/>
            <a:lstStyle/>
            <a:p>
              <a:endParaRPr lang="en-US"/>
            </a:p>
          </p:txBody>
        </p:sp>
        <p:sp>
          <p:nvSpPr>
            <p:cNvPr id="384088" name="Freeform 88"/>
            <p:cNvSpPr/>
            <p:nvPr/>
          </p:nvSpPr>
          <p:spPr bwMode="auto">
            <a:xfrm>
              <a:off x="3370" y="2955"/>
              <a:ext cx="166" cy="223"/>
            </a:xfrm>
            <a:custGeom>
              <a:avLst/>
              <a:gdLst/>
              <a:ahLst/>
              <a:cxnLst>
                <a:cxn ang="0">
                  <a:pos x="24" y="280"/>
                </a:cxn>
                <a:cxn ang="0">
                  <a:pos x="38" y="261"/>
                </a:cxn>
                <a:cxn ang="0">
                  <a:pos x="60" y="228"/>
                </a:cxn>
                <a:cxn ang="0">
                  <a:pos x="91" y="188"/>
                </a:cxn>
                <a:cxn ang="0">
                  <a:pos x="123" y="143"/>
                </a:cxn>
                <a:cxn ang="0">
                  <a:pos x="159" y="97"/>
                </a:cxn>
                <a:cxn ang="0">
                  <a:pos x="193" y="55"/>
                </a:cxn>
                <a:cxn ang="0">
                  <a:pos x="222" y="25"/>
                </a:cxn>
                <a:cxn ang="0">
                  <a:pos x="247" y="6"/>
                </a:cxn>
                <a:cxn ang="0">
                  <a:pos x="262" y="0"/>
                </a:cxn>
                <a:cxn ang="0">
                  <a:pos x="273" y="8"/>
                </a:cxn>
                <a:cxn ang="0">
                  <a:pos x="279" y="25"/>
                </a:cxn>
                <a:cxn ang="0">
                  <a:pos x="283" y="50"/>
                </a:cxn>
                <a:cxn ang="0">
                  <a:pos x="283" y="78"/>
                </a:cxn>
                <a:cxn ang="0">
                  <a:pos x="281" y="109"/>
                </a:cxn>
                <a:cxn ang="0">
                  <a:pos x="281" y="137"/>
                </a:cxn>
                <a:cxn ang="0">
                  <a:pos x="283" y="164"/>
                </a:cxn>
                <a:cxn ang="0">
                  <a:pos x="287" y="185"/>
                </a:cxn>
                <a:cxn ang="0">
                  <a:pos x="296" y="213"/>
                </a:cxn>
                <a:cxn ang="0">
                  <a:pos x="309" y="244"/>
                </a:cxn>
                <a:cxn ang="0">
                  <a:pos x="323" y="272"/>
                </a:cxn>
                <a:cxn ang="0">
                  <a:pos x="328" y="304"/>
                </a:cxn>
                <a:cxn ang="0">
                  <a:pos x="328" y="339"/>
                </a:cxn>
                <a:cxn ang="0">
                  <a:pos x="325" y="369"/>
                </a:cxn>
                <a:cxn ang="0">
                  <a:pos x="323" y="390"/>
                </a:cxn>
                <a:cxn ang="0">
                  <a:pos x="216" y="394"/>
                </a:cxn>
                <a:cxn ang="0">
                  <a:pos x="123" y="411"/>
                </a:cxn>
                <a:cxn ang="0">
                  <a:pos x="100" y="428"/>
                </a:cxn>
                <a:cxn ang="0">
                  <a:pos x="70" y="443"/>
                </a:cxn>
                <a:cxn ang="0">
                  <a:pos x="49" y="443"/>
                </a:cxn>
                <a:cxn ang="0">
                  <a:pos x="43" y="415"/>
                </a:cxn>
                <a:cxn ang="0">
                  <a:pos x="30" y="379"/>
                </a:cxn>
                <a:cxn ang="0">
                  <a:pos x="13" y="352"/>
                </a:cxn>
                <a:cxn ang="0">
                  <a:pos x="0" y="335"/>
                </a:cxn>
                <a:cxn ang="0">
                  <a:pos x="24" y="283"/>
                </a:cxn>
              </a:cxnLst>
              <a:rect l="0" t="0" r="r" b="b"/>
              <a:pathLst>
                <a:path w="330" h="447">
                  <a:moveTo>
                    <a:pt x="24" y="283"/>
                  </a:moveTo>
                  <a:lnTo>
                    <a:pt x="24" y="280"/>
                  </a:lnTo>
                  <a:lnTo>
                    <a:pt x="30" y="272"/>
                  </a:lnTo>
                  <a:lnTo>
                    <a:pt x="38" y="261"/>
                  </a:lnTo>
                  <a:lnTo>
                    <a:pt x="49" y="247"/>
                  </a:lnTo>
                  <a:lnTo>
                    <a:pt x="60" y="228"/>
                  </a:lnTo>
                  <a:lnTo>
                    <a:pt x="76" y="209"/>
                  </a:lnTo>
                  <a:lnTo>
                    <a:pt x="91" y="188"/>
                  </a:lnTo>
                  <a:lnTo>
                    <a:pt x="106" y="167"/>
                  </a:lnTo>
                  <a:lnTo>
                    <a:pt x="123" y="143"/>
                  </a:lnTo>
                  <a:lnTo>
                    <a:pt x="140" y="120"/>
                  </a:lnTo>
                  <a:lnTo>
                    <a:pt x="159" y="97"/>
                  </a:lnTo>
                  <a:lnTo>
                    <a:pt x="176" y="76"/>
                  </a:lnTo>
                  <a:lnTo>
                    <a:pt x="193" y="55"/>
                  </a:lnTo>
                  <a:lnTo>
                    <a:pt x="209" y="40"/>
                  </a:lnTo>
                  <a:lnTo>
                    <a:pt x="222" y="25"/>
                  </a:lnTo>
                  <a:lnTo>
                    <a:pt x="237" y="15"/>
                  </a:lnTo>
                  <a:lnTo>
                    <a:pt x="247" y="6"/>
                  </a:lnTo>
                  <a:lnTo>
                    <a:pt x="256" y="2"/>
                  </a:lnTo>
                  <a:lnTo>
                    <a:pt x="262" y="0"/>
                  </a:lnTo>
                  <a:lnTo>
                    <a:pt x="269" y="4"/>
                  </a:lnTo>
                  <a:lnTo>
                    <a:pt x="273" y="8"/>
                  </a:lnTo>
                  <a:lnTo>
                    <a:pt x="277" y="15"/>
                  </a:lnTo>
                  <a:lnTo>
                    <a:pt x="279" y="25"/>
                  </a:lnTo>
                  <a:lnTo>
                    <a:pt x="283" y="38"/>
                  </a:lnTo>
                  <a:lnTo>
                    <a:pt x="283" y="50"/>
                  </a:lnTo>
                  <a:lnTo>
                    <a:pt x="283" y="63"/>
                  </a:lnTo>
                  <a:lnTo>
                    <a:pt x="283" y="78"/>
                  </a:lnTo>
                  <a:lnTo>
                    <a:pt x="283" y="93"/>
                  </a:lnTo>
                  <a:lnTo>
                    <a:pt x="281" y="109"/>
                  </a:lnTo>
                  <a:lnTo>
                    <a:pt x="281" y="124"/>
                  </a:lnTo>
                  <a:lnTo>
                    <a:pt x="281" y="137"/>
                  </a:lnTo>
                  <a:lnTo>
                    <a:pt x="283" y="152"/>
                  </a:lnTo>
                  <a:lnTo>
                    <a:pt x="283" y="164"/>
                  </a:lnTo>
                  <a:lnTo>
                    <a:pt x="285" y="175"/>
                  </a:lnTo>
                  <a:lnTo>
                    <a:pt x="287" y="185"/>
                  </a:lnTo>
                  <a:lnTo>
                    <a:pt x="290" y="196"/>
                  </a:lnTo>
                  <a:lnTo>
                    <a:pt x="296" y="213"/>
                  </a:lnTo>
                  <a:lnTo>
                    <a:pt x="304" y="230"/>
                  </a:lnTo>
                  <a:lnTo>
                    <a:pt x="309" y="244"/>
                  </a:lnTo>
                  <a:lnTo>
                    <a:pt x="317" y="257"/>
                  </a:lnTo>
                  <a:lnTo>
                    <a:pt x="323" y="272"/>
                  </a:lnTo>
                  <a:lnTo>
                    <a:pt x="328" y="289"/>
                  </a:lnTo>
                  <a:lnTo>
                    <a:pt x="328" y="304"/>
                  </a:lnTo>
                  <a:lnTo>
                    <a:pt x="330" y="321"/>
                  </a:lnTo>
                  <a:lnTo>
                    <a:pt x="328" y="339"/>
                  </a:lnTo>
                  <a:lnTo>
                    <a:pt x="328" y="356"/>
                  </a:lnTo>
                  <a:lnTo>
                    <a:pt x="325" y="369"/>
                  </a:lnTo>
                  <a:lnTo>
                    <a:pt x="323" y="382"/>
                  </a:lnTo>
                  <a:lnTo>
                    <a:pt x="323" y="390"/>
                  </a:lnTo>
                  <a:lnTo>
                    <a:pt x="323" y="394"/>
                  </a:lnTo>
                  <a:lnTo>
                    <a:pt x="216" y="394"/>
                  </a:lnTo>
                  <a:lnTo>
                    <a:pt x="125" y="409"/>
                  </a:lnTo>
                  <a:lnTo>
                    <a:pt x="123" y="411"/>
                  </a:lnTo>
                  <a:lnTo>
                    <a:pt x="114" y="418"/>
                  </a:lnTo>
                  <a:lnTo>
                    <a:pt x="100" y="428"/>
                  </a:lnTo>
                  <a:lnTo>
                    <a:pt x="87" y="437"/>
                  </a:lnTo>
                  <a:lnTo>
                    <a:pt x="70" y="443"/>
                  </a:lnTo>
                  <a:lnTo>
                    <a:pt x="58" y="447"/>
                  </a:lnTo>
                  <a:lnTo>
                    <a:pt x="49" y="443"/>
                  </a:lnTo>
                  <a:lnTo>
                    <a:pt x="47" y="434"/>
                  </a:lnTo>
                  <a:lnTo>
                    <a:pt x="43" y="415"/>
                  </a:lnTo>
                  <a:lnTo>
                    <a:pt x="38" y="396"/>
                  </a:lnTo>
                  <a:lnTo>
                    <a:pt x="30" y="379"/>
                  </a:lnTo>
                  <a:lnTo>
                    <a:pt x="22" y="365"/>
                  </a:lnTo>
                  <a:lnTo>
                    <a:pt x="13" y="352"/>
                  </a:lnTo>
                  <a:lnTo>
                    <a:pt x="5" y="342"/>
                  </a:lnTo>
                  <a:lnTo>
                    <a:pt x="0" y="335"/>
                  </a:lnTo>
                  <a:lnTo>
                    <a:pt x="24" y="283"/>
                  </a:lnTo>
                  <a:lnTo>
                    <a:pt x="24" y="283"/>
                  </a:lnTo>
                  <a:close/>
                </a:path>
              </a:pathLst>
            </a:custGeom>
            <a:solidFill>
              <a:srgbClr val="8989A8"/>
            </a:solidFill>
            <a:ln w="9525">
              <a:noFill/>
              <a:round/>
            </a:ln>
          </p:spPr>
          <p:txBody>
            <a:bodyPr/>
            <a:lstStyle/>
            <a:p>
              <a:endParaRPr lang="en-US"/>
            </a:p>
          </p:txBody>
        </p:sp>
        <p:sp>
          <p:nvSpPr>
            <p:cNvPr id="384089" name="Freeform 89"/>
            <p:cNvSpPr/>
            <p:nvPr/>
          </p:nvSpPr>
          <p:spPr bwMode="auto">
            <a:xfrm>
              <a:off x="2598" y="2564"/>
              <a:ext cx="396" cy="793"/>
            </a:xfrm>
            <a:custGeom>
              <a:avLst/>
              <a:gdLst/>
              <a:ahLst/>
              <a:cxnLst>
                <a:cxn ang="0">
                  <a:pos x="312" y="184"/>
                </a:cxn>
                <a:cxn ang="0">
                  <a:pos x="228" y="306"/>
                </a:cxn>
                <a:cxn ang="0">
                  <a:pos x="234" y="462"/>
                </a:cxn>
                <a:cxn ang="0">
                  <a:pos x="380" y="602"/>
                </a:cxn>
                <a:cxn ang="0">
                  <a:pos x="531" y="696"/>
                </a:cxn>
                <a:cxn ang="0">
                  <a:pos x="536" y="724"/>
                </a:cxn>
                <a:cxn ang="0">
                  <a:pos x="468" y="766"/>
                </a:cxn>
                <a:cxn ang="0">
                  <a:pos x="396" y="812"/>
                </a:cxn>
                <a:cxn ang="0">
                  <a:pos x="348" y="882"/>
                </a:cxn>
                <a:cxn ang="0">
                  <a:pos x="371" y="924"/>
                </a:cxn>
                <a:cxn ang="0">
                  <a:pos x="432" y="895"/>
                </a:cxn>
                <a:cxn ang="0">
                  <a:pos x="531" y="861"/>
                </a:cxn>
                <a:cxn ang="0">
                  <a:pos x="641" y="836"/>
                </a:cxn>
                <a:cxn ang="0">
                  <a:pos x="711" y="848"/>
                </a:cxn>
                <a:cxn ang="0">
                  <a:pos x="633" y="909"/>
                </a:cxn>
                <a:cxn ang="0">
                  <a:pos x="515" y="971"/>
                </a:cxn>
                <a:cxn ang="0">
                  <a:pos x="462" y="1002"/>
                </a:cxn>
                <a:cxn ang="0">
                  <a:pos x="413" y="1070"/>
                </a:cxn>
                <a:cxn ang="0">
                  <a:pos x="396" y="1135"/>
                </a:cxn>
                <a:cxn ang="0">
                  <a:pos x="479" y="1095"/>
                </a:cxn>
                <a:cxn ang="0">
                  <a:pos x="589" y="1059"/>
                </a:cxn>
                <a:cxn ang="0">
                  <a:pos x="694" y="1066"/>
                </a:cxn>
                <a:cxn ang="0">
                  <a:pos x="768" y="1102"/>
                </a:cxn>
                <a:cxn ang="0">
                  <a:pos x="768" y="1121"/>
                </a:cxn>
                <a:cxn ang="0">
                  <a:pos x="688" y="1142"/>
                </a:cxn>
                <a:cxn ang="0">
                  <a:pos x="557" y="1190"/>
                </a:cxn>
                <a:cxn ang="0">
                  <a:pos x="403" y="1274"/>
                </a:cxn>
                <a:cxn ang="0">
                  <a:pos x="316" y="1363"/>
                </a:cxn>
                <a:cxn ang="0">
                  <a:pos x="386" y="1428"/>
                </a:cxn>
                <a:cxn ang="0">
                  <a:pos x="572" y="1458"/>
                </a:cxn>
                <a:cxn ang="0">
                  <a:pos x="702" y="1467"/>
                </a:cxn>
                <a:cxn ang="0">
                  <a:pos x="656" y="1487"/>
                </a:cxn>
                <a:cxn ang="0">
                  <a:pos x="517" y="1532"/>
                </a:cxn>
                <a:cxn ang="0">
                  <a:pos x="371" y="1568"/>
                </a:cxn>
                <a:cxn ang="0">
                  <a:pos x="247" y="1580"/>
                </a:cxn>
                <a:cxn ang="0">
                  <a:pos x="164" y="1583"/>
                </a:cxn>
                <a:cxn ang="0">
                  <a:pos x="139" y="1544"/>
                </a:cxn>
                <a:cxn ang="0">
                  <a:pos x="82" y="1433"/>
                </a:cxn>
                <a:cxn ang="0">
                  <a:pos x="17" y="1336"/>
                </a:cxn>
                <a:cxn ang="0">
                  <a:pos x="12" y="1253"/>
                </a:cxn>
                <a:cxn ang="0">
                  <a:pos x="59" y="1180"/>
                </a:cxn>
                <a:cxn ang="0">
                  <a:pos x="101" y="1101"/>
                </a:cxn>
                <a:cxn ang="0">
                  <a:pos x="129" y="1034"/>
                </a:cxn>
                <a:cxn ang="0">
                  <a:pos x="124" y="983"/>
                </a:cxn>
                <a:cxn ang="0">
                  <a:pos x="101" y="897"/>
                </a:cxn>
                <a:cxn ang="0">
                  <a:pos x="69" y="804"/>
                </a:cxn>
                <a:cxn ang="0">
                  <a:pos x="36" y="688"/>
                </a:cxn>
                <a:cxn ang="0">
                  <a:pos x="36" y="547"/>
                </a:cxn>
                <a:cxn ang="0">
                  <a:pos x="82" y="384"/>
                </a:cxn>
                <a:cxn ang="0">
                  <a:pos x="160" y="224"/>
                </a:cxn>
                <a:cxn ang="0">
                  <a:pos x="242" y="97"/>
                </a:cxn>
                <a:cxn ang="0">
                  <a:pos x="310" y="21"/>
                </a:cxn>
                <a:cxn ang="0">
                  <a:pos x="386" y="0"/>
                </a:cxn>
                <a:cxn ang="0">
                  <a:pos x="500" y="30"/>
                </a:cxn>
                <a:cxn ang="0">
                  <a:pos x="627" y="85"/>
                </a:cxn>
                <a:cxn ang="0">
                  <a:pos x="698" y="129"/>
                </a:cxn>
                <a:cxn ang="0">
                  <a:pos x="654" y="123"/>
                </a:cxn>
                <a:cxn ang="0">
                  <a:pos x="534" y="95"/>
                </a:cxn>
                <a:cxn ang="0">
                  <a:pos x="422" y="83"/>
                </a:cxn>
                <a:cxn ang="0">
                  <a:pos x="358" y="125"/>
                </a:cxn>
              </a:cxnLst>
              <a:rect l="0" t="0" r="r" b="b"/>
              <a:pathLst>
                <a:path w="793" h="1585">
                  <a:moveTo>
                    <a:pt x="356" y="148"/>
                  </a:moveTo>
                  <a:lnTo>
                    <a:pt x="352" y="148"/>
                  </a:lnTo>
                  <a:lnTo>
                    <a:pt x="346" y="154"/>
                  </a:lnTo>
                  <a:lnTo>
                    <a:pt x="337" y="160"/>
                  </a:lnTo>
                  <a:lnTo>
                    <a:pt x="327" y="173"/>
                  </a:lnTo>
                  <a:lnTo>
                    <a:pt x="312" y="184"/>
                  </a:lnTo>
                  <a:lnTo>
                    <a:pt x="299" y="199"/>
                  </a:lnTo>
                  <a:lnTo>
                    <a:pt x="283" y="217"/>
                  </a:lnTo>
                  <a:lnTo>
                    <a:pt x="270" y="239"/>
                  </a:lnTo>
                  <a:lnTo>
                    <a:pt x="253" y="258"/>
                  </a:lnTo>
                  <a:lnTo>
                    <a:pt x="242" y="283"/>
                  </a:lnTo>
                  <a:lnTo>
                    <a:pt x="228" y="306"/>
                  </a:lnTo>
                  <a:lnTo>
                    <a:pt x="221" y="333"/>
                  </a:lnTo>
                  <a:lnTo>
                    <a:pt x="213" y="355"/>
                  </a:lnTo>
                  <a:lnTo>
                    <a:pt x="213" y="382"/>
                  </a:lnTo>
                  <a:lnTo>
                    <a:pt x="215" y="409"/>
                  </a:lnTo>
                  <a:lnTo>
                    <a:pt x="225" y="437"/>
                  </a:lnTo>
                  <a:lnTo>
                    <a:pt x="234" y="462"/>
                  </a:lnTo>
                  <a:lnTo>
                    <a:pt x="251" y="487"/>
                  </a:lnTo>
                  <a:lnTo>
                    <a:pt x="272" y="511"/>
                  </a:lnTo>
                  <a:lnTo>
                    <a:pt x="297" y="536"/>
                  </a:lnTo>
                  <a:lnTo>
                    <a:pt x="321" y="559"/>
                  </a:lnTo>
                  <a:lnTo>
                    <a:pt x="350" y="582"/>
                  </a:lnTo>
                  <a:lnTo>
                    <a:pt x="380" y="602"/>
                  </a:lnTo>
                  <a:lnTo>
                    <a:pt x="411" y="625"/>
                  </a:lnTo>
                  <a:lnTo>
                    <a:pt x="437" y="641"/>
                  </a:lnTo>
                  <a:lnTo>
                    <a:pt x="464" y="658"/>
                  </a:lnTo>
                  <a:lnTo>
                    <a:pt x="489" y="673"/>
                  </a:lnTo>
                  <a:lnTo>
                    <a:pt x="513" y="686"/>
                  </a:lnTo>
                  <a:lnTo>
                    <a:pt x="531" y="696"/>
                  </a:lnTo>
                  <a:lnTo>
                    <a:pt x="546" y="703"/>
                  </a:lnTo>
                  <a:lnTo>
                    <a:pt x="555" y="707"/>
                  </a:lnTo>
                  <a:lnTo>
                    <a:pt x="559" y="711"/>
                  </a:lnTo>
                  <a:lnTo>
                    <a:pt x="555" y="711"/>
                  </a:lnTo>
                  <a:lnTo>
                    <a:pt x="548" y="717"/>
                  </a:lnTo>
                  <a:lnTo>
                    <a:pt x="536" y="724"/>
                  </a:lnTo>
                  <a:lnTo>
                    <a:pt x="521" y="736"/>
                  </a:lnTo>
                  <a:lnTo>
                    <a:pt x="512" y="741"/>
                  </a:lnTo>
                  <a:lnTo>
                    <a:pt x="502" y="747"/>
                  </a:lnTo>
                  <a:lnTo>
                    <a:pt x="491" y="753"/>
                  </a:lnTo>
                  <a:lnTo>
                    <a:pt x="481" y="760"/>
                  </a:lnTo>
                  <a:lnTo>
                    <a:pt x="468" y="766"/>
                  </a:lnTo>
                  <a:lnTo>
                    <a:pt x="456" y="774"/>
                  </a:lnTo>
                  <a:lnTo>
                    <a:pt x="445" y="781"/>
                  </a:lnTo>
                  <a:lnTo>
                    <a:pt x="434" y="791"/>
                  </a:lnTo>
                  <a:lnTo>
                    <a:pt x="418" y="796"/>
                  </a:lnTo>
                  <a:lnTo>
                    <a:pt x="407" y="804"/>
                  </a:lnTo>
                  <a:lnTo>
                    <a:pt x="396" y="812"/>
                  </a:lnTo>
                  <a:lnTo>
                    <a:pt x="388" y="823"/>
                  </a:lnTo>
                  <a:lnTo>
                    <a:pt x="377" y="833"/>
                  </a:lnTo>
                  <a:lnTo>
                    <a:pt x="371" y="842"/>
                  </a:lnTo>
                  <a:lnTo>
                    <a:pt x="363" y="853"/>
                  </a:lnTo>
                  <a:lnTo>
                    <a:pt x="359" y="865"/>
                  </a:lnTo>
                  <a:lnTo>
                    <a:pt x="348" y="882"/>
                  </a:lnTo>
                  <a:lnTo>
                    <a:pt x="344" y="901"/>
                  </a:lnTo>
                  <a:lnTo>
                    <a:pt x="344" y="916"/>
                  </a:lnTo>
                  <a:lnTo>
                    <a:pt x="348" y="928"/>
                  </a:lnTo>
                  <a:lnTo>
                    <a:pt x="354" y="929"/>
                  </a:lnTo>
                  <a:lnTo>
                    <a:pt x="365" y="928"/>
                  </a:lnTo>
                  <a:lnTo>
                    <a:pt x="371" y="924"/>
                  </a:lnTo>
                  <a:lnTo>
                    <a:pt x="378" y="922"/>
                  </a:lnTo>
                  <a:lnTo>
                    <a:pt x="388" y="918"/>
                  </a:lnTo>
                  <a:lnTo>
                    <a:pt x="399" y="914"/>
                  </a:lnTo>
                  <a:lnTo>
                    <a:pt x="409" y="907"/>
                  </a:lnTo>
                  <a:lnTo>
                    <a:pt x="420" y="901"/>
                  </a:lnTo>
                  <a:lnTo>
                    <a:pt x="432" y="895"/>
                  </a:lnTo>
                  <a:lnTo>
                    <a:pt x="447" y="890"/>
                  </a:lnTo>
                  <a:lnTo>
                    <a:pt x="460" y="884"/>
                  </a:lnTo>
                  <a:lnTo>
                    <a:pt x="477" y="878"/>
                  </a:lnTo>
                  <a:lnTo>
                    <a:pt x="494" y="872"/>
                  </a:lnTo>
                  <a:lnTo>
                    <a:pt x="513" y="867"/>
                  </a:lnTo>
                  <a:lnTo>
                    <a:pt x="531" y="861"/>
                  </a:lnTo>
                  <a:lnTo>
                    <a:pt x="548" y="855"/>
                  </a:lnTo>
                  <a:lnTo>
                    <a:pt x="567" y="850"/>
                  </a:lnTo>
                  <a:lnTo>
                    <a:pt x="586" y="846"/>
                  </a:lnTo>
                  <a:lnTo>
                    <a:pt x="605" y="842"/>
                  </a:lnTo>
                  <a:lnTo>
                    <a:pt x="624" y="840"/>
                  </a:lnTo>
                  <a:lnTo>
                    <a:pt x="641" y="836"/>
                  </a:lnTo>
                  <a:lnTo>
                    <a:pt x="658" y="836"/>
                  </a:lnTo>
                  <a:lnTo>
                    <a:pt x="671" y="834"/>
                  </a:lnTo>
                  <a:lnTo>
                    <a:pt x="685" y="834"/>
                  </a:lnTo>
                  <a:lnTo>
                    <a:pt x="694" y="836"/>
                  </a:lnTo>
                  <a:lnTo>
                    <a:pt x="704" y="840"/>
                  </a:lnTo>
                  <a:lnTo>
                    <a:pt x="711" y="848"/>
                  </a:lnTo>
                  <a:lnTo>
                    <a:pt x="707" y="861"/>
                  </a:lnTo>
                  <a:lnTo>
                    <a:pt x="696" y="867"/>
                  </a:lnTo>
                  <a:lnTo>
                    <a:pt x="686" y="876"/>
                  </a:lnTo>
                  <a:lnTo>
                    <a:pt x="669" y="886"/>
                  </a:lnTo>
                  <a:lnTo>
                    <a:pt x="654" y="897"/>
                  </a:lnTo>
                  <a:lnTo>
                    <a:pt x="633" y="909"/>
                  </a:lnTo>
                  <a:lnTo>
                    <a:pt x="614" y="920"/>
                  </a:lnTo>
                  <a:lnTo>
                    <a:pt x="593" y="931"/>
                  </a:lnTo>
                  <a:lnTo>
                    <a:pt x="574" y="943"/>
                  </a:lnTo>
                  <a:lnTo>
                    <a:pt x="551" y="952"/>
                  </a:lnTo>
                  <a:lnTo>
                    <a:pt x="532" y="964"/>
                  </a:lnTo>
                  <a:lnTo>
                    <a:pt x="515" y="971"/>
                  </a:lnTo>
                  <a:lnTo>
                    <a:pt x="500" y="981"/>
                  </a:lnTo>
                  <a:lnTo>
                    <a:pt x="485" y="987"/>
                  </a:lnTo>
                  <a:lnTo>
                    <a:pt x="475" y="992"/>
                  </a:lnTo>
                  <a:lnTo>
                    <a:pt x="468" y="996"/>
                  </a:lnTo>
                  <a:lnTo>
                    <a:pt x="468" y="998"/>
                  </a:lnTo>
                  <a:lnTo>
                    <a:pt x="462" y="1002"/>
                  </a:lnTo>
                  <a:lnTo>
                    <a:pt x="453" y="1015"/>
                  </a:lnTo>
                  <a:lnTo>
                    <a:pt x="445" y="1023"/>
                  </a:lnTo>
                  <a:lnTo>
                    <a:pt x="437" y="1034"/>
                  </a:lnTo>
                  <a:lnTo>
                    <a:pt x="430" y="1045"/>
                  </a:lnTo>
                  <a:lnTo>
                    <a:pt x="422" y="1059"/>
                  </a:lnTo>
                  <a:lnTo>
                    <a:pt x="413" y="1070"/>
                  </a:lnTo>
                  <a:lnTo>
                    <a:pt x="405" y="1082"/>
                  </a:lnTo>
                  <a:lnTo>
                    <a:pt x="399" y="1093"/>
                  </a:lnTo>
                  <a:lnTo>
                    <a:pt x="394" y="1104"/>
                  </a:lnTo>
                  <a:lnTo>
                    <a:pt x="386" y="1121"/>
                  </a:lnTo>
                  <a:lnTo>
                    <a:pt x="388" y="1135"/>
                  </a:lnTo>
                  <a:lnTo>
                    <a:pt x="396" y="1135"/>
                  </a:lnTo>
                  <a:lnTo>
                    <a:pt x="413" y="1129"/>
                  </a:lnTo>
                  <a:lnTo>
                    <a:pt x="422" y="1123"/>
                  </a:lnTo>
                  <a:lnTo>
                    <a:pt x="436" y="1118"/>
                  </a:lnTo>
                  <a:lnTo>
                    <a:pt x="447" y="1110"/>
                  </a:lnTo>
                  <a:lnTo>
                    <a:pt x="464" y="1104"/>
                  </a:lnTo>
                  <a:lnTo>
                    <a:pt x="479" y="1095"/>
                  </a:lnTo>
                  <a:lnTo>
                    <a:pt x="496" y="1087"/>
                  </a:lnTo>
                  <a:lnTo>
                    <a:pt x="513" y="1080"/>
                  </a:lnTo>
                  <a:lnTo>
                    <a:pt x="532" y="1074"/>
                  </a:lnTo>
                  <a:lnTo>
                    <a:pt x="550" y="1066"/>
                  </a:lnTo>
                  <a:lnTo>
                    <a:pt x="570" y="1063"/>
                  </a:lnTo>
                  <a:lnTo>
                    <a:pt x="589" y="1059"/>
                  </a:lnTo>
                  <a:lnTo>
                    <a:pt x="610" y="1059"/>
                  </a:lnTo>
                  <a:lnTo>
                    <a:pt x="627" y="1055"/>
                  </a:lnTo>
                  <a:lnTo>
                    <a:pt x="645" y="1057"/>
                  </a:lnTo>
                  <a:lnTo>
                    <a:pt x="662" y="1057"/>
                  </a:lnTo>
                  <a:lnTo>
                    <a:pt x="679" y="1063"/>
                  </a:lnTo>
                  <a:lnTo>
                    <a:pt x="694" y="1066"/>
                  </a:lnTo>
                  <a:lnTo>
                    <a:pt x="709" y="1072"/>
                  </a:lnTo>
                  <a:lnTo>
                    <a:pt x="723" y="1078"/>
                  </a:lnTo>
                  <a:lnTo>
                    <a:pt x="738" y="1085"/>
                  </a:lnTo>
                  <a:lnTo>
                    <a:pt x="749" y="1091"/>
                  </a:lnTo>
                  <a:lnTo>
                    <a:pt x="761" y="1097"/>
                  </a:lnTo>
                  <a:lnTo>
                    <a:pt x="768" y="1102"/>
                  </a:lnTo>
                  <a:lnTo>
                    <a:pt x="778" y="1108"/>
                  </a:lnTo>
                  <a:lnTo>
                    <a:pt x="787" y="1118"/>
                  </a:lnTo>
                  <a:lnTo>
                    <a:pt x="793" y="1121"/>
                  </a:lnTo>
                  <a:lnTo>
                    <a:pt x="787" y="1121"/>
                  </a:lnTo>
                  <a:lnTo>
                    <a:pt x="778" y="1121"/>
                  </a:lnTo>
                  <a:lnTo>
                    <a:pt x="768" y="1121"/>
                  </a:lnTo>
                  <a:lnTo>
                    <a:pt x="759" y="1123"/>
                  </a:lnTo>
                  <a:lnTo>
                    <a:pt x="747" y="1125"/>
                  </a:lnTo>
                  <a:lnTo>
                    <a:pt x="736" y="1131"/>
                  </a:lnTo>
                  <a:lnTo>
                    <a:pt x="721" y="1133"/>
                  </a:lnTo>
                  <a:lnTo>
                    <a:pt x="705" y="1137"/>
                  </a:lnTo>
                  <a:lnTo>
                    <a:pt x="688" y="1142"/>
                  </a:lnTo>
                  <a:lnTo>
                    <a:pt x="671" y="1148"/>
                  </a:lnTo>
                  <a:lnTo>
                    <a:pt x="650" y="1154"/>
                  </a:lnTo>
                  <a:lnTo>
                    <a:pt x="629" y="1161"/>
                  </a:lnTo>
                  <a:lnTo>
                    <a:pt x="607" y="1169"/>
                  </a:lnTo>
                  <a:lnTo>
                    <a:pt x="584" y="1180"/>
                  </a:lnTo>
                  <a:lnTo>
                    <a:pt x="557" y="1190"/>
                  </a:lnTo>
                  <a:lnTo>
                    <a:pt x="531" y="1201"/>
                  </a:lnTo>
                  <a:lnTo>
                    <a:pt x="504" y="1215"/>
                  </a:lnTo>
                  <a:lnTo>
                    <a:pt x="477" y="1230"/>
                  </a:lnTo>
                  <a:lnTo>
                    <a:pt x="451" y="1243"/>
                  </a:lnTo>
                  <a:lnTo>
                    <a:pt x="426" y="1258"/>
                  </a:lnTo>
                  <a:lnTo>
                    <a:pt x="403" y="1274"/>
                  </a:lnTo>
                  <a:lnTo>
                    <a:pt x="382" y="1291"/>
                  </a:lnTo>
                  <a:lnTo>
                    <a:pt x="361" y="1304"/>
                  </a:lnTo>
                  <a:lnTo>
                    <a:pt x="344" y="1319"/>
                  </a:lnTo>
                  <a:lnTo>
                    <a:pt x="331" y="1334"/>
                  </a:lnTo>
                  <a:lnTo>
                    <a:pt x="321" y="1350"/>
                  </a:lnTo>
                  <a:lnTo>
                    <a:pt x="316" y="1363"/>
                  </a:lnTo>
                  <a:lnTo>
                    <a:pt x="316" y="1376"/>
                  </a:lnTo>
                  <a:lnTo>
                    <a:pt x="320" y="1390"/>
                  </a:lnTo>
                  <a:lnTo>
                    <a:pt x="331" y="1403"/>
                  </a:lnTo>
                  <a:lnTo>
                    <a:pt x="344" y="1410"/>
                  </a:lnTo>
                  <a:lnTo>
                    <a:pt x="363" y="1420"/>
                  </a:lnTo>
                  <a:lnTo>
                    <a:pt x="386" y="1428"/>
                  </a:lnTo>
                  <a:lnTo>
                    <a:pt x="415" y="1435"/>
                  </a:lnTo>
                  <a:lnTo>
                    <a:pt x="443" y="1441"/>
                  </a:lnTo>
                  <a:lnTo>
                    <a:pt x="475" y="1447"/>
                  </a:lnTo>
                  <a:lnTo>
                    <a:pt x="508" y="1450"/>
                  </a:lnTo>
                  <a:lnTo>
                    <a:pt x="542" y="1456"/>
                  </a:lnTo>
                  <a:lnTo>
                    <a:pt x="572" y="1458"/>
                  </a:lnTo>
                  <a:lnTo>
                    <a:pt x="603" y="1460"/>
                  </a:lnTo>
                  <a:lnTo>
                    <a:pt x="629" y="1462"/>
                  </a:lnTo>
                  <a:lnTo>
                    <a:pt x="656" y="1466"/>
                  </a:lnTo>
                  <a:lnTo>
                    <a:pt x="675" y="1466"/>
                  </a:lnTo>
                  <a:lnTo>
                    <a:pt x="692" y="1467"/>
                  </a:lnTo>
                  <a:lnTo>
                    <a:pt x="702" y="1467"/>
                  </a:lnTo>
                  <a:lnTo>
                    <a:pt x="707" y="1469"/>
                  </a:lnTo>
                  <a:lnTo>
                    <a:pt x="704" y="1469"/>
                  </a:lnTo>
                  <a:lnTo>
                    <a:pt x="698" y="1471"/>
                  </a:lnTo>
                  <a:lnTo>
                    <a:pt x="686" y="1475"/>
                  </a:lnTo>
                  <a:lnTo>
                    <a:pt x="673" y="1481"/>
                  </a:lnTo>
                  <a:lnTo>
                    <a:pt x="656" y="1487"/>
                  </a:lnTo>
                  <a:lnTo>
                    <a:pt x="637" y="1494"/>
                  </a:lnTo>
                  <a:lnTo>
                    <a:pt x="616" y="1502"/>
                  </a:lnTo>
                  <a:lnTo>
                    <a:pt x="595" y="1511"/>
                  </a:lnTo>
                  <a:lnTo>
                    <a:pt x="569" y="1517"/>
                  </a:lnTo>
                  <a:lnTo>
                    <a:pt x="544" y="1526"/>
                  </a:lnTo>
                  <a:lnTo>
                    <a:pt x="517" y="1532"/>
                  </a:lnTo>
                  <a:lnTo>
                    <a:pt x="491" y="1542"/>
                  </a:lnTo>
                  <a:lnTo>
                    <a:pt x="464" y="1547"/>
                  </a:lnTo>
                  <a:lnTo>
                    <a:pt x="439" y="1555"/>
                  </a:lnTo>
                  <a:lnTo>
                    <a:pt x="415" y="1561"/>
                  </a:lnTo>
                  <a:lnTo>
                    <a:pt x="394" y="1566"/>
                  </a:lnTo>
                  <a:lnTo>
                    <a:pt x="371" y="1568"/>
                  </a:lnTo>
                  <a:lnTo>
                    <a:pt x="348" y="1570"/>
                  </a:lnTo>
                  <a:lnTo>
                    <a:pt x="327" y="1572"/>
                  </a:lnTo>
                  <a:lnTo>
                    <a:pt x="306" y="1576"/>
                  </a:lnTo>
                  <a:lnTo>
                    <a:pt x="285" y="1576"/>
                  </a:lnTo>
                  <a:lnTo>
                    <a:pt x="266" y="1578"/>
                  </a:lnTo>
                  <a:lnTo>
                    <a:pt x="247" y="1580"/>
                  </a:lnTo>
                  <a:lnTo>
                    <a:pt x="232" y="1582"/>
                  </a:lnTo>
                  <a:lnTo>
                    <a:pt x="215" y="1582"/>
                  </a:lnTo>
                  <a:lnTo>
                    <a:pt x="202" y="1582"/>
                  </a:lnTo>
                  <a:lnTo>
                    <a:pt x="188" y="1582"/>
                  </a:lnTo>
                  <a:lnTo>
                    <a:pt x="179" y="1583"/>
                  </a:lnTo>
                  <a:lnTo>
                    <a:pt x="164" y="1583"/>
                  </a:lnTo>
                  <a:lnTo>
                    <a:pt x="160" y="1585"/>
                  </a:lnTo>
                  <a:lnTo>
                    <a:pt x="158" y="1582"/>
                  </a:lnTo>
                  <a:lnTo>
                    <a:pt x="156" y="1576"/>
                  </a:lnTo>
                  <a:lnTo>
                    <a:pt x="150" y="1566"/>
                  </a:lnTo>
                  <a:lnTo>
                    <a:pt x="147" y="1557"/>
                  </a:lnTo>
                  <a:lnTo>
                    <a:pt x="139" y="1544"/>
                  </a:lnTo>
                  <a:lnTo>
                    <a:pt x="131" y="1528"/>
                  </a:lnTo>
                  <a:lnTo>
                    <a:pt x="122" y="1511"/>
                  </a:lnTo>
                  <a:lnTo>
                    <a:pt x="114" y="1494"/>
                  </a:lnTo>
                  <a:lnTo>
                    <a:pt x="103" y="1473"/>
                  </a:lnTo>
                  <a:lnTo>
                    <a:pt x="93" y="1454"/>
                  </a:lnTo>
                  <a:lnTo>
                    <a:pt x="82" y="1433"/>
                  </a:lnTo>
                  <a:lnTo>
                    <a:pt x="72" y="1416"/>
                  </a:lnTo>
                  <a:lnTo>
                    <a:pt x="61" y="1397"/>
                  </a:lnTo>
                  <a:lnTo>
                    <a:pt x="50" y="1380"/>
                  </a:lnTo>
                  <a:lnTo>
                    <a:pt x="38" y="1363"/>
                  </a:lnTo>
                  <a:lnTo>
                    <a:pt x="29" y="1352"/>
                  </a:lnTo>
                  <a:lnTo>
                    <a:pt x="17" y="1336"/>
                  </a:lnTo>
                  <a:lnTo>
                    <a:pt x="10" y="1325"/>
                  </a:lnTo>
                  <a:lnTo>
                    <a:pt x="4" y="1314"/>
                  </a:lnTo>
                  <a:lnTo>
                    <a:pt x="2" y="1304"/>
                  </a:lnTo>
                  <a:lnTo>
                    <a:pt x="0" y="1287"/>
                  </a:lnTo>
                  <a:lnTo>
                    <a:pt x="4" y="1270"/>
                  </a:lnTo>
                  <a:lnTo>
                    <a:pt x="12" y="1253"/>
                  </a:lnTo>
                  <a:lnTo>
                    <a:pt x="23" y="1236"/>
                  </a:lnTo>
                  <a:lnTo>
                    <a:pt x="29" y="1224"/>
                  </a:lnTo>
                  <a:lnTo>
                    <a:pt x="36" y="1215"/>
                  </a:lnTo>
                  <a:lnTo>
                    <a:pt x="44" y="1205"/>
                  </a:lnTo>
                  <a:lnTo>
                    <a:pt x="53" y="1196"/>
                  </a:lnTo>
                  <a:lnTo>
                    <a:pt x="59" y="1180"/>
                  </a:lnTo>
                  <a:lnTo>
                    <a:pt x="69" y="1169"/>
                  </a:lnTo>
                  <a:lnTo>
                    <a:pt x="74" y="1154"/>
                  </a:lnTo>
                  <a:lnTo>
                    <a:pt x="84" y="1142"/>
                  </a:lnTo>
                  <a:lnTo>
                    <a:pt x="90" y="1127"/>
                  </a:lnTo>
                  <a:lnTo>
                    <a:pt x="95" y="1114"/>
                  </a:lnTo>
                  <a:lnTo>
                    <a:pt x="101" y="1101"/>
                  </a:lnTo>
                  <a:lnTo>
                    <a:pt x="109" y="1089"/>
                  </a:lnTo>
                  <a:lnTo>
                    <a:pt x="112" y="1076"/>
                  </a:lnTo>
                  <a:lnTo>
                    <a:pt x="118" y="1064"/>
                  </a:lnTo>
                  <a:lnTo>
                    <a:pt x="122" y="1053"/>
                  </a:lnTo>
                  <a:lnTo>
                    <a:pt x="126" y="1045"/>
                  </a:lnTo>
                  <a:lnTo>
                    <a:pt x="129" y="1034"/>
                  </a:lnTo>
                  <a:lnTo>
                    <a:pt x="133" y="1030"/>
                  </a:lnTo>
                  <a:lnTo>
                    <a:pt x="131" y="1025"/>
                  </a:lnTo>
                  <a:lnTo>
                    <a:pt x="129" y="1013"/>
                  </a:lnTo>
                  <a:lnTo>
                    <a:pt x="128" y="1004"/>
                  </a:lnTo>
                  <a:lnTo>
                    <a:pt x="126" y="994"/>
                  </a:lnTo>
                  <a:lnTo>
                    <a:pt x="124" y="983"/>
                  </a:lnTo>
                  <a:lnTo>
                    <a:pt x="122" y="971"/>
                  </a:lnTo>
                  <a:lnTo>
                    <a:pt x="118" y="956"/>
                  </a:lnTo>
                  <a:lnTo>
                    <a:pt x="114" y="943"/>
                  </a:lnTo>
                  <a:lnTo>
                    <a:pt x="110" y="928"/>
                  </a:lnTo>
                  <a:lnTo>
                    <a:pt x="107" y="914"/>
                  </a:lnTo>
                  <a:lnTo>
                    <a:pt x="101" y="897"/>
                  </a:lnTo>
                  <a:lnTo>
                    <a:pt x="97" y="882"/>
                  </a:lnTo>
                  <a:lnTo>
                    <a:pt x="91" y="867"/>
                  </a:lnTo>
                  <a:lnTo>
                    <a:pt x="88" y="853"/>
                  </a:lnTo>
                  <a:lnTo>
                    <a:pt x="80" y="836"/>
                  </a:lnTo>
                  <a:lnTo>
                    <a:pt x="74" y="821"/>
                  </a:lnTo>
                  <a:lnTo>
                    <a:pt x="69" y="804"/>
                  </a:lnTo>
                  <a:lnTo>
                    <a:pt x="63" y="787"/>
                  </a:lnTo>
                  <a:lnTo>
                    <a:pt x="57" y="768"/>
                  </a:lnTo>
                  <a:lnTo>
                    <a:pt x="52" y="749"/>
                  </a:lnTo>
                  <a:lnTo>
                    <a:pt x="46" y="730"/>
                  </a:lnTo>
                  <a:lnTo>
                    <a:pt x="42" y="711"/>
                  </a:lnTo>
                  <a:lnTo>
                    <a:pt x="36" y="688"/>
                  </a:lnTo>
                  <a:lnTo>
                    <a:pt x="34" y="665"/>
                  </a:lnTo>
                  <a:lnTo>
                    <a:pt x="31" y="642"/>
                  </a:lnTo>
                  <a:lnTo>
                    <a:pt x="31" y="620"/>
                  </a:lnTo>
                  <a:lnTo>
                    <a:pt x="31" y="595"/>
                  </a:lnTo>
                  <a:lnTo>
                    <a:pt x="33" y="572"/>
                  </a:lnTo>
                  <a:lnTo>
                    <a:pt x="36" y="547"/>
                  </a:lnTo>
                  <a:lnTo>
                    <a:pt x="42" y="523"/>
                  </a:lnTo>
                  <a:lnTo>
                    <a:pt x="46" y="494"/>
                  </a:lnTo>
                  <a:lnTo>
                    <a:pt x="53" y="468"/>
                  </a:lnTo>
                  <a:lnTo>
                    <a:pt x="61" y="439"/>
                  </a:lnTo>
                  <a:lnTo>
                    <a:pt x="72" y="412"/>
                  </a:lnTo>
                  <a:lnTo>
                    <a:pt x="82" y="384"/>
                  </a:lnTo>
                  <a:lnTo>
                    <a:pt x="93" y="355"/>
                  </a:lnTo>
                  <a:lnTo>
                    <a:pt x="105" y="329"/>
                  </a:lnTo>
                  <a:lnTo>
                    <a:pt x="120" y="302"/>
                  </a:lnTo>
                  <a:lnTo>
                    <a:pt x="131" y="274"/>
                  </a:lnTo>
                  <a:lnTo>
                    <a:pt x="147" y="249"/>
                  </a:lnTo>
                  <a:lnTo>
                    <a:pt x="160" y="224"/>
                  </a:lnTo>
                  <a:lnTo>
                    <a:pt x="175" y="201"/>
                  </a:lnTo>
                  <a:lnTo>
                    <a:pt x="188" y="177"/>
                  </a:lnTo>
                  <a:lnTo>
                    <a:pt x="202" y="156"/>
                  </a:lnTo>
                  <a:lnTo>
                    <a:pt x="215" y="135"/>
                  </a:lnTo>
                  <a:lnTo>
                    <a:pt x="230" y="118"/>
                  </a:lnTo>
                  <a:lnTo>
                    <a:pt x="242" y="97"/>
                  </a:lnTo>
                  <a:lnTo>
                    <a:pt x="253" y="82"/>
                  </a:lnTo>
                  <a:lnTo>
                    <a:pt x="264" y="64"/>
                  </a:lnTo>
                  <a:lnTo>
                    <a:pt x="276" y="53"/>
                  </a:lnTo>
                  <a:lnTo>
                    <a:pt x="287" y="40"/>
                  </a:lnTo>
                  <a:lnTo>
                    <a:pt x="299" y="30"/>
                  </a:lnTo>
                  <a:lnTo>
                    <a:pt x="310" y="21"/>
                  </a:lnTo>
                  <a:lnTo>
                    <a:pt x="321" y="15"/>
                  </a:lnTo>
                  <a:lnTo>
                    <a:pt x="333" y="7"/>
                  </a:lnTo>
                  <a:lnTo>
                    <a:pt x="344" y="4"/>
                  </a:lnTo>
                  <a:lnTo>
                    <a:pt x="358" y="0"/>
                  </a:lnTo>
                  <a:lnTo>
                    <a:pt x="373" y="0"/>
                  </a:lnTo>
                  <a:lnTo>
                    <a:pt x="386" y="0"/>
                  </a:lnTo>
                  <a:lnTo>
                    <a:pt x="403" y="2"/>
                  </a:lnTo>
                  <a:lnTo>
                    <a:pt x="418" y="6"/>
                  </a:lnTo>
                  <a:lnTo>
                    <a:pt x="439" y="11"/>
                  </a:lnTo>
                  <a:lnTo>
                    <a:pt x="456" y="15"/>
                  </a:lnTo>
                  <a:lnTo>
                    <a:pt x="479" y="23"/>
                  </a:lnTo>
                  <a:lnTo>
                    <a:pt x="500" y="30"/>
                  </a:lnTo>
                  <a:lnTo>
                    <a:pt x="523" y="40"/>
                  </a:lnTo>
                  <a:lnTo>
                    <a:pt x="544" y="47"/>
                  </a:lnTo>
                  <a:lnTo>
                    <a:pt x="567" y="57"/>
                  </a:lnTo>
                  <a:lnTo>
                    <a:pt x="588" y="66"/>
                  </a:lnTo>
                  <a:lnTo>
                    <a:pt x="610" y="78"/>
                  </a:lnTo>
                  <a:lnTo>
                    <a:pt x="627" y="85"/>
                  </a:lnTo>
                  <a:lnTo>
                    <a:pt x="646" y="95"/>
                  </a:lnTo>
                  <a:lnTo>
                    <a:pt x="662" y="104"/>
                  </a:lnTo>
                  <a:lnTo>
                    <a:pt x="675" y="114"/>
                  </a:lnTo>
                  <a:lnTo>
                    <a:pt x="685" y="120"/>
                  </a:lnTo>
                  <a:lnTo>
                    <a:pt x="694" y="125"/>
                  </a:lnTo>
                  <a:lnTo>
                    <a:pt x="698" y="129"/>
                  </a:lnTo>
                  <a:lnTo>
                    <a:pt x="702" y="135"/>
                  </a:lnTo>
                  <a:lnTo>
                    <a:pt x="696" y="135"/>
                  </a:lnTo>
                  <a:lnTo>
                    <a:pt x="690" y="135"/>
                  </a:lnTo>
                  <a:lnTo>
                    <a:pt x="681" y="131"/>
                  </a:lnTo>
                  <a:lnTo>
                    <a:pt x="669" y="129"/>
                  </a:lnTo>
                  <a:lnTo>
                    <a:pt x="654" y="123"/>
                  </a:lnTo>
                  <a:lnTo>
                    <a:pt x="637" y="120"/>
                  </a:lnTo>
                  <a:lnTo>
                    <a:pt x="618" y="116"/>
                  </a:lnTo>
                  <a:lnTo>
                    <a:pt x="601" y="112"/>
                  </a:lnTo>
                  <a:lnTo>
                    <a:pt x="578" y="106"/>
                  </a:lnTo>
                  <a:lnTo>
                    <a:pt x="557" y="101"/>
                  </a:lnTo>
                  <a:lnTo>
                    <a:pt x="534" y="95"/>
                  </a:lnTo>
                  <a:lnTo>
                    <a:pt x="513" y="91"/>
                  </a:lnTo>
                  <a:lnTo>
                    <a:pt x="493" y="85"/>
                  </a:lnTo>
                  <a:lnTo>
                    <a:pt x="474" y="83"/>
                  </a:lnTo>
                  <a:lnTo>
                    <a:pt x="455" y="82"/>
                  </a:lnTo>
                  <a:lnTo>
                    <a:pt x="439" y="83"/>
                  </a:lnTo>
                  <a:lnTo>
                    <a:pt x="422" y="83"/>
                  </a:lnTo>
                  <a:lnTo>
                    <a:pt x="411" y="85"/>
                  </a:lnTo>
                  <a:lnTo>
                    <a:pt x="397" y="87"/>
                  </a:lnTo>
                  <a:lnTo>
                    <a:pt x="390" y="93"/>
                  </a:lnTo>
                  <a:lnTo>
                    <a:pt x="375" y="102"/>
                  </a:lnTo>
                  <a:lnTo>
                    <a:pt x="365" y="116"/>
                  </a:lnTo>
                  <a:lnTo>
                    <a:pt x="358" y="125"/>
                  </a:lnTo>
                  <a:lnTo>
                    <a:pt x="356" y="137"/>
                  </a:lnTo>
                  <a:lnTo>
                    <a:pt x="356" y="144"/>
                  </a:lnTo>
                  <a:lnTo>
                    <a:pt x="356" y="148"/>
                  </a:lnTo>
                  <a:lnTo>
                    <a:pt x="356" y="148"/>
                  </a:lnTo>
                  <a:close/>
                </a:path>
              </a:pathLst>
            </a:custGeom>
            <a:solidFill>
              <a:srgbClr val="8989A8"/>
            </a:solidFill>
            <a:ln w="9525">
              <a:noFill/>
              <a:round/>
            </a:ln>
          </p:spPr>
          <p:txBody>
            <a:bodyPr/>
            <a:lstStyle/>
            <a:p>
              <a:endParaRPr lang="en-US"/>
            </a:p>
          </p:txBody>
        </p:sp>
        <p:sp>
          <p:nvSpPr>
            <p:cNvPr id="384090" name="Freeform 90"/>
            <p:cNvSpPr/>
            <p:nvPr/>
          </p:nvSpPr>
          <p:spPr bwMode="auto">
            <a:xfrm>
              <a:off x="2831" y="2386"/>
              <a:ext cx="260" cy="204"/>
            </a:xfrm>
            <a:custGeom>
              <a:avLst/>
              <a:gdLst/>
              <a:ahLst/>
              <a:cxnLst>
                <a:cxn ang="0">
                  <a:pos x="298" y="42"/>
                </a:cxn>
                <a:cxn ang="0">
                  <a:pos x="302" y="44"/>
                </a:cxn>
                <a:cxn ang="0">
                  <a:pos x="315" y="48"/>
                </a:cxn>
                <a:cxn ang="0">
                  <a:pos x="331" y="48"/>
                </a:cxn>
                <a:cxn ang="0">
                  <a:pos x="350" y="42"/>
                </a:cxn>
                <a:cxn ang="0">
                  <a:pos x="367" y="27"/>
                </a:cxn>
                <a:cxn ang="0">
                  <a:pos x="380" y="14"/>
                </a:cxn>
                <a:cxn ang="0">
                  <a:pos x="389" y="4"/>
                </a:cxn>
                <a:cxn ang="0">
                  <a:pos x="393" y="0"/>
                </a:cxn>
                <a:cxn ang="0">
                  <a:pos x="407" y="86"/>
                </a:cxn>
                <a:cxn ang="0">
                  <a:pos x="519" y="242"/>
                </a:cxn>
                <a:cxn ang="0">
                  <a:pos x="515" y="240"/>
                </a:cxn>
                <a:cxn ang="0">
                  <a:pos x="509" y="240"/>
                </a:cxn>
                <a:cxn ang="0">
                  <a:pos x="498" y="238"/>
                </a:cxn>
                <a:cxn ang="0">
                  <a:pos x="486" y="236"/>
                </a:cxn>
                <a:cxn ang="0">
                  <a:pos x="471" y="234"/>
                </a:cxn>
                <a:cxn ang="0">
                  <a:pos x="456" y="232"/>
                </a:cxn>
                <a:cxn ang="0">
                  <a:pos x="439" y="230"/>
                </a:cxn>
                <a:cxn ang="0">
                  <a:pos x="424" y="230"/>
                </a:cxn>
                <a:cxn ang="0">
                  <a:pos x="407" y="230"/>
                </a:cxn>
                <a:cxn ang="0">
                  <a:pos x="397" y="232"/>
                </a:cxn>
                <a:cxn ang="0">
                  <a:pos x="391" y="234"/>
                </a:cxn>
                <a:cxn ang="0">
                  <a:pos x="389" y="240"/>
                </a:cxn>
                <a:cxn ang="0">
                  <a:pos x="388" y="247"/>
                </a:cxn>
                <a:cxn ang="0">
                  <a:pos x="389" y="251"/>
                </a:cxn>
                <a:cxn ang="0">
                  <a:pos x="424" y="407"/>
                </a:cxn>
                <a:cxn ang="0">
                  <a:pos x="422" y="403"/>
                </a:cxn>
                <a:cxn ang="0">
                  <a:pos x="418" y="394"/>
                </a:cxn>
                <a:cxn ang="0">
                  <a:pos x="412" y="381"/>
                </a:cxn>
                <a:cxn ang="0">
                  <a:pos x="405" y="365"/>
                </a:cxn>
                <a:cxn ang="0">
                  <a:pos x="391" y="346"/>
                </a:cxn>
                <a:cxn ang="0">
                  <a:pos x="374" y="329"/>
                </a:cxn>
                <a:cxn ang="0">
                  <a:pos x="363" y="320"/>
                </a:cxn>
                <a:cxn ang="0">
                  <a:pos x="353" y="312"/>
                </a:cxn>
                <a:cxn ang="0">
                  <a:pos x="342" y="303"/>
                </a:cxn>
                <a:cxn ang="0">
                  <a:pos x="331" y="297"/>
                </a:cxn>
                <a:cxn ang="0">
                  <a:pos x="315" y="287"/>
                </a:cxn>
                <a:cxn ang="0">
                  <a:pos x="300" y="282"/>
                </a:cxn>
                <a:cxn ang="0">
                  <a:pos x="283" y="276"/>
                </a:cxn>
                <a:cxn ang="0">
                  <a:pos x="268" y="272"/>
                </a:cxn>
                <a:cxn ang="0">
                  <a:pos x="251" y="266"/>
                </a:cxn>
                <a:cxn ang="0">
                  <a:pos x="234" y="263"/>
                </a:cxn>
                <a:cxn ang="0">
                  <a:pos x="217" y="259"/>
                </a:cxn>
                <a:cxn ang="0">
                  <a:pos x="201" y="259"/>
                </a:cxn>
                <a:cxn ang="0">
                  <a:pos x="184" y="255"/>
                </a:cxn>
                <a:cxn ang="0">
                  <a:pos x="171" y="253"/>
                </a:cxn>
                <a:cxn ang="0">
                  <a:pos x="158" y="251"/>
                </a:cxn>
                <a:cxn ang="0">
                  <a:pos x="148" y="251"/>
                </a:cxn>
                <a:cxn ang="0">
                  <a:pos x="131" y="251"/>
                </a:cxn>
                <a:cxn ang="0">
                  <a:pos x="127" y="251"/>
                </a:cxn>
                <a:cxn ang="0">
                  <a:pos x="0" y="225"/>
                </a:cxn>
                <a:cxn ang="0">
                  <a:pos x="213" y="114"/>
                </a:cxn>
                <a:cxn ang="0">
                  <a:pos x="234" y="54"/>
                </a:cxn>
                <a:cxn ang="0">
                  <a:pos x="298" y="42"/>
                </a:cxn>
                <a:cxn ang="0">
                  <a:pos x="298" y="42"/>
                </a:cxn>
              </a:cxnLst>
              <a:rect l="0" t="0" r="r" b="b"/>
              <a:pathLst>
                <a:path w="519" h="407">
                  <a:moveTo>
                    <a:pt x="298" y="42"/>
                  </a:moveTo>
                  <a:lnTo>
                    <a:pt x="302" y="44"/>
                  </a:lnTo>
                  <a:lnTo>
                    <a:pt x="315" y="48"/>
                  </a:lnTo>
                  <a:lnTo>
                    <a:pt x="331" y="48"/>
                  </a:lnTo>
                  <a:lnTo>
                    <a:pt x="350" y="42"/>
                  </a:lnTo>
                  <a:lnTo>
                    <a:pt x="367" y="27"/>
                  </a:lnTo>
                  <a:lnTo>
                    <a:pt x="380" y="14"/>
                  </a:lnTo>
                  <a:lnTo>
                    <a:pt x="389" y="4"/>
                  </a:lnTo>
                  <a:lnTo>
                    <a:pt x="393" y="0"/>
                  </a:lnTo>
                  <a:lnTo>
                    <a:pt x="407" y="86"/>
                  </a:lnTo>
                  <a:lnTo>
                    <a:pt x="519" y="242"/>
                  </a:lnTo>
                  <a:lnTo>
                    <a:pt x="515" y="240"/>
                  </a:lnTo>
                  <a:lnTo>
                    <a:pt x="509" y="240"/>
                  </a:lnTo>
                  <a:lnTo>
                    <a:pt x="498" y="238"/>
                  </a:lnTo>
                  <a:lnTo>
                    <a:pt x="486" y="236"/>
                  </a:lnTo>
                  <a:lnTo>
                    <a:pt x="471" y="234"/>
                  </a:lnTo>
                  <a:lnTo>
                    <a:pt x="456" y="232"/>
                  </a:lnTo>
                  <a:lnTo>
                    <a:pt x="439" y="230"/>
                  </a:lnTo>
                  <a:lnTo>
                    <a:pt x="424" y="230"/>
                  </a:lnTo>
                  <a:lnTo>
                    <a:pt x="407" y="230"/>
                  </a:lnTo>
                  <a:lnTo>
                    <a:pt x="397" y="232"/>
                  </a:lnTo>
                  <a:lnTo>
                    <a:pt x="391" y="234"/>
                  </a:lnTo>
                  <a:lnTo>
                    <a:pt x="389" y="240"/>
                  </a:lnTo>
                  <a:lnTo>
                    <a:pt x="388" y="247"/>
                  </a:lnTo>
                  <a:lnTo>
                    <a:pt x="389" y="251"/>
                  </a:lnTo>
                  <a:lnTo>
                    <a:pt x="424" y="407"/>
                  </a:lnTo>
                  <a:lnTo>
                    <a:pt x="422" y="403"/>
                  </a:lnTo>
                  <a:lnTo>
                    <a:pt x="418" y="394"/>
                  </a:lnTo>
                  <a:lnTo>
                    <a:pt x="412" y="381"/>
                  </a:lnTo>
                  <a:lnTo>
                    <a:pt x="405" y="365"/>
                  </a:lnTo>
                  <a:lnTo>
                    <a:pt x="391" y="346"/>
                  </a:lnTo>
                  <a:lnTo>
                    <a:pt x="374" y="329"/>
                  </a:lnTo>
                  <a:lnTo>
                    <a:pt x="363" y="320"/>
                  </a:lnTo>
                  <a:lnTo>
                    <a:pt x="353" y="312"/>
                  </a:lnTo>
                  <a:lnTo>
                    <a:pt x="342" y="303"/>
                  </a:lnTo>
                  <a:lnTo>
                    <a:pt x="331" y="297"/>
                  </a:lnTo>
                  <a:lnTo>
                    <a:pt x="315" y="287"/>
                  </a:lnTo>
                  <a:lnTo>
                    <a:pt x="300" y="282"/>
                  </a:lnTo>
                  <a:lnTo>
                    <a:pt x="283" y="276"/>
                  </a:lnTo>
                  <a:lnTo>
                    <a:pt x="268" y="272"/>
                  </a:lnTo>
                  <a:lnTo>
                    <a:pt x="251" y="266"/>
                  </a:lnTo>
                  <a:lnTo>
                    <a:pt x="234" y="263"/>
                  </a:lnTo>
                  <a:lnTo>
                    <a:pt x="217" y="259"/>
                  </a:lnTo>
                  <a:lnTo>
                    <a:pt x="201" y="259"/>
                  </a:lnTo>
                  <a:lnTo>
                    <a:pt x="184" y="255"/>
                  </a:lnTo>
                  <a:lnTo>
                    <a:pt x="171" y="253"/>
                  </a:lnTo>
                  <a:lnTo>
                    <a:pt x="158" y="251"/>
                  </a:lnTo>
                  <a:lnTo>
                    <a:pt x="148" y="251"/>
                  </a:lnTo>
                  <a:lnTo>
                    <a:pt x="131" y="251"/>
                  </a:lnTo>
                  <a:lnTo>
                    <a:pt x="127" y="251"/>
                  </a:lnTo>
                  <a:lnTo>
                    <a:pt x="0" y="225"/>
                  </a:lnTo>
                  <a:lnTo>
                    <a:pt x="213" y="114"/>
                  </a:lnTo>
                  <a:lnTo>
                    <a:pt x="234" y="54"/>
                  </a:lnTo>
                  <a:lnTo>
                    <a:pt x="298" y="42"/>
                  </a:lnTo>
                  <a:lnTo>
                    <a:pt x="298" y="42"/>
                  </a:lnTo>
                  <a:close/>
                </a:path>
              </a:pathLst>
            </a:custGeom>
            <a:solidFill>
              <a:srgbClr val="8989A8"/>
            </a:solidFill>
            <a:ln w="9525">
              <a:noFill/>
              <a:round/>
            </a:ln>
          </p:spPr>
          <p:txBody>
            <a:bodyPr/>
            <a:lstStyle/>
            <a:p>
              <a:endParaRPr lang="en-US"/>
            </a:p>
          </p:txBody>
        </p:sp>
        <p:sp>
          <p:nvSpPr>
            <p:cNvPr id="384091" name="Freeform 91"/>
            <p:cNvSpPr/>
            <p:nvPr/>
          </p:nvSpPr>
          <p:spPr bwMode="auto">
            <a:xfrm>
              <a:off x="2753" y="2683"/>
              <a:ext cx="680" cy="416"/>
            </a:xfrm>
            <a:custGeom>
              <a:avLst/>
              <a:gdLst/>
              <a:ahLst/>
              <a:cxnLst>
                <a:cxn ang="0">
                  <a:pos x="163" y="286"/>
                </a:cxn>
                <a:cxn ang="0">
                  <a:pos x="154" y="223"/>
                </a:cxn>
                <a:cxn ang="0">
                  <a:pos x="148" y="141"/>
                </a:cxn>
                <a:cxn ang="0">
                  <a:pos x="150" y="63"/>
                </a:cxn>
                <a:cxn ang="0">
                  <a:pos x="165" y="14"/>
                </a:cxn>
                <a:cxn ang="0">
                  <a:pos x="215" y="6"/>
                </a:cxn>
                <a:cxn ang="0">
                  <a:pos x="264" y="42"/>
                </a:cxn>
                <a:cxn ang="0">
                  <a:pos x="327" y="105"/>
                </a:cxn>
                <a:cxn ang="0">
                  <a:pos x="397" y="189"/>
                </a:cxn>
                <a:cxn ang="0">
                  <a:pos x="481" y="289"/>
                </a:cxn>
                <a:cxn ang="0">
                  <a:pos x="576" y="398"/>
                </a:cxn>
                <a:cxn ang="0">
                  <a:pos x="684" y="506"/>
                </a:cxn>
                <a:cxn ang="0">
                  <a:pos x="798" y="601"/>
                </a:cxn>
                <a:cxn ang="0">
                  <a:pos x="909" y="670"/>
                </a:cxn>
                <a:cxn ang="0">
                  <a:pos x="992" y="694"/>
                </a:cxn>
                <a:cxn ang="0">
                  <a:pos x="1042" y="658"/>
                </a:cxn>
                <a:cxn ang="0">
                  <a:pos x="1043" y="563"/>
                </a:cxn>
                <a:cxn ang="0">
                  <a:pos x="1024" y="453"/>
                </a:cxn>
                <a:cxn ang="0">
                  <a:pos x="1004" y="364"/>
                </a:cxn>
                <a:cxn ang="0">
                  <a:pos x="1002" y="346"/>
                </a:cxn>
                <a:cxn ang="0">
                  <a:pos x="1034" y="411"/>
                </a:cxn>
                <a:cxn ang="0">
                  <a:pos x="1087" y="519"/>
                </a:cxn>
                <a:cxn ang="0">
                  <a:pos x="1154" y="624"/>
                </a:cxn>
                <a:cxn ang="0">
                  <a:pos x="1220" y="681"/>
                </a:cxn>
                <a:cxn ang="0">
                  <a:pos x="1277" y="666"/>
                </a:cxn>
                <a:cxn ang="0">
                  <a:pos x="1323" y="615"/>
                </a:cxn>
                <a:cxn ang="0">
                  <a:pos x="1350" y="561"/>
                </a:cxn>
                <a:cxn ang="0">
                  <a:pos x="1291" y="730"/>
                </a:cxn>
                <a:cxn ang="0">
                  <a:pos x="1197" y="827"/>
                </a:cxn>
                <a:cxn ang="0">
                  <a:pos x="1127" y="812"/>
                </a:cxn>
                <a:cxn ang="0">
                  <a:pos x="1024" y="784"/>
                </a:cxn>
                <a:cxn ang="0">
                  <a:pos x="912" y="742"/>
                </a:cxn>
                <a:cxn ang="0">
                  <a:pos x="800" y="679"/>
                </a:cxn>
                <a:cxn ang="0">
                  <a:pos x="684" y="611"/>
                </a:cxn>
                <a:cxn ang="0">
                  <a:pos x="576" y="540"/>
                </a:cxn>
                <a:cxn ang="0">
                  <a:pos x="483" y="483"/>
                </a:cxn>
                <a:cxn ang="0">
                  <a:pos x="414" y="447"/>
                </a:cxn>
                <a:cxn ang="0">
                  <a:pos x="363" y="428"/>
                </a:cxn>
                <a:cxn ang="0">
                  <a:pos x="321" y="423"/>
                </a:cxn>
                <a:cxn ang="0">
                  <a:pos x="277" y="417"/>
                </a:cxn>
                <a:cxn ang="0">
                  <a:pos x="220" y="404"/>
                </a:cxn>
                <a:cxn ang="0">
                  <a:pos x="158" y="381"/>
                </a:cxn>
                <a:cxn ang="0">
                  <a:pos x="95" y="346"/>
                </a:cxn>
                <a:cxn ang="0">
                  <a:pos x="44" y="299"/>
                </a:cxn>
                <a:cxn ang="0">
                  <a:pos x="11" y="234"/>
                </a:cxn>
                <a:cxn ang="0">
                  <a:pos x="0" y="166"/>
                </a:cxn>
                <a:cxn ang="0">
                  <a:pos x="4" y="115"/>
                </a:cxn>
                <a:cxn ang="0">
                  <a:pos x="44" y="107"/>
                </a:cxn>
                <a:cxn ang="0">
                  <a:pos x="84" y="158"/>
                </a:cxn>
                <a:cxn ang="0">
                  <a:pos x="125" y="227"/>
                </a:cxn>
                <a:cxn ang="0">
                  <a:pos x="156" y="286"/>
                </a:cxn>
                <a:cxn ang="0">
                  <a:pos x="167" y="305"/>
                </a:cxn>
              </a:cxnLst>
              <a:rect l="0" t="0" r="r" b="b"/>
              <a:pathLst>
                <a:path w="1359" h="833">
                  <a:moveTo>
                    <a:pt x="167" y="305"/>
                  </a:moveTo>
                  <a:lnTo>
                    <a:pt x="165" y="301"/>
                  </a:lnTo>
                  <a:lnTo>
                    <a:pt x="165" y="295"/>
                  </a:lnTo>
                  <a:lnTo>
                    <a:pt x="163" y="286"/>
                  </a:lnTo>
                  <a:lnTo>
                    <a:pt x="162" y="274"/>
                  </a:lnTo>
                  <a:lnTo>
                    <a:pt x="158" y="259"/>
                  </a:lnTo>
                  <a:lnTo>
                    <a:pt x="158" y="242"/>
                  </a:lnTo>
                  <a:lnTo>
                    <a:pt x="154" y="223"/>
                  </a:lnTo>
                  <a:lnTo>
                    <a:pt x="154" y="206"/>
                  </a:lnTo>
                  <a:lnTo>
                    <a:pt x="152" y="183"/>
                  </a:lnTo>
                  <a:lnTo>
                    <a:pt x="150" y="162"/>
                  </a:lnTo>
                  <a:lnTo>
                    <a:pt x="148" y="141"/>
                  </a:lnTo>
                  <a:lnTo>
                    <a:pt x="148" y="120"/>
                  </a:lnTo>
                  <a:lnTo>
                    <a:pt x="148" y="99"/>
                  </a:lnTo>
                  <a:lnTo>
                    <a:pt x="148" y="80"/>
                  </a:lnTo>
                  <a:lnTo>
                    <a:pt x="150" y="63"/>
                  </a:lnTo>
                  <a:lnTo>
                    <a:pt x="156" y="48"/>
                  </a:lnTo>
                  <a:lnTo>
                    <a:pt x="156" y="33"/>
                  </a:lnTo>
                  <a:lnTo>
                    <a:pt x="160" y="23"/>
                  </a:lnTo>
                  <a:lnTo>
                    <a:pt x="165" y="14"/>
                  </a:lnTo>
                  <a:lnTo>
                    <a:pt x="171" y="8"/>
                  </a:lnTo>
                  <a:lnTo>
                    <a:pt x="186" y="0"/>
                  </a:lnTo>
                  <a:lnTo>
                    <a:pt x="205" y="4"/>
                  </a:lnTo>
                  <a:lnTo>
                    <a:pt x="215" y="6"/>
                  </a:lnTo>
                  <a:lnTo>
                    <a:pt x="226" y="14"/>
                  </a:lnTo>
                  <a:lnTo>
                    <a:pt x="238" y="19"/>
                  </a:lnTo>
                  <a:lnTo>
                    <a:pt x="251" y="31"/>
                  </a:lnTo>
                  <a:lnTo>
                    <a:pt x="264" y="42"/>
                  </a:lnTo>
                  <a:lnTo>
                    <a:pt x="279" y="56"/>
                  </a:lnTo>
                  <a:lnTo>
                    <a:pt x="295" y="71"/>
                  </a:lnTo>
                  <a:lnTo>
                    <a:pt x="312" y="88"/>
                  </a:lnTo>
                  <a:lnTo>
                    <a:pt x="327" y="105"/>
                  </a:lnTo>
                  <a:lnTo>
                    <a:pt x="344" y="124"/>
                  </a:lnTo>
                  <a:lnTo>
                    <a:pt x="361" y="145"/>
                  </a:lnTo>
                  <a:lnTo>
                    <a:pt x="380" y="168"/>
                  </a:lnTo>
                  <a:lnTo>
                    <a:pt x="397" y="189"/>
                  </a:lnTo>
                  <a:lnTo>
                    <a:pt x="418" y="213"/>
                  </a:lnTo>
                  <a:lnTo>
                    <a:pt x="437" y="238"/>
                  </a:lnTo>
                  <a:lnTo>
                    <a:pt x="460" y="265"/>
                  </a:lnTo>
                  <a:lnTo>
                    <a:pt x="481" y="289"/>
                  </a:lnTo>
                  <a:lnTo>
                    <a:pt x="504" y="316"/>
                  </a:lnTo>
                  <a:lnTo>
                    <a:pt x="526" y="343"/>
                  </a:lnTo>
                  <a:lnTo>
                    <a:pt x="551" y="371"/>
                  </a:lnTo>
                  <a:lnTo>
                    <a:pt x="576" y="398"/>
                  </a:lnTo>
                  <a:lnTo>
                    <a:pt x="603" y="426"/>
                  </a:lnTo>
                  <a:lnTo>
                    <a:pt x="629" y="453"/>
                  </a:lnTo>
                  <a:lnTo>
                    <a:pt x="658" y="481"/>
                  </a:lnTo>
                  <a:lnTo>
                    <a:pt x="684" y="506"/>
                  </a:lnTo>
                  <a:lnTo>
                    <a:pt x="713" y="531"/>
                  </a:lnTo>
                  <a:lnTo>
                    <a:pt x="741" y="556"/>
                  </a:lnTo>
                  <a:lnTo>
                    <a:pt x="772" y="580"/>
                  </a:lnTo>
                  <a:lnTo>
                    <a:pt x="798" y="601"/>
                  </a:lnTo>
                  <a:lnTo>
                    <a:pt x="827" y="622"/>
                  </a:lnTo>
                  <a:lnTo>
                    <a:pt x="855" y="639"/>
                  </a:lnTo>
                  <a:lnTo>
                    <a:pt x="884" y="658"/>
                  </a:lnTo>
                  <a:lnTo>
                    <a:pt x="909" y="670"/>
                  </a:lnTo>
                  <a:lnTo>
                    <a:pt x="933" y="681"/>
                  </a:lnTo>
                  <a:lnTo>
                    <a:pt x="954" y="689"/>
                  </a:lnTo>
                  <a:lnTo>
                    <a:pt x="977" y="694"/>
                  </a:lnTo>
                  <a:lnTo>
                    <a:pt x="992" y="694"/>
                  </a:lnTo>
                  <a:lnTo>
                    <a:pt x="1009" y="692"/>
                  </a:lnTo>
                  <a:lnTo>
                    <a:pt x="1023" y="685"/>
                  </a:lnTo>
                  <a:lnTo>
                    <a:pt x="1036" y="675"/>
                  </a:lnTo>
                  <a:lnTo>
                    <a:pt x="1042" y="658"/>
                  </a:lnTo>
                  <a:lnTo>
                    <a:pt x="1045" y="639"/>
                  </a:lnTo>
                  <a:lnTo>
                    <a:pt x="1045" y="615"/>
                  </a:lnTo>
                  <a:lnTo>
                    <a:pt x="1047" y="592"/>
                  </a:lnTo>
                  <a:lnTo>
                    <a:pt x="1043" y="563"/>
                  </a:lnTo>
                  <a:lnTo>
                    <a:pt x="1042" y="537"/>
                  </a:lnTo>
                  <a:lnTo>
                    <a:pt x="1036" y="508"/>
                  </a:lnTo>
                  <a:lnTo>
                    <a:pt x="1032" y="481"/>
                  </a:lnTo>
                  <a:lnTo>
                    <a:pt x="1024" y="453"/>
                  </a:lnTo>
                  <a:lnTo>
                    <a:pt x="1019" y="426"/>
                  </a:lnTo>
                  <a:lnTo>
                    <a:pt x="1013" y="402"/>
                  </a:lnTo>
                  <a:lnTo>
                    <a:pt x="1009" y="383"/>
                  </a:lnTo>
                  <a:lnTo>
                    <a:pt x="1004" y="364"/>
                  </a:lnTo>
                  <a:lnTo>
                    <a:pt x="1002" y="352"/>
                  </a:lnTo>
                  <a:lnTo>
                    <a:pt x="1000" y="345"/>
                  </a:lnTo>
                  <a:lnTo>
                    <a:pt x="1002" y="345"/>
                  </a:lnTo>
                  <a:lnTo>
                    <a:pt x="1002" y="346"/>
                  </a:lnTo>
                  <a:lnTo>
                    <a:pt x="1007" y="356"/>
                  </a:lnTo>
                  <a:lnTo>
                    <a:pt x="1013" y="371"/>
                  </a:lnTo>
                  <a:lnTo>
                    <a:pt x="1024" y="390"/>
                  </a:lnTo>
                  <a:lnTo>
                    <a:pt x="1034" y="411"/>
                  </a:lnTo>
                  <a:lnTo>
                    <a:pt x="1045" y="436"/>
                  </a:lnTo>
                  <a:lnTo>
                    <a:pt x="1059" y="464"/>
                  </a:lnTo>
                  <a:lnTo>
                    <a:pt x="1074" y="493"/>
                  </a:lnTo>
                  <a:lnTo>
                    <a:pt x="1087" y="519"/>
                  </a:lnTo>
                  <a:lnTo>
                    <a:pt x="1104" y="548"/>
                  </a:lnTo>
                  <a:lnTo>
                    <a:pt x="1120" y="575"/>
                  </a:lnTo>
                  <a:lnTo>
                    <a:pt x="1137" y="603"/>
                  </a:lnTo>
                  <a:lnTo>
                    <a:pt x="1154" y="624"/>
                  </a:lnTo>
                  <a:lnTo>
                    <a:pt x="1171" y="645"/>
                  </a:lnTo>
                  <a:lnTo>
                    <a:pt x="1188" y="662"/>
                  </a:lnTo>
                  <a:lnTo>
                    <a:pt x="1205" y="675"/>
                  </a:lnTo>
                  <a:lnTo>
                    <a:pt x="1220" y="681"/>
                  </a:lnTo>
                  <a:lnTo>
                    <a:pt x="1235" y="683"/>
                  </a:lnTo>
                  <a:lnTo>
                    <a:pt x="1251" y="679"/>
                  </a:lnTo>
                  <a:lnTo>
                    <a:pt x="1266" y="675"/>
                  </a:lnTo>
                  <a:lnTo>
                    <a:pt x="1277" y="666"/>
                  </a:lnTo>
                  <a:lnTo>
                    <a:pt x="1291" y="654"/>
                  </a:lnTo>
                  <a:lnTo>
                    <a:pt x="1302" y="641"/>
                  </a:lnTo>
                  <a:lnTo>
                    <a:pt x="1315" y="630"/>
                  </a:lnTo>
                  <a:lnTo>
                    <a:pt x="1323" y="615"/>
                  </a:lnTo>
                  <a:lnTo>
                    <a:pt x="1331" y="599"/>
                  </a:lnTo>
                  <a:lnTo>
                    <a:pt x="1340" y="586"/>
                  </a:lnTo>
                  <a:lnTo>
                    <a:pt x="1348" y="575"/>
                  </a:lnTo>
                  <a:lnTo>
                    <a:pt x="1350" y="561"/>
                  </a:lnTo>
                  <a:lnTo>
                    <a:pt x="1357" y="554"/>
                  </a:lnTo>
                  <a:lnTo>
                    <a:pt x="1357" y="548"/>
                  </a:lnTo>
                  <a:lnTo>
                    <a:pt x="1359" y="548"/>
                  </a:lnTo>
                  <a:lnTo>
                    <a:pt x="1291" y="730"/>
                  </a:lnTo>
                  <a:lnTo>
                    <a:pt x="1218" y="833"/>
                  </a:lnTo>
                  <a:lnTo>
                    <a:pt x="1215" y="831"/>
                  </a:lnTo>
                  <a:lnTo>
                    <a:pt x="1209" y="831"/>
                  </a:lnTo>
                  <a:lnTo>
                    <a:pt x="1197" y="827"/>
                  </a:lnTo>
                  <a:lnTo>
                    <a:pt x="1186" y="826"/>
                  </a:lnTo>
                  <a:lnTo>
                    <a:pt x="1167" y="822"/>
                  </a:lnTo>
                  <a:lnTo>
                    <a:pt x="1150" y="818"/>
                  </a:lnTo>
                  <a:lnTo>
                    <a:pt x="1127" y="812"/>
                  </a:lnTo>
                  <a:lnTo>
                    <a:pt x="1106" y="808"/>
                  </a:lnTo>
                  <a:lnTo>
                    <a:pt x="1080" y="801"/>
                  </a:lnTo>
                  <a:lnTo>
                    <a:pt x="1053" y="793"/>
                  </a:lnTo>
                  <a:lnTo>
                    <a:pt x="1024" y="784"/>
                  </a:lnTo>
                  <a:lnTo>
                    <a:pt x="998" y="776"/>
                  </a:lnTo>
                  <a:lnTo>
                    <a:pt x="969" y="765"/>
                  </a:lnTo>
                  <a:lnTo>
                    <a:pt x="941" y="753"/>
                  </a:lnTo>
                  <a:lnTo>
                    <a:pt x="912" y="742"/>
                  </a:lnTo>
                  <a:lnTo>
                    <a:pt x="886" y="730"/>
                  </a:lnTo>
                  <a:lnTo>
                    <a:pt x="857" y="713"/>
                  </a:lnTo>
                  <a:lnTo>
                    <a:pt x="829" y="696"/>
                  </a:lnTo>
                  <a:lnTo>
                    <a:pt x="800" y="679"/>
                  </a:lnTo>
                  <a:lnTo>
                    <a:pt x="772" y="664"/>
                  </a:lnTo>
                  <a:lnTo>
                    <a:pt x="741" y="645"/>
                  </a:lnTo>
                  <a:lnTo>
                    <a:pt x="713" y="628"/>
                  </a:lnTo>
                  <a:lnTo>
                    <a:pt x="684" y="611"/>
                  </a:lnTo>
                  <a:lnTo>
                    <a:pt x="658" y="594"/>
                  </a:lnTo>
                  <a:lnTo>
                    <a:pt x="629" y="575"/>
                  </a:lnTo>
                  <a:lnTo>
                    <a:pt x="603" y="557"/>
                  </a:lnTo>
                  <a:lnTo>
                    <a:pt x="576" y="540"/>
                  </a:lnTo>
                  <a:lnTo>
                    <a:pt x="553" y="525"/>
                  </a:lnTo>
                  <a:lnTo>
                    <a:pt x="528" y="510"/>
                  </a:lnTo>
                  <a:lnTo>
                    <a:pt x="506" y="497"/>
                  </a:lnTo>
                  <a:lnTo>
                    <a:pt x="483" y="483"/>
                  </a:lnTo>
                  <a:lnTo>
                    <a:pt x="466" y="474"/>
                  </a:lnTo>
                  <a:lnTo>
                    <a:pt x="447" y="462"/>
                  </a:lnTo>
                  <a:lnTo>
                    <a:pt x="430" y="455"/>
                  </a:lnTo>
                  <a:lnTo>
                    <a:pt x="414" y="447"/>
                  </a:lnTo>
                  <a:lnTo>
                    <a:pt x="401" y="442"/>
                  </a:lnTo>
                  <a:lnTo>
                    <a:pt x="386" y="436"/>
                  </a:lnTo>
                  <a:lnTo>
                    <a:pt x="374" y="432"/>
                  </a:lnTo>
                  <a:lnTo>
                    <a:pt x="363" y="428"/>
                  </a:lnTo>
                  <a:lnTo>
                    <a:pt x="354" y="428"/>
                  </a:lnTo>
                  <a:lnTo>
                    <a:pt x="342" y="424"/>
                  </a:lnTo>
                  <a:lnTo>
                    <a:pt x="331" y="423"/>
                  </a:lnTo>
                  <a:lnTo>
                    <a:pt x="321" y="423"/>
                  </a:lnTo>
                  <a:lnTo>
                    <a:pt x="312" y="423"/>
                  </a:lnTo>
                  <a:lnTo>
                    <a:pt x="300" y="421"/>
                  </a:lnTo>
                  <a:lnTo>
                    <a:pt x="289" y="419"/>
                  </a:lnTo>
                  <a:lnTo>
                    <a:pt x="277" y="417"/>
                  </a:lnTo>
                  <a:lnTo>
                    <a:pt x="266" y="417"/>
                  </a:lnTo>
                  <a:lnTo>
                    <a:pt x="251" y="413"/>
                  </a:lnTo>
                  <a:lnTo>
                    <a:pt x="236" y="409"/>
                  </a:lnTo>
                  <a:lnTo>
                    <a:pt x="220" y="404"/>
                  </a:lnTo>
                  <a:lnTo>
                    <a:pt x="207" y="400"/>
                  </a:lnTo>
                  <a:lnTo>
                    <a:pt x="190" y="394"/>
                  </a:lnTo>
                  <a:lnTo>
                    <a:pt x="175" y="388"/>
                  </a:lnTo>
                  <a:lnTo>
                    <a:pt x="158" y="381"/>
                  </a:lnTo>
                  <a:lnTo>
                    <a:pt x="143" y="375"/>
                  </a:lnTo>
                  <a:lnTo>
                    <a:pt x="125" y="365"/>
                  </a:lnTo>
                  <a:lnTo>
                    <a:pt x="110" y="356"/>
                  </a:lnTo>
                  <a:lnTo>
                    <a:pt x="95" y="346"/>
                  </a:lnTo>
                  <a:lnTo>
                    <a:pt x="82" y="337"/>
                  </a:lnTo>
                  <a:lnTo>
                    <a:pt x="68" y="324"/>
                  </a:lnTo>
                  <a:lnTo>
                    <a:pt x="55" y="312"/>
                  </a:lnTo>
                  <a:lnTo>
                    <a:pt x="44" y="299"/>
                  </a:lnTo>
                  <a:lnTo>
                    <a:pt x="36" y="286"/>
                  </a:lnTo>
                  <a:lnTo>
                    <a:pt x="25" y="269"/>
                  </a:lnTo>
                  <a:lnTo>
                    <a:pt x="19" y="251"/>
                  </a:lnTo>
                  <a:lnTo>
                    <a:pt x="11" y="234"/>
                  </a:lnTo>
                  <a:lnTo>
                    <a:pt x="8" y="217"/>
                  </a:lnTo>
                  <a:lnTo>
                    <a:pt x="2" y="200"/>
                  </a:lnTo>
                  <a:lnTo>
                    <a:pt x="0" y="183"/>
                  </a:lnTo>
                  <a:lnTo>
                    <a:pt x="0" y="166"/>
                  </a:lnTo>
                  <a:lnTo>
                    <a:pt x="0" y="153"/>
                  </a:lnTo>
                  <a:lnTo>
                    <a:pt x="0" y="137"/>
                  </a:lnTo>
                  <a:lnTo>
                    <a:pt x="2" y="126"/>
                  </a:lnTo>
                  <a:lnTo>
                    <a:pt x="4" y="115"/>
                  </a:lnTo>
                  <a:lnTo>
                    <a:pt x="9" y="107"/>
                  </a:lnTo>
                  <a:lnTo>
                    <a:pt x="19" y="99"/>
                  </a:lnTo>
                  <a:lnTo>
                    <a:pt x="36" y="103"/>
                  </a:lnTo>
                  <a:lnTo>
                    <a:pt x="44" y="107"/>
                  </a:lnTo>
                  <a:lnTo>
                    <a:pt x="53" y="116"/>
                  </a:lnTo>
                  <a:lnTo>
                    <a:pt x="63" y="128"/>
                  </a:lnTo>
                  <a:lnTo>
                    <a:pt x="74" y="143"/>
                  </a:lnTo>
                  <a:lnTo>
                    <a:pt x="84" y="158"/>
                  </a:lnTo>
                  <a:lnTo>
                    <a:pt x="95" y="175"/>
                  </a:lnTo>
                  <a:lnTo>
                    <a:pt x="106" y="192"/>
                  </a:lnTo>
                  <a:lnTo>
                    <a:pt x="118" y="211"/>
                  </a:lnTo>
                  <a:lnTo>
                    <a:pt x="125" y="227"/>
                  </a:lnTo>
                  <a:lnTo>
                    <a:pt x="135" y="244"/>
                  </a:lnTo>
                  <a:lnTo>
                    <a:pt x="143" y="259"/>
                  </a:lnTo>
                  <a:lnTo>
                    <a:pt x="152" y="274"/>
                  </a:lnTo>
                  <a:lnTo>
                    <a:pt x="156" y="286"/>
                  </a:lnTo>
                  <a:lnTo>
                    <a:pt x="162" y="295"/>
                  </a:lnTo>
                  <a:lnTo>
                    <a:pt x="165" y="301"/>
                  </a:lnTo>
                  <a:lnTo>
                    <a:pt x="167" y="305"/>
                  </a:lnTo>
                  <a:lnTo>
                    <a:pt x="167" y="305"/>
                  </a:lnTo>
                  <a:close/>
                </a:path>
              </a:pathLst>
            </a:custGeom>
            <a:solidFill>
              <a:srgbClr val="8989A8"/>
            </a:solidFill>
            <a:ln w="9525">
              <a:noFill/>
              <a:round/>
            </a:ln>
          </p:spPr>
          <p:txBody>
            <a:bodyPr/>
            <a:lstStyle/>
            <a:p>
              <a:endParaRPr lang="en-US"/>
            </a:p>
          </p:txBody>
        </p:sp>
        <p:sp>
          <p:nvSpPr>
            <p:cNvPr id="384092" name="Freeform 92"/>
            <p:cNvSpPr/>
            <p:nvPr/>
          </p:nvSpPr>
          <p:spPr bwMode="auto">
            <a:xfrm>
              <a:off x="3168" y="2532"/>
              <a:ext cx="28" cy="31"/>
            </a:xfrm>
            <a:custGeom>
              <a:avLst/>
              <a:gdLst/>
              <a:ahLst/>
              <a:cxnLst>
                <a:cxn ang="0">
                  <a:pos x="57" y="0"/>
                </a:cxn>
                <a:cxn ang="0">
                  <a:pos x="57" y="63"/>
                </a:cxn>
                <a:cxn ang="0">
                  <a:pos x="0" y="63"/>
                </a:cxn>
                <a:cxn ang="0">
                  <a:pos x="57" y="0"/>
                </a:cxn>
                <a:cxn ang="0">
                  <a:pos x="57" y="0"/>
                </a:cxn>
              </a:cxnLst>
              <a:rect l="0" t="0" r="r" b="b"/>
              <a:pathLst>
                <a:path w="57" h="63">
                  <a:moveTo>
                    <a:pt x="57" y="0"/>
                  </a:moveTo>
                  <a:lnTo>
                    <a:pt x="57" y="63"/>
                  </a:lnTo>
                  <a:lnTo>
                    <a:pt x="0" y="63"/>
                  </a:lnTo>
                  <a:lnTo>
                    <a:pt x="57" y="0"/>
                  </a:lnTo>
                  <a:lnTo>
                    <a:pt x="57" y="0"/>
                  </a:lnTo>
                  <a:close/>
                </a:path>
              </a:pathLst>
            </a:custGeom>
            <a:solidFill>
              <a:srgbClr val="96A3F7"/>
            </a:solidFill>
            <a:ln w="9525">
              <a:noFill/>
              <a:round/>
            </a:ln>
          </p:spPr>
          <p:txBody>
            <a:bodyPr/>
            <a:lstStyle/>
            <a:p>
              <a:endParaRPr lang="en-US"/>
            </a:p>
          </p:txBody>
        </p:sp>
        <p:sp>
          <p:nvSpPr>
            <p:cNvPr id="384007" name="Freeform 7"/>
            <p:cNvSpPr/>
            <p:nvPr/>
          </p:nvSpPr>
          <p:spPr bwMode="auto">
            <a:xfrm>
              <a:off x="4096" y="2523"/>
              <a:ext cx="83" cy="52"/>
            </a:xfrm>
            <a:custGeom>
              <a:avLst/>
              <a:gdLst/>
              <a:ahLst/>
              <a:cxnLst>
                <a:cxn ang="0">
                  <a:pos x="1" y="0"/>
                </a:cxn>
                <a:cxn ang="0">
                  <a:pos x="46" y="0"/>
                </a:cxn>
                <a:cxn ang="0">
                  <a:pos x="70" y="17"/>
                </a:cxn>
                <a:cxn ang="0">
                  <a:pos x="83" y="23"/>
                </a:cxn>
                <a:cxn ang="0">
                  <a:pos x="75" y="48"/>
                </a:cxn>
                <a:cxn ang="0">
                  <a:pos x="37" y="52"/>
                </a:cxn>
                <a:cxn ang="0">
                  <a:pos x="24" y="50"/>
                </a:cxn>
                <a:cxn ang="0">
                  <a:pos x="0" y="29"/>
                </a:cxn>
                <a:cxn ang="0">
                  <a:pos x="21" y="29"/>
                </a:cxn>
                <a:cxn ang="0">
                  <a:pos x="1" y="0"/>
                </a:cxn>
              </a:cxnLst>
              <a:rect l="0" t="0" r="r" b="b"/>
              <a:pathLst>
                <a:path w="83" h="52">
                  <a:moveTo>
                    <a:pt x="1" y="0"/>
                  </a:moveTo>
                  <a:lnTo>
                    <a:pt x="46" y="0"/>
                  </a:lnTo>
                  <a:lnTo>
                    <a:pt x="70" y="17"/>
                  </a:lnTo>
                  <a:lnTo>
                    <a:pt x="83" y="23"/>
                  </a:lnTo>
                  <a:lnTo>
                    <a:pt x="75" y="48"/>
                  </a:lnTo>
                  <a:lnTo>
                    <a:pt x="37" y="52"/>
                  </a:lnTo>
                  <a:lnTo>
                    <a:pt x="24" y="50"/>
                  </a:lnTo>
                  <a:lnTo>
                    <a:pt x="0" y="29"/>
                  </a:lnTo>
                  <a:cubicBezTo>
                    <a:pt x="0" y="26"/>
                    <a:pt x="21" y="34"/>
                    <a:pt x="21" y="29"/>
                  </a:cubicBezTo>
                  <a:cubicBezTo>
                    <a:pt x="27" y="17"/>
                    <a:pt x="1" y="0"/>
                    <a:pt x="1" y="0"/>
                  </a:cubicBezTo>
                  <a:close/>
                </a:path>
              </a:pathLst>
            </a:custGeom>
            <a:solidFill>
              <a:srgbClr val="996633"/>
            </a:solidFill>
            <a:ln w="9525" cap="flat" cmpd="sng">
              <a:noFill/>
              <a:prstDash val="solid"/>
              <a:round/>
            </a:ln>
            <a:effectLst/>
          </p:spPr>
          <p:txBody>
            <a:bodyPr lIns="107950" tIns="53975" rIns="107950" bIns="53975"/>
            <a:lstStyle/>
            <a:p>
              <a:endParaRPr lang="en-US"/>
            </a:p>
          </p:txBody>
        </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2" name="Rectangle 4"/>
          <p:cNvSpPr>
            <a:spLocks noGrp="1" noChangeArrowheads="1"/>
          </p:cNvSpPr>
          <p:nvPr>
            <p:ph idx="1"/>
          </p:nvPr>
        </p:nvSpPr>
        <p:spPr>
          <a:xfrm>
            <a:off x="914400" y="1340768"/>
            <a:ext cx="7772400" cy="4572000"/>
          </a:xfrm>
        </p:spPr>
        <p:txBody>
          <a:bodyPr/>
          <a:lstStyle/>
          <a:p>
            <a:r>
              <a:rPr lang="en-US" dirty="0"/>
              <a:t>Subsystem dependency on a subsystem</a:t>
            </a:r>
            <a:endParaRPr lang="en-US" dirty="0"/>
          </a:p>
          <a:p>
            <a:endParaRPr lang="en-US" dirty="0"/>
          </a:p>
          <a:p>
            <a:endParaRPr lang="en-US" dirty="0"/>
          </a:p>
          <a:p>
            <a:pPr>
              <a:buFont typeface="Wingdings" panose="05000000000000000000" pitchFamily="2" charset="2"/>
              <a:buNone/>
            </a:pPr>
            <a:endParaRPr lang="en-US" dirty="0"/>
          </a:p>
          <a:p>
            <a:r>
              <a:rPr lang="en-US" dirty="0"/>
              <a:t>Subsystem dependency on a package</a:t>
            </a:r>
            <a:endParaRPr lang="en-US" dirty="0"/>
          </a:p>
          <a:p>
            <a:endParaRPr lang="en-US" dirty="0"/>
          </a:p>
        </p:txBody>
      </p:sp>
      <p:sp>
        <p:nvSpPr>
          <p:cNvPr id="386051" name="Rectangle 3"/>
          <p:cNvSpPr>
            <a:spLocks noGrp="1" noChangeArrowheads="1"/>
          </p:cNvSpPr>
          <p:nvPr>
            <p:ph type="title"/>
          </p:nvPr>
        </p:nvSpPr>
        <p:spPr>
          <a:xfrm>
            <a:off x="523875" y="260648"/>
            <a:ext cx="7772400" cy="914400"/>
          </a:xfrm>
        </p:spPr>
        <p:txBody>
          <a:bodyPr>
            <a:normAutofit fontScale="90000"/>
          </a:bodyPr>
          <a:lstStyle/>
          <a:p>
            <a:r>
              <a:rPr lang="en-US" dirty="0"/>
              <a:t>Subsystem Dependencies: Guidelines</a:t>
            </a:r>
            <a:endParaRPr lang="en-US" dirty="0"/>
          </a:p>
        </p:txBody>
      </p:sp>
      <p:sp>
        <p:nvSpPr>
          <p:cNvPr id="386066" name="Line 18"/>
          <p:cNvSpPr>
            <a:spLocks noChangeShapeType="1"/>
          </p:cNvSpPr>
          <p:nvPr/>
        </p:nvSpPr>
        <p:spPr bwMode="auto">
          <a:xfrm>
            <a:off x="2519363" y="2398713"/>
            <a:ext cx="1350962" cy="0"/>
          </a:xfrm>
          <a:prstGeom prst="line">
            <a:avLst/>
          </a:prstGeom>
          <a:noFill/>
          <a:ln w="12700">
            <a:solidFill>
              <a:schemeClr val="tx1"/>
            </a:solidFill>
            <a:round/>
            <a:headEnd type="none" w="sm" len="sm"/>
            <a:tailEnd type="none" w="lg" len="lg"/>
          </a:ln>
          <a:effectLst/>
        </p:spPr>
        <p:txBody>
          <a:bodyPr wrap="none" anchor="ctr"/>
          <a:lstStyle/>
          <a:p>
            <a:endParaRPr lang="en-US"/>
          </a:p>
        </p:txBody>
      </p:sp>
      <p:sp>
        <p:nvSpPr>
          <p:cNvPr id="386067" name="Line 19"/>
          <p:cNvSpPr>
            <a:spLocks noChangeShapeType="1"/>
          </p:cNvSpPr>
          <p:nvPr/>
        </p:nvSpPr>
        <p:spPr bwMode="auto">
          <a:xfrm>
            <a:off x="4029075" y="2398713"/>
            <a:ext cx="1014413" cy="0"/>
          </a:xfrm>
          <a:prstGeom prst="line">
            <a:avLst/>
          </a:prstGeom>
          <a:noFill/>
          <a:ln w="12700">
            <a:solidFill>
              <a:schemeClr val="tx1"/>
            </a:solidFill>
            <a:round/>
          </a:ln>
          <a:effectLst/>
        </p:spPr>
        <p:txBody>
          <a:bodyPr wrap="none" lIns="107950" tIns="53975" rIns="107950" bIns="53975" anchor="ctr"/>
          <a:lstStyle/>
          <a:p>
            <a:endParaRPr lang="en-US"/>
          </a:p>
        </p:txBody>
      </p:sp>
      <p:sp>
        <p:nvSpPr>
          <p:cNvPr id="386080" name="Line 32"/>
          <p:cNvSpPr>
            <a:spLocks noChangeShapeType="1"/>
          </p:cNvSpPr>
          <p:nvPr/>
        </p:nvSpPr>
        <p:spPr bwMode="auto">
          <a:xfrm>
            <a:off x="2979738" y="4876800"/>
            <a:ext cx="2058987" cy="0"/>
          </a:xfrm>
          <a:prstGeom prst="line">
            <a:avLst/>
          </a:prstGeom>
          <a:noFill/>
          <a:ln w="12700">
            <a:solidFill>
              <a:schemeClr val="tx1"/>
            </a:solidFill>
            <a:prstDash val="lgDash"/>
            <a:round/>
            <a:tailEnd type="arrow" w="lg" len="lg"/>
          </a:ln>
          <a:effectLst/>
        </p:spPr>
        <p:txBody>
          <a:bodyPr wrap="none" lIns="107950" tIns="53975" rIns="107950" bIns="53975" anchor="ctr"/>
          <a:lstStyle/>
          <a:p>
            <a:endParaRPr lang="en-US"/>
          </a:p>
        </p:txBody>
      </p:sp>
      <p:sp>
        <p:nvSpPr>
          <p:cNvPr id="386050" name="Text Box 2"/>
          <p:cNvSpPr txBox="1">
            <a:spLocks noChangeArrowheads="1"/>
          </p:cNvSpPr>
          <p:nvPr/>
        </p:nvSpPr>
        <p:spPr bwMode="auto">
          <a:xfrm>
            <a:off x="6772275" y="1990725"/>
            <a:ext cx="1524000" cy="701675"/>
          </a:xfrm>
          <a:prstGeom prst="rect">
            <a:avLst/>
          </a:prstGeom>
          <a:noFill/>
          <a:ln w="12700">
            <a:noFill/>
            <a:miter lim="800000"/>
            <a:headEnd type="none" w="sm" len="sm"/>
            <a:tailEnd type="none" w="lg" len="lg"/>
          </a:ln>
          <a:effectLst/>
        </p:spPr>
        <p:txBody>
          <a:bodyPr>
            <a:spAutoFit/>
          </a:bodyPr>
          <a:lstStyle/>
          <a:p>
            <a:pPr>
              <a:spcBef>
                <a:spcPct val="50000"/>
              </a:spcBef>
            </a:pPr>
            <a:r>
              <a:rPr lang="en-US" sz="2000" i="1">
                <a:solidFill>
                  <a:srgbClr val="00CCFF"/>
                </a:solidFill>
              </a:rPr>
              <a:t>Flexible, Preferred</a:t>
            </a:r>
            <a:endParaRPr lang="en-US" sz="2000" i="1">
              <a:solidFill>
                <a:srgbClr val="00CCFF"/>
              </a:solidFill>
            </a:endParaRPr>
          </a:p>
        </p:txBody>
      </p:sp>
      <p:sp>
        <p:nvSpPr>
          <p:cNvPr id="386054" name="Oval 6"/>
          <p:cNvSpPr>
            <a:spLocks noChangeArrowheads="1"/>
          </p:cNvSpPr>
          <p:nvPr/>
        </p:nvSpPr>
        <p:spPr bwMode="auto">
          <a:xfrm>
            <a:off x="3914775" y="2268538"/>
            <a:ext cx="254000" cy="252412"/>
          </a:xfrm>
          <a:prstGeom prst="ellipse">
            <a:avLst/>
          </a:prstGeom>
          <a:solidFill>
            <a:srgbClr val="FFFFCC"/>
          </a:solidFill>
          <a:ln w="0">
            <a:solidFill>
              <a:srgbClr val="8A0E5E"/>
            </a:solidFill>
            <a:round/>
          </a:ln>
        </p:spPr>
        <p:txBody>
          <a:bodyPr/>
          <a:lstStyle/>
          <a:p>
            <a:endParaRPr lang="en-US"/>
          </a:p>
        </p:txBody>
      </p:sp>
      <p:sp>
        <p:nvSpPr>
          <p:cNvPr id="386055" name="Rectangle 7"/>
          <p:cNvSpPr>
            <a:spLocks noChangeArrowheads="1"/>
          </p:cNvSpPr>
          <p:nvPr/>
        </p:nvSpPr>
        <p:spPr bwMode="auto">
          <a:xfrm>
            <a:off x="3773488" y="2633663"/>
            <a:ext cx="598487" cy="244475"/>
          </a:xfrm>
          <a:prstGeom prst="rect">
            <a:avLst/>
          </a:prstGeom>
          <a:noFill/>
          <a:ln w="9525">
            <a:noFill/>
            <a:miter lim="800000"/>
          </a:ln>
        </p:spPr>
        <p:txBody>
          <a:bodyPr wrap="none" lIns="0" tIns="0" rIns="0" bIns="0">
            <a:spAutoFit/>
          </a:bodyPr>
          <a:lstStyle/>
          <a:p>
            <a:r>
              <a:rPr lang="en-US" sz="1600"/>
              <a:t>Server</a:t>
            </a:r>
            <a:endParaRPr lang="en-US" sz="1800"/>
          </a:p>
        </p:txBody>
      </p:sp>
      <p:sp>
        <p:nvSpPr>
          <p:cNvPr id="386068" name="Text Box 20"/>
          <p:cNvSpPr txBox="1">
            <a:spLocks noChangeArrowheads="1"/>
          </p:cNvSpPr>
          <p:nvPr/>
        </p:nvSpPr>
        <p:spPr bwMode="auto">
          <a:xfrm>
            <a:off x="6772275" y="4622800"/>
            <a:ext cx="2244725" cy="396875"/>
          </a:xfrm>
          <a:prstGeom prst="rect">
            <a:avLst/>
          </a:prstGeom>
          <a:noFill/>
          <a:ln w="12700">
            <a:noFill/>
            <a:miter lim="800000"/>
            <a:headEnd type="none" w="sm" len="sm"/>
            <a:tailEnd type="none" w="lg" len="lg"/>
          </a:ln>
          <a:effectLst/>
        </p:spPr>
        <p:txBody>
          <a:bodyPr>
            <a:spAutoFit/>
          </a:bodyPr>
          <a:lstStyle/>
          <a:p>
            <a:pPr>
              <a:spcBef>
                <a:spcPct val="50000"/>
              </a:spcBef>
            </a:pPr>
            <a:r>
              <a:rPr lang="en-US" sz="2000" i="1">
                <a:solidFill>
                  <a:srgbClr val="00CCFF"/>
                </a:solidFill>
              </a:rPr>
              <a:t>Use with care</a:t>
            </a:r>
            <a:endParaRPr lang="en-US" sz="2000" i="1">
              <a:solidFill>
                <a:srgbClr val="00CCFF"/>
              </a:solidFill>
            </a:endParaRPr>
          </a:p>
        </p:txBody>
      </p:sp>
      <p:sp>
        <p:nvSpPr>
          <p:cNvPr id="386071" name="Rectangle 23"/>
          <p:cNvSpPr>
            <a:spLocks noChangeArrowheads="1"/>
          </p:cNvSpPr>
          <p:nvPr/>
        </p:nvSpPr>
        <p:spPr bwMode="auto">
          <a:xfrm>
            <a:off x="1381125" y="4419600"/>
            <a:ext cx="1598613" cy="911225"/>
          </a:xfrm>
          <a:prstGeom prst="rect">
            <a:avLst/>
          </a:prstGeom>
          <a:solidFill>
            <a:srgbClr val="FFFFCC"/>
          </a:solidFill>
          <a:ln w="12700">
            <a:solidFill>
              <a:srgbClr val="990033"/>
            </a:solidFill>
            <a:miter lim="800000"/>
          </a:ln>
        </p:spPr>
        <p:txBody>
          <a:bodyPr/>
          <a:lstStyle/>
          <a:p>
            <a:endParaRPr lang="en-US"/>
          </a:p>
        </p:txBody>
      </p:sp>
      <p:sp>
        <p:nvSpPr>
          <p:cNvPr id="386073" name="Rectangle 25"/>
          <p:cNvSpPr>
            <a:spLocks noChangeArrowheads="1"/>
          </p:cNvSpPr>
          <p:nvPr/>
        </p:nvSpPr>
        <p:spPr bwMode="auto">
          <a:xfrm>
            <a:off x="1543050" y="5016500"/>
            <a:ext cx="1285875" cy="244475"/>
          </a:xfrm>
          <a:prstGeom prst="rect">
            <a:avLst/>
          </a:prstGeom>
          <a:solidFill>
            <a:srgbClr val="FFFFCC"/>
          </a:solidFill>
          <a:ln w="9525">
            <a:noFill/>
            <a:miter lim="800000"/>
          </a:ln>
        </p:spPr>
        <p:txBody>
          <a:bodyPr wrap="none" lIns="0" tIns="0" rIns="0" bIns="0">
            <a:spAutoFit/>
          </a:bodyPr>
          <a:lstStyle/>
          <a:p>
            <a:r>
              <a:rPr lang="en-US" sz="1600" dirty="0"/>
              <a:t>Client Support</a:t>
            </a:r>
            <a:endParaRPr lang="en-US" sz="1600" dirty="0"/>
          </a:p>
        </p:txBody>
      </p:sp>
      <p:sp>
        <p:nvSpPr>
          <p:cNvPr id="386074" name="Rectangle 26"/>
          <p:cNvSpPr>
            <a:spLocks noChangeArrowheads="1"/>
          </p:cNvSpPr>
          <p:nvPr/>
        </p:nvSpPr>
        <p:spPr bwMode="auto">
          <a:xfrm>
            <a:off x="1557338" y="4764088"/>
            <a:ext cx="1272784" cy="215444"/>
          </a:xfrm>
          <a:prstGeom prst="rect">
            <a:avLst/>
          </a:prstGeom>
          <a:solidFill>
            <a:srgbClr val="FFFFCC"/>
          </a:solidFill>
          <a:ln w="9525">
            <a:noFill/>
            <a:miter lim="800000"/>
          </a:ln>
        </p:spPr>
        <p:txBody>
          <a:bodyPr wrap="none" lIns="0" tIns="0" rIns="0" bIns="0">
            <a:spAutoFit/>
          </a:bodyPr>
          <a:lstStyle/>
          <a:p>
            <a:r>
              <a:rPr lang="en-US" sz="1400" dirty="0"/>
              <a:t>&lt;&lt;subsystem&gt;&gt;</a:t>
            </a:r>
            <a:endParaRPr lang="en-US" sz="1400" dirty="0"/>
          </a:p>
        </p:txBody>
      </p:sp>
      <p:grpSp>
        <p:nvGrpSpPr>
          <p:cNvPr id="2" name="Group 37"/>
          <p:cNvGrpSpPr/>
          <p:nvPr/>
        </p:nvGrpSpPr>
        <p:grpSpPr bwMode="auto">
          <a:xfrm>
            <a:off x="5056188" y="4151313"/>
            <a:ext cx="1614487" cy="1179512"/>
            <a:chOff x="2786" y="2615"/>
            <a:chExt cx="1017" cy="743"/>
          </a:xfrm>
        </p:grpSpPr>
        <p:grpSp>
          <p:nvGrpSpPr>
            <p:cNvPr id="3" name="Group 28"/>
            <p:cNvGrpSpPr/>
            <p:nvPr/>
          </p:nvGrpSpPr>
          <p:grpSpPr bwMode="auto">
            <a:xfrm>
              <a:off x="2786" y="2615"/>
              <a:ext cx="1017" cy="743"/>
              <a:chOff x="2551" y="1350"/>
              <a:chExt cx="1017" cy="743"/>
            </a:xfrm>
          </p:grpSpPr>
          <p:sp>
            <p:nvSpPr>
              <p:cNvPr id="386077" name="Rectangle 29"/>
              <p:cNvSpPr>
                <a:spLocks noChangeArrowheads="1"/>
              </p:cNvSpPr>
              <p:nvPr/>
            </p:nvSpPr>
            <p:spPr bwMode="auto">
              <a:xfrm>
                <a:off x="2551" y="1519"/>
                <a:ext cx="1017" cy="574"/>
              </a:xfrm>
              <a:prstGeom prst="rect">
                <a:avLst/>
              </a:prstGeom>
              <a:solidFill>
                <a:srgbClr val="FFFFCC"/>
              </a:solidFill>
              <a:ln w="12700">
                <a:solidFill>
                  <a:srgbClr val="990033"/>
                </a:solidFill>
                <a:miter lim="800000"/>
              </a:ln>
            </p:spPr>
            <p:txBody>
              <a:bodyPr/>
              <a:lstStyle/>
              <a:p>
                <a:endParaRPr lang="en-US"/>
              </a:p>
            </p:txBody>
          </p:sp>
          <p:sp>
            <p:nvSpPr>
              <p:cNvPr id="386078" name="Rectangle 30"/>
              <p:cNvSpPr>
                <a:spLocks noChangeArrowheads="1"/>
              </p:cNvSpPr>
              <p:nvPr/>
            </p:nvSpPr>
            <p:spPr bwMode="auto">
              <a:xfrm>
                <a:off x="2551" y="1350"/>
                <a:ext cx="404" cy="169"/>
              </a:xfrm>
              <a:prstGeom prst="rect">
                <a:avLst/>
              </a:prstGeom>
              <a:solidFill>
                <a:srgbClr val="FFFFCC"/>
              </a:solidFill>
              <a:ln w="12700">
                <a:solidFill>
                  <a:srgbClr val="990033"/>
                </a:solidFill>
                <a:miter lim="800000"/>
              </a:ln>
            </p:spPr>
            <p:txBody>
              <a:bodyPr/>
              <a:lstStyle/>
              <a:p>
                <a:endParaRPr lang="en-US"/>
              </a:p>
            </p:txBody>
          </p:sp>
        </p:grpSp>
        <p:sp>
          <p:nvSpPr>
            <p:cNvPr id="386079" name="Rectangle 31"/>
            <p:cNvSpPr>
              <a:spLocks noChangeArrowheads="1"/>
            </p:cNvSpPr>
            <p:nvPr/>
          </p:nvSpPr>
          <p:spPr bwMode="auto">
            <a:xfrm>
              <a:off x="2970" y="2896"/>
              <a:ext cx="662" cy="308"/>
            </a:xfrm>
            <a:prstGeom prst="rect">
              <a:avLst/>
            </a:prstGeom>
            <a:solidFill>
              <a:srgbClr val="FFFFCC"/>
            </a:solidFill>
            <a:ln w="9525">
              <a:noFill/>
              <a:miter lim="800000"/>
            </a:ln>
          </p:spPr>
          <p:txBody>
            <a:bodyPr lIns="0" tIns="0" rIns="0" bIns="0">
              <a:spAutoFit/>
            </a:bodyPr>
            <a:lstStyle/>
            <a:p>
              <a:pPr algn="ctr"/>
              <a:r>
                <a:rPr lang="en-US" sz="1600" dirty="0"/>
                <a:t>Supporting</a:t>
              </a:r>
              <a:br>
                <a:rPr lang="en-US" sz="1600" dirty="0"/>
              </a:br>
              <a:r>
                <a:rPr lang="en-US" sz="1600" dirty="0"/>
                <a:t>Types</a:t>
              </a:r>
              <a:endParaRPr lang="en-US" sz="1800" dirty="0"/>
            </a:p>
          </p:txBody>
        </p:sp>
      </p:grpSp>
      <p:sp>
        <p:nvSpPr>
          <p:cNvPr id="386083" name="Rectangle 35"/>
          <p:cNvSpPr>
            <a:spLocks noChangeArrowheads="1"/>
          </p:cNvSpPr>
          <p:nvPr/>
        </p:nvSpPr>
        <p:spPr bwMode="auto">
          <a:xfrm>
            <a:off x="1398588" y="1990725"/>
            <a:ext cx="1652587" cy="811213"/>
          </a:xfrm>
          <a:prstGeom prst="rect">
            <a:avLst/>
          </a:prstGeom>
          <a:solidFill>
            <a:srgbClr val="FFFFCC"/>
          </a:solidFill>
          <a:ln w="12700">
            <a:solidFill>
              <a:srgbClr val="990033"/>
            </a:solidFill>
            <a:miter lim="800000"/>
          </a:ln>
        </p:spPr>
        <p:txBody>
          <a:bodyPr/>
          <a:lstStyle/>
          <a:p>
            <a:endParaRPr lang="en-US"/>
          </a:p>
        </p:txBody>
      </p:sp>
      <p:sp>
        <p:nvSpPr>
          <p:cNvPr id="386059" name="Rectangle 11"/>
          <p:cNvSpPr>
            <a:spLocks noChangeArrowheads="1"/>
          </p:cNvSpPr>
          <p:nvPr/>
        </p:nvSpPr>
        <p:spPr bwMode="auto">
          <a:xfrm>
            <a:off x="1520825" y="2511425"/>
            <a:ext cx="1285875" cy="244475"/>
          </a:xfrm>
          <a:prstGeom prst="rect">
            <a:avLst/>
          </a:prstGeom>
          <a:solidFill>
            <a:srgbClr val="FFFFCC"/>
          </a:solidFill>
          <a:ln w="9525">
            <a:noFill/>
            <a:miter lim="800000"/>
          </a:ln>
        </p:spPr>
        <p:txBody>
          <a:bodyPr wrap="none" lIns="0" tIns="0" rIns="0" bIns="0">
            <a:spAutoFit/>
          </a:bodyPr>
          <a:lstStyle/>
          <a:p>
            <a:r>
              <a:rPr lang="en-US" sz="1600" dirty="0"/>
              <a:t>Client Support</a:t>
            </a:r>
            <a:endParaRPr lang="en-US" sz="1600" dirty="0"/>
          </a:p>
        </p:txBody>
      </p:sp>
      <p:sp>
        <p:nvSpPr>
          <p:cNvPr id="386060" name="Rectangle 12"/>
          <p:cNvSpPr>
            <a:spLocks noChangeArrowheads="1"/>
          </p:cNvSpPr>
          <p:nvPr/>
        </p:nvSpPr>
        <p:spPr bwMode="auto">
          <a:xfrm>
            <a:off x="1582738" y="2286000"/>
            <a:ext cx="1272784" cy="215444"/>
          </a:xfrm>
          <a:prstGeom prst="rect">
            <a:avLst/>
          </a:prstGeom>
          <a:solidFill>
            <a:srgbClr val="FFFFCC"/>
          </a:solidFill>
          <a:ln w="9525">
            <a:noFill/>
            <a:miter lim="800000"/>
          </a:ln>
        </p:spPr>
        <p:txBody>
          <a:bodyPr wrap="none" lIns="0" tIns="0" rIns="0" bIns="0">
            <a:spAutoFit/>
          </a:bodyPr>
          <a:lstStyle/>
          <a:p>
            <a:r>
              <a:rPr lang="en-US" sz="1400" dirty="0"/>
              <a:t>&lt;&lt;subsystem&gt;&gt;</a:t>
            </a:r>
            <a:endParaRPr lang="en-US" sz="1400" dirty="0"/>
          </a:p>
        </p:txBody>
      </p:sp>
      <p:sp>
        <p:nvSpPr>
          <p:cNvPr id="386062" name="Rectangle 14"/>
          <p:cNvSpPr>
            <a:spLocks noChangeArrowheads="1"/>
          </p:cNvSpPr>
          <p:nvPr/>
        </p:nvSpPr>
        <p:spPr bwMode="auto">
          <a:xfrm>
            <a:off x="5038725" y="1990725"/>
            <a:ext cx="1652588" cy="811213"/>
          </a:xfrm>
          <a:prstGeom prst="rect">
            <a:avLst/>
          </a:prstGeom>
          <a:solidFill>
            <a:srgbClr val="FFFFCC"/>
          </a:solidFill>
          <a:ln w="12700">
            <a:solidFill>
              <a:srgbClr val="990033"/>
            </a:solidFill>
            <a:miter lim="800000"/>
          </a:ln>
        </p:spPr>
        <p:txBody>
          <a:bodyPr/>
          <a:lstStyle/>
          <a:p>
            <a:endParaRPr lang="en-US"/>
          </a:p>
        </p:txBody>
      </p:sp>
      <p:sp>
        <p:nvSpPr>
          <p:cNvPr id="386064" name="Rectangle 16"/>
          <p:cNvSpPr>
            <a:spLocks noChangeArrowheads="1"/>
          </p:cNvSpPr>
          <p:nvPr/>
        </p:nvSpPr>
        <p:spPr bwMode="auto">
          <a:xfrm>
            <a:off x="5208588" y="2501900"/>
            <a:ext cx="1380186" cy="246221"/>
          </a:xfrm>
          <a:prstGeom prst="rect">
            <a:avLst/>
          </a:prstGeom>
          <a:solidFill>
            <a:srgbClr val="FFFFCC"/>
          </a:solidFill>
          <a:ln w="9525">
            <a:noFill/>
            <a:miter lim="800000"/>
          </a:ln>
        </p:spPr>
        <p:txBody>
          <a:bodyPr wrap="none" lIns="0" tIns="0" rIns="0" bIns="0">
            <a:spAutoFit/>
          </a:bodyPr>
          <a:lstStyle/>
          <a:p>
            <a:r>
              <a:rPr lang="en-US" sz="1600" dirty="0"/>
              <a:t>Server Support</a:t>
            </a:r>
            <a:endParaRPr lang="en-US" sz="1600" dirty="0"/>
          </a:p>
        </p:txBody>
      </p:sp>
      <p:sp>
        <p:nvSpPr>
          <p:cNvPr id="386065" name="Rectangle 17"/>
          <p:cNvSpPr>
            <a:spLocks noChangeArrowheads="1"/>
          </p:cNvSpPr>
          <p:nvPr/>
        </p:nvSpPr>
        <p:spPr bwMode="auto">
          <a:xfrm>
            <a:off x="5262563" y="2276475"/>
            <a:ext cx="1272784" cy="215444"/>
          </a:xfrm>
          <a:prstGeom prst="rect">
            <a:avLst/>
          </a:prstGeom>
          <a:solidFill>
            <a:srgbClr val="FFFFCC"/>
          </a:solidFill>
          <a:ln w="9525">
            <a:noFill/>
            <a:miter lim="800000"/>
          </a:ln>
        </p:spPr>
        <p:txBody>
          <a:bodyPr wrap="none" lIns="0" tIns="0" rIns="0" bIns="0">
            <a:spAutoFit/>
          </a:bodyPr>
          <a:lstStyle/>
          <a:p>
            <a:r>
              <a:rPr lang="en-US" sz="1400" dirty="0"/>
              <a:t>&lt;&lt;subsystem&gt;&gt;</a:t>
            </a:r>
            <a:endParaRPr lang="en-US" sz="1400" dirty="0"/>
          </a:p>
        </p:txBody>
      </p:sp>
      <p:grpSp>
        <p:nvGrpSpPr>
          <p:cNvPr id="4" name="Group 39"/>
          <p:cNvGrpSpPr/>
          <p:nvPr/>
        </p:nvGrpSpPr>
        <p:grpSpPr bwMode="auto">
          <a:xfrm>
            <a:off x="5700713" y="2052638"/>
            <a:ext cx="290512" cy="215900"/>
            <a:chOff x="4722" y="972"/>
            <a:chExt cx="183" cy="136"/>
          </a:xfrm>
        </p:grpSpPr>
        <p:sp>
          <p:nvSpPr>
            <p:cNvPr id="386088" name="Rectangle 40"/>
            <p:cNvSpPr>
              <a:spLocks noChangeArrowheads="1"/>
            </p:cNvSpPr>
            <p:nvPr/>
          </p:nvSpPr>
          <p:spPr bwMode="auto">
            <a:xfrm>
              <a:off x="4722" y="1054"/>
              <a:ext cx="94" cy="32"/>
            </a:xfrm>
            <a:prstGeom prst="rect">
              <a:avLst/>
            </a:prstGeom>
            <a:noFill/>
            <a:ln w="12700">
              <a:solidFill>
                <a:schemeClr val="bg2"/>
              </a:solidFill>
              <a:miter lim="800000"/>
            </a:ln>
          </p:spPr>
          <p:txBody>
            <a:bodyPr/>
            <a:lstStyle/>
            <a:p>
              <a:endParaRPr lang="en-US"/>
            </a:p>
          </p:txBody>
        </p:sp>
        <p:sp>
          <p:nvSpPr>
            <p:cNvPr id="386089" name="Rectangle 41"/>
            <p:cNvSpPr>
              <a:spLocks noChangeArrowheads="1"/>
            </p:cNvSpPr>
            <p:nvPr/>
          </p:nvSpPr>
          <p:spPr bwMode="auto">
            <a:xfrm>
              <a:off x="4722" y="995"/>
              <a:ext cx="94" cy="31"/>
            </a:xfrm>
            <a:prstGeom prst="rect">
              <a:avLst/>
            </a:prstGeom>
            <a:noFill/>
            <a:ln w="12700">
              <a:solidFill>
                <a:schemeClr val="bg2"/>
              </a:solidFill>
              <a:miter lim="800000"/>
            </a:ln>
          </p:spPr>
          <p:txBody>
            <a:bodyPr/>
            <a:lstStyle/>
            <a:p>
              <a:endParaRPr lang="en-US"/>
            </a:p>
          </p:txBody>
        </p:sp>
        <p:sp>
          <p:nvSpPr>
            <p:cNvPr id="386090" name="Freeform 42"/>
            <p:cNvSpPr/>
            <p:nvPr/>
          </p:nvSpPr>
          <p:spPr bwMode="auto">
            <a:xfrm>
              <a:off x="4771" y="972"/>
              <a:ext cx="134" cy="136"/>
            </a:xfrm>
            <a:custGeom>
              <a:avLst/>
              <a:gdLst/>
              <a:ahLst/>
              <a:cxnLst>
                <a:cxn ang="0">
                  <a:pos x="0" y="20"/>
                </a:cxn>
                <a:cxn ang="0">
                  <a:pos x="0" y="0"/>
                </a:cxn>
                <a:cxn ang="0">
                  <a:pos x="134" y="0"/>
                </a:cxn>
                <a:cxn ang="0">
                  <a:pos x="134" y="136"/>
                </a:cxn>
                <a:cxn ang="0">
                  <a:pos x="2" y="136"/>
                </a:cxn>
                <a:cxn ang="0">
                  <a:pos x="2" y="120"/>
                </a:cxn>
              </a:cxnLst>
              <a:rect l="0" t="0" r="r" b="b"/>
              <a:pathLst>
                <a:path w="134" h="136">
                  <a:moveTo>
                    <a:pt x="0" y="20"/>
                  </a:moveTo>
                  <a:lnTo>
                    <a:pt x="0" y="0"/>
                  </a:lnTo>
                  <a:lnTo>
                    <a:pt x="134" y="0"/>
                  </a:lnTo>
                  <a:lnTo>
                    <a:pt x="134" y="136"/>
                  </a:lnTo>
                  <a:lnTo>
                    <a:pt x="2" y="136"/>
                  </a:lnTo>
                  <a:lnTo>
                    <a:pt x="2" y="120"/>
                  </a:lnTo>
                </a:path>
              </a:pathLst>
            </a:custGeom>
            <a:noFill/>
            <a:ln w="12700" cap="flat" cmpd="sng">
              <a:solidFill>
                <a:schemeClr val="bg2"/>
              </a:solidFill>
              <a:prstDash val="solid"/>
              <a:round/>
            </a:ln>
            <a:effectLst/>
          </p:spPr>
          <p:txBody>
            <a:bodyPr wrap="none" lIns="107950" tIns="53975" rIns="107950" bIns="53975" anchor="ctr"/>
            <a:lstStyle/>
            <a:p>
              <a:endParaRPr lang="en-US"/>
            </a:p>
          </p:txBody>
        </p:sp>
        <p:sp>
          <p:nvSpPr>
            <p:cNvPr id="386091" name="Line 43"/>
            <p:cNvSpPr>
              <a:spLocks noChangeShapeType="1"/>
            </p:cNvSpPr>
            <p:nvPr/>
          </p:nvSpPr>
          <p:spPr bwMode="auto">
            <a:xfrm>
              <a:off x="4773" y="1030"/>
              <a:ext cx="0" cy="18"/>
            </a:xfrm>
            <a:prstGeom prst="line">
              <a:avLst/>
            </a:prstGeom>
            <a:noFill/>
            <a:ln w="12700">
              <a:solidFill>
                <a:schemeClr val="bg2"/>
              </a:solidFill>
              <a:round/>
            </a:ln>
            <a:effectLst/>
          </p:spPr>
          <p:txBody>
            <a:bodyPr wrap="none" lIns="107950" tIns="53975" rIns="107950" bIns="53975" anchor="ctr"/>
            <a:lstStyle/>
            <a:p>
              <a:endParaRPr lang="en-US"/>
            </a:p>
          </p:txBody>
        </p:sp>
      </p:grpSp>
      <p:grpSp>
        <p:nvGrpSpPr>
          <p:cNvPr id="5" name="Group 44"/>
          <p:cNvGrpSpPr/>
          <p:nvPr/>
        </p:nvGrpSpPr>
        <p:grpSpPr bwMode="auto">
          <a:xfrm>
            <a:off x="5700713" y="2052638"/>
            <a:ext cx="290512" cy="215900"/>
            <a:chOff x="4722" y="972"/>
            <a:chExt cx="183" cy="136"/>
          </a:xfrm>
        </p:grpSpPr>
        <p:sp>
          <p:nvSpPr>
            <p:cNvPr id="386093" name="Rectangle 45"/>
            <p:cNvSpPr>
              <a:spLocks noChangeArrowheads="1"/>
            </p:cNvSpPr>
            <p:nvPr/>
          </p:nvSpPr>
          <p:spPr bwMode="auto">
            <a:xfrm>
              <a:off x="4722" y="1054"/>
              <a:ext cx="94" cy="32"/>
            </a:xfrm>
            <a:prstGeom prst="rect">
              <a:avLst/>
            </a:prstGeom>
            <a:noFill/>
            <a:ln w="12700">
              <a:solidFill>
                <a:schemeClr val="bg2"/>
              </a:solidFill>
              <a:miter lim="800000"/>
            </a:ln>
          </p:spPr>
          <p:txBody>
            <a:bodyPr/>
            <a:lstStyle/>
            <a:p>
              <a:endParaRPr lang="en-US"/>
            </a:p>
          </p:txBody>
        </p:sp>
        <p:sp>
          <p:nvSpPr>
            <p:cNvPr id="386094" name="Rectangle 46"/>
            <p:cNvSpPr>
              <a:spLocks noChangeArrowheads="1"/>
            </p:cNvSpPr>
            <p:nvPr/>
          </p:nvSpPr>
          <p:spPr bwMode="auto">
            <a:xfrm>
              <a:off x="4722" y="995"/>
              <a:ext cx="94" cy="31"/>
            </a:xfrm>
            <a:prstGeom prst="rect">
              <a:avLst/>
            </a:prstGeom>
            <a:noFill/>
            <a:ln w="12700">
              <a:solidFill>
                <a:schemeClr val="bg2"/>
              </a:solidFill>
              <a:miter lim="800000"/>
            </a:ln>
          </p:spPr>
          <p:txBody>
            <a:bodyPr/>
            <a:lstStyle/>
            <a:p>
              <a:endParaRPr lang="en-US"/>
            </a:p>
          </p:txBody>
        </p:sp>
        <p:sp>
          <p:nvSpPr>
            <p:cNvPr id="386095" name="Freeform 47"/>
            <p:cNvSpPr/>
            <p:nvPr/>
          </p:nvSpPr>
          <p:spPr bwMode="auto">
            <a:xfrm>
              <a:off x="4771" y="972"/>
              <a:ext cx="134" cy="136"/>
            </a:xfrm>
            <a:custGeom>
              <a:avLst/>
              <a:gdLst/>
              <a:ahLst/>
              <a:cxnLst>
                <a:cxn ang="0">
                  <a:pos x="0" y="20"/>
                </a:cxn>
                <a:cxn ang="0">
                  <a:pos x="0" y="0"/>
                </a:cxn>
                <a:cxn ang="0">
                  <a:pos x="134" y="0"/>
                </a:cxn>
                <a:cxn ang="0">
                  <a:pos x="134" y="136"/>
                </a:cxn>
                <a:cxn ang="0">
                  <a:pos x="2" y="136"/>
                </a:cxn>
                <a:cxn ang="0">
                  <a:pos x="2" y="120"/>
                </a:cxn>
              </a:cxnLst>
              <a:rect l="0" t="0" r="r" b="b"/>
              <a:pathLst>
                <a:path w="134" h="136">
                  <a:moveTo>
                    <a:pt x="0" y="20"/>
                  </a:moveTo>
                  <a:lnTo>
                    <a:pt x="0" y="0"/>
                  </a:lnTo>
                  <a:lnTo>
                    <a:pt x="134" y="0"/>
                  </a:lnTo>
                  <a:lnTo>
                    <a:pt x="134" y="136"/>
                  </a:lnTo>
                  <a:lnTo>
                    <a:pt x="2" y="136"/>
                  </a:lnTo>
                  <a:lnTo>
                    <a:pt x="2" y="120"/>
                  </a:lnTo>
                </a:path>
              </a:pathLst>
            </a:custGeom>
            <a:noFill/>
            <a:ln w="12700" cap="flat" cmpd="sng">
              <a:solidFill>
                <a:schemeClr val="bg2"/>
              </a:solidFill>
              <a:prstDash val="solid"/>
              <a:round/>
            </a:ln>
            <a:effectLst/>
          </p:spPr>
          <p:txBody>
            <a:bodyPr wrap="none" lIns="107950" tIns="53975" rIns="107950" bIns="53975" anchor="ctr"/>
            <a:lstStyle/>
            <a:p>
              <a:endParaRPr lang="en-US"/>
            </a:p>
          </p:txBody>
        </p:sp>
        <p:sp>
          <p:nvSpPr>
            <p:cNvPr id="386096" name="Line 48"/>
            <p:cNvSpPr>
              <a:spLocks noChangeShapeType="1"/>
            </p:cNvSpPr>
            <p:nvPr/>
          </p:nvSpPr>
          <p:spPr bwMode="auto">
            <a:xfrm>
              <a:off x="4773" y="1030"/>
              <a:ext cx="0" cy="18"/>
            </a:xfrm>
            <a:prstGeom prst="line">
              <a:avLst/>
            </a:prstGeom>
            <a:noFill/>
            <a:ln w="12700">
              <a:solidFill>
                <a:schemeClr val="bg2"/>
              </a:solidFill>
              <a:round/>
            </a:ln>
            <a:effectLst/>
          </p:spPr>
          <p:txBody>
            <a:bodyPr wrap="none" lIns="107950" tIns="53975" rIns="107950" bIns="53975" anchor="ctr"/>
            <a:lstStyle/>
            <a:p>
              <a:endParaRPr lang="en-US"/>
            </a:p>
          </p:txBody>
        </p:sp>
      </p:grpSp>
      <p:grpSp>
        <p:nvGrpSpPr>
          <p:cNvPr id="6" name="Group 49"/>
          <p:cNvGrpSpPr/>
          <p:nvPr/>
        </p:nvGrpSpPr>
        <p:grpSpPr bwMode="auto">
          <a:xfrm>
            <a:off x="5700713" y="2052638"/>
            <a:ext cx="290512" cy="215900"/>
            <a:chOff x="4722" y="972"/>
            <a:chExt cx="183" cy="136"/>
          </a:xfrm>
        </p:grpSpPr>
        <p:sp>
          <p:nvSpPr>
            <p:cNvPr id="386098" name="Rectangle 50"/>
            <p:cNvSpPr>
              <a:spLocks noChangeArrowheads="1"/>
            </p:cNvSpPr>
            <p:nvPr/>
          </p:nvSpPr>
          <p:spPr bwMode="auto">
            <a:xfrm>
              <a:off x="4722" y="1054"/>
              <a:ext cx="94" cy="32"/>
            </a:xfrm>
            <a:prstGeom prst="rect">
              <a:avLst/>
            </a:prstGeom>
            <a:noFill/>
            <a:ln w="12700">
              <a:solidFill>
                <a:schemeClr val="tx1"/>
              </a:solidFill>
              <a:miter lim="800000"/>
            </a:ln>
          </p:spPr>
          <p:txBody>
            <a:bodyPr/>
            <a:lstStyle/>
            <a:p>
              <a:endParaRPr lang="en-US"/>
            </a:p>
          </p:txBody>
        </p:sp>
        <p:sp>
          <p:nvSpPr>
            <p:cNvPr id="386099" name="Rectangle 51"/>
            <p:cNvSpPr>
              <a:spLocks noChangeArrowheads="1"/>
            </p:cNvSpPr>
            <p:nvPr/>
          </p:nvSpPr>
          <p:spPr bwMode="auto">
            <a:xfrm>
              <a:off x="4722" y="995"/>
              <a:ext cx="94" cy="31"/>
            </a:xfrm>
            <a:prstGeom prst="rect">
              <a:avLst/>
            </a:prstGeom>
            <a:noFill/>
            <a:ln w="12700">
              <a:solidFill>
                <a:schemeClr val="tx1"/>
              </a:solidFill>
              <a:miter lim="800000"/>
            </a:ln>
          </p:spPr>
          <p:txBody>
            <a:bodyPr/>
            <a:lstStyle/>
            <a:p>
              <a:endParaRPr lang="en-US"/>
            </a:p>
          </p:txBody>
        </p:sp>
        <p:sp>
          <p:nvSpPr>
            <p:cNvPr id="386100" name="Freeform 52"/>
            <p:cNvSpPr/>
            <p:nvPr/>
          </p:nvSpPr>
          <p:spPr bwMode="auto">
            <a:xfrm>
              <a:off x="4771" y="972"/>
              <a:ext cx="134" cy="136"/>
            </a:xfrm>
            <a:custGeom>
              <a:avLst/>
              <a:gdLst/>
              <a:ahLst/>
              <a:cxnLst>
                <a:cxn ang="0">
                  <a:pos x="0" y="20"/>
                </a:cxn>
                <a:cxn ang="0">
                  <a:pos x="0" y="0"/>
                </a:cxn>
                <a:cxn ang="0">
                  <a:pos x="134" y="0"/>
                </a:cxn>
                <a:cxn ang="0">
                  <a:pos x="134" y="136"/>
                </a:cxn>
                <a:cxn ang="0">
                  <a:pos x="2" y="136"/>
                </a:cxn>
                <a:cxn ang="0">
                  <a:pos x="2" y="120"/>
                </a:cxn>
              </a:cxnLst>
              <a:rect l="0" t="0" r="r" b="b"/>
              <a:pathLst>
                <a:path w="134" h="136">
                  <a:moveTo>
                    <a:pt x="0" y="20"/>
                  </a:moveTo>
                  <a:lnTo>
                    <a:pt x="0" y="0"/>
                  </a:lnTo>
                  <a:lnTo>
                    <a:pt x="134" y="0"/>
                  </a:lnTo>
                  <a:lnTo>
                    <a:pt x="134" y="136"/>
                  </a:lnTo>
                  <a:lnTo>
                    <a:pt x="2" y="136"/>
                  </a:lnTo>
                  <a:lnTo>
                    <a:pt x="2" y="120"/>
                  </a:lnTo>
                </a:path>
              </a:pathLst>
            </a:custGeom>
            <a:noFill/>
            <a:ln w="12700" cap="flat" cmpd="sng">
              <a:solidFill>
                <a:schemeClr val="tx1"/>
              </a:solidFill>
              <a:prstDash val="solid"/>
              <a:round/>
            </a:ln>
            <a:effectLst/>
          </p:spPr>
          <p:txBody>
            <a:bodyPr wrap="none" lIns="107950" tIns="53975" rIns="107950" bIns="53975" anchor="ctr"/>
            <a:lstStyle/>
            <a:p>
              <a:endParaRPr lang="en-US"/>
            </a:p>
          </p:txBody>
        </p:sp>
        <p:sp>
          <p:nvSpPr>
            <p:cNvPr id="386101" name="Line 53"/>
            <p:cNvSpPr>
              <a:spLocks noChangeShapeType="1"/>
            </p:cNvSpPr>
            <p:nvPr/>
          </p:nvSpPr>
          <p:spPr bwMode="auto">
            <a:xfrm>
              <a:off x="4773" y="1030"/>
              <a:ext cx="0" cy="18"/>
            </a:xfrm>
            <a:prstGeom prst="line">
              <a:avLst/>
            </a:prstGeom>
            <a:noFill/>
            <a:ln w="12700">
              <a:solidFill>
                <a:schemeClr val="tx1"/>
              </a:solidFill>
              <a:round/>
            </a:ln>
            <a:effectLst/>
          </p:spPr>
          <p:txBody>
            <a:bodyPr wrap="none" lIns="107950" tIns="53975" rIns="107950" bIns="53975" anchor="ctr"/>
            <a:lstStyle/>
            <a:p>
              <a:endParaRPr lang="en-US"/>
            </a:p>
          </p:txBody>
        </p:sp>
      </p:grpSp>
      <p:grpSp>
        <p:nvGrpSpPr>
          <p:cNvPr id="7" name="Group 54"/>
          <p:cNvGrpSpPr/>
          <p:nvPr/>
        </p:nvGrpSpPr>
        <p:grpSpPr bwMode="auto">
          <a:xfrm>
            <a:off x="2009775" y="2052638"/>
            <a:ext cx="290513" cy="215900"/>
            <a:chOff x="4722" y="972"/>
            <a:chExt cx="183" cy="136"/>
          </a:xfrm>
        </p:grpSpPr>
        <p:sp>
          <p:nvSpPr>
            <p:cNvPr id="386103" name="Rectangle 55"/>
            <p:cNvSpPr>
              <a:spLocks noChangeArrowheads="1"/>
            </p:cNvSpPr>
            <p:nvPr/>
          </p:nvSpPr>
          <p:spPr bwMode="auto">
            <a:xfrm>
              <a:off x="4722" y="1054"/>
              <a:ext cx="94" cy="32"/>
            </a:xfrm>
            <a:prstGeom prst="rect">
              <a:avLst/>
            </a:prstGeom>
            <a:noFill/>
            <a:ln w="12700">
              <a:solidFill>
                <a:schemeClr val="tx1"/>
              </a:solidFill>
              <a:miter lim="800000"/>
            </a:ln>
          </p:spPr>
          <p:txBody>
            <a:bodyPr/>
            <a:lstStyle/>
            <a:p>
              <a:endParaRPr lang="en-US"/>
            </a:p>
          </p:txBody>
        </p:sp>
        <p:sp>
          <p:nvSpPr>
            <p:cNvPr id="386104" name="Rectangle 56"/>
            <p:cNvSpPr>
              <a:spLocks noChangeArrowheads="1"/>
            </p:cNvSpPr>
            <p:nvPr/>
          </p:nvSpPr>
          <p:spPr bwMode="auto">
            <a:xfrm>
              <a:off x="4722" y="995"/>
              <a:ext cx="94" cy="31"/>
            </a:xfrm>
            <a:prstGeom prst="rect">
              <a:avLst/>
            </a:prstGeom>
            <a:noFill/>
            <a:ln w="12700">
              <a:solidFill>
                <a:schemeClr val="tx1"/>
              </a:solidFill>
              <a:miter lim="800000"/>
            </a:ln>
          </p:spPr>
          <p:txBody>
            <a:bodyPr/>
            <a:lstStyle/>
            <a:p>
              <a:endParaRPr lang="en-US"/>
            </a:p>
          </p:txBody>
        </p:sp>
        <p:sp>
          <p:nvSpPr>
            <p:cNvPr id="386105" name="Freeform 57"/>
            <p:cNvSpPr/>
            <p:nvPr/>
          </p:nvSpPr>
          <p:spPr bwMode="auto">
            <a:xfrm>
              <a:off x="4771" y="972"/>
              <a:ext cx="134" cy="136"/>
            </a:xfrm>
            <a:custGeom>
              <a:avLst/>
              <a:gdLst/>
              <a:ahLst/>
              <a:cxnLst>
                <a:cxn ang="0">
                  <a:pos x="0" y="20"/>
                </a:cxn>
                <a:cxn ang="0">
                  <a:pos x="0" y="0"/>
                </a:cxn>
                <a:cxn ang="0">
                  <a:pos x="134" y="0"/>
                </a:cxn>
                <a:cxn ang="0">
                  <a:pos x="134" y="136"/>
                </a:cxn>
                <a:cxn ang="0">
                  <a:pos x="2" y="136"/>
                </a:cxn>
                <a:cxn ang="0">
                  <a:pos x="2" y="120"/>
                </a:cxn>
              </a:cxnLst>
              <a:rect l="0" t="0" r="r" b="b"/>
              <a:pathLst>
                <a:path w="134" h="136">
                  <a:moveTo>
                    <a:pt x="0" y="20"/>
                  </a:moveTo>
                  <a:lnTo>
                    <a:pt x="0" y="0"/>
                  </a:lnTo>
                  <a:lnTo>
                    <a:pt x="134" y="0"/>
                  </a:lnTo>
                  <a:lnTo>
                    <a:pt x="134" y="136"/>
                  </a:lnTo>
                  <a:lnTo>
                    <a:pt x="2" y="136"/>
                  </a:lnTo>
                  <a:lnTo>
                    <a:pt x="2" y="120"/>
                  </a:lnTo>
                </a:path>
              </a:pathLst>
            </a:custGeom>
            <a:noFill/>
            <a:ln w="12700" cap="flat" cmpd="sng">
              <a:solidFill>
                <a:schemeClr val="tx1"/>
              </a:solidFill>
              <a:prstDash val="solid"/>
              <a:round/>
            </a:ln>
            <a:effectLst/>
          </p:spPr>
          <p:txBody>
            <a:bodyPr wrap="none" lIns="107950" tIns="53975" rIns="107950" bIns="53975" anchor="ctr"/>
            <a:lstStyle/>
            <a:p>
              <a:endParaRPr lang="en-US"/>
            </a:p>
          </p:txBody>
        </p:sp>
        <p:sp>
          <p:nvSpPr>
            <p:cNvPr id="386106" name="Line 58"/>
            <p:cNvSpPr>
              <a:spLocks noChangeShapeType="1"/>
            </p:cNvSpPr>
            <p:nvPr/>
          </p:nvSpPr>
          <p:spPr bwMode="auto">
            <a:xfrm>
              <a:off x="4773" y="1030"/>
              <a:ext cx="0" cy="18"/>
            </a:xfrm>
            <a:prstGeom prst="line">
              <a:avLst/>
            </a:prstGeom>
            <a:noFill/>
            <a:ln w="12700">
              <a:solidFill>
                <a:schemeClr val="tx1"/>
              </a:solidFill>
              <a:round/>
            </a:ln>
            <a:effectLst/>
          </p:spPr>
          <p:txBody>
            <a:bodyPr wrap="none" lIns="107950" tIns="53975" rIns="107950" bIns="53975" anchor="ctr"/>
            <a:lstStyle/>
            <a:p>
              <a:endParaRPr lang="en-US"/>
            </a:p>
          </p:txBody>
        </p:sp>
      </p:grpSp>
      <p:grpSp>
        <p:nvGrpSpPr>
          <p:cNvPr id="8" name="Group 59"/>
          <p:cNvGrpSpPr/>
          <p:nvPr/>
        </p:nvGrpSpPr>
        <p:grpSpPr bwMode="auto">
          <a:xfrm>
            <a:off x="2009775" y="4486275"/>
            <a:ext cx="290513" cy="215900"/>
            <a:chOff x="4722" y="972"/>
            <a:chExt cx="183" cy="136"/>
          </a:xfrm>
        </p:grpSpPr>
        <p:sp>
          <p:nvSpPr>
            <p:cNvPr id="386108" name="Rectangle 60"/>
            <p:cNvSpPr>
              <a:spLocks noChangeArrowheads="1"/>
            </p:cNvSpPr>
            <p:nvPr/>
          </p:nvSpPr>
          <p:spPr bwMode="auto">
            <a:xfrm>
              <a:off x="4722" y="1054"/>
              <a:ext cx="94" cy="32"/>
            </a:xfrm>
            <a:prstGeom prst="rect">
              <a:avLst/>
            </a:prstGeom>
            <a:noFill/>
            <a:ln w="12700">
              <a:solidFill>
                <a:schemeClr val="tx1"/>
              </a:solidFill>
              <a:miter lim="800000"/>
            </a:ln>
          </p:spPr>
          <p:txBody>
            <a:bodyPr/>
            <a:lstStyle/>
            <a:p>
              <a:endParaRPr lang="en-US"/>
            </a:p>
          </p:txBody>
        </p:sp>
        <p:sp>
          <p:nvSpPr>
            <p:cNvPr id="386109" name="Rectangle 61"/>
            <p:cNvSpPr>
              <a:spLocks noChangeArrowheads="1"/>
            </p:cNvSpPr>
            <p:nvPr/>
          </p:nvSpPr>
          <p:spPr bwMode="auto">
            <a:xfrm>
              <a:off x="4722" y="995"/>
              <a:ext cx="94" cy="31"/>
            </a:xfrm>
            <a:prstGeom prst="rect">
              <a:avLst/>
            </a:prstGeom>
            <a:noFill/>
            <a:ln w="12700">
              <a:solidFill>
                <a:schemeClr val="tx1"/>
              </a:solidFill>
              <a:miter lim="800000"/>
            </a:ln>
          </p:spPr>
          <p:txBody>
            <a:bodyPr/>
            <a:lstStyle/>
            <a:p>
              <a:endParaRPr lang="en-US"/>
            </a:p>
          </p:txBody>
        </p:sp>
        <p:sp>
          <p:nvSpPr>
            <p:cNvPr id="386110" name="Freeform 62"/>
            <p:cNvSpPr/>
            <p:nvPr/>
          </p:nvSpPr>
          <p:spPr bwMode="auto">
            <a:xfrm>
              <a:off x="4771" y="972"/>
              <a:ext cx="134" cy="136"/>
            </a:xfrm>
            <a:custGeom>
              <a:avLst/>
              <a:gdLst/>
              <a:ahLst/>
              <a:cxnLst>
                <a:cxn ang="0">
                  <a:pos x="0" y="20"/>
                </a:cxn>
                <a:cxn ang="0">
                  <a:pos x="0" y="0"/>
                </a:cxn>
                <a:cxn ang="0">
                  <a:pos x="134" y="0"/>
                </a:cxn>
                <a:cxn ang="0">
                  <a:pos x="134" y="136"/>
                </a:cxn>
                <a:cxn ang="0">
                  <a:pos x="2" y="136"/>
                </a:cxn>
                <a:cxn ang="0">
                  <a:pos x="2" y="120"/>
                </a:cxn>
              </a:cxnLst>
              <a:rect l="0" t="0" r="r" b="b"/>
              <a:pathLst>
                <a:path w="134" h="136">
                  <a:moveTo>
                    <a:pt x="0" y="20"/>
                  </a:moveTo>
                  <a:lnTo>
                    <a:pt x="0" y="0"/>
                  </a:lnTo>
                  <a:lnTo>
                    <a:pt x="134" y="0"/>
                  </a:lnTo>
                  <a:lnTo>
                    <a:pt x="134" y="136"/>
                  </a:lnTo>
                  <a:lnTo>
                    <a:pt x="2" y="136"/>
                  </a:lnTo>
                  <a:lnTo>
                    <a:pt x="2" y="120"/>
                  </a:lnTo>
                </a:path>
              </a:pathLst>
            </a:custGeom>
            <a:noFill/>
            <a:ln w="12700" cap="flat" cmpd="sng">
              <a:solidFill>
                <a:schemeClr val="tx1"/>
              </a:solidFill>
              <a:prstDash val="solid"/>
              <a:round/>
            </a:ln>
            <a:effectLst/>
          </p:spPr>
          <p:txBody>
            <a:bodyPr wrap="none" lIns="107950" tIns="53975" rIns="107950" bIns="53975" anchor="ctr"/>
            <a:lstStyle/>
            <a:p>
              <a:endParaRPr lang="en-US"/>
            </a:p>
          </p:txBody>
        </p:sp>
        <p:sp>
          <p:nvSpPr>
            <p:cNvPr id="386111" name="Line 63"/>
            <p:cNvSpPr>
              <a:spLocks noChangeShapeType="1"/>
            </p:cNvSpPr>
            <p:nvPr/>
          </p:nvSpPr>
          <p:spPr bwMode="auto">
            <a:xfrm>
              <a:off x="4773" y="1030"/>
              <a:ext cx="0" cy="18"/>
            </a:xfrm>
            <a:prstGeom prst="line">
              <a:avLst/>
            </a:prstGeom>
            <a:noFill/>
            <a:ln w="12700">
              <a:solidFill>
                <a:schemeClr val="tx1"/>
              </a:solidFill>
              <a:round/>
            </a:ln>
            <a:effectLst/>
          </p:spPr>
          <p:txBody>
            <a:bodyPr wrap="none" lIns="107950" tIns="53975" rIns="107950" bIns="53975" anchor="ctr"/>
            <a:lstStyle/>
            <a:p>
              <a:endParaRPr lang="en-US"/>
            </a:p>
          </p:txBody>
        </p:sp>
      </p:grpSp>
      <p:grpSp>
        <p:nvGrpSpPr>
          <p:cNvPr id="9" name="Group 64"/>
          <p:cNvGrpSpPr/>
          <p:nvPr/>
        </p:nvGrpSpPr>
        <p:grpSpPr bwMode="auto">
          <a:xfrm>
            <a:off x="3863975" y="2220913"/>
            <a:ext cx="165100" cy="347662"/>
            <a:chOff x="2312" y="1120"/>
            <a:chExt cx="288" cy="544"/>
          </a:xfrm>
        </p:grpSpPr>
        <p:sp>
          <p:nvSpPr>
            <p:cNvPr id="386113" name="Arc 65"/>
            <p:cNvSpPr/>
            <p:nvPr/>
          </p:nvSpPr>
          <p:spPr bwMode="auto">
            <a:xfrm flipH="1">
              <a:off x="2312" y="1120"/>
              <a:ext cx="288" cy="2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chemeClr val="tx1"/>
              </a:solidFill>
              <a:round/>
            </a:ln>
            <a:effectLst/>
          </p:spPr>
          <p:txBody>
            <a:bodyPr wrap="none" lIns="107950" tIns="53975" rIns="107950" bIns="53975" anchor="ctr"/>
            <a:lstStyle/>
            <a:p>
              <a:endParaRPr lang="en-US"/>
            </a:p>
          </p:txBody>
        </p:sp>
        <p:sp>
          <p:nvSpPr>
            <p:cNvPr id="386114" name="Arc 66"/>
            <p:cNvSpPr/>
            <p:nvPr/>
          </p:nvSpPr>
          <p:spPr bwMode="auto">
            <a:xfrm flipH="1" flipV="1">
              <a:off x="2312" y="1392"/>
              <a:ext cx="288" cy="2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chemeClr val="tx1"/>
              </a:solidFill>
              <a:round/>
            </a:ln>
            <a:effectLst/>
          </p:spPr>
          <p:txBody>
            <a:bodyPr wrap="none" lIns="107950" tIns="53975" rIns="107950" bIns="53975" anchor="ctr"/>
            <a:lstStyle/>
            <a:p>
              <a:endParaRPr lang="en-US"/>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Grp="1" noChangeArrowheads="1"/>
          </p:cNvSpPr>
          <p:nvPr>
            <p:ph type="title"/>
          </p:nvPr>
        </p:nvSpPr>
        <p:spPr/>
        <p:txBody>
          <a:bodyPr/>
          <a:lstStyle/>
          <a:p>
            <a:r>
              <a:rPr lang="en-US"/>
              <a:t>Subsystem Design in Context</a:t>
            </a:r>
            <a:endParaRPr lang="en-US"/>
          </a:p>
        </p:txBody>
      </p:sp>
      <p:grpSp>
        <p:nvGrpSpPr>
          <p:cNvPr id="2" name="Group 16"/>
          <p:cNvGrpSpPr/>
          <p:nvPr/>
        </p:nvGrpSpPr>
        <p:grpSpPr bwMode="auto">
          <a:xfrm>
            <a:off x="2565400" y="1238076"/>
            <a:ext cx="4013200" cy="5575300"/>
            <a:chOff x="1616" y="504"/>
            <a:chExt cx="2528" cy="3512"/>
          </a:xfrm>
        </p:grpSpPr>
        <p:sp>
          <p:nvSpPr>
            <p:cNvPr id="342033" name="Rectangle 17"/>
            <p:cNvSpPr>
              <a:spLocks noChangeArrowheads="1"/>
            </p:cNvSpPr>
            <p:nvPr/>
          </p:nvSpPr>
          <p:spPr bwMode="auto">
            <a:xfrm>
              <a:off x="1616" y="504"/>
              <a:ext cx="2528" cy="3512"/>
            </a:xfrm>
            <a:prstGeom prst="rect">
              <a:avLst/>
            </a:prstGeom>
            <a:solidFill>
              <a:schemeClr val="tx1"/>
            </a:solidFill>
            <a:ln w="9525">
              <a:solidFill>
                <a:schemeClr val="tx1"/>
              </a:solidFill>
              <a:miter lim="800000"/>
            </a:ln>
            <a:effectLst/>
          </p:spPr>
          <p:txBody>
            <a:bodyPr wrap="none" lIns="107950" tIns="53975" rIns="107950" bIns="53975" anchor="ctr"/>
            <a:lstStyle/>
            <a:p>
              <a:endParaRPr lang="en-US" sz="1050"/>
            </a:p>
          </p:txBody>
        </p:sp>
        <p:sp>
          <p:nvSpPr>
            <p:cNvPr id="342034" name="Oval 18"/>
            <p:cNvSpPr>
              <a:spLocks noChangeArrowheads="1"/>
            </p:cNvSpPr>
            <p:nvPr/>
          </p:nvSpPr>
          <p:spPr bwMode="auto">
            <a:xfrm>
              <a:off x="2728" y="569"/>
              <a:ext cx="111" cy="111"/>
            </a:xfrm>
            <a:prstGeom prst="ellipse">
              <a:avLst/>
            </a:prstGeom>
            <a:solidFill>
              <a:schemeClr val="bg2"/>
            </a:solidFill>
            <a:ln w="12700">
              <a:solidFill>
                <a:srgbClr val="FF9999"/>
              </a:solidFill>
              <a:round/>
            </a:ln>
            <a:effectLst/>
          </p:spPr>
          <p:txBody>
            <a:bodyPr wrap="none" lIns="107950" tIns="53975" rIns="107950" bIns="53975" anchor="ctr"/>
            <a:lstStyle/>
            <a:p>
              <a:endParaRPr lang="en-US" sz="1050"/>
            </a:p>
          </p:txBody>
        </p:sp>
        <p:grpSp>
          <p:nvGrpSpPr>
            <p:cNvPr id="3" name="Group 19"/>
            <p:cNvGrpSpPr/>
            <p:nvPr/>
          </p:nvGrpSpPr>
          <p:grpSpPr bwMode="auto">
            <a:xfrm>
              <a:off x="3321" y="1631"/>
              <a:ext cx="153" cy="153"/>
              <a:chOff x="3317" y="1579"/>
              <a:chExt cx="153" cy="153"/>
            </a:xfrm>
          </p:grpSpPr>
          <p:sp>
            <p:nvSpPr>
              <p:cNvPr id="342036" name="Oval 20"/>
              <p:cNvSpPr>
                <a:spLocks noChangeArrowheads="1"/>
              </p:cNvSpPr>
              <p:nvPr/>
            </p:nvSpPr>
            <p:spPr bwMode="auto">
              <a:xfrm>
                <a:off x="3338" y="1600"/>
                <a:ext cx="111" cy="111"/>
              </a:xfrm>
              <a:prstGeom prst="ellipse">
                <a:avLst/>
              </a:prstGeom>
              <a:solidFill>
                <a:schemeClr val="bg2"/>
              </a:solidFill>
              <a:ln w="12700">
                <a:solidFill>
                  <a:srgbClr val="FF9999"/>
                </a:solidFill>
                <a:round/>
              </a:ln>
              <a:effectLst/>
            </p:spPr>
            <p:txBody>
              <a:bodyPr wrap="none" lIns="107950" tIns="53975" rIns="107950" bIns="53975" anchor="ctr"/>
              <a:lstStyle/>
              <a:p>
                <a:endParaRPr lang="en-US" sz="1050"/>
              </a:p>
            </p:txBody>
          </p:sp>
          <p:sp>
            <p:nvSpPr>
              <p:cNvPr id="342037" name="Oval 21"/>
              <p:cNvSpPr>
                <a:spLocks noChangeArrowheads="1"/>
              </p:cNvSpPr>
              <p:nvPr/>
            </p:nvSpPr>
            <p:spPr bwMode="auto">
              <a:xfrm>
                <a:off x="3317" y="1579"/>
                <a:ext cx="153" cy="153"/>
              </a:xfrm>
              <a:prstGeom prst="ellipse">
                <a:avLst/>
              </a:prstGeom>
              <a:noFill/>
              <a:ln w="12700">
                <a:solidFill>
                  <a:srgbClr val="FF9999"/>
                </a:solidFill>
                <a:round/>
              </a:ln>
              <a:effectLst/>
            </p:spPr>
            <p:txBody>
              <a:bodyPr wrap="none" lIns="107950" tIns="53975" rIns="107950" bIns="53975" anchor="ctr"/>
              <a:lstStyle/>
              <a:p>
                <a:endParaRPr lang="en-US" sz="1050"/>
              </a:p>
            </p:txBody>
          </p:sp>
        </p:grpSp>
        <p:grpSp>
          <p:nvGrpSpPr>
            <p:cNvPr id="4" name="Group 22"/>
            <p:cNvGrpSpPr/>
            <p:nvPr/>
          </p:nvGrpSpPr>
          <p:grpSpPr bwMode="auto">
            <a:xfrm>
              <a:off x="2789" y="3781"/>
              <a:ext cx="153" cy="153"/>
              <a:chOff x="3317" y="1579"/>
              <a:chExt cx="153" cy="153"/>
            </a:xfrm>
          </p:grpSpPr>
          <p:sp>
            <p:nvSpPr>
              <p:cNvPr id="342039" name="Oval 23"/>
              <p:cNvSpPr>
                <a:spLocks noChangeArrowheads="1"/>
              </p:cNvSpPr>
              <p:nvPr/>
            </p:nvSpPr>
            <p:spPr bwMode="auto">
              <a:xfrm>
                <a:off x="3338" y="1600"/>
                <a:ext cx="111" cy="111"/>
              </a:xfrm>
              <a:prstGeom prst="ellipse">
                <a:avLst/>
              </a:prstGeom>
              <a:solidFill>
                <a:schemeClr val="bg2"/>
              </a:solidFill>
              <a:ln w="12700">
                <a:solidFill>
                  <a:srgbClr val="FF9999"/>
                </a:solidFill>
                <a:round/>
              </a:ln>
              <a:effectLst/>
            </p:spPr>
            <p:txBody>
              <a:bodyPr wrap="none" lIns="107950" tIns="53975" rIns="107950" bIns="53975" anchor="ctr"/>
              <a:lstStyle/>
              <a:p>
                <a:endParaRPr lang="en-US" sz="1050"/>
              </a:p>
            </p:txBody>
          </p:sp>
          <p:sp>
            <p:nvSpPr>
              <p:cNvPr id="342040" name="Oval 24"/>
              <p:cNvSpPr>
                <a:spLocks noChangeArrowheads="1"/>
              </p:cNvSpPr>
              <p:nvPr/>
            </p:nvSpPr>
            <p:spPr bwMode="auto">
              <a:xfrm>
                <a:off x="3317" y="1579"/>
                <a:ext cx="153" cy="153"/>
              </a:xfrm>
              <a:prstGeom prst="ellipse">
                <a:avLst/>
              </a:prstGeom>
              <a:noFill/>
              <a:ln w="12700">
                <a:solidFill>
                  <a:srgbClr val="FF9999"/>
                </a:solidFill>
                <a:round/>
              </a:ln>
              <a:effectLst/>
            </p:spPr>
            <p:txBody>
              <a:bodyPr wrap="none" lIns="107950" tIns="53975" rIns="107950" bIns="53975" anchor="ctr"/>
              <a:lstStyle/>
              <a:p>
                <a:endParaRPr lang="en-US" sz="1050"/>
              </a:p>
            </p:txBody>
          </p:sp>
        </p:grpSp>
        <p:grpSp>
          <p:nvGrpSpPr>
            <p:cNvPr id="5" name="Group 25"/>
            <p:cNvGrpSpPr/>
            <p:nvPr/>
          </p:nvGrpSpPr>
          <p:grpSpPr bwMode="auto">
            <a:xfrm>
              <a:off x="2221" y="1000"/>
              <a:ext cx="302" cy="198"/>
              <a:chOff x="2263" y="970"/>
              <a:chExt cx="288" cy="189"/>
            </a:xfrm>
          </p:grpSpPr>
          <p:sp>
            <p:nvSpPr>
              <p:cNvPr id="342042" name="AutoShape 26"/>
              <p:cNvSpPr>
                <a:spLocks noChangeArrowheads="1"/>
              </p:cNvSpPr>
              <p:nvPr/>
            </p:nvSpPr>
            <p:spPr bwMode="auto">
              <a:xfrm>
                <a:off x="2263" y="970"/>
                <a:ext cx="288" cy="189"/>
              </a:xfrm>
              <a:prstGeom prst="roundRect">
                <a:avLst>
                  <a:gd name="adj" fmla="val 16667"/>
                </a:avLst>
              </a:prstGeom>
              <a:solidFill>
                <a:srgbClr val="8ECC8E"/>
              </a:solidFill>
              <a:ln w="9525">
                <a:solidFill>
                  <a:schemeClr val="bg2"/>
                </a:solidFill>
                <a:round/>
              </a:ln>
              <a:effectLst>
                <a:outerShdw dist="45791" dir="3378596" algn="ctr" rotWithShape="0">
                  <a:srgbClr val="C0C0C0"/>
                </a:outerShdw>
              </a:effectLst>
            </p:spPr>
            <p:txBody>
              <a:bodyPr wrap="none" lIns="107950" tIns="53975" rIns="107950" bIns="53975" anchor="ctr"/>
              <a:lstStyle/>
              <a:p>
                <a:endParaRPr lang="en-US" sz="1050"/>
              </a:p>
            </p:txBody>
          </p:sp>
          <p:grpSp>
            <p:nvGrpSpPr>
              <p:cNvPr id="6" name="Group 27"/>
              <p:cNvGrpSpPr/>
              <p:nvPr/>
            </p:nvGrpSpPr>
            <p:grpSpPr bwMode="auto">
              <a:xfrm>
                <a:off x="2300" y="996"/>
                <a:ext cx="86" cy="128"/>
                <a:chOff x="2853" y="1773"/>
                <a:chExt cx="161" cy="237"/>
              </a:xfrm>
            </p:grpSpPr>
            <p:sp>
              <p:nvSpPr>
                <p:cNvPr id="342044" name="AutoShape 28"/>
                <p:cNvSpPr>
                  <a:spLocks noChangeArrowheads="1"/>
                </p:cNvSpPr>
                <p:nvPr/>
              </p:nvSpPr>
              <p:spPr bwMode="auto">
                <a:xfrm>
                  <a:off x="2853" y="1880"/>
                  <a:ext cx="161" cy="130"/>
                </a:xfrm>
                <a:prstGeom prst="parallelogram">
                  <a:avLst>
                    <a:gd name="adj" fmla="val 30962"/>
                  </a:avLst>
                </a:prstGeom>
                <a:solidFill>
                  <a:srgbClr val="FFCC99"/>
                </a:solidFill>
                <a:ln w="9525">
                  <a:solidFill>
                    <a:schemeClr val="bg2"/>
                  </a:solidFill>
                  <a:miter lim="800000"/>
                </a:ln>
                <a:effectLst/>
              </p:spPr>
              <p:txBody>
                <a:bodyPr wrap="none" lIns="107950" tIns="53975" rIns="107950" bIns="53975" anchor="ctr"/>
                <a:lstStyle/>
                <a:p>
                  <a:endParaRPr lang="en-US" sz="1050"/>
                </a:p>
              </p:txBody>
            </p:sp>
            <p:sp>
              <p:nvSpPr>
                <p:cNvPr id="342045" name="Oval 29"/>
                <p:cNvSpPr>
                  <a:spLocks noChangeArrowheads="1"/>
                </p:cNvSpPr>
                <p:nvPr/>
              </p:nvSpPr>
              <p:spPr bwMode="auto">
                <a:xfrm>
                  <a:off x="2915" y="1773"/>
                  <a:ext cx="87" cy="87"/>
                </a:xfrm>
                <a:prstGeom prst="ellipse">
                  <a:avLst/>
                </a:prstGeom>
                <a:solidFill>
                  <a:srgbClr val="FFCC99"/>
                </a:solidFill>
                <a:ln w="9525">
                  <a:solidFill>
                    <a:schemeClr val="bg2"/>
                  </a:solidFill>
                  <a:round/>
                </a:ln>
                <a:effectLst/>
              </p:spPr>
              <p:txBody>
                <a:bodyPr wrap="none" lIns="107950" tIns="53975" rIns="107950" bIns="53975" anchor="ctr"/>
                <a:lstStyle/>
                <a:p>
                  <a:endParaRPr lang="en-US" sz="1050"/>
                </a:p>
              </p:txBody>
            </p:sp>
          </p:grpSp>
          <p:grpSp>
            <p:nvGrpSpPr>
              <p:cNvPr id="7" name="Group 30"/>
              <p:cNvGrpSpPr/>
              <p:nvPr/>
            </p:nvGrpSpPr>
            <p:grpSpPr bwMode="auto">
              <a:xfrm>
                <a:off x="2373" y="985"/>
                <a:ext cx="65" cy="93"/>
                <a:chOff x="3387" y="1863"/>
                <a:chExt cx="122" cy="174"/>
              </a:xfrm>
            </p:grpSpPr>
            <p:sp>
              <p:nvSpPr>
                <p:cNvPr id="342047" name="Freeform 31"/>
                <p:cNvSpPr/>
                <p:nvPr/>
              </p:nvSpPr>
              <p:spPr bwMode="auto">
                <a:xfrm>
                  <a:off x="3387" y="1863"/>
                  <a:ext cx="122" cy="174"/>
                </a:xfrm>
                <a:custGeom>
                  <a:avLst/>
                  <a:gdLst/>
                  <a:ahLst/>
                  <a:cxnLst>
                    <a:cxn ang="0">
                      <a:pos x="0" y="0"/>
                    </a:cxn>
                    <a:cxn ang="0">
                      <a:pos x="0" y="174"/>
                    </a:cxn>
                    <a:cxn ang="0">
                      <a:pos x="122" y="174"/>
                    </a:cxn>
                    <a:cxn ang="0">
                      <a:pos x="122" y="38"/>
                    </a:cxn>
                    <a:cxn ang="0">
                      <a:pos x="84" y="0"/>
                    </a:cxn>
                    <a:cxn ang="0">
                      <a:pos x="0" y="0"/>
                    </a:cxn>
                  </a:cxnLst>
                  <a:rect l="0" t="0" r="r" b="b"/>
                  <a:pathLst>
                    <a:path w="122" h="174">
                      <a:moveTo>
                        <a:pt x="0" y="0"/>
                      </a:moveTo>
                      <a:lnTo>
                        <a:pt x="0" y="174"/>
                      </a:lnTo>
                      <a:lnTo>
                        <a:pt x="122" y="174"/>
                      </a:lnTo>
                      <a:lnTo>
                        <a:pt x="122" y="38"/>
                      </a:lnTo>
                      <a:lnTo>
                        <a:pt x="84" y="0"/>
                      </a:lnTo>
                      <a:lnTo>
                        <a:pt x="0" y="0"/>
                      </a:lnTo>
                      <a:close/>
                    </a:path>
                  </a:pathLst>
                </a:custGeom>
                <a:solidFill>
                  <a:srgbClr val="FF9966"/>
                </a:solidFill>
                <a:ln w="9525" cap="flat" cmpd="sng">
                  <a:solidFill>
                    <a:schemeClr val="bg2"/>
                  </a:solidFill>
                  <a:prstDash val="solid"/>
                  <a:round/>
                </a:ln>
                <a:effectLst/>
              </p:spPr>
              <p:txBody>
                <a:bodyPr lIns="107950" tIns="53975" rIns="107950" bIns="53975"/>
                <a:lstStyle/>
                <a:p>
                  <a:endParaRPr lang="en-US" sz="1050"/>
                </a:p>
              </p:txBody>
            </p:sp>
            <p:sp>
              <p:nvSpPr>
                <p:cNvPr id="342048" name="Line 32"/>
                <p:cNvSpPr>
                  <a:spLocks noChangeShapeType="1"/>
                </p:cNvSpPr>
                <p:nvPr/>
              </p:nvSpPr>
              <p:spPr bwMode="auto">
                <a:xfrm>
                  <a:off x="3468" y="1863"/>
                  <a:ext cx="0" cy="41"/>
                </a:xfrm>
                <a:prstGeom prst="line">
                  <a:avLst/>
                </a:prstGeom>
                <a:noFill/>
                <a:ln w="9525">
                  <a:solidFill>
                    <a:schemeClr val="bg2"/>
                  </a:solidFill>
                  <a:round/>
                </a:ln>
                <a:effectLst/>
              </p:spPr>
              <p:txBody>
                <a:bodyPr lIns="107950" tIns="53975" rIns="107950" bIns="53975"/>
                <a:lstStyle/>
                <a:p>
                  <a:endParaRPr lang="en-US" sz="1050"/>
                </a:p>
              </p:txBody>
            </p:sp>
            <p:sp>
              <p:nvSpPr>
                <p:cNvPr id="342049" name="Line 33"/>
                <p:cNvSpPr>
                  <a:spLocks noChangeShapeType="1"/>
                </p:cNvSpPr>
                <p:nvPr/>
              </p:nvSpPr>
              <p:spPr bwMode="auto">
                <a:xfrm flipH="1">
                  <a:off x="3466" y="1904"/>
                  <a:ext cx="41" cy="0"/>
                </a:xfrm>
                <a:prstGeom prst="line">
                  <a:avLst/>
                </a:prstGeom>
                <a:noFill/>
                <a:ln w="9525">
                  <a:solidFill>
                    <a:schemeClr val="bg2"/>
                  </a:solidFill>
                  <a:round/>
                </a:ln>
                <a:effectLst/>
              </p:spPr>
              <p:txBody>
                <a:bodyPr lIns="107950" tIns="53975" rIns="107950" bIns="53975"/>
                <a:lstStyle/>
                <a:p>
                  <a:endParaRPr lang="en-US" sz="1050"/>
                </a:p>
              </p:txBody>
            </p:sp>
          </p:grpSp>
          <p:sp>
            <p:nvSpPr>
              <p:cNvPr id="342050" name="AutoShape 34"/>
              <p:cNvSpPr>
                <a:spLocks noChangeArrowheads="1"/>
              </p:cNvSpPr>
              <p:nvPr/>
            </p:nvSpPr>
            <p:spPr bwMode="auto">
              <a:xfrm>
                <a:off x="2400" y="1055"/>
                <a:ext cx="129" cy="74"/>
              </a:xfrm>
              <a:prstGeom prst="homePlate">
                <a:avLst>
                  <a:gd name="adj" fmla="val 51571"/>
                </a:avLst>
              </a:prstGeom>
              <a:solidFill>
                <a:srgbClr val="FFFFCC"/>
              </a:solidFill>
              <a:ln w="9525">
                <a:solidFill>
                  <a:schemeClr val="bg2"/>
                </a:solidFill>
                <a:miter lim="800000"/>
              </a:ln>
              <a:effectLst/>
            </p:spPr>
            <p:txBody>
              <a:bodyPr wrap="none" lIns="107950" tIns="53975" rIns="107950" bIns="53975" anchor="ctr"/>
              <a:lstStyle/>
              <a:p>
                <a:endParaRPr lang="en-US" sz="1050"/>
              </a:p>
            </p:txBody>
          </p:sp>
        </p:grpSp>
        <p:grpSp>
          <p:nvGrpSpPr>
            <p:cNvPr id="8" name="Group 35"/>
            <p:cNvGrpSpPr/>
            <p:nvPr/>
          </p:nvGrpSpPr>
          <p:grpSpPr bwMode="auto">
            <a:xfrm>
              <a:off x="3238" y="1000"/>
              <a:ext cx="302" cy="198"/>
              <a:chOff x="2263" y="970"/>
              <a:chExt cx="288" cy="189"/>
            </a:xfrm>
          </p:grpSpPr>
          <p:sp>
            <p:nvSpPr>
              <p:cNvPr id="342052" name="AutoShape 36"/>
              <p:cNvSpPr>
                <a:spLocks noChangeArrowheads="1"/>
              </p:cNvSpPr>
              <p:nvPr/>
            </p:nvSpPr>
            <p:spPr bwMode="auto">
              <a:xfrm>
                <a:off x="2263" y="970"/>
                <a:ext cx="288" cy="189"/>
              </a:xfrm>
              <a:prstGeom prst="roundRect">
                <a:avLst>
                  <a:gd name="adj" fmla="val 16667"/>
                </a:avLst>
              </a:prstGeom>
              <a:solidFill>
                <a:srgbClr val="8ECC8E"/>
              </a:solidFill>
              <a:ln w="9525">
                <a:solidFill>
                  <a:schemeClr val="bg2"/>
                </a:solidFill>
                <a:round/>
              </a:ln>
              <a:effectLst>
                <a:outerShdw dist="45791" dir="3378596" algn="ctr" rotWithShape="0">
                  <a:srgbClr val="C0C0C0"/>
                </a:outerShdw>
              </a:effectLst>
            </p:spPr>
            <p:txBody>
              <a:bodyPr wrap="none" lIns="107950" tIns="53975" rIns="107950" bIns="53975" anchor="ctr"/>
              <a:lstStyle/>
              <a:p>
                <a:endParaRPr lang="en-US" sz="1050"/>
              </a:p>
            </p:txBody>
          </p:sp>
          <p:grpSp>
            <p:nvGrpSpPr>
              <p:cNvPr id="9" name="Group 37"/>
              <p:cNvGrpSpPr/>
              <p:nvPr/>
            </p:nvGrpSpPr>
            <p:grpSpPr bwMode="auto">
              <a:xfrm>
                <a:off x="2300" y="996"/>
                <a:ext cx="86" cy="128"/>
                <a:chOff x="2853" y="1773"/>
                <a:chExt cx="161" cy="237"/>
              </a:xfrm>
            </p:grpSpPr>
            <p:sp>
              <p:nvSpPr>
                <p:cNvPr id="342054" name="AutoShape 38"/>
                <p:cNvSpPr>
                  <a:spLocks noChangeArrowheads="1"/>
                </p:cNvSpPr>
                <p:nvPr/>
              </p:nvSpPr>
              <p:spPr bwMode="auto">
                <a:xfrm>
                  <a:off x="2853" y="1880"/>
                  <a:ext cx="161" cy="130"/>
                </a:xfrm>
                <a:prstGeom prst="parallelogram">
                  <a:avLst>
                    <a:gd name="adj" fmla="val 30962"/>
                  </a:avLst>
                </a:prstGeom>
                <a:solidFill>
                  <a:srgbClr val="FFCC99"/>
                </a:solidFill>
                <a:ln w="9525">
                  <a:solidFill>
                    <a:schemeClr val="bg2"/>
                  </a:solidFill>
                  <a:miter lim="800000"/>
                </a:ln>
                <a:effectLst/>
              </p:spPr>
              <p:txBody>
                <a:bodyPr wrap="none" lIns="107950" tIns="53975" rIns="107950" bIns="53975" anchor="ctr"/>
                <a:lstStyle/>
                <a:p>
                  <a:endParaRPr lang="en-US" sz="1050"/>
                </a:p>
              </p:txBody>
            </p:sp>
            <p:sp>
              <p:nvSpPr>
                <p:cNvPr id="342055" name="Oval 39"/>
                <p:cNvSpPr>
                  <a:spLocks noChangeArrowheads="1"/>
                </p:cNvSpPr>
                <p:nvPr/>
              </p:nvSpPr>
              <p:spPr bwMode="auto">
                <a:xfrm>
                  <a:off x="2915" y="1773"/>
                  <a:ext cx="87" cy="87"/>
                </a:xfrm>
                <a:prstGeom prst="ellipse">
                  <a:avLst/>
                </a:prstGeom>
                <a:solidFill>
                  <a:srgbClr val="FFCC99"/>
                </a:solidFill>
                <a:ln w="9525">
                  <a:solidFill>
                    <a:schemeClr val="bg2"/>
                  </a:solidFill>
                  <a:round/>
                </a:ln>
                <a:effectLst/>
              </p:spPr>
              <p:txBody>
                <a:bodyPr wrap="none" lIns="107950" tIns="53975" rIns="107950" bIns="53975" anchor="ctr"/>
                <a:lstStyle/>
                <a:p>
                  <a:endParaRPr lang="en-US" sz="1050"/>
                </a:p>
              </p:txBody>
            </p:sp>
          </p:grpSp>
          <p:grpSp>
            <p:nvGrpSpPr>
              <p:cNvPr id="10" name="Group 40"/>
              <p:cNvGrpSpPr/>
              <p:nvPr/>
            </p:nvGrpSpPr>
            <p:grpSpPr bwMode="auto">
              <a:xfrm>
                <a:off x="2373" y="985"/>
                <a:ext cx="65" cy="93"/>
                <a:chOff x="3387" y="1863"/>
                <a:chExt cx="122" cy="174"/>
              </a:xfrm>
            </p:grpSpPr>
            <p:sp>
              <p:nvSpPr>
                <p:cNvPr id="342057" name="Freeform 41"/>
                <p:cNvSpPr/>
                <p:nvPr/>
              </p:nvSpPr>
              <p:spPr bwMode="auto">
                <a:xfrm>
                  <a:off x="3387" y="1863"/>
                  <a:ext cx="122" cy="174"/>
                </a:xfrm>
                <a:custGeom>
                  <a:avLst/>
                  <a:gdLst/>
                  <a:ahLst/>
                  <a:cxnLst>
                    <a:cxn ang="0">
                      <a:pos x="0" y="0"/>
                    </a:cxn>
                    <a:cxn ang="0">
                      <a:pos x="0" y="174"/>
                    </a:cxn>
                    <a:cxn ang="0">
                      <a:pos x="122" y="174"/>
                    </a:cxn>
                    <a:cxn ang="0">
                      <a:pos x="122" y="38"/>
                    </a:cxn>
                    <a:cxn ang="0">
                      <a:pos x="84" y="0"/>
                    </a:cxn>
                    <a:cxn ang="0">
                      <a:pos x="0" y="0"/>
                    </a:cxn>
                  </a:cxnLst>
                  <a:rect l="0" t="0" r="r" b="b"/>
                  <a:pathLst>
                    <a:path w="122" h="174">
                      <a:moveTo>
                        <a:pt x="0" y="0"/>
                      </a:moveTo>
                      <a:lnTo>
                        <a:pt x="0" y="174"/>
                      </a:lnTo>
                      <a:lnTo>
                        <a:pt x="122" y="174"/>
                      </a:lnTo>
                      <a:lnTo>
                        <a:pt x="122" y="38"/>
                      </a:lnTo>
                      <a:lnTo>
                        <a:pt x="84" y="0"/>
                      </a:lnTo>
                      <a:lnTo>
                        <a:pt x="0" y="0"/>
                      </a:lnTo>
                      <a:close/>
                    </a:path>
                  </a:pathLst>
                </a:custGeom>
                <a:solidFill>
                  <a:srgbClr val="FF9966"/>
                </a:solidFill>
                <a:ln w="9525" cap="flat" cmpd="sng">
                  <a:solidFill>
                    <a:schemeClr val="bg2"/>
                  </a:solidFill>
                  <a:prstDash val="solid"/>
                  <a:round/>
                </a:ln>
                <a:effectLst/>
              </p:spPr>
              <p:txBody>
                <a:bodyPr lIns="107950" tIns="53975" rIns="107950" bIns="53975"/>
                <a:lstStyle/>
                <a:p>
                  <a:endParaRPr lang="en-US" sz="1050"/>
                </a:p>
              </p:txBody>
            </p:sp>
            <p:sp>
              <p:nvSpPr>
                <p:cNvPr id="342058" name="Line 42"/>
                <p:cNvSpPr>
                  <a:spLocks noChangeShapeType="1"/>
                </p:cNvSpPr>
                <p:nvPr/>
              </p:nvSpPr>
              <p:spPr bwMode="auto">
                <a:xfrm>
                  <a:off x="3468" y="1863"/>
                  <a:ext cx="0" cy="41"/>
                </a:xfrm>
                <a:prstGeom prst="line">
                  <a:avLst/>
                </a:prstGeom>
                <a:noFill/>
                <a:ln w="9525">
                  <a:solidFill>
                    <a:schemeClr val="bg2"/>
                  </a:solidFill>
                  <a:round/>
                </a:ln>
                <a:effectLst/>
              </p:spPr>
              <p:txBody>
                <a:bodyPr lIns="107950" tIns="53975" rIns="107950" bIns="53975"/>
                <a:lstStyle/>
                <a:p>
                  <a:endParaRPr lang="en-US" sz="1050"/>
                </a:p>
              </p:txBody>
            </p:sp>
            <p:sp>
              <p:nvSpPr>
                <p:cNvPr id="342059" name="Line 43"/>
                <p:cNvSpPr>
                  <a:spLocks noChangeShapeType="1"/>
                </p:cNvSpPr>
                <p:nvPr/>
              </p:nvSpPr>
              <p:spPr bwMode="auto">
                <a:xfrm flipH="1">
                  <a:off x="3466" y="1904"/>
                  <a:ext cx="41" cy="0"/>
                </a:xfrm>
                <a:prstGeom prst="line">
                  <a:avLst/>
                </a:prstGeom>
                <a:noFill/>
                <a:ln w="9525">
                  <a:solidFill>
                    <a:schemeClr val="bg2"/>
                  </a:solidFill>
                  <a:round/>
                </a:ln>
                <a:effectLst/>
              </p:spPr>
              <p:txBody>
                <a:bodyPr lIns="107950" tIns="53975" rIns="107950" bIns="53975"/>
                <a:lstStyle/>
                <a:p>
                  <a:endParaRPr lang="en-US" sz="1050"/>
                </a:p>
              </p:txBody>
            </p:sp>
          </p:grpSp>
          <p:sp>
            <p:nvSpPr>
              <p:cNvPr id="342060" name="AutoShape 44"/>
              <p:cNvSpPr>
                <a:spLocks noChangeArrowheads="1"/>
              </p:cNvSpPr>
              <p:nvPr/>
            </p:nvSpPr>
            <p:spPr bwMode="auto">
              <a:xfrm>
                <a:off x="2400" y="1055"/>
                <a:ext cx="129" cy="74"/>
              </a:xfrm>
              <a:prstGeom prst="homePlate">
                <a:avLst>
                  <a:gd name="adj" fmla="val 51571"/>
                </a:avLst>
              </a:prstGeom>
              <a:solidFill>
                <a:srgbClr val="FFFFCC"/>
              </a:solidFill>
              <a:ln w="9525">
                <a:solidFill>
                  <a:schemeClr val="bg2"/>
                </a:solidFill>
                <a:miter lim="800000"/>
              </a:ln>
              <a:effectLst/>
            </p:spPr>
            <p:txBody>
              <a:bodyPr wrap="none" lIns="107950" tIns="53975" rIns="107950" bIns="53975" anchor="ctr"/>
              <a:lstStyle/>
              <a:p>
                <a:endParaRPr lang="en-US" sz="1050"/>
              </a:p>
            </p:txBody>
          </p:sp>
        </p:grpSp>
        <p:grpSp>
          <p:nvGrpSpPr>
            <p:cNvPr id="11" name="Group 45"/>
            <p:cNvGrpSpPr/>
            <p:nvPr/>
          </p:nvGrpSpPr>
          <p:grpSpPr bwMode="auto">
            <a:xfrm>
              <a:off x="2971" y="1882"/>
              <a:ext cx="302" cy="198"/>
              <a:chOff x="2263" y="970"/>
              <a:chExt cx="288" cy="189"/>
            </a:xfrm>
          </p:grpSpPr>
          <p:sp>
            <p:nvSpPr>
              <p:cNvPr id="342062" name="AutoShape 46"/>
              <p:cNvSpPr>
                <a:spLocks noChangeArrowheads="1"/>
              </p:cNvSpPr>
              <p:nvPr/>
            </p:nvSpPr>
            <p:spPr bwMode="auto">
              <a:xfrm>
                <a:off x="2263" y="970"/>
                <a:ext cx="288" cy="189"/>
              </a:xfrm>
              <a:prstGeom prst="roundRect">
                <a:avLst>
                  <a:gd name="adj" fmla="val 16667"/>
                </a:avLst>
              </a:prstGeom>
              <a:solidFill>
                <a:srgbClr val="8ECC8E"/>
              </a:solidFill>
              <a:ln w="9525">
                <a:solidFill>
                  <a:schemeClr val="bg2"/>
                </a:solidFill>
                <a:round/>
              </a:ln>
              <a:effectLst>
                <a:outerShdw dist="45791" dir="3378596" algn="ctr" rotWithShape="0">
                  <a:srgbClr val="C0C0C0"/>
                </a:outerShdw>
              </a:effectLst>
            </p:spPr>
            <p:txBody>
              <a:bodyPr wrap="none" lIns="107950" tIns="53975" rIns="107950" bIns="53975" anchor="ctr"/>
              <a:lstStyle/>
              <a:p>
                <a:endParaRPr lang="en-US" sz="1050"/>
              </a:p>
            </p:txBody>
          </p:sp>
          <p:grpSp>
            <p:nvGrpSpPr>
              <p:cNvPr id="12" name="Group 47"/>
              <p:cNvGrpSpPr/>
              <p:nvPr/>
            </p:nvGrpSpPr>
            <p:grpSpPr bwMode="auto">
              <a:xfrm>
                <a:off x="2300" y="996"/>
                <a:ext cx="86" cy="128"/>
                <a:chOff x="2853" y="1773"/>
                <a:chExt cx="161" cy="237"/>
              </a:xfrm>
            </p:grpSpPr>
            <p:sp>
              <p:nvSpPr>
                <p:cNvPr id="342064" name="AutoShape 48"/>
                <p:cNvSpPr>
                  <a:spLocks noChangeArrowheads="1"/>
                </p:cNvSpPr>
                <p:nvPr/>
              </p:nvSpPr>
              <p:spPr bwMode="auto">
                <a:xfrm>
                  <a:off x="2853" y="1880"/>
                  <a:ext cx="161" cy="130"/>
                </a:xfrm>
                <a:prstGeom prst="parallelogram">
                  <a:avLst>
                    <a:gd name="adj" fmla="val 30962"/>
                  </a:avLst>
                </a:prstGeom>
                <a:solidFill>
                  <a:srgbClr val="FFCC99"/>
                </a:solidFill>
                <a:ln w="9525">
                  <a:solidFill>
                    <a:schemeClr val="bg2"/>
                  </a:solidFill>
                  <a:miter lim="800000"/>
                </a:ln>
                <a:effectLst/>
              </p:spPr>
              <p:txBody>
                <a:bodyPr wrap="none" lIns="107950" tIns="53975" rIns="107950" bIns="53975" anchor="ctr"/>
                <a:lstStyle/>
                <a:p>
                  <a:endParaRPr lang="en-US" sz="1050"/>
                </a:p>
              </p:txBody>
            </p:sp>
            <p:sp>
              <p:nvSpPr>
                <p:cNvPr id="342065" name="Oval 49"/>
                <p:cNvSpPr>
                  <a:spLocks noChangeArrowheads="1"/>
                </p:cNvSpPr>
                <p:nvPr/>
              </p:nvSpPr>
              <p:spPr bwMode="auto">
                <a:xfrm>
                  <a:off x="2915" y="1773"/>
                  <a:ext cx="87" cy="87"/>
                </a:xfrm>
                <a:prstGeom prst="ellipse">
                  <a:avLst/>
                </a:prstGeom>
                <a:solidFill>
                  <a:srgbClr val="FFCC99"/>
                </a:solidFill>
                <a:ln w="9525">
                  <a:solidFill>
                    <a:schemeClr val="bg2"/>
                  </a:solidFill>
                  <a:round/>
                </a:ln>
                <a:effectLst/>
              </p:spPr>
              <p:txBody>
                <a:bodyPr wrap="none" lIns="107950" tIns="53975" rIns="107950" bIns="53975" anchor="ctr"/>
                <a:lstStyle/>
                <a:p>
                  <a:endParaRPr lang="en-US" sz="1050"/>
                </a:p>
              </p:txBody>
            </p:sp>
          </p:grpSp>
          <p:grpSp>
            <p:nvGrpSpPr>
              <p:cNvPr id="13" name="Group 50"/>
              <p:cNvGrpSpPr/>
              <p:nvPr/>
            </p:nvGrpSpPr>
            <p:grpSpPr bwMode="auto">
              <a:xfrm>
                <a:off x="2373" y="985"/>
                <a:ext cx="65" cy="93"/>
                <a:chOff x="3387" y="1863"/>
                <a:chExt cx="122" cy="174"/>
              </a:xfrm>
            </p:grpSpPr>
            <p:sp>
              <p:nvSpPr>
                <p:cNvPr id="342067" name="Freeform 51"/>
                <p:cNvSpPr/>
                <p:nvPr/>
              </p:nvSpPr>
              <p:spPr bwMode="auto">
                <a:xfrm>
                  <a:off x="3387" y="1863"/>
                  <a:ext cx="122" cy="174"/>
                </a:xfrm>
                <a:custGeom>
                  <a:avLst/>
                  <a:gdLst/>
                  <a:ahLst/>
                  <a:cxnLst>
                    <a:cxn ang="0">
                      <a:pos x="0" y="0"/>
                    </a:cxn>
                    <a:cxn ang="0">
                      <a:pos x="0" y="174"/>
                    </a:cxn>
                    <a:cxn ang="0">
                      <a:pos x="122" y="174"/>
                    </a:cxn>
                    <a:cxn ang="0">
                      <a:pos x="122" y="38"/>
                    </a:cxn>
                    <a:cxn ang="0">
                      <a:pos x="84" y="0"/>
                    </a:cxn>
                    <a:cxn ang="0">
                      <a:pos x="0" y="0"/>
                    </a:cxn>
                  </a:cxnLst>
                  <a:rect l="0" t="0" r="r" b="b"/>
                  <a:pathLst>
                    <a:path w="122" h="174">
                      <a:moveTo>
                        <a:pt x="0" y="0"/>
                      </a:moveTo>
                      <a:lnTo>
                        <a:pt x="0" y="174"/>
                      </a:lnTo>
                      <a:lnTo>
                        <a:pt x="122" y="174"/>
                      </a:lnTo>
                      <a:lnTo>
                        <a:pt x="122" y="38"/>
                      </a:lnTo>
                      <a:lnTo>
                        <a:pt x="84" y="0"/>
                      </a:lnTo>
                      <a:lnTo>
                        <a:pt x="0" y="0"/>
                      </a:lnTo>
                      <a:close/>
                    </a:path>
                  </a:pathLst>
                </a:custGeom>
                <a:solidFill>
                  <a:srgbClr val="FF9966"/>
                </a:solidFill>
                <a:ln w="9525" cap="flat" cmpd="sng">
                  <a:solidFill>
                    <a:schemeClr val="bg2"/>
                  </a:solidFill>
                  <a:prstDash val="solid"/>
                  <a:round/>
                </a:ln>
                <a:effectLst/>
              </p:spPr>
              <p:txBody>
                <a:bodyPr lIns="107950" tIns="53975" rIns="107950" bIns="53975"/>
                <a:lstStyle/>
                <a:p>
                  <a:endParaRPr lang="en-US" sz="1050"/>
                </a:p>
              </p:txBody>
            </p:sp>
            <p:sp>
              <p:nvSpPr>
                <p:cNvPr id="342068" name="Line 52"/>
                <p:cNvSpPr>
                  <a:spLocks noChangeShapeType="1"/>
                </p:cNvSpPr>
                <p:nvPr/>
              </p:nvSpPr>
              <p:spPr bwMode="auto">
                <a:xfrm>
                  <a:off x="3468" y="1863"/>
                  <a:ext cx="0" cy="41"/>
                </a:xfrm>
                <a:prstGeom prst="line">
                  <a:avLst/>
                </a:prstGeom>
                <a:noFill/>
                <a:ln w="9525">
                  <a:solidFill>
                    <a:schemeClr val="bg2"/>
                  </a:solidFill>
                  <a:round/>
                </a:ln>
                <a:effectLst/>
              </p:spPr>
              <p:txBody>
                <a:bodyPr lIns="107950" tIns="53975" rIns="107950" bIns="53975"/>
                <a:lstStyle/>
                <a:p>
                  <a:endParaRPr lang="en-US" sz="1050"/>
                </a:p>
              </p:txBody>
            </p:sp>
            <p:sp>
              <p:nvSpPr>
                <p:cNvPr id="342069" name="Line 53"/>
                <p:cNvSpPr>
                  <a:spLocks noChangeShapeType="1"/>
                </p:cNvSpPr>
                <p:nvPr/>
              </p:nvSpPr>
              <p:spPr bwMode="auto">
                <a:xfrm flipH="1">
                  <a:off x="3466" y="1904"/>
                  <a:ext cx="41" cy="0"/>
                </a:xfrm>
                <a:prstGeom prst="line">
                  <a:avLst/>
                </a:prstGeom>
                <a:noFill/>
                <a:ln w="9525">
                  <a:solidFill>
                    <a:schemeClr val="bg2"/>
                  </a:solidFill>
                  <a:round/>
                </a:ln>
                <a:effectLst/>
              </p:spPr>
              <p:txBody>
                <a:bodyPr lIns="107950" tIns="53975" rIns="107950" bIns="53975"/>
                <a:lstStyle/>
                <a:p>
                  <a:endParaRPr lang="en-US" sz="1050"/>
                </a:p>
              </p:txBody>
            </p:sp>
          </p:grpSp>
          <p:sp>
            <p:nvSpPr>
              <p:cNvPr id="342070" name="AutoShape 54"/>
              <p:cNvSpPr>
                <a:spLocks noChangeArrowheads="1"/>
              </p:cNvSpPr>
              <p:nvPr/>
            </p:nvSpPr>
            <p:spPr bwMode="auto">
              <a:xfrm>
                <a:off x="2400" y="1055"/>
                <a:ext cx="129" cy="74"/>
              </a:xfrm>
              <a:prstGeom prst="homePlate">
                <a:avLst>
                  <a:gd name="adj" fmla="val 51571"/>
                </a:avLst>
              </a:prstGeom>
              <a:solidFill>
                <a:srgbClr val="FFFFCC"/>
              </a:solidFill>
              <a:ln w="9525">
                <a:solidFill>
                  <a:schemeClr val="bg2"/>
                </a:solidFill>
                <a:miter lim="800000"/>
              </a:ln>
              <a:effectLst/>
            </p:spPr>
            <p:txBody>
              <a:bodyPr wrap="none" lIns="107950" tIns="53975" rIns="107950" bIns="53975" anchor="ctr"/>
              <a:lstStyle/>
              <a:p>
                <a:endParaRPr lang="en-US" sz="1050"/>
              </a:p>
            </p:txBody>
          </p:sp>
        </p:grpSp>
        <p:grpSp>
          <p:nvGrpSpPr>
            <p:cNvPr id="14" name="Group 55"/>
            <p:cNvGrpSpPr/>
            <p:nvPr/>
          </p:nvGrpSpPr>
          <p:grpSpPr bwMode="auto">
            <a:xfrm>
              <a:off x="2011" y="2209"/>
              <a:ext cx="302" cy="198"/>
              <a:chOff x="2263" y="970"/>
              <a:chExt cx="288" cy="189"/>
            </a:xfrm>
          </p:grpSpPr>
          <p:sp>
            <p:nvSpPr>
              <p:cNvPr id="342072" name="AutoShape 56"/>
              <p:cNvSpPr>
                <a:spLocks noChangeArrowheads="1"/>
              </p:cNvSpPr>
              <p:nvPr/>
            </p:nvSpPr>
            <p:spPr bwMode="auto">
              <a:xfrm>
                <a:off x="2263" y="970"/>
                <a:ext cx="288" cy="189"/>
              </a:xfrm>
              <a:prstGeom prst="roundRect">
                <a:avLst>
                  <a:gd name="adj" fmla="val 16667"/>
                </a:avLst>
              </a:prstGeom>
              <a:solidFill>
                <a:srgbClr val="8ECC8E"/>
              </a:solidFill>
              <a:ln w="9525">
                <a:solidFill>
                  <a:schemeClr val="bg2"/>
                </a:solidFill>
                <a:round/>
              </a:ln>
              <a:effectLst>
                <a:outerShdw dist="45791" dir="3378596" algn="ctr" rotWithShape="0">
                  <a:srgbClr val="C0C0C0"/>
                </a:outerShdw>
              </a:effectLst>
            </p:spPr>
            <p:txBody>
              <a:bodyPr wrap="none" lIns="107950" tIns="53975" rIns="107950" bIns="53975" anchor="ctr"/>
              <a:lstStyle/>
              <a:p>
                <a:endParaRPr lang="en-US" sz="1050"/>
              </a:p>
            </p:txBody>
          </p:sp>
          <p:grpSp>
            <p:nvGrpSpPr>
              <p:cNvPr id="15" name="Group 57"/>
              <p:cNvGrpSpPr/>
              <p:nvPr/>
            </p:nvGrpSpPr>
            <p:grpSpPr bwMode="auto">
              <a:xfrm>
                <a:off x="2300" y="996"/>
                <a:ext cx="86" cy="128"/>
                <a:chOff x="2853" y="1773"/>
                <a:chExt cx="161" cy="237"/>
              </a:xfrm>
            </p:grpSpPr>
            <p:sp>
              <p:nvSpPr>
                <p:cNvPr id="342074" name="AutoShape 58"/>
                <p:cNvSpPr>
                  <a:spLocks noChangeArrowheads="1"/>
                </p:cNvSpPr>
                <p:nvPr/>
              </p:nvSpPr>
              <p:spPr bwMode="auto">
                <a:xfrm>
                  <a:off x="2853" y="1880"/>
                  <a:ext cx="161" cy="130"/>
                </a:xfrm>
                <a:prstGeom prst="parallelogram">
                  <a:avLst>
                    <a:gd name="adj" fmla="val 30962"/>
                  </a:avLst>
                </a:prstGeom>
                <a:solidFill>
                  <a:srgbClr val="FFCC99"/>
                </a:solidFill>
                <a:ln w="9525">
                  <a:solidFill>
                    <a:schemeClr val="bg2"/>
                  </a:solidFill>
                  <a:miter lim="800000"/>
                </a:ln>
                <a:effectLst/>
              </p:spPr>
              <p:txBody>
                <a:bodyPr wrap="none" lIns="107950" tIns="53975" rIns="107950" bIns="53975" anchor="ctr"/>
                <a:lstStyle/>
                <a:p>
                  <a:endParaRPr lang="en-US" sz="1050"/>
                </a:p>
              </p:txBody>
            </p:sp>
            <p:sp>
              <p:nvSpPr>
                <p:cNvPr id="342075" name="Oval 59"/>
                <p:cNvSpPr>
                  <a:spLocks noChangeArrowheads="1"/>
                </p:cNvSpPr>
                <p:nvPr/>
              </p:nvSpPr>
              <p:spPr bwMode="auto">
                <a:xfrm>
                  <a:off x="2915" y="1773"/>
                  <a:ext cx="87" cy="87"/>
                </a:xfrm>
                <a:prstGeom prst="ellipse">
                  <a:avLst/>
                </a:prstGeom>
                <a:solidFill>
                  <a:srgbClr val="FFCC99"/>
                </a:solidFill>
                <a:ln w="9525">
                  <a:solidFill>
                    <a:schemeClr val="bg2"/>
                  </a:solidFill>
                  <a:round/>
                </a:ln>
                <a:effectLst/>
              </p:spPr>
              <p:txBody>
                <a:bodyPr wrap="none" lIns="107950" tIns="53975" rIns="107950" bIns="53975" anchor="ctr"/>
                <a:lstStyle/>
                <a:p>
                  <a:endParaRPr lang="en-US" sz="1050"/>
                </a:p>
              </p:txBody>
            </p:sp>
          </p:grpSp>
          <p:grpSp>
            <p:nvGrpSpPr>
              <p:cNvPr id="16" name="Group 60"/>
              <p:cNvGrpSpPr/>
              <p:nvPr/>
            </p:nvGrpSpPr>
            <p:grpSpPr bwMode="auto">
              <a:xfrm>
                <a:off x="2373" y="985"/>
                <a:ext cx="65" cy="93"/>
                <a:chOff x="3387" y="1863"/>
                <a:chExt cx="122" cy="174"/>
              </a:xfrm>
            </p:grpSpPr>
            <p:sp>
              <p:nvSpPr>
                <p:cNvPr id="342077" name="Freeform 61"/>
                <p:cNvSpPr/>
                <p:nvPr/>
              </p:nvSpPr>
              <p:spPr bwMode="auto">
                <a:xfrm>
                  <a:off x="3387" y="1863"/>
                  <a:ext cx="122" cy="174"/>
                </a:xfrm>
                <a:custGeom>
                  <a:avLst/>
                  <a:gdLst/>
                  <a:ahLst/>
                  <a:cxnLst>
                    <a:cxn ang="0">
                      <a:pos x="0" y="0"/>
                    </a:cxn>
                    <a:cxn ang="0">
                      <a:pos x="0" y="174"/>
                    </a:cxn>
                    <a:cxn ang="0">
                      <a:pos x="122" y="174"/>
                    </a:cxn>
                    <a:cxn ang="0">
                      <a:pos x="122" y="38"/>
                    </a:cxn>
                    <a:cxn ang="0">
                      <a:pos x="84" y="0"/>
                    </a:cxn>
                    <a:cxn ang="0">
                      <a:pos x="0" y="0"/>
                    </a:cxn>
                  </a:cxnLst>
                  <a:rect l="0" t="0" r="r" b="b"/>
                  <a:pathLst>
                    <a:path w="122" h="174">
                      <a:moveTo>
                        <a:pt x="0" y="0"/>
                      </a:moveTo>
                      <a:lnTo>
                        <a:pt x="0" y="174"/>
                      </a:lnTo>
                      <a:lnTo>
                        <a:pt x="122" y="174"/>
                      </a:lnTo>
                      <a:lnTo>
                        <a:pt x="122" y="38"/>
                      </a:lnTo>
                      <a:lnTo>
                        <a:pt x="84" y="0"/>
                      </a:lnTo>
                      <a:lnTo>
                        <a:pt x="0" y="0"/>
                      </a:lnTo>
                      <a:close/>
                    </a:path>
                  </a:pathLst>
                </a:custGeom>
                <a:solidFill>
                  <a:srgbClr val="FF9966"/>
                </a:solidFill>
                <a:ln w="9525" cap="flat" cmpd="sng">
                  <a:solidFill>
                    <a:schemeClr val="bg2"/>
                  </a:solidFill>
                  <a:prstDash val="solid"/>
                  <a:round/>
                </a:ln>
                <a:effectLst/>
              </p:spPr>
              <p:txBody>
                <a:bodyPr lIns="107950" tIns="53975" rIns="107950" bIns="53975"/>
                <a:lstStyle/>
                <a:p>
                  <a:endParaRPr lang="en-US" sz="1050"/>
                </a:p>
              </p:txBody>
            </p:sp>
            <p:sp>
              <p:nvSpPr>
                <p:cNvPr id="342078" name="Line 62"/>
                <p:cNvSpPr>
                  <a:spLocks noChangeShapeType="1"/>
                </p:cNvSpPr>
                <p:nvPr/>
              </p:nvSpPr>
              <p:spPr bwMode="auto">
                <a:xfrm>
                  <a:off x="3468" y="1863"/>
                  <a:ext cx="0" cy="41"/>
                </a:xfrm>
                <a:prstGeom prst="line">
                  <a:avLst/>
                </a:prstGeom>
                <a:noFill/>
                <a:ln w="9525">
                  <a:solidFill>
                    <a:schemeClr val="bg2"/>
                  </a:solidFill>
                  <a:round/>
                </a:ln>
                <a:effectLst/>
              </p:spPr>
              <p:txBody>
                <a:bodyPr lIns="107950" tIns="53975" rIns="107950" bIns="53975"/>
                <a:lstStyle/>
                <a:p>
                  <a:endParaRPr lang="en-US" sz="1050"/>
                </a:p>
              </p:txBody>
            </p:sp>
            <p:sp>
              <p:nvSpPr>
                <p:cNvPr id="342079" name="Line 63"/>
                <p:cNvSpPr>
                  <a:spLocks noChangeShapeType="1"/>
                </p:cNvSpPr>
                <p:nvPr/>
              </p:nvSpPr>
              <p:spPr bwMode="auto">
                <a:xfrm flipH="1">
                  <a:off x="3466" y="1904"/>
                  <a:ext cx="41" cy="0"/>
                </a:xfrm>
                <a:prstGeom prst="line">
                  <a:avLst/>
                </a:prstGeom>
                <a:noFill/>
                <a:ln w="9525">
                  <a:solidFill>
                    <a:schemeClr val="bg2"/>
                  </a:solidFill>
                  <a:round/>
                </a:ln>
                <a:effectLst/>
              </p:spPr>
              <p:txBody>
                <a:bodyPr lIns="107950" tIns="53975" rIns="107950" bIns="53975"/>
                <a:lstStyle/>
                <a:p>
                  <a:endParaRPr lang="en-US" sz="1050"/>
                </a:p>
              </p:txBody>
            </p:sp>
          </p:grpSp>
          <p:sp>
            <p:nvSpPr>
              <p:cNvPr id="342080" name="AutoShape 64"/>
              <p:cNvSpPr>
                <a:spLocks noChangeArrowheads="1"/>
              </p:cNvSpPr>
              <p:nvPr/>
            </p:nvSpPr>
            <p:spPr bwMode="auto">
              <a:xfrm>
                <a:off x="2400" y="1055"/>
                <a:ext cx="129" cy="74"/>
              </a:xfrm>
              <a:prstGeom prst="homePlate">
                <a:avLst>
                  <a:gd name="adj" fmla="val 51571"/>
                </a:avLst>
              </a:prstGeom>
              <a:solidFill>
                <a:srgbClr val="FFFFCC"/>
              </a:solidFill>
              <a:ln w="9525">
                <a:solidFill>
                  <a:schemeClr val="bg2"/>
                </a:solidFill>
                <a:miter lim="800000"/>
              </a:ln>
              <a:effectLst/>
            </p:spPr>
            <p:txBody>
              <a:bodyPr wrap="none" lIns="107950" tIns="53975" rIns="107950" bIns="53975" anchor="ctr"/>
              <a:lstStyle/>
              <a:p>
                <a:endParaRPr lang="en-US" sz="1050"/>
              </a:p>
            </p:txBody>
          </p:sp>
        </p:grpSp>
        <p:grpSp>
          <p:nvGrpSpPr>
            <p:cNvPr id="17" name="Group 65"/>
            <p:cNvGrpSpPr/>
            <p:nvPr/>
          </p:nvGrpSpPr>
          <p:grpSpPr bwMode="auto">
            <a:xfrm>
              <a:off x="2572" y="2725"/>
              <a:ext cx="302" cy="198"/>
              <a:chOff x="2263" y="970"/>
              <a:chExt cx="288" cy="189"/>
            </a:xfrm>
          </p:grpSpPr>
          <p:sp>
            <p:nvSpPr>
              <p:cNvPr id="342082" name="AutoShape 66"/>
              <p:cNvSpPr>
                <a:spLocks noChangeArrowheads="1"/>
              </p:cNvSpPr>
              <p:nvPr/>
            </p:nvSpPr>
            <p:spPr bwMode="auto">
              <a:xfrm>
                <a:off x="2263" y="970"/>
                <a:ext cx="288" cy="189"/>
              </a:xfrm>
              <a:prstGeom prst="roundRect">
                <a:avLst>
                  <a:gd name="adj" fmla="val 16667"/>
                </a:avLst>
              </a:prstGeom>
              <a:solidFill>
                <a:srgbClr val="8ECC8E"/>
              </a:solidFill>
              <a:ln w="9525">
                <a:solidFill>
                  <a:schemeClr val="bg2"/>
                </a:solidFill>
                <a:round/>
              </a:ln>
              <a:effectLst>
                <a:outerShdw dist="45791" dir="3378596" algn="ctr" rotWithShape="0">
                  <a:srgbClr val="C0C0C0"/>
                </a:outerShdw>
              </a:effectLst>
            </p:spPr>
            <p:txBody>
              <a:bodyPr wrap="none" lIns="107950" tIns="53975" rIns="107950" bIns="53975" anchor="ctr"/>
              <a:lstStyle/>
              <a:p>
                <a:endParaRPr lang="en-US" sz="1050"/>
              </a:p>
            </p:txBody>
          </p:sp>
          <p:grpSp>
            <p:nvGrpSpPr>
              <p:cNvPr id="18" name="Group 67"/>
              <p:cNvGrpSpPr/>
              <p:nvPr/>
            </p:nvGrpSpPr>
            <p:grpSpPr bwMode="auto">
              <a:xfrm>
                <a:off x="2300" y="996"/>
                <a:ext cx="86" cy="128"/>
                <a:chOff x="2853" y="1773"/>
                <a:chExt cx="161" cy="237"/>
              </a:xfrm>
            </p:grpSpPr>
            <p:sp>
              <p:nvSpPr>
                <p:cNvPr id="342084" name="AutoShape 68"/>
                <p:cNvSpPr>
                  <a:spLocks noChangeArrowheads="1"/>
                </p:cNvSpPr>
                <p:nvPr/>
              </p:nvSpPr>
              <p:spPr bwMode="auto">
                <a:xfrm>
                  <a:off x="2853" y="1880"/>
                  <a:ext cx="161" cy="130"/>
                </a:xfrm>
                <a:prstGeom prst="parallelogram">
                  <a:avLst>
                    <a:gd name="adj" fmla="val 30962"/>
                  </a:avLst>
                </a:prstGeom>
                <a:solidFill>
                  <a:srgbClr val="FFCC99"/>
                </a:solidFill>
                <a:ln w="9525">
                  <a:solidFill>
                    <a:schemeClr val="bg2"/>
                  </a:solidFill>
                  <a:miter lim="800000"/>
                </a:ln>
                <a:effectLst/>
              </p:spPr>
              <p:txBody>
                <a:bodyPr wrap="none" lIns="107950" tIns="53975" rIns="107950" bIns="53975" anchor="ctr"/>
                <a:lstStyle/>
                <a:p>
                  <a:endParaRPr lang="en-US" sz="1050"/>
                </a:p>
              </p:txBody>
            </p:sp>
            <p:sp>
              <p:nvSpPr>
                <p:cNvPr id="342085" name="Oval 69"/>
                <p:cNvSpPr>
                  <a:spLocks noChangeArrowheads="1"/>
                </p:cNvSpPr>
                <p:nvPr/>
              </p:nvSpPr>
              <p:spPr bwMode="auto">
                <a:xfrm>
                  <a:off x="2915" y="1773"/>
                  <a:ext cx="87" cy="87"/>
                </a:xfrm>
                <a:prstGeom prst="ellipse">
                  <a:avLst/>
                </a:prstGeom>
                <a:solidFill>
                  <a:srgbClr val="FFCC99"/>
                </a:solidFill>
                <a:ln w="9525">
                  <a:solidFill>
                    <a:schemeClr val="bg2"/>
                  </a:solidFill>
                  <a:round/>
                </a:ln>
                <a:effectLst/>
              </p:spPr>
              <p:txBody>
                <a:bodyPr wrap="none" lIns="107950" tIns="53975" rIns="107950" bIns="53975" anchor="ctr"/>
                <a:lstStyle/>
                <a:p>
                  <a:endParaRPr lang="en-US" sz="1050"/>
                </a:p>
              </p:txBody>
            </p:sp>
          </p:grpSp>
          <p:grpSp>
            <p:nvGrpSpPr>
              <p:cNvPr id="19" name="Group 70"/>
              <p:cNvGrpSpPr/>
              <p:nvPr/>
            </p:nvGrpSpPr>
            <p:grpSpPr bwMode="auto">
              <a:xfrm>
                <a:off x="2373" y="985"/>
                <a:ext cx="65" cy="93"/>
                <a:chOff x="3387" y="1863"/>
                <a:chExt cx="122" cy="174"/>
              </a:xfrm>
            </p:grpSpPr>
            <p:sp>
              <p:nvSpPr>
                <p:cNvPr id="342087" name="Freeform 71"/>
                <p:cNvSpPr/>
                <p:nvPr/>
              </p:nvSpPr>
              <p:spPr bwMode="auto">
                <a:xfrm>
                  <a:off x="3387" y="1863"/>
                  <a:ext cx="122" cy="174"/>
                </a:xfrm>
                <a:custGeom>
                  <a:avLst/>
                  <a:gdLst/>
                  <a:ahLst/>
                  <a:cxnLst>
                    <a:cxn ang="0">
                      <a:pos x="0" y="0"/>
                    </a:cxn>
                    <a:cxn ang="0">
                      <a:pos x="0" y="174"/>
                    </a:cxn>
                    <a:cxn ang="0">
                      <a:pos x="122" y="174"/>
                    </a:cxn>
                    <a:cxn ang="0">
                      <a:pos x="122" y="38"/>
                    </a:cxn>
                    <a:cxn ang="0">
                      <a:pos x="84" y="0"/>
                    </a:cxn>
                    <a:cxn ang="0">
                      <a:pos x="0" y="0"/>
                    </a:cxn>
                  </a:cxnLst>
                  <a:rect l="0" t="0" r="r" b="b"/>
                  <a:pathLst>
                    <a:path w="122" h="174">
                      <a:moveTo>
                        <a:pt x="0" y="0"/>
                      </a:moveTo>
                      <a:lnTo>
                        <a:pt x="0" y="174"/>
                      </a:lnTo>
                      <a:lnTo>
                        <a:pt x="122" y="174"/>
                      </a:lnTo>
                      <a:lnTo>
                        <a:pt x="122" y="38"/>
                      </a:lnTo>
                      <a:lnTo>
                        <a:pt x="84" y="0"/>
                      </a:lnTo>
                      <a:lnTo>
                        <a:pt x="0" y="0"/>
                      </a:lnTo>
                      <a:close/>
                    </a:path>
                  </a:pathLst>
                </a:custGeom>
                <a:solidFill>
                  <a:srgbClr val="FF9966"/>
                </a:solidFill>
                <a:ln w="9525" cap="flat" cmpd="sng">
                  <a:solidFill>
                    <a:schemeClr val="bg2"/>
                  </a:solidFill>
                  <a:prstDash val="solid"/>
                  <a:round/>
                </a:ln>
                <a:effectLst/>
              </p:spPr>
              <p:txBody>
                <a:bodyPr lIns="107950" tIns="53975" rIns="107950" bIns="53975"/>
                <a:lstStyle/>
                <a:p>
                  <a:endParaRPr lang="en-US" sz="1050"/>
                </a:p>
              </p:txBody>
            </p:sp>
            <p:sp>
              <p:nvSpPr>
                <p:cNvPr id="342088" name="Line 72"/>
                <p:cNvSpPr>
                  <a:spLocks noChangeShapeType="1"/>
                </p:cNvSpPr>
                <p:nvPr/>
              </p:nvSpPr>
              <p:spPr bwMode="auto">
                <a:xfrm>
                  <a:off x="3468" y="1863"/>
                  <a:ext cx="0" cy="41"/>
                </a:xfrm>
                <a:prstGeom prst="line">
                  <a:avLst/>
                </a:prstGeom>
                <a:noFill/>
                <a:ln w="9525">
                  <a:solidFill>
                    <a:schemeClr val="bg2"/>
                  </a:solidFill>
                  <a:round/>
                </a:ln>
                <a:effectLst/>
              </p:spPr>
              <p:txBody>
                <a:bodyPr lIns="107950" tIns="53975" rIns="107950" bIns="53975"/>
                <a:lstStyle/>
                <a:p>
                  <a:endParaRPr lang="en-US" sz="1050"/>
                </a:p>
              </p:txBody>
            </p:sp>
            <p:sp>
              <p:nvSpPr>
                <p:cNvPr id="342089" name="Line 73"/>
                <p:cNvSpPr>
                  <a:spLocks noChangeShapeType="1"/>
                </p:cNvSpPr>
                <p:nvPr/>
              </p:nvSpPr>
              <p:spPr bwMode="auto">
                <a:xfrm flipH="1">
                  <a:off x="3466" y="1904"/>
                  <a:ext cx="41" cy="0"/>
                </a:xfrm>
                <a:prstGeom prst="line">
                  <a:avLst/>
                </a:prstGeom>
                <a:noFill/>
                <a:ln w="9525">
                  <a:solidFill>
                    <a:schemeClr val="bg2"/>
                  </a:solidFill>
                  <a:round/>
                </a:ln>
                <a:effectLst/>
              </p:spPr>
              <p:txBody>
                <a:bodyPr lIns="107950" tIns="53975" rIns="107950" bIns="53975"/>
                <a:lstStyle/>
                <a:p>
                  <a:endParaRPr lang="en-US" sz="1050"/>
                </a:p>
              </p:txBody>
            </p:sp>
          </p:grpSp>
          <p:sp>
            <p:nvSpPr>
              <p:cNvPr id="342090" name="AutoShape 74"/>
              <p:cNvSpPr>
                <a:spLocks noChangeArrowheads="1"/>
              </p:cNvSpPr>
              <p:nvPr/>
            </p:nvSpPr>
            <p:spPr bwMode="auto">
              <a:xfrm>
                <a:off x="2400" y="1055"/>
                <a:ext cx="129" cy="74"/>
              </a:xfrm>
              <a:prstGeom prst="homePlate">
                <a:avLst>
                  <a:gd name="adj" fmla="val 51571"/>
                </a:avLst>
              </a:prstGeom>
              <a:solidFill>
                <a:srgbClr val="FFFFCC"/>
              </a:solidFill>
              <a:ln w="9525">
                <a:solidFill>
                  <a:schemeClr val="bg2"/>
                </a:solidFill>
                <a:miter lim="800000"/>
              </a:ln>
              <a:effectLst/>
            </p:spPr>
            <p:txBody>
              <a:bodyPr wrap="none" lIns="107950" tIns="53975" rIns="107950" bIns="53975" anchor="ctr"/>
              <a:lstStyle/>
              <a:p>
                <a:endParaRPr lang="en-US" sz="1050"/>
              </a:p>
            </p:txBody>
          </p:sp>
        </p:grpSp>
        <p:grpSp>
          <p:nvGrpSpPr>
            <p:cNvPr id="20" name="Group 75"/>
            <p:cNvGrpSpPr/>
            <p:nvPr/>
          </p:nvGrpSpPr>
          <p:grpSpPr bwMode="auto">
            <a:xfrm>
              <a:off x="3382" y="2725"/>
              <a:ext cx="302" cy="198"/>
              <a:chOff x="2263" y="970"/>
              <a:chExt cx="288" cy="189"/>
            </a:xfrm>
          </p:grpSpPr>
          <p:sp>
            <p:nvSpPr>
              <p:cNvPr id="342092" name="AutoShape 76"/>
              <p:cNvSpPr>
                <a:spLocks noChangeArrowheads="1"/>
              </p:cNvSpPr>
              <p:nvPr/>
            </p:nvSpPr>
            <p:spPr bwMode="auto">
              <a:xfrm>
                <a:off x="2263" y="970"/>
                <a:ext cx="288" cy="189"/>
              </a:xfrm>
              <a:prstGeom prst="roundRect">
                <a:avLst>
                  <a:gd name="adj" fmla="val 16667"/>
                </a:avLst>
              </a:prstGeom>
              <a:solidFill>
                <a:srgbClr val="8ECC8E"/>
              </a:solidFill>
              <a:ln w="9525">
                <a:solidFill>
                  <a:schemeClr val="bg2"/>
                </a:solidFill>
                <a:round/>
              </a:ln>
              <a:effectLst>
                <a:outerShdw dist="45791" dir="3378596" algn="ctr" rotWithShape="0">
                  <a:srgbClr val="C0C0C0"/>
                </a:outerShdw>
              </a:effectLst>
            </p:spPr>
            <p:txBody>
              <a:bodyPr wrap="none" lIns="107950" tIns="53975" rIns="107950" bIns="53975" anchor="ctr"/>
              <a:lstStyle/>
              <a:p>
                <a:endParaRPr lang="en-US" sz="1050"/>
              </a:p>
            </p:txBody>
          </p:sp>
          <p:grpSp>
            <p:nvGrpSpPr>
              <p:cNvPr id="21" name="Group 77"/>
              <p:cNvGrpSpPr/>
              <p:nvPr/>
            </p:nvGrpSpPr>
            <p:grpSpPr bwMode="auto">
              <a:xfrm>
                <a:off x="2300" y="996"/>
                <a:ext cx="86" cy="128"/>
                <a:chOff x="2853" y="1773"/>
                <a:chExt cx="161" cy="237"/>
              </a:xfrm>
            </p:grpSpPr>
            <p:sp>
              <p:nvSpPr>
                <p:cNvPr id="342094" name="AutoShape 78"/>
                <p:cNvSpPr>
                  <a:spLocks noChangeArrowheads="1"/>
                </p:cNvSpPr>
                <p:nvPr/>
              </p:nvSpPr>
              <p:spPr bwMode="auto">
                <a:xfrm>
                  <a:off x="2853" y="1880"/>
                  <a:ext cx="161" cy="130"/>
                </a:xfrm>
                <a:prstGeom prst="parallelogram">
                  <a:avLst>
                    <a:gd name="adj" fmla="val 30962"/>
                  </a:avLst>
                </a:prstGeom>
                <a:solidFill>
                  <a:srgbClr val="FFCC99"/>
                </a:solidFill>
                <a:ln w="9525">
                  <a:solidFill>
                    <a:schemeClr val="bg2"/>
                  </a:solidFill>
                  <a:miter lim="800000"/>
                </a:ln>
                <a:effectLst/>
              </p:spPr>
              <p:txBody>
                <a:bodyPr wrap="none" lIns="107950" tIns="53975" rIns="107950" bIns="53975" anchor="ctr"/>
                <a:lstStyle/>
                <a:p>
                  <a:endParaRPr lang="en-US" sz="1050"/>
                </a:p>
              </p:txBody>
            </p:sp>
            <p:sp>
              <p:nvSpPr>
                <p:cNvPr id="342095" name="Oval 79"/>
                <p:cNvSpPr>
                  <a:spLocks noChangeArrowheads="1"/>
                </p:cNvSpPr>
                <p:nvPr/>
              </p:nvSpPr>
              <p:spPr bwMode="auto">
                <a:xfrm>
                  <a:off x="2915" y="1773"/>
                  <a:ext cx="87" cy="87"/>
                </a:xfrm>
                <a:prstGeom prst="ellipse">
                  <a:avLst/>
                </a:prstGeom>
                <a:solidFill>
                  <a:srgbClr val="FFCC99"/>
                </a:solidFill>
                <a:ln w="9525">
                  <a:solidFill>
                    <a:schemeClr val="bg2"/>
                  </a:solidFill>
                  <a:round/>
                </a:ln>
                <a:effectLst/>
              </p:spPr>
              <p:txBody>
                <a:bodyPr wrap="none" lIns="107950" tIns="53975" rIns="107950" bIns="53975" anchor="ctr"/>
                <a:lstStyle/>
                <a:p>
                  <a:endParaRPr lang="en-US" sz="1050"/>
                </a:p>
              </p:txBody>
            </p:sp>
          </p:grpSp>
          <p:grpSp>
            <p:nvGrpSpPr>
              <p:cNvPr id="22" name="Group 80"/>
              <p:cNvGrpSpPr/>
              <p:nvPr/>
            </p:nvGrpSpPr>
            <p:grpSpPr bwMode="auto">
              <a:xfrm>
                <a:off x="2373" y="985"/>
                <a:ext cx="65" cy="93"/>
                <a:chOff x="3387" y="1863"/>
                <a:chExt cx="122" cy="174"/>
              </a:xfrm>
            </p:grpSpPr>
            <p:sp>
              <p:nvSpPr>
                <p:cNvPr id="342097" name="Freeform 81"/>
                <p:cNvSpPr/>
                <p:nvPr/>
              </p:nvSpPr>
              <p:spPr bwMode="auto">
                <a:xfrm>
                  <a:off x="3387" y="1863"/>
                  <a:ext cx="122" cy="174"/>
                </a:xfrm>
                <a:custGeom>
                  <a:avLst/>
                  <a:gdLst/>
                  <a:ahLst/>
                  <a:cxnLst>
                    <a:cxn ang="0">
                      <a:pos x="0" y="0"/>
                    </a:cxn>
                    <a:cxn ang="0">
                      <a:pos x="0" y="174"/>
                    </a:cxn>
                    <a:cxn ang="0">
                      <a:pos x="122" y="174"/>
                    </a:cxn>
                    <a:cxn ang="0">
                      <a:pos x="122" y="38"/>
                    </a:cxn>
                    <a:cxn ang="0">
                      <a:pos x="84" y="0"/>
                    </a:cxn>
                    <a:cxn ang="0">
                      <a:pos x="0" y="0"/>
                    </a:cxn>
                  </a:cxnLst>
                  <a:rect l="0" t="0" r="r" b="b"/>
                  <a:pathLst>
                    <a:path w="122" h="174">
                      <a:moveTo>
                        <a:pt x="0" y="0"/>
                      </a:moveTo>
                      <a:lnTo>
                        <a:pt x="0" y="174"/>
                      </a:lnTo>
                      <a:lnTo>
                        <a:pt x="122" y="174"/>
                      </a:lnTo>
                      <a:lnTo>
                        <a:pt x="122" y="38"/>
                      </a:lnTo>
                      <a:lnTo>
                        <a:pt x="84" y="0"/>
                      </a:lnTo>
                      <a:lnTo>
                        <a:pt x="0" y="0"/>
                      </a:lnTo>
                      <a:close/>
                    </a:path>
                  </a:pathLst>
                </a:custGeom>
                <a:solidFill>
                  <a:srgbClr val="FF9966"/>
                </a:solidFill>
                <a:ln w="9525" cap="flat" cmpd="sng">
                  <a:solidFill>
                    <a:schemeClr val="bg2"/>
                  </a:solidFill>
                  <a:prstDash val="solid"/>
                  <a:round/>
                </a:ln>
                <a:effectLst/>
              </p:spPr>
              <p:txBody>
                <a:bodyPr lIns="107950" tIns="53975" rIns="107950" bIns="53975"/>
                <a:lstStyle/>
                <a:p>
                  <a:endParaRPr lang="en-US" sz="1050"/>
                </a:p>
              </p:txBody>
            </p:sp>
            <p:sp>
              <p:nvSpPr>
                <p:cNvPr id="342098" name="Line 82"/>
                <p:cNvSpPr>
                  <a:spLocks noChangeShapeType="1"/>
                </p:cNvSpPr>
                <p:nvPr/>
              </p:nvSpPr>
              <p:spPr bwMode="auto">
                <a:xfrm>
                  <a:off x="3468" y="1863"/>
                  <a:ext cx="0" cy="41"/>
                </a:xfrm>
                <a:prstGeom prst="line">
                  <a:avLst/>
                </a:prstGeom>
                <a:noFill/>
                <a:ln w="9525">
                  <a:solidFill>
                    <a:schemeClr val="bg2"/>
                  </a:solidFill>
                  <a:round/>
                </a:ln>
                <a:effectLst/>
              </p:spPr>
              <p:txBody>
                <a:bodyPr lIns="107950" tIns="53975" rIns="107950" bIns="53975"/>
                <a:lstStyle/>
                <a:p>
                  <a:endParaRPr lang="en-US" sz="1050"/>
                </a:p>
              </p:txBody>
            </p:sp>
            <p:sp>
              <p:nvSpPr>
                <p:cNvPr id="342099" name="Line 83"/>
                <p:cNvSpPr>
                  <a:spLocks noChangeShapeType="1"/>
                </p:cNvSpPr>
                <p:nvPr/>
              </p:nvSpPr>
              <p:spPr bwMode="auto">
                <a:xfrm flipH="1">
                  <a:off x="3466" y="1904"/>
                  <a:ext cx="41" cy="0"/>
                </a:xfrm>
                <a:prstGeom prst="line">
                  <a:avLst/>
                </a:prstGeom>
                <a:noFill/>
                <a:ln w="9525">
                  <a:solidFill>
                    <a:schemeClr val="bg2"/>
                  </a:solidFill>
                  <a:round/>
                </a:ln>
                <a:effectLst/>
              </p:spPr>
              <p:txBody>
                <a:bodyPr lIns="107950" tIns="53975" rIns="107950" bIns="53975"/>
                <a:lstStyle/>
                <a:p>
                  <a:endParaRPr lang="en-US" sz="1050"/>
                </a:p>
              </p:txBody>
            </p:sp>
          </p:grpSp>
          <p:sp>
            <p:nvSpPr>
              <p:cNvPr id="342100" name="AutoShape 84"/>
              <p:cNvSpPr>
                <a:spLocks noChangeArrowheads="1"/>
              </p:cNvSpPr>
              <p:nvPr/>
            </p:nvSpPr>
            <p:spPr bwMode="auto">
              <a:xfrm>
                <a:off x="2400" y="1055"/>
                <a:ext cx="129" cy="74"/>
              </a:xfrm>
              <a:prstGeom prst="homePlate">
                <a:avLst>
                  <a:gd name="adj" fmla="val 51571"/>
                </a:avLst>
              </a:prstGeom>
              <a:solidFill>
                <a:srgbClr val="FFFFCC"/>
              </a:solidFill>
              <a:ln w="9525">
                <a:solidFill>
                  <a:schemeClr val="bg2"/>
                </a:solidFill>
                <a:miter lim="800000"/>
              </a:ln>
              <a:effectLst/>
            </p:spPr>
            <p:txBody>
              <a:bodyPr wrap="none" lIns="107950" tIns="53975" rIns="107950" bIns="53975" anchor="ctr"/>
              <a:lstStyle/>
              <a:p>
                <a:endParaRPr lang="en-US" sz="1050"/>
              </a:p>
            </p:txBody>
          </p:sp>
        </p:grpSp>
        <p:sp>
          <p:nvSpPr>
            <p:cNvPr id="342101" name="Text Box 85"/>
            <p:cNvSpPr txBox="1">
              <a:spLocks noChangeArrowheads="1"/>
            </p:cNvSpPr>
            <p:nvPr/>
          </p:nvSpPr>
          <p:spPr bwMode="auto">
            <a:xfrm>
              <a:off x="1963" y="612"/>
              <a:ext cx="704" cy="298"/>
            </a:xfrm>
            <a:prstGeom prst="rect">
              <a:avLst/>
            </a:prstGeom>
            <a:noFill/>
            <a:ln w="9525">
              <a:noFill/>
              <a:miter lim="800000"/>
            </a:ln>
            <a:effectLst/>
          </p:spPr>
          <p:txBody>
            <a:bodyPr lIns="107950" tIns="53975" rIns="107950" bIns="53975">
              <a:spAutoFit/>
            </a:bodyPr>
            <a:lstStyle/>
            <a:p>
              <a:pPr algn="ctr">
                <a:lnSpc>
                  <a:spcPct val="35000"/>
                </a:lnSpc>
                <a:spcBef>
                  <a:spcPct val="50000"/>
                </a:spcBef>
              </a:pPr>
              <a:r>
                <a:rPr lang="en-US" sz="1050">
                  <a:solidFill>
                    <a:schemeClr val="bg2"/>
                  </a:solidFill>
                </a:rPr>
                <a:t>[Early</a:t>
              </a:r>
              <a:endParaRPr lang="en-US" sz="1050">
                <a:solidFill>
                  <a:schemeClr val="bg2"/>
                </a:solidFill>
              </a:endParaRPr>
            </a:p>
            <a:p>
              <a:pPr algn="ctr">
                <a:lnSpc>
                  <a:spcPct val="35000"/>
                </a:lnSpc>
                <a:spcBef>
                  <a:spcPct val="50000"/>
                </a:spcBef>
              </a:pPr>
              <a:r>
                <a:rPr lang="en-US" sz="1050">
                  <a:solidFill>
                    <a:schemeClr val="bg2"/>
                  </a:solidFill>
                </a:rPr>
                <a:t>Elaboration</a:t>
              </a:r>
              <a:endParaRPr lang="en-US" sz="1050">
                <a:solidFill>
                  <a:schemeClr val="bg2"/>
                </a:solidFill>
              </a:endParaRPr>
            </a:p>
            <a:p>
              <a:pPr algn="ctr">
                <a:lnSpc>
                  <a:spcPct val="35000"/>
                </a:lnSpc>
                <a:spcBef>
                  <a:spcPct val="50000"/>
                </a:spcBef>
              </a:pPr>
              <a:r>
                <a:rPr lang="en-US" sz="1050">
                  <a:solidFill>
                    <a:schemeClr val="bg2"/>
                  </a:solidFill>
                </a:rPr>
                <a:t>  Iteration]</a:t>
              </a:r>
              <a:endParaRPr lang="en-US" sz="1050">
                <a:solidFill>
                  <a:schemeClr val="bg2"/>
                </a:solidFill>
              </a:endParaRPr>
            </a:p>
          </p:txBody>
        </p:sp>
        <p:sp>
          <p:nvSpPr>
            <p:cNvPr id="342102" name="Text Box 86"/>
            <p:cNvSpPr txBox="1">
              <a:spLocks noChangeArrowheads="1"/>
            </p:cNvSpPr>
            <p:nvPr/>
          </p:nvSpPr>
          <p:spPr bwMode="auto">
            <a:xfrm>
              <a:off x="2885" y="705"/>
              <a:ext cx="903" cy="201"/>
            </a:xfrm>
            <a:prstGeom prst="rect">
              <a:avLst/>
            </a:prstGeom>
            <a:noFill/>
            <a:ln w="9525">
              <a:noFill/>
              <a:miter lim="800000"/>
            </a:ln>
            <a:effectLst/>
          </p:spPr>
          <p:txBody>
            <a:bodyPr lIns="107950" tIns="53975" rIns="107950" bIns="53975">
              <a:spAutoFit/>
            </a:bodyPr>
            <a:lstStyle/>
            <a:p>
              <a:pPr algn="ctr">
                <a:lnSpc>
                  <a:spcPct val="35000"/>
                </a:lnSpc>
                <a:spcBef>
                  <a:spcPct val="50000"/>
                </a:spcBef>
              </a:pPr>
              <a:r>
                <a:rPr lang="en-US" sz="1050">
                  <a:solidFill>
                    <a:schemeClr val="bg2"/>
                  </a:solidFill>
                </a:rPr>
                <a:t>[Inception</a:t>
              </a:r>
              <a:endParaRPr lang="en-US" sz="1050">
                <a:solidFill>
                  <a:schemeClr val="bg2"/>
                </a:solidFill>
              </a:endParaRPr>
            </a:p>
            <a:p>
              <a:pPr algn="ctr">
                <a:lnSpc>
                  <a:spcPct val="35000"/>
                </a:lnSpc>
                <a:spcBef>
                  <a:spcPct val="50000"/>
                </a:spcBef>
              </a:pPr>
              <a:r>
                <a:rPr lang="en-US" sz="1050">
                  <a:solidFill>
                    <a:schemeClr val="bg2"/>
                  </a:solidFill>
                </a:rPr>
                <a:t>  Iteration (Optional)]</a:t>
              </a:r>
              <a:endParaRPr lang="en-US" sz="1050">
                <a:solidFill>
                  <a:schemeClr val="bg2"/>
                </a:solidFill>
              </a:endParaRPr>
            </a:p>
          </p:txBody>
        </p:sp>
        <p:sp>
          <p:nvSpPr>
            <p:cNvPr id="342103" name="Text Box 87"/>
            <p:cNvSpPr txBox="1">
              <a:spLocks noChangeArrowheads="1"/>
            </p:cNvSpPr>
            <p:nvPr/>
          </p:nvSpPr>
          <p:spPr bwMode="auto">
            <a:xfrm>
              <a:off x="1925" y="1237"/>
              <a:ext cx="903" cy="208"/>
            </a:xfrm>
            <a:prstGeom prst="rect">
              <a:avLst/>
            </a:prstGeom>
            <a:noFill/>
            <a:ln w="9525">
              <a:noFill/>
              <a:miter lim="800000"/>
            </a:ln>
            <a:effectLst/>
          </p:spPr>
          <p:txBody>
            <a:bodyPr lIns="107950" tIns="53975" rIns="107950" bIns="53975">
              <a:spAutoFit/>
            </a:bodyPr>
            <a:lstStyle/>
            <a:p>
              <a:pPr algn="ctr">
                <a:lnSpc>
                  <a:spcPct val="35000"/>
                </a:lnSpc>
                <a:spcBef>
                  <a:spcPct val="50000"/>
                </a:spcBef>
              </a:pPr>
              <a:r>
                <a:rPr lang="en-US" sz="1050">
                  <a:solidFill>
                    <a:schemeClr val="bg2"/>
                  </a:solidFill>
                </a:rPr>
                <a:t>Define a Candidate</a:t>
              </a:r>
              <a:endParaRPr lang="en-US" sz="1050">
                <a:solidFill>
                  <a:schemeClr val="bg2"/>
                </a:solidFill>
              </a:endParaRPr>
            </a:p>
            <a:p>
              <a:pPr algn="ctr">
                <a:lnSpc>
                  <a:spcPct val="35000"/>
                </a:lnSpc>
                <a:spcBef>
                  <a:spcPct val="50000"/>
                </a:spcBef>
              </a:pPr>
              <a:r>
                <a:rPr lang="en-US" sz="1050">
                  <a:solidFill>
                    <a:schemeClr val="bg2"/>
                  </a:solidFill>
                </a:rPr>
                <a:t>Architecture</a:t>
              </a:r>
              <a:endParaRPr lang="en-US" sz="1050">
                <a:solidFill>
                  <a:schemeClr val="bg2"/>
                </a:solidFill>
              </a:endParaRPr>
            </a:p>
          </p:txBody>
        </p:sp>
        <p:sp>
          <p:nvSpPr>
            <p:cNvPr id="342104" name="Text Box 88"/>
            <p:cNvSpPr txBox="1">
              <a:spLocks noChangeArrowheads="1"/>
            </p:cNvSpPr>
            <p:nvPr/>
          </p:nvSpPr>
          <p:spPr bwMode="auto">
            <a:xfrm>
              <a:off x="3035" y="1236"/>
              <a:ext cx="704" cy="298"/>
            </a:xfrm>
            <a:prstGeom prst="rect">
              <a:avLst/>
            </a:prstGeom>
            <a:noFill/>
            <a:ln w="9525">
              <a:noFill/>
              <a:miter lim="800000"/>
            </a:ln>
            <a:effectLst/>
          </p:spPr>
          <p:txBody>
            <a:bodyPr lIns="107950" tIns="53975" rIns="107950" bIns="53975">
              <a:spAutoFit/>
            </a:bodyPr>
            <a:lstStyle/>
            <a:p>
              <a:pPr algn="ctr">
                <a:lnSpc>
                  <a:spcPct val="35000"/>
                </a:lnSpc>
                <a:spcBef>
                  <a:spcPct val="50000"/>
                </a:spcBef>
              </a:pPr>
              <a:r>
                <a:rPr lang="en-US" sz="1050">
                  <a:solidFill>
                    <a:schemeClr val="bg2"/>
                  </a:solidFill>
                </a:rPr>
                <a:t>Perform</a:t>
              </a:r>
              <a:endParaRPr lang="en-US" sz="1050">
                <a:solidFill>
                  <a:schemeClr val="bg2"/>
                </a:solidFill>
              </a:endParaRPr>
            </a:p>
            <a:p>
              <a:pPr algn="ctr">
                <a:lnSpc>
                  <a:spcPct val="35000"/>
                </a:lnSpc>
                <a:spcBef>
                  <a:spcPct val="50000"/>
                </a:spcBef>
              </a:pPr>
              <a:r>
                <a:rPr lang="en-US" sz="1050">
                  <a:solidFill>
                    <a:schemeClr val="bg2"/>
                  </a:solidFill>
                </a:rPr>
                <a:t>Architectural</a:t>
              </a:r>
              <a:endParaRPr lang="en-US" sz="1050">
                <a:solidFill>
                  <a:schemeClr val="bg2"/>
                </a:solidFill>
              </a:endParaRPr>
            </a:p>
            <a:p>
              <a:pPr algn="ctr">
                <a:lnSpc>
                  <a:spcPct val="35000"/>
                </a:lnSpc>
                <a:spcBef>
                  <a:spcPct val="50000"/>
                </a:spcBef>
              </a:pPr>
              <a:r>
                <a:rPr lang="en-US" sz="1050">
                  <a:solidFill>
                    <a:schemeClr val="bg2"/>
                  </a:solidFill>
                </a:rPr>
                <a:t>Synthesis</a:t>
              </a:r>
              <a:endParaRPr lang="en-US" sz="1050">
                <a:solidFill>
                  <a:schemeClr val="bg2"/>
                </a:solidFill>
              </a:endParaRPr>
            </a:p>
          </p:txBody>
        </p:sp>
        <p:sp>
          <p:nvSpPr>
            <p:cNvPr id="342105" name="Text Box 89"/>
            <p:cNvSpPr txBox="1">
              <a:spLocks noChangeArrowheads="1"/>
            </p:cNvSpPr>
            <p:nvPr/>
          </p:nvSpPr>
          <p:spPr bwMode="auto">
            <a:xfrm>
              <a:off x="2745" y="2118"/>
              <a:ext cx="762" cy="154"/>
            </a:xfrm>
            <a:prstGeom prst="rect">
              <a:avLst/>
            </a:prstGeom>
            <a:noFill/>
            <a:ln w="9525">
              <a:noFill/>
              <a:miter lim="800000"/>
            </a:ln>
            <a:effectLst/>
          </p:spPr>
          <p:txBody>
            <a:bodyPr lIns="107950" tIns="53975" rIns="107950" bIns="53975">
              <a:spAutoFit/>
            </a:bodyPr>
            <a:lstStyle/>
            <a:p>
              <a:pPr algn="ctr">
                <a:lnSpc>
                  <a:spcPct val="35000"/>
                </a:lnSpc>
                <a:spcBef>
                  <a:spcPct val="50000"/>
                </a:spcBef>
              </a:pPr>
              <a:r>
                <a:rPr lang="en-US" sz="1050">
                  <a:solidFill>
                    <a:schemeClr val="bg2"/>
                  </a:solidFill>
                </a:rPr>
                <a:t>Analyze Behavior</a:t>
              </a:r>
              <a:endParaRPr lang="en-US" sz="1050">
                <a:solidFill>
                  <a:schemeClr val="bg2"/>
                </a:solidFill>
              </a:endParaRPr>
            </a:p>
          </p:txBody>
        </p:sp>
        <p:sp>
          <p:nvSpPr>
            <p:cNvPr id="342106" name="Text Box 90"/>
            <p:cNvSpPr txBox="1">
              <a:spLocks noChangeArrowheads="1"/>
            </p:cNvSpPr>
            <p:nvPr/>
          </p:nvSpPr>
          <p:spPr bwMode="auto">
            <a:xfrm>
              <a:off x="1880" y="2445"/>
              <a:ext cx="570" cy="245"/>
            </a:xfrm>
            <a:prstGeom prst="rect">
              <a:avLst/>
            </a:prstGeom>
            <a:noFill/>
            <a:ln w="9525">
              <a:noFill/>
              <a:miter lim="800000"/>
            </a:ln>
            <a:effectLst/>
          </p:spPr>
          <p:txBody>
            <a:bodyPr lIns="107950" tIns="53975" rIns="107950" bIns="53975">
              <a:spAutoFit/>
            </a:bodyPr>
            <a:lstStyle/>
            <a:p>
              <a:pPr algn="ctr">
                <a:lnSpc>
                  <a:spcPct val="35000"/>
                </a:lnSpc>
                <a:spcBef>
                  <a:spcPct val="50000"/>
                </a:spcBef>
              </a:pPr>
              <a:r>
                <a:rPr lang="en-US" sz="1050">
                  <a:solidFill>
                    <a:schemeClr val="bg2"/>
                  </a:solidFill>
                </a:rPr>
                <a:t>Refine the</a:t>
              </a:r>
              <a:endParaRPr lang="en-US" sz="1050">
                <a:solidFill>
                  <a:schemeClr val="bg2"/>
                </a:solidFill>
              </a:endParaRPr>
            </a:p>
            <a:p>
              <a:pPr algn="ctr">
                <a:lnSpc>
                  <a:spcPct val="35000"/>
                </a:lnSpc>
                <a:spcBef>
                  <a:spcPct val="50000"/>
                </a:spcBef>
              </a:pPr>
              <a:r>
                <a:rPr lang="en-US" sz="1050">
                  <a:solidFill>
                    <a:schemeClr val="bg2"/>
                  </a:solidFill>
                </a:rPr>
                <a:t>Architecture</a:t>
              </a:r>
              <a:endParaRPr lang="en-US" sz="1050">
                <a:solidFill>
                  <a:schemeClr val="bg2"/>
                </a:solidFill>
              </a:endParaRPr>
            </a:p>
          </p:txBody>
        </p:sp>
        <p:sp>
          <p:nvSpPr>
            <p:cNvPr id="342107" name="Text Box 91"/>
            <p:cNvSpPr txBox="1">
              <a:spLocks noChangeArrowheads="1"/>
            </p:cNvSpPr>
            <p:nvPr/>
          </p:nvSpPr>
          <p:spPr bwMode="auto">
            <a:xfrm>
              <a:off x="2424" y="2962"/>
              <a:ext cx="598" cy="245"/>
            </a:xfrm>
            <a:prstGeom prst="rect">
              <a:avLst/>
            </a:prstGeom>
            <a:noFill/>
            <a:ln w="9525">
              <a:noFill/>
              <a:miter lim="800000"/>
            </a:ln>
            <a:effectLst/>
          </p:spPr>
          <p:txBody>
            <a:bodyPr lIns="107950" tIns="53975" rIns="107950" bIns="53975">
              <a:spAutoFit/>
            </a:bodyPr>
            <a:lstStyle/>
            <a:p>
              <a:pPr algn="ctr">
                <a:lnSpc>
                  <a:spcPct val="35000"/>
                </a:lnSpc>
                <a:spcBef>
                  <a:spcPct val="50000"/>
                </a:spcBef>
              </a:pPr>
              <a:r>
                <a:rPr lang="en-US" sz="1050">
                  <a:solidFill>
                    <a:schemeClr val="bg2"/>
                  </a:solidFill>
                </a:rPr>
                <a:t>Design</a:t>
              </a:r>
              <a:endParaRPr lang="en-US" sz="1050">
                <a:solidFill>
                  <a:schemeClr val="bg2"/>
                </a:solidFill>
              </a:endParaRPr>
            </a:p>
            <a:p>
              <a:pPr algn="ctr">
                <a:lnSpc>
                  <a:spcPct val="35000"/>
                </a:lnSpc>
                <a:spcBef>
                  <a:spcPct val="50000"/>
                </a:spcBef>
              </a:pPr>
              <a:r>
                <a:rPr lang="en-US" sz="1050">
                  <a:solidFill>
                    <a:schemeClr val="bg2"/>
                  </a:solidFill>
                </a:rPr>
                <a:t>Components</a:t>
              </a:r>
              <a:endParaRPr lang="en-US" sz="1050">
                <a:solidFill>
                  <a:schemeClr val="bg2"/>
                </a:solidFill>
              </a:endParaRPr>
            </a:p>
          </p:txBody>
        </p:sp>
        <p:sp>
          <p:nvSpPr>
            <p:cNvPr id="342108" name="Text Box 92"/>
            <p:cNvSpPr txBox="1">
              <a:spLocks noChangeArrowheads="1"/>
            </p:cNvSpPr>
            <p:nvPr/>
          </p:nvSpPr>
          <p:spPr bwMode="auto">
            <a:xfrm>
              <a:off x="3240" y="2962"/>
              <a:ext cx="598" cy="208"/>
            </a:xfrm>
            <a:prstGeom prst="rect">
              <a:avLst/>
            </a:prstGeom>
            <a:noFill/>
            <a:ln w="9525">
              <a:noFill/>
              <a:miter lim="800000"/>
            </a:ln>
            <a:effectLst/>
          </p:spPr>
          <p:txBody>
            <a:bodyPr lIns="107950" tIns="53975" rIns="107950" bIns="53975">
              <a:spAutoFit/>
            </a:bodyPr>
            <a:lstStyle/>
            <a:p>
              <a:pPr algn="ctr">
                <a:lnSpc>
                  <a:spcPct val="35000"/>
                </a:lnSpc>
                <a:spcBef>
                  <a:spcPct val="50000"/>
                </a:spcBef>
              </a:pPr>
              <a:r>
                <a:rPr lang="en-US" sz="1050">
                  <a:solidFill>
                    <a:schemeClr val="bg2"/>
                  </a:solidFill>
                </a:rPr>
                <a:t>Design the</a:t>
              </a:r>
              <a:endParaRPr lang="en-US" sz="1050">
                <a:solidFill>
                  <a:schemeClr val="bg2"/>
                </a:solidFill>
              </a:endParaRPr>
            </a:p>
            <a:p>
              <a:pPr algn="ctr">
                <a:lnSpc>
                  <a:spcPct val="35000"/>
                </a:lnSpc>
                <a:spcBef>
                  <a:spcPct val="50000"/>
                </a:spcBef>
              </a:pPr>
              <a:r>
                <a:rPr lang="en-US" sz="1050">
                  <a:solidFill>
                    <a:schemeClr val="bg2"/>
                  </a:solidFill>
                </a:rPr>
                <a:t>Database</a:t>
              </a:r>
              <a:endParaRPr lang="en-US" sz="1050">
                <a:solidFill>
                  <a:schemeClr val="bg2"/>
                </a:solidFill>
              </a:endParaRPr>
            </a:p>
          </p:txBody>
        </p:sp>
        <p:sp>
          <p:nvSpPr>
            <p:cNvPr id="342109" name="Text Box 93"/>
            <p:cNvSpPr txBox="1">
              <a:spLocks noChangeArrowheads="1"/>
            </p:cNvSpPr>
            <p:nvPr/>
          </p:nvSpPr>
          <p:spPr bwMode="auto">
            <a:xfrm>
              <a:off x="3494" y="2387"/>
              <a:ext cx="488" cy="154"/>
            </a:xfrm>
            <a:prstGeom prst="rect">
              <a:avLst/>
            </a:prstGeom>
            <a:noFill/>
            <a:ln w="9525">
              <a:noFill/>
              <a:miter lim="800000"/>
            </a:ln>
            <a:effectLst/>
          </p:spPr>
          <p:txBody>
            <a:bodyPr lIns="107950" tIns="53975" rIns="107950" bIns="53975">
              <a:spAutoFit/>
            </a:bodyPr>
            <a:lstStyle/>
            <a:p>
              <a:pPr algn="ctr">
                <a:lnSpc>
                  <a:spcPct val="35000"/>
                </a:lnSpc>
                <a:spcBef>
                  <a:spcPct val="50000"/>
                </a:spcBef>
              </a:pPr>
              <a:r>
                <a:rPr lang="en-US" sz="1050">
                  <a:solidFill>
                    <a:schemeClr val="bg2"/>
                  </a:solidFill>
                </a:rPr>
                <a:t>(Optional)</a:t>
              </a:r>
              <a:endParaRPr lang="en-US" sz="1050">
                <a:solidFill>
                  <a:schemeClr val="bg2"/>
                </a:solidFill>
              </a:endParaRPr>
            </a:p>
          </p:txBody>
        </p:sp>
        <p:sp>
          <p:nvSpPr>
            <p:cNvPr id="342110" name="Freeform 94"/>
            <p:cNvSpPr/>
            <p:nvPr/>
          </p:nvSpPr>
          <p:spPr bwMode="auto">
            <a:xfrm>
              <a:off x="2366" y="889"/>
              <a:ext cx="282" cy="104"/>
            </a:xfrm>
            <a:custGeom>
              <a:avLst/>
              <a:gdLst/>
              <a:ahLst/>
              <a:cxnLst>
                <a:cxn ang="0">
                  <a:pos x="282" y="0"/>
                </a:cxn>
                <a:cxn ang="0">
                  <a:pos x="0" y="0"/>
                </a:cxn>
                <a:cxn ang="0">
                  <a:pos x="0" y="109"/>
                </a:cxn>
              </a:cxnLst>
              <a:rect l="0" t="0" r="r" b="b"/>
              <a:pathLst>
                <a:path w="282" h="109">
                  <a:moveTo>
                    <a:pt x="282" y="0"/>
                  </a:moveTo>
                  <a:lnTo>
                    <a:pt x="0" y="0"/>
                  </a:lnTo>
                  <a:lnTo>
                    <a:pt x="0" y="109"/>
                  </a:lnTo>
                </a:path>
              </a:pathLst>
            </a:custGeom>
            <a:noFill/>
            <a:ln w="9525" cap="flat" cmpd="sng">
              <a:solidFill>
                <a:schemeClr val="bg2"/>
              </a:solidFill>
              <a:prstDash val="solid"/>
              <a:round/>
              <a:headEnd type="none" w="med" len="med"/>
              <a:tailEnd type="arrow" w="med" len="med"/>
            </a:ln>
            <a:effectLst/>
          </p:spPr>
          <p:txBody>
            <a:bodyPr lIns="107950" tIns="53975" rIns="107950" bIns="53975"/>
            <a:lstStyle/>
            <a:p>
              <a:endParaRPr lang="en-US" sz="1050"/>
            </a:p>
          </p:txBody>
        </p:sp>
        <p:sp>
          <p:nvSpPr>
            <p:cNvPr id="342111" name="Line 95"/>
            <p:cNvSpPr>
              <a:spLocks noChangeShapeType="1"/>
            </p:cNvSpPr>
            <p:nvPr/>
          </p:nvSpPr>
          <p:spPr bwMode="auto">
            <a:xfrm>
              <a:off x="2785" y="685"/>
              <a:ext cx="0" cy="129"/>
            </a:xfrm>
            <a:prstGeom prst="line">
              <a:avLst/>
            </a:prstGeom>
            <a:noFill/>
            <a:ln w="9525">
              <a:solidFill>
                <a:schemeClr val="bg2"/>
              </a:solidFill>
              <a:round/>
              <a:tailEnd type="arrow" w="med" len="med"/>
            </a:ln>
            <a:effectLst/>
          </p:spPr>
          <p:txBody>
            <a:bodyPr lIns="107950" tIns="53975" rIns="107950" bIns="53975"/>
            <a:lstStyle/>
            <a:p>
              <a:endParaRPr lang="en-US" sz="1050"/>
            </a:p>
          </p:txBody>
        </p:sp>
        <p:sp>
          <p:nvSpPr>
            <p:cNvPr id="342112" name="Freeform 96"/>
            <p:cNvSpPr/>
            <p:nvPr/>
          </p:nvSpPr>
          <p:spPr bwMode="auto">
            <a:xfrm>
              <a:off x="2896" y="890"/>
              <a:ext cx="493" cy="105"/>
            </a:xfrm>
            <a:custGeom>
              <a:avLst/>
              <a:gdLst/>
              <a:ahLst/>
              <a:cxnLst>
                <a:cxn ang="0">
                  <a:pos x="0" y="0"/>
                </a:cxn>
                <a:cxn ang="0">
                  <a:pos x="492" y="1"/>
                </a:cxn>
                <a:cxn ang="0">
                  <a:pos x="493" y="112"/>
                </a:cxn>
              </a:cxnLst>
              <a:rect l="0" t="0" r="r" b="b"/>
              <a:pathLst>
                <a:path w="493" h="112">
                  <a:moveTo>
                    <a:pt x="0" y="0"/>
                  </a:moveTo>
                  <a:lnTo>
                    <a:pt x="492" y="1"/>
                  </a:lnTo>
                  <a:lnTo>
                    <a:pt x="493" y="112"/>
                  </a:lnTo>
                </a:path>
              </a:pathLst>
            </a:custGeom>
            <a:noFill/>
            <a:ln w="9525" cap="flat" cmpd="sng">
              <a:solidFill>
                <a:schemeClr val="bg2"/>
              </a:solidFill>
              <a:prstDash val="solid"/>
              <a:round/>
              <a:headEnd type="none" w="med" len="med"/>
              <a:tailEnd type="arrow" w="med" len="med"/>
            </a:ln>
            <a:effectLst/>
          </p:spPr>
          <p:txBody>
            <a:bodyPr lIns="107950" tIns="53975" rIns="107950" bIns="53975"/>
            <a:lstStyle/>
            <a:p>
              <a:endParaRPr lang="en-US" sz="1050"/>
            </a:p>
          </p:txBody>
        </p:sp>
        <p:sp>
          <p:nvSpPr>
            <p:cNvPr id="342113" name="Freeform 97"/>
            <p:cNvSpPr/>
            <p:nvPr/>
          </p:nvSpPr>
          <p:spPr bwMode="auto">
            <a:xfrm>
              <a:off x="2648" y="819"/>
              <a:ext cx="272" cy="124"/>
            </a:xfrm>
            <a:custGeom>
              <a:avLst/>
              <a:gdLst/>
              <a:ahLst/>
              <a:cxnLst>
                <a:cxn ang="0">
                  <a:pos x="0" y="136"/>
                </a:cxn>
                <a:cxn ang="0">
                  <a:pos x="264" y="0"/>
                </a:cxn>
                <a:cxn ang="0">
                  <a:pos x="528" y="136"/>
                </a:cxn>
                <a:cxn ang="0">
                  <a:pos x="264" y="240"/>
                </a:cxn>
                <a:cxn ang="0">
                  <a:pos x="0" y="136"/>
                </a:cxn>
              </a:cxnLst>
              <a:rect l="0" t="0" r="r" b="b"/>
              <a:pathLst>
                <a:path w="528" h="240">
                  <a:moveTo>
                    <a:pt x="0" y="136"/>
                  </a:moveTo>
                  <a:lnTo>
                    <a:pt x="264" y="0"/>
                  </a:lnTo>
                  <a:lnTo>
                    <a:pt x="528" y="136"/>
                  </a:lnTo>
                  <a:lnTo>
                    <a:pt x="264" y="240"/>
                  </a:lnTo>
                  <a:lnTo>
                    <a:pt x="0" y="136"/>
                  </a:lnTo>
                  <a:close/>
                </a:path>
              </a:pathLst>
            </a:custGeom>
            <a:solidFill>
              <a:srgbClr val="FFCC99"/>
            </a:solidFill>
            <a:ln w="9525" cap="flat" cmpd="sng">
              <a:solidFill>
                <a:schemeClr val="bg2"/>
              </a:solidFill>
              <a:prstDash val="solid"/>
              <a:round/>
            </a:ln>
            <a:effectLst/>
          </p:spPr>
          <p:txBody>
            <a:bodyPr lIns="107950" tIns="53975" rIns="107950" bIns="53975"/>
            <a:lstStyle/>
            <a:p>
              <a:endParaRPr lang="en-US" sz="1050"/>
            </a:p>
          </p:txBody>
        </p:sp>
        <p:sp>
          <p:nvSpPr>
            <p:cNvPr id="342114" name="Freeform 98"/>
            <p:cNvSpPr/>
            <p:nvPr/>
          </p:nvSpPr>
          <p:spPr bwMode="auto">
            <a:xfrm>
              <a:off x="2362" y="1408"/>
              <a:ext cx="280" cy="72"/>
            </a:xfrm>
            <a:custGeom>
              <a:avLst/>
              <a:gdLst/>
              <a:ahLst/>
              <a:cxnLst>
                <a:cxn ang="0">
                  <a:pos x="1" y="0"/>
                </a:cxn>
                <a:cxn ang="0">
                  <a:pos x="0" y="99"/>
                </a:cxn>
                <a:cxn ang="0">
                  <a:pos x="274" y="99"/>
                </a:cxn>
              </a:cxnLst>
              <a:rect l="0" t="0" r="r" b="b"/>
              <a:pathLst>
                <a:path w="274" h="99">
                  <a:moveTo>
                    <a:pt x="1" y="0"/>
                  </a:moveTo>
                  <a:lnTo>
                    <a:pt x="0" y="99"/>
                  </a:lnTo>
                  <a:lnTo>
                    <a:pt x="274" y="99"/>
                  </a:lnTo>
                </a:path>
              </a:pathLst>
            </a:custGeom>
            <a:noFill/>
            <a:ln w="9525" cap="flat" cmpd="sng">
              <a:solidFill>
                <a:schemeClr val="bg2"/>
              </a:solidFill>
              <a:prstDash val="solid"/>
              <a:round/>
              <a:headEnd type="none" w="med" len="med"/>
              <a:tailEnd type="arrow" w="med" len="med"/>
            </a:ln>
            <a:effectLst/>
          </p:spPr>
          <p:txBody>
            <a:bodyPr lIns="107950" tIns="53975" rIns="107950" bIns="53975"/>
            <a:lstStyle/>
            <a:p>
              <a:endParaRPr lang="en-US" sz="1050"/>
            </a:p>
          </p:txBody>
        </p:sp>
        <p:sp>
          <p:nvSpPr>
            <p:cNvPr id="342115" name="Line 99"/>
            <p:cNvSpPr>
              <a:spLocks noChangeShapeType="1"/>
            </p:cNvSpPr>
            <p:nvPr/>
          </p:nvSpPr>
          <p:spPr bwMode="auto">
            <a:xfrm>
              <a:off x="3397" y="1477"/>
              <a:ext cx="0" cy="144"/>
            </a:xfrm>
            <a:prstGeom prst="line">
              <a:avLst/>
            </a:prstGeom>
            <a:noFill/>
            <a:ln w="9525">
              <a:solidFill>
                <a:schemeClr val="bg2"/>
              </a:solidFill>
              <a:round/>
              <a:tailEnd type="arrow" w="med" len="med"/>
            </a:ln>
            <a:effectLst/>
          </p:spPr>
          <p:txBody>
            <a:bodyPr lIns="107950" tIns="53975" rIns="107950" bIns="53975"/>
            <a:lstStyle/>
            <a:p>
              <a:endParaRPr lang="en-US" sz="1050"/>
            </a:p>
          </p:txBody>
        </p:sp>
        <p:sp>
          <p:nvSpPr>
            <p:cNvPr id="342116" name="Line 100"/>
            <p:cNvSpPr>
              <a:spLocks noChangeShapeType="1"/>
            </p:cNvSpPr>
            <p:nvPr/>
          </p:nvSpPr>
          <p:spPr bwMode="auto">
            <a:xfrm>
              <a:off x="2785" y="946"/>
              <a:ext cx="0" cy="459"/>
            </a:xfrm>
            <a:prstGeom prst="line">
              <a:avLst/>
            </a:prstGeom>
            <a:noFill/>
            <a:ln w="9525">
              <a:solidFill>
                <a:schemeClr val="bg2"/>
              </a:solidFill>
              <a:round/>
              <a:tailEnd type="arrow" w="med" len="med"/>
            </a:ln>
            <a:effectLst/>
          </p:spPr>
          <p:txBody>
            <a:bodyPr lIns="107950" tIns="53975" rIns="107950" bIns="53975"/>
            <a:lstStyle/>
            <a:p>
              <a:endParaRPr lang="en-US" sz="1050"/>
            </a:p>
          </p:txBody>
        </p:sp>
        <p:sp>
          <p:nvSpPr>
            <p:cNvPr id="342117" name="Line 101"/>
            <p:cNvSpPr>
              <a:spLocks noChangeShapeType="1"/>
            </p:cNvSpPr>
            <p:nvPr/>
          </p:nvSpPr>
          <p:spPr bwMode="auto">
            <a:xfrm>
              <a:off x="2785" y="1537"/>
              <a:ext cx="0" cy="129"/>
            </a:xfrm>
            <a:prstGeom prst="line">
              <a:avLst/>
            </a:prstGeom>
            <a:noFill/>
            <a:ln w="9525">
              <a:solidFill>
                <a:schemeClr val="bg2"/>
              </a:solidFill>
              <a:round/>
              <a:tailEnd type="arrow" w="med" len="med"/>
            </a:ln>
            <a:effectLst/>
          </p:spPr>
          <p:txBody>
            <a:bodyPr lIns="107950" tIns="53975" rIns="107950" bIns="53975"/>
            <a:lstStyle/>
            <a:p>
              <a:endParaRPr lang="en-US" sz="1050"/>
            </a:p>
          </p:txBody>
        </p:sp>
        <p:sp>
          <p:nvSpPr>
            <p:cNvPr id="342118" name="Freeform 102"/>
            <p:cNvSpPr/>
            <p:nvPr/>
          </p:nvSpPr>
          <p:spPr bwMode="auto">
            <a:xfrm>
              <a:off x="2648" y="1409"/>
              <a:ext cx="272" cy="124"/>
            </a:xfrm>
            <a:custGeom>
              <a:avLst/>
              <a:gdLst/>
              <a:ahLst/>
              <a:cxnLst>
                <a:cxn ang="0">
                  <a:pos x="0" y="136"/>
                </a:cxn>
                <a:cxn ang="0">
                  <a:pos x="264" y="0"/>
                </a:cxn>
                <a:cxn ang="0">
                  <a:pos x="528" y="136"/>
                </a:cxn>
                <a:cxn ang="0">
                  <a:pos x="264" y="240"/>
                </a:cxn>
                <a:cxn ang="0">
                  <a:pos x="0" y="136"/>
                </a:cxn>
              </a:cxnLst>
              <a:rect l="0" t="0" r="r" b="b"/>
              <a:pathLst>
                <a:path w="528" h="240">
                  <a:moveTo>
                    <a:pt x="0" y="136"/>
                  </a:moveTo>
                  <a:lnTo>
                    <a:pt x="264" y="0"/>
                  </a:lnTo>
                  <a:lnTo>
                    <a:pt x="528" y="136"/>
                  </a:lnTo>
                  <a:lnTo>
                    <a:pt x="264" y="240"/>
                  </a:lnTo>
                  <a:lnTo>
                    <a:pt x="0" y="136"/>
                  </a:lnTo>
                  <a:close/>
                </a:path>
              </a:pathLst>
            </a:custGeom>
            <a:solidFill>
              <a:srgbClr val="FFCC99"/>
            </a:solidFill>
            <a:ln w="9525" cap="flat" cmpd="sng">
              <a:solidFill>
                <a:schemeClr val="bg2"/>
              </a:solidFill>
              <a:prstDash val="solid"/>
              <a:round/>
            </a:ln>
            <a:effectLst/>
          </p:spPr>
          <p:txBody>
            <a:bodyPr lIns="107950" tIns="53975" rIns="107950" bIns="53975"/>
            <a:lstStyle/>
            <a:p>
              <a:endParaRPr lang="en-US" sz="1050"/>
            </a:p>
          </p:txBody>
        </p:sp>
        <p:sp>
          <p:nvSpPr>
            <p:cNvPr id="342119" name="Line 103"/>
            <p:cNvSpPr>
              <a:spLocks noChangeShapeType="1"/>
            </p:cNvSpPr>
            <p:nvPr/>
          </p:nvSpPr>
          <p:spPr bwMode="auto">
            <a:xfrm>
              <a:off x="3121" y="1696"/>
              <a:ext cx="0" cy="177"/>
            </a:xfrm>
            <a:prstGeom prst="line">
              <a:avLst/>
            </a:prstGeom>
            <a:noFill/>
            <a:ln w="9525">
              <a:solidFill>
                <a:schemeClr val="bg2"/>
              </a:solidFill>
              <a:round/>
              <a:tailEnd type="arrow" w="med" len="med"/>
            </a:ln>
            <a:effectLst/>
          </p:spPr>
          <p:txBody>
            <a:bodyPr lIns="107950" tIns="53975" rIns="107950" bIns="53975"/>
            <a:lstStyle/>
            <a:p>
              <a:endParaRPr lang="en-US" sz="1050"/>
            </a:p>
          </p:txBody>
        </p:sp>
        <p:sp>
          <p:nvSpPr>
            <p:cNvPr id="342120" name="Line 104"/>
            <p:cNvSpPr>
              <a:spLocks noChangeShapeType="1"/>
            </p:cNvSpPr>
            <p:nvPr/>
          </p:nvSpPr>
          <p:spPr bwMode="auto">
            <a:xfrm>
              <a:off x="3121" y="2203"/>
              <a:ext cx="0" cy="114"/>
            </a:xfrm>
            <a:prstGeom prst="line">
              <a:avLst/>
            </a:prstGeom>
            <a:noFill/>
            <a:ln w="9525">
              <a:solidFill>
                <a:schemeClr val="bg2"/>
              </a:solidFill>
              <a:round/>
              <a:tailEnd type="arrow" w="med" len="med"/>
            </a:ln>
            <a:effectLst/>
          </p:spPr>
          <p:txBody>
            <a:bodyPr lIns="107950" tIns="53975" rIns="107950" bIns="53975"/>
            <a:lstStyle/>
            <a:p>
              <a:endParaRPr lang="en-US" sz="1050"/>
            </a:p>
          </p:txBody>
        </p:sp>
        <p:sp>
          <p:nvSpPr>
            <p:cNvPr id="342121" name="Line 105"/>
            <p:cNvSpPr>
              <a:spLocks noChangeShapeType="1"/>
            </p:cNvSpPr>
            <p:nvPr/>
          </p:nvSpPr>
          <p:spPr bwMode="auto">
            <a:xfrm>
              <a:off x="3529" y="2350"/>
              <a:ext cx="0" cy="366"/>
            </a:xfrm>
            <a:prstGeom prst="line">
              <a:avLst/>
            </a:prstGeom>
            <a:noFill/>
            <a:ln w="9525">
              <a:solidFill>
                <a:schemeClr val="bg2"/>
              </a:solidFill>
              <a:round/>
              <a:tailEnd type="arrow" w="med" len="med"/>
            </a:ln>
            <a:effectLst/>
          </p:spPr>
          <p:txBody>
            <a:bodyPr lIns="107950" tIns="53975" rIns="107950" bIns="53975"/>
            <a:lstStyle/>
            <a:p>
              <a:endParaRPr lang="en-US" sz="1050"/>
            </a:p>
          </p:txBody>
        </p:sp>
        <p:sp>
          <p:nvSpPr>
            <p:cNvPr id="342122" name="Line 106"/>
            <p:cNvSpPr>
              <a:spLocks noChangeShapeType="1"/>
            </p:cNvSpPr>
            <p:nvPr/>
          </p:nvSpPr>
          <p:spPr bwMode="auto">
            <a:xfrm>
              <a:off x="2713" y="2350"/>
              <a:ext cx="0" cy="366"/>
            </a:xfrm>
            <a:prstGeom prst="line">
              <a:avLst/>
            </a:prstGeom>
            <a:noFill/>
            <a:ln w="9525">
              <a:solidFill>
                <a:schemeClr val="bg2"/>
              </a:solidFill>
              <a:round/>
              <a:tailEnd type="arrow" w="med" len="med"/>
            </a:ln>
            <a:effectLst/>
          </p:spPr>
          <p:txBody>
            <a:bodyPr lIns="107950" tIns="53975" rIns="107950" bIns="53975"/>
            <a:lstStyle/>
            <a:p>
              <a:endParaRPr lang="en-US" sz="1050"/>
            </a:p>
          </p:txBody>
        </p:sp>
        <p:sp>
          <p:nvSpPr>
            <p:cNvPr id="342123" name="Rectangle 107"/>
            <p:cNvSpPr>
              <a:spLocks noChangeArrowheads="1"/>
            </p:cNvSpPr>
            <p:nvPr/>
          </p:nvSpPr>
          <p:spPr bwMode="auto">
            <a:xfrm>
              <a:off x="2570" y="2329"/>
              <a:ext cx="1091" cy="31"/>
            </a:xfrm>
            <a:prstGeom prst="rect">
              <a:avLst/>
            </a:prstGeom>
            <a:solidFill>
              <a:srgbClr val="1F6B60"/>
            </a:solidFill>
            <a:ln w="9525">
              <a:solidFill>
                <a:srgbClr val="1F6B60"/>
              </a:solidFill>
              <a:miter lim="800000"/>
            </a:ln>
            <a:effectLst/>
          </p:spPr>
          <p:txBody>
            <a:bodyPr wrap="none" lIns="107950" tIns="53975" rIns="107950" bIns="53975" anchor="ctr"/>
            <a:lstStyle/>
            <a:p>
              <a:endParaRPr lang="en-US" sz="1050"/>
            </a:p>
          </p:txBody>
        </p:sp>
        <p:sp>
          <p:nvSpPr>
            <p:cNvPr id="342124" name="Freeform 108"/>
            <p:cNvSpPr/>
            <p:nvPr/>
          </p:nvSpPr>
          <p:spPr bwMode="auto">
            <a:xfrm>
              <a:off x="2158" y="1696"/>
              <a:ext cx="312" cy="507"/>
            </a:xfrm>
            <a:custGeom>
              <a:avLst/>
              <a:gdLst/>
              <a:ahLst/>
              <a:cxnLst>
                <a:cxn ang="0">
                  <a:pos x="312" y="0"/>
                </a:cxn>
                <a:cxn ang="0">
                  <a:pos x="312" y="240"/>
                </a:cxn>
                <a:cxn ang="0">
                  <a:pos x="0" y="240"/>
                </a:cxn>
                <a:cxn ang="0">
                  <a:pos x="0" y="507"/>
                </a:cxn>
              </a:cxnLst>
              <a:rect l="0" t="0" r="r" b="b"/>
              <a:pathLst>
                <a:path w="312" h="507">
                  <a:moveTo>
                    <a:pt x="312" y="0"/>
                  </a:moveTo>
                  <a:lnTo>
                    <a:pt x="312" y="240"/>
                  </a:lnTo>
                  <a:lnTo>
                    <a:pt x="0" y="240"/>
                  </a:lnTo>
                  <a:lnTo>
                    <a:pt x="0" y="507"/>
                  </a:lnTo>
                </a:path>
              </a:pathLst>
            </a:custGeom>
            <a:noFill/>
            <a:ln w="9525" cap="flat" cmpd="sng">
              <a:solidFill>
                <a:schemeClr val="bg2"/>
              </a:solidFill>
              <a:prstDash val="solid"/>
              <a:round/>
              <a:headEnd type="none" w="med" len="med"/>
              <a:tailEnd type="arrow" w="med" len="med"/>
            </a:ln>
            <a:effectLst/>
          </p:spPr>
          <p:txBody>
            <a:bodyPr lIns="107950" tIns="53975" rIns="107950" bIns="53975"/>
            <a:lstStyle/>
            <a:p>
              <a:endParaRPr lang="en-US" sz="1050"/>
            </a:p>
          </p:txBody>
        </p:sp>
        <p:sp>
          <p:nvSpPr>
            <p:cNvPr id="342125" name="Rectangle 109"/>
            <p:cNvSpPr>
              <a:spLocks noChangeArrowheads="1"/>
            </p:cNvSpPr>
            <p:nvPr/>
          </p:nvSpPr>
          <p:spPr bwMode="auto">
            <a:xfrm>
              <a:off x="2357" y="1672"/>
              <a:ext cx="866" cy="30"/>
            </a:xfrm>
            <a:prstGeom prst="rect">
              <a:avLst/>
            </a:prstGeom>
            <a:solidFill>
              <a:srgbClr val="1F6B60"/>
            </a:solidFill>
            <a:ln w="9525">
              <a:solidFill>
                <a:srgbClr val="1F6B60"/>
              </a:solidFill>
              <a:miter lim="800000"/>
            </a:ln>
            <a:effectLst/>
          </p:spPr>
          <p:txBody>
            <a:bodyPr wrap="none" lIns="107950" tIns="53975" rIns="107950" bIns="53975" anchor="ctr"/>
            <a:lstStyle/>
            <a:p>
              <a:endParaRPr lang="en-US" sz="1050"/>
            </a:p>
          </p:txBody>
        </p:sp>
        <p:grpSp>
          <p:nvGrpSpPr>
            <p:cNvPr id="23" name="Group 110"/>
            <p:cNvGrpSpPr/>
            <p:nvPr/>
          </p:nvGrpSpPr>
          <p:grpSpPr bwMode="auto">
            <a:xfrm>
              <a:off x="2713" y="3130"/>
              <a:ext cx="816" cy="266"/>
              <a:chOff x="2745" y="3066"/>
              <a:chExt cx="816" cy="342"/>
            </a:xfrm>
          </p:grpSpPr>
          <p:sp>
            <p:nvSpPr>
              <p:cNvPr id="342127" name="Line 111"/>
              <p:cNvSpPr>
                <a:spLocks noChangeShapeType="1"/>
              </p:cNvSpPr>
              <p:nvPr/>
            </p:nvSpPr>
            <p:spPr bwMode="auto">
              <a:xfrm>
                <a:off x="3561" y="3066"/>
                <a:ext cx="0" cy="342"/>
              </a:xfrm>
              <a:prstGeom prst="line">
                <a:avLst/>
              </a:prstGeom>
              <a:noFill/>
              <a:ln w="9525">
                <a:solidFill>
                  <a:schemeClr val="bg2"/>
                </a:solidFill>
                <a:round/>
                <a:tailEnd type="arrow" w="med" len="med"/>
              </a:ln>
              <a:effectLst/>
            </p:spPr>
            <p:txBody>
              <a:bodyPr lIns="107950" tIns="53975" rIns="107950" bIns="53975"/>
              <a:lstStyle/>
              <a:p>
                <a:endParaRPr lang="en-US" sz="1050"/>
              </a:p>
            </p:txBody>
          </p:sp>
          <p:sp>
            <p:nvSpPr>
              <p:cNvPr id="342128" name="Line 112"/>
              <p:cNvSpPr>
                <a:spLocks noChangeShapeType="1"/>
              </p:cNvSpPr>
              <p:nvPr/>
            </p:nvSpPr>
            <p:spPr bwMode="auto">
              <a:xfrm>
                <a:off x="2745" y="3066"/>
                <a:ext cx="0" cy="342"/>
              </a:xfrm>
              <a:prstGeom prst="line">
                <a:avLst/>
              </a:prstGeom>
              <a:noFill/>
              <a:ln w="9525">
                <a:solidFill>
                  <a:schemeClr val="bg2"/>
                </a:solidFill>
                <a:round/>
                <a:tailEnd type="arrow" w="med" len="med"/>
              </a:ln>
              <a:effectLst/>
            </p:spPr>
            <p:txBody>
              <a:bodyPr lIns="107950" tIns="53975" rIns="107950" bIns="53975"/>
              <a:lstStyle/>
              <a:p>
                <a:endParaRPr lang="en-US" sz="1050"/>
              </a:p>
            </p:txBody>
          </p:sp>
        </p:grpSp>
        <p:sp>
          <p:nvSpPr>
            <p:cNvPr id="342129" name="Line 113"/>
            <p:cNvSpPr>
              <a:spLocks noChangeShapeType="1"/>
            </p:cNvSpPr>
            <p:nvPr/>
          </p:nvSpPr>
          <p:spPr bwMode="auto">
            <a:xfrm>
              <a:off x="3139" y="3428"/>
              <a:ext cx="0" cy="159"/>
            </a:xfrm>
            <a:prstGeom prst="line">
              <a:avLst/>
            </a:prstGeom>
            <a:noFill/>
            <a:ln w="9525">
              <a:solidFill>
                <a:schemeClr val="bg2"/>
              </a:solidFill>
              <a:round/>
              <a:tailEnd type="arrow" w="med" len="med"/>
            </a:ln>
            <a:effectLst/>
          </p:spPr>
          <p:txBody>
            <a:bodyPr lIns="107950" tIns="53975" rIns="107950" bIns="53975"/>
            <a:lstStyle/>
            <a:p>
              <a:endParaRPr lang="en-US" sz="1050"/>
            </a:p>
          </p:txBody>
        </p:sp>
        <p:sp>
          <p:nvSpPr>
            <p:cNvPr id="342130" name="Line 114"/>
            <p:cNvSpPr>
              <a:spLocks noChangeShapeType="1"/>
            </p:cNvSpPr>
            <p:nvPr/>
          </p:nvSpPr>
          <p:spPr bwMode="auto">
            <a:xfrm>
              <a:off x="2158" y="2617"/>
              <a:ext cx="0" cy="972"/>
            </a:xfrm>
            <a:prstGeom prst="line">
              <a:avLst/>
            </a:prstGeom>
            <a:noFill/>
            <a:ln w="9525">
              <a:solidFill>
                <a:schemeClr val="bg2"/>
              </a:solidFill>
              <a:round/>
              <a:tailEnd type="arrow" w="med" len="med"/>
            </a:ln>
            <a:effectLst/>
          </p:spPr>
          <p:txBody>
            <a:bodyPr lIns="107950" tIns="53975" rIns="107950" bIns="53975"/>
            <a:lstStyle/>
            <a:p>
              <a:endParaRPr lang="en-US" sz="1050"/>
            </a:p>
          </p:txBody>
        </p:sp>
        <p:sp>
          <p:nvSpPr>
            <p:cNvPr id="342131" name="Line 115"/>
            <p:cNvSpPr>
              <a:spLocks noChangeShapeType="1"/>
            </p:cNvSpPr>
            <p:nvPr/>
          </p:nvSpPr>
          <p:spPr bwMode="auto">
            <a:xfrm>
              <a:off x="2866" y="3617"/>
              <a:ext cx="0" cy="159"/>
            </a:xfrm>
            <a:prstGeom prst="line">
              <a:avLst/>
            </a:prstGeom>
            <a:noFill/>
            <a:ln w="9525">
              <a:solidFill>
                <a:schemeClr val="bg2"/>
              </a:solidFill>
              <a:round/>
              <a:tailEnd type="arrow" w="med" len="med"/>
            </a:ln>
            <a:effectLst/>
          </p:spPr>
          <p:txBody>
            <a:bodyPr lIns="107950" tIns="53975" rIns="107950" bIns="53975"/>
            <a:lstStyle/>
            <a:p>
              <a:endParaRPr lang="en-US" sz="1050"/>
            </a:p>
          </p:txBody>
        </p:sp>
        <p:sp>
          <p:nvSpPr>
            <p:cNvPr id="342132" name="Rectangle 116"/>
            <p:cNvSpPr>
              <a:spLocks noChangeArrowheads="1"/>
            </p:cNvSpPr>
            <p:nvPr/>
          </p:nvSpPr>
          <p:spPr bwMode="auto">
            <a:xfrm>
              <a:off x="2576" y="3401"/>
              <a:ext cx="1091" cy="31"/>
            </a:xfrm>
            <a:prstGeom prst="rect">
              <a:avLst/>
            </a:prstGeom>
            <a:solidFill>
              <a:srgbClr val="1F6B60"/>
            </a:solidFill>
            <a:ln w="9525">
              <a:solidFill>
                <a:srgbClr val="1F6B60"/>
              </a:solidFill>
              <a:miter lim="800000"/>
            </a:ln>
            <a:effectLst/>
          </p:spPr>
          <p:txBody>
            <a:bodyPr wrap="none" lIns="107950" tIns="53975" rIns="107950" bIns="53975" anchor="ctr"/>
            <a:lstStyle/>
            <a:p>
              <a:endParaRPr lang="en-US" sz="1050"/>
            </a:p>
          </p:txBody>
        </p:sp>
        <p:sp>
          <p:nvSpPr>
            <p:cNvPr id="342133" name="Rectangle 117"/>
            <p:cNvSpPr>
              <a:spLocks noChangeArrowheads="1"/>
            </p:cNvSpPr>
            <p:nvPr/>
          </p:nvSpPr>
          <p:spPr bwMode="auto">
            <a:xfrm>
              <a:off x="2040" y="3593"/>
              <a:ext cx="1232" cy="32"/>
            </a:xfrm>
            <a:prstGeom prst="rect">
              <a:avLst/>
            </a:prstGeom>
            <a:solidFill>
              <a:srgbClr val="1F6B60"/>
            </a:solidFill>
            <a:ln w="9525">
              <a:solidFill>
                <a:srgbClr val="1F6B60"/>
              </a:solidFill>
              <a:miter lim="800000"/>
            </a:ln>
            <a:effectLst/>
          </p:spPr>
          <p:txBody>
            <a:bodyPr wrap="none" lIns="107950" tIns="53975" rIns="107950" bIns="53975" anchor="ctr"/>
            <a:lstStyle/>
            <a:p>
              <a:endParaRPr lang="en-US" sz="1050"/>
            </a:p>
          </p:txBody>
        </p:sp>
      </p:grpSp>
      <p:grpSp>
        <p:nvGrpSpPr>
          <p:cNvPr id="24" name="Group 15"/>
          <p:cNvGrpSpPr/>
          <p:nvPr/>
        </p:nvGrpSpPr>
        <p:grpSpPr bwMode="auto">
          <a:xfrm>
            <a:off x="1011635" y="3996209"/>
            <a:ext cx="2408237" cy="2097087"/>
            <a:chOff x="739" y="2183"/>
            <a:chExt cx="1517" cy="1321"/>
          </a:xfrm>
        </p:grpSpPr>
        <p:sp>
          <p:nvSpPr>
            <p:cNvPr id="342020" name="PubTriangle"/>
            <p:cNvSpPr>
              <a:spLocks noEditPoints="1" noChangeArrowheads="1"/>
            </p:cNvSpPr>
            <p:nvPr/>
          </p:nvSpPr>
          <p:spPr bwMode="auto">
            <a:xfrm rot="2353587" flipH="1" flipV="1">
              <a:off x="739" y="2183"/>
              <a:ext cx="1517" cy="1321"/>
            </a:xfrm>
            <a:custGeom>
              <a:avLst/>
              <a:gdLst>
                <a:gd name="G0" fmla="+- 0 0 0"/>
                <a:gd name="G1" fmla="*/ 10800 1 2"/>
                <a:gd name="G2" fmla="*/ G1 10800 21600"/>
                <a:gd name="G3" fmla="+- 10800 0 G2"/>
                <a:gd name="G4" fmla="+- 10800 0 0"/>
                <a:gd name="G5" fmla="+- G1 10800 0"/>
                <a:gd name="G6" fmla="*/ 10800 1 2"/>
                <a:gd name="G7" fmla="+- 10800 0 0"/>
                <a:gd name="G8" fmla="+- G2 G6 G1"/>
                <a:gd name="G9" fmla="+- G8 10800 0"/>
                <a:gd name="G10" fmla="+- G6 10800 0"/>
                <a:gd name="T0" fmla="*/ 10800 w 21600"/>
                <a:gd name="T1" fmla="*/ 0 h 21600"/>
                <a:gd name="T2" fmla="*/ 5400 w 21600"/>
                <a:gd name="T3" fmla="*/ 10800 h 21600"/>
                <a:gd name="T4" fmla="*/ 0 w 21600"/>
                <a:gd name="T5" fmla="*/ 21600 h 21600"/>
                <a:gd name="T6" fmla="*/ 10800 w 21600"/>
                <a:gd name="T7" fmla="*/ 16200 h 21600"/>
                <a:gd name="T8" fmla="*/ 21600 w 21600"/>
                <a:gd name="T9" fmla="*/ 10800 h 21600"/>
                <a:gd name="T10" fmla="*/ 16200 w 21600"/>
                <a:gd name="T11" fmla="*/ 5400 h 21600"/>
                <a:gd name="T12" fmla="*/ G3 w 21600"/>
                <a:gd name="T13" fmla="*/ G6 h 21600"/>
                <a:gd name="T14" fmla="*/ G5 w 21600"/>
                <a:gd name="T15" fmla="*/ G9 h 21600"/>
              </a:gdLst>
              <a:ahLst/>
              <a:cxnLst>
                <a:cxn ang="0">
                  <a:pos x="T0" y="T1"/>
                </a:cxn>
                <a:cxn ang="0">
                  <a:pos x="T2" y="T3"/>
                </a:cxn>
                <a:cxn ang="0">
                  <a:pos x="T4" y="T5"/>
                </a:cxn>
                <a:cxn ang="0">
                  <a:pos x="T6" y="T7"/>
                </a:cxn>
                <a:cxn ang="0">
                  <a:pos x="T8" y="T9"/>
                </a:cxn>
                <a:cxn ang="0">
                  <a:pos x="T10" y="T11"/>
                </a:cxn>
              </a:cxnLst>
              <a:rect l="T12" t="T13" r="T14" b="T15"/>
              <a:pathLst>
                <a:path w="21600" h="21600">
                  <a:moveTo>
                    <a:pt x="10800" y="0"/>
                  </a:moveTo>
                  <a:lnTo>
                    <a:pt x="0" y="21600"/>
                  </a:lnTo>
                  <a:lnTo>
                    <a:pt x="21600" y="10800"/>
                  </a:lnTo>
                  <a:close/>
                </a:path>
              </a:pathLst>
            </a:custGeom>
            <a:solidFill>
              <a:srgbClr val="D8EBB3"/>
            </a:solidFill>
            <a:ln w="9525">
              <a:solidFill>
                <a:srgbClr val="000000"/>
              </a:solidFill>
              <a:miter lim="800000"/>
            </a:ln>
            <a:effectLst>
              <a:outerShdw dist="107763" dir="2700000" algn="ctr" rotWithShape="0">
                <a:srgbClr val="808080"/>
              </a:outerShdw>
            </a:effectLst>
          </p:spPr>
          <p:txBody>
            <a:bodyPr/>
            <a:lstStyle/>
            <a:p>
              <a:endParaRPr lang="en-US" sz="1400"/>
            </a:p>
          </p:txBody>
        </p:sp>
        <p:sp>
          <p:nvSpPr>
            <p:cNvPr id="342021" name="Rectangle 5"/>
            <p:cNvSpPr>
              <a:spLocks noChangeArrowheads="1"/>
            </p:cNvSpPr>
            <p:nvPr/>
          </p:nvSpPr>
          <p:spPr bwMode="auto">
            <a:xfrm>
              <a:off x="1034" y="2860"/>
              <a:ext cx="558" cy="136"/>
            </a:xfrm>
            <a:prstGeom prst="rect">
              <a:avLst/>
            </a:prstGeom>
            <a:noFill/>
            <a:ln w="9525">
              <a:noFill/>
              <a:miter lim="800000"/>
            </a:ln>
          </p:spPr>
          <p:txBody>
            <a:bodyPr wrap="none" lIns="0" tIns="0" rIns="0" bIns="0">
              <a:spAutoFit/>
            </a:bodyPr>
            <a:lstStyle/>
            <a:p>
              <a:r>
                <a:rPr lang="en-US" sz="1400">
                  <a:solidFill>
                    <a:srgbClr val="25221E"/>
                  </a:solidFill>
                </a:rPr>
                <a:t>Subsystem</a:t>
              </a:r>
              <a:endParaRPr lang="en-US" sz="1400">
                <a:latin typeface="ZapfHumnst BT" pitchFamily="34" charset="0"/>
              </a:endParaRPr>
            </a:p>
          </p:txBody>
        </p:sp>
        <p:sp>
          <p:nvSpPr>
            <p:cNvPr id="342022" name="Rectangle 6"/>
            <p:cNvSpPr>
              <a:spLocks noChangeArrowheads="1"/>
            </p:cNvSpPr>
            <p:nvPr/>
          </p:nvSpPr>
          <p:spPr bwMode="auto">
            <a:xfrm>
              <a:off x="1061" y="2946"/>
              <a:ext cx="351" cy="136"/>
            </a:xfrm>
            <a:prstGeom prst="rect">
              <a:avLst/>
            </a:prstGeom>
            <a:noFill/>
            <a:ln w="9525">
              <a:noFill/>
              <a:miter lim="800000"/>
            </a:ln>
          </p:spPr>
          <p:txBody>
            <a:bodyPr wrap="none" lIns="0" tIns="0" rIns="0" bIns="0">
              <a:spAutoFit/>
            </a:bodyPr>
            <a:lstStyle/>
            <a:p>
              <a:r>
                <a:rPr lang="en-US" sz="1400">
                  <a:solidFill>
                    <a:srgbClr val="25221E"/>
                  </a:solidFill>
                </a:rPr>
                <a:t>Design</a:t>
              </a:r>
              <a:endParaRPr lang="en-US" sz="1400">
                <a:latin typeface="ZapfHumnst BT" pitchFamily="34" charset="0"/>
              </a:endParaRPr>
            </a:p>
          </p:txBody>
        </p:sp>
        <p:sp>
          <p:nvSpPr>
            <p:cNvPr id="342023" name="Freeform 7"/>
            <p:cNvSpPr/>
            <p:nvPr/>
          </p:nvSpPr>
          <p:spPr bwMode="auto">
            <a:xfrm>
              <a:off x="1054" y="2648"/>
              <a:ext cx="271" cy="168"/>
            </a:xfrm>
            <a:custGeom>
              <a:avLst/>
              <a:gdLst/>
              <a:ahLst/>
              <a:cxnLst>
                <a:cxn ang="0">
                  <a:pos x="0" y="0"/>
                </a:cxn>
                <a:cxn ang="0">
                  <a:pos x="26" y="0"/>
                </a:cxn>
                <a:cxn ang="0">
                  <a:pos x="38" y="11"/>
                </a:cxn>
                <a:cxn ang="0">
                  <a:pos x="26" y="23"/>
                </a:cxn>
                <a:cxn ang="0">
                  <a:pos x="0" y="23"/>
                </a:cxn>
                <a:cxn ang="0">
                  <a:pos x="0" y="0"/>
                </a:cxn>
              </a:cxnLst>
              <a:rect l="0" t="0" r="r" b="b"/>
              <a:pathLst>
                <a:path w="38" h="23">
                  <a:moveTo>
                    <a:pt x="0" y="0"/>
                  </a:moveTo>
                  <a:lnTo>
                    <a:pt x="26" y="0"/>
                  </a:lnTo>
                  <a:lnTo>
                    <a:pt x="38" y="11"/>
                  </a:lnTo>
                  <a:lnTo>
                    <a:pt x="26" y="23"/>
                  </a:lnTo>
                  <a:lnTo>
                    <a:pt x="0" y="23"/>
                  </a:lnTo>
                  <a:lnTo>
                    <a:pt x="0" y="0"/>
                  </a:lnTo>
                </a:path>
              </a:pathLst>
            </a:custGeom>
            <a:solidFill>
              <a:srgbClr val="C2C1C1"/>
            </a:solidFill>
            <a:ln w="0">
              <a:solidFill>
                <a:srgbClr val="C2C1C1"/>
              </a:solidFill>
              <a:prstDash val="solid"/>
              <a:round/>
            </a:ln>
          </p:spPr>
          <p:txBody>
            <a:bodyPr/>
            <a:lstStyle/>
            <a:p>
              <a:endParaRPr lang="en-US" sz="1400"/>
            </a:p>
          </p:txBody>
        </p:sp>
        <p:sp>
          <p:nvSpPr>
            <p:cNvPr id="342024" name="Freeform 8"/>
            <p:cNvSpPr/>
            <p:nvPr/>
          </p:nvSpPr>
          <p:spPr bwMode="auto">
            <a:xfrm>
              <a:off x="1095" y="2645"/>
              <a:ext cx="271" cy="175"/>
            </a:xfrm>
            <a:custGeom>
              <a:avLst/>
              <a:gdLst/>
              <a:ahLst/>
              <a:cxnLst>
                <a:cxn ang="0">
                  <a:pos x="0" y="0"/>
                </a:cxn>
                <a:cxn ang="0">
                  <a:pos x="26" y="0"/>
                </a:cxn>
                <a:cxn ang="0">
                  <a:pos x="38" y="12"/>
                </a:cxn>
                <a:cxn ang="0">
                  <a:pos x="26" y="24"/>
                </a:cxn>
                <a:cxn ang="0">
                  <a:pos x="0" y="24"/>
                </a:cxn>
                <a:cxn ang="0">
                  <a:pos x="0" y="0"/>
                </a:cxn>
              </a:cxnLst>
              <a:rect l="0" t="0" r="r" b="b"/>
              <a:pathLst>
                <a:path w="38" h="24">
                  <a:moveTo>
                    <a:pt x="0" y="0"/>
                  </a:moveTo>
                  <a:lnTo>
                    <a:pt x="26" y="0"/>
                  </a:lnTo>
                  <a:lnTo>
                    <a:pt x="38" y="12"/>
                  </a:lnTo>
                  <a:lnTo>
                    <a:pt x="26" y="24"/>
                  </a:lnTo>
                  <a:lnTo>
                    <a:pt x="0" y="24"/>
                  </a:lnTo>
                  <a:lnTo>
                    <a:pt x="0" y="0"/>
                  </a:lnTo>
                </a:path>
              </a:pathLst>
            </a:custGeom>
            <a:solidFill>
              <a:srgbClr val="FDFFC7"/>
            </a:solidFill>
            <a:ln w="0">
              <a:solidFill>
                <a:srgbClr val="25221E"/>
              </a:solidFill>
              <a:prstDash val="solid"/>
              <a:round/>
            </a:ln>
          </p:spPr>
          <p:txBody>
            <a:bodyPr/>
            <a:lstStyle/>
            <a:p>
              <a:endParaRPr lang="en-US" sz="1400"/>
            </a:p>
          </p:txBody>
        </p:sp>
        <p:sp>
          <p:nvSpPr>
            <p:cNvPr id="342025" name="Oval 9"/>
            <p:cNvSpPr>
              <a:spLocks noChangeArrowheads="1"/>
            </p:cNvSpPr>
            <p:nvPr/>
          </p:nvSpPr>
          <p:spPr bwMode="auto">
            <a:xfrm>
              <a:off x="1677" y="2543"/>
              <a:ext cx="135" cy="132"/>
            </a:xfrm>
            <a:prstGeom prst="ellipse">
              <a:avLst/>
            </a:prstGeom>
            <a:solidFill>
              <a:srgbClr val="A9A8A7"/>
            </a:solidFill>
            <a:ln w="0">
              <a:solidFill>
                <a:srgbClr val="C2C1C1"/>
              </a:solidFill>
              <a:round/>
            </a:ln>
          </p:spPr>
          <p:txBody>
            <a:bodyPr/>
            <a:lstStyle/>
            <a:p>
              <a:endParaRPr lang="en-US" sz="1400"/>
            </a:p>
          </p:txBody>
        </p:sp>
        <p:sp>
          <p:nvSpPr>
            <p:cNvPr id="342026" name="Freeform 10"/>
            <p:cNvSpPr/>
            <p:nvPr/>
          </p:nvSpPr>
          <p:spPr bwMode="auto">
            <a:xfrm>
              <a:off x="1591" y="2711"/>
              <a:ext cx="257" cy="206"/>
            </a:xfrm>
            <a:custGeom>
              <a:avLst/>
              <a:gdLst/>
              <a:ahLst/>
              <a:cxnLst>
                <a:cxn ang="0">
                  <a:pos x="9" y="0"/>
                </a:cxn>
                <a:cxn ang="0">
                  <a:pos x="36" y="0"/>
                </a:cxn>
                <a:cxn ang="0">
                  <a:pos x="27" y="28"/>
                </a:cxn>
                <a:cxn ang="0">
                  <a:pos x="0" y="28"/>
                </a:cxn>
                <a:cxn ang="0">
                  <a:pos x="9" y="0"/>
                </a:cxn>
              </a:cxnLst>
              <a:rect l="0" t="0" r="r" b="b"/>
              <a:pathLst>
                <a:path w="36" h="28">
                  <a:moveTo>
                    <a:pt x="9" y="0"/>
                  </a:moveTo>
                  <a:lnTo>
                    <a:pt x="36" y="0"/>
                  </a:lnTo>
                  <a:lnTo>
                    <a:pt x="27" y="28"/>
                  </a:lnTo>
                  <a:lnTo>
                    <a:pt x="0" y="28"/>
                  </a:lnTo>
                  <a:lnTo>
                    <a:pt x="9" y="0"/>
                  </a:lnTo>
                </a:path>
              </a:pathLst>
            </a:custGeom>
            <a:solidFill>
              <a:srgbClr val="A9A8A7"/>
            </a:solidFill>
            <a:ln w="0">
              <a:solidFill>
                <a:srgbClr val="C2C1C1"/>
              </a:solidFill>
              <a:prstDash val="solid"/>
              <a:round/>
            </a:ln>
          </p:spPr>
          <p:txBody>
            <a:bodyPr/>
            <a:lstStyle/>
            <a:p>
              <a:endParaRPr lang="en-US" sz="1400"/>
            </a:p>
          </p:txBody>
        </p:sp>
        <p:sp>
          <p:nvSpPr>
            <p:cNvPr id="342027" name="Oval 11"/>
            <p:cNvSpPr>
              <a:spLocks noChangeArrowheads="1"/>
            </p:cNvSpPr>
            <p:nvPr/>
          </p:nvSpPr>
          <p:spPr bwMode="auto">
            <a:xfrm>
              <a:off x="1676" y="2528"/>
              <a:ext cx="136" cy="132"/>
            </a:xfrm>
            <a:prstGeom prst="ellipse">
              <a:avLst/>
            </a:prstGeom>
            <a:solidFill>
              <a:srgbClr val="FBC88D"/>
            </a:solidFill>
            <a:ln w="0">
              <a:solidFill>
                <a:srgbClr val="25221E"/>
              </a:solidFill>
              <a:round/>
            </a:ln>
          </p:spPr>
          <p:txBody>
            <a:bodyPr/>
            <a:lstStyle/>
            <a:p>
              <a:endParaRPr lang="en-US" sz="1400"/>
            </a:p>
          </p:txBody>
        </p:sp>
        <p:sp>
          <p:nvSpPr>
            <p:cNvPr id="342028" name="Freeform 12"/>
            <p:cNvSpPr/>
            <p:nvPr/>
          </p:nvSpPr>
          <p:spPr bwMode="auto">
            <a:xfrm>
              <a:off x="1591" y="2689"/>
              <a:ext cx="257" cy="206"/>
            </a:xfrm>
            <a:custGeom>
              <a:avLst/>
              <a:gdLst/>
              <a:ahLst/>
              <a:cxnLst>
                <a:cxn ang="0">
                  <a:pos x="9" y="0"/>
                </a:cxn>
                <a:cxn ang="0">
                  <a:pos x="36" y="0"/>
                </a:cxn>
                <a:cxn ang="0">
                  <a:pos x="27" y="28"/>
                </a:cxn>
                <a:cxn ang="0">
                  <a:pos x="0" y="28"/>
                </a:cxn>
                <a:cxn ang="0">
                  <a:pos x="9" y="0"/>
                </a:cxn>
              </a:cxnLst>
              <a:rect l="0" t="0" r="r" b="b"/>
              <a:pathLst>
                <a:path w="36" h="28">
                  <a:moveTo>
                    <a:pt x="9" y="0"/>
                  </a:moveTo>
                  <a:lnTo>
                    <a:pt x="36" y="0"/>
                  </a:lnTo>
                  <a:lnTo>
                    <a:pt x="27" y="28"/>
                  </a:lnTo>
                  <a:lnTo>
                    <a:pt x="0" y="28"/>
                  </a:lnTo>
                  <a:lnTo>
                    <a:pt x="9" y="0"/>
                  </a:lnTo>
                </a:path>
              </a:pathLst>
            </a:custGeom>
            <a:solidFill>
              <a:srgbClr val="FBC88D"/>
            </a:solidFill>
            <a:ln w="0">
              <a:solidFill>
                <a:srgbClr val="25221E"/>
              </a:solidFill>
              <a:prstDash val="solid"/>
              <a:round/>
            </a:ln>
          </p:spPr>
          <p:txBody>
            <a:bodyPr/>
            <a:lstStyle/>
            <a:p>
              <a:endParaRPr lang="en-US" sz="1400"/>
            </a:p>
          </p:txBody>
        </p:sp>
        <p:sp>
          <p:nvSpPr>
            <p:cNvPr id="342029" name="AutoShape 13"/>
            <p:cNvSpPr>
              <a:spLocks noChangeArrowheads="1"/>
            </p:cNvSpPr>
            <p:nvPr/>
          </p:nvSpPr>
          <p:spPr bwMode="auto">
            <a:xfrm>
              <a:off x="1128" y="2610"/>
              <a:ext cx="171" cy="203"/>
            </a:xfrm>
            <a:prstGeom prst="star5">
              <a:avLst/>
            </a:prstGeom>
            <a:solidFill>
              <a:srgbClr val="FF00FF"/>
            </a:solidFill>
            <a:ln w="12700">
              <a:noFill/>
              <a:miter lim="800000"/>
              <a:headEnd type="none" w="sm" len="sm"/>
              <a:tailEnd type="none" w="lg" len="lg"/>
            </a:ln>
            <a:effectLst/>
          </p:spPr>
          <p:txBody>
            <a:bodyPr wrap="none" anchor="ctr"/>
            <a:lstStyle/>
            <a:p>
              <a:endParaRPr lang="en-US" sz="1400"/>
            </a:p>
          </p:txBody>
        </p:sp>
        <p:sp>
          <p:nvSpPr>
            <p:cNvPr id="342030" name="Rectangle 14"/>
            <p:cNvSpPr>
              <a:spLocks noChangeArrowheads="1"/>
            </p:cNvSpPr>
            <p:nvPr/>
          </p:nvSpPr>
          <p:spPr bwMode="auto">
            <a:xfrm>
              <a:off x="1586" y="2960"/>
              <a:ext cx="451" cy="136"/>
            </a:xfrm>
            <a:prstGeom prst="rect">
              <a:avLst/>
            </a:prstGeom>
            <a:noFill/>
            <a:ln w="9525">
              <a:noFill/>
              <a:miter lim="800000"/>
            </a:ln>
          </p:spPr>
          <p:txBody>
            <a:bodyPr wrap="none" lIns="0" tIns="0" rIns="0" bIns="0">
              <a:spAutoFit/>
            </a:bodyPr>
            <a:lstStyle/>
            <a:p>
              <a:r>
                <a:rPr lang="en-US" sz="1400">
                  <a:solidFill>
                    <a:srgbClr val="25221E"/>
                  </a:solidFill>
                </a:rPr>
                <a:t>Designer</a:t>
              </a:r>
              <a:endParaRPr lang="en-US" sz="1400">
                <a:latin typeface="ZapfHumnst BT" pitchFamily="34" charset="0"/>
              </a:endParaRPr>
            </a:p>
          </p:txBody>
        </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125" name="Line 29"/>
          <p:cNvSpPr>
            <a:spLocks noChangeShapeType="1"/>
          </p:cNvSpPr>
          <p:nvPr/>
        </p:nvSpPr>
        <p:spPr bwMode="auto">
          <a:xfrm flipH="1">
            <a:off x="2710656" y="3032246"/>
            <a:ext cx="0" cy="1979612"/>
          </a:xfrm>
          <a:prstGeom prst="line">
            <a:avLst/>
          </a:prstGeom>
          <a:noFill/>
          <a:ln w="12700">
            <a:solidFill>
              <a:schemeClr val="tx1"/>
            </a:solidFill>
            <a:prstDash val="dash"/>
            <a:round/>
            <a:tailEnd type="arrow" w="lg" len="lg"/>
          </a:ln>
        </p:spPr>
        <p:txBody>
          <a:bodyPr/>
          <a:lstStyle/>
          <a:p>
            <a:endParaRPr lang="en-US"/>
          </a:p>
        </p:txBody>
      </p:sp>
      <p:sp>
        <p:nvSpPr>
          <p:cNvPr id="388098" name="Rectangle 2"/>
          <p:cNvSpPr>
            <a:spLocks noGrp="1" noChangeArrowheads="1"/>
          </p:cNvSpPr>
          <p:nvPr>
            <p:ph type="title"/>
          </p:nvPr>
        </p:nvSpPr>
        <p:spPr/>
        <p:txBody>
          <a:bodyPr/>
          <a:lstStyle/>
          <a:p>
            <a:r>
              <a:rPr lang="en-US" sz="3200"/>
              <a:t>Example: CourseCatalogSystem Subsystem Dependencies</a:t>
            </a:r>
            <a:endParaRPr lang="en-US"/>
          </a:p>
        </p:txBody>
      </p:sp>
      <p:grpSp>
        <p:nvGrpSpPr>
          <p:cNvPr id="2" name="Group 42"/>
          <p:cNvGrpSpPr/>
          <p:nvPr/>
        </p:nvGrpSpPr>
        <p:grpSpPr bwMode="auto">
          <a:xfrm>
            <a:off x="2007393" y="4819771"/>
            <a:ext cx="1331913" cy="866775"/>
            <a:chOff x="1598" y="3012"/>
            <a:chExt cx="839" cy="546"/>
          </a:xfrm>
        </p:grpSpPr>
        <p:sp>
          <p:nvSpPr>
            <p:cNvPr id="388100" name="Rectangle 4"/>
            <p:cNvSpPr>
              <a:spLocks noChangeArrowheads="1"/>
            </p:cNvSpPr>
            <p:nvPr/>
          </p:nvSpPr>
          <p:spPr bwMode="auto">
            <a:xfrm>
              <a:off x="1598" y="3138"/>
              <a:ext cx="839" cy="420"/>
            </a:xfrm>
            <a:prstGeom prst="rect">
              <a:avLst/>
            </a:prstGeom>
            <a:solidFill>
              <a:srgbClr val="FFFFCC"/>
            </a:solidFill>
            <a:ln w="12700">
              <a:solidFill>
                <a:srgbClr val="990033"/>
              </a:solidFill>
              <a:miter lim="800000"/>
            </a:ln>
          </p:spPr>
          <p:txBody>
            <a:bodyPr/>
            <a:lstStyle/>
            <a:p>
              <a:endParaRPr lang="en-US"/>
            </a:p>
          </p:txBody>
        </p:sp>
        <p:sp>
          <p:nvSpPr>
            <p:cNvPr id="388101" name="Rectangle 5"/>
            <p:cNvSpPr>
              <a:spLocks noChangeArrowheads="1"/>
            </p:cNvSpPr>
            <p:nvPr/>
          </p:nvSpPr>
          <p:spPr bwMode="auto">
            <a:xfrm>
              <a:off x="1598" y="3012"/>
              <a:ext cx="310" cy="126"/>
            </a:xfrm>
            <a:prstGeom prst="rect">
              <a:avLst/>
            </a:prstGeom>
            <a:noFill/>
            <a:ln w="9525">
              <a:solidFill>
                <a:srgbClr val="CCECFF"/>
              </a:solidFill>
              <a:miter lim="800000"/>
            </a:ln>
          </p:spPr>
          <p:txBody>
            <a:bodyPr/>
            <a:lstStyle/>
            <a:p>
              <a:endParaRPr lang="en-US"/>
            </a:p>
          </p:txBody>
        </p:sp>
        <p:sp>
          <p:nvSpPr>
            <p:cNvPr id="388102" name="Rectangle 6"/>
            <p:cNvSpPr>
              <a:spLocks noChangeArrowheads="1"/>
            </p:cNvSpPr>
            <p:nvPr/>
          </p:nvSpPr>
          <p:spPr bwMode="auto">
            <a:xfrm>
              <a:off x="1598" y="3012"/>
              <a:ext cx="310" cy="126"/>
            </a:xfrm>
            <a:prstGeom prst="rect">
              <a:avLst/>
            </a:prstGeom>
            <a:solidFill>
              <a:srgbClr val="FFFFCC"/>
            </a:solidFill>
            <a:ln w="12700">
              <a:solidFill>
                <a:srgbClr val="990033"/>
              </a:solidFill>
              <a:miter lim="800000"/>
            </a:ln>
          </p:spPr>
          <p:txBody>
            <a:bodyPr/>
            <a:lstStyle/>
            <a:p>
              <a:endParaRPr lang="en-US"/>
            </a:p>
          </p:txBody>
        </p:sp>
        <p:sp>
          <p:nvSpPr>
            <p:cNvPr id="388103" name="Rectangle 7"/>
            <p:cNvSpPr>
              <a:spLocks noChangeArrowheads="1"/>
            </p:cNvSpPr>
            <p:nvPr/>
          </p:nvSpPr>
          <p:spPr bwMode="auto">
            <a:xfrm>
              <a:off x="1834" y="3153"/>
              <a:ext cx="324" cy="115"/>
            </a:xfrm>
            <a:prstGeom prst="rect">
              <a:avLst/>
            </a:prstGeom>
            <a:noFill/>
            <a:ln w="9525">
              <a:noFill/>
              <a:miter lim="800000"/>
            </a:ln>
          </p:spPr>
          <p:txBody>
            <a:bodyPr wrap="none" lIns="0" tIns="0" rIns="0" bIns="0">
              <a:spAutoFit/>
            </a:bodyPr>
            <a:lstStyle/>
            <a:p>
              <a:r>
                <a:rPr lang="en-US" sz="1200">
                  <a:solidFill>
                    <a:schemeClr val="bg2"/>
                  </a:solidFill>
                </a:rPr>
                <a:t>java.sql</a:t>
              </a:r>
              <a:endParaRPr lang="en-US">
                <a:solidFill>
                  <a:schemeClr val="bg2"/>
                </a:solidFill>
                <a:latin typeface="ZapfHumnst BT" pitchFamily="34" charset="0"/>
              </a:endParaRPr>
            </a:p>
          </p:txBody>
        </p:sp>
        <p:sp>
          <p:nvSpPr>
            <p:cNvPr id="388104" name="Rectangle 8"/>
            <p:cNvSpPr>
              <a:spLocks noChangeArrowheads="1"/>
            </p:cNvSpPr>
            <p:nvPr/>
          </p:nvSpPr>
          <p:spPr bwMode="auto">
            <a:xfrm>
              <a:off x="1628" y="3293"/>
              <a:ext cx="771" cy="115"/>
            </a:xfrm>
            <a:prstGeom prst="rect">
              <a:avLst/>
            </a:prstGeom>
            <a:noFill/>
            <a:ln w="9525">
              <a:noFill/>
              <a:miter lim="800000"/>
            </a:ln>
          </p:spPr>
          <p:txBody>
            <a:bodyPr wrap="none" lIns="0" tIns="0" rIns="0" bIns="0">
              <a:spAutoFit/>
            </a:bodyPr>
            <a:lstStyle/>
            <a:p>
              <a:r>
                <a:rPr lang="en-US" sz="1200">
                  <a:solidFill>
                    <a:schemeClr val="bg2"/>
                  </a:solidFill>
                </a:rPr>
                <a:t>(from Middleware)</a:t>
              </a:r>
              <a:endParaRPr lang="en-US">
                <a:solidFill>
                  <a:schemeClr val="bg2"/>
                </a:solidFill>
                <a:latin typeface="ZapfHumnst BT" pitchFamily="34" charset="0"/>
              </a:endParaRPr>
            </a:p>
          </p:txBody>
        </p:sp>
      </p:grpSp>
      <p:grpSp>
        <p:nvGrpSpPr>
          <p:cNvPr id="3" name="Group 43"/>
          <p:cNvGrpSpPr/>
          <p:nvPr/>
        </p:nvGrpSpPr>
        <p:grpSpPr bwMode="auto">
          <a:xfrm>
            <a:off x="2231231" y="2143246"/>
            <a:ext cx="1836737" cy="995362"/>
            <a:chOff x="1739" y="754"/>
            <a:chExt cx="1157" cy="627"/>
          </a:xfrm>
        </p:grpSpPr>
        <p:sp>
          <p:nvSpPr>
            <p:cNvPr id="388105" name="Rectangle 9"/>
            <p:cNvSpPr>
              <a:spLocks noChangeArrowheads="1"/>
            </p:cNvSpPr>
            <p:nvPr/>
          </p:nvSpPr>
          <p:spPr bwMode="auto">
            <a:xfrm>
              <a:off x="1739" y="880"/>
              <a:ext cx="1157" cy="501"/>
            </a:xfrm>
            <a:prstGeom prst="rect">
              <a:avLst/>
            </a:prstGeom>
            <a:solidFill>
              <a:srgbClr val="FFFFCC"/>
            </a:solidFill>
            <a:ln w="12700">
              <a:solidFill>
                <a:srgbClr val="990033"/>
              </a:solidFill>
              <a:miter lim="800000"/>
            </a:ln>
          </p:spPr>
          <p:txBody>
            <a:bodyPr/>
            <a:lstStyle/>
            <a:p>
              <a:endParaRPr lang="en-US"/>
            </a:p>
          </p:txBody>
        </p:sp>
        <p:sp>
          <p:nvSpPr>
            <p:cNvPr id="388107" name="Rectangle 11"/>
            <p:cNvSpPr>
              <a:spLocks noChangeArrowheads="1"/>
            </p:cNvSpPr>
            <p:nvPr/>
          </p:nvSpPr>
          <p:spPr bwMode="auto">
            <a:xfrm>
              <a:off x="1739" y="754"/>
              <a:ext cx="436" cy="126"/>
            </a:xfrm>
            <a:prstGeom prst="rect">
              <a:avLst/>
            </a:prstGeom>
            <a:solidFill>
              <a:srgbClr val="FFFFCC"/>
            </a:solidFill>
            <a:ln w="12700">
              <a:solidFill>
                <a:srgbClr val="990033"/>
              </a:solidFill>
              <a:miter lim="800000"/>
            </a:ln>
          </p:spPr>
          <p:txBody>
            <a:bodyPr/>
            <a:lstStyle/>
            <a:p>
              <a:endParaRPr lang="en-US"/>
            </a:p>
          </p:txBody>
        </p:sp>
        <p:sp>
          <p:nvSpPr>
            <p:cNvPr id="388108" name="Rectangle 12"/>
            <p:cNvSpPr>
              <a:spLocks noChangeArrowheads="1"/>
            </p:cNvSpPr>
            <p:nvPr/>
          </p:nvSpPr>
          <p:spPr bwMode="auto">
            <a:xfrm>
              <a:off x="1806" y="1012"/>
              <a:ext cx="957" cy="115"/>
            </a:xfrm>
            <a:prstGeom prst="rect">
              <a:avLst/>
            </a:prstGeom>
            <a:noFill/>
            <a:ln w="9525">
              <a:noFill/>
              <a:miter lim="800000"/>
            </a:ln>
          </p:spPr>
          <p:txBody>
            <a:bodyPr wrap="none" lIns="0" tIns="0" rIns="0" bIns="0">
              <a:spAutoFit/>
            </a:bodyPr>
            <a:lstStyle/>
            <a:p>
              <a:r>
                <a:rPr lang="en-US" sz="1200">
                  <a:solidFill>
                    <a:schemeClr val="bg2"/>
                  </a:solidFill>
                </a:rPr>
                <a:t>CourseCatalogSystem</a:t>
              </a:r>
              <a:endParaRPr lang="en-US">
                <a:solidFill>
                  <a:schemeClr val="bg2"/>
                </a:solidFill>
                <a:latin typeface="ZapfHumnst BT" pitchFamily="34" charset="0"/>
              </a:endParaRPr>
            </a:p>
          </p:txBody>
        </p:sp>
        <p:sp>
          <p:nvSpPr>
            <p:cNvPr id="388109" name="Rectangle 13"/>
            <p:cNvSpPr>
              <a:spLocks noChangeArrowheads="1"/>
            </p:cNvSpPr>
            <p:nvPr/>
          </p:nvSpPr>
          <p:spPr bwMode="auto">
            <a:xfrm>
              <a:off x="1786" y="1185"/>
              <a:ext cx="1065" cy="115"/>
            </a:xfrm>
            <a:prstGeom prst="rect">
              <a:avLst/>
            </a:prstGeom>
            <a:noFill/>
            <a:ln w="9525">
              <a:noFill/>
              <a:miter lim="800000"/>
            </a:ln>
          </p:spPr>
          <p:txBody>
            <a:bodyPr wrap="none" lIns="0" tIns="0" rIns="0" bIns="0">
              <a:spAutoFit/>
            </a:bodyPr>
            <a:lstStyle/>
            <a:p>
              <a:r>
                <a:rPr lang="en-US" sz="1200">
                  <a:solidFill>
                    <a:schemeClr val="bg2"/>
                  </a:solidFill>
                </a:rPr>
                <a:t>(from Business Services)</a:t>
              </a:r>
              <a:endParaRPr lang="en-US">
                <a:solidFill>
                  <a:schemeClr val="bg2"/>
                </a:solidFill>
                <a:latin typeface="ZapfHumnst BT" pitchFamily="34" charset="0"/>
              </a:endParaRPr>
            </a:p>
          </p:txBody>
        </p:sp>
        <p:sp>
          <p:nvSpPr>
            <p:cNvPr id="388110" name="Rectangle 14"/>
            <p:cNvSpPr>
              <a:spLocks noChangeArrowheads="1"/>
            </p:cNvSpPr>
            <p:nvPr/>
          </p:nvSpPr>
          <p:spPr bwMode="auto">
            <a:xfrm>
              <a:off x="1963" y="894"/>
              <a:ext cx="682" cy="115"/>
            </a:xfrm>
            <a:prstGeom prst="rect">
              <a:avLst/>
            </a:prstGeom>
            <a:noFill/>
            <a:ln w="9525">
              <a:noFill/>
              <a:miter lim="800000"/>
            </a:ln>
          </p:spPr>
          <p:txBody>
            <a:bodyPr wrap="none" lIns="0" tIns="0" rIns="0" bIns="0">
              <a:spAutoFit/>
            </a:bodyPr>
            <a:lstStyle/>
            <a:p>
              <a:r>
                <a:rPr lang="en-US" sz="1200">
                  <a:solidFill>
                    <a:schemeClr val="bg2"/>
                  </a:solidFill>
                </a:rPr>
                <a:t>&lt;&lt;subsystem&gt;&gt;</a:t>
              </a:r>
              <a:endParaRPr lang="en-US">
                <a:solidFill>
                  <a:schemeClr val="bg2"/>
                </a:solidFill>
                <a:latin typeface="ZapfHumnst BT" pitchFamily="34" charset="0"/>
              </a:endParaRPr>
            </a:p>
          </p:txBody>
        </p:sp>
      </p:grpSp>
      <p:grpSp>
        <p:nvGrpSpPr>
          <p:cNvPr id="4" name="Group 40"/>
          <p:cNvGrpSpPr/>
          <p:nvPr/>
        </p:nvGrpSpPr>
        <p:grpSpPr bwMode="auto">
          <a:xfrm>
            <a:off x="4999831" y="2143246"/>
            <a:ext cx="1735137" cy="995362"/>
            <a:chOff x="3163" y="1378"/>
            <a:chExt cx="1093" cy="627"/>
          </a:xfrm>
        </p:grpSpPr>
        <p:grpSp>
          <p:nvGrpSpPr>
            <p:cNvPr id="5" name="Group 35"/>
            <p:cNvGrpSpPr/>
            <p:nvPr/>
          </p:nvGrpSpPr>
          <p:grpSpPr bwMode="auto">
            <a:xfrm>
              <a:off x="3163" y="1378"/>
              <a:ext cx="1093" cy="627"/>
              <a:chOff x="1867" y="850"/>
              <a:chExt cx="1093" cy="627"/>
            </a:xfrm>
          </p:grpSpPr>
          <p:sp>
            <p:nvSpPr>
              <p:cNvPr id="388129" name="Rectangle 33"/>
              <p:cNvSpPr>
                <a:spLocks noChangeArrowheads="1"/>
              </p:cNvSpPr>
              <p:nvPr/>
            </p:nvSpPr>
            <p:spPr bwMode="auto">
              <a:xfrm>
                <a:off x="1867" y="976"/>
                <a:ext cx="1093" cy="501"/>
              </a:xfrm>
              <a:prstGeom prst="rect">
                <a:avLst/>
              </a:prstGeom>
              <a:solidFill>
                <a:srgbClr val="FFFFCC"/>
              </a:solidFill>
              <a:ln w="12700">
                <a:solidFill>
                  <a:srgbClr val="990033"/>
                </a:solidFill>
                <a:miter lim="800000"/>
              </a:ln>
            </p:spPr>
            <p:txBody>
              <a:bodyPr/>
              <a:lstStyle/>
              <a:p>
                <a:endParaRPr lang="en-US"/>
              </a:p>
            </p:txBody>
          </p:sp>
          <p:sp>
            <p:nvSpPr>
              <p:cNvPr id="388130" name="Rectangle 34"/>
              <p:cNvSpPr>
                <a:spLocks noChangeArrowheads="1"/>
              </p:cNvSpPr>
              <p:nvPr/>
            </p:nvSpPr>
            <p:spPr bwMode="auto">
              <a:xfrm>
                <a:off x="1867" y="850"/>
                <a:ext cx="436" cy="126"/>
              </a:xfrm>
              <a:prstGeom prst="rect">
                <a:avLst/>
              </a:prstGeom>
              <a:solidFill>
                <a:srgbClr val="FFFFCC"/>
              </a:solidFill>
              <a:ln w="12700">
                <a:solidFill>
                  <a:srgbClr val="990033"/>
                </a:solidFill>
                <a:miter lim="800000"/>
              </a:ln>
            </p:spPr>
            <p:txBody>
              <a:bodyPr/>
              <a:lstStyle/>
              <a:p>
                <a:endParaRPr lang="en-US"/>
              </a:p>
            </p:txBody>
          </p:sp>
        </p:grpSp>
        <p:sp>
          <p:nvSpPr>
            <p:cNvPr id="388114" name="Rectangle 18"/>
            <p:cNvSpPr>
              <a:spLocks noChangeArrowheads="1"/>
            </p:cNvSpPr>
            <p:nvPr/>
          </p:nvSpPr>
          <p:spPr bwMode="auto">
            <a:xfrm>
              <a:off x="3336" y="1522"/>
              <a:ext cx="725" cy="115"/>
            </a:xfrm>
            <a:prstGeom prst="rect">
              <a:avLst/>
            </a:prstGeom>
            <a:noFill/>
            <a:ln w="9525">
              <a:noFill/>
              <a:miter lim="800000"/>
            </a:ln>
          </p:spPr>
          <p:txBody>
            <a:bodyPr wrap="none" lIns="0" tIns="0" rIns="0" bIns="0">
              <a:spAutoFit/>
            </a:bodyPr>
            <a:lstStyle/>
            <a:p>
              <a:r>
                <a:rPr lang="en-US" sz="1200">
                  <a:solidFill>
                    <a:schemeClr val="bg2"/>
                  </a:solidFill>
                </a:rPr>
                <a:t>External System </a:t>
              </a:r>
              <a:endParaRPr lang="en-US">
                <a:solidFill>
                  <a:schemeClr val="bg2"/>
                </a:solidFill>
                <a:latin typeface="ZapfHumnst BT" pitchFamily="34" charset="0"/>
              </a:endParaRPr>
            </a:p>
          </p:txBody>
        </p:sp>
        <p:sp>
          <p:nvSpPr>
            <p:cNvPr id="388115" name="Rectangle 19"/>
            <p:cNvSpPr>
              <a:spLocks noChangeArrowheads="1"/>
            </p:cNvSpPr>
            <p:nvPr/>
          </p:nvSpPr>
          <p:spPr bwMode="auto">
            <a:xfrm>
              <a:off x="3506" y="1640"/>
              <a:ext cx="421" cy="115"/>
            </a:xfrm>
            <a:prstGeom prst="rect">
              <a:avLst/>
            </a:prstGeom>
            <a:noFill/>
            <a:ln w="9525">
              <a:noFill/>
              <a:miter lim="800000"/>
            </a:ln>
          </p:spPr>
          <p:txBody>
            <a:bodyPr wrap="none" lIns="0" tIns="0" rIns="0" bIns="0">
              <a:spAutoFit/>
            </a:bodyPr>
            <a:lstStyle/>
            <a:p>
              <a:r>
                <a:rPr lang="en-US" sz="1200">
                  <a:solidFill>
                    <a:schemeClr val="bg2"/>
                  </a:solidFill>
                </a:rPr>
                <a:t>Interfaces</a:t>
              </a:r>
              <a:endParaRPr lang="en-US">
                <a:solidFill>
                  <a:schemeClr val="bg2"/>
                </a:solidFill>
                <a:latin typeface="ZapfHumnst BT" pitchFamily="34" charset="0"/>
              </a:endParaRPr>
            </a:p>
          </p:txBody>
        </p:sp>
        <p:sp>
          <p:nvSpPr>
            <p:cNvPr id="388116" name="Rectangle 20"/>
            <p:cNvSpPr>
              <a:spLocks noChangeArrowheads="1"/>
            </p:cNvSpPr>
            <p:nvPr/>
          </p:nvSpPr>
          <p:spPr bwMode="auto">
            <a:xfrm>
              <a:off x="3173" y="1780"/>
              <a:ext cx="1065" cy="115"/>
            </a:xfrm>
            <a:prstGeom prst="rect">
              <a:avLst/>
            </a:prstGeom>
            <a:noFill/>
            <a:ln w="9525">
              <a:noFill/>
              <a:miter lim="800000"/>
            </a:ln>
          </p:spPr>
          <p:txBody>
            <a:bodyPr wrap="none" lIns="0" tIns="0" rIns="0" bIns="0">
              <a:spAutoFit/>
            </a:bodyPr>
            <a:lstStyle/>
            <a:p>
              <a:r>
                <a:rPr lang="en-US" sz="1200">
                  <a:solidFill>
                    <a:schemeClr val="bg2"/>
                  </a:solidFill>
                </a:rPr>
                <a:t>(from Business Services)</a:t>
              </a:r>
              <a:endParaRPr lang="en-US">
                <a:solidFill>
                  <a:schemeClr val="bg2"/>
                </a:solidFill>
                <a:latin typeface="ZapfHumnst BT" pitchFamily="34" charset="0"/>
              </a:endParaRPr>
            </a:p>
          </p:txBody>
        </p:sp>
      </p:grpSp>
      <p:grpSp>
        <p:nvGrpSpPr>
          <p:cNvPr id="6" name="Group 41"/>
          <p:cNvGrpSpPr/>
          <p:nvPr/>
        </p:nvGrpSpPr>
        <p:grpSpPr bwMode="auto">
          <a:xfrm>
            <a:off x="4999831" y="4754683"/>
            <a:ext cx="1735137" cy="995363"/>
            <a:chOff x="2627" y="2258"/>
            <a:chExt cx="1093" cy="627"/>
          </a:xfrm>
        </p:grpSpPr>
        <p:grpSp>
          <p:nvGrpSpPr>
            <p:cNvPr id="7" name="Group 36"/>
            <p:cNvGrpSpPr/>
            <p:nvPr/>
          </p:nvGrpSpPr>
          <p:grpSpPr bwMode="auto">
            <a:xfrm>
              <a:off x="2627" y="2258"/>
              <a:ext cx="1093" cy="627"/>
              <a:chOff x="1867" y="850"/>
              <a:chExt cx="1093" cy="627"/>
            </a:xfrm>
          </p:grpSpPr>
          <p:sp>
            <p:nvSpPr>
              <p:cNvPr id="388133" name="Rectangle 37"/>
              <p:cNvSpPr>
                <a:spLocks noChangeArrowheads="1"/>
              </p:cNvSpPr>
              <p:nvPr/>
            </p:nvSpPr>
            <p:spPr bwMode="auto">
              <a:xfrm>
                <a:off x="1867" y="976"/>
                <a:ext cx="1093" cy="501"/>
              </a:xfrm>
              <a:prstGeom prst="rect">
                <a:avLst/>
              </a:prstGeom>
              <a:solidFill>
                <a:srgbClr val="FFFFCC"/>
              </a:solidFill>
              <a:ln w="12700">
                <a:solidFill>
                  <a:srgbClr val="990033"/>
                </a:solidFill>
                <a:miter lim="800000"/>
              </a:ln>
            </p:spPr>
            <p:txBody>
              <a:bodyPr/>
              <a:lstStyle/>
              <a:p>
                <a:endParaRPr lang="en-US"/>
              </a:p>
            </p:txBody>
          </p:sp>
          <p:sp>
            <p:nvSpPr>
              <p:cNvPr id="388134" name="Rectangle 38"/>
              <p:cNvSpPr>
                <a:spLocks noChangeArrowheads="1"/>
              </p:cNvSpPr>
              <p:nvPr/>
            </p:nvSpPr>
            <p:spPr bwMode="auto">
              <a:xfrm>
                <a:off x="1867" y="850"/>
                <a:ext cx="436" cy="126"/>
              </a:xfrm>
              <a:prstGeom prst="rect">
                <a:avLst/>
              </a:prstGeom>
              <a:solidFill>
                <a:srgbClr val="FFFFCC"/>
              </a:solidFill>
              <a:ln w="12700">
                <a:solidFill>
                  <a:srgbClr val="990033"/>
                </a:solidFill>
                <a:miter lim="800000"/>
              </a:ln>
            </p:spPr>
            <p:txBody>
              <a:bodyPr/>
              <a:lstStyle/>
              <a:p>
                <a:endParaRPr lang="en-US"/>
              </a:p>
            </p:txBody>
          </p:sp>
        </p:grpSp>
        <p:sp>
          <p:nvSpPr>
            <p:cNvPr id="388121" name="Rectangle 25"/>
            <p:cNvSpPr>
              <a:spLocks noChangeArrowheads="1"/>
            </p:cNvSpPr>
            <p:nvPr/>
          </p:nvSpPr>
          <p:spPr bwMode="auto">
            <a:xfrm>
              <a:off x="2752" y="2402"/>
              <a:ext cx="794" cy="115"/>
            </a:xfrm>
            <a:prstGeom prst="rect">
              <a:avLst/>
            </a:prstGeom>
            <a:noFill/>
            <a:ln w="9525">
              <a:noFill/>
              <a:miter lim="800000"/>
            </a:ln>
          </p:spPr>
          <p:txBody>
            <a:bodyPr wrap="none" lIns="0" tIns="0" rIns="0" bIns="0">
              <a:spAutoFit/>
            </a:bodyPr>
            <a:lstStyle/>
            <a:p>
              <a:r>
                <a:rPr lang="en-US" sz="1200">
                  <a:solidFill>
                    <a:schemeClr val="bg2"/>
                  </a:solidFill>
                </a:rPr>
                <a:t>University Artifacts</a:t>
              </a:r>
              <a:endParaRPr lang="en-US">
                <a:solidFill>
                  <a:schemeClr val="bg2"/>
                </a:solidFill>
                <a:latin typeface="ZapfHumnst BT" pitchFamily="34" charset="0"/>
              </a:endParaRPr>
            </a:p>
          </p:txBody>
        </p:sp>
        <p:sp>
          <p:nvSpPr>
            <p:cNvPr id="388122" name="Rectangle 26"/>
            <p:cNvSpPr>
              <a:spLocks noChangeArrowheads="1"/>
            </p:cNvSpPr>
            <p:nvPr/>
          </p:nvSpPr>
          <p:spPr bwMode="auto">
            <a:xfrm>
              <a:off x="2643" y="2542"/>
              <a:ext cx="1065" cy="115"/>
            </a:xfrm>
            <a:prstGeom prst="rect">
              <a:avLst/>
            </a:prstGeom>
            <a:noFill/>
            <a:ln w="9525">
              <a:noFill/>
              <a:miter lim="800000"/>
            </a:ln>
          </p:spPr>
          <p:txBody>
            <a:bodyPr wrap="none" lIns="0" tIns="0" rIns="0" bIns="0">
              <a:spAutoFit/>
            </a:bodyPr>
            <a:lstStyle/>
            <a:p>
              <a:r>
                <a:rPr lang="en-US" sz="1200">
                  <a:solidFill>
                    <a:schemeClr val="bg2"/>
                  </a:solidFill>
                </a:rPr>
                <a:t>(from Business Services)</a:t>
              </a:r>
              <a:endParaRPr lang="en-US">
                <a:solidFill>
                  <a:schemeClr val="bg2"/>
                </a:solidFill>
                <a:latin typeface="ZapfHumnst BT" pitchFamily="34" charset="0"/>
              </a:endParaRPr>
            </a:p>
          </p:txBody>
        </p:sp>
      </p:grpSp>
      <p:sp>
        <p:nvSpPr>
          <p:cNvPr id="388140" name="Line 44"/>
          <p:cNvSpPr>
            <a:spLocks noChangeShapeType="1"/>
          </p:cNvSpPr>
          <p:nvPr/>
        </p:nvSpPr>
        <p:spPr bwMode="auto">
          <a:xfrm>
            <a:off x="4061618" y="2751258"/>
            <a:ext cx="942975" cy="0"/>
          </a:xfrm>
          <a:prstGeom prst="line">
            <a:avLst/>
          </a:prstGeom>
          <a:noFill/>
          <a:ln w="12700">
            <a:solidFill>
              <a:schemeClr val="tx1"/>
            </a:solidFill>
            <a:prstDash val="dash"/>
            <a:round/>
            <a:tailEnd type="arrow" w="lg" len="lg"/>
          </a:ln>
          <a:effectLst/>
        </p:spPr>
        <p:txBody>
          <a:bodyPr lIns="107950" tIns="53975" rIns="107950" bIns="53975"/>
          <a:lstStyle/>
          <a:p>
            <a:endParaRPr lang="en-US"/>
          </a:p>
        </p:txBody>
      </p:sp>
      <p:sp>
        <p:nvSpPr>
          <p:cNvPr id="388141" name="Line 45"/>
          <p:cNvSpPr>
            <a:spLocks noChangeShapeType="1"/>
          </p:cNvSpPr>
          <p:nvPr/>
        </p:nvSpPr>
        <p:spPr bwMode="auto">
          <a:xfrm>
            <a:off x="5976143" y="3132258"/>
            <a:ext cx="0" cy="1809750"/>
          </a:xfrm>
          <a:prstGeom prst="line">
            <a:avLst/>
          </a:prstGeom>
          <a:noFill/>
          <a:ln w="12700">
            <a:solidFill>
              <a:schemeClr val="tx1"/>
            </a:solidFill>
            <a:prstDash val="dash"/>
            <a:round/>
            <a:tailEnd type="arrow" w="lg" len="lg"/>
          </a:ln>
          <a:effectLst/>
        </p:spPr>
        <p:txBody>
          <a:bodyPr lIns="107950" tIns="53975" rIns="107950" bIns="53975"/>
          <a:lstStyle/>
          <a:p>
            <a:endParaRPr lang="en-US"/>
          </a:p>
        </p:txBody>
      </p:sp>
      <p:sp>
        <p:nvSpPr>
          <p:cNvPr id="388142" name="Line 46"/>
          <p:cNvSpPr>
            <a:spLocks noChangeShapeType="1"/>
          </p:cNvSpPr>
          <p:nvPr/>
        </p:nvSpPr>
        <p:spPr bwMode="auto">
          <a:xfrm>
            <a:off x="3775868" y="3122733"/>
            <a:ext cx="0" cy="2162175"/>
          </a:xfrm>
          <a:prstGeom prst="line">
            <a:avLst/>
          </a:prstGeom>
          <a:noFill/>
          <a:ln w="12700">
            <a:solidFill>
              <a:schemeClr val="tx1"/>
            </a:solidFill>
            <a:prstDash val="dash"/>
            <a:round/>
          </a:ln>
          <a:effectLst/>
        </p:spPr>
        <p:txBody>
          <a:bodyPr lIns="107950" tIns="53975" rIns="107950" bIns="53975"/>
          <a:lstStyle/>
          <a:p>
            <a:endParaRPr lang="en-US"/>
          </a:p>
        </p:txBody>
      </p:sp>
      <p:sp>
        <p:nvSpPr>
          <p:cNvPr id="388143" name="Line 47"/>
          <p:cNvSpPr>
            <a:spLocks noChangeShapeType="1"/>
          </p:cNvSpPr>
          <p:nvPr/>
        </p:nvSpPr>
        <p:spPr bwMode="auto">
          <a:xfrm>
            <a:off x="3775868" y="5275383"/>
            <a:ext cx="1228725" cy="0"/>
          </a:xfrm>
          <a:prstGeom prst="line">
            <a:avLst/>
          </a:prstGeom>
          <a:noFill/>
          <a:ln w="12700">
            <a:solidFill>
              <a:schemeClr val="tx1"/>
            </a:solidFill>
            <a:prstDash val="dash"/>
            <a:round/>
            <a:tailEnd type="arrow" w="lg" len="lg"/>
          </a:ln>
          <a:effectLst/>
        </p:spPr>
        <p:txBody>
          <a:bodyPr lIns="107950" tIns="53975" rIns="107950" bIns="53975"/>
          <a:lstStyle/>
          <a:p>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p:txBody>
          <a:bodyPr>
            <a:normAutofit fontScale="90000"/>
          </a:bodyPr>
          <a:lstStyle/>
          <a:p>
            <a:r>
              <a:rPr lang="en-US"/>
              <a:t>Example: BillingSystem Subsystem Dependencies</a:t>
            </a:r>
            <a:endParaRPr lang="en-US"/>
          </a:p>
        </p:txBody>
      </p:sp>
      <p:grpSp>
        <p:nvGrpSpPr>
          <p:cNvPr id="2" name="Group 35"/>
          <p:cNvGrpSpPr/>
          <p:nvPr/>
        </p:nvGrpSpPr>
        <p:grpSpPr bwMode="auto">
          <a:xfrm>
            <a:off x="3671888" y="1587500"/>
            <a:ext cx="2127250" cy="1155700"/>
            <a:chOff x="2313" y="1000"/>
            <a:chExt cx="1340" cy="728"/>
          </a:xfrm>
        </p:grpSpPr>
        <p:sp>
          <p:nvSpPr>
            <p:cNvPr id="390147" name="Rectangle 3"/>
            <p:cNvSpPr>
              <a:spLocks noChangeArrowheads="1"/>
            </p:cNvSpPr>
            <p:nvPr/>
          </p:nvSpPr>
          <p:spPr bwMode="auto">
            <a:xfrm>
              <a:off x="2313" y="1145"/>
              <a:ext cx="1340" cy="583"/>
            </a:xfrm>
            <a:prstGeom prst="rect">
              <a:avLst/>
            </a:prstGeom>
            <a:solidFill>
              <a:srgbClr val="FFFFCC"/>
            </a:solidFill>
            <a:ln w="12700">
              <a:solidFill>
                <a:srgbClr val="990033"/>
              </a:solidFill>
              <a:miter lim="800000"/>
            </a:ln>
          </p:spPr>
          <p:txBody>
            <a:bodyPr/>
            <a:lstStyle/>
            <a:p>
              <a:endParaRPr lang="en-US"/>
            </a:p>
          </p:txBody>
        </p:sp>
        <p:sp>
          <p:nvSpPr>
            <p:cNvPr id="390148" name="Rectangle 4"/>
            <p:cNvSpPr>
              <a:spLocks noChangeArrowheads="1"/>
            </p:cNvSpPr>
            <p:nvPr/>
          </p:nvSpPr>
          <p:spPr bwMode="auto">
            <a:xfrm>
              <a:off x="2313" y="1000"/>
              <a:ext cx="502" cy="145"/>
            </a:xfrm>
            <a:prstGeom prst="rect">
              <a:avLst/>
            </a:prstGeom>
            <a:noFill/>
            <a:ln w="9525">
              <a:solidFill>
                <a:srgbClr val="00CCFF"/>
              </a:solidFill>
              <a:miter lim="800000"/>
            </a:ln>
          </p:spPr>
          <p:txBody>
            <a:bodyPr/>
            <a:lstStyle/>
            <a:p>
              <a:endParaRPr lang="en-US"/>
            </a:p>
          </p:txBody>
        </p:sp>
        <p:sp>
          <p:nvSpPr>
            <p:cNvPr id="390149" name="Rectangle 5"/>
            <p:cNvSpPr>
              <a:spLocks noChangeArrowheads="1"/>
            </p:cNvSpPr>
            <p:nvPr/>
          </p:nvSpPr>
          <p:spPr bwMode="auto">
            <a:xfrm>
              <a:off x="2313" y="1000"/>
              <a:ext cx="502" cy="145"/>
            </a:xfrm>
            <a:prstGeom prst="rect">
              <a:avLst/>
            </a:prstGeom>
            <a:solidFill>
              <a:srgbClr val="FFFFCC"/>
            </a:solidFill>
            <a:ln w="12700">
              <a:solidFill>
                <a:srgbClr val="990033"/>
              </a:solidFill>
              <a:miter lim="800000"/>
            </a:ln>
          </p:spPr>
          <p:txBody>
            <a:bodyPr/>
            <a:lstStyle/>
            <a:p>
              <a:endParaRPr lang="en-US"/>
            </a:p>
          </p:txBody>
        </p:sp>
        <p:sp>
          <p:nvSpPr>
            <p:cNvPr id="390150" name="Rectangle 6"/>
            <p:cNvSpPr>
              <a:spLocks noChangeArrowheads="1"/>
            </p:cNvSpPr>
            <p:nvPr/>
          </p:nvSpPr>
          <p:spPr bwMode="auto">
            <a:xfrm>
              <a:off x="2604" y="1283"/>
              <a:ext cx="766" cy="154"/>
            </a:xfrm>
            <a:prstGeom prst="rect">
              <a:avLst/>
            </a:prstGeom>
            <a:noFill/>
            <a:ln w="9525">
              <a:noFill/>
              <a:miter lim="800000"/>
            </a:ln>
          </p:spPr>
          <p:txBody>
            <a:bodyPr wrap="none" lIns="0" tIns="0" rIns="0" bIns="0">
              <a:spAutoFit/>
            </a:bodyPr>
            <a:lstStyle/>
            <a:p>
              <a:r>
                <a:rPr lang="en-US" sz="1600">
                  <a:solidFill>
                    <a:schemeClr val="bg2"/>
                  </a:solidFill>
                </a:rPr>
                <a:t>BillingSystem</a:t>
              </a:r>
              <a:endParaRPr lang="en-US" sz="1600">
                <a:solidFill>
                  <a:schemeClr val="bg2"/>
                </a:solidFill>
              </a:endParaRPr>
            </a:p>
          </p:txBody>
        </p:sp>
        <p:sp>
          <p:nvSpPr>
            <p:cNvPr id="390151" name="Rectangle 7"/>
            <p:cNvSpPr>
              <a:spLocks noChangeArrowheads="1"/>
            </p:cNvSpPr>
            <p:nvPr/>
          </p:nvSpPr>
          <p:spPr bwMode="auto">
            <a:xfrm>
              <a:off x="2366" y="1453"/>
              <a:ext cx="1242" cy="134"/>
            </a:xfrm>
            <a:prstGeom prst="rect">
              <a:avLst/>
            </a:prstGeom>
            <a:noFill/>
            <a:ln w="9525">
              <a:noFill/>
              <a:miter lim="800000"/>
            </a:ln>
          </p:spPr>
          <p:txBody>
            <a:bodyPr wrap="none" lIns="0" tIns="0" rIns="0" bIns="0">
              <a:spAutoFit/>
            </a:bodyPr>
            <a:lstStyle/>
            <a:p>
              <a:r>
                <a:rPr lang="en-US" sz="1400">
                  <a:solidFill>
                    <a:schemeClr val="bg2"/>
                  </a:solidFill>
                </a:rPr>
                <a:t>(from Business Services)</a:t>
              </a:r>
              <a:endParaRPr lang="en-US">
                <a:solidFill>
                  <a:schemeClr val="bg2"/>
                </a:solidFill>
                <a:latin typeface="ZapfHumnst BT" pitchFamily="34" charset="0"/>
              </a:endParaRPr>
            </a:p>
          </p:txBody>
        </p:sp>
        <p:sp>
          <p:nvSpPr>
            <p:cNvPr id="390152" name="Rectangle 8"/>
            <p:cNvSpPr>
              <a:spLocks noChangeArrowheads="1"/>
            </p:cNvSpPr>
            <p:nvPr/>
          </p:nvSpPr>
          <p:spPr bwMode="auto">
            <a:xfrm>
              <a:off x="2590" y="1163"/>
              <a:ext cx="794" cy="134"/>
            </a:xfrm>
            <a:prstGeom prst="rect">
              <a:avLst/>
            </a:prstGeom>
            <a:noFill/>
            <a:ln w="9525">
              <a:noFill/>
              <a:miter lim="800000"/>
            </a:ln>
          </p:spPr>
          <p:txBody>
            <a:bodyPr wrap="none" lIns="0" tIns="0" rIns="0" bIns="0">
              <a:spAutoFit/>
            </a:bodyPr>
            <a:lstStyle/>
            <a:p>
              <a:r>
                <a:rPr lang="en-US" sz="1400">
                  <a:solidFill>
                    <a:schemeClr val="bg2"/>
                  </a:solidFill>
                </a:rPr>
                <a:t>&lt;&lt;subsystem&gt;&gt;</a:t>
              </a:r>
              <a:endParaRPr lang="en-US">
                <a:solidFill>
                  <a:schemeClr val="bg2"/>
                </a:solidFill>
                <a:latin typeface="ZapfHumnst BT" pitchFamily="34" charset="0"/>
              </a:endParaRPr>
            </a:p>
          </p:txBody>
        </p:sp>
      </p:grpSp>
      <p:grpSp>
        <p:nvGrpSpPr>
          <p:cNvPr id="3" name="Group 26"/>
          <p:cNvGrpSpPr/>
          <p:nvPr/>
        </p:nvGrpSpPr>
        <p:grpSpPr bwMode="auto">
          <a:xfrm>
            <a:off x="1635125" y="3616325"/>
            <a:ext cx="2089150" cy="1154113"/>
            <a:chOff x="1432" y="2162"/>
            <a:chExt cx="1316" cy="727"/>
          </a:xfrm>
        </p:grpSpPr>
        <p:sp>
          <p:nvSpPr>
            <p:cNvPr id="390153" name="Rectangle 9"/>
            <p:cNvSpPr>
              <a:spLocks noChangeArrowheads="1"/>
            </p:cNvSpPr>
            <p:nvPr/>
          </p:nvSpPr>
          <p:spPr bwMode="auto">
            <a:xfrm>
              <a:off x="1432" y="2307"/>
              <a:ext cx="1316" cy="582"/>
            </a:xfrm>
            <a:prstGeom prst="rect">
              <a:avLst/>
            </a:prstGeom>
            <a:solidFill>
              <a:srgbClr val="FFFFCC"/>
            </a:solidFill>
            <a:ln w="12700">
              <a:solidFill>
                <a:srgbClr val="990033"/>
              </a:solidFill>
              <a:miter lim="800000"/>
            </a:ln>
          </p:spPr>
          <p:txBody>
            <a:bodyPr/>
            <a:lstStyle/>
            <a:p>
              <a:endParaRPr lang="en-US"/>
            </a:p>
          </p:txBody>
        </p:sp>
        <p:sp>
          <p:nvSpPr>
            <p:cNvPr id="390154" name="Rectangle 10"/>
            <p:cNvSpPr>
              <a:spLocks noChangeArrowheads="1"/>
            </p:cNvSpPr>
            <p:nvPr/>
          </p:nvSpPr>
          <p:spPr bwMode="auto">
            <a:xfrm>
              <a:off x="1432" y="2162"/>
              <a:ext cx="503" cy="145"/>
            </a:xfrm>
            <a:prstGeom prst="rect">
              <a:avLst/>
            </a:prstGeom>
            <a:solidFill>
              <a:srgbClr val="FFFFCC"/>
            </a:solidFill>
            <a:ln w="12700">
              <a:solidFill>
                <a:srgbClr val="990033"/>
              </a:solidFill>
              <a:miter lim="800000"/>
            </a:ln>
          </p:spPr>
          <p:txBody>
            <a:bodyPr/>
            <a:lstStyle/>
            <a:p>
              <a:endParaRPr lang="en-US"/>
            </a:p>
          </p:txBody>
        </p:sp>
        <p:sp>
          <p:nvSpPr>
            <p:cNvPr id="390156" name="Rectangle 12"/>
            <p:cNvSpPr>
              <a:spLocks noChangeArrowheads="1"/>
            </p:cNvSpPr>
            <p:nvPr/>
          </p:nvSpPr>
          <p:spPr bwMode="auto">
            <a:xfrm>
              <a:off x="1637" y="2394"/>
              <a:ext cx="845" cy="134"/>
            </a:xfrm>
            <a:prstGeom prst="rect">
              <a:avLst/>
            </a:prstGeom>
            <a:noFill/>
            <a:ln w="9525">
              <a:noFill/>
              <a:miter lim="800000"/>
            </a:ln>
          </p:spPr>
          <p:txBody>
            <a:bodyPr wrap="none" lIns="0" tIns="0" rIns="0" bIns="0">
              <a:spAutoFit/>
            </a:bodyPr>
            <a:lstStyle/>
            <a:p>
              <a:r>
                <a:rPr lang="en-US" sz="1400">
                  <a:solidFill>
                    <a:schemeClr val="bg2"/>
                  </a:solidFill>
                </a:rPr>
                <a:t>External System </a:t>
              </a:r>
              <a:endParaRPr lang="en-US">
                <a:solidFill>
                  <a:schemeClr val="bg2"/>
                </a:solidFill>
                <a:latin typeface="ZapfHumnst BT" pitchFamily="34" charset="0"/>
              </a:endParaRPr>
            </a:p>
          </p:txBody>
        </p:sp>
        <p:sp>
          <p:nvSpPr>
            <p:cNvPr id="390157" name="Rectangle 13"/>
            <p:cNvSpPr>
              <a:spLocks noChangeArrowheads="1"/>
            </p:cNvSpPr>
            <p:nvPr/>
          </p:nvSpPr>
          <p:spPr bwMode="auto">
            <a:xfrm>
              <a:off x="1824" y="2531"/>
              <a:ext cx="490" cy="134"/>
            </a:xfrm>
            <a:prstGeom prst="rect">
              <a:avLst/>
            </a:prstGeom>
            <a:noFill/>
            <a:ln w="9525">
              <a:noFill/>
              <a:miter lim="800000"/>
            </a:ln>
          </p:spPr>
          <p:txBody>
            <a:bodyPr wrap="none" lIns="0" tIns="0" rIns="0" bIns="0">
              <a:spAutoFit/>
            </a:bodyPr>
            <a:lstStyle/>
            <a:p>
              <a:r>
                <a:rPr lang="en-US" sz="1400">
                  <a:solidFill>
                    <a:schemeClr val="bg2"/>
                  </a:solidFill>
                </a:rPr>
                <a:t>Interfaces</a:t>
              </a:r>
              <a:endParaRPr lang="en-US">
                <a:solidFill>
                  <a:schemeClr val="bg2"/>
                </a:solidFill>
                <a:latin typeface="ZapfHumnst BT" pitchFamily="34" charset="0"/>
              </a:endParaRPr>
            </a:p>
          </p:txBody>
        </p:sp>
        <p:sp>
          <p:nvSpPr>
            <p:cNvPr id="390158" name="Rectangle 14"/>
            <p:cNvSpPr>
              <a:spLocks noChangeArrowheads="1"/>
            </p:cNvSpPr>
            <p:nvPr/>
          </p:nvSpPr>
          <p:spPr bwMode="auto">
            <a:xfrm>
              <a:off x="1473" y="2668"/>
              <a:ext cx="1242" cy="134"/>
            </a:xfrm>
            <a:prstGeom prst="rect">
              <a:avLst/>
            </a:prstGeom>
            <a:noFill/>
            <a:ln w="9525">
              <a:noFill/>
              <a:miter lim="800000"/>
            </a:ln>
          </p:spPr>
          <p:txBody>
            <a:bodyPr wrap="none" lIns="0" tIns="0" rIns="0" bIns="0">
              <a:spAutoFit/>
            </a:bodyPr>
            <a:lstStyle/>
            <a:p>
              <a:r>
                <a:rPr lang="en-US" sz="1400">
                  <a:solidFill>
                    <a:schemeClr val="bg2"/>
                  </a:solidFill>
                </a:rPr>
                <a:t>(from Business Services)</a:t>
              </a:r>
              <a:endParaRPr lang="en-US">
                <a:solidFill>
                  <a:schemeClr val="bg2"/>
                </a:solidFill>
                <a:latin typeface="ZapfHumnst BT" pitchFamily="34" charset="0"/>
              </a:endParaRPr>
            </a:p>
          </p:txBody>
        </p:sp>
      </p:grpSp>
      <p:grpSp>
        <p:nvGrpSpPr>
          <p:cNvPr id="4" name="Group 27"/>
          <p:cNvGrpSpPr/>
          <p:nvPr/>
        </p:nvGrpSpPr>
        <p:grpSpPr bwMode="auto">
          <a:xfrm>
            <a:off x="5603875" y="3609975"/>
            <a:ext cx="2128838" cy="1168400"/>
            <a:chOff x="2906" y="2896"/>
            <a:chExt cx="1341" cy="736"/>
          </a:xfrm>
        </p:grpSpPr>
        <p:sp>
          <p:nvSpPr>
            <p:cNvPr id="390160" name="Rectangle 16"/>
            <p:cNvSpPr>
              <a:spLocks noChangeArrowheads="1"/>
            </p:cNvSpPr>
            <p:nvPr/>
          </p:nvSpPr>
          <p:spPr bwMode="auto">
            <a:xfrm>
              <a:off x="2906" y="3049"/>
              <a:ext cx="1341" cy="583"/>
            </a:xfrm>
            <a:prstGeom prst="rect">
              <a:avLst/>
            </a:prstGeom>
            <a:solidFill>
              <a:srgbClr val="FFFFCC"/>
            </a:solidFill>
            <a:ln w="12700">
              <a:solidFill>
                <a:srgbClr val="990033"/>
              </a:solidFill>
              <a:miter lim="800000"/>
            </a:ln>
          </p:spPr>
          <p:txBody>
            <a:bodyPr/>
            <a:lstStyle/>
            <a:p>
              <a:endParaRPr lang="en-US"/>
            </a:p>
          </p:txBody>
        </p:sp>
        <p:sp>
          <p:nvSpPr>
            <p:cNvPr id="390161" name="Rectangle 17"/>
            <p:cNvSpPr>
              <a:spLocks noChangeArrowheads="1"/>
            </p:cNvSpPr>
            <p:nvPr/>
          </p:nvSpPr>
          <p:spPr bwMode="auto">
            <a:xfrm>
              <a:off x="2906" y="2896"/>
              <a:ext cx="503" cy="153"/>
            </a:xfrm>
            <a:prstGeom prst="rect">
              <a:avLst/>
            </a:prstGeom>
            <a:solidFill>
              <a:srgbClr val="FFFFCC"/>
            </a:solidFill>
            <a:ln w="12700">
              <a:solidFill>
                <a:srgbClr val="990033"/>
              </a:solidFill>
              <a:miter lim="800000"/>
            </a:ln>
          </p:spPr>
          <p:txBody>
            <a:bodyPr/>
            <a:lstStyle/>
            <a:p>
              <a:endParaRPr lang="en-US"/>
            </a:p>
          </p:txBody>
        </p:sp>
        <p:sp>
          <p:nvSpPr>
            <p:cNvPr id="390163" name="Rectangle 19"/>
            <p:cNvSpPr>
              <a:spLocks noChangeArrowheads="1"/>
            </p:cNvSpPr>
            <p:nvPr/>
          </p:nvSpPr>
          <p:spPr bwMode="auto">
            <a:xfrm>
              <a:off x="3117" y="3194"/>
              <a:ext cx="926" cy="134"/>
            </a:xfrm>
            <a:prstGeom prst="rect">
              <a:avLst/>
            </a:prstGeom>
            <a:noFill/>
            <a:ln w="9525">
              <a:noFill/>
              <a:miter lim="800000"/>
            </a:ln>
          </p:spPr>
          <p:txBody>
            <a:bodyPr wrap="none" lIns="0" tIns="0" rIns="0" bIns="0">
              <a:spAutoFit/>
            </a:bodyPr>
            <a:lstStyle/>
            <a:p>
              <a:r>
                <a:rPr lang="en-US" sz="1400">
                  <a:solidFill>
                    <a:schemeClr val="bg2"/>
                  </a:solidFill>
                </a:rPr>
                <a:t>University Artifacts</a:t>
              </a:r>
              <a:endParaRPr lang="en-US">
                <a:solidFill>
                  <a:schemeClr val="bg2"/>
                </a:solidFill>
                <a:latin typeface="ZapfHumnst BT" pitchFamily="34" charset="0"/>
              </a:endParaRPr>
            </a:p>
          </p:txBody>
        </p:sp>
        <p:sp>
          <p:nvSpPr>
            <p:cNvPr id="390164" name="Rectangle 20"/>
            <p:cNvSpPr>
              <a:spLocks noChangeArrowheads="1"/>
            </p:cNvSpPr>
            <p:nvPr/>
          </p:nvSpPr>
          <p:spPr bwMode="auto">
            <a:xfrm>
              <a:off x="2948" y="3348"/>
              <a:ext cx="1242" cy="134"/>
            </a:xfrm>
            <a:prstGeom prst="rect">
              <a:avLst/>
            </a:prstGeom>
            <a:noFill/>
            <a:ln w="9525">
              <a:noFill/>
              <a:miter lim="800000"/>
            </a:ln>
          </p:spPr>
          <p:txBody>
            <a:bodyPr wrap="none" lIns="0" tIns="0" rIns="0" bIns="0">
              <a:spAutoFit/>
            </a:bodyPr>
            <a:lstStyle/>
            <a:p>
              <a:r>
                <a:rPr lang="en-US" sz="1400">
                  <a:solidFill>
                    <a:schemeClr val="bg2"/>
                  </a:solidFill>
                </a:rPr>
                <a:t>(from Business Services)</a:t>
              </a:r>
              <a:endParaRPr lang="en-US">
                <a:solidFill>
                  <a:schemeClr val="bg2"/>
                </a:solidFill>
                <a:latin typeface="ZapfHumnst BT" pitchFamily="34" charset="0"/>
              </a:endParaRPr>
            </a:p>
          </p:txBody>
        </p:sp>
      </p:grpSp>
      <p:sp>
        <p:nvSpPr>
          <p:cNvPr id="390174" name="Line 30"/>
          <p:cNvSpPr>
            <a:spLocks noChangeShapeType="1"/>
          </p:cNvSpPr>
          <p:nvPr/>
        </p:nvSpPr>
        <p:spPr bwMode="auto">
          <a:xfrm flipH="1">
            <a:off x="2933700" y="2219325"/>
            <a:ext cx="733425" cy="0"/>
          </a:xfrm>
          <a:prstGeom prst="line">
            <a:avLst/>
          </a:prstGeom>
          <a:noFill/>
          <a:ln w="12700">
            <a:solidFill>
              <a:schemeClr val="tx1"/>
            </a:solidFill>
            <a:prstDash val="dash"/>
            <a:round/>
          </a:ln>
          <a:effectLst/>
        </p:spPr>
        <p:txBody>
          <a:bodyPr lIns="107950" tIns="53975" rIns="107950" bIns="53975"/>
          <a:lstStyle/>
          <a:p>
            <a:endParaRPr lang="en-US"/>
          </a:p>
        </p:txBody>
      </p:sp>
      <p:sp>
        <p:nvSpPr>
          <p:cNvPr id="390175" name="Line 31"/>
          <p:cNvSpPr>
            <a:spLocks noChangeShapeType="1"/>
          </p:cNvSpPr>
          <p:nvPr/>
        </p:nvSpPr>
        <p:spPr bwMode="auto">
          <a:xfrm flipH="1">
            <a:off x="5781675" y="2219325"/>
            <a:ext cx="733425" cy="0"/>
          </a:xfrm>
          <a:prstGeom prst="line">
            <a:avLst/>
          </a:prstGeom>
          <a:noFill/>
          <a:ln w="12700">
            <a:solidFill>
              <a:schemeClr val="tx1"/>
            </a:solidFill>
            <a:prstDash val="dash"/>
            <a:round/>
          </a:ln>
          <a:effectLst/>
        </p:spPr>
        <p:txBody>
          <a:bodyPr lIns="107950" tIns="53975" rIns="107950" bIns="53975"/>
          <a:lstStyle/>
          <a:p>
            <a:endParaRPr lang="en-US"/>
          </a:p>
        </p:txBody>
      </p:sp>
      <p:sp>
        <p:nvSpPr>
          <p:cNvPr id="390176" name="Line 32"/>
          <p:cNvSpPr>
            <a:spLocks noChangeShapeType="1"/>
          </p:cNvSpPr>
          <p:nvPr/>
        </p:nvSpPr>
        <p:spPr bwMode="auto">
          <a:xfrm>
            <a:off x="2933700" y="2219325"/>
            <a:ext cx="0" cy="1627188"/>
          </a:xfrm>
          <a:prstGeom prst="line">
            <a:avLst/>
          </a:prstGeom>
          <a:noFill/>
          <a:ln w="12700">
            <a:solidFill>
              <a:schemeClr val="tx1"/>
            </a:solidFill>
            <a:prstDash val="dash"/>
            <a:round/>
            <a:tailEnd type="arrow" w="lg" len="lg"/>
          </a:ln>
          <a:effectLst/>
        </p:spPr>
        <p:txBody>
          <a:bodyPr lIns="107950" tIns="53975" rIns="107950" bIns="53975"/>
          <a:lstStyle/>
          <a:p>
            <a:endParaRPr lang="en-US"/>
          </a:p>
        </p:txBody>
      </p:sp>
      <p:sp>
        <p:nvSpPr>
          <p:cNvPr id="390177" name="Line 33"/>
          <p:cNvSpPr>
            <a:spLocks noChangeShapeType="1"/>
          </p:cNvSpPr>
          <p:nvPr/>
        </p:nvSpPr>
        <p:spPr bwMode="auto">
          <a:xfrm>
            <a:off x="6515100" y="2219325"/>
            <a:ext cx="0" cy="1627188"/>
          </a:xfrm>
          <a:prstGeom prst="line">
            <a:avLst/>
          </a:prstGeom>
          <a:noFill/>
          <a:ln w="12700">
            <a:solidFill>
              <a:schemeClr val="tx1"/>
            </a:solidFill>
            <a:prstDash val="dash"/>
            <a:round/>
            <a:tailEnd type="arrow" w="lg" len="lg"/>
          </a:ln>
          <a:effectLst/>
        </p:spPr>
        <p:txBody>
          <a:bodyPr lIns="107950" tIns="53975" rIns="107950" bIns="53975"/>
          <a:lstStyle/>
          <a:p>
            <a:endParaRPr lang="en-US"/>
          </a:p>
        </p:txBody>
      </p:sp>
      <p:sp>
        <p:nvSpPr>
          <p:cNvPr id="390178" name="Line 34"/>
          <p:cNvSpPr>
            <a:spLocks noChangeShapeType="1"/>
          </p:cNvSpPr>
          <p:nvPr/>
        </p:nvSpPr>
        <p:spPr bwMode="auto">
          <a:xfrm>
            <a:off x="3724275" y="4295775"/>
            <a:ext cx="1879600" cy="0"/>
          </a:xfrm>
          <a:prstGeom prst="line">
            <a:avLst/>
          </a:prstGeom>
          <a:noFill/>
          <a:ln w="12700">
            <a:solidFill>
              <a:schemeClr val="tx1"/>
            </a:solidFill>
            <a:prstDash val="dash"/>
            <a:round/>
            <a:tailEnd type="arrow" w="lg" len="lg"/>
          </a:ln>
          <a:effectLst/>
        </p:spPr>
        <p:txBody>
          <a:bodyPr lIns="107950" tIns="53975" rIns="107950" bIns="53975"/>
          <a:lstStyle/>
          <a:p>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ChangeArrowheads="1"/>
          </p:cNvSpPr>
          <p:nvPr/>
        </p:nvSpPr>
        <p:spPr bwMode="auto">
          <a:xfrm>
            <a:off x="252412" y="332836"/>
            <a:ext cx="8999538" cy="533400"/>
          </a:xfrm>
          <a:prstGeom prst="rect">
            <a:avLst/>
          </a:prstGeom>
          <a:noFill/>
          <a:ln w="9525">
            <a:noFill/>
            <a:miter lim="800000"/>
          </a:ln>
          <a:effectLst/>
        </p:spPr>
        <p:txBody>
          <a:bodyPr lIns="92075" tIns="46038" rIns="92075" bIns="46038" anchor="ctr"/>
          <a:lstStyle/>
          <a:p>
            <a:pPr eaLnBrk="1" hangingPunct="1">
              <a:buClr>
                <a:srgbClr val="73E1FF"/>
              </a:buClr>
            </a:pPr>
            <a:r>
              <a:rPr lang="en-US" sz="3600" dirty="0">
                <a:latin typeface="Arial Narrow" panose="020B0606020202030204" pitchFamily="34" charset="0"/>
              </a:rPr>
              <a:t>Subsystem Design Steps</a:t>
            </a:r>
            <a:endParaRPr lang="en-US" sz="3600" dirty="0">
              <a:latin typeface="Arial Narrow" panose="020B0606020202030204" pitchFamily="34" charset="0"/>
            </a:endParaRPr>
          </a:p>
        </p:txBody>
      </p:sp>
      <p:sp>
        <p:nvSpPr>
          <p:cNvPr id="392195" name="Rectangle 3"/>
          <p:cNvSpPr>
            <a:spLocks noChangeArrowheads="1"/>
          </p:cNvSpPr>
          <p:nvPr/>
        </p:nvSpPr>
        <p:spPr bwMode="auto">
          <a:xfrm>
            <a:off x="361950" y="1052513"/>
            <a:ext cx="8489950" cy="5043487"/>
          </a:xfrm>
          <a:prstGeom prst="rect">
            <a:avLst/>
          </a:prstGeom>
          <a:noFill/>
          <a:ln w="9525">
            <a:noFill/>
            <a:miter lim="800000"/>
          </a:ln>
          <a:effectLst/>
        </p:spPr>
        <p:txBody>
          <a:bodyPr lIns="107950" tIns="53975" rIns="107950" bIns="53975"/>
          <a:lstStyle/>
          <a:p>
            <a:pPr marL="339725" indent="-339725" eaLnBrk="1" hangingPunct="1">
              <a:lnSpc>
                <a:spcPct val="80000"/>
              </a:lnSpc>
              <a:spcBef>
                <a:spcPct val="30000"/>
              </a:spcBef>
              <a:buClr>
                <a:srgbClr val="FFFF99"/>
              </a:buClr>
              <a:buFont typeface="Wingdings" panose="05000000000000000000" pitchFamily="2" charset="2"/>
              <a:buChar char="w"/>
            </a:pPr>
            <a:r>
              <a:rPr lang="en-US" sz="3200" dirty="0">
                <a:solidFill>
                  <a:schemeClr val="folHlink"/>
                </a:solidFill>
              </a:rPr>
              <a:t>Distribute subsystem behavior to subsystem elements</a:t>
            </a:r>
            <a:endParaRPr lang="en-US" sz="3200" dirty="0">
              <a:solidFill>
                <a:schemeClr val="folHlink"/>
              </a:solidFill>
            </a:endParaRPr>
          </a:p>
          <a:p>
            <a:pPr marL="339725" indent="-339725" eaLnBrk="1" hangingPunct="1">
              <a:lnSpc>
                <a:spcPct val="80000"/>
              </a:lnSpc>
              <a:spcBef>
                <a:spcPct val="30000"/>
              </a:spcBef>
              <a:buClr>
                <a:srgbClr val="FFFF99"/>
              </a:buClr>
              <a:buFont typeface="Wingdings" panose="05000000000000000000" pitchFamily="2" charset="2"/>
              <a:buChar char="w"/>
            </a:pPr>
            <a:r>
              <a:rPr lang="en-US" sz="3200" dirty="0">
                <a:solidFill>
                  <a:schemeClr val="folHlink"/>
                </a:solidFill>
              </a:rPr>
              <a:t>Document subsystem elements</a:t>
            </a:r>
            <a:endParaRPr lang="en-US" sz="3200" dirty="0">
              <a:solidFill>
                <a:schemeClr val="folHlink"/>
              </a:solidFill>
            </a:endParaRPr>
          </a:p>
          <a:p>
            <a:pPr marL="339725" indent="-339725" eaLnBrk="1" hangingPunct="1">
              <a:lnSpc>
                <a:spcPct val="80000"/>
              </a:lnSpc>
              <a:spcBef>
                <a:spcPct val="30000"/>
              </a:spcBef>
              <a:buClr>
                <a:srgbClr val="FFFF99"/>
              </a:buClr>
              <a:buFont typeface="Wingdings" panose="05000000000000000000" pitchFamily="2" charset="2"/>
              <a:buChar char="w"/>
            </a:pPr>
            <a:r>
              <a:rPr lang="en-US" sz="3200" dirty="0">
                <a:solidFill>
                  <a:schemeClr val="folHlink"/>
                </a:solidFill>
              </a:rPr>
              <a:t>Describe subsystem dependencies</a:t>
            </a:r>
            <a:endParaRPr lang="en-US" sz="3200" dirty="0">
              <a:solidFill>
                <a:schemeClr val="folHlink"/>
              </a:solidFill>
            </a:endParaRPr>
          </a:p>
          <a:p>
            <a:pPr marL="339725" indent="-339725" eaLnBrk="1" hangingPunct="1">
              <a:lnSpc>
                <a:spcPct val="80000"/>
              </a:lnSpc>
              <a:spcBef>
                <a:spcPct val="30000"/>
              </a:spcBef>
              <a:buClr>
                <a:srgbClr val="FFFF99"/>
              </a:buClr>
              <a:buFont typeface="Wingdings" panose="05000000000000000000" pitchFamily="2" charset="2"/>
              <a:buChar char="w"/>
            </a:pPr>
            <a:r>
              <a:rPr lang="en-US" sz="3200" dirty="0"/>
              <a:t>Checkpoints</a:t>
            </a:r>
            <a:endParaRPr lang="en-US" sz="3200" dirty="0"/>
          </a:p>
        </p:txBody>
      </p:sp>
      <p:sp>
        <p:nvSpPr>
          <p:cNvPr id="392196" name="AutoShape 4"/>
          <p:cNvSpPr>
            <a:spLocks noChangeArrowheads="1"/>
          </p:cNvSpPr>
          <p:nvPr/>
        </p:nvSpPr>
        <p:spPr bwMode="auto">
          <a:xfrm>
            <a:off x="76200" y="3048000"/>
            <a:ext cx="352425" cy="381000"/>
          </a:xfrm>
          <a:prstGeom prst="star5">
            <a:avLst/>
          </a:prstGeom>
          <a:solidFill>
            <a:srgbClr val="FFFF99"/>
          </a:solidFill>
          <a:ln w="12700">
            <a:solidFill>
              <a:schemeClr val="bg2"/>
            </a:solidFill>
            <a:miter lim="800000"/>
          </a:ln>
          <a:effectLst/>
        </p:spPr>
        <p:txBody>
          <a:bodyPr wrap="none" lIns="107950" tIns="53975" rIns="107950" bIns="53975" anchor="ctr"/>
          <a:lstStyle/>
          <a:p>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3" name="Rectangle 3"/>
          <p:cNvSpPr>
            <a:spLocks noGrp="1" noChangeArrowheads="1"/>
          </p:cNvSpPr>
          <p:nvPr>
            <p:ph idx="1"/>
          </p:nvPr>
        </p:nvSpPr>
        <p:spPr>
          <a:xfrm>
            <a:off x="361950" y="1052513"/>
            <a:ext cx="6648450" cy="5043487"/>
          </a:xfrm>
        </p:spPr>
        <p:txBody>
          <a:bodyPr>
            <a:normAutofit lnSpcReduction="10000"/>
          </a:bodyPr>
          <a:lstStyle/>
          <a:p>
            <a:r>
              <a:rPr lang="en-US" sz="2400" dirty="0"/>
              <a:t>Is a realization association defined for each interface offered by the subsystem?</a:t>
            </a:r>
            <a:endParaRPr lang="en-US" sz="2400" dirty="0"/>
          </a:p>
          <a:p>
            <a:r>
              <a:rPr lang="en-US" sz="2400" dirty="0"/>
              <a:t>Is a dependency association defined for each interface used by the subsystem?</a:t>
            </a:r>
            <a:endParaRPr lang="en-US" sz="2400" dirty="0"/>
          </a:p>
          <a:p>
            <a:r>
              <a:rPr lang="en-US" sz="2400" dirty="0"/>
              <a:t>Are you sure that none of the elements within the subsystem have public visibility?</a:t>
            </a:r>
            <a:endParaRPr lang="en-US" sz="2400" dirty="0"/>
          </a:p>
          <a:p>
            <a:r>
              <a:rPr lang="en-US" sz="2400" dirty="0"/>
              <a:t>Is each operation on an interface realized by the subsystem documented in a interaction diagram? If not, is the operation realized by a single class, so that it is easy to see that there is a simple 1:1 mapping between the class operation and the interface operation?</a:t>
            </a:r>
            <a:endParaRPr lang="en-US" sz="2400" dirty="0"/>
          </a:p>
        </p:txBody>
      </p:sp>
      <p:sp>
        <p:nvSpPr>
          <p:cNvPr id="394242" name="Rectangle 2"/>
          <p:cNvSpPr>
            <a:spLocks noGrp="1" noChangeArrowheads="1"/>
          </p:cNvSpPr>
          <p:nvPr>
            <p:ph type="title"/>
          </p:nvPr>
        </p:nvSpPr>
        <p:spPr>
          <a:xfrm>
            <a:off x="251520" y="0"/>
            <a:ext cx="8229600" cy="1143000"/>
          </a:xfrm>
        </p:spPr>
        <p:txBody>
          <a:bodyPr>
            <a:normAutofit fontScale="90000"/>
          </a:bodyPr>
          <a:lstStyle/>
          <a:p>
            <a:r>
              <a:rPr lang="en-US" dirty="0"/>
              <a:t>Checkpoints: Design Subsystems</a:t>
            </a:r>
            <a:endParaRPr lang="en-US" dirty="0"/>
          </a:p>
        </p:txBody>
      </p:sp>
      <p:pic>
        <p:nvPicPr>
          <p:cNvPr id="394245" name="Picture 5" descr="clipboard2"/>
          <p:cNvPicPr>
            <a:picLocks noChangeAspect="1" noChangeArrowheads="1"/>
          </p:cNvPicPr>
          <p:nvPr/>
        </p:nvPicPr>
        <p:blipFill>
          <a:blip r:embed="rId1" cstate="print"/>
          <a:srcRect/>
          <a:stretch>
            <a:fillRect/>
          </a:stretch>
        </p:blipFill>
        <p:spPr bwMode="auto">
          <a:xfrm>
            <a:off x="7126288" y="976313"/>
            <a:ext cx="1660525" cy="1831975"/>
          </a:xfrm>
          <a:prstGeom prst="rect">
            <a:avLst/>
          </a:prstGeom>
          <a:noFill/>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1" name="Rectangle 3"/>
          <p:cNvSpPr>
            <a:spLocks noGrp="1" noChangeArrowheads="1"/>
          </p:cNvSpPr>
          <p:nvPr>
            <p:ph idx="1"/>
          </p:nvPr>
        </p:nvSpPr>
        <p:spPr/>
        <p:txBody>
          <a:bodyPr/>
          <a:lstStyle/>
          <a:p>
            <a:r>
              <a:rPr lang="en-US" dirty="0"/>
              <a:t>What is the purpose of                                  Subsystem Design?</a:t>
            </a:r>
            <a:endParaRPr lang="en-US" dirty="0"/>
          </a:p>
          <a:p>
            <a:r>
              <a:rPr lang="en-US" dirty="0" smtClean="0"/>
              <a:t>Why </a:t>
            </a:r>
            <a:r>
              <a:rPr lang="en-US" dirty="0"/>
              <a:t>should dependencies                                                on a subsystem be on the                            subsystem interface?</a:t>
            </a:r>
            <a:endParaRPr lang="en-US" dirty="0"/>
          </a:p>
        </p:txBody>
      </p:sp>
      <p:sp>
        <p:nvSpPr>
          <p:cNvPr id="396290" name="Rectangle 2"/>
          <p:cNvSpPr>
            <a:spLocks noGrp="1" noChangeArrowheads="1"/>
          </p:cNvSpPr>
          <p:nvPr>
            <p:ph type="title"/>
          </p:nvPr>
        </p:nvSpPr>
        <p:spPr/>
        <p:txBody>
          <a:bodyPr/>
          <a:lstStyle/>
          <a:p>
            <a:r>
              <a:rPr lang="en-US"/>
              <a:t>Review: Subsystem Design</a:t>
            </a:r>
            <a:endParaRPr lang="en-US"/>
          </a:p>
        </p:txBody>
      </p:sp>
      <p:pic>
        <p:nvPicPr>
          <p:cNvPr id="396292" name="Picture 4" descr="Review"/>
          <p:cNvPicPr>
            <a:picLocks noChangeAspect="1" noChangeArrowheads="1"/>
          </p:cNvPicPr>
          <p:nvPr/>
        </p:nvPicPr>
        <p:blipFill>
          <a:blip r:embed="rId1" cstate="print"/>
          <a:srcRect/>
          <a:stretch>
            <a:fillRect/>
          </a:stretch>
        </p:blipFill>
        <p:spPr bwMode="auto">
          <a:xfrm>
            <a:off x="6289675" y="3635375"/>
            <a:ext cx="2281238" cy="2219325"/>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r>
              <a:rPr lang="en-US"/>
              <a:t>Subsystem Design Overview</a:t>
            </a:r>
            <a:endParaRPr lang="en-US"/>
          </a:p>
        </p:txBody>
      </p:sp>
      <p:sp>
        <p:nvSpPr>
          <p:cNvPr id="344067" name="AutoShape 3"/>
          <p:cNvSpPr>
            <a:spLocks noChangeArrowheads="1"/>
          </p:cNvSpPr>
          <p:nvPr/>
        </p:nvSpPr>
        <p:spPr bwMode="auto">
          <a:xfrm>
            <a:off x="3398838" y="3119462"/>
            <a:ext cx="1751012" cy="966788"/>
          </a:xfrm>
          <a:prstGeom prst="homePlate">
            <a:avLst>
              <a:gd name="adj" fmla="val 54955"/>
            </a:avLst>
          </a:prstGeom>
          <a:solidFill>
            <a:srgbClr val="00CCFF"/>
          </a:solidFill>
          <a:ln w="28575">
            <a:solidFill>
              <a:schemeClr val="bg2"/>
            </a:solidFill>
            <a:miter lim="800000"/>
            <a:headEnd type="none" w="sm" len="sm"/>
            <a:tailEnd type="none" w="lg" len="lg"/>
          </a:ln>
          <a:effectLst/>
        </p:spPr>
        <p:txBody>
          <a:bodyPr wrap="none" anchor="ctr"/>
          <a:lstStyle/>
          <a:p>
            <a:endParaRPr lang="en-US"/>
          </a:p>
        </p:txBody>
      </p:sp>
      <p:sp>
        <p:nvSpPr>
          <p:cNvPr id="344068" name="AutoShape 4"/>
          <p:cNvSpPr>
            <a:spLocks noChangeArrowheads="1"/>
          </p:cNvSpPr>
          <p:nvPr/>
        </p:nvSpPr>
        <p:spPr bwMode="auto">
          <a:xfrm>
            <a:off x="3260725" y="3257575"/>
            <a:ext cx="1751013" cy="966787"/>
          </a:xfrm>
          <a:prstGeom prst="homePlate">
            <a:avLst>
              <a:gd name="adj" fmla="val 54956"/>
            </a:avLst>
          </a:prstGeom>
          <a:solidFill>
            <a:srgbClr val="00CCFF"/>
          </a:solidFill>
          <a:ln w="28575">
            <a:solidFill>
              <a:schemeClr val="bg2"/>
            </a:solidFill>
            <a:miter lim="800000"/>
            <a:headEnd type="none" w="sm" len="sm"/>
            <a:tailEnd type="none" w="lg" len="lg"/>
          </a:ln>
          <a:effectLst/>
        </p:spPr>
        <p:txBody>
          <a:bodyPr wrap="none" anchor="ctr"/>
          <a:lstStyle/>
          <a:p>
            <a:endParaRPr lang="en-US"/>
          </a:p>
        </p:txBody>
      </p:sp>
      <p:sp>
        <p:nvSpPr>
          <p:cNvPr id="344069" name="AutoShape 5"/>
          <p:cNvSpPr>
            <a:spLocks noChangeArrowheads="1"/>
          </p:cNvSpPr>
          <p:nvPr/>
        </p:nvSpPr>
        <p:spPr bwMode="auto">
          <a:xfrm>
            <a:off x="3148013" y="3395687"/>
            <a:ext cx="1752600" cy="966788"/>
          </a:xfrm>
          <a:prstGeom prst="homePlate">
            <a:avLst>
              <a:gd name="adj" fmla="val 55005"/>
            </a:avLst>
          </a:prstGeom>
          <a:solidFill>
            <a:srgbClr val="00CCFF"/>
          </a:solidFill>
          <a:ln w="28575">
            <a:solidFill>
              <a:schemeClr val="bg2"/>
            </a:solidFill>
            <a:miter lim="800000"/>
            <a:headEnd type="none" w="sm" len="sm"/>
            <a:tailEnd type="none" w="lg" len="lg"/>
          </a:ln>
          <a:effectLst/>
        </p:spPr>
        <p:txBody>
          <a:bodyPr wrap="none" anchor="ctr"/>
          <a:lstStyle/>
          <a:p>
            <a:pPr algn="ctr"/>
            <a:r>
              <a:rPr lang="en-US" sz="2000" b="1">
                <a:solidFill>
                  <a:schemeClr val="bg2"/>
                </a:solidFill>
              </a:rPr>
              <a:t>Subsystem</a:t>
            </a:r>
            <a:endParaRPr lang="en-US" sz="2000" b="1">
              <a:solidFill>
                <a:schemeClr val="bg2"/>
              </a:solidFill>
            </a:endParaRPr>
          </a:p>
          <a:p>
            <a:pPr algn="ctr"/>
            <a:r>
              <a:rPr lang="en-US" sz="2000" b="1">
                <a:solidFill>
                  <a:schemeClr val="bg2"/>
                </a:solidFill>
              </a:rPr>
              <a:t>Design</a:t>
            </a:r>
            <a:endParaRPr lang="en-US" sz="1800">
              <a:solidFill>
                <a:schemeClr val="bg2"/>
              </a:solidFill>
            </a:endParaRPr>
          </a:p>
        </p:txBody>
      </p:sp>
      <p:sp>
        <p:nvSpPr>
          <p:cNvPr id="344076" name="Line 12"/>
          <p:cNvSpPr>
            <a:spLocks noChangeShapeType="1"/>
          </p:cNvSpPr>
          <p:nvPr/>
        </p:nvSpPr>
        <p:spPr bwMode="auto">
          <a:xfrm flipV="1">
            <a:off x="4981575" y="2657500"/>
            <a:ext cx="700088" cy="712787"/>
          </a:xfrm>
          <a:prstGeom prst="line">
            <a:avLst/>
          </a:prstGeom>
          <a:noFill/>
          <a:ln w="28575">
            <a:solidFill>
              <a:schemeClr val="hlink"/>
            </a:solidFill>
            <a:round/>
            <a:headEnd type="triangle" w="med" len="med"/>
            <a:tailEnd type="triangle" w="med" len="med"/>
          </a:ln>
          <a:effectLst/>
        </p:spPr>
        <p:txBody>
          <a:bodyPr wrap="none" anchor="ctr"/>
          <a:lstStyle/>
          <a:p>
            <a:endParaRPr lang="en-US"/>
          </a:p>
        </p:txBody>
      </p:sp>
      <p:sp>
        <p:nvSpPr>
          <p:cNvPr id="344082" name="Oval 18"/>
          <p:cNvSpPr>
            <a:spLocks noChangeArrowheads="1"/>
          </p:cNvSpPr>
          <p:nvPr/>
        </p:nvSpPr>
        <p:spPr bwMode="auto">
          <a:xfrm>
            <a:off x="5805488" y="2020912"/>
            <a:ext cx="207962" cy="187325"/>
          </a:xfrm>
          <a:prstGeom prst="ellipse">
            <a:avLst/>
          </a:prstGeom>
          <a:noFill/>
          <a:ln w="28575">
            <a:solidFill>
              <a:schemeClr val="tx1"/>
            </a:solidFill>
            <a:round/>
            <a:headEnd type="none" w="sm" len="sm"/>
            <a:tailEnd type="none" w="lg" len="med"/>
          </a:ln>
          <a:effectLst/>
        </p:spPr>
        <p:txBody>
          <a:bodyPr wrap="none" anchor="ctr"/>
          <a:lstStyle/>
          <a:p>
            <a:endParaRPr lang="en-US"/>
          </a:p>
        </p:txBody>
      </p:sp>
      <p:sp>
        <p:nvSpPr>
          <p:cNvPr id="344083" name="Line 19"/>
          <p:cNvSpPr>
            <a:spLocks noChangeShapeType="1"/>
          </p:cNvSpPr>
          <p:nvPr/>
        </p:nvSpPr>
        <p:spPr bwMode="auto">
          <a:xfrm>
            <a:off x="6013450" y="2114575"/>
            <a:ext cx="555625" cy="0"/>
          </a:xfrm>
          <a:prstGeom prst="line">
            <a:avLst/>
          </a:prstGeom>
          <a:noFill/>
          <a:ln w="28575">
            <a:solidFill>
              <a:schemeClr val="tx1"/>
            </a:solidFill>
            <a:round/>
            <a:headEnd type="none" w="sm" len="sm"/>
            <a:tailEnd type="none" w="lg" len="med"/>
          </a:ln>
          <a:effectLst/>
        </p:spPr>
        <p:txBody>
          <a:bodyPr wrap="none" anchor="ctr"/>
          <a:lstStyle/>
          <a:p>
            <a:endParaRPr lang="en-US"/>
          </a:p>
        </p:txBody>
      </p:sp>
      <p:sp>
        <p:nvSpPr>
          <p:cNvPr id="344084" name="Oval 20"/>
          <p:cNvSpPr>
            <a:spLocks noChangeArrowheads="1"/>
          </p:cNvSpPr>
          <p:nvPr/>
        </p:nvSpPr>
        <p:spPr bwMode="auto">
          <a:xfrm>
            <a:off x="5805488" y="1803425"/>
            <a:ext cx="207962" cy="185737"/>
          </a:xfrm>
          <a:prstGeom prst="ellipse">
            <a:avLst/>
          </a:prstGeom>
          <a:noFill/>
          <a:ln w="28575">
            <a:solidFill>
              <a:schemeClr val="tx1"/>
            </a:solidFill>
            <a:round/>
            <a:headEnd type="none" w="sm" len="sm"/>
            <a:tailEnd type="none" w="lg" len="med"/>
          </a:ln>
          <a:effectLst/>
        </p:spPr>
        <p:txBody>
          <a:bodyPr wrap="none" anchor="ctr"/>
          <a:lstStyle/>
          <a:p>
            <a:endParaRPr lang="en-US"/>
          </a:p>
        </p:txBody>
      </p:sp>
      <p:sp>
        <p:nvSpPr>
          <p:cNvPr id="344085" name="Line 21"/>
          <p:cNvSpPr>
            <a:spLocks noChangeShapeType="1"/>
          </p:cNvSpPr>
          <p:nvPr/>
        </p:nvSpPr>
        <p:spPr bwMode="auto">
          <a:xfrm>
            <a:off x="6013450" y="1895500"/>
            <a:ext cx="555625" cy="0"/>
          </a:xfrm>
          <a:prstGeom prst="line">
            <a:avLst/>
          </a:prstGeom>
          <a:noFill/>
          <a:ln w="28575">
            <a:solidFill>
              <a:schemeClr val="tx1"/>
            </a:solidFill>
            <a:round/>
            <a:headEnd type="none" w="sm" len="sm"/>
            <a:tailEnd type="none" w="lg" len="med"/>
          </a:ln>
          <a:effectLst/>
        </p:spPr>
        <p:txBody>
          <a:bodyPr wrap="none" anchor="ctr"/>
          <a:lstStyle/>
          <a:p>
            <a:endParaRPr lang="en-US"/>
          </a:p>
        </p:txBody>
      </p:sp>
      <p:sp>
        <p:nvSpPr>
          <p:cNvPr id="344086" name="Oval 22"/>
          <p:cNvSpPr>
            <a:spLocks noChangeArrowheads="1"/>
          </p:cNvSpPr>
          <p:nvPr/>
        </p:nvSpPr>
        <p:spPr bwMode="auto">
          <a:xfrm>
            <a:off x="5805488" y="2238400"/>
            <a:ext cx="207962" cy="187325"/>
          </a:xfrm>
          <a:prstGeom prst="ellipse">
            <a:avLst/>
          </a:prstGeom>
          <a:noFill/>
          <a:ln w="28575">
            <a:solidFill>
              <a:schemeClr val="tx1"/>
            </a:solidFill>
            <a:round/>
            <a:headEnd type="none" w="sm" len="sm"/>
            <a:tailEnd type="none" w="lg" len="med"/>
          </a:ln>
          <a:effectLst/>
        </p:spPr>
        <p:txBody>
          <a:bodyPr wrap="none" anchor="ctr"/>
          <a:lstStyle/>
          <a:p>
            <a:endParaRPr lang="en-US"/>
          </a:p>
        </p:txBody>
      </p:sp>
      <p:sp>
        <p:nvSpPr>
          <p:cNvPr id="344087" name="Line 23"/>
          <p:cNvSpPr>
            <a:spLocks noChangeShapeType="1"/>
          </p:cNvSpPr>
          <p:nvPr/>
        </p:nvSpPr>
        <p:spPr bwMode="auto">
          <a:xfrm>
            <a:off x="6013450" y="2332062"/>
            <a:ext cx="555625" cy="0"/>
          </a:xfrm>
          <a:prstGeom prst="line">
            <a:avLst/>
          </a:prstGeom>
          <a:noFill/>
          <a:ln w="28575">
            <a:solidFill>
              <a:schemeClr val="tx1"/>
            </a:solidFill>
            <a:round/>
            <a:headEnd type="none" w="sm" len="sm"/>
            <a:tailEnd type="none" w="lg" len="med"/>
          </a:ln>
          <a:effectLst/>
        </p:spPr>
        <p:txBody>
          <a:bodyPr wrap="none" anchor="ctr"/>
          <a:lstStyle/>
          <a:p>
            <a:endParaRPr lang="en-US"/>
          </a:p>
        </p:txBody>
      </p:sp>
      <p:sp>
        <p:nvSpPr>
          <p:cNvPr id="344088" name="Text Box 24"/>
          <p:cNvSpPr txBox="1">
            <a:spLocks noChangeArrowheads="1"/>
          </p:cNvSpPr>
          <p:nvPr/>
        </p:nvSpPr>
        <p:spPr bwMode="auto">
          <a:xfrm>
            <a:off x="5934075" y="2608287"/>
            <a:ext cx="2266950" cy="641350"/>
          </a:xfrm>
          <a:prstGeom prst="rect">
            <a:avLst/>
          </a:prstGeom>
          <a:noFill/>
          <a:ln w="28575">
            <a:noFill/>
            <a:miter lim="800000"/>
            <a:headEnd type="none" w="sm" len="sm"/>
            <a:tailEnd type="none" w="lg" len="lg"/>
          </a:ln>
          <a:effectLst/>
        </p:spPr>
        <p:txBody>
          <a:bodyPr wrap="none">
            <a:spAutoFit/>
          </a:bodyPr>
          <a:lstStyle/>
          <a:p>
            <a:pPr algn="ctr"/>
            <a:r>
              <a:rPr lang="en-US" sz="1800"/>
              <a:t>Design Subsystems </a:t>
            </a:r>
            <a:endParaRPr lang="en-US" sz="1800"/>
          </a:p>
          <a:p>
            <a:pPr algn="ctr"/>
            <a:r>
              <a:rPr lang="en-US" sz="1800"/>
              <a:t>and Interfaces</a:t>
            </a:r>
            <a:endParaRPr lang="en-US" sz="1800"/>
          </a:p>
        </p:txBody>
      </p:sp>
      <p:sp>
        <p:nvSpPr>
          <p:cNvPr id="344101" name="Line 37"/>
          <p:cNvSpPr>
            <a:spLocks noChangeShapeType="1"/>
          </p:cNvSpPr>
          <p:nvPr/>
        </p:nvSpPr>
        <p:spPr bwMode="auto">
          <a:xfrm flipH="1">
            <a:off x="2249488" y="4122762"/>
            <a:ext cx="820737" cy="714375"/>
          </a:xfrm>
          <a:prstGeom prst="line">
            <a:avLst/>
          </a:prstGeom>
          <a:noFill/>
          <a:ln w="28575">
            <a:solidFill>
              <a:schemeClr val="hlink"/>
            </a:solidFill>
            <a:round/>
            <a:tailEnd type="triangle" w="med" len="med"/>
          </a:ln>
          <a:effectLst/>
        </p:spPr>
        <p:txBody>
          <a:bodyPr wrap="none" anchor="ctr"/>
          <a:lstStyle/>
          <a:p>
            <a:endParaRPr lang="en-US"/>
          </a:p>
        </p:txBody>
      </p:sp>
      <p:grpSp>
        <p:nvGrpSpPr>
          <p:cNvPr id="2" name="Group 82"/>
          <p:cNvGrpSpPr/>
          <p:nvPr/>
        </p:nvGrpSpPr>
        <p:grpSpPr bwMode="auto">
          <a:xfrm>
            <a:off x="877888" y="5049862"/>
            <a:ext cx="1092200" cy="631825"/>
            <a:chOff x="3821" y="2842"/>
            <a:chExt cx="688" cy="398"/>
          </a:xfrm>
        </p:grpSpPr>
        <p:sp>
          <p:nvSpPr>
            <p:cNvPr id="344107" name="Rectangle 43"/>
            <p:cNvSpPr>
              <a:spLocks noChangeArrowheads="1"/>
            </p:cNvSpPr>
            <p:nvPr/>
          </p:nvSpPr>
          <p:spPr bwMode="auto">
            <a:xfrm>
              <a:off x="3821" y="2842"/>
              <a:ext cx="688" cy="398"/>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344108" name="Line 44"/>
            <p:cNvSpPr>
              <a:spLocks noChangeShapeType="1"/>
            </p:cNvSpPr>
            <p:nvPr/>
          </p:nvSpPr>
          <p:spPr bwMode="auto">
            <a:xfrm>
              <a:off x="3821" y="3131"/>
              <a:ext cx="688"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344109" name="Line 45"/>
            <p:cNvSpPr>
              <a:spLocks noChangeShapeType="1"/>
            </p:cNvSpPr>
            <p:nvPr/>
          </p:nvSpPr>
          <p:spPr bwMode="auto">
            <a:xfrm>
              <a:off x="3821" y="3029"/>
              <a:ext cx="688"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grpSp>
      <p:grpSp>
        <p:nvGrpSpPr>
          <p:cNvPr id="3" name="Group 81"/>
          <p:cNvGrpSpPr/>
          <p:nvPr/>
        </p:nvGrpSpPr>
        <p:grpSpPr bwMode="auto">
          <a:xfrm>
            <a:off x="2160588" y="5048275"/>
            <a:ext cx="1092200" cy="631825"/>
            <a:chOff x="4629" y="2841"/>
            <a:chExt cx="688" cy="398"/>
          </a:xfrm>
        </p:grpSpPr>
        <p:sp>
          <p:nvSpPr>
            <p:cNvPr id="344112" name="Rectangle 48"/>
            <p:cNvSpPr>
              <a:spLocks noChangeArrowheads="1"/>
            </p:cNvSpPr>
            <p:nvPr/>
          </p:nvSpPr>
          <p:spPr bwMode="auto">
            <a:xfrm>
              <a:off x="4629" y="2841"/>
              <a:ext cx="688" cy="398"/>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344113" name="Line 49"/>
            <p:cNvSpPr>
              <a:spLocks noChangeShapeType="1"/>
            </p:cNvSpPr>
            <p:nvPr/>
          </p:nvSpPr>
          <p:spPr bwMode="auto">
            <a:xfrm>
              <a:off x="4629" y="3130"/>
              <a:ext cx="688"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344114" name="Line 50"/>
            <p:cNvSpPr>
              <a:spLocks noChangeShapeType="1"/>
            </p:cNvSpPr>
            <p:nvPr/>
          </p:nvSpPr>
          <p:spPr bwMode="auto">
            <a:xfrm>
              <a:off x="4629" y="3028"/>
              <a:ext cx="688"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grpSp>
      <p:sp>
        <p:nvSpPr>
          <p:cNvPr id="344115" name="Text Box 51"/>
          <p:cNvSpPr txBox="1">
            <a:spLocks noChangeArrowheads="1"/>
          </p:cNvSpPr>
          <p:nvPr/>
        </p:nvSpPr>
        <p:spPr bwMode="auto">
          <a:xfrm>
            <a:off x="1001713" y="5749950"/>
            <a:ext cx="2133600" cy="366712"/>
          </a:xfrm>
          <a:prstGeom prst="rect">
            <a:avLst/>
          </a:prstGeom>
          <a:noFill/>
          <a:ln w="12700">
            <a:noFill/>
            <a:miter lim="800000"/>
            <a:headEnd type="none" w="sm" len="sm"/>
            <a:tailEnd type="none" w="lg" len="lg"/>
          </a:ln>
          <a:effectLst/>
        </p:spPr>
        <p:txBody>
          <a:bodyPr>
            <a:spAutoFit/>
          </a:bodyPr>
          <a:lstStyle/>
          <a:p>
            <a:pPr algn="ctr">
              <a:spcBef>
                <a:spcPct val="50000"/>
              </a:spcBef>
            </a:pPr>
            <a:r>
              <a:rPr lang="en-US" sz="1800"/>
              <a:t>Design Classes</a:t>
            </a:r>
            <a:endParaRPr lang="en-US" sz="1800"/>
          </a:p>
        </p:txBody>
      </p:sp>
      <p:grpSp>
        <p:nvGrpSpPr>
          <p:cNvPr id="4" name="Group 52"/>
          <p:cNvGrpSpPr/>
          <p:nvPr/>
        </p:nvGrpSpPr>
        <p:grpSpPr bwMode="auto">
          <a:xfrm>
            <a:off x="698500" y="1471637"/>
            <a:ext cx="1758950" cy="1860550"/>
            <a:chOff x="3959" y="1776"/>
            <a:chExt cx="1108" cy="1172"/>
          </a:xfrm>
        </p:grpSpPr>
        <p:grpSp>
          <p:nvGrpSpPr>
            <p:cNvPr id="5" name="Group 53"/>
            <p:cNvGrpSpPr/>
            <p:nvPr/>
          </p:nvGrpSpPr>
          <p:grpSpPr bwMode="auto">
            <a:xfrm>
              <a:off x="4297" y="1776"/>
              <a:ext cx="432" cy="720"/>
              <a:chOff x="1249" y="2496"/>
              <a:chExt cx="432" cy="720"/>
            </a:xfrm>
          </p:grpSpPr>
          <p:sp>
            <p:nvSpPr>
              <p:cNvPr id="344118" name="Rectangle 54"/>
              <p:cNvSpPr>
                <a:spLocks noChangeArrowheads="1"/>
              </p:cNvSpPr>
              <p:nvPr/>
            </p:nvSpPr>
            <p:spPr bwMode="auto">
              <a:xfrm>
                <a:off x="1249" y="2496"/>
                <a:ext cx="432" cy="720"/>
              </a:xfrm>
              <a:prstGeom prst="rect">
                <a:avLst/>
              </a:prstGeom>
              <a:noFill/>
              <a:ln w="28575">
                <a:solidFill>
                  <a:schemeClr val="tx1"/>
                </a:solidFill>
                <a:miter lim="800000"/>
                <a:headEnd type="none" w="sm" len="sm"/>
                <a:tailEnd type="none" w="lg" len="lg"/>
              </a:ln>
              <a:effectLst/>
            </p:spPr>
            <p:txBody>
              <a:bodyPr wrap="none" anchor="ctr"/>
              <a:lstStyle/>
              <a:p>
                <a:endParaRPr lang="en-US"/>
              </a:p>
            </p:txBody>
          </p:sp>
          <p:sp>
            <p:nvSpPr>
              <p:cNvPr id="344119" name="Line 55"/>
              <p:cNvSpPr>
                <a:spLocks noChangeShapeType="1"/>
              </p:cNvSpPr>
              <p:nvPr/>
            </p:nvSpPr>
            <p:spPr bwMode="auto">
              <a:xfrm>
                <a:off x="1537" y="2496"/>
                <a:ext cx="144" cy="144"/>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20" name="Line 56"/>
              <p:cNvSpPr>
                <a:spLocks noChangeShapeType="1"/>
              </p:cNvSpPr>
              <p:nvPr/>
            </p:nvSpPr>
            <p:spPr bwMode="auto">
              <a:xfrm>
                <a:off x="1537" y="2496"/>
                <a:ext cx="0" cy="144"/>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21" name="Line 57"/>
              <p:cNvSpPr>
                <a:spLocks noChangeShapeType="1"/>
              </p:cNvSpPr>
              <p:nvPr/>
            </p:nvSpPr>
            <p:spPr bwMode="auto">
              <a:xfrm flipH="1">
                <a:off x="1537" y="2640"/>
                <a:ext cx="144"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22" name="Line 58"/>
              <p:cNvSpPr>
                <a:spLocks noChangeShapeType="1"/>
              </p:cNvSpPr>
              <p:nvPr/>
            </p:nvSpPr>
            <p:spPr bwMode="auto">
              <a:xfrm>
                <a:off x="1297" y="2736"/>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23" name="Line 59"/>
              <p:cNvSpPr>
                <a:spLocks noChangeShapeType="1"/>
              </p:cNvSpPr>
              <p:nvPr/>
            </p:nvSpPr>
            <p:spPr bwMode="auto">
              <a:xfrm>
                <a:off x="1297" y="2784"/>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24" name="Line 60"/>
              <p:cNvSpPr>
                <a:spLocks noChangeShapeType="1"/>
              </p:cNvSpPr>
              <p:nvPr/>
            </p:nvSpPr>
            <p:spPr bwMode="auto">
              <a:xfrm>
                <a:off x="1297" y="2832"/>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25" name="Line 61"/>
              <p:cNvSpPr>
                <a:spLocks noChangeShapeType="1"/>
              </p:cNvSpPr>
              <p:nvPr/>
            </p:nvSpPr>
            <p:spPr bwMode="auto">
              <a:xfrm>
                <a:off x="1297" y="292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26" name="Line 62"/>
              <p:cNvSpPr>
                <a:spLocks noChangeShapeType="1"/>
              </p:cNvSpPr>
              <p:nvPr/>
            </p:nvSpPr>
            <p:spPr bwMode="auto">
              <a:xfrm>
                <a:off x="1297" y="2880"/>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27" name="Line 63"/>
              <p:cNvSpPr>
                <a:spLocks noChangeShapeType="1"/>
              </p:cNvSpPr>
              <p:nvPr/>
            </p:nvSpPr>
            <p:spPr bwMode="auto">
              <a:xfrm>
                <a:off x="1297" y="2976"/>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28" name="Line 64"/>
              <p:cNvSpPr>
                <a:spLocks noChangeShapeType="1"/>
              </p:cNvSpPr>
              <p:nvPr/>
            </p:nvSpPr>
            <p:spPr bwMode="auto">
              <a:xfrm>
                <a:off x="1297" y="3024"/>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29" name="Line 65"/>
              <p:cNvSpPr>
                <a:spLocks noChangeShapeType="1"/>
              </p:cNvSpPr>
              <p:nvPr/>
            </p:nvSpPr>
            <p:spPr bwMode="auto">
              <a:xfrm>
                <a:off x="1297" y="3072"/>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30" name="Line 66"/>
              <p:cNvSpPr>
                <a:spLocks noChangeShapeType="1"/>
              </p:cNvSpPr>
              <p:nvPr/>
            </p:nvSpPr>
            <p:spPr bwMode="auto">
              <a:xfrm>
                <a:off x="1297" y="3120"/>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31" name="Line 67"/>
              <p:cNvSpPr>
                <a:spLocks noChangeShapeType="1"/>
              </p:cNvSpPr>
              <p:nvPr/>
            </p:nvSpPr>
            <p:spPr bwMode="auto">
              <a:xfrm>
                <a:off x="1297" y="316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32" name="Line 68"/>
              <p:cNvSpPr>
                <a:spLocks noChangeShapeType="1"/>
              </p:cNvSpPr>
              <p:nvPr/>
            </p:nvSpPr>
            <p:spPr bwMode="auto">
              <a:xfrm>
                <a:off x="1297" y="268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33" name="Line 69"/>
              <p:cNvSpPr>
                <a:spLocks noChangeShapeType="1"/>
              </p:cNvSpPr>
              <p:nvPr/>
            </p:nvSpPr>
            <p:spPr bwMode="auto">
              <a:xfrm>
                <a:off x="1297" y="2592"/>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34" name="Line 70"/>
              <p:cNvSpPr>
                <a:spLocks noChangeShapeType="1"/>
              </p:cNvSpPr>
              <p:nvPr/>
            </p:nvSpPr>
            <p:spPr bwMode="auto">
              <a:xfrm>
                <a:off x="1297" y="2544"/>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35" name="Line 71"/>
              <p:cNvSpPr>
                <a:spLocks noChangeShapeType="1"/>
              </p:cNvSpPr>
              <p:nvPr/>
            </p:nvSpPr>
            <p:spPr bwMode="auto">
              <a:xfrm>
                <a:off x="1297" y="2640"/>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grpSp>
        <p:sp>
          <p:nvSpPr>
            <p:cNvPr id="344136" name="Text Box 72"/>
            <p:cNvSpPr txBox="1">
              <a:spLocks noChangeArrowheads="1"/>
            </p:cNvSpPr>
            <p:nvPr/>
          </p:nvSpPr>
          <p:spPr bwMode="auto">
            <a:xfrm>
              <a:off x="3959" y="2544"/>
              <a:ext cx="1108" cy="404"/>
            </a:xfrm>
            <a:prstGeom prst="rect">
              <a:avLst/>
            </a:prstGeom>
            <a:noFill/>
            <a:ln w="28575">
              <a:noFill/>
              <a:miter lim="800000"/>
              <a:headEnd type="none" w="sm" len="sm"/>
              <a:tailEnd type="none" w="lg" len="lg"/>
            </a:ln>
            <a:effectLst/>
          </p:spPr>
          <p:txBody>
            <a:bodyPr wrap="none">
              <a:spAutoFit/>
            </a:bodyPr>
            <a:lstStyle/>
            <a:p>
              <a:pPr algn="ctr"/>
              <a:r>
                <a:rPr lang="en-US" sz="1800"/>
                <a:t>Project Specific</a:t>
              </a:r>
              <a:endParaRPr lang="en-US" sz="1800"/>
            </a:p>
            <a:p>
              <a:pPr algn="ctr"/>
              <a:r>
                <a:rPr lang="en-US" sz="1800"/>
                <a:t>Guidelines</a:t>
              </a:r>
              <a:endParaRPr lang="en-US" sz="1800"/>
            </a:p>
          </p:txBody>
        </p:sp>
      </p:grpSp>
      <p:sp>
        <p:nvSpPr>
          <p:cNvPr id="344137" name="Line 73"/>
          <p:cNvSpPr>
            <a:spLocks noChangeShapeType="1"/>
          </p:cNvSpPr>
          <p:nvPr/>
        </p:nvSpPr>
        <p:spPr bwMode="auto">
          <a:xfrm flipH="1" flipV="1">
            <a:off x="2147888" y="2524150"/>
            <a:ext cx="995362" cy="733425"/>
          </a:xfrm>
          <a:prstGeom prst="line">
            <a:avLst/>
          </a:prstGeom>
          <a:noFill/>
          <a:ln w="28575">
            <a:solidFill>
              <a:schemeClr val="hlink"/>
            </a:solidFill>
            <a:round/>
            <a:headEnd type="triangle" w="med" len="med"/>
          </a:ln>
          <a:effectLst/>
        </p:spPr>
        <p:txBody>
          <a:bodyPr wrap="none" anchor="ctr"/>
          <a:lstStyle/>
          <a:p>
            <a:endParaRPr lang="en-US"/>
          </a:p>
        </p:txBody>
      </p:sp>
      <p:sp>
        <p:nvSpPr>
          <p:cNvPr id="344148" name="Rectangle 84"/>
          <p:cNvSpPr>
            <a:spLocks noChangeArrowheads="1"/>
          </p:cNvSpPr>
          <p:nvPr/>
        </p:nvSpPr>
        <p:spPr bwMode="auto">
          <a:xfrm>
            <a:off x="6569075" y="1708175"/>
            <a:ext cx="1522413" cy="833437"/>
          </a:xfrm>
          <a:prstGeom prst="rect">
            <a:avLst/>
          </a:prstGeom>
          <a:noFill/>
          <a:ln w="28575">
            <a:solidFill>
              <a:schemeClr val="tx1"/>
            </a:solidFill>
            <a:miter lim="800000"/>
          </a:ln>
        </p:spPr>
        <p:txBody>
          <a:bodyPr/>
          <a:lstStyle/>
          <a:p>
            <a:endParaRPr lang="en-US"/>
          </a:p>
        </p:txBody>
      </p:sp>
      <p:sp>
        <p:nvSpPr>
          <p:cNvPr id="344149" name="Rectangle 85"/>
          <p:cNvSpPr>
            <a:spLocks noChangeArrowheads="1"/>
          </p:cNvSpPr>
          <p:nvPr/>
        </p:nvSpPr>
        <p:spPr bwMode="auto">
          <a:xfrm>
            <a:off x="6821488" y="2205062"/>
            <a:ext cx="1004887" cy="244475"/>
          </a:xfrm>
          <a:prstGeom prst="rect">
            <a:avLst/>
          </a:prstGeom>
          <a:noFill/>
          <a:ln w="9525">
            <a:noFill/>
            <a:miter lim="800000"/>
          </a:ln>
        </p:spPr>
        <p:txBody>
          <a:bodyPr wrap="none" lIns="0" tIns="0" rIns="0" bIns="0">
            <a:spAutoFit/>
          </a:bodyPr>
          <a:lstStyle/>
          <a:p>
            <a:r>
              <a:rPr lang="en-US" sz="1600"/>
              <a:t>Subsystem</a:t>
            </a:r>
            <a:endParaRPr lang="en-US" sz="1600"/>
          </a:p>
        </p:txBody>
      </p:sp>
      <p:sp>
        <p:nvSpPr>
          <p:cNvPr id="344150" name="Rectangle 86"/>
          <p:cNvSpPr>
            <a:spLocks noChangeArrowheads="1"/>
          </p:cNvSpPr>
          <p:nvPr/>
        </p:nvSpPr>
        <p:spPr bwMode="auto">
          <a:xfrm>
            <a:off x="6757988" y="2025675"/>
            <a:ext cx="1177925" cy="198437"/>
          </a:xfrm>
          <a:prstGeom prst="rect">
            <a:avLst/>
          </a:prstGeom>
          <a:noFill/>
          <a:ln w="9525">
            <a:noFill/>
            <a:miter lim="800000"/>
          </a:ln>
        </p:spPr>
        <p:txBody>
          <a:bodyPr wrap="none" lIns="0" tIns="0" rIns="0" bIns="0">
            <a:spAutoFit/>
          </a:bodyPr>
          <a:lstStyle/>
          <a:p>
            <a:r>
              <a:rPr lang="en-US" sz="1300"/>
              <a:t>&lt;&lt;subsystem&gt;&gt;</a:t>
            </a:r>
            <a:endParaRPr lang="en-US"/>
          </a:p>
        </p:txBody>
      </p:sp>
      <p:grpSp>
        <p:nvGrpSpPr>
          <p:cNvPr id="6" name="Group 87"/>
          <p:cNvGrpSpPr/>
          <p:nvPr/>
        </p:nvGrpSpPr>
        <p:grpSpPr bwMode="auto">
          <a:xfrm>
            <a:off x="7105650" y="1768500"/>
            <a:ext cx="290513" cy="215900"/>
            <a:chOff x="4722" y="972"/>
            <a:chExt cx="183" cy="136"/>
          </a:xfrm>
        </p:grpSpPr>
        <p:sp>
          <p:nvSpPr>
            <p:cNvPr id="344152" name="Rectangle 88"/>
            <p:cNvSpPr>
              <a:spLocks noChangeArrowheads="1"/>
            </p:cNvSpPr>
            <p:nvPr/>
          </p:nvSpPr>
          <p:spPr bwMode="auto">
            <a:xfrm>
              <a:off x="4722" y="1054"/>
              <a:ext cx="94" cy="32"/>
            </a:xfrm>
            <a:prstGeom prst="rect">
              <a:avLst/>
            </a:prstGeom>
            <a:noFill/>
            <a:ln w="12700">
              <a:solidFill>
                <a:schemeClr val="tx1"/>
              </a:solidFill>
              <a:miter lim="800000"/>
            </a:ln>
          </p:spPr>
          <p:txBody>
            <a:bodyPr/>
            <a:lstStyle/>
            <a:p>
              <a:endParaRPr lang="en-US"/>
            </a:p>
          </p:txBody>
        </p:sp>
        <p:sp>
          <p:nvSpPr>
            <p:cNvPr id="344153" name="Rectangle 89"/>
            <p:cNvSpPr>
              <a:spLocks noChangeArrowheads="1"/>
            </p:cNvSpPr>
            <p:nvPr/>
          </p:nvSpPr>
          <p:spPr bwMode="auto">
            <a:xfrm>
              <a:off x="4722" y="995"/>
              <a:ext cx="94" cy="31"/>
            </a:xfrm>
            <a:prstGeom prst="rect">
              <a:avLst/>
            </a:prstGeom>
            <a:noFill/>
            <a:ln w="12700">
              <a:solidFill>
                <a:schemeClr val="tx1"/>
              </a:solidFill>
              <a:miter lim="800000"/>
            </a:ln>
          </p:spPr>
          <p:txBody>
            <a:bodyPr/>
            <a:lstStyle/>
            <a:p>
              <a:endParaRPr lang="en-US"/>
            </a:p>
          </p:txBody>
        </p:sp>
        <p:sp>
          <p:nvSpPr>
            <p:cNvPr id="344154" name="Freeform 90"/>
            <p:cNvSpPr/>
            <p:nvPr/>
          </p:nvSpPr>
          <p:spPr bwMode="auto">
            <a:xfrm>
              <a:off x="4771" y="972"/>
              <a:ext cx="134" cy="136"/>
            </a:xfrm>
            <a:custGeom>
              <a:avLst/>
              <a:gdLst/>
              <a:ahLst/>
              <a:cxnLst>
                <a:cxn ang="0">
                  <a:pos x="0" y="20"/>
                </a:cxn>
                <a:cxn ang="0">
                  <a:pos x="0" y="0"/>
                </a:cxn>
                <a:cxn ang="0">
                  <a:pos x="134" y="0"/>
                </a:cxn>
                <a:cxn ang="0">
                  <a:pos x="134" y="136"/>
                </a:cxn>
                <a:cxn ang="0">
                  <a:pos x="2" y="136"/>
                </a:cxn>
                <a:cxn ang="0">
                  <a:pos x="2" y="120"/>
                </a:cxn>
              </a:cxnLst>
              <a:rect l="0" t="0" r="r" b="b"/>
              <a:pathLst>
                <a:path w="134" h="136">
                  <a:moveTo>
                    <a:pt x="0" y="20"/>
                  </a:moveTo>
                  <a:lnTo>
                    <a:pt x="0" y="0"/>
                  </a:lnTo>
                  <a:lnTo>
                    <a:pt x="134" y="0"/>
                  </a:lnTo>
                  <a:lnTo>
                    <a:pt x="134" y="136"/>
                  </a:lnTo>
                  <a:lnTo>
                    <a:pt x="2" y="136"/>
                  </a:lnTo>
                  <a:lnTo>
                    <a:pt x="2" y="120"/>
                  </a:lnTo>
                </a:path>
              </a:pathLst>
            </a:custGeom>
            <a:noFill/>
            <a:ln w="12700" cap="flat" cmpd="sng">
              <a:solidFill>
                <a:schemeClr val="tx1"/>
              </a:solidFill>
              <a:prstDash val="solid"/>
              <a:round/>
            </a:ln>
            <a:effectLst/>
          </p:spPr>
          <p:txBody>
            <a:bodyPr wrap="none" lIns="107950" tIns="53975" rIns="107950" bIns="53975" anchor="ctr"/>
            <a:lstStyle/>
            <a:p>
              <a:endParaRPr lang="en-US"/>
            </a:p>
          </p:txBody>
        </p:sp>
        <p:sp>
          <p:nvSpPr>
            <p:cNvPr id="344155" name="Line 91"/>
            <p:cNvSpPr>
              <a:spLocks noChangeShapeType="1"/>
            </p:cNvSpPr>
            <p:nvPr/>
          </p:nvSpPr>
          <p:spPr bwMode="auto">
            <a:xfrm>
              <a:off x="4773" y="1030"/>
              <a:ext cx="0" cy="18"/>
            </a:xfrm>
            <a:prstGeom prst="line">
              <a:avLst/>
            </a:prstGeom>
            <a:noFill/>
            <a:ln w="12700">
              <a:solidFill>
                <a:schemeClr val="tx1"/>
              </a:solidFill>
              <a:round/>
            </a:ln>
            <a:effectLst/>
          </p:spPr>
          <p:txBody>
            <a:bodyPr wrap="none" lIns="107950" tIns="53975" rIns="107950" bIns="53975" anchor="ctr"/>
            <a:lstStyle/>
            <a:p>
              <a:endParaRPr lang="en-US"/>
            </a:p>
          </p:txBody>
        </p:sp>
      </p:grpSp>
      <p:grpSp>
        <p:nvGrpSpPr>
          <p:cNvPr id="7" name="Group 92"/>
          <p:cNvGrpSpPr/>
          <p:nvPr/>
        </p:nvGrpSpPr>
        <p:grpSpPr bwMode="auto">
          <a:xfrm>
            <a:off x="5835650" y="4564087"/>
            <a:ext cx="1976438" cy="1673225"/>
            <a:chOff x="512" y="2416"/>
            <a:chExt cx="1245" cy="1054"/>
          </a:xfrm>
        </p:grpSpPr>
        <p:grpSp>
          <p:nvGrpSpPr>
            <p:cNvPr id="8" name="Group 93"/>
            <p:cNvGrpSpPr/>
            <p:nvPr/>
          </p:nvGrpSpPr>
          <p:grpSpPr bwMode="auto">
            <a:xfrm>
              <a:off x="512" y="2416"/>
              <a:ext cx="1245" cy="766"/>
              <a:chOff x="1309" y="1072"/>
              <a:chExt cx="1245" cy="766"/>
            </a:xfrm>
          </p:grpSpPr>
          <p:grpSp>
            <p:nvGrpSpPr>
              <p:cNvPr id="9" name="Group 94"/>
              <p:cNvGrpSpPr/>
              <p:nvPr/>
            </p:nvGrpSpPr>
            <p:grpSpPr bwMode="auto">
              <a:xfrm>
                <a:off x="1309" y="1231"/>
                <a:ext cx="302" cy="175"/>
                <a:chOff x="144" y="1440"/>
                <a:chExt cx="881" cy="510"/>
              </a:xfrm>
            </p:grpSpPr>
            <p:sp>
              <p:nvSpPr>
                <p:cNvPr id="344159" name="Rectangle 95"/>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344160" name="Line 96"/>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344161" name="Line 97"/>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grpSp>
          <p:grpSp>
            <p:nvGrpSpPr>
              <p:cNvPr id="10" name="Group 98"/>
              <p:cNvGrpSpPr/>
              <p:nvPr/>
            </p:nvGrpSpPr>
            <p:grpSpPr bwMode="auto">
              <a:xfrm>
                <a:off x="1950" y="1072"/>
                <a:ext cx="302" cy="175"/>
                <a:chOff x="144" y="1440"/>
                <a:chExt cx="881" cy="510"/>
              </a:xfrm>
            </p:grpSpPr>
            <p:sp>
              <p:nvSpPr>
                <p:cNvPr id="344163" name="Rectangle 99"/>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344164" name="Line 100"/>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344165" name="Line 101"/>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grpSp>
          <p:grpSp>
            <p:nvGrpSpPr>
              <p:cNvPr id="11" name="Group 102"/>
              <p:cNvGrpSpPr/>
              <p:nvPr/>
            </p:nvGrpSpPr>
            <p:grpSpPr bwMode="auto">
              <a:xfrm>
                <a:off x="1648" y="1663"/>
                <a:ext cx="302" cy="175"/>
                <a:chOff x="144" y="1440"/>
                <a:chExt cx="881" cy="510"/>
              </a:xfrm>
            </p:grpSpPr>
            <p:sp>
              <p:nvSpPr>
                <p:cNvPr id="344167" name="Rectangle 103"/>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344168" name="Line 104"/>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344169" name="Line 105"/>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grpSp>
          <p:grpSp>
            <p:nvGrpSpPr>
              <p:cNvPr id="12" name="Group 106"/>
              <p:cNvGrpSpPr/>
              <p:nvPr/>
            </p:nvGrpSpPr>
            <p:grpSpPr bwMode="auto">
              <a:xfrm>
                <a:off x="2252" y="1581"/>
                <a:ext cx="302" cy="175"/>
                <a:chOff x="144" y="1440"/>
                <a:chExt cx="881" cy="510"/>
              </a:xfrm>
            </p:grpSpPr>
            <p:sp>
              <p:nvSpPr>
                <p:cNvPr id="344171" name="Rectangle 107"/>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344172" name="Line 108"/>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344173" name="Line 109"/>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grpSp>
          <p:sp>
            <p:nvSpPr>
              <p:cNvPr id="344174" name="Line 110"/>
              <p:cNvSpPr>
                <a:spLocks noChangeShapeType="1"/>
              </p:cNvSpPr>
              <p:nvPr/>
            </p:nvSpPr>
            <p:spPr bwMode="auto">
              <a:xfrm flipH="1" flipV="1">
                <a:off x="1463" y="1406"/>
                <a:ext cx="312" cy="257"/>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75" name="Line 111"/>
              <p:cNvSpPr>
                <a:spLocks noChangeShapeType="1"/>
              </p:cNvSpPr>
              <p:nvPr/>
            </p:nvSpPr>
            <p:spPr bwMode="auto">
              <a:xfrm flipV="1">
                <a:off x="1611" y="1160"/>
                <a:ext cx="339" cy="153"/>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76" name="Line 112"/>
              <p:cNvSpPr>
                <a:spLocks noChangeShapeType="1"/>
              </p:cNvSpPr>
              <p:nvPr/>
            </p:nvSpPr>
            <p:spPr bwMode="auto">
              <a:xfrm flipV="1">
                <a:off x="1950" y="1663"/>
                <a:ext cx="302" cy="82"/>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77" name="Line 113"/>
              <p:cNvSpPr>
                <a:spLocks noChangeShapeType="1"/>
              </p:cNvSpPr>
              <p:nvPr/>
            </p:nvSpPr>
            <p:spPr bwMode="auto">
              <a:xfrm flipV="1">
                <a:off x="1775" y="1247"/>
                <a:ext cx="329" cy="416"/>
              </a:xfrm>
              <a:prstGeom prst="line">
                <a:avLst/>
              </a:prstGeom>
              <a:noFill/>
              <a:ln w="28575">
                <a:solidFill>
                  <a:schemeClr val="tx1"/>
                </a:solidFill>
                <a:round/>
                <a:headEnd type="none" w="sm" len="sm"/>
                <a:tailEnd type="none" w="lg" len="lg"/>
              </a:ln>
              <a:effectLst/>
            </p:spPr>
            <p:txBody>
              <a:bodyPr wrap="none" anchor="ctr"/>
              <a:lstStyle/>
              <a:p>
                <a:endParaRPr lang="en-US"/>
              </a:p>
            </p:txBody>
          </p:sp>
        </p:grpSp>
        <p:sp>
          <p:nvSpPr>
            <p:cNvPr id="344178" name="Text Box 114"/>
            <p:cNvSpPr txBox="1">
              <a:spLocks noChangeArrowheads="1"/>
            </p:cNvSpPr>
            <p:nvPr/>
          </p:nvSpPr>
          <p:spPr bwMode="auto">
            <a:xfrm>
              <a:off x="629" y="3239"/>
              <a:ext cx="996" cy="231"/>
            </a:xfrm>
            <a:prstGeom prst="rect">
              <a:avLst/>
            </a:prstGeom>
            <a:noFill/>
            <a:ln w="28575">
              <a:noFill/>
              <a:miter lim="800000"/>
              <a:headEnd type="none" w="sm" len="sm"/>
              <a:tailEnd type="none" w="lg" len="lg"/>
            </a:ln>
            <a:effectLst/>
          </p:spPr>
          <p:txBody>
            <a:bodyPr wrap="none">
              <a:spAutoFit/>
            </a:bodyPr>
            <a:lstStyle/>
            <a:p>
              <a:pPr algn="ctr"/>
              <a:r>
                <a:rPr lang="en-US" sz="1800"/>
                <a:t>Design Model</a:t>
              </a:r>
              <a:endParaRPr lang="en-US" sz="1800"/>
            </a:p>
          </p:txBody>
        </p:sp>
      </p:grpSp>
      <p:sp>
        <p:nvSpPr>
          <p:cNvPr id="344179" name="Line 115"/>
          <p:cNvSpPr>
            <a:spLocks noChangeShapeType="1"/>
          </p:cNvSpPr>
          <p:nvPr/>
        </p:nvSpPr>
        <p:spPr bwMode="auto">
          <a:xfrm flipH="1" flipV="1">
            <a:off x="5083175" y="3968775"/>
            <a:ext cx="711200" cy="687387"/>
          </a:xfrm>
          <a:prstGeom prst="line">
            <a:avLst/>
          </a:prstGeom>
          <a:noFill/>
          <a:ln w="28575">
            <a:solidFill>
              <a:srgbClr val="FF0000"/>
            </a:solidFill>
            <a:round/>
            <a:headEnd type="triangle" w="med" len="med"/>
            <a:tailEnd type="triangle" w="med" len="me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idx="1"/>
          </p:nvPr>
        </p:nvSpPr>
        <p:spPr>
          <a:xfrm>
            <a:off x="361950" y="1052513"/>
            <a:ext cx="8489950" cy="1995487"/>
          </a:xfrm>
        </p:spPr>
        <p:txBody>
          <a:bodyPr>
            <a:normAutofit/>
          </a:bodyPr>
          <a:lstStyle/>
          <a:p>
            <a:pPr>
              <a:buFont typeface="Wingdings" panose="05000000000000000000" pitchFamily="2" charset="2"/>
              <a:buNone/>
            </a:pPr>
            <a:r>
              <a:rPr lang="en-US" dirty="0"/>
              <a:t>A Subsystem:</a:t>
            </a:r>
            <a:endParaRPr lang="en-US" dirty="0"/>
          </a:p>
          <a:p>
            <a:r>
              <a:rPr lang="en-US" dirty="0"/>
              <a:t>Is a “cross between” a package and a class</a:t>
            </a:r>
            <a:endParaRPr lang="en-US" dirty="0"/>
          </a:p>
          <a:p>
            <a:r>
              <a:rPr lang="en-US" dirty="0"/>
              <a:t>Realizes one or more interfaces that define its behavior</a:t>
            </a:r>
            <a:endParaRPr lang="en-US" dirty="0"/>
          </a:p>
          <a:p>
            <a:pPr>
              <a:buFont typeface="Wingdings" panose="05000000000000000000" pitchFamily="2" charset="2"/>
              <a:buNone/>
            </a:pPr>
            <a:endParaRPr lang="en-US" dirty="0"/>
          </a:p>
          <a:p>
            <a:pPr>
              <a:buFont typeface="Wingdings" panose="05000000000000000000" pitchFamily="2" charset="2"/>
              <a:buNone/>
            </a:pPr>
            <a:endParaRPr lang="en-US" dirty="0"/>
          </a:p>
          <a:p>
            <a:endParaRPr lang="en-US" dirty="0"/>
          </a:p>
          <a:p>
            <a:endParaRPr lang="en-US" dirty="0"/>
          </a:p>
        </p:txBody>
      </p:sp>
      <p:sp>
        <p:nvSpPr>
          <p:cNvPr id="346147" name="Rectangle 35"/>
          <p:cNvSpPr>
            <a:spLocks noGrp="1" noChangeArrowheads="1"/>
          </p:cNvSpPr>
          <p:nvPr>
            <p:ph type="title"/>
          </p:nvPr>
        </p:nvSpPr>
        <p:spPr>
          <a:xfrm>
            <a:off x="74984" y="116632"/>
            <a:ext cx="9073008" cy="914400"/>
          </a:xfrm>
        </p:spPr>
        <p:txBody>
          <a:bodyPr/>
          <a:lstStyle/>
          <a:p>
            <a:r>
              <a:rPr lang="en-US" dirty="0"/>
              <a:t>Review: Subsystems and Interfaces</a:t>
            </a:r>
            <a:endParaRPr lang="en-US" dirty="0"/>
          </a:p>
        </p:txBody>
      </p:sp>
      <p:sp>
        <p:nvSpPr>
          <p:cNvPr id="346131" name="Line 19"/>
          <p:cNvSpPr>
            <a:spLocks noChangeShapeType="1"/>
          </p:cNvSpPr>
          <p:nvPr/>
        </p:nvSpPr>
        <p:spPr bwMode="auto">
          <a:xfrm flipV="1">
            <a:off x="2994025" y="5251450"/>
            <a:ext cx="1819275" cy="0"/>
          </a:xfrm>
          <a:prstGeom prst="line">
            <a:avLst/>
          </a:prstGeom>
          <a:noFill/>
          <a:ln w="12700">
            <a:solidFill>
              <a:schemeClr val="tx1"/>
            </a:solidFill>
            <a:round/>
            <a:headEnd type="none" w="sm" len="sm"/>
            <a:tailEnd type="none" w="lg" len="lg"/>
          </a:ln>
          <a:effectLst/>
        </p:spPr>
        <p:txBody>
          <a:bodyPr wrap="none" anchor="ctr"/>
          <a:lstStyle/>
          <a:p>
            <a:endParaRPr lang="en-US"/>
          </a:p>
        </p:txBody>
      </p:sp>
      <p:sp>
        <p:nvSpPr>
          <p:cNvPr id="346118" name="Rectangle 6"/>
          <p:cNvSpPr>
            <a:spLocks noChangeArrowheads="1"/>
          </p:cNvSpPr>
          <p:nvPr/>
        </p:nvSpPr>
        <p:spPr bwMode="auto">
          <a:xfrm>
            <a:off x="4610100" y="3148013"/>
            <a:ext cx="2022475" cy="844550"/>
          </a:xfrm>
          <a:prstGeom prst="rect">
            <a:avLst/>
          </a:prstGeom>
          <a:solidFill>
            <a:srgbClr val="FFFFCC"/>
          </a:solidFill>
          <a:ln w="12700">
            <a:solidFill>
              <a:srgbClr val="990033"/>
            </a:solidFill>
            <a:miter lim="800000"/>
          </a:ln>
        </p:spPr>
        <p:txBody>
          <a:bodyPr/>
          <a:lstStyle/>
          <a:p>
            <a:endParaRPr lang="en-US"/>
          </a:p>
        </p:txBody>
      </p:sp>
      <p:sp>
        <p:nvSpPr>
          <p:cNvPr id="346120" name="Rectangle 8"/>
          <p:cNvSpPr>
            <a:spLocks noChangeArrowheads="1"/>
          </p:cNvSpPr>
          <p:nvPr/>
        </p:nvSpPr>
        <p:spPr bwMode="auto">
          <a:xfrm>
            <a:off x="4833938" y="3454400"/>
            <a:ext cx="1603375" cy="457200"/>
          </a:xfrm>
          <a:prstGeom prst="rect">
            <a:avLst/>
          </a:prstGeom>
          <a:noFill/>
          <a:ln w="9525">
            <a:noFill/>
            <a:miter lim="800000"/>
          </a:ln>
        </p:spPr>
        <p:txBody>
          <a:bodyPr wrap="none" lIns="0" tIns="0" rIns="0" bIns="0">
            <a:spAutoFit/>
          </a:bodyPr>
          <a:lstStyle/>
          <a:p>
            <a:pPr algn="ctr"/>
            <a:r>
              <a:rPr lang="en-US" sz="1400" dirty="0"/>
              <a:t>&lt;&lt;subsystem&gt;&gt;</a:t>
            </a:r>
            <a:endParaRPr lang="en-US" sz="1400" dirty="0"/>
          </a:p>
          <a:p>
            <a:pPr algn="ctr"/>
            <a:r>
              <a:rPr lang="en-US" sz="1600" dirty="0"/>
              <a:t>Subsystem Name</a:t>
            </a:r>
            <a:endParaRPr lang="en-US" sz="1600" dirty="0"/>
          </a:p>
        </p:txBody>
      </p:sp>
      <p:sp>
        <p:nvSpPr>
          <p:cNvPr id="346121" name="Text Box 9"/>
          <p:cNvSpPr txBox="1">
            <a:spLocks noChangeArrowheads="1"/>
          </p:cNvSpPr>
          <p:nvPr/>
        </p:nvSpPr>
        <p:spPr bwMode="auto">
          <a:xfrm>
            <a:off x="927100" y="4408488"/>
            <a:ext cx="1247775" cy="412750"/>
          </a:xfrm>
          <a:prstGeom prst="rect">
            <a:avLst/>
          </a:prstGeom>
          <a:noFill/>
          <a:ln w="9525">
            <a:noFill/>
            <a:miter lim="800000"/>
          </a:ln>
          <a:effectLst/>
        </p:spPr>
        <p:txBody>
          <a:bodyPr lIns="107950" tIns="53975" rIns="107950" bIns="53975">
            <a:spAutoFit/>
          </a:bodyPr>
          <a:lstStyle/>
          <a:p>
            <a:pPr>
              <a:spcBef>
                <a:spcPct val="50000"/>
              </a:spcBef>
            </a:pPr>
            <a:r>
              <a:rPr lang="en-US" sz="2000" i="1">
                <a:solidFill>
                  <a:srgbClr val="00CCFF"/>
                </a:solidFill>
              </a:rPr>
              <a:t>Interface</a:t>
            </a:r>
            <a:endParaRPr lang="en-US" sz="2000" i="1">
              <a:solidFill>
                <a:srgbClr val="00CCFF"/>
              </a:solidFill>
            </a:endParaRPr>
          </a:p>
        </p:txBody>
      </p:sp>
      <p:sp>
        <p:nvSpPr>
          <p:cNvPr id="346123" name="Text Box 11"/>
          <p:cNvSpPr txBox="1">
            <a:spLocks noChangeArrowheads="1"/>
          </p:cNvSpPr>
          <p:nvPr/>
        </p:nvSpPr>
        <p:spPr bwMode="auto">
          <a:xfrm>
            <a:off x="6904038" y="4270375"/>
            <a:ext cx="1541462" cy="412750"/>
          </a:xfrm>
          <a:prstGeom prst="rect">
            <a:avLst/>
          </a:prstGeom>
          <a:noFill/>
          <a:ln w="9525">
            <a:noFill/>
            <a:miter lim="800000"/>
          </a:ln>
          <a:effectLst/>
        </p:spPr>
        <p:txBody>
          <a:bodyPr lIns="107950" tIns="53975" rIns="107950" bIns="53975">
            <a:spAutoFit/>
          </a:bodyPr>
          <a:lstStyle/>
          <a:p>
            <a:pPr>
              <a:spcBef>
                <a:spcPct val="50000"/>
              </a:spcBef>
            </a:pPr>
            <a:r>
              <a:rPr lang="en-US" sz="2000" i="1">
                <a:solidFill>
                  <a:srgbClr val="00CCFF"/>
                </a:solidFill>
              </a:rPr>
              <a:t>Subsystem</a:t>
            </a:r>
            <a:endParaRPr lang="en-US" sz="2000" i="1">
              <a:solidFill>
                <a:srgbClr val="00CCFF"/>
              </a:solidFill>
            </a:endParaRPr>
          </a:p>
        </p:txBody>
      </p:sp>
      <p:sp>
        <p:nvSpPr>
          <p:cNvPr id="346124" name="Line 12"/>
          <p:cNvSpPr>
            <a:spLocks noChangeShapeType="1"/>
          </p:cNvSpPr>
          <p:nvPr/>
        </p:nvSpPr>
        <p:spPr bwMode="auto">
          <a:xfrm flipH="1" flipV="1">
            <a:off x="6708775" y="3609975"/>
            <a:ext cx="647700" cy="639763"/>
          </a:xfrm>
          <a:prstGeom prst="line">
            <a:avLst/>
          </a:prstGeom>
          <a:noFill/>
          <a:ln w="28575">
            <a:solidFill>
              <a:srgbClr val="FF0000"/>
            </a:solidFill>
            <a:round/>
            <a:tailEnd type="triangle" w="med" len="med"/>
          </a:ln>
          <a:effectLst/>
        </p:spPr>
        <p:txBody>
          <a:bodyPr wrap="none" lIns="107950" tIns="53975" rIns="107950" bIns="53975" anchor="ctr"/>
          <a:lstStyle/>
          <a:p>
            <a:endParaRPr lang="en-US"/>
          </a:p>
        </p:txBody>
      </p:sp>
      <p:sp>
        <p:nvSpPr>
          <p:cNvPr id="346127" name="Rectangle 15"/>
          <p:cNvSpPr>
            <a:spLocks noChangeArrowheads="1"/>
          </p:cNvSpPr>
          <p:nvPr/>
        </p:nvSpPr>
        <p:spPr bwMode="auto">
          <a:xfrm>
            <a:off x="4610100" y="4886325"/>
            <a:ext cx="2022475" cy="844550"/>
          </a:xfrm>
          <a:prstGeom prst="rect">
            <a:avLst/>
          </a:prstGeom>
          <a:solidFill>
            <a:srgbClr val="FFFFCC"/>
          </a:solidFill>
          <a:ln w="12700">
            <a:solidFill>
              <a:srgbClr val="990033"/>
            </a:solidFill>
            <a:miter lim="800000"/>
          </a:ln>
        </p:spPr>
        <p:txBody>
          <a:bodyPr/>
          <a:lstStyle/>
          <a:p>
            <a:endParaRPr lang="en-US"/>
          </a:p>
        </p:txBody>
      </p:sp>
      <p:sp>
        <p:nvSpPr>
          <p:cNvPr id="346129" name="Rectangle 17"/>
          <p:cNvSpPr>
            <a:spLocks noChangeArrowheads="1"/>
          </p:cNvSpPr>
          <p:nvPr/>
        </p:nvSpPr>
        <p:spPr bwMode="auto">
          <a:xfrm>
            <a:off x="4833938" y="5189538"/>
            <a:ext cx="1603375" cy="457200"/>
          </a:xfrm>
          <a:prstGeom prst="rect">
            <a:avLst/>
          </a:prstGeom>
          <a:noFill/>
          <a:ln w="9525">
            <a:noFill/>
            <a:miter lim="800000"/>
          </a:ln>
        </p:spPr>
        <p:txBody>
          <a:bodyPr wrap="none" lIns="0" tIns="0" rIns="0" bIns="0">
            <a:spAutoFit/>
          </a:bodyPr>
          <a:lstStyle/>
          <a:p>
            <a:pPr algn="ctr"/>
            <a:r>
              <a:rPr lang="en-US" sz="1400" dirty="0"/>
              <a:t>&lt;&lt;subsystem&gt;&gt;</a:t>
            </a:r>
            <a:endParaRPr lang="en-US" sz="1400" dirty="0"/>
          </a:p>
          <a:p>
            <a:pPr algn="ctr"/>
            <a:r>
              <a:rPr lang="en-US" sz="1600" dirty="0"/>
              <a:t>Subsystem Name</a:t>
            </a:r>
            <a:endParaRPr lang="en-US" sz="1600" dirty="0"/>
          </a:p>
        </p:txBody>
      </p:sp>
      <p:sp>
        <p:nvSpPr>
          <p:cNvPr id="346130" name="Oval 18"/>
          <p:cNvSpPr>
            <a:spLocks noChangeAspect="1" noChangeArrowheads="1"/>
          </p:cNvSpPr>
          <p:nvPr/>
        </p:nvSpPr>
        <p:spPr bwMode="auto">
          <a:xfrm rot="5400000">
            <a:off x="2606675" y="5000625"/>
            <a:ext cx="508000" cy="520700"/>
          </a:xfrm>
          <a:prstGeom prst="ellipse">
            <a:avLst/>
          </a:prstGeom>
          <a:solidFill>
            <a:srgbClr val="FFFFCC"/>
          </a:solidFill>
          <a:ln w="12700">
            <a:solidFill>
              <a:srgbClr val="990033"/>
            </a:solidFill>
            <a:round/>
          </a:ln>
          <a:effectLst/>
        </p:spPr>
        <p:txBody>
          <a:bodyPr wrap="none" anchor="ctr"/>
          <a:lstStyle/>
          <a:p>
            <a:endParaRPr lang="en-US"/>
          </a:p>
        </p:txBody>
      </p:sp>
      <p:sp>
        <p:nvSpPr>
          <p:cNvPr id="346132" name="Text Box 20"/>
          <p:cNvSpPr txBox="1">
            <a:spLocks noChangeArrowheads="1"/>
          </p:cNvSpPr>
          <p:nvPr/>
        </p:nvSpPr>
        <p:spPr bwMode="auto">
          <a:xfrm>
            <a:off x="1906588" y="5489575"/>
            <a:ext cx="1985962" cy="396875"/>
          </a:xfrm>
          <a:prstGeom prst="rect">
            <a:avLst/>
          </a:prstGeom>
          <a:noFill/>
          <a:ln w="12700">
            <a:noFill/>
            <a:miter lim="800000"/>
            <a:headEnd type="none" w="sm" len="sm"/>
            <a:tailEnd type="none" w="lg" len="lg"/>
          </a:ln>
          <a:effectLst/>
        </p:spPr>
        <p:txBody>
          <a:bodyPr>
            <a:spAutoFit/>
          </a:bodyPr>
          <a:lstStyle/>
          <a:p>
            <a:pPr algn="ctr">
              <a:spcBef>
                <a:spcPct val="50000"/>
              </a:spcBef>
            </a:pPr>
            <a:r>
              <a:rPr lang="en-US" sz="2000"/>
              <a:t>Interface</a:t>
            </a:r>
            <a:endParaRPr lang="en-US" sz="2000"/>
          </a:p>
        </p:txBody>
      </p:sp>
      <p:sp>
        <p:nvSpPr>
          <p:cNvPr id="346134" name="Line 22"/>
          <p:cNvSpPr>
            <a:spLocks noChangeShapeType="1"/>
          </p:cNvSpPr>
          <p:nvPr/>
        </p:nvSpPr>
        <p:spPr bwMode="auto">
          <a:xfrm flipH="1">
            <a:off x="3487738" y="3557588"/>
            <a:ext cx="1122362" cy="0"/>
          </a:xfrm>
          <a:prstGeom prst="line">
            <a:avLst/>
          </a:prstGeom>
          <a:noFill/>
          <a:ln w="12700">
            <a:solidFill>
              <a:schemeClr val="tx1"/>
            </a:solidFill>
            <a:prstDash val="dash"/>
            <a:round/>
            <a:headEnd type="none" w="sm" len="sm"/>
          </a:ln>
          <a:effectLst/>
        </p:spPr>
        <p:txBody>
          <a:bodyPr wrap="none" anchor="ctr"/>
          <a:lstStyle/>
          <a:p>
            <a:endParaRPr lang="en-US"/>
          </a:p>
        </p:txBody>
      </p:sp>
      <p:sp>
        <p:nvSpPr>
          <p:cNvPr id="346135" name="AutoShape 23"/>
          <p:cNvSpPr>
            <a:spLocks noChangeArrowheads="1"/>
          </p:cNvSpPr>
          <p:nvPr/>
        </p:nvSpPr>
        <p:spPr bwMode="auto">
          <a:xfrm rot="-5400000">
            <a:off x="3189288" y="3409950"/>
            <a:ext cx="252412" cy="293688"/>
          </a:xfrm>
          <a:prstGeom prst="triangle">
            <a:avLst>
              <a:gd name="adj" fmla="val 50000"/>
            </a:avLst>
          </a:prstGeom>
          <a:noFill/>
          <a:ln w="12700">
            <a:solidFill>
              <a:schemeClr val="tx1"/>
            </a:solidFill>
            <a:miter lim="800000"/>
          </a:ln>
          <a:effectLst/>
        </p:spPr>
        <p:txBody>
          <a:bodyPr wrap="none" lIns="107950" tIns="53975" rIns="107950" bIns="53975" anchor="ctr"/>
          <a:lstStyle/>
          <a:p>
            <a:endParaRPr lang="en-US"/>
          </a:p>
        </p:txBody>
      </p:sp>
      <p:sp>
        <p:nvSpPr>
          <p:cNvPr id="346136" name="Text Box 24"/>
          <p:cNvSpPr txBox="1">
            <a:spLocks noChangeArrowheads="1"/>
          </p:cNvSpPr>
          <p:nvPr/>
        </p:nvSpPr>
        <p:spPr bwMode="auto">
          <a:xfrm>
            <a:off x="2274888" y="4114800"/>
            <a:ext cx="3424237" cy="412750"/>
          </a:xfrm>
          <a:prstGeom prst="rect">
            <a:avLst/>
          </a:prstGeom>
          <a:noFill/>
          <a:ln w="9525">
            <a:noFill/>
            <a:miter lim="800000"/>
          </a:ln>
          <a:effectLst/>
        </p:spPr>
        <p:txBody>
          <a:bodyPr lIns="107950" tIns="53975" rIns="107950" bIns="53975">
            <a:spAutoFit/>
          </a:bodyPr>
          <a:lstStyle/>
          <a:p>
            <a:pPr>
              <a:spcBef>
                <a:spcPct val="50000"/>
              </a:spcBef>
            </a:pPr>
            <a:r>
              <a:rPr lang="en-US" sz="2000" i="1">
                <a:solidFill>
                  <a:srgbClr val="00CCFF"/>
                </a:solidFill>
              </a:rPr>
              <a:t>Realization (Canonical form)</a:t>
            </a:r>
            <a:endParaRPr lang="en-US" sz="2000" i="1">
              <a:solidFill>
                <a:srgbClr val="00CCFF"/>
              </a:solidFill>
            </a:endParaRPr>
          </a:p>
        </p:txBody>
      </p:sp>
      <p:sp>
        <p:nvSpPr>
          <p:cNvPr id="346137" name="Text Box 25"/>
          <p:cNvSpPr txBox="1">
            <a:spLocks noChangeArrowheads="1"/>
          </p:cNvSpPr>
          <p:nvPr/>
        </p:nvSpPr>
        <p:spPr bwMode="auto">
          <a:xfrm>
            <a:off x="2465388" y="5859463"/>
            <a:ext cx="3009900" cy="412750"/>
          </a:xfrm>
          <a:prstGeom prst="rect">
            <a:avLst/>
          </a:prstGeom>
          <a:noFill/>
          <a:ln w="9525">
            <a:noFill/>
            <a:miter lim="800000"/>
          </a:ln>
          <a:effectLst/>
        </p:spPr>
        <p:txBody>
          <a:bodyPr lIns="107950" tIns="53975" rIns="107950" bIns="53975">
            <a:spAutoFit/>
          </a:bodyPr>
          <a:lstStyle/>
          <a:p>
            <a:pPr>
              <a:spcBef>
                <a:spcPct val="50000"/>
              </a:spcBef>
            </a:pPr>
            <a:r>
              <a:rPr lang="en-US" sz="2000" i="1">
                <a:solidFill>
                  <a:srgbClr val="00CCFF"/>
                </a:solidFill>
              </a:rPr>
              <a:t>Realization (Elided form)</a:t>
            </a:r>
            <a:endParaRPr lang="en-US" sz="2000" i="1">
              <a:solidFill>
                <a:srgbClr val="00CCFF"/>
              </a:solidFill>
            </a:endParaRPr>
          </a:p>
        </p:txBody>
      </p:sp>
      <p:sp>
        <p:nvSpPr>
          <p:cNvPr id="346138" name="Line 26"/>
          <p:cNvSpPr>
            <a:spLocks noChangeShapeType="1"/>
          </p:cNvSpPr>
          <p:nvPr/>
        </p:nvSpPr>
        <p:spPr bwMode="auto">
          <a:xfrm flipV="1">
            <a:off x="3986213" y="5291138"/>
            <a:ext cx="0" cy="544512"/>
          </a:xfrm>
          <a:prstGeom prst="line">
            <a:avLst/>
          </a:prstGeom>
          <a:noFill/>
          <a:ln w="28575">
            <a:solidFill>
              <a:srgbClr val="FF0000"/>
            </a:solidFill>
            <a:round/>
            <a:tailEnd type="triangle" w="med" len="med"/>
          </a:ln>
          <a:effectLst/>
        </p:spPr>
        <p:txBody>
          <a:bodyPr wrap="none" lIns="107950" tIns="53975" rIns="107950" bIns="53975" anchor="ctr"/>
          <a:lstStyle/>
          <a:p>
            <a:endParaRPr lang="en-US"/>
          </a:p>
        </p:txBody>
      </p:sp>
      <p:sp>
        <p:nvSpPr>
          <p:cNvPr id="346139" name="Line 27"/>
          <p:cNvSpPr>
            <a:spLocks noChangeShapeType="1"/>
          </p:cNvSpPr>
          <p:nvPr/>
        </p:nvSpPr>
        <p:spPr bwMode="auto">
          <a:xfrm flipH="1">
            <a:off x="6708775" y="4722813"/>
            <a:ext cx="696913" cy="695325"/>
          </a:xfrm>
          <a:prstGeom prst="line">
            <a:avLst/>
          </a:prstGeom>
          <a:noFill/>
          <a:ln w="28575">
            <a:solidFill>
              <a:srgbClr val="FF0000"/>
            </a:solidFill>
            <a:round/>
            <a:tailEnd type="triangle" w="med" len="med"/>
          </a:ln>
          <a:effectLst/>
        </p:spPr>
        <p:txBody>
          <a:bodyPr wrap="none" lIns="107950" tIns="53975" rIns="107950" bIns="53975" anchor="ctr"/>
          <a:lstStyle/>
          <a:p>
            <a:endParaRPr lang="en-US"/>
          </a:p>
        </p:txBody>
      </p:sp>
      <p:grpSp>
        <p:nvGrpSpPr>
          <p:cNvPr id="2" name="Group 30"/>
          <p:cNvGrpSpPr/>
          <p:nvPr/>
        </p:nvGrpSpPr>
        <p:grpSpPr bwMode="auto">
          <a:xfrm>
            <a:off x="1587500" y="3140075"/>
            <a:ext cx="1543050" cy="835025"/>
            <a:chOff x="864" y="2016"/>
            <a:chExt cx="1632" cy="576"/>
          </a:xfrm>
        </p:grpSpPr>
        <p:sp>
          <p:nvSpPr>
            <p:cNvPr id="346143" name="Rectangle 31"/>
            <p:cNvSpPr>
              <a:spLocks noChangeArrowheads="1"/>
            </p:cNvSpPr>
            <p:nvPr/>
          </p:nvSpPr>
          <p:spPr bwMode="auto">
            <a:xfrm>
              <a:off x="864" y="2016"/>
              <a:ext cx="1632" cy="576"/>
            </a:xfrm>
            <a:prstGeom prst="rect">
              <a:avLst/>
            </a:prstGeom>
            <a:solidFill>
              <a:srgbClr val="FFFFCC"/>
            </a:solidFill>
            <a:ln w="12700">
              <a:solidFill>
                <a:srgbClr val="990033"/>
              </a:solidFill>
              <a:miter lim="800000"/>
              <a:headEnd type="none" w="sm" len="sm"/>
              <a:tailEnd type="none" w="lg" len="lg"/>
            </a:ln>
            <a:effectLst/>
          </p:spPr>
          <p:txBody>
            <a:bodyPr lIns="0" tIns="0" rIns="0" bIns="0" anchor="ctr">
              <a:spAutoFit/>
            </a:bodyPr>
            <a:lstStyle/>
            <a:p>
              <a:endParaRPr lang="en-US"/>
            </a:p>
          </p:txBody>
        </p:sp>
        <p:sp>
          <p:nvSpPr>
            <p:cNvPr id="346144" name="Line 32"/>
            <p:cNvSpPr>
              <a:spLocks noChangeShapeType="1"/>
            </p:cNvSpPr>
            <p:nvPr/>
          </p:nvSpPr>
          <p:spPr bwMode="auto">
            <a:xfrm>
              <a:off x="864" y="2496"/>
              <a:ext cx="1632" cy="0"/>
            </a:xfrm>
            <a:prstGeom prst="line">
              <a:avLst/>
            </a:prstGeom>
            <a:noFill/>
            <a:ln w="12700">
              <a:solidFill>
                <a:srgbClr val="990033"/>
              </a:solidFill>
              <a:round/>
              <a:headEnd type="none" w="sm" len="sm"/>
              <a:tailEnd type="none" w="lg" len="lg"/>
            </a:ln>
            <a:effectLst/>
          </p:spPr>
          <p:txBody>
            <a:bodyPr wrap="none" lIns="0" tIns="0" rIns="0" bIns="0" anchor="ctr">
              <a:spAutoFit/>
            </a:bodyPr>
            <a:lstStyle/>
            <a:p>
              <a:endParaRPr lang="en-US"/>
            </a:p>
          </p:txBody>
        </p:sp>
        <p:sp>
          <p:nvSpPr>
            <p:cNvPr id="346145" name="Line 33"/>
            <p:cNvSpPr>
              <a:spLocks noChangeShapeType="1"/>
            </p:cNvSpPr>
            <p:nvPr/>
          </p:nvSpPr>
          <p:spPr bwMode="auto">
            <a:xfrm>
              <a:off x="864" y="2400"/>
              <a:ext cx="1632" cy="0"/>
            </a:xfrm>
            <a:prstGeom prst="line">
              <a:avLst/>
            </a:prstGeom>
            <a:noFill/>
            <a:ln w="12700">
              <a:solidFill>
                <a:srgbClr val="990033"/>
              </a:solidFill>
              <a:round/>
              <a:headEnd type="none" w="sm" len="sm"/>
              <a:tailEnd type="none" w="lg" len="lg"/>
            </a:ln>
            <a:effectLst/>
          </p:spPr>
          <p:txBody>
            <a:bodyPr lIns="0" tIns="0" rIns="0" bIns="0" anchor="ctr">
              <a:spAutoFit/>
            </a:bodyPr>
            <a:lstStyle/>
            <a:p>
              <a:endParaRPr lang="en-US"/>
            </a:p>
          </p:txBody>
        </p:sp>
      </p:grpSp>
      <p:sp>
        <p:nvSpPr>
          <p:cNvPr id="346146" name="Text Box 34"/>
          <p:cNvSpPr txBox="1">
            <a:spLocks noChangeArrowheads="1"/>
          </p:cNvSpPr>
          <p:nvPr/>
        </p:nvSpPr>
        <p:spPr bwMode="auto">
          <a:xfrm>
            <a:off x="1654175" y="3168650"/>
            <a:ext cx="1447800" cy="457200"/>
          </a:xfrm>
          <a:prstGeom prst="rect">
            <a:avLst/>
          </a:prstGeom>
          <a:noFill/>
          <a:ln w="28575">
            <a:noFill/>
            <a:miter lim="800000"/>
            <a:headEnd type="none" w="sm" len="sm"/>
            <a:tailEnd type="none" w="lg" len="lg"/>
          </a:ln>
          <a:effectLst/>
        </p:spPr>
        <p:txBody>
          <a:bodyPr lIns="0" tIns="0" rIns="0" bIns="0">
            <a:spAutoFit/>
          </a:bodyPr>
          <a:lstStyle/>
          <a:p>
            <a:pPr algn="ctr"/>
            <a:r>
              <a:rPr lang="en-US" sz="1400" dirty="0"/>
              <a:t>&lt;&lt;interface&gt;&gt;</a:t>
            </a:r>
            <a:endParaRPr lang="en-US" sz="1400" dirty="0"/>
          </a:p>
          <a:p>
            <a:pPr algn="ctr"/>
            <a:r>
              <a:rPr lang="en-US" sz="1600" dirty="0"/>
              <a:t>Interface</a:t>
            </a:r>
            <a:endParaRPr lang="en-US" sz="1600" dirty="0"/>
          </a:p>
        </p:txBody>
      </p:sp>
      <p:sp>
        <p:nvSpPr>
          <p:cNvPr id="346149" name="Line 37"/>
          <p:cNvSpPr>
            <a:spLocks noChangeShapeType="1"/>
          </p:cNvSpPr>
          <p:nvPr/>
        </p:nvSpPr>
        <p:spPr bwMode="auto">
          <a:xfrm flipV="1">
            <a:off x="3986213" y="3589338"/>
            <a:ext cx="0" cy="544512"/>
          </a:xfrm>
          <a:prstGeom prst="line">
            <a:avLst/>
          </a:prstGeom>
          <a:noFill/>
          <a:ln w="28575">
            <a:solidFill>
              <a:srgbClr val="FF0000"/>
            </a:solidFill>
            <a:round/>
            <a:tailEnd type="triangle" w="med" len="med"/>
          </a:ln>
          <a:effectLst/>
        </p:spPr>
        <p:txBody>
          <a:bodyPr wrap="none" lIns="107950" tIns="53975" rIns="107950" bIns="53975" anchor="ctr"/>
          <a:lstStyle/>
          <a:p>
            <a:endParaRPr lang="en-US"/>
          </a:p>
        </p:txBody>
      </p:sp>
      <p:sp>
        <p:nvSpPr>
          <p:cNvPr id="346150" name="Line 38"/>
          <p:cNvSpPr>
            <a:spLocks noChangeShapeType="1"/>
          </p:cNvSpPr>
          <p:nvPr/>
        </p:nvSpPr>
        <p:spPr bwMode="auto">
          <a:xfrm flipV="1">
            <a:off x="1641475" y="4025900"/>
            <a:ext cx="381000" cy="376238"/>
          </a:xfrm>
          <a:prstGeom prst="line">
            <a:avLst/>
          </a:prstGeom>
          <a:noFill/>
          <a:ln w="28575">
            <a:solidFill>
              <a:srgbClr val="FF0000"/>
            </a:solidFill>
            <a:round/>
            <a:tailEnd type="triangle" w="med" len="med"/>
          </a:ln>
          <a:effectLst/>
        </p:spPr>
        <p:txBody>
          <a:bodyPr wrap="none" lIns="107950" tIns="53975" rIns="107950" bIns="53975" anchor="ctr"/>
          <a:lstStyle/>
          <a:p>
            <a:endParaRPr lang="en-US"/>
          </a:p>
        </p:txBody>
      </p:sp>
      <p:sp>
        <p:nvSpPr>
          <p:cNvPr id="346151" name="Line 39"/>
          <p:cNvSpPr>
            <a:spLocks noChangeShapeType="1"/>
          </p:cNvSpPr>
          <p:nvPr/>
        </p:nvSpPr>
        <p:spPr bwMode="auto">
          <a:xfrm>
            <a:off x="1641475" y="4875213"/>
            <a:ext cx="696913" cy="695325"/>
          </a:xfrm>
          <a:prstGeom prst="line">
            <a:avLst/>
          </a:prstGeom>
          <a:noFill/>
          <a:ln w="28575">
            <a:solidFill>
              <a:srgbClr val="FF0000"/>
            </a:solidFill>
            <a:round/>
            <a:tailEnd type="triangle" w="med" len="med"/>
          </a:ln>
          <a:effectLst/>
        </p:spPr>
        <p:txBody>
          <a:bodyPr wrap="none" lIns="107950" tIns="53975" rIns="107950" bIns="53975" anchor="ctr"/>
          <a:lstStyle/>
          <a:p>
            <a:endParaRPr lang="en-US"/>
          </a:p>
        </p:txBody>
      </p:sp>
      <p:grpSp>
        <p:nvGrpSpPr>
          <p:cNvPr id="3" name="Group 41"/>
          <p:cNvGrpSpPr/>
          <p:nvPr/>
        </p:nvGrpSpPr>
        <p:grpSpPr bwMode="auto">
          <a:xfrm>
            <a:off x="5386388" y="3214688"/>
            <a:ext cx="290512" cy="215900"/>
            <a:chOff x="4722" y="972"/>
            <a:chExt cx="183" cy="136"/>
          </a:xfrm>
        </p:grpSpPr>
        <p:sp>
          <p:nvSpPr>
            <p:cNvPr id="346154" name="Rectangle 42"/>
            <p:cNvSpPr>
              <a:spLocks noChangeArrowheads="1"/>
            </p:cNvSpPr>
            <p:nvPr/>
          </p:nvSpPr>
          <p:spPr bwMode="auto">
            <a:xfrm>
              <a:off x="4722" y="1054"/>
              <a:ext cx="94" cy="32"/>
            </a:xfrm>
            <a:prstGeom prst="rect">
              <a:avLst/>
            </a:prstGeom>
            <a:noFill/>
            <a:ln w="12700">
              <a:solidFill>
                <a:schemeClr val="tx1"/>
              </a:solidFill>
              <a:miter lim="800000"/>
            </a:ln>
          </p:spPr>
          <p:txBody>
            <a:bodyPr/>
            <a:lstStyle/>
            <a:p>
              <a:endParaRPr lang="en-US"/>
            </a:p>
          </p:txBody>
        </p:sp>
        <p:sp>
          <p:nvSpPr>
            <p:cNvPr id="346155" name="Rectangle 43"/>
            <p:cNvSpPr>
              <a:spLocks noChangeArrowheads="1"/>
            </p:cNvSpPr>
            <p:nvPr/>
          </p:nvSpPr>
          <p:spPr bwMode="auto">
            <a:xfrm>
              <a:off x="4722" y="995"/>
              <a:ext cx="94" cy="31"/>
            </a:xfrm>
            <a:prstGeom prst="rect">
              <a:avLst/>
            </a:prstGeom>
            <a:noFill/>
            <a:ln w="12700">
              <a:solidFill>
                <a:schemeClr val="tx1"/>
              </a:solidFill>
              <a:miter lim="800000"/>
            </a:ln>
          </p:spPr>
          <p:txBody>
            <a:bodyPr/>
            <a:lstStyle/>
            <a:p>
              <a:endParaRPr lang="en-US"/>
            </a:p>
          </p:txBody>
        </p:sp>
        <p:sp>
          <p:nvSpPr>
            <p:cNvPr id="346156" name="Freeform 44"/>
            <p:cNvSpPr/>
            <p:nvPr/>
          </p:nvSpPr>
          <p:spPr bwMode="auto">
            <a:xfrm>
              <a:off x="4771" y="972"/>
              <a:ext cx="134" cy="136"/>
            </a:xfrm>
            <a:custGeom>
              <a:avLst/>
              <a:gdLst/>
              <a:ahLst/>
              <a:cxnLst>
                <a:cxn ang="0">
                  <a:pos x="0" y="20"/>
                </a:cxn>
                <a:cxn ang="0">
                  <a:pos x="0" y="0"/>
                </a:cxn>
                <a:cxn ang="0">
                  <a:pos x="134" y="0"/>
                </a:cxn>
                <a:cxn ang="0">
                  <a:pos x="134" y="136"/>
                </a:cxn>
                <a:cxn ang="0">
                  <a:pos x="2" y="136"/>
                </a:cxn>
                <a:cxn ang="0">
                  <a:pos x="2" y="120"/>
                </a:cxn>
              </a:cxnLst>
              <a:rect l="0" t="0" r="r" b="b"/>
              <a:pathLst>
                <a:path w="134" h="136">
                  <a:moveTo>
                    <a:pt x="0" y="20"/>
                  </a:moveTo>
                  <a:lnTo>
                    <a:pt x="0" y="0"/>
                  </a:lnTo>
                  <a:lnTo>
                    <a:pt x="134" y="0"/>
                  </a:lnTo>
                  <a:lnTo>
                    <a:pt x="134" y="136"/>
                  </a:lnTo>
                  <a:lnTo>
                    <a:pt x="2" y="136"/>
                  </a:lnTo>
                  <a:lnTo>
                    <a:pt x="2" y="120"/>
                  </a:lnTo>
                </a:path>
              </a:pathLst>
            </a:custGeom>
            <a:noFill/>
            <a:ln w="12700" cap="flat" cmpd="sng">
              <a:solidFill>
                <a:schemeClr val="tx1"/>
              </a:solidFill>
              <a:prstDash val="solid"/>
              <a:round/>
            </a:ln>
            <a:effectLst/>
          </p:spPr>
          <p:txBody>
            <a:bodyPr wrap="none" lIns="107950" tIns="53975" rIns="107950" bIns="53975" anchor="ctr"/>
            <a:lstStyle/>
            <a:p>
              <a:endParaRPr lang="en-US"/>
            </a:p>
          </p:txBody>
        </p:sp>
        <p:sp>
          <p:nvSpPr>
            <p:cNvPr id="346157" name="Line 45"/>
            <p:cNvSpPr>
              <a:spLocks noChangeShapeType="1"/>
            </p:cNvSpPr>
            <p:nvPr/>
          </p:nvSpPr>
          <p:spPr bwMode="auto">
            <a:xfrm>
              <a:off x="4773" y="1030"/>
              <a:ext cx="0" cy="18"/>
            </a:xfrm>
            <a:prstGeom prst="line">
              <a:avLst/>
            </a:prstGeom>
            <a:noFill/>
            <a:ln w="12700">
              <a:solidFill>
                <a:schemeClr val="tx1"/>
              </a:solidFill>
              <a:round/>
            </a:ln>
            <a:effectLst/>
          </p:spPr>
          <p:txBody>
            <a:bodyPr wrap="none" lIns="107950" tIns="53975" rIns="107950" bIns="53975" anchor="ctr"/>
            <a:lstStyle/>
            <a:p>
              <a:endParaRPr lang="en-US"/>
            </a:p>
          </p:txBody>
        </p:sp>
      </p:grpSp>
      <p:grpSp>
        <p:nvGrpSpPr>
          <p:cNvPr id="4" name="Group 52"/>
          <p:cNvGrpSpPr/>
          <p:nvPr/>
        </p:nvGrpSpPr>
        <p:grpSpPr bwMode="auto">
          <a:xfrm>
            <a:off x="5376863" y="4957763"/>
            <a:ext cx="290512" cy="215900"/>
            <a:chOff x="4722" y="972"/>
            <a:chExt cx="183" cy="136"/>
          </a:xfrm>
        </p:grpSpPr>
        <p:sp>
          <p:nvSpPr>
            <p:cNvPr id="346165" name="Rectangle 53"/>
            <p:cNvSpPr>
              <a:spLocks noChangeArrowheads="1"/>
            </p:cNvSpPr>
            <p:nvPr/>
          </p:nvSpPr>
          <p:spPr bwMode="auto">
            <a:xfrm>
              <a:off x="4722" y="1054"/>
              <a:ext cx="94" cy="32"/>
            </a:xfrm>
            <a:prstGeom prst="rect">
              <a:avLst/>
            </a:prstGeom>
            <a:noFill/>
            <a:ln w="12700">
              <a:solidFill>
                <a:schemeClr val="tx1"/>
              </a:solidFill>
              <a:miter lim="800000"/>
            </a:ln>
          </p:spPr>
          <p:txBody>
            <a:bodyPr/>
            <a:lstStyle/>
            <a:p>
              <a:endParaRPr lang="en-US"/>
            </a:p>
          </p:txBody>
        </p:sp>
        <p:sp>
          <p:nvSpPr>
            <p:cNvPr id="346166" name="Rectangle 54"/>
            <p:cNvSpPr>
              <a:spLocks noChangeArrowheads="1"/>
            </p:cNvSpPr>
            <p:nvPr/>
          </p:nvSpPr>
          <p:spPr bwMode="auto">
            <a:xfrm>
              <a:off x="4722" y="995"/>
              <a:ext cx="94" cy="31"/>
            </a:xfrm>
            <a:prstGeom prst="rect">
              <a:avLst/>
            </a:prstGeom>
            <a:noFill/>
            <a:ln w="12700">
              <a:solidFill>
                <a:schemeClr val="tx1"/>
              </a:solidFill>
              <a:miter lim="800000"/>
            </a:ln>
          </p:spPr>
          <p:txBody>
            <a:bodyPr/>
            <a:lstStyle/>
            <a:p>
              <a:endParaRPr lang="en-US"/>
            </a:p>
          </p:txBody>
        </p:sp>
        <p:sp>
          <p:nvSpPr>
            <p:cNvPr id="346167" name="Freeform 55"/>
            <p:cNvSpPr/>
            <p:nvPr/>
          </p:nvSpPr>
          <p:spPr bwMode="auto">
            <a:xfrm>
              <a:off x="4771" y="972"/>
              <a:ext cx="134" cy="136"/>
            </a:xfrm>
            <a:custGeom>
              <a:avLst/>
              <a:gdLst/>
              <a:ahLst/>
              <a:cxnLst>
                <a:cxn ang="0">
                  <a:pos x="0" y="20"/>
                </a:cxn>
                <a:cxn ang="0">
                  <a:pos x="0" y="0"/>
                </a:cxn>
                <a:cxn ang="0">
                  <a:pos x="134" y="0"/>
                </a:cxn>
                <a:cxn ang="0">
                  <a:pos x="134" y="136"/>
                </a:cxn>
                <a:cxn ang="0">
                  <a:pos x="2" y="136"/>
                </a:cxn>
                <a:cxn ang="0">
                  <a:pos x="2" y="120"/>
                </a:cxn>
              </a:cxnLst>
              <a:rect l="0" t="0" r="r" b="b"/>
              <a:pathLst>
                <a:path w="134" h="136">
                  <a:moveTo>
                    <a:pt x="0" y="20"/>
                  </a:moveTo>
                  <a:lnTo>
                    <a:pt x="0" y="0"/>
                  </a:lnTo>
                  <a:lnTo>
                    <a:pt x="134" y="0"/>
                  </a:lnTo>
                  <a:lnTo>
                    <a:pt x="134" y="136"/>
                  </a:lnTo>
                  <a:lnTo>
                    <a:pt x="2" y="136"/>
                  </a:lnTo>
                  <a:lnTo>
                    <a:pt x="2" y="120"/>
                  </a:lnTo>
                </a:path>
              </a:pathLst>
            </a:custGeom>
            <a:noFill/>
            <a:ln w="12700" cap="flat" cmpd="sng">
              <a:solidFill>
                <a:schemeClr val="tx1"/>
              </a:solidFill>
              <a:prstDash val="solid"/>
              <a:round/>
            </a:ln>
            <a:effectLst/>
          </p:spPr>
          <p:txBody>
            <a:bodyPr wrap="none" lIns="107950" tIns="53975" rIns="107950" bIns="53975" anchor="ctr"/>
            <a:lstStyle/>
            <a:p>
              <a:endParaRPr lang="en-US"/>
            </a:p>
          </p:txBody>
        </p:sp>
        <p:sp>
          <p:nvSpPr>
            <p:cNvPr id="346168" name="Line 56"/>
            <p:cNvSpPr>
              <a:spLocks noChangeShapeType="1"/>
            </p:cNvSpPr>
            <p:nvPr/>
          </p:nvSpPr>
          <p:spPr bwMode="auto">
            <a:xfrm>
              <a:off x="4773" y="1030"/>
              <a:ext cx="0" cy="18"/>
            </a:xfrm>
            <a:prstGeom prst="line">
              <a:avLst/>
            </a:prstGeom>
            <a:noFill/>
            <a:ln w="12700">
              <a:solidFill>
                <a:schemeClr val="tx1"/>
              </a:solidFill>
              <a:round/>
            </a:ln>
            <a:effectLst/>
          </p:spPr>
          <p:txBody>
            <a:bodyPr wrap="none" lIns="107950" tIns="53975" rIns="107950" bIns="53975" anchor="ctr"/>
            <a:lstStyle/>
            <a:p>
              <a:endParaRPr lang="en-US"/>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6" name="Oval 16"/>
          <p:cNvSpPr>
            <a:spLocks noChangeArrowheads="1"/>
          </p:cNvSpPr>
          <p:nvPr/>
        </p:nvSpPr>
        <p:spPr bwMode="auto">
          <a:xfrm>
            <a:off x="7877175" y="2844800"/>
            <a:ext cx="304800" cy="304800"/>
          </a:xfrm>
          <a:prstGeom prst="ellipse">
            <a:avLst/>
          </a:prstGeom>
          <a:solidFill>
            <a:srgbClr val="FFFFCC"/>
          </a:solidFill>
          <a:ln w="12700">
            <a:solidFill>
              <a:srgbClr val="8A0E5E"/>
            </a:solidFill>
            <a:round/>
            <a:headEnd type="none" w="sm" len="sm"/>
          </a:ln>
          <a:effectLst/>
        </p:spPr>
        <p:txBody>
          <a:bodyPr wrap="none" anchor="ctr"/>
          <a:lstStyle/>
          <a:p>
            <a:endParaRPr lang="en-US"/>
          </a:p>
        </p:txBody>
      </p:sp>
      <p:sp>
        <p:nvSpPr>
          <p:cNvPr id="348177" name="Line 17"/>
          <p:cNvSpPr>
            <a:spLocks noChangeShapeType="1"/>
          </p:cNvSpPr>
          <p:nvPr/>
        </p:nvSpPr>
        <p:spPr bwMode="auto">
          <a:xfrm>
            <a:off x="8032750" y="3149600"/>
            <a:ext cx="0" cy="228600"/>
          </a:xfrm>
          <a:prstGeom prst="line">
            <a:avLst/>
          </a:prstGeom>
          <a:noFill/>
          <a:ln w="12700">
            <a:solidFill>
              <a:schemeClr val="tx1"/>
            </a:solidFill>
            <a:round/>
            <a:headEnd type="none" w="sm" len="sm"/>
          </a:ln>
          <a:effectLst/>
        </p:spPr>
        <p:txBody>
          <a:bodyPr wrap="none" anchor="ctr"/>
          <a:lstStyle/>
          <a:p>
            <a:endParaRPr lang="en-US"/>
          </a:p>
        </p:txBody>
      </p:sp>
      <p:sp>
        <p:nvSpPr>
          <p:cNvPr id="348178" name="Oval 18"/>
          <p:cNvSpPr>
            <a:spLocks noChangeArrowheads="1"/>
          </p:cNvSpPr>
          <p:nvPr/>
        </p:nvSpPr>
        <p:spPr bwMode="auto">
          <a:xfrm>
            <a:off x="7877175" y="4603750"/>
            <a:ext cx="304800" cy="304800"/>
          </a:xfrm>
          <a:prstGeom prst="ellipse">
            <a:avLst/>
          </a:prstGeom>
          <a:solidFill>
            <a:srgbClr val="FFFFCC"/>
          </a:solidFill>
          <a:ln w="12700">
            <a:solidFill>
              <a:srgbClr val="8A0E5E"/>
            </a:solidFill>
            <a:round/>
            <a:headEnd type="none" w="sm" len="sm"/>
          </a:ln>
          <a:effectLst/>
        </p:spPr>
        <p:txBody>
          <a:bodyPr wrap="none" anchor="ctr"/>
          <a:lstStyle/>
          <a:p>
            <a:endParaRPr lang="en-US"/>
          </a:p>
        </p:txBody>
      </p:sp>
      <p:sp>
        <p:nvSpPr>
          <p:cNvPr id="348179" name="Line 19"/>
          <p:cNvSpPr>
            <a:spLocks noChangeShapeType="1"/>
          </p:cNvSpPr>
          <p:nvPr/>
        </p:nvSpPr>
        <p:spPr bwMode="auto">
          <a:xfrm>
            <a:off x="8032750" y="4908550"/>
            <a:ext cx="0" cy="228600"/>
          </a:xfrm>
          <a:prstGeom prst="line">
            <a:avLst/>
          </a:prstGeom>
          <a:noFill/>
          <a:ln w="12700">
            <a:solidFill>
              <a:schemeClr val="tx1"/>
            </a:solidFill>
            <a:round/>
            <a:headEnd type="none" w="sm" len="sm"/>
          </a:ln>
          <a:effectLst/>
        </p:spPr>
        <p:txBody>
          <a:bodyPr wrap="none" anchor="ctr"/>
          <a:lstStyle/>
          <a:p>
            <a:endParaRPr lang="en-US"/>
          </a:p>
        </p:txBody>
      </p:sp>
      <p:sp>
        <p:nvSpPr>
          <p:cNvPr id="348184" name="Oval 24"/>
          <p:cNvSpPr>
            <a:spLocks noChangeArrowheads="1"/>
          </p:cNvSpPr>
          <p:nvPr/>
        </p:nvSpPr>
        <p:spPr bwMode="auto">
          <a:xfrm>
            <a:off x="7858125" y="1052513"/>
            <a:ext cx="304800" cy="304800"/>
          </a:xfrm>
          <a:prstGeom prst="ellipse">
            <a:avLst/>
          </a:prstGeom>
          <a:solidFill>
            <a:srgbClr val="FFFFCC"/>
          </a:solidFill>
          <a:ln w="12700">
            <a:solidFill>
              <a:srgbClr val="8A0E5E"/>
            </a:solidFill>
            <a:round/>
            <a:headEnd type="none" w="sm" len="sm"/>
          </a:ln>
          <a:effectLst/>
        </p:spPr>
        <p:txBody>
          <a:bodyPr wrap="none" anchor="ctr"/>
          <a:lstStyle/>
          <a:p>
            <a:endParaRPr lang="en-US"/>
          </a:p>
        </p:txBody>
      </p:sp>
      <p:sp>
        <p:nvSpPr>
          <p:cNvPr id="348185" name="Line 25"/>
          <p:cNvSpPr>
            <a:spLocks noChangeShapeType="1"/>
          </p:cNvSpPr>
          <p:nvPr/>
        </p:nvSpPr>
        <p:spPr bwMode="auto">
          <a:xfrm>
            <a:off x="8010525" y="1357313"/>
            <a:ext cx="0" cy="228600"/>
          </a:xfrm>
          <a:prstGeom prst="line">
            <a:avLst/>
          </a:prstGeom>
          <a:noFill/>
          <a:ln w="12700">
            <a:solidFill>
              <a:schemeClr val="tx1"/>
            </a:solidFill>
            <a:round/>
            <a:headEnd type="none" w="sm" len="sm"/>
          </a:ln>
          <a:effectLst/>
        </p:spPr>
        <p:txBody>
          <a:bodyPr wrap="none" anchor="ctr"/>
          <a:lstStyle/>
          <a:p>
            <a:endParaRPr lang="en-US"/>
          </a:p>
        </p:txBody>
      </p:sp>
      <p:sp>
        <p:nvSpPr>
          <p:cNvPr id="348180" name="Line 20"/>
          <p:cNvSpPr>
            <a:spLocks noChangeShapeType="1"/>
          </p:cNvSpPr>
          <p:nvPr/>
        </p:nvSpPr>
        <p:spPr bwMode="auto">
          <a:xfrm>
            <a:off x="8032750" y="2536825"/>
            <a:ext cx="0" cy="257175"/>
          </a:xfrm>
          <a:prstGeom prst="line">
            <a:avLst/>
          </a:prstGeom>
          <a:noFill/>
          <a:ln w="12700">
            <a:solidFill>
              <a:schemeClr val="tx1"/>
            </a:solidFill>
            <a:round/>
            <a:tailEnd type="none" w="lg" len="lg"/>
          </a:ln>
          <a:effectLst/>
        </p:spPr>
        <p:txBody>
          <a:bodyPr wrap="none" anchor="ctr"/>
          <a:lstStyle/>
          <a:p>
            <a:endParaRPr lang="en-US"/>
          </a:p>
        </p:txBody>
      </p:sp>
      <p:sp>
        <p:nvSpPr>
          <p:cNvPr id="348181" name="Line 21"/>
          <p:cNvSpPr>
            <a:spLocks noChangeShapeType="1"/>
          </p:cNvSpPr>
          <p:nvPr/>
        </p:nvSpPr>
        <p:spPr bwMode="auto">
          <a:xfrm>
            <a:off x="8032750" y="4314825"/>
            <a:ext cx="0" cy="225425"/>
          </a:xfrm>
          <a:prstGeom prst="line">
            <a:avLst/>
          </a:prstGeom>
          <a:noFill/>
          <a:ln w="12700">
            <a:solidFill>
              <a:schemeClr val="tx1"/>
            </a:solidFill>
            <a:round/>
            <a:tailEnd type="none" w="lg" len="lg"/>
          </a:ln>
          <a:effectLst/>
        </p:spPr>
        <p:txBody>
          <a:bodyPr wrap="none" anchor="ctr"/>
          <a:lstStyle/>
          <a:p>
            <a:endParaRPr lang="en-US"/>
          </a:p>
        </p:txBody>
      </p:sp>
      <p:sp>
        <p:nvSpPr>
          <p:cNvPr id="348174" name="Rectangle 14"/>
          <p:cNvSpPr>
            <a:spLocks noChangeArrowheads="1"/>
          </p:cNvSpPr>
          <p:nvPr/>
        </p:nvSpPr>
        <p:spPr bwMode="auto">
          <a:xfrm>
            <a:off x="7200900" y="5106988"/>
            <a:ext cx="1592263" cy="950912"/>
          </a:xfrm>
          <a:prstGeom prst="rect">
            <a:avLst/>
          </a:prstGeom>
          <a:solidFill>
            <a:srgbClr val="FFFFCC"/>
          </a:solidFill>
          <a:ln w="12700">
            <a:solidFill>
              <a:srgbClr val="8A0E5E"/>
            </a:solidFill>
            <a:miter lim="800000"/>
          </a:ln>
        </p:spPr>
        <p:txBody>
          <a:bodyPr/>
          <a:lstStyle/>
          <a:p>
            <a:endParaRPr lang="en-US"/>
          </a:p>
        </p:txBody>
      </p:sp>
      <p:sp>
        <p:nvSpPr>
          <p:cNvPr id="348172" name="Rectangle 12"/>
          <p:cNvSpPr>
            <a:spLocks noChangeArrowheads="1"/>
          </p:cNvSpPr>
          <p:nvPr/>
        </p:nvSpPr>
        <p:spPr bwMode="auto">
          <a:xfrm>
            <a:off x="7200900" y="3367088"/>
            <a:ext cx="1592263" cy="968375"/>
          </a:xfrm>
          <a:prstGeom prst="rect">
            <a:avLst/>
          </a:prstGeom>
          <a:solidFill>
            <a:srgbClr val="FFFFCC"/>
          </a:solidFill>
          <a:ln w="12700">
            <a:solidFill>
              <a:srgbClr val="8A0E5E"/>
            </a:solidFill>
            <a:miter lim="800000"/>
          </a:ln>
        </p:spPr>
        <p:txBody>
          <a:bodyPr/>
          <a:lstStyle/>
          <a:p>
            <a:endParaRPr lang="en-US"/>
          </a:p>
        </p:txBody>
      </p:sp>
      <p:sp>
        <p:nvSpPr>
          <p:cNvPr id="348170" name="Rectangle 10"/>
          <p:cNvSpPr>
            <a:spLocks noChangeArrowheads="1"/>
          </p:cNvSpPr>
          <p:nvPr/>
        </p:nvSpPr>
        <p:spPr bwMode="auto">
          <a:xfrm>
            <a:off x="7200900" y="1579563"/>
            <a:ext cx="1592263" cy="968375"/>
          </a:xfrm>
          <a:prstGeom prst="rect">
            <a:avLst/>
          </a:prstGeom>
          <a:solidFill>
            <a:srgbClr val="FFFFCC"/>
          </a:solidFill>
          <a:ln w="12700">
            <a:solidFill>
              <a:srgbClr val="8A0E5E"/>
            </a:solidFill>
            <a:miter lim="800000"/>
          </a:ln>
        </p:spPr>
        <p:txBody>
          <a:bodyPr/>
          <a:lstStyle/>
          <a:p>
            <a:endParaRPr lang="en-US"/>
          </a:p>
        </p:txBody>
      </p:sp>
      <p:sp>
        <p:nvSpPr>
          <p:cNvPr id="348162" name="Rectangle 2"/>
          <p:cNvSpPr>
            <a:spLocks noChangeArrowheads="1"/>
          </p:cNvSpPr>
          <p:nvPr/>
        </p:nvSpPr>
        <p:spPr bwMode="auto">
          <a:xfrm>
            <a:off x="990600" y="5886450"/>
            <a:ext cx="5675313" cy="457200"/>
          </a:xfrm>
          <a:prstGeom prst="rect">
            <a:avLst/>
          </a:prstGeom>
          <a:noFill/>
          <a:ln w="12700">
            <a:noFill/>
            <a:miter lim="800000"/>
            <a:headEnd type="none" w="sm" len="sm"/>
          </a:ln>
          <a:effectLst/>
        </p:spPr>
        <p:txBody>
          <a:bodyPr anchor="ctr">
            <a:spAutoFit/>
          </a:bodyPr>
          <a:lstStyle/>
          <a:p>
            <a:pPr algn="ctr">
              <a:spcBef>
                <a:spcPct val="50000"/>
              </a:spcBef>
            </a:pPr>
            <a:r>
              <a:rPr lang="en-US" sz="2400">
                <a:solidFill>
                  <a:srgbClr val="00CCFF"/>
                </a:solidFill>
              </a:rPr>
              <a:t>Key is abstraction and encapsulation</a:t>
            </a:r>
            <a:endParaRPr lang="en-US" sz="2400">
              <a:solidFill>
                <a:srgbClr val="00CCFF"/>
              </a:solidFill>
            </a:endParaRPr>
          </a:p>
        </p:txBody>
      </p:sp>
      <p:sp>
        <p:nvSpPr>
          <p:cNvPr id="348164" name="Rectangle 4"/>
          <p:cNvSpPr>
            <a:spLocks noChangeArrowheads="1"/>
          </p:cNvSpPr>
          <p:nvPr/>
        </p:nvSpPr>
        <p:spPr bwMode="auto">
          <a:xfrm>
            <a:off x="7926388" y="2227263"/>
            <a:ext cx="152400" cy="274637"/>
          </a:xfrm>
          <a:prstGeom prst="rect">
            <a:avLst/>
          </a:prstGeom>
          <a:noFill/>
          <a:ln w="9525">
            <a:noFill/>
            <a:miter lim="800000"/>
          </a:ln>
        </p:spPr>
        <p:txBody>
          <a:bodyPr wrap="none" lIns="0" tIns="0" rIns="0" bIns="0">
            <a:spAutoFit/>
          </a:bodyPr>
          <a:lstStyle/>
          <a:p>
            <a:r>
              <a:rPr lang="en-US" sz="1800" dirty="0"/>
              <a:t>A</a:t>
            </a:r>
            <a:endParaRPr lang="en-US" sz="1800" dirty="0"/>
          </a:p>
        </p:txBody>
      </p:sp>
      <p:sp>
        <p:nvSpPr>
          <p:cNvPr id="348165" name="Rectangle 5"/>
          <p:cNvSpPr>
            <a:spLocks noChangeArrowheads="1"/>
          </p:cNvSpPr>
          <p:nvPr/>
        </p:nvSpPr>
        <p:spPr bwMode="auto">
          <a:xfrm>
            <a:off x="7372350" y="1984375"/>
            <a:ext cx="1272784" cy="215444"/>
          </a:xfrm>
          <a:prstGeom prst="rect">
            <a:avLst/>
          </a:prstGeom>
          <a:noFill/>
          <a:ln w="9525">
            <a:noFill/>
            <a:miter lim="800000"/>
          </a:ln>
        </p:spPr>
        <p:txBody>
          <a:bodyPr wrap="none" lIns="0" tIns="0" rIns="0" bIns="0">
            <a:spAutoFit/>
          </a:bodyPr>
          <a:lstStyle/>
          <a:p>
            <a:r>
              <a:rPr lang="en-US" sz="1400" dirty="0"/>
              <a:t>&lt;&lt;subsystem&gt;&gt;</a:t>
            </a:r>
            <a:endParaRPr lang="en-US" sz="1400" dirty="0"/>
          </a:p>
        </p:txBody>
      </p:sp>
      <p:sp>
        <p:nvSpPr>
          <p:cNvPr id="348166" name="Rectangle 6"/>
          <p:cNvSpPr>
            <a:spLocks noChangeArrowheads="1"/>
          </p:cNvSpPr>
          <p:nvPr/>
        </p:nvSpPr>
        <p:spPr bwMode="auto">
          <a:xfrm>
            <a:off x="7926388" y="4032250"/>
            <a:ext cx="152400" cy="274638"/>
          </a:xfrm>
          <a:prstGeom prst="rect">
            <a:avLst/>
          </a:prstGeom>
          <a:noFill/>
          <a:ln w="9525">
            <a:noFill/>
            <a:miter lim="800000"/>
          </a:ln>
        </p:spPr>
        <p:txBody>
          <a:bodyPr wrap="none" lIns="0" tIns="0" rIns="0" bIns="0">
            <a:spAutoFit/>
          </a:bodyPr>
          <a:lstStyle/>
          <a:p>
            <a:r>
              <a:rPr lang="en-US" sz="1800" dirty="0"/>
              <a:t>B</a:t>
            </a:r>
            <a:endParaRPr lang="en-US" sz="1800" dirty="0"/>
          </a:p>
        </p:txBody>
      </p:sp>
      <p:sp>
        <p:nvSpPr>
          <p:cNvPr id="348167" name="Rectangle 7"/>
          <p:cNvSpPr>
            <a:spLocks noChangeArrowheads="1"/>
          </p:cNvSpPr>
          <p:nvPr/>
        </p:nvSpPr>
        <p:spPr bwMode="auto">
          <a:xfrm>
            <a:off x="7372350" y="3790950"/>
            <a:ext cx="1272784" cy="215444"/>
          </a:xfrm>
          <a:prstGeom prst="rect">
            <a:avLst/>
          </a:prstGeom>
          <a:noFill/>
          <a:ln w="9525">
            <a:noFill/>
            <a:miter lim="800000"/>
          </a:ln>
        </p:spPr>
        <p:txBody>
          <a:bodyPr wrap="none" lIns="0" tIns="0" rIns="0" bIns="0">
            <a:spAutoFit/>
          </a:bodyPr>
          <a:lstStyle/>
          <a:p>
            <a:r>
              <a:rPr lang="en-US" sz="1400" dirty="0"/>
              <a:t>&lt;&lt;subsystem&gt;&gt;</a:t>
            </a:r>
            <a:endParaRPr lang="en-US" sz="1400" dirty="0"/>
          </a:p>
        </p:txBody>
      </p:sp>
      <p:sp>
        <p:nvSpPr>
          <p:cNvPr id="348168" name="Rectangle 8"/>
          <p:cNvSpPr>
            <a:spLocks noChangeArrowheads="1"/>
          </p:cNvSpPr>
          <p:nvPr/>
        </p:nvSpPr>
        <p:spPr bwMode="auto">
          <a:xfrm>
            <a:off x="7920038" y="5753100"/>
            <a:ext cx="165100" cy="274638"/>
          </a:xfrm>
          <a:prstGeom prst="rect">
            <a:avLst/>
          </a:prstGeom>
          <a:noFill/>
          <a:ln w="9525">
            <a:noFill/>
            <a:miter lim="800000"/>
          </a:ln>
        </p:spPr>
        <p:txBody>
          <a:bodyPr wrap="none" lIns="0" tIns="0" rIns="0" bIns="0">
            <a:spAutoFit/>
          </a:bodyPr>
          <a:lstStyle/>
          <a:p>
            <a:r>
              <a:rPr lang="en-US" sz="1800" dirty="0"/>
              <a:t>C</a:t>
            </a:r>
            <a:endParaRPr lang="en-US" sz="1800" dirty="0"/>
          </a:p>
        </p:txBody>
      </p:sp>
      <p:sp>
        <p:nvSpPr>
          <p:cNvPr id="348169" name="Rectangle 9"/>
          <p:cNvSpPr>
            <a:spLocks noChangeArrowheads="1"/>
          </p:cNvSpPr>
          <p:nvPr/>
        </p:nvSpPr>
        <p:spPr bwMode="auto">
          <a:xfrm>
            <a:off x="7372350" y="5529263"/>
            <a:ext cx="1272784" cy="215444"/>
          </a:xfrm>
          <a:prstGeom prst="rect">
            <a:avLst/>
          </a:prstGeom>
          <a:noFill/>
          <a:ln w="9525">
            <a:noFill/>
            <a:miter lim="800000"/>
          </a:ln>
        </p:spPr>
        <p:txBody>
          <a:bodyPr wrap="none" lIns="0" tIns="0" rIns="0" bIns="0">
            <a:spAutoFit/>
          </a:bodyPr>
          <a:lstStyle/>
          <a:p>
            <a:r>
              <a:rPr lang="en-US" sz="1400" dirty="0"/>
              <a:t>&lt;&lt;subsystem&gt;&gt;</a:t>
            </a:r>
            <a:endParaRPr lang="en-US" sz="1400" dirty="0"/>
          </a:p>
        </p:txBody>
      </p:sp>
      <p:sp>
        <p:nvSpPr>
          <p:cNvPr id="348183" name="Rectangle 23"/>
          <p:cNvSpPr>
            <a:spLocks noGrp="1" noChangeArrowheads="1"/>
          </p:cNvSpPr>
          <p:nvPr>
            <p:ph idx="1"/>
          </p:nvPr>
        </p:nvSpPr>
        <p:spPr>
          <a:xfrm>
            <a:off x="389731" y="1269206"/>
            <a:ext cx="6877050" cy="5043487"/>
          </a:xfrm>
        </p:spPr>
        <p:txBody>
          <a:bodyPr/>
          <a:lstStyle/>
          <a:p>
            <a:r>
              <a:rPr lang="en-US" dirty="0"/>
              <a:t>Goals</a:t>
            </a:r>
            <a:endParaRPr lang="en-US" dirty="0"/>
          </a:p>
          <a:p>
            <a:pPr lvl="1"/>
            <a:r>
              <a:rPr lang="en-US" dirty="0"/>
              <a:t>Loose coupling </a:t>
            </a:r>
            <a:endParaRPr lang="en-US" dirty="0"/>
          </a:p>
          <a:p>
            <a:pPr lvl="1"/>
            <a:r>
              <a:rPr lang="en-US" dirty="0"/>
              <a:t>Portability, plug-and-play compatibility </a:t>
            </a:r>
            <a:endParaRPr lang="en-US" dirty="0"/>
          </a:p>
          <a:p>
            <a:pPr lvl="1"/>
            <a:r>
              <a:rPr lang="en-US" dirty="0"/>
              <a:t>Insulation from change </a:t>
            </a:r>
            <a:endParaRPr lang="en-US" dirty="0"/>
          </a:p>
          <a:p>
            <a:pPr lvl="1"/>
            <a:r>
              <a:rPr lang="en-US" dirty="0"/>
              <a:t>Independent evolution</a:t>
            </a:r>
            <a:endParaRPr lang="en-US" dirty="0"/>
          </a:p>
          <a:p>
            <a:r>
              <a:rPr lang="en-US" dirty="0"/>
              <a:t>Strong Suggestions</a:t>
            </a:r>
            <a:endParaRPr lang="en-US" dirty="0"/>
          </a:p>
          <a:p>
            <a:pPr lvl="1"/>
            <a:r>
              <a:rPr lang="en-US" dirty="0"/>
              <a:t>Do not expose details, only interfaces</a:t>
            </a:r>
            <a:endParaRPr lang="en-US" dirty="0"/>
          </a:p>
          <a:p>
            <a:pPr lvl="1"/>
            <a:r>
              <a:rPr lang="en-US" dirty="0"/>
              <a:t>Depend only on other interfaces</a:t>
            </a:r>
            <a:endParaRPr lang="en-US" dirty="0"/>
          </a:p>
          <a:p>
            <a:pPr lvl="1"/>
            <a:r>
              <a:rPr lang="en-US" dirty="0"/>
              <a:t>不要暴露细节，只有接口</a:t>
            </a:r>
            <a:endParaRPr lang="en-US" dirty="0"/>
          </a:p>
          <a:p>
            <a:pPr lvl="1"/>
            <a:r>
              <a:rPr lang="en-US" dirty="0"/>
              <a:t>只依赖于其他接口</a:t>
            </a:r>
            <a:endParaRPr lang="en-US" dirty="0"/>
          </a:p>
        </p:txBody>
      </p:sp>
      <p:sp>
        <p:nvSpPr>
          <p:cNvPr id="348182" name="Rectangle 22"/>
          <p:cNvSpPr>
            <a:spLocks noGrp="1" noChangeArrowheads="1"/>
          </p:cNvSpPr>
          <p:nvPr>
            <p:ph type="title"/>
          </p:nvPr>
        </p:nvSpPr>
        <p:spPr/>
        <p:txBody>
          <a:bodyPr/>
          <a:lstStyle/>
          <a:p>
            <a:r>
              <a:rPr lang="en-US"/>
              <a:t>Subsystem Guidelines</a:t>
            </a:r>
            <a:endParaRPr lang="en-US"/>
          </a:p>
        </p:txBody>
      </p:sp>
      <p:grpSp>
        <p:nvGrpSpPr>
          <p:cNvPr id="2" name="Group 31"/>
          <p:cNvGrpSpPr/>
          <p:nvPr/>
        </p:nvGrpSpPr>
        <p:grpSpPr bwMode="auto">
          <a:xfrm>
            <a:off x="7818438" y="1679575"/>
            <a:ext cx="368300" cy="266700"/>
            <a:chOff x="2180" y="2672"/>
            <a:chExt cx="232" cy="168"/>
          </a:xfrm>
        </p:grpSpPr>
        <p:sp>
          <p:nvSpPr>
            <p:cNvPr id="348192" name="Rectangle 32"/>
            <p:cNvSpPr>
              <a:spLocks noChangeArrowheads="1"/>
            </p:cNvSpPr>
            <p:nvPr/>
          </p:nvSpPr>
          <p:spPr bwMode="auto">
            <a:xfrm>
              <a:off x="2244" y="2672"/>
              <a:ext cx="168" cy="168"/>
            </a:xfrm>
            <a:prstGeom prst="rect">
              <a:avLst/>
            </a:prstGeom>
            <a:solidFill>
              <a:srgbClr val="FFFFCC"/>
            </a:solidFill>
            <a:ln w="12700">
              <a:solidFill>
                <a:srgbClr val="990033"/>
              </a:solidFill>
              <a:miter lim="800000"/>
            </a:ln>
          </p:spPr>
          <p:txBody>
            <a:bodyPr/>
            <a:lstStyle/>
            <a:p>
              <a:endParaRPr lang="en-US"/>
            </a:p>
          </p:txBody>
        </p:sp>
        <p:sp>
          <p:nvSpPr>
            <p:cNvPr id="348193" name="Rectangle 33"/>
            <p:cNvSpPr>
              <a:spLocks noChangeArrowheads="1"/>
            </p:cNvSpPr>
            <p:nvPr/>
          </p:nvSpPr>
          <p:spPr bwMode="auto">
            <a:xfrm>
              <a:off x="2180" y="2773"/>
              <a:ext cx="118" cy="40"/>
            </a:xfrm>
            <a:prstGeom prst="rect">
              <a:avLst/>
            </a:prstGeom>
            <a:solidFill>
              <a:srgbClr val="FFFFCC"/>
            </a:solidFill>
            <a:ln w="12700">
              <a:solidFill>
                <a:srgbClr val="990033"/>
              </a:solidFill>
              <a:miter lim="800000"/>
            </a:ln>
          </p:spPr>
          <p:txBody>
            <a:bodyPr/>
            <a:lstStyle/>
            <a:p>
              <a:endParaRPr lang="en-US"/>
            </a:p>
          </p:txBody>
        </p:sp>
        <p:sp>
          <p:nvSpPr>
            <p:cNvPr id="348194" name="Rectangle 34"/>
            <p:cNvSpPr>
              <a:spLocks noChangeArrowheads="1"/>
            </p:cNvSpPr>
            <p:nvPr/>
          </p:nvSpPr>
          <p:spPr bwMode="auto">
            <a:xfrm>
              <a:off x="2180" y="2699"/>
              <a:ext cx="118" cy="39"/>
            </a:xfrm>
            <a:prstGeom prst="rect">
              <a:avLst/>
            </a:prstGeom>
            <a:solidFill>
              <a:srgbClr val="FFFFCC"/>
            </a:solidFill>
            <a:ln w="12700">
              <a:solidFill>
                <a:srgbClr val="990033"/>
              </a:solidFill>
              <a:miter lim="800000"/>
            </a:ln>
          </p:spPr>
          <p:txBody>
            <a:bodyPr/>
            <a:lstStyle/>
            <a:p>
              <a:endParaRPr lang="en-US"/>
            </a:p>
          </p:txBody>
        </p:sp>
      </p:grpSp>
      <p:grpSp>
        <p:nvGrpSpPr>
          <p:cNvPr id="3" name="Group 35"/>
          <p:cNvGrpSpPr/>
          <p:nvPr/>
        </p:nvGrpSpPr>
        <p:grpSpPr bwMode="auto">
          <a:xfrm rot="5400000">
            <a:off x="7927182" y="2682081"/>
            <a:ext cx="203200" cy="427037"/>
            <a:chOff x="2312" y="1120"/>
            <a:chExt cx="288" cy="544"/>
          </a:xfrm>
        </p:grpSpPr>
        <p:sp>
          <p:nvSpPr>
            <p:cNvPr id="348196" name="Arc 36"/>
            <p:cNvSpPr/>
            <p:nvPr/>
          </p:nvSpPr>
          <p:spPr bwMode="auto">
            <a:xfrm flipH="1">
              <a:off x="2312" y="1120"/>
              <a:ext cx="288" cy="2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ln>
            <a:effectLst/>
          </p:spPr>
          <p:txBody>
            <a:bodyPr wrap="none" lIns="107950" tIns="53975" rIns="107950" bIns="53975" anchor="ctr"/>
            <a:lstStyle/>
            <a:p>
              <a:endParaRPr lang="en-US"/>
            </a:p>
          </p:txBody>
        </p:sp>
        <p:sp>
          <p:nvSpPr>
            <p:cNvPr id="348197" name="Arc 37"/>
            <p:cNvSpPr/>
            <p:nvPr/>
          </p:nvSpPr>
          <p:spPr bwMode="auto">
            <a:xfrm flipH="1" flipV="1">
              <a:off x="2312" y="1392"/>
              <a:ext cx="288" cy="2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ln>
            <a:effectLst/>
          </p:spPr>
          <p:txBody>
            <a:bodyPr wrap="none" lIns="107950" tIns="53975" rIns="107950" bIns="53975" anchor="ctr"/>
            <a:lstStyle/>
            <a:p>
              <a:endParaRPr lang="en-US"/>
            </a:p>
          </p:txBody>
        </p:sp>
      </p:grpSp>
      <p:grpSp>
        <p:nvGrpSpPr>
          <p:cNvPr id="4" name="Group 39"/>
          <p:cNvGrpSpPr/>
          <p:nvPr/>
        </p:nvGrpSpPr>
        <p:grpSpPr bwMode="auto">
          <a:xfrm rot="5400000">
            <a:off x="7927182" y="4428331"/>
            <a:ext cx="203200" cy="427037"/>
            <a:chOff x="2312" y="1120"/>
            <a:chExt cx="288" cy="544"/>
          </a:xfrm>
        </p:grpSpPr>
        <p:sp>
          <p:nvSpPr>
            <p:cNvPr id="348200" name="Arc 40"/>
            <p:cNvSpPr/>
            <p:nvPr/>
          </p:nvSpPr>
          <p:spPr bwMode="auto">
            <a:xfrm flipH="1">
              <a:off x="2312" y="1120"/>
              <a:ext cx="288" cy="2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ln>
            <a:effectLst/>
          </p:spPr>
          <p:txBody>
            <a:bodyPr wrap="none" lIns="107950" tIns="53975" rIns="107950" bIns="53975" anchor="ctr"/>
            <a:lstStyle/>
            <a:p>
              <a:endParaRPr lang="en-US"/>
            </a:p>
          </p:txBody>
        </p:sp>
        <p:sp>
          <p:nvSpPr>
            <p:cNvPr id="348201" name="Arc 41"/>
            <p:cNvSpPr/>
            <p:nvPr/>
          </p:nvSpPr>
          <p:spPr bwMode="auto">
            <a:xfrm flipH="1" flipV="1">
              <a:off x="2312" y="1392"/>
              <a:ext cx="288" cy="2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ln>
            <a:effectLst/>
          </p:spPr>
          <p:txBody>
            <a:bodyPr wrap="none" lIns="107950" tIns="53975" rIns="107950" bIns="53975" anchor="ctr"/>
            <a:lstStyle/>
            <a:p>
              <a:endParaRPr lang="en-US"/>
            </a:p>
          </p:txBody>
        </p:sp>
      </p:grpSp>
      <p:grpSp>
        <p:nvGrpSpPr>
          <p:cNvPr id="5" name="Group 42"/>
          <p:cNvGrpSpPr/>
          <p:nvPr/>
        </p:nvGrpSpPr>
        <p:grpSpPr bwMode="auto">
          <a:xfrm>
            <a:off x="7818438" y="3467100"/>
            <a:ext cx="368300" cy="266700"/>
            <a:chOff x="2180" y="2672"/>
            <a:chExt cx="232" cy="168"/>
          </a:xfrm>
        </p:grpSpPr>
        <p:sp>
          <p:nvSpPr>
            <p:cNvPr id="348203" name="Rectangle 43"/>
            <p:cNvSpPr>
              <a:spLocks noChangeArrowheads="1"/>
            </p:cNvSpPr>
            <p:nvPr/>
          </p:nvSpPr>
          <p:spPr bwMode="auto">
            <a:xfrm>
              <a:off x="2244" y="2672"/>
              <a:ext cx="168" cy="168"/>
            </a:xfrm>
            <a:prstGeom prst="rect">
              <a:avLst/>
            </a:prstGeom>
            <a:solidFill>
              <a:srgbClr val="FFFFCC"/>
            </a:solidFill>
            <a:ln w="12700">
              <a:solidFill>
                <a:srgbClr val="990033"/>
              </a:solidFill>
              <a:miter lim="800000"/>
            </a:ln>
          </p:spPr>
          <p:txBody>
            <a:bodyPr/>
            <a:lstStyle/>
            <a:p>
              <a:endParaRPr lang="en-US"/>
            </a:p>
          </p:txBody>
        </p:sp>
        <p:sp>
          <p:nvSpPr>
            <p:cNvPr id="348204" name="Rectangle 44"/>
            <p:cNvSpPr>
              <a:spLocks noChangeArrowheads="1"/>
            </p:cNvSpPr>
            <p:nvPr/>
          </p:nvSpPr>
          <p:spPr bwMode="auto">
            <a:xfrm>
              <a:off x="2180" y="2773"/>
              <a:ext cx="118" cy="40"/>
            </a:xfrm>
            <a:prstGeom prst="rect">
              <a:avLst/>
            </a:prstGeom>
            <a:solidFill>
              <a:srgbClr val="FFFFCC"/>
            </a:solidFill>
            <a:ln w="12700">
              <a:solidFill>
                <a:srgbClr val="990033"/>
              </a:solidFill>
              <a:miter lim="800000"/>
            </a:ln>
          </p:spPr>
          <p:txBody>
            <a:bodyPr/>
            <a:lstStyle/>
            <a:p>
              <a:endParaRPr lang="en-US"/>
            </a:p>
          </p:txBody>
        </p:sp>
        <p:sp>
          <p:nvSpPr>
            <p:cNvPr id="348205" name="Rectangle 45"/>
            <p:cNvSpPr>
              <a:spLocks noChangeArrowheads="1"/>
            </p:cNvSpPr>
            <p:nvPr/>
          </p:nvSpPr>
          <p:spPr bwMode="auto">
            <a:xfrm>
              <a:off x="2180" y="2699"/>
              <a:ext cx="118" cy="39"/>
            </a:xfrm>
            <a:prstGeom prst="rect">
              <a:avLst/>
            </a:prstGeom>
            <a:solidFill>
              <a:srgbClr val="FFFFCC"/>
            </a:solidFill>
            <a:ln w="12700">
              <a:solidFill>
                <a:srgbClr val="990033"/>
              </a:solidFill>
              <a:miter lim="800000"/>
            </a:ln>
          </p:spPr>
          <p:txBody>
            <a:bodyPr/>
            <a:lstStyle/>
            <a:p>
              <a:endParaRPr lang="en-US"/>
            </a:p>
          </p:txBody>
        </p:sp>
      </p:grpSp>
      <p:grpSp>
        <p:nvGrpSpPr>
          <p:cNvPr id="6" name="Group 46"/>
          <p:cNvGrpSpPr/>
          <p:nvPr/>
        </p:nvGrpSpPr>
        <p:grpSpPr bwMode="auto">
          <a:xfrm>
            <a:off x="7818438" y="5213350"/>
            <a:ext cx="368300" cy="266700"/>
            <a:chOff x="2180" y="2672"/>
            <a:chExt cx="232" cy="168"/>
          </a:xfrm>
        </p:grpSpPr>
        <p:sp>
          <p:nvSpPr>
            <p:cNvPr id="348207" name="Rectangle 47"/>
            <p:cNvSpPr>
              <a:spLocks noChangeArrowheads="1"/>
            </p:cNvSpPr>
            <p:nvPr/>
          </p:nvSpPr>
          <p:spPr bwMode="auto">
            <a:xfrm>
              <a:off x="2244" y="2672"/>
              <a:ext cx="168" cy="168"/>
            </a:xfrm>
            <a:prstGeom prst="rect">
              <a:avLst/>
            </a:prstGeom>
            <a:solidFill>
              <a:srgbClr val="FFFFCC"/>
            </a:solidFill>
            <a:ln w="12700">
              <a:solidFill>
                <a:srgbClr val="990033"/>
              </a:solidFill>
              <a:miter lim="800000"/>
            </a:ln>
          </p:spPr>
          <p:txBody>
            <a:bodyPr/>
            <a:lstStyle/>
            <a:p>
              <a:endParaRPr lang="en-US"/>
            </a:p>
          </p:txBody>
        </p:sp>
        <p:sp>
          <p:nvSpPr>
            <p:cNvPr id="348208" name="Rectangle 48"/>
            <p:cNvSpPr>
              <a:spLocks noChangeArrowheads="1"/>
            </p:cNvSpPr>
            <p:nvPr/>
          </p:nvSpPr>
          <p:spPr bwMode="auto">
            <a:xfrm>
              <a:off x="2180" y="2773"/>
              <a:ext cx="118" cy="40"/>
            </a:xfrm>
            <a:prstGeom prst="rect">
              <a:avLst/>
            </a:prstGeom>
            <a:solidFill>
              <a:srgbClr val="FFFFCC"/>
            </a:solidFill>
            <a:ln w="12700">
              <a:solidFill>
                <a:srgbClr val="990033"/>
              </a:solidFill>
              <a:miter lim="800000"/>
            </a:ln>
          </p:spPr>
          <p:txBody>
            <a:bodyPr/>
            <a:lstStyle/>
            <a:p>
              <a:endParaRPr lang="en-US"/>
            </a:p>
          </p:txBody>
        </p:sp>
        <p:sp>
          <p:nvSpPr>
            <p:cNvPr id="348209" name="Rectangle 49"/>
            <p:cNvSpPr>
              <a:spLocks noChangeArrowheads="1"/>
            </p:cNvSpPr>
            <p:nvPr/>
          </p:nvSpPr>
          <p:spPr bwMode="auto">
            <a:xfrm>
              <a:off x="2180" y="2699"/>
              <a:ext cx="118" cy="39"/>
            </a:xfrm>
            <a:prstGeom prst="rect">
              <a:avLst/>
            </a:prstGeom>
            <a:solidFill>
              <a:srgbClr val="FFFFCC"/>
            </a:solidFill>
            <a:ln w="12700">
              <a:solidFill>
                <a:srgbClr val="990033"/>
              </a:solidFill>
              <a:miter lim="800000"/>
            </a:ln>
          </p:spPr>
          <p:txBody>
            <a:bodyPr/>
            <a:lstStyle/>
            <a:p>
              <a:endParaRPr lang="en-US"/>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9" name="Rectangle 3"/>
          <p:cNvSpPr>
            <a:spLocks noGrp="1" noChangeArrowheads="1"/>
          </p:cNvSpPr>
          <p:nvPr>
            <p:ph idx="1"/>
          </p:nvPr>
        </p:nvSpPr>
        <p:spPr/>
        <p:txBody>
          <a:bodyPr>
            <a:normAutofit lnSpcReduction="10000"/>
          </a:bodyPr>
          <a:lstStyle/>
          <a:p>
            <a:r>
              <a:rPr lang="en-US" dirty="0"/>
              <a:t>Distribute subsystem behavior to subsystem elements</a:t>
            </a:r>
            <a:br>
              <a:rPr lang="en-US" dirty="0"/>
            </a:br>
            <a:r>
              <a:rPr lang="zh-CN" altLang="en-US" dirty="0"/>
              <a:t>接口分配给元素</a:t>
            </a:r>
            <a:br>
              <a:rPr lang="en-US" dirty="0"/>
            </a:br>
            <a:r>
              <a:rPr lang="zh-CN" altLang="en-US" dirty="0"/>
              <a:t>子系统行为分配给相应元素</a:t>
            </a:r>
            <a:endParaRPr lang="zh-CN" altLang="en-US" dirty="0"/>
          </a:p>
          <a:p>
            <a:r>
              <a:rPr lang="en-US" dirty="0"/>
              <a:t>Document subsystem elements</a:t>
            </a:r>
            <a:br>
              <a:rPr lang="en-US" dirty="0"/>
            </a:br>
            <a:r>
              <a:rPr lang="zh-CN" altLang="en-US" dirty="0"/>
              <a:t>元素之间的关系</a:t>
            </a:r>
            <a:br>
              <a:rPr lang="en-US" dirty="0"/>
            </a:br>
            <a:endParaRPr lang="en-US" dirty="0"/>
          </a:p>
          <a:p>
            <a:r>
              <a:rPr lang="en-US" dirty="0"/>
              <a:t>Describe subsystem dependencies</a:t>
            </a:r>
            <a:br>
              <a:rPr lang="en-US" dirty="0"/>
            </a:br>
            <a:br>
              <a:rPr lang="en-US" dirty="0"/>
            </a:br>
            <a:endParaRPr lang="en-US" dirty="0"/>
          </a:p>
          <a:p>
            <a:r>
              <a:rPr lang="en-US" dirty="0"/>
              <a:t>Checkpoints</a:t>
            </a:r>
            <a:endParaRPr lang="en-US" dirty="0"/>
          </a:p>
        </p:txBody>
      </p:sp>
      <p:sp>
        <p:nvSpPr>
          <p:cNvPr id="352258" name="Rectangle 2"/>
          <p:cNvSpPr>
            <a:spLocks noGrp="1" noChangeArrowheads="1"/>
          </p:cNvSpPr>
          <p:nvPr>
            <p:ph type="title"/>
          </p:nvPr>
        </p:nvSpPr>
        <p:spPr/>
        <p:txBody>
          <a:bodyPr/>
          <a:lstStyle/>
          <a:p>
            <a:r>
              <a:rPr lang="en-US"/>
              <a:t>Subsystem Design Steps</a:t>
            </a:r>
            <a:endParaRPr lang="en-US"/>
          </a:p>
        </p:txBody>
      </p:sp>
      <p:grpSp>
        <p:nvGrpSpPr>
          <p:cNvPr id="2" name="Group 4"/>
          <p:cNvGrpSpPr/>
          <p:nvPr/>
        </p:nvGrpSpPr>
        <p:grpSpPr bwMode="auto">
          <a:xfrm>
            <a:off x="5940152" y="3284984"/>
            <a:ext cx="1506537" cy="1155700"/>
            <a:chOff x="3673" y="2402"/>
            <a:chExt cx="1778" cy="1363"/>
          </a:xfrm>
        </p:grpSpPr>
        <p:sp>
          <p:nvSpPr>
            <p:cNvPr id="352261" name="Freeform 5"/>
            <p:cNvSpPr/>
            <p:nvPr/>
          </p:nvSpPr>
          <p:spPr bwMode="auto">
            <a:xfrm>
              <a:off x="3673" y="2402"/>
              <a:ext cx="1778" cy="1363"/>
            </a:xfrm>
            <a:custGeom>
              <a:avLst/>
              <a:gdLst/>
              <a:ahLst/>
              <a:cxnLst>
                <a:cxn ang="0">
                  <a:pos x="3405" y="1333"/>
                </a:cxn>
                <a:cxn ang="0">
                  <a:pos x="3234" y="1742"/>
                </a:cxn>
                <a:cxn ang="0">
                  <a:pos x="3059" y="2149"/>
                </a:cxn>
                <a:cxn ang="0">
                  <a:pos x="2887" y="2553"/>
                </a:cxn>
                <a:cxn ang="0">
                  <a:pos x="2814" y="2686"/>
                </a:cxn>
                <a:cxn ang="0">
                  <a:pos x="2787" y="2728"/>
                </a:cxn>
                <a:cxn ang="0">
                  <a:pos x="2647" y="2613"/>
                </a:cxn>
                <a:cxn ang="0">
                  <a:pos x="2359" y="2532"/>
                </a:cxn>
                <a:cxn ang="0">
                  <a:pos x="2065" y="2461"/>
                </a:cxn>
                <a:cxn ang="0">
                  <a:pos x="1770" y="2400"/>
                </a:cxn>
                <a:cxn ang="0">
                  <a:pos x="1470" y="2344"/>
                </a:cxn>
                <a:cxn ang="0">
                  <a:pos x="1167" y="2296"/>
                </a:cxn>
                <a:cxn ang="0">
                  <a:pos x="864" y="2256"/>
                </a:cxn>
                <a:cxn ang="0">
                  <a:pos x="557" y="2221"/>
                </a:cxn>
                <a:cxn ang="0">
                  <a:pos x="351" y="2212"/>
                </a:cxn>
                <a:cxn ang="0">
                  <a:pos x="248" y="2206"/>
                </a:cxn>
                <a:cxn ang="0">
                  <a:pos x="148" y="2197"/>
                </a:cxn>
                <a:cxn ang="0">
                  <a:pos x="50" y="2195"/>
                </a:cxn>
                <a:cxn ang="0">
                  <a:pos x="52" y="2085"/>
                </a:cxn>
                <a:cxn ang="0">
                  <a:pos x="251" y="1746"/>
                </a:cxn>
                <a:cxn ang="0">
                  <a:pos x="441" y="1404"/>
                </a:cxn>
                <a:cxn ang="0">
                  <a:pos x="626" y="1059"/>
                </a:cxn>
                <a:cxn ang="0">
                  <a:pos x="800" y="785"/>
                </a:cxn>
                <a:cxn ang="0">
                  <a:pos x="1558" y="721"/>
                </a:cxn>
                <a:cxn ang="0">
                  <a:pos x="1699" y="662"/>
                </a:cxn>
                <a:cxn ang="0">
                  <a:pos x="1833" y="593"/>
                </a:cxn>
                <a:cxn ang="0">
                  <a:pos x="1944" y="491"/>
                </a:cxn>
                <a:cxn ang="0">
                  <a:pos x="2090" y="390"/>
                </a:cxn>
                <a:cxn ang="0">
                  <a:pos x="2261" y="313"/>
                </a:cxn>
                <a:cxn ang="0">
                  <a:pos x="2435" y="242"/>
                </a:cxn>
                <a:cxn ang="0">
                  <a:pos x="2608" y="167"/>
                </a:cxn>
                <a:cxn ang="0">
                  <a:pos x="2752" y="106"/>
                </a:cxn>
                <a:cxn ang="0">
                  <a:pos x="2890" y="54"/>
                </a:cxn>
                <a:cxn ang="0">
                  <a:pos x="3032" y="14"/>
                </a:cxn>
                <a:cxn ang="0">
                  <a:pos x="3178" y="0"/>
                </a:cxn>
                <a:cxn ang="0">
                  <a:pos x="3276" y="56"/>
                </a:cxn>
                <a:cxn ang="0">
                  <a:pos x="3338" y="136"/>
                </a:cxn>
                <a:cxn ang="0">
                  <a:pos x="3318" y="303"/>
                </a:cxn>
                <a:cxn ang="0">
                  <a:pos x="3190" y="447"/>
                </a:cxn>
                <a:cxn ang="0">
                  <a:pos x="3013" y="551"/>
                </a:cxn>
                <a:cxn ang="0">
                  <a:pos x="2825" y="648"/>
                </a:cxn>
                <a:cxn ang="0">
                  <a:pos x="2637" y="746"/>
                </a:cxn>
                <a:cxn ang="0">
                  <a:pos x="2453" y="848"/>
                </a:cxn>
                <a:cxn ang="0">
                  <a:pos x="2990" y="906"/>
                </a:cxn>
                <a:cxn ang="0">
                  <a:pos x="3078" y="883"/>
                </a:cxn>
                <a:cxn ang="0">
                  <a:pos x="3149" y="906"/>
                </a:cxn>
                <a:cxn ang="0">
                  <a:pos x="3196" y="955"/>
                </a:cxn>
                <a:cxn ang="0">
                  <a:pos x="3290" y="975"/>
                </a:cxn>
                <a:cxn ang="0">
                  <a:pos x="3387" y="986"/>
                </a:cxn>
                <a:cxn ang="0">
                  <a:pos x="3485" y="994"/>
                </a:cxn>
                <a:cxn ang="0">
                  <a:pos x="3556" y="1013"/>
                </a:cxn>
              </a:cxnLst>
              <a:rect l="0" t="0" r="r" b="b"/>
              <a:pathLst>
                <a:path w="3556" h="2728">
                  <a:moveTo>
                    <a:pt x="3529" y="1026"/>
                  </a:moveTo>
                  <a:lnTo>
                    <a:pt x="3489" y="1130"/>
                  </a:lnTo>
                  <a:lnTo>
                    <a:pt x="3447" y="1232"/>
                  </a:lnTo>
                  <a:lnTo>
                    <a:pt x="3405" y="1333"/>
                  </a:lnTo>
                  <a:lnTo>
                    <a:pt x="3362" y="1437"/>
                  </a:lnTo>
                  <a:lnTo>
                    <a:pt x="3320" y="1539"/>
                  </a:lnTo>
                  <a:lnTo>
                    <a:pt x="3276" y="1640"/>
                  </a:lnTo>
                  <a:lnTo>
                    <a:pt x="3234" y="1742"/>
                  </a:lnTo>
                  <a:lnTo>
                    <a:pt x="3190" y="1844"/>
                  </a:lnTo>
                  <a:lnTo>
                    <a:pt x="3148" y="1945"/>
                  </a:lnTo>
                  <a:lnTo>
                    <a:pt x="3103" y="2047"/>
                  </a:lnTo>
                  <a:lnTo>
                    <a:pt x="3059" y="2149"/>
                  </a:lnTo>
                  <a:lnTo>
                    <a:pt x="3017" y="2250"/>
                  </a:lnTo>
                  <a:lnTo>
                    <a:pt x="2973" y="2350"/>
                  </a:lnTo>
                  <a:lnTo>
                    <a:pt x="2929" y="2452"/>
                  </a:lnTo>
                  <a:lnTo>
                    <a:pt x="2887" y="2553"/>
                  </a:lnTo>
                  <a:lnTo>
                    <a:pt x="2842" y="2655"/>
                  </a:lnTo>
                  <a:lnTo>
                    <a:pt x="2829" y="2661"/>
                  </a:lnTo>
                  <a:lnTo>
                    <a:pt x="2819" y="2672"/>
                  </a:lnTo>
                  <a:lnTo>
                    <a:pt x="2814" y="2686"/>
                  </a:lnTo>
                  <a:lnTo>
                    <a:pt x="2810" y="2701"/>
                  </a:lnTo>
                  <a:lnTo>
                    <a:pt x="2804" y="2714"/>
                  </a:lnTo>
                  <a:lnTo>
                    <a:pt x="2798" y="2724"/>
                  </a:lnTo>
                  <a:lnTo>
                    <a:pt x="2787" y="2728"/>
                  </a:lnTo>
                  <a:lnTo>
                    <a:pt x="2769" y="2724"/>
                  </a:lnTo>
                  <a:lnTo>
                    <a:pt x="2791" y="2655"/>
                  </a:lnTo>
                  <a:lnTo>
                    <a:pt x="2720" y="2634"/>
                  </a:lnTo>
                  <a:lnTo>
                    <a:pt x="2647" y="2613"/>
                  </a:lnTo>
                  <a:lnTo>
                    <a:pt x="2576" y="2592"/>
                  </a:lnTo>
                  <a:lnTo>
                    <a:pt x="2503" y="2571"/>
                  </a:lnTo>
                  <a:lnTo>
                    <a:pt x="2432" y="2551"/>
                  </a:lnTo>
                  <a:lnTo>
                    <a:pt x="2359" y="2532"/>
                  </a:lnTo>
                  <a:lnTo>
                    <a:pt x="2286" y="2515"/>
                  </a:lnTo>
                  <a:lnTo>
                    <a:pt x="2213" y="2496"/>
                  </a:lnTo>
                  <a:lnTo>
                    <a:pt x="2140" y="2479"/>
                  </a:lnTo>
                  <a:lnTo>
                    <a:pt x="2065" y="2461"/>
                  </a:lnTo>
                  <a:lnTo>
                    <a:pt x="1992" y="2446"/>
                  </a:lnTo>
                  <a:lnTo>
                    <a:pt x="1917" y="2429"/>
                  </a:lnTo>
                  <a:lnTo>
                    <a:pt x="1844" y="2413"/>
                  </a:lnTo>
                  <a:lnTo>
                    <a:pt x="1770" y="2400"/>
                  </a:lnTo>
                  <a:lnTo>
                    <a:pt x="1695" y="2385"/>
                  </a:lnTo>
                  <a:lnTo>
                    <a:pt x="1620" y="2371"/>
                  </a:lnTo>
                  <a:lnTo>
                    <a:pt x="1545" y="2358"/>
                  </a:lnTo>
                  <a:lnTo>
                    <a:pt x="1470" y="2344"/>
                  </a:lnTo>
                  <a:lnTo>
                    <a:pt x="1395" y="2331"/>
                  </a:lnTo>
                  <a:lnTo>
                    <a:pt x="1319" y="2319"/>
                  </a:lnTo>
                  <a:lnTo>
                    <a:pt x="1244" y="2308"/>
                  </a:lnTo>
                  <a:lnTo>
                    <a:pt x="1167" y="2296"/>
                  </a:lnTo>
                  <a:lnTo>
                    <a:pt x="1092" y="2285"/>
                  </a:lnTo>
                  <a:lnTo>
                    <a:pt x="1015" y="2275"/>
                  </a:lnTo>
                  <a:lnTo>
                    <a:pt x="940" y="2266"/>
                  </a:lnTo>
                  <a:lnTo>
                    <a:pt x="864" y="2256"/>
                  </a:lnTo>
                  <a:lnTo>
                    <a:pt x="787" y="2246"/>
                  </a:lnTo>
                  <a:lnTo>
                    <a:pt x="710" y="2239"/>
                  </a:lnTo>
                  <a:lnTo>
                    <a:pt x="633" y="2229"/>
                  </a:lnTo>
                  <a:lnTo>
                    <a:pt x="557" y="2221"/>
                  </a:lnTo>
                  <a:lnTo>
                    <a:pt x="480" y="2216"/>
                  </a:lnTo>
                  <a:lnTo>
                    <a:pt x="403" y="2208"/>
                  </a:lnTo>
                  <a:lnTo>
                    <a:pt x="376" y="2210"/>
                  </a:lnTo>
                  <a:lnTo>
                    <a:pt x="351" y="2212"/>
                  </a:lnTo>
                  <a:lnTo>
                    <a:pt x="324" y="2212"/>
                  </a:lnTo>
                  <a:lnTo>
                    <a:pt x="299" y="2212"/>
                  </a:lnTo>
                  <a:lnTo>
                    <a:pt x="273" y="2210"/>
                  </a:lnTo>
                  <a:lnTo>
                    <a:pt x="248" y="2206"/>
                  </a:lnTo>
                  <a:lnTo>
                    <a:pt x="223" y="2204"/>
                  </a:lnTo>
                  <a:lnTo>
                    <a:pt x="198" y="2202"/>
                  </a:lnTo>
                  <a:lnTo>
                    <a:pt x="173" y="2198"/>
                  </a:lnTo>
                  <a:lnTo>
                    <a:pt x="148" y="2197"/>
                  </a:lnTo>
                  <a:lnTo>
                    <a:pt x="123" y="2195"/>
                  </a:lnTo>
                  <a:lnTo>
                    <a:pt x="98" y="2195"/>
                  </a:lnTo>
                  <a:lnTo>
                    <a:pt x="73" y="2195"/>
                  </a:lnTo>
                  <a:lnTo>
                    <a:pt x="50" y="2195"/>
                  </a:lnTo>
                  <a:lnTo>
                    <a:pt x="25" y="2198"/>
                  </a:lnTo>
                  <a:lnTo>
                    <a:pt x="0" y="2202"/>
                  </a:lnTo>
                  <a:lnTo>
                    <a:pt x="0" y="2170"/>
                  </a:lnTo>
                  <a:lnTo>
                    <a:pt x="52" y="2085"/>
                  </a:lnTo>
                  <a:lnTo>
                    <a:pt x="104" y="2001"/>
                  </a:lnTo>
                  <a:lnTo>
                    <a:pt x="154" y="1916"/>
                  </a:lnTo>
                  <a:lnTo>
                    <a:pt x="203" y="1832"/>
                  </a:lnTo>
                  <a:lnTo>
                    <a:pt x="251" y="1746"/>
                  </a:lnTo>
                  <a:lnTo>
                    <a:pt x="301" y="1661"/>
                  </a:lnTo>
                  <a:lnTo>
                    <a:pt x="347" y="1575"/>
                  </a:lnTo>
                  <a:lnTo>
                    <a:pt x="395" y="1489"/>
                  </a:lnTo>
                  <a:lnTo>
                    <a:pt x="441" y="1404"/>
                  </a:lnTo>
                  <a:lnTo>
                    <a:pt x="489" y="1318"/>
                  </a:lnTo>
                  <a:lnTo>
                    <a:pt x="534" y="1232"/>
                  </a:lnTo>
                  <a:lnTo>
                    <a:pt x="580" y="1145"/>
                  </a:lnTo>
                  <a:lnTo>
                    <a:pt x="626" y="1059"/>
                  </a:lnTo>
                  <a:lnTo>
                    <a:pt x="672" y="971"/>
                  </a:lnTo>
                  <a:lnTo>
                    <a:pt x="716" y="884"/>
                  </a:lnTo>
                  <a:lnTo>
                    <a:pt x="762" y="798"/>
                  </a:lnTo>
                  <a:lnTo>
                    <a:pt x="800" y="785"/>
                  </a:lnTo>
                  <a:lnTo>
                    <a:pt x="1459" y="777"/>
                  </a:lnTo>
                  <a:lnTo>
                    <a:pt x="1491" y="756"/>
                  </a:lnTo>
                  <a:lnTo>
                    <a:pt x="1524" y="739"/>
                  </a:lnTo>
                  <a:lnTo>
                    <a:pt x="1558" y="721"/>
                  </a:lnTo>
                  <a:lnTo>
                    <a:pt x="1593" y="706"/>
                  </a:lnTo>
                  <a:lnTo>
                    <a:pt x="1629" y="691"/>
                  </a:lnTo>
                  <a:lnTo>
                    <a:pt x="1664" y="675"/>
                  </a:lnTo>
                  <a:lnTo>
                    <a:pt x="1699" y="662"/>
                  </a:lnTo>
                  <a:lnTo>
                    <a:pt x="1735" y="645"/>
                  </a:lnTo>
                  <a:lnTo>
                    <a:pt x="1768" y="629"/>
                  </a:lnTo>
                  <a:lnTo>
                    <a:pt x="1802" y="612"/>
                  </a:lnTo>
                  <a:lnTo>
                    <a:pt x="1833" y="593"/>
                  </a:lnTo>
                  <a:lnTo>
                    <a:pt x="1864" y="572"/>
                  </a:lnTo>
                  <a:lnTo>
                    <a:pt x="1892" y="547"/>
                  </a:lnTo>
                  <a:lnTo>
                    <a:pt x="1919" y="520"/>
                  </a:lnTo>
                  <a:lnTo>
                    <a:pt x="1944" y="491"/>
                  </a:lnTo>
                  <a:lnTo>
                    <a:pt x="1965" y="457"/>
                  </a:lnTo>
                  <a:lnTo>
                    <a:pt x="2006" y="434"/>
                  </a:lnTo>
                  <a:lnTo>
                    <a:pt x="2048" y="411"/>
                  </a:lnTo>
                  <a:lnTo>
                    <a:pt x="2090" y="390"/>
                  </a:lnTo>
                  <a:lnTo>
                    <a:pt x="2132" y="368"/>
                  </a:lnTo>
                  <a:lnTo>
                    <a:pt x="2176" y="349"/>
                  </a:lnTo>
                  <a:lnTo>
                    <a:pt x="2219" y="330"/>
                  </a:lnTo>
                  <a:lnTo>
                    <a:pt x="2261" y="313"/>
                  </a:lnTo>
                  <a:lnTo>
                    <a:pt x="2305" y="294"/>
                  </a:lnTo>
                  <a:lnTo>
                    <a:pt x="2349" y="276"/>
                  </a:lnTo>
                  <a:lnTo>
                    <a:pt x="2391" y="259"/>
                  </a:lnTo>
                  <a:lnTo>
                    <a:pt x="2435" y="242"/>
                  </a:lnTo>
                  <a:lnTo>
                    <a:pt x="2478" y="223"/>
                  </a:lnTo>
                  <a:lnTo>
                    <a:pt x="2522" y="205"/>
                  </a:lnTo>
                  <a:lnTo>
                    <a:pt x="2564" y="186"/>
                  </a:lnTo>
                  <a:lnTo>
                    <a:pt x="2608" y="167"/>
                  </a:lnTo>
                  <a:lnTo>
                    <a:pt x="2650" y="146"/>
                  </a:lnTo>
                  <a:lnTo>
                    <a:pt x="2685" y="132"/>
                  </a:lnTo>
                  <a:lnTo>
                    <a:pt x="2718" y="121"/>
                  </a:lnTo>
                  <a:lnTo>
                    <a:pt x="2752" y="106"/>
                  </a:lnTo>
                  <a:lnTo>
                    <a:pt x="2787" y="92"/>
                  </a:lnTo>
                  <a:lnTo>
                    <a:pt x="2821" y="79"/>
                  </a:lnTo>
                  <a:lnTo>
                    <a:pt x="2856" y="65"/>
                  </a:lnTo>
                  <a:lnTo>
                    <a:pt x="2890" y="54"/>
                  </a:lnTo>
                  <a:lnTo>
                    <a:pt x="2925" y="40"/>
                  </a:lnTo>
                  <a:lnTo>
                    <a:pt x="2961" y="31"/>
                  </a:lnTo>
                  <a:lnTo>
                    <a:pt x="2996" y="21"/>
                  </a:lnTo>
                  <a:lnTo>
                    <a:pt x="3032" y="14"/>
                  </a:lnTo>
                  <a:lnTo>
                    <a:pt x="3067" y="6"/>
                  </a:lnTo>
                  <a:lnTo>
                    <a:pt x="3103" y="2"/>
                  </a:lnTo>
                  <a:lnTo>
                    <a:pt x="3140" y="0"/>
                  </a:lnTo>
                  <a:lnTo>
                    <a:pt x="3178" y="0"/>
                  </a:lnTo>
                  <a:lnTo>
                    <a:pt x="3215" y="4"/>
                  </a:lnTo>
                  <a:lnTo>
                    <a:pt x="3236" y="21"/>
                  </a:lnTo>
                  <a:lnTo>
                    <a:pt x="3255" y="38"/>
                  </a:lnTo>
                  <a:lnTo>
                    <a:pt x="3276" y="56"/>
                  </a:lnTo>
                  <a:lnTo>
                    <a:pt x="3297" y="75"/>
                  </a:lnTo>
                  <a:lnTo>
                    <a:pt x="3315" y="92"/>
                  </a:lnTo>
                  <a:lnTo>
                    <a:pt x="3328" y="113"/>
                  </a:lnTo>
                  <a:lnTo>
                    <a:pt x="3338" y="136"/>
                  </a:lnTo>
                  <a:lnTo>
                    <a:pt x="3343" y="163"/>
                  </a:lnTo>
                  <a:lnTo>
                    <a:pt x="3347" y="213"/>
                  </a:lnTo>
                  <a:lnTo>
                    <a:pt x="3338" y="259"/>
                  </a:lnTo>
                  <a:lnTo>
                    <a:pt x="3318" y="303"/>
                  </a:lnTo>
                  <a:lnTo>
                    <a:pt x="3293" y="343"/>
                  </a:lnTo>
                  <a:lnTo>
                    <a:pt x="3261" y="382"/>
                  </a:lnTo>
                  <a:lnTo>
                    <a:pt x="3226" y="416"/>
                  </a:lnTo>
                  <a:lnTo>
                    <a:pt x="3190" y="447"/>
                  </a:lnTo>
                  <a:lnTo>
                    <a:pt x="3153" y="478"/>
                  </a:lnTo>
                  <a:lnTo>
                    <a:pt x="3107" y="503"/>
                  </a:lnTo>
                  <a:lnTo>
                    <a:pt x="3059" y="526"/>
                  </a:lnTo>
                  <a:lnTo>
                    <a:pt x="3013" y="551"/>
                  </a:lnTo>
                  <a:lnTo>
                    <a:pt x="2965" y="574"/>
                  </a:lnTo>
                  <a:lnTo>
                    <a:pt x="2919" y="599"/>
                  </a:lnTo>
                  <a:lnTo>
                    <a:pt x="2871" y="624"/>
                  </a:lnTo>
                  <a:lnTo>
                    <a:pt x="2825" y="648"/>
                  </a:lnTo>
                  <a:lnTo>
                    <a:pt x="2777" y="672"/>
                  </a:lnTo>
                  <a:lnTo>
                    <a:pt x="2731" y="696"/>
                  </a:lnTo>
                  <a:lnTo>
                    <a:pt x="2685" y="721"/>
                  </a:lnTo>
                  <a:lnTo>
                    <a:pt x="2637" y="746"/>
                  </a:lnTo>
                  <a:lnTo>
                    <a:pt x="2591" y="771"/>
                  </a:lnTo>
                  <a:lnTo>
                    <a:pt x="2545" y="796"/>
                  </a:lnTo>
                  <a:lnTo>
                    <a:pt x="2499" y="823"/>
                  </a:lnTo>
                  <a:lnTo>
                    <a:pt x="2453" y="848"/>
                  </a:lnTo>
                  <a:lnTo>
                    <a:pt x="2407" y="873"/>
                  </a:lnTo>
                  <a:lnTo>
                    <a:pt x="2952" y="930"/>
                  </a:lnTo>
                  <a:lnTo>
                    <a:pt x="2971" y="917"/>
                  </a:lnTo>
                  <a:lnTo>
                    <a:pt x="2990" y="906"/>
                  </a:lnTo>
                  <a:lnTo>
                    <a:pt x="3011" y="896"/>
                  </a:lnTo>
                  <a:lnTo>
                    <a:pt x="3032" y="888"/>
                  </a:lnTo>
                  <a:lnTo>
                    <a:pt x="3055" y="884"/>
                  </a:lnTo>
                  <a:lnTo>
                    <a:pt x="3078" y="883"/>
                  </a:lnTo>
                  <a:lnTo>
                    <a:pt x="3100" y="883"/>
                  </a:lnTo>
                  <a:lnTo>
                    <a:pt x="3123" y="886"/>
                  </a:lnTo>
                  <a:lnTo>
                    <a:pt x="3138" y="896"/>
                  </a:lnTo>
                  <a:lnTo>
                    <a:pt x="3149" y="906"/>
                  </a:lnTo>
                  <a:lnTo>
                    <a:pt x="3159" y="917"/>
                  </a:lnTo>
                  <a:lnTo>
                    <a:pt x="3172" y="930"/>
                  </a:lnTo>
                  <a:lnTo>
                    <a:pt x="3172" y="950"/>
                  </a:lnTo>
                  <a:lnTo>
                    <a:pt x="3196" y="955"/>
                  </a:lnTo>
                  <a:lnTo>
                    <a:pt x="3219" y="961"/>
                  </a:lnTo>
                  <a:lnTo>
                    <a:pt x="3242" y="965"/>
                  </a:lnTo>
                  <a:lnTo>
                    <a:pt x="3267" y="971"/>
                  </a:lnTo>
                  <a:lnTo>
                    <a:pt x="3290" y="975"/>
                  </a:lnTo>
                  <a:lnTo>
                    <a:pt x="3315" y="977"/>
                  </a:lnTo>
                  <a:lnTo>
                    <a:pt x="3339" y="980"/>
                  </a:lnTo>
                  <a:lnTo>
                    <a:pt x="3364" y="982"/>
                  </a:lnTo>
                  <a:lnTo>
                    <a:pt x="3387" y="986"/>
                  </a:lnTo>
                  <a:lnTo>
                    <a:pt x="3412" y="988"/>
                  </a:lnTo>
                  <a:lnTo>
                    <a:pt x="3437" y="990"/>
                  </a:lnTo>
                  <a:lnTo>
                    <a:pt x="3462" y="992"/>
                  </a:lnTo>
                  <a:lnTo>
                    <a:pt x="3485" y="994"/>
                  </a:lnTo>
                  <a:lnTo>
                    <a:pt x="3510" y="996"/>
                  </a:lnTo>
                  <a:lnTo>
                    <a:pt x="3533" y="998"/>
                  </a:lnTo>
                  <a:lnTo>
                    <a:pt x="3556" y="1000"/>
                  </a:lnTo>
                  <a:lnTo>
                    <a:pt x="3556" y="1013"/>
                  </a:lnTo>
                  <a:lnTo>
                    <a:pt x="3549" y="1019"/>
                  </a:lnTo>
                  <a:lnTo>
                    <a:pt x="3539" y="1023"/>
                  </a:lnTo>
                  <a:lnTo>
                    <a:pt x="3529" y="1026"/>
                  </a:lnTo>
                  <a:close/>
                </a:path>
              </a:pathLst>
            </a:custGeom>
            <a:solidFill>
              <a:srgbClr val="000000"/>
            </a:solidFill>
            <a:ln w="9525">
              <a:noFill/>
              <a:round/>
            </a:ln>
          </p:spPr>
          <p:txBody>
            <a:bodyPr/>
            <a:lstStyle/>
            <a:p>
              <a:endParaRPr lang="en-US"/>
            </a:p>
          </p:txBody>
        </p:sp>
        <p:sp>
          <p:nvSpPr>
            <p:cNvPr id="352262" name="Freeform 6"/>
            <p:cNvSpPr/>
            <p:nvPr/>
          </p:nvSpPr>
          <p:spPr bwMode="auto">
            <a:xfrm>
              <a:off x="3705" y="2805"/>
              <a:ext cx="1704" cy="895"/>
            </a:xfrm>
            <a:custGeom>
              <a:avLst/>
              <a:gdLst/>
              <a:ahLst/>
              <a:cxnLst>
                <a:cxn ang="0">
                  <a:pos x="2520" y="1734"/>
                </a:cxn>
                <a:cxn ang="0">
                  <a:pos x="2238" y="1671"/>
                </a:cxn>
                <a:cxn ang="0">
                  <a:pos x="1958" y="1609"/>
                </a:cxn>
                <a:cxn ang="0">
                  <a:pos x="1678" y="1554"/>
                </a:cxn>
                <a:cxn ang="0">
                  <a:pos x="1396" y="1500"/>
                </a:cxn>
                <a:cxn ang="0">
                  <a:pos x="1110" y="1448"/>
                </a:cxn>
                <a:cxn ang="0">
                  <a:pos x="816" y="1406"/>
                </a:cxn>
                <a:cxn ang="0">
                  <a:pos x="526" y="1379"/>
                </a:cxn>
                <a:cxn ang="0">
                  <a:pos x="238" y="1356"/>
                </a:cxn>
                <a:cxn ang="0">
                  <a:pos x="46" y="1258"/>
                </a:cxn>
                <a:cxn ang="0">
                  <a:pos x="275" y="846"/>
                </a:cxn>
                <a:cxn ang="0">
                  <a:pos x="503" y="433"/>
                </a:cxn>
                <a:cxn ang="0">
                  <a:pos x="732" y="21"/>
                </a:cxn>
                <a:cxn ang="0">
                  <a:pos x="904" y="7"/>
                </a:cxn>
                <a:cxn ang="0">
                  <a:pos x="1087" y="2"/>
                </a:cxn>
                <a:cxn ang="0">
                  <a:pos x="1265" y="5"/>
                </a:cxn>
                <a:cxn ang="0">
                  <a:pos x="799" y="312"/>
                </a:cxn>
                <a:cxn ang="0">
                  <a:pos x="768" y="416"/>
                </a:cxn>
                <a:cxn ang="0">
                  <a:pos x="666" y="456"/>
                </a:cxn>
                <a:cxn ang="0">
                  <a:pos x="557" y="533"/>
                </a:cxn>
                <a:cxn ang="0">
                  <a:pos x="405" y="727"/>
                </a:cxn>
                <a:cxn ang="0">
                  <a:pos x="400" y="823"/>
                </a:cxn>
                <a:cxn ang="0">
                  <a:pos x="482" y="869"/>
                </a:cxn>
                <a:cxn ang="0">
                  <a:pos x="605" y="840"/>
                </a:cxn>
                <a:cxn ang="0">
                  <a:pos x="730" y="815"/>
                </a:cxn>
                <a:cxn ang="0">
                  <a:pos x="860" y="800"/>
                </a:cxn>
                <a:cxn ang="0">
                  <a:pos x="906" y="690"/>
                </a:cxn>
                <a:cxn ang="0">
                  <a:pos x="1023" y="644"/>
                </a:cxn>
                <a:cxn ang="0">
                  <a:pos x="1181" y="585"/>
                </a:cxn>
                <a:cxn ang="0">
                  <a:pos x="2110" y="172"/>
                </a:cxn>
                <a:cxn ang="0">
                  <a:pos x="2273" y="103"/>
                </a:cxn>
                <a:cxn ang="0">
                  <a:pos x="2442" y="109"/>
                </a:cxn>
                <a:cxn ang="0">
                  <a:pos x="2616" y="126"/>
                </a:cxn>
                <a:cxn ang="0">
                  <a:pos x="2789" y="149"/>
                </a:cxn>
                <a:cxn ang="0">
                  <a:pos x="2712" y="236"/>
                </a:cxn>
                <a:cxn ang="0">
                  <a:pos x="2584" y="351"/>
                </a:cxn>
                <a:cxn ang="0">
                  <a:pos x="2468" y="481"/>
                </a:cxn>
                <a:cxn ang="0">
                  <a:pos x="2449" y="650"/>
                </a:cxn>
                <a:cxn ang="0">
                  <a:pos x="2626" y="685"/>
                </a:cxn>
                <a:cxn ang="0">
                  <a:pos x="2810" y="566"/>
                </a:cxn>
                <a:cxn ang="0">
                  <a:pos x="2992" y="401"/>
                </a:cxn>
                <a:cxn ang="0">
                  <a:pos x="3042" y="291"/>
                </a:cxn>
                <a:cxn ang="0">
                  <a:pos x="2989" y="251"/>
                </a:cxn>
                <a:cxn ang="0">
                  <a:pos x="2879" y="374"/>
                </a:cxn>
                <a:cxn ang="0">
                  <a:pos x="2756" y="477"/>
                </a:cxn>
                <a:cxn ang="0">
                  <a:pos x="2616" y="554"/>
                </a:cxn>
                <a:cxn ang="0">
                  <a:pos x="2568" y="571"/>
                </a:cxn>
                <a:cxn ang="0">
                  <a:pos x="2645" y="431"/>
                </a:cxn>
                <a:cxn ang="0">
                  <a:pos x="2797" y="309"/>
                </a:cxn>
                <a:cxn ang="0">
                  <a:pos x="2962" y="209"/>
                </a:cxn>
                <a:cxn ang="0">
                  <a:pos x="3052" y="192"/>
                </a:cxn>
                <a:cxn ang="0">
                  <a:pos x="3104" y="182"/>
                </a:cxn>
                <a:cxn ang="0">
                  <a:pos x="3298" y="211"/>
                </a:cxn>
                <a:cxn ang="0">
                  <a:pos x="3336" y="424"/>
                </a:cxn>
                <a:cxn ang="0">
                  <a:pos x="3138" y="917"/>
                </a:cxn>
                <a:cxn ang="0">
                  <a:pos x="2923" y="1404"/>
                </a:cxn>
              </a:cxnLst>
              <a:rect l="0" t="0" r="r" b="b"/>
              <a:pathLst>
                <a:path w="3409" h="1789">
                  <a:moveTo>
                    <a:pt x="2747" y="1789"/>
                  </a:moveTo>
                  <a:lnTo>
                    <a:pt x="2689" y="1776"/>
                  </a:lnTo>
                  <a:lnTo>
                    <a:pt x="2634" y="1761"/>
                  </a:lnTo>
                  <a:lnTo>
                    <a:pt x="2576" y="1747"/>
                  </a:lnTo>
                  <a:lnTo>
                    <a:pt x="2520" y="1734"/>
                  </a:lnTo>
                  <a:lnTo>
                    <a:pt x="2463" y="1720"/>
                  </a:lnTo>
                  <a:lnTo>
                    <a:pt x="2407" y="1707"/>
                  </a:lnTo>
                  <a:lnTo>
                    <a:pt x="2351" y="1695"/>
                  </a:lnTo>
                  <a:lnTo>
                    <a:pt x="2294" y="1682"/>
                  </a:lnTo>
                  <a:lnTo>
                    <a:pt x="2238" y="1671"/>
                  </a:lnTo>
                  <a:lnTo>
                    <a:pt x="2182" y="1657"/>
                  </a:lnTo>
                  <a:lnTo>
                    <a:pt x="2125" y="1646"/>
                  </a:lnTo>
                  <a:lnTo>
                    <a:pt x="2069" y="1632"/>
                  </a:lnTo>
                  <a:lnTo>
                    <a:pt x="2014" y="1621"/>
                  </a:lnTo>
                  <a:lnTo>
                    <a:pt x="1958" y="1609"/>
                  </a:lnTo>
                  <a:lnTo>
                    <a:pt x="1902" y="1598"/>
                  </a:lnTo>
                  <a:lnTo>
                    <a:pt x="1845" y="1586"/>
                  </a:lnTo>
                  <a:lnTo>
                    <a:pt x="1789" y="1575"/>
                  </a:lnTo>
                  <a:lnTo>
                    <a:pt x="1733" y="1563"/>
                  </a:lnTo>
                  <a:lnTo>
                    <a:pt x="1678" y="1554"/>
                  </a:lnTo>
                  <a:lnTo>
                    <a:pt x="1620" y="1542"/>
                  </a:lnTo>
                  <a:lnTo>
                    <a:pt x="1565" y="1530"/>
                  </a:lnTo>
                  <a:lnTo>
                    <a:pt x="1509" y="1521"/>
                  </a:lnTo>
                  <a:lnTo>
                    <a:pt x="1451" y="1509"/>
                  </a:lnTo>
                  <a:lnTo>
                    <a:pt x="1396" y="1500"/>
                  </a:lnTo>
                  <a:lnTo>
                    <a:pt x="1338" y="1488"/>
                  </a:lnTo>
                  <a:lnTo>
                    <a:pt x="1280" y="1479"/>
                  </a:lnTo>
                  <a:lnTo>
                    <a:pt x="1225" y="1469"/>
                  </a:lnTo>
                  <a:lnTo>
                    <a:pt x="1167" y="1460"/>
                  </a:lnTo>
                  <a:lnTo>
                    <a:pt x="1110" y="1448"/>
                  </a:lnTo>
                  <a:lnTo>
                    <a:pt x="1052" y="1438"/>
                  </a:lnTo>
                  <a:lnTo>
                    <a:pt x="994" y="1429"/>
                  </a:lnTo>
                  <a:lnTo>
                    <a:pt x="937" y="1419"/>
                  </a:lnTo>
                  <a:lnTo>
                    <a:pt x="876" y="1413"/>
                  </a:lnTo>
                  <a:lnTo>
                    <a:pt x="816" y="1406"/>
                  </a:lnTo>
                  <a:lnTo>
                    <a:pt x="757" y="1400"/>
                  </a:lnTo>
                  <a:lnTo>
                    <a:pt x="699" y="1394"/>
                  </a:lnTo>
                  <a:lnTo>
                    <a:pt x="641" y="1390"/>
                  </a:lnTo>
                  <a:lnTo>
                    <a:pt x="582" y="1385"/>
                  </a:lnTo>
                  <a:lnTo>
                    <a:pt x="526" y="1379"/>
                  </a:lnTo>
                  <a:lnTo>
                    <a:pt x="469" y="1373"/>
                  </a:lnTo>
                  <a:lnTo>
                    <a:pt x="411" y="1369"/>
                  </a:lnTo>
                  <a:lnTo>
                    <a:pt x="353" y="1366"/>
                  </a:lnTo>
                  <a:lnTo>
                    <a:pt x="296" y="1360"/>
                  </a:lnTo>
                  <a:lnTo>
                    <a:pt x="238" y="1356"/>
                  </a:lnTo>
                  <a:lnTo>
                    <a:pt x="179" y="1352"/>
                  </a:lnTo>
                  <a:lnTo>
                    <a:pt x="121" y="1348"/>
                  </a:lnTo>
                  <a:lnTo>
                    <a:pt x="60" y="1344"/>
                  </a:lnTo>
                  <a:lnTo>
                    <a:pt x="0" y="1341"/>
                  </a:lnTo>
                  <a:lnTo>
                    <a:pt x="46" y="1258"/>
                  </a:lnTo>
                  <a:lnTo>
                    <a:pt x="92" y="1176"/>
                  </a:lnTo>
                  <a:lnTo>
                    <a:pt x="139" y="1093"/>
                  </a:lnTo>
                  <a:lnTo>
                    <a:pt x="183" y="1011"/>
                  </a:lnTo>
                  <a:lnTo>
                    <a:pt x="229" y="928"/>
                  </a:lnTo>
                  <a:lnTo>
                    <a:pt x="275" y="846"/>
                  </a:lnTo>
                  <a:lnTo>
                    <a:pt x="321" y="763"/>
                  </a:lnTo>
                  <a:lnTo>
                    <a:pt x="367" y="681"/>
                  </a:lnTo>
                  <a:lnTo>
                    <a:pt x="413" y="598"/>
                  </a:lnTo>
                  <a:lnTo>
                    <a:pt x="459" y="516"/>
                  </a:lnTo>
                  <a:lnTo>
                    <a:pt x="503" y="433"/>
                  </a:lnTo>
                  <a:lnTo>
                    <a:pt x="549" y="351"/>
                  </a:lnTo>
                  <a:lnTo>
                    <a:pt x="595" y="268"/>
                  </a:lnTo>
                  <a:lnTo>
                    <a:pt x="641" y="186"/>
                  </a:lnTo>
                  <a:lnTo>
                    <a:pt x="685" y="103"/>
                  </a:lnTo>
                  <a:lnTo>
                    <a:pt x="732" y="21"/>
                  </a:lnTo>
                  <a:lnTo>
                    <a:pt x="764" y="19"/>
                  </a:lnTo>
                  <a:lnTo>
                    <a:pt x="799" y="15"/>
                  </a:lnTo>
                  <a:lnTo>
                    <a:pt x="833" y="13"/>
                  </a:lnTo>
                  <a:lnTo>
                    <a:pt x="868" y="9"/>
                  </a:lnTo>
                  <a:lnTo>
                    <a:pt x="904" y="7"/>
                  </a:lnTo>
                  <a:lnTo>
                    <a:pt x="941" y="5"/>
                  </a:lnTo>
                  <a:lnTo>
                    <a:pt x="977" y="4"/>
                  </a:lnTo>
                  <a:lnTo>
                    <a:pt x="1014" y="2"/>
                  </a:lnTo>
                  <a:lnTo>
                    <a:pt x="1050" y="2"/>
                  </a:lnTo>
                  <a:lnTo>
                    <a:pt x="1087" y="2"/>
                  </a:lnTo>
                  <a:lnTo>
                    <a:pt x="1123" y="0"/>
                  </a:lnTo>
                  <a:lnTo>
                    <a:pt x="1160" y="2"/>
                  </a:lnTo>
                  <a:lnTo>
                    <a:pt x="1196" y="2"/>
                  </a:lnTo>
                  <a:lnTo>
                    <a:pt x="1231" y="4"/>
                  </a:lnTo>
                  <a:lnTo>
                    <a:pt x="1265" y="5"/>
                  </a:lnTo>
                  <a:lnTo>
                    <a:pt x="1300" y="7"/>
                  </a:lnTo>
                  <a:lnTo>
                    <a:pt x="847" y="264"/>
                  </a:lnTo>
                  <a:lnTo>
                    <a:pt x="828" y="278"/>
                  </a:lnTo>
                  <a:lnTo>
                    <a:pt x="812" y="295"/>
                  </a:lnTo>
                  <a:lnTo>
                    <a:pt x="799" y="312"/>
                  </a:lnTo>
                  <a:lnTo>
                    <a:pt x="787" y="332"/>
                  </a:lnTo>
                  <a:lnTo>
                    <a:pt x="778" y="353"/>
                  </a:lnTo>
                  <a:lnTo>
                    <a:pt x="772" y="374"/>
                  </a:lnTo>
                  <a:lnTo>
                    <a:pt x="768" y="395"/>
                  </a:lnTo>
                  <a:lnTo>
                    <a:pt x="768" y="416"/>
                  </a:lnTo>
                  <a:lnTo>
                    <a:pt x="749" y="424"/>
                  </a:lnTo>
                  <a:lnTo>
                    <a:pt x="728" y="433"/>
                  </a:lnTo>
                  <a:lnTo>
                    <a:pt x="709" y="443"/>
                  </a:lnTo>
                  <a:lnTo>
                    <a:pt x="687" y="450"/>
                  </a:lnTo>
                  <a:lnTo>
                    <a:pt x="666" y="456"/>
                  </a:lnTo>
                  <a:lnTo>
                    <a:pt x="645" y="458"/>
                  </a:lnTo>
                  <a:lnTo>
                    <a:pt x="624" y="456"/>
                  </a:lnTo>
                  <a:lnTo>
                    <a:pt x="603" y="449"/>
                  </a:lnTo>
                  <a:lnTo>
                    <a:pt x="580" y="491"/>
                  </a:lnTo>
                  <a:lnTo>
                    <a:pt x="557" y="533"/>
                  </a:lnTo>
                  <a:lnTo>
                    <a:pt x="530" y="575"/>
                  </a:lnTo>
                  <a:lnTo>
                    <a:pt x="503" y="615"/>
                  </a:lnTo>
                  <a:lnTo>
                    <a:pt x="472" y="656"/>
                  </a:lnTo>
                  <a:lnTo>
                    <a:pt x="440" y="692"/>
                  </a:lnTo>
                  <a:lnTo>
                    <a:pt x="405" y="727"/>
                  </a:lnTo>
                  <a:lnTo>
                    <a:pt x="367" y="757"/>
                  </a:lnTo>
                  <a:lnTo>
                    <a:pt x="369" y="777"/>
                  </a:lnTo>
                  <a:lnTo>
                    <a:pt x="377" y="794"/>
                  </a:lnTo>
                  <a:lnTo>
                    <a:pt x="386" y="809"/>
                  </a:lnTo>
                  <a:lnTo>
                    <a:pt x="400" y="823"/>
                  </a:lnTo>
                  <a:lnTo>
                    <a:pt x="415" y="834"/>
                  </a:lnTo>
                  <a:lnTo>
                    <a:pt x="428" y="848"/>
                  </a:lnTo>
                  <a:lnTo>
                    <a:pt x="444" y="861"/>
                  </a:lnTo>
                  <a:lnTo>
                    <a:pt x="457" y="874"/>
                  </a:lnTo>
                  <a:lnTo>
                    <a:pt x="482" y="869"/>
                  </a:lnTo>
                  <a:lnTo>
                    <a:pt x="505" y="863"/>
                  </a:lnTo>
                  <a:lnTo>
                    <a:pt x="530" y="857"/>
                  </a:lnTo>
                  <a:lnTo>
                    <a:pt x="555" y="851"/>
                  </a:lnTo>
                  <a:lnTo>
                    <a:pt x="580" y="846"/>
                  </a:lnTo>
                  <a:lnTo>
                    <a:pt x="605" y="840"/>
                  </a:lnTo>
                  <a:lnTo>
                    <a:pt x="628" y="834"/>
                  </a:lnTo>
                  <a:lnTo>
                    <a:pt x="653" y="828"/>
                  </a:lnTo>
                  <a:lnTo>
                    <a:pt x="678" y="823"/>
                  </a:lnTo>
                  <a:lnTo>
                    <a:pt x="705" y="819"/>
                  </a:lnTo>
                  <a:lnTo>
                    <a:pt x="730" y="815"/>
                  </a:lnTo>
                  <a:lnTo>
                    <a:pt x="755" y="811"/>
                  </a:lnTo>
                  <a:lnTo>
                    <a:pt x="781" y="807"/>
                  </a:lnTo>
                  <a:lnTo>
                    <a:pt x="806" y="803"/>
                  </a:lnTo>
                  <a:lnTo>
                    <a:pt x="833" y="802"/>
                  </a:lnTo>
                  <a:lnTo>
                    <a:pt x="860" y="800"/>
                  </a:lnTo>
                  <a:lnTo>
                    <a:pt x="864" y="775"/>
                  </a:lnTo>
                  <a:lnTo>
                    <a:pt x="870" y="752"/>
                  </a:lnTo>
                  <a:lnTo>
                    <a:pt x="879" y="731"/>
                  </a:lnTo>
                  <a:lnTo>
                    <a:pt x="893" y="711"/>
                  </a:lnTo>
                  <a:lnTo>
                    <a:pt x="906" y="690"/>
                  </a:lnTo>
                  <a:lnTo>
                    <a:pt x="922" y="671"/>
                  </a:lnTo>
                  <a:lnTo>
                    <a:pt x="939" y="654"/>
                  </a:lnTo>
                  <a:lnTo>
                    <a:pt x="956" y="635"/>
                  </a:lnTo>
                  <a:lnTo>
                    <a:pt x="991" y="644"/>
                  </a:lnTo>
                  <a:lnTo>
                    <a:pt x="1023" y="644"/>
                  </a:lnTo>
                  <a:lnTo>
                    <a:pt x="1056" y="638"/>
                  </a:lnTo>
                  <a:lnTo>
                    <a:pt x="1087" y="627"/>
                  </a:lnTo>
                  <a:lnTo>
                    <a:pt x="1119" y="614"/>
                  </a:lnTo>
                  <a:lnTo>
                    <a:pt x="1150" y="598"/>
                  </a:lnTo>
                  <a:lnTo>
                    <a:pt x="1181" y="585"/>
                  </a:lnTo>
                  <a:lnTo>
                    <a:pt x="1211" y="571"/>
                  </a:lnTo>
                  <a:lnTo>
                    <a:pt x="1998" y="174"/>
                  </a:lnTo>
                  <a:lnTo>
                    <a:pt x="2039" y="180"/>
                  </a:lnTo>
                  <a:lnTo>
                    <a:pt x="2075" y="178"/>
                  </a:lnTo>
                  <a:lnTo>
                    <a:pt x="2110" y="172"/>
                  </a:lnTo>
                  <a:lnTo>
                    <a:pt x="2144" y="161"/>
                  </a:lnTo>
                  <a:lnTo>
                    <a:pt x="2177" y="149"/>
                  </a:lnTo>
                  <a:lnTo>
                    <a:pt x="2209" y="134"/>
                  </a:lnTo>
                  <a:lnTo>
                    <a:pt x="2240" y="119"/>
                  </a:lnTo>
                  <a:lnTo>
                    <a:pt x="2273" y="103"/>
                  </a:lnTo>
                  <a:lnTo>
                    <a:pt x="2305" y="103"/>
                  </a:lnTo>
                  <a:lnTo>
                    <a:pt x="2340" y="103"/>
                  </a:lnTo>
                  <a:lnTo>
                    <a:pt x="2372" y="105"/>
                  </a:lnTo>
                  <a:lnTo>
                    <a:pt x="2407" y="107"/>
                  </a:lnTo>
                  <a:lnTo>
                    <a:pt x="2442" y="109"/>
                  </a:lnTo>
                  <a:lnTo>
                    <a:pt x="2476" y="111"/>
                  </a:lnTo>
                  <a:lnTo>
                    <a:pt x="2511" y="115"/>
                  </a:lnTo>
                  <a:lnTo>
                    <a:pt x="2545" y="119"/>
                  </a:lnTo>
                  <a:lnTo>
                    <a:pt x="2582" y="122"/>
                  </a:lnTo>
                  <a:lnTo>
                    <a:pt x="2616" y="126"/>
                  </a:lnTo>
                  <a:lnTo>
                    <a:pt x="2651" y="130"/>
                  </a:lnTo>
                  <a:lnTo>
                    <a:pt x="2685" y="136"/>
                  </a:lnTo>
                  <a:lnTo>
                    <a:pt x="2720" y="140"/>
                  </a:lnTo>
                  <a:lnTo>
                    <a:pt x="2754" y="145"/>
                  </a:lnTo>
                  <a:lnTo>
                    <a:pt x="2789" y="149"/>
                  </a:lnTo>
                  <a:lnTo>
                    <a:pt x="2824" y="155"/>
                  </a:lnTo>
                  <a:lnTo>
                    <a:pt x="2795" y="174"/>
                  </a:lnTo>
                  <a:lnTo>
                    <a:pt x="2766" y="193"/>
                  </a:lnTo>
                  <a:lnTo>
                    <a:pt x="2739" y="215"/>
                  </a:lnTo>
                  <a:lnTo>
                    <a:pt x="2712" y="236"/>
                  </a:lnTo>
                  <a:lnTo>
                    <a:pt x="2685" y="257"/>
                  </a:lnTo>
                  <a:lnTo>
                    <a:pt x="2658" y="280"/>
                  </a:lnTo>
                  <a:lnTo>
                    <a:pt x="2634" y="303"/>
                  </a:lnTo>
                  <a:lnTo>
                    <a:pt x="2609" y="326"/>
                  </a:lnTo>
                  <a:lnTo>
                    <a:pt x="2584" y="351"/>
                  </a:lnTo>
                  <a:lnTo>
                    <a:pt x="2559" y="376"/>
                  </a:lnTo>
                  <a:lnTo>
                    <a:pt x="2536" y="401"/>
                  </a:lnTo>
                  <a:lnTo>
                    <a:pt x="2513" y="427"/>
                  </a:lnTo>
                  <a:lnTo>
                    <a:pt x="2490" y="454"/>
                  </a:lnTo>
                  <a:lnTo>
                    <a:pt x="2468" y="481"/>
                  </a:lnTo>
                  <a:lnTo>
                    <a:pt x="2447" y="510"/>
                  </a:lnTo>
                  <a:lnTo>
                    <a:pt x="2426" y="539"/>
                  </a:lnTo>
                  <a:lnTo>
                    <a:pt x="2424" y="579"/>
                  </a:lnTo>
                  <a:lnTo>
                    <a:pt x="2432" y="615"/>
                  </a:lnTo>
                  <a:lnTo>
                    <a:pt x="2449" y="650"/>
                  </a:lnTo>
                  <a:lnTo>
                    <a:pt x="2472" y="681"/>
                  </a:lnTo>
                  <a:lnTo>
                    <a:pt x="2513" y="704"/>
                  </a:lnTo>
                  <a:lnTo>
                    <a:pt x="2551" y="708"/>
                  </a:lnTo>
                  <a:lnTo>
                    <a:pt x="2587" y="702"/>
                  </a:lnTo>
                  <a:lnTo>
                    <a:pt x="2626" y="685"/>
                  </a:lnTo>
                  <a:lnTo>
                    <a:pt x="2662" y="662"/>
                  </a:lnTo>
                  <a:lnTo>
                    <a:pt x="2699" y="637"/>
                  </a:lnTo>
                  <a:lnTo>
                    <a:pt x="2733" y="614"/>
                  </a:lnTo>
                  <a:lnTo>
                    <a:pt x="2770" y="596"/>
                  </a:lnTo>
                  <a:lnTo>
                    <a:pt x="2810" y="566"/>
                  </a:lnTo>
                  <a:lnTo>
                    <a:pt x="2848" y="535"/>
                  </a:lnTo>
                  <a:lnTo>
                    <a:pt x="2887" y="502"/>
                  </a:lnTo>
                  <a:lnTo>
                    <a:pt x="2923" y="470"/>
                  </a:lnTo>
                  <a:lnTo>
                    <a:pt x="2958" y="435"/>
                  </a:lnTo>
                  <a:lnTo>
                    <a:pt x="2992" y="401"/>
                  </a:lnTo>
                  <a:lnTo>
                    <a:pt x="3027" y="364"/>
                  </a:lnTo>
                  <a:lnTo>
                    <a:pt x="3060" y="328"/>
                  </a:lnTo>
                  <a:lnTo>
                    <a:pt x="3056" y="316"/>
                  </a:lnTo>
                  <a:lnTo>
                    <a:pt x="3050" y="303"/>
                  </a:lnTo>
                  <a:lnTo>
                    <a:pt x="3042" y="291"/>
                  </a:lnTo>
                  <a:lnTo>
                    <a:pt x="3035" y="278"/>
                  </a:lnTo>
                  <a:lnTo>
                    <a:pt x="3025" y="268"/>
                  </a:lnTo>
                  <a:lnTo>
                    <a:pt x="3015" y="259"/>
                  </a:lnTo>
                  <a:lnTo>
                    <a:pt x="3002" y="253"/>
                  </a:lnTo>
                  <a:lnTo>
                    <a:pt x="2989" y="251"/>
                  </a:lnTo>
                  <a:lnTo>
                    <a:pt x="2967" y="276"/>
                  </a:lnTo>
                  <a:lnTo>
                    <a:pt x="2946" y="303"/>
                  </a:lnTo>
                  <a:lnTo>
                    <a:pt x="2925" y="326"/>
                  </a:lnTo>
                  <a:lnTo>
                    <a:pt x="2902" y="351"/>
                  </a:lnTo>
                  <a:lnTo>
                    <a:pt x="2879" y="374"/>
                  </a:lnTo>
                  <a:lnTo>
                    <a:pt x="2856" y="397"/>
                  </a:lnTo>
                  <a:lnTo>
                    <a:pt x="2831" y="418"/>
                  </a:lnTo>
                  <a:lnTo>
                    <a:pt x="2806" y="439"/>
                  </a:lnTo>
                  <a:lnTo>
                    <a:pt x="2781" y="460"/>
                  </a:lnTo>
                  <a:lnTo>
                    <a:pt x="2756" y="477"/>
                  </a:lnTo>
                  <a:lnTo>
                    <a:pt x="2729" y="497"/>
                  </a:lnTo>
                  <a:lnTo>
                    <a:pt x="2703" y="512"/>
                  </a:lnTo>
                  <a:lnTo>
                    <a:pt x="2674" y="527"/>
                  </a:lnTo>
                  <a:lnTo>
                    <a:pt x="2645" y="543"/>
                  </a:lnTo>
                  <a:lnTo>
                    <a:pt x="2616" y="554"/>
                  </a:lnTo>
                  <a:lnTo>
                    <a:pt x="2587" y="566"/>
                  </a:lnTo>
                  <a:lnTo>
                    <a:pt x="2582" y="566"/>
                  </a:lnTo>
                  <a:lnTo>
                    <a:pt x="2576" y="566"/>
                  </a:lnTo>
                  <a:lnTo>
                    <a:pt x="2570" y="566"/>
                  </a:lnTo>
                  <a:lnTo>
                    <a:pt x="2568" y="571"/>
                  </a:lnTo>
                  <a:lnTo>
                    <a:pt x="2547" y="552"/>
                  </a:lnTo>
                  <a:lnTo>
                    <a:pt x="2568" y="520"/>
                  </a:lnTo>
                  <a:lnTo>
                    <a:pt x="2593" y="489"/>
                  </a:lnTo>
                  <a:lnTo>
                    <a:pt x="2618" y="460"/>
                  </a:lnTo>
                  <a:lnTo>
                    <a:pt x="2645" y="431"/>
                  </a:lnTo>
                  <a:lnTo>
                    <a:pt x="2674" y="404"/>
                  </a:lnTo>
                  <a:lnTo>
                    <a:pt x="2703" y="380"/>
                  </a:lnTo>
                  <a:lnTo>
                    <a:pt x="2733" y="355"/>
                  </a:lnTo>
                  <a:lnTo>
                    <a:pt x="2764" y="332"/>
                  </a:lnTo>
                  <a:lnTo>
                    <a:pt x="2797" y="309"/>
                  </a:lnTo>
                  <a:lnTo>
                    <a:pt x="2829" y="287"/>
                  </a:lnTo>
                  <a:lnTo>
                    <a:pt x="2862" y="266"/>
                  </a:lnTo>
                  <a:lnTo>
                    <a:pt x="2895" y="247"/>
                  </a:lnTo>
                  <a:lnTo>
                    <a:pt x="2927" y="228"/>
                  </a:lnTo>
                  <a:lnTo>
                    <a:pt x="2962" y="209"/>
                  </a:lnTo>
                  <a:lnTo>
                    <a:pt x="2994" y="192"/>
                  </a:lnTo>
                  <a:lnTo>
                    <a:pt x="3027" y="174"/>
                  </a:lnTo>
                  <a:lnTo>
                    <a:pt x="3035" y="186"/>
                  </a:lnTo>
                  <a:lnTo>
                    <a:pt x="3044" y="190"/>
                  </a:lnTo>
                  <a:lnTo>
                    <a:pt x="3052" y="192"/>
                  </a:lnTo>
                  <a:lnTo>
                    <a:pt x="3061" y="190"/>
                  </a:lnTo>
                  <a:lnTo>
                    <a:pt x="3071" y="186"/>
                  </a:lnTo>
                  <a:lnTo>
                    <a:pt x="3081" y="182"/>
                  </a:lnTo>
                  <a:lnTo>
                    <a:pt x="3092" y="180"/>
                  </a:lnTo>
                  <a:lnTo>
                    <a:pt x="3104" y="182"/>
                  </a:lnTo>
                  <a:lnTo>
                    <a:pt x="3140" y="193"/>
                  </a:lnTo>
                  <a:lnTo>
                    <a:pt x="3177" y="201"/>
                  </a:lnTo>
                  <a:lnTo>
                    <a:pt x="3217" y="205"/>
                  </a:lnTo>
                  <a:lnTo>
                    <a:pt x="3257" y="209"/>
                  </a:lnTo>
                  <a:lnTo>
                    <a:pt x="3298" y="211"/>
                  </a:lnTo>
                  <a:lnTo>
                    <a:pt x="3336" y="215"/>
                  </a:lnTo>
                  <a:lnTo>
                    <a:pt x="3374" y="218"/>
                  </a:lnTo>
                  <a:lnTo>
                    <a:pt x="3409" y="224"/>
                  </a:lnTo>
                  <a:lnTo>
                    <a:pt x="3372" y="324"/>
                  </a:lnTo>
                  <a:lnTo>
                    <a:pt x="3336" y="424"/>
                  </a:lnTo>
                  <a:lnTo>
                    <a:pt x="3299" y="523"/>
                  </a:lnTo>
                  <a:lnTo>
                    <a:pt x="3259" y="623"/>
                  </a:lnTo>
                  <a:lnTo>
                    <a:pt x="3221" y="721"/>
                  </a:lnTo>
                  <a:lnTo>
                    <a:pt x="3179" y="819"/>
                  </a:lnTo>
                  <a:lnTo>
                    <a:pt x="3138" y="917"/>
                  </a:lnTo>
                  <a:lnTo>
                    <a:pt x="3096" y="1014"/>
                  </a:lnTo>
                  <a:lnTo>
                    <a:pt x="3054" y="1112"/>
                  </a:lnTo>
                  <a:lnTo>
                    <a:pt x="3010" y="1210"/>
                  </a:lnTo>
                  <a:lnTo>
                    <a:pt x="2967" y="1306"/>
                  </a:lnTo>
                  <a:lnTo>
                    <a:pt x="2923" y="1404"/>
                  </a:lnTo>
                  <a:lnTo>
                    <a:pt x="2879" y="1500"/>
                  </a:lnTo>
                  <a:lnTo>
                    <a:pt x="2835" y="1596"/>
                  </a:lnTo>
                  <a:lnTo>
                    <a:pt x="2791" y="1694"/>
                  </a:lnTo>
                  <a:lnTo>
                    <a:pt x="2747" y="1789"/>
                  </a:lnTo>
                  <a:close/>
                </a:path>
              </a:pathLst>
            </a:custGeom>
            <a:solidFill>
              <a:srgbClr val="FFFFBF"/>
            </a:solidFill>
            <a:ln w="9525">
              <a:noFill/>
              <a:round/>
            </a:ln>
          </p:spPr>
          <p:txBody>
            <a:bodyPr/>
            <a:lstStyle/>
            <a:p>
              <a:endParaRPr lang="en-US"/>
            </a:p>
          </p:txBody>
        </p:sp>
        <p:sp>
          <p:nvSpPr>
            <p:cNvPr id="352263" name="Freeform 7"/>
            <p:cNvSpPr/>
            <p:nvPr/>
          </p:nvSpPr>
          <p:spPr bwMode="auto">
            <a:xfrm>
              <a:off x="4664" y="2445"/>
              <a:ext cx="663" cy="412"/>
            </a:xfrm>
            <a:custGeom>
              <a:avLst/>
              <a:gdLst/>
              <a:ahLst/>
              <a:cxnLst>
                <a:cxn ang="0">
                  <a:pos x="992" y="430"/>
                </a:cxn>
                <a:cxn ang="0">
                  <a:pos x="888" y="484"/>
                </a:cxn>
                <a:cxn ang="0">
                  <a:pos x="788" y="539"/>
                </a:cxn>
                <a:cxn ang="0">
                  <a:pos x="687" y="595"/>
                </a:cxn>
                <a:cxn ang="0">
                  <a:pos x="587" y="649"/>
                </a:cxn>
                <a:cxn ang="0">
                  <a:pos x="487" y="703"/>
                </a:cxn>
                <a:cxn ang="0">
                  <a:pos x="383" y="754"/>
                </a:cxn>
                <a:cxn ang="0">
                  <a:pos x="278" y="802"/>
                </a:cxn>
                <a:cxn ang="0">
                  <a:pos x="180" y="825"/>
                </a:cxn>
                <a:cxn ang="0">
                  <a:pos x="186" y="731"/>
                </a:cxn>
                <a:cxn ang="0">
                  <a:pos x="182" y="633"/>
                </a:cxn>
                <a:cxn ang="0">
                  <a:pos x="155" y="541"/>
                </a:cxn>
                <a:cxn ang="0">
                  <a:pos x="92" y="467"/>
                </a:cxn>
                <a:cxn ang="0">
                  <a:pos x="69" y="445"/>
                </a:cxn>
                <a:cxn ang="0">
                  <a:pos x="40" y="434"/>
                </a:cxn>
                <a:cxn ang="0">
                  <a:pos x="13" y="426"/>
                </a:cxn>
                <a:cxn ang="0">
                  <a:pos x="0" y="411"/>
                </a:cxn>
                <a:cxn ang="0">
                  <a:pos x="238" y="304"/>
                </a:cxn>
                <a:cxn ang="0">
                  <a:pos x="209" y="374"/>
                </a:cxn>
                <a:cxn ang="0">
                  <a:pos x="224" y="424"/>
                </a:cxn>
                <a:cxn ang="0">
                  <a:pos x="259" y="438"/>
                </a:cxn>
                <a:cxn ang="0">
                  <a:pos x="297" y="436"/>
                </a:cxn>
                <a:cxn ang="0">
                  <a:pos x="335" y="432"/>
                </a:cxn>
                <a:cxn ang="0">
                  <a:pos x="368" y="421"/>
                </a:cxn>
                <a:cxn ang="0">
                  <a:pos x="397" y="401"/>
                </a:cxn>
                <a:cxn ang="0">
                  <a:pos x="420" y="376"/>
                </a:cxn>
                <a:cxn ang="0">
                  <a:pos x="441" y="350"/>
                </a:cxn>
                <a:cxn ang="0">
                  <a:pos x="1101" y="33"/>
                </a:cxn>
                <a:cxn ang="0">
                  <a:pos x="1130" y="64"/>
                </a:cxn>
                <a:cxn ang="0">
                  <a:pos x="1166" y="64"/>
                </a:cxn>
                <a:cxn ang="0">
                  <a:pos x="1205" y="50"/>
                </a:cxn>
                <a:cxn ang="0">
                  <a:pos x="1241" y="33"/>
                </a:cxn>
                <a:cxn ang="0">
                  <a:pos x="1268" y="6"/>
                </a:cxn>
                <a:cxn ang="0">
                  <a:pos x="1297" y="14"/>
                </a:cxn>
                <a:cxn ang="0">
                  <a:pos x="1326" y="93"/>
                </a:cxn>
                <a:cxn ang="0">
                  <a:pos x="1310" y="179"/>
                </a:cxn>
                <a:cxn ang="0">
                  <a:pos x="1253" y="248"/>
                </a:cxn>
                <a:cxn ang="0">
                  <a:pos x="1188" y="305"/>
                </a:cxn>
                <a:cxn ang="0">
                  <a:pos x="1117" y="355"/>
                </a:cxn>
                <a:cxn ang="0">
                  <a:pos x="1044" y="403"/>
                </a:cxn>
              </a:cxnLst>
              <a:rect l="0" t="0" r="r" b="b"/>
              <a:pathLst>
                <a:path w="1326" h="825">
                  <a:moveTo>
                    <a:pt x="1044" y="403"/>
                  </a:moveTo>
                  <a:lnTo>
                    <a:pt x="992" y="430"/>
                  </a:lnTo>
                  <a:lnTo>
                    <a:pt x="940" y="457"/>
                  </a:lnTo>
                  <a:lnTo>
                    <a:pt x="888" y="484"/>
                  </a:lnTo>
                  <a:lnTo>
                    <a:pt x="838" y="511"/>
                  </a:lnTo>
                  <a:lnTo>
                    <a:pt x="788" y="539"/>
                  </a:lnTo>
                  <a:lnTo>
                    <a:pt x="738" y="566"/>
                  </a:lnTo>
                  <a:lnTo>
                    <a:pt x="687" y="595"/>
                  </a:lnTo>
                  <a:lnTo>
                    <a:pt x="637" y="622"/>
                  </a:lnTo>
                  <a:lnTo>
                    <a:pt x="587" y="649"/>
                  </a:lnTo>
                  <a:lnTo>
                    <a:pt x="537" y="676"/>
                  </a:lnTo>
                  <a:lnTo>
                    <a:pt x="487" y="703"/>
                  </a:lnTo>
                  <a:lnTo>
                    <a:pt x="435" y="729"/>
                  </a:lnTo>
                  <a:lnTo>
                    <a:pt x="383" y="754"/>
                  </a:lnTo>
                  <a:lnTo>
                    <a:pt x="332" y="779"/>
                  </a:lnTo>
                  <a:lnTo>
                    <a:pt x="278" y="802"/>
                  </a:lnTo>
                  <a:lnTo>
                    <a:pt x="224" y="825"/>
                  </a:lnTo>
                  <a:lnTo>
                    <a:pt x="180" y="825"/>
                  </a:lnTo>
                  <a:lnTo>
                    <a:pt x="184" y="779"/>
                  </a:lnTo>
                  <a:lnTo>
                    <a:pt x="186" y="731"/>
                  </a:lnTo>
                  <a:lnTo>
                    <a:pt x="186" y="681"/>
                  </a:lnTo>
                  <a:lnTo>
                    <a:pt x="182" y="633"/>
                  </a:lnTo>
                  <a:lnTo>
                    <a:pt x="172" y="586"/>
                  </a:lnTo>
                  <a:lnTo>
                    <a:pt x="155" y="541"/>
                  </a:lnTo>
                  <a:lnTo>
                    <a:pt x="130" y="501"/>
                  </a:lnTo>
                  <a:lnTo>
                    <a:pt x="92" y="467"/>
                  </a:lnTo>
                  <a:lnTo>
                    <a:pt x="82" y="453"/>
                  </a:lnTo>
                  <a:lnTo>
                    <a:pt x="69" y="445"/>
                  </a:lnTo>
                  <a:lnTo>
                    <a:pt x="55" y="440"/>
                  </a:lnTo>
                  <a:lnTo>
                    <a:pt x="40" y="434"/>
                  </a:lnTo>
                  <a:lnTo>
                    <a:pt x="25" y="430"/>
                  </a:lnTo>
                  <a:lnTo>
                    <a:pt x="13" y="426"/>
                  </a:lnTo>
                  <a:lnTo>
                    <a:pt x="3" y="421"/>
                  </a:lnTo>
                  <a:lnTo>
                    <a:pt x="0" y="411"/>
                  </a:lnTo>
                  <a:lnTo>
                    <a:pt x="251" y="275"/>
                  </a:lnTo>
                  <a:lnTo>
                    <a:pt x="238" y="304"/>
                  </a:lnTo>
                  <a:lnTo>
                    <a:pt x="220" y="336"/>
                  </a:lnTo>
                  <a:lnTo>
                    <a:pt x="209" y="374"/>
                  </a:lnTo>
                  <a:lnTo>
                    <a:pt x="211" y="411"/>
                  </a:lnTo>
                  <a:lnTo>
                    <a:pt x="224" y="424"/>
                  </a:lnTo>
                  <a:lnTo>
                    <a:pt x="241" y="432"/>
                  </a:lnTo>
                  <a:lnTo>
                    <a:pt x="259" y="438"/>
                  </a:lnTo>
                  <a:lnTo>
                    <a:pt x="278" y="438"/>
                  </a:lnTo>
                  <a:lnTo>
                    <a:pt x="297" y="436"/>
                  </a:lnTo>
                  <a:lnTo>
                    <a:pt x="318" y="434"/>
                  </a:lnTo>
                  <a:lnTo>
                    <a:pt x="335" y="432"/>
                  </a:lnTo>
                  <a:lnTo>
                    <a:pt x="353" y="430"/>
                  </a:lnTo>
                  <a:lnTo>
                    <a:pt x="368" y="421"/>
                  </a:lnTo>
                  <a:lnTo>
                    <a:pt x="383" y="411"/>
                  </a:lnTo>
                  <a:lnTo>
                    <a:pt x="397" y="401"/>
                  </a:lnTo>
                  <a:lnTo>
                    <a:pt x="408" y="390"/>
                  </a:lnTo>
                  <a:lnTo>
                    <a:pt x="420" y="376"/>
                  </a:lnTo>
                  <a:lnTo>
                    <a:pt x="431" y="363"/>
                  </a:lnTo>
                  <a:lnTo>
                    <a:pt x="441" y="350"/>
                  </a:lnTo>
                  <a:lnTo>
                    <a:pt x="449" y="334"/>
                  </a:lnTo>
                  <a:lnTo>
                    <a:pt x="1101" y="33"/>
                  </a:lnTo>
                  <a:lnTo>
                    <a:pt x="1115" y="52"/>
                  </a:lnTo>
                  <a:lnTo>
                    <a:pt x="1130" y="64"/>
                  </a:lnTo>
                  <a:lnTo>
                    <a:pt x="1147" y="66"/>
                  </a:lnTo>
                  <a:lnTo>
                    <a:pt x="1166" y="64"/>
                  </a:lnTo>
                  <a:lnTo>
                    <a:pt x="1186" y="58"/>
                  </a:lnTo>
                  <a:lnTo>
                    <a:pt x="1205" y="50"/>
                  </a:lnTo>
                  <a:lnTo>
                    <a:pt x="1224" y="41"/>
                  </a:lnTo>
                  <a:lnTo>
                    <a:pt x="1241" y="33"/>
                  </a:lnTo>
                  <a:lnTo>
                    <a:pt x="1255" y="20"/>
                  </a:lnTo>
                  <a:lnTo>
                    <a:pt x="1268" y="6"/>
                  </a:lnTo>
                  <a:lnTo>
                    <a:pt x="1282" y="0"/>
                  </a:lnTo>
                  <a:lnTo>
                    <a:pt x="1297" y="14"/>
                  </a:lnTo>
                  <a:lnTo>
                    <a:pt x="1320" y="50"/>
                  </a:lnTo>
                  <a:lnTo>
                    <a:pt x="1326" y="93"/>
                  </a:lnTo>
                  <a:lnTo>
                    <a:pt x="1322" y="139"/>
                  </a:lnTo>
                  <a:lnTo>
                    <a:pt x="1310" y="179"/>
                  </a:lnTo>
                  <a:lnTo>
                    <a:pt x="1282" y="215"/>
                  </a:lnTo>
                  <a:lnTo>
                    <a:pt x="1253" y="248"/>
                  </a:lnTo>
                  <a:lnTo>
                    <a:pt x="1220" y="279"/>
                  </a:lnTo>
                  <a:lnTo>
                    <a:pt x="1188" y="305"/>
                  </a:lnTo>
                  <a:lnTo>
                    <a:pt x="1153" y="330"/>
                  </a:lnTo>
                  <a:lnTo>
                    <a:pt x="1117" y="355"/>
                  </a:lnTo>
                  <a:lnTo>
                    <a:pt x="1080" y="378"/>
                  </a:lnTo>
                  <a:lnTo>
                    <a:pt x="1044" y="403"/>
                  </a:lnTo>
                  <a:close/>
                </a:path>
              </a:pathLst>
            </a:custGeom>
            <a:solidFill>
              <a:srgbClr val="336699"/>
            </a:solidFill>
            <a:ln w="9525">
              <a:solidFill>
                <a:srgbClr val="0000CC"/>
              </a:solidFill>
              <a:round/>
            </a:ln>
          </p:spPr>
          <p:txBody>
            <a:bodyPr/>
            <a:lstStyle/>
            <a:p>
              <a:endParaRPr lang="en-US"/>
            </a:p>
          </p:txBody>
        </p:sp>
        <p:sp>
          <p:nvSpPr>
            <p:cNvPr id="352264" name="Freeform 8"/>
            <p:cNvSpPr/>
            <p:nvPr/>
          </p:nvSpPr>
          <p:spPr bwMode="auto">
            <a:xfrm>
              <a:off x="4789" y="2416"/>
              <a:ext cx="491" cy="228"/>
            </a:xfrm>
            <a:custGeom>
              <a:avLst/>
              <a:gdLst/>
              <a:ahLst/>
              <a:cxnLst>
                <a:cxn ang="0">
                  <a:pos x="916" y="32"/>
                </a:cxn>
                <a:cxn ang="0">
                  <a:pos x="818" y="69"/>
                </a:cxn>
                <a:cxn ang="0">
                  <a:pos x="722" y="109"/>
                </a:cxn>
                <a:cxn ang="0">
                  <a:pos x="626" y="150"/>
                </a:cxn>
                <a:cxn ang="0">
                  <a:pos x="530" y="192"/>
                </a:cxn>
                <a:cxn ang="0">
                  <a:pos x="436" y="232"/>
                </a:cxn>
                <a:cxn ang="0">
                  <a:pos x="338" y="272"/>
                </a:cxn>
                <a:cxn ang="0">
                  <a:pos x="242" y="311"/>
                </a:cxn>
                <a:cxn ang="0">
                  <a:pos x="144" y="345"/>
                </a:cxn>
                <a:cxn ang="0">
                  <a:pos x="134" y="366"/>
                </a:cxn>
                <a:cxn ang="0">
                  <a:pos x="142" y="384"/>
                </a:cxn>
                <a:cxn ang="0">
                  <a:pos x="148" y="403"/>
                </a:cxn>
                <a:cxn ang="0">
                  <a:pos x="134" y="422"/>
                </a:cxn>
                <a:cxn ang="0">
                  <a:pos x="106" y="437"/>
                </a:cxn>
                <a:cxn ang="0">
                  <a:pos x="75" y="451"/>
                </a:cxn>
                <a:cxn ang="0">
                  <a:pos x="42" y="456"/>
                </a:cxn>
                <a:cxn ang="0">
                  <a:pos x="8" y="449"/>
                </a:cxn>
                <a:cxn ang="0">
                  <a:pos x="8" y="403"/>
                </a:cxn>
                <a:cxn ang="0">
                  <a:pos x="25" y="359"/>
                </a:cxn>
                <a:cxn ang="0">
                  <a:pos x="115" y="303"/>
                </a:cxn>
                <a:cxn ang="0">
                  <a:pos x="209" y="253"/>
                </a:cxn>
                <a:cxn ang="0">
                  <a:pos x="303" y="209"/>
                </a:cxn>
                <a:cxn ang="0">
                  <a:pos x="399" y="167"/>
                </a:cxn>
                <a:cxn ang="0">
                  <a:pos x="497" y="128"/>
                </a:cxn>
                <a:cxn ang="0">
                  <a:pos x="593" y="90"/>
                </a:cxn>
                <a:cxn ang="0">
                  <a:pos x="691" y="52"/>
                </a:cxn>
                <a:cxn ang="0">
                  <a:pos x="789" y="11"/>
                </a:cxn>
                <a:cxn ang="0">
                  <a:pos x="839" y="0"/>
                </a:cxn>
                <a:cxn ang="0">
                  <a:pos x="889" y="0"/>
                </a:cxn>
                <a:cxn ang="0">
                  <a:pos x="937" y="9"/>
                </a:cxn>
                <a:cxn ang="0">
                  <a:pos x="983" y="25"/>
                </a:cxn>
                <a:cxn ang="0">
                  <a:pos x="975" y="48"/>
                </a:cxn>
                <a:cxn ang="0">
                  <a:pos x="958" y="61"/>
                </a:cxn>
                <a:cxn ang="0">
                  <a:pos x="937" y="69"/>
                </a:cxn>
                <a:cxn ang="0">
                  <a:pos x="916" y="77"/>
                </a:cxn>
              </a:cxnLst>
              <a:rect l="0" t="0" r="r" b="b"/>
              <a:pathLst>
                <a:path w="983" h="456">
                  <a:moveTo>
                    <a:pt x="916" y="77"/>
                  </a:moveTo>
                  <a:lnTo>
                    <a:pt x="916" y="32"/>
                  </a:lnTo>
                  <a:lnTo>
                    <a:pt x="868" y="52"/>
                  </a:lnTo>
                  <a:lnTo>
                    <a:pt x="818" y="69"/>
                  </a:lnTo>
                  <a:lnTo>
                    <a:pt x="770" y="90"/>
                  </a:lnTo>
                  <a:lnTo>
                    <a:pt x="722" y="109"/>
                  </a:lnTo>
                  <a:lnTo>
                    <a:pt x="674" y="128"/>
                  </a:lnTo>
                  <a:lnTo>
                    <a:pt x="626" y="150"/>
                  </a:lnTo>
                  <a:lnTo>
                    <a:pt x="578" y="171"/>
                  </a:lnTo>
                  <a:lnTo>
                    <a:pt x="530" y="192"/>
                  </a:lnTo>
                  <a:lnTo>
                    <a:pt x="482" y="211"/>
                  </a:lnTo>
                  <a:lnTo>
                    <a:pt x="436" y="232"/>
                  </a:lnTo>
                  <a:lnTo>
                    <a:pt x="388" y="251"/>
                  </a:lnTo>
                  <a:lnTo>
                    <a:pt x="338" y="272"/>
                  </a:lnTo>
                  <a:lnTo>
                    <a:pt x="290" y="291"/>
                  </a:lnTo>
                  <a:lnTo>
                    <a:pt x="242" y="311"/>
                  </a:lnTo>
                  <a:lnTo>
                    <a:pt x="194" y="328"/>
                  </a:lnTo>
                  <a:lnTo>
                    <a:pt x="144" y="345"/>
                  </a:lnTo>
                  <a:lnTo>
                    <a:pt x="136" y="355"/>
                  </a:lnTo>
                  <a:lnTo>
                    <a:pt x="134" y="366"/>
                  </a:lnTo>
                  <a:lnTo>
                    <a:pt x="138" y="376"/>
                  </a:lnTo>
                  <a:lnTo>
                    <a:pt x="142" y="384"/>
                  </a:lnTo>
                  <a:lnTo>
                    <a:pt x="148" y="393"/>
                  </a:lnTo>
                  <a:lnTo>
                    <a:pt x="148" y="403"/>
                  </a:lnTo>
                  <a:lnTo>
                    <a:pt x="146" y="412"/>
                  </a:lnTo>
                  <a:lnTo>
                    <a:pt x="134" y="422"/>
                  </a:lnTo>
                  <a:lnTo>
                    <a:pt x="121" y="430"/>
                  </a:lnTo>
                  <a:lnTo>
                    <a:pt x="106" y="437"/>
                  </a:lnTo>
                  <a:lnTo>
                    <a:pt x="90" y="445"/>
                  </a:lnTo>
                  <a:lnTo>
                    <a:pt x="75" y="451"/>
                  </a:lnTo>
                  <a:lnTo>
                    <a:pt x="60" y="455"/>
                  </a:lnTo>
                  <a:lnTo>
                    <a:pt x="42" y="456"/>
                  </a:lnTo>
                  <a:lnTo>
                    <a:pt x="25" y="455"/>
                  </a:lnTo>
                  <a:lnTo>
                    <a:pt x="8" y="449"/>
                  </a:lnTo>
                  <a:lnTo>
                    <a:pt x="0" y="424"/>
                  </a:lnTo>
                  <a:lnTo>
                    <a:pt x="8" y="403"/>
                  </a:lnTo>
                  <a:lnTo>
                    <a:pt x="19" y="382"/>
                  </a:lnTo>
                  <a:lnTo>
                    <a:pt x="25" y="359"/>
                  </a:lnTo>
                  <a:lnTo>
                    <a:pt x="71" y="330"/>
                  </a:lnTo>
                  <a:lnTo>
                    <a:pt x="115" y="303"/>
                  </a:lnTo>
                  <a:lnTo>
                    <a:pt x="163" y="278"/>
                  </a:lnTo>
                  <a:lnTo>
                    <a:pt x="209" y="253"/>
                  </a:lnTo>
                  <a:lnTo>
                    <a:pt x="257" y="230"/>
                  </a:lnTo>
                  <a:lnTo>
                    <a:pt x="303" y="209"/>
                  </a:lnTo>
                  <a:lnTo>
                    <a:pt x="351" y="188"/>
                  </a:lnTo>
                  <a:lnTo>
                    <a:pt x="399" y="167"/>
                  </a:lnTo>
                  <a:lnTo>
                    <a:pt x="447" y="148"/>
                  </a:lnTo>
                  <a:lnTo>
                    <a:pt x="497" y="128"/>
                  </a:lnTo>
                  <a:lnTo>
                    <a:pt x="545" y="107"/>
                  </a:lnTo>
                  <a:lnTo>
                    <a:pt x="593" y="90"/>
                  </a:lnTo>
                  <a:lnTo>
                    <a:pt x="643" y="71"/>
                  </a:lnTo>
                  <a:lnTo>
                    <a:pt x="691" y="52"/>
                  </a:lnTo>
                  <a:lnTo>
                    <a:pt x="741" y="31"/>
                  </a:lnTo>
                  <a:lnTo>
                    <a:pt x="789" y="11"/>
                  </a:lnTo>
                  <a:lnTo>
                    <a:pt x="814" y="4"/>
                  </a:lnTo>
                  <a:lnTo>
                    <a:pt x="839" y="0"/>
                  </a:lnTo>
                  <a:lnTo>
                    <a:pt x="864" y="0"/>
                  </a:lnTo>
                  <a:lnTo>
                    <a:pt x="889" y="0"/>
                  </a:lnTo>
                  <a:lnTo>
                    <a:pt x="912" y="4"/>
                  </a:lnTo>
                  <a:lnTo>
                    <a:pt x="937" y="9"/>
                  </a:lnTo>
                  <a:lnTo>
                    <a:pt x="960" y="17"/>
                  </a:lnTo>
                  <a:lnTo>
                    <a:pt x="983" y="25"/>
                  </a:lnTo>
                  <a:lnTo>
                    <a:pt x="981" y="38"/>
                  </a:lnTo>
                  <a:lnTo>
                    <a:pt x="975" y="48"/>
                  </a:lnTo>
                  <a:lnTo>
                    <a:pt x="967" y="56"/>
                  </a:lnTo>
                  <a:lnTo>
                    <a:pt x="958" y="61"/>
                  </a:lnTo>
                  <a:lnTo>
                    <a:pt x="948" y="67"/>
                  </a:lnTo>
                  <a:lnTo>
                    <a:pt x="937" y="69"/>
                  </a:lnTo>
                  <a:lnTo>
                    <a:pt x="925" y="73"/>
                  </a:lnTo>
                  <a:lnTo>
                    <a:pt x="916" y="77"/>
                  </a:lnTo>
                  <a:close/>
                </a:path>
              </a:pathLst>
            </a:custGeom>
            <a:solidFill>
              <a:srgbClr val="FFC400"/>
            </a:solidFill>
            <a:ln w="9525">
              <a:noFill/>
              <a:round/>
            </a:ln>
          </p:spPr>
          <p:txBody>
            <a:bodyPr/>
            <a:lstStyle/>
            <a:p>
              <a:endParaRPr lang="en-US"/>
            </a:p>
          </p:txBody>
        </p:sp>
        <p:sp>
          <p:nvSpPr>
            <p:cNvPr id="352265" name="Freeform 9"/>
            <p:cNvSpPr/>
            <p:nvPr/>
          </p:nvSpPr>
          <p:spPr bwMode="auto">
            <a:xfrm>
              <a:off x="4941" y="2860"/>
              <a:ext cx="284" cy="272"/>
            </a:xfrm>
            <a:custGeom>
              <a:avLst/>
              <a:gdLst/>
              <a:ahLst/>
              <a:cxnLst>
                <a:cxn ang="0">
                  <a:pos x="41" y="453"/>
                </a:cxn>
                <a:cxn ang="0">
                  <a:pos x="62" y="493"/>
                </a:cxn>
                <a:cxn ang="0">
                  <a:pos x="119" y="505"/>
                </a:cxn>
                <a:cxn ang="0">
                  <a:pos x="185" y="489"/>
                </a:cxn>
                <a:cxn ang="0">
                  <a:pos x="244" y="460"/>
                </a:cxn>
                <a:cxn ang="0">
                  <a:pos x="300" y="422"/>
                </a:cxn>
                <a:cxn ang="0">
                  <a:pos x="352" y="376"/>
                </a:cxn>
                <a:cxn ang="0">
                  <a:pos x="401" y="326"/>
                </a:cxn>
                <a:cxn ang="0">
                  <a:pos x="451" y="274"/>
                </a:cxn>
                <a:cxn ang="0">
                  <a:pos x="503" y="224"/>
                </a:cxn>
                <a:cxn ang="0">
                  <a:pos x="536" y="200"/>
                </a:cxn>
                <a:cxn ang="0">
                  <a:pos x="509" y="259"/>
                </a:cxn>
                <a:cxn ang="0">
                  <a:pos x="459" y="305"/>
                </a:cxn>
                <a:cxn ang="0">
                  <a:pos x="409" y="353"/>
                </a:cxn>
                <a:cxn ang="0">
                  <a:pos x="357" y="399"/>
                </a:cxn>
                <a:cxn ang="0">
                  <a:pos x="307" y="441"/>
                </a:cxn>
                <a:cxn ang="0">
                  <a:pos x="254" y="480"/>
                </a:cxn>
                <a:cxn ang="0">
                  <a:pos x="196" y="512"/>
                </a:cxn>
                <a:cxn ang="0">
                  <a:pos x="135" y="537"/>
                </a:cxn>
                <a:cxn ang="0">
                  <a:pos x="87" y="541"/>
                </a:cxn>
                <a:cxn ang="0">
                  <a:pos x="58" y="537"/>
                </a:cxn>
                <a:cxn ang="0">
                  <a:pos x="29" y="528"/>
                </a:cxn>
                <a:cxn ang="0">
                  <a:pos x="8" y="508"/>
                </a:cxn>
                <a:cxn ang="0">
                  <a:pos x="18" y="455"/>
                </a:cxn>
                <a:cxn ang="0">
                  <a:pos x="60" y="380"/>
                </a:cxn>
                <a:cxn ang="0">
                  <a:pos x="114" y="309"/>
                </a:cxn>
                <a:cxn ang="0">
                  <a:pos x="177" y="244"/>
                </a:cxn>
                <a:cxn ang="0">
                  <a:pos x="244" y="182"/>
                </a:cxn>
                <a:cxn ang="0">
                  <a:pos x="317" y="125"/>
                </a:cxn>
                <a:cxn ang="0">
                  <a:pos x="392" y="73"/>
                </a:cxn>
                <a:cxn ang="0">
                  <a:pos x="467" y="23"/>
                </a:cxn>
                <a:cxn ang="0">
                  <a:pos x="568" y="0"/>
                </a:cxn>
                <a:cxn ang="0">
                  <a:pos x="495" y="40"/>
                </a:cxn>
                <a:cxn ang="0">
                  <a:pos x="423" y="84"/>
                </a:cxn>
                <a:cxn ang="0">
                  <a:pos x="350" y="132"/>
                </a:cxn>
                <a:cxn ang="0">
                  <a:pos x="279" y="184"/>
                </a:cxn>
                <a:cxn ang="0">
                  <a:pos x="211" y="240"/>
                </a:cxn>
                <a:cxn ang="0">
                  <a:pos x="146" y="299"/>
                </a:cxn>
                <a:cxn ang="0">
                  <a:pos x="89" y="363"/>
                </a:cxn>
                <a:cxn ang="0">
                  <a:pos x="37" y="430"/>
                </a:cxn>
              </a:cxnLst>
              <a:rect l="0" t="0" r="r" b="b"/>
              <a:pathLst>
                <a:path w="568" h="545">
                  <a:moveTo>
                    <a:pt x="37" y="430"/>
                  </a:moveTo>
                  <a:lnTo>
                    <a:pt x="41" y="453"/>
                  </a:lnTo>
                  <a:lnTo>
                    <a:pt x="48" y="476"/>
                  </a:lnTo>
                  <a:lnTo>
                    <a:pt x="62" y="493"/>
                  </a:lnTo>
                  <a:lnTo>
                    <a:pt x="83" y="506"/>
                  </a:lnTo>
                  <a:lnTo>
                    <a:pt x="119" y="505"/>
                  </a:lnTo>
                  <a:lnTo>
                    <a:pt x="152" y="499"/>
                  </a:lnTo>
                  <a:lnTo>
                    <a:pt x="185" y="489"/>
                  </a:lnTo>
                  <a:lnTo>
                    <a:pt x="215" y="476"/>
                  </a:lnTo>
                  <a:lnTo>
                    <a:pt x="244" y="460"/>
                  </a:lnTo>
                  <a:lnTo>
                    <a:pt x="273" y="443"/>
                  </a:lnTo>
                  <a:lnTo>
                    <a:pt x="300" y="422"/>
                  </a:lnTo>
                  <a:lnTo>
                    <a:pt x="327" y="401"/>
                  </a:lnTo>
                  <a:lnTo>
                    <a:pt x="352" y="376"/>
                  </a:lnTo>
                  <a:lnTo>
                    <a:pt x="376" y="353"/>
                  </a:lnTo>
                  <a:lnTo>
                    <a:pt x="401" y="326"/>
                  </a:lnTo>
                  <a:lnTo>
                    <a:pt x="426" y="301"/>
                  </a:lnTo>
                  <a:lnTo>
                    <a:pt x="451" y="274"/>
                  </a:lnTo>
                  <a:lnTo>
                    <a:pt x="476" y="249"/>
                  </a:lnTo>
                  <a:lnTo>
                    <a:pt x="503" y="224"/>
                  </a:lnTo>
                  <a:lnTo>
                    <a:pt x="530" y="200"/>
                  </a:lnTo>
                  <a:lnTo>
                    <a:pt x="536" y="200"/>
                  </a:lnTo>
                  <a:lnTo>
                    <a:pt x="536" y="238"/>
                  </a:lnTo>
                  <a:lnTo>
                    <a:pt x="509" y="259"/>
                  </a:lnTo>
                  <a:lnTo>
                    <a:pt x="484" y="282"/>
                  </a:lnTo>
                  <a:lnTo>
                    <a:pt x="459" y="305"/>
                  </a:lnTo>
                  <a:lnTo>
                    <a:pt x="434" y="328"/>
                  </a:lnTo>
                  <a:lnTo>
                    <a:pt x="409" y="353"/>
                  </a:lnTo>
                  <a:lnTo>
                    <a:pt x="382" y="376"/>
                  </a:lnTo>
                  <a:lnTo>
                    <a:pt x="357" y="399"/>
                  </a:lnTo>
                  <a:lnTo>
                    <a:pt x="332" y="420"/>
                  </a:lnTo>
                  <a:lnTo>
                    <a:pt x="307" y="441"/>
                  </a:lnTo>
                  <a:lnTo>
                    <a:pt x="281" y="460"/>
                  </a:lnTo>
                  <a:lnTo>
                    <a:pt x="254" y="480"/>
                  </a:lnTo>
                  <a:lnTo>
                    <a:pt x="225" y="497"/>
                  </a:lnTo>
                  <a:lnTo>
                    <a:pt x="196" y="512"/>
                  </a:lnTo>
                  <a:lnTo>
                    <a:pt x="165" y="526"/>
                  </a:lnTo>
                  <a:lnTo>
                    <a:pt x="135" y="537"/>
                  </a:lnTo>
                  <a:lnTo>
                    <a:pt x="102" y="545"/>
                  </a:lnTo>
                  <a:lnTo>
                    <a:pt x="87" y="541"/>
                  </a:lnTo>
                  <a:lnTo>
                    <a:pt x="71" y="539"/>
                  </a:lnTo>
                  <a:lnTo>
                    <a:pt x="58" y="537"/>
                  </a:lnTo>
                  <a:lnTo>
                    <a:pt x="43" y="533"/>
                  </a:lnTo>
                  <a:lnTo>
                    <a:pt x="29" y="528"/>
                  </a:lnTo>
                  <a:lnTo>
                    <a:pt x="18" y="520"/>
                  </a:lnTo>
                  <a:lnTo>
                    <a:pt x="8" y="508"/>
                  </a:lnTo>
                  <a:lnTo>
                    <a:pt x="0" y="493"/>
                  </a:lnTo>
                  <a:lnTo>
                    <a:pt x="18" y="455"/>
                  </a:lnTo>
                  <a:lnTo>
                    <a:pt x="37" y="416"/>
                  </a:lnTo>
                  <a:lnTo>
                    <a:pt x="60" y="380"/>
                  </a:lnTo>
                  <a:lnTo>
                    <a:pt x="87" y="343"/>
                  </a:lnTo>
                  <a:lnTo>
                    <a:pt x="114" y="309"/>
                  </a:lnTo>
                  <a:lnTo>
                    <a:pt x="144" y="276"/>
                  </a:lnTo>
                  <a:lnTo>
                    <a:pt x="177" y="244"/>
                  </a:lnTo>
                  <a:lnTo>
                    <a:pt x="209" y="213"/>
                  </a:lnTo>
                  <a:lnTo>
                    <a:pt x="244" y="182"/>
                  </a:lnTo>
                  <a:lnTo>
                    <a:pt x="281" y="154"/>
                  </a:lnTo>
                  <a:lnTo>
                    <a:pt x="317" y="125"/>
                  </a:lnTo>
                  <a:lnTo>
                    <a:pt x="355" y="98"/>
                  </a:lnTo>
                  <a:lnTo>
                    <a:pt x="392" y="73"/>
                  </a:lnTo>
                  <a:lnTo>
                    <a:pt x="430" y="48"/>
                  </a:lnTo>
                  <a:lnTo>
                    <a:pt x="467" y="23"/>
                  </a:lnTo>
                  <a:lnTo>
                    <a:pt x="503" y="0"/>
                  </a:lnTo>
                  <a:lnTo>
                    <a:pt x="568" y="0"/>
                  </a:lnTo>
                  <a:lnTo>
                    <a:pt x="532" y="19"/>
                  </a:lnTo>
                  <a:lnTo>
                    <a:pt x="495" y="40"/>
                  </a:lnTo>
                  <a:lnTo>
                    <a:pt x="459" y="61"/>
                  </a:lnTo>
                  <a:lnTo>
                    <a:pt x="423" y="84"/>
                  </a:lnTo>
                  <a:lnTo>
                    <a:pt x="386" y="107"/>
                  </a:lnTo>
                  <a:lnTo>
                    <a:pt x="350" y="132"/>
                  </a:lnTo>
                  <a:lnTo>
                    <a:pt x="315" y="157"/>
                  </a:lnTo>
                  <a:lnTo>
                    <a:pt x="279" y="184"/>
                  </a:lnTo>
                  <a:lnTo>
                    <a:pt x="244" y="211"/>
                  </a:lnTo>
                  <a:lnTo>
                    <a:pt x="211" y="240"/>
                  </a:lnTo>
                  <a:lnTo>
                    <a:pt x="179" y="269"/>
                  </a:lnTo>
                  <a:lnTo>
                    <a:pt x="146" y="299"/>
                  </a:lnTo>
                  <a:lnTo>
                    <a:pt x="117" y="330"/>
                  </a:lnTo>
                  <a:lnTo>
                    <a:pt x="89" y="363"/>
                  </a:lnTo>
                  <a:lnTo>
                    <a:pt x="62" y="395"/>
                  </a:lnTo>
                  <a:lnTo>
                    <a:pt x="37" y="430"/>
                  </a:lnTo>
                  <a:close/>
                </a:path>
              </a:pathLst>
            </a:custGeom>
            <a:solidFill>
              <a:srgbClr val="BFBFBF"/>
            </a:solidFill>
            <a:ln w="9525">
              <a:noFill/>
              <a:round/>
            </a:ln>
          </p:spPr>
          <p:txBody>
            <a:bodyPr/>
            <a:lstStyle/>
            <a:p>
              <a:endParaRPr lang="en-US"/>
            </a:p>
          </p:txBody>
        </p:sp>
        <p:sp>
          <p:nvSpPr>
            <p:cNvPr id="352266" name="Freeform 10"/>
            <p:cNvSpPr/>
            <p:nvPr/>
          </p:nvSpPr>
          <p:spPr bwMode="auto">
            <a:xfrm>
              <a:off x="4653" y="2677"/>
              <a:ext cx="89" cy="180"/>
            </a:xfrm>
            <a:custGeom>
              <a:avLst/>
              <a:gdLst/>
              <a:ahLst/>
              <a:cxnLst>
                <a:cxn ang="0">
                  <a:pos x="159" y="360"/>
                </a:cxn>
                <a:cxn ang="0">
                  <a:pos x="159" y="310"/>
                </a:cxn>
                <a:cxn ang="0">
                  <a:pos x="153" y="259"/>
                </a:cxn>
                <a:cxn ang="0">
                  <a:pos x="142" y="207"/>
                </a:cxn>
                <a:cxn ang="0">
                  <a:pos x="126" y="157"/>
                </a:cxn>
                <a:cxn ang="0">
                  <a:pos x="103" y="111"/>
                </a:cxn>
                <a:cxn ang="0">
                  <a:pos x="74" y="69"/>
                </a:cxn>
                <a:cxn ang="0">
                  <a:pos x="40" y="32"/>
                </a:cxn>
                <a:cxn ang="0">
                  <a:pos x="0" y="2"/>
                </a:cxn>
                <a:cxn ang="0">
                  <a:pos x="13" y="0"/>
                </a:cxn>
                <a:cxn ang="0">
                  <a:pos x="26" y="0"/>
                </a:cxn>
                <a:cxn ang="0">
                  <a:pos x="38" y="3"/>
                </a:cxn>
                <a:cxn ang="0">
                  <a:pos x="51" y="9"/>
                </a:cxn>
                <a:cxn ang="0">
                  <a:pos x="63" y="17"/>
                </a:cxn>
                <a:cxn ang="0">
                  <a:pos x="74" y="27"/>
                </a:cxn>
                <a:cxn ang="0">
                  <a:pos x="86" y="34"/>
                </a:cxn>
                <a:cxn ang="0">
                  <a:pos x="95" y="42"/>
                </a:cxn>
                <a:cxn ang="0">
                  <a:pos x="117" y="76"/>
                </a:cxn>
                <a:cxn ang="0">
                  <a:pos x="136" y="113"/>
                </a:cxn>
                <a:cxn ang="0">
                  <a:pos x="153" y="153"/>
                </a:cxn>
                <a:cxn ang="0">
                  <a:pos x="168" y="191"/>
                </a:cxn>
                <a:cxn ang="0">
                  <a:pos x="176" y="234"/>
                </a:cxn>
                <a:cxn ang="0">
                  <a:pos x="178" y="276"/>
                </a:cxn>
                <a:cxn ang="0">
                  <a:pos x="174" y="318"/>
                </a:cxn>
                <a:cxn ang="0">
                  <a:pos x="159" y="360"/>
                </a:cxn>
              </a:cxnLst>
              <a:rect l="0" t="0" r="r" b="b"/>
              <a:pathLst>
                <a:path w="178" h="360">
                  <a:moveTo>
                    <a:pt x="159" y="360"/>
                  </a:moveTo>
                  <a:lnTo>
                    <a:pt x="159" y="310"/>
                  </a:lnTo>
                  <a:lnTo>
                    <a:pt x="153" y="259"/>
                  </a:lnTo>
                  <a:lnTo>
                    <a:pt x="142" y="207"/>
                  </a:lnTo>
                  <a:lnTo>
                    <a:pt x="126" y="157"/>
                  </a:lnTo>
                  <a:lnTo>
                    <a:pt x="103" y="111"/>
                  </a:lnTo>
                  <a:lnTo>
                    <a:pt x="74" y="69"/>
                  </a:lnTo>
                  <a:lnTo>
                    <a:pt x="40" y="32"/>
                  </a:lnTo>
                  <a:lnTo>
                    <a:pt x="0" y="2"/>
                  </a:lnTo>
                  <a:lnTo>
                    <a:pt x="13" y="0"/>
                  </a:lnTo>
                  <a:lnTo>
                    <a:pt x="26" y="0"/>
                  </a:lnTo>
                  <a:lnTo>
                    <a:pt x="38" y="3"/>
                  </a:lnTo>
                  <a:lnTo>
                    <a:pt x="51" y="9"/>
                  </a:lnTo>
                  <a:lnTo>
                    <a:pt x="63" y="17"/>
                  </a:lnTo>
                  <a:lnTo>
                    <a:pt x="74" y="27"/>
                  </a:lnTo>
                  <a:lnTo>
                    <a:pt x="86" y="34"/>
                  </a:lnTo>
                  <a:lnTo>
                    <a:pt x="95" y="42"/>
                  </a:lnTo>
                  <a:lnTo>
                    <a:pt x="117" y="76"/>
                  </a:lnTo>
                  <a:lnTo>
                    <a:pt x="136" y="113"/>
                  </a:lnTo>
                  <a:lnTo>
                    <a:pt x="153" y="153"/>
                  </a:lnTo>
                  <a:lnTo>
                    <a:pt x="168" y="191"/>
                  </a:lnTo>
                  <a:lnTo>
                    <a:pt x="176" y="234"/>
                  </a:lnTo>
                  <a:lnTo>
                    <a:pt x="178" y="276"/>
                  </a:lnTo>
                  <a:lnTo>
                    <a:pt x="174" y="318"/>
                  </a:lnTo>
                  <a:lnTo>
                    <a:pt x="159" y="360"/>
                  </a:lnTo>
                  <a:close/>
                </a:path>
              </a:pathLst>
            </a:custGeom>
            <a:solidFill>
              <a:srgbClr val="FFC400"/>
            </a:solidFill>
            <a:ln w="9525">
              <a:noFill/>
              <a:round/>
            </a:ln>
          </p:spPr>
          <p:txBody>
            <a:bodyPr/>
            <a:lstStyle/>
            <a:p>
              <a:endParaRPr lang="en-US"/>
            </a:p>
          </p:txBody>
        </p:sp>
        <p:sp>
          <p:nvSpPr>
            <p:cNvPr id="352267" name="Freeform 11"/>
            <p:cNvSpPr/>
            <p:nvPr/>
          </p:nvSpPr>
          <p:spPr bwMode="auto">
            <a:xfrm>
              <a:off x="4112" y="2701"/>
              <a:ext cx="595" cy="403"/>
            </a:xfrm>
            <a:custGeom>
              <a:avLst/>
              <a:gdLst/>
              <a:ahLst/>
              <a:cxnLst>
                <a:cxn ang="0">
                  <a:pos x="1127" y="362"/>
                </a:cxn>
                <a:cxn ang="0">
                  <a:pos x="1013" y="422"/>
                </a:cxn>
                <a:cxn ang="0">
                  <a:pos x="898" y="481"/>
                </a:cxn>
                <a:cxn ang="0">
                  <a:pos x="783" y="541"/>
                </a:cxn>
                <a:cxn ang="0">
                  <a:pos x="668" y="598"/>
                </a:cxn>
                <a:cxn ang="0">
                  <a:pos x="553" y="656"/>
                </a:cxn>
                <a:cxn ang="0">
                  <a:pos x="436" y="711"/>
                </a:cxn>
                <a:cxn ang="0">
                  <a:pos x="321" y="765"/>
                </a:cxn>
                <a:cxn ang="0">
                  <a:pos x="192" y="805"/>
                </a:cxn>
                <a:cxn ang="0">
                  <a:pos x="232" y="777"/>
                </a:cxn>
                <a:cxn ang="0">
                  <a:pos x="242" y="736"/>
                </a:cxn>
                <a:cxn ang="0">
                  <a:pos x="230" y="690"/>
                </a:cxn>
                <a:cxn ang="0">
                  <a:pos x="205" y="652"/>
                </a:cxn>
                <a:cxn ang="0">
                  <a:pos x="173" y="613"/>
                </a:cxn>
                <a:cxn ang="0">
                  <a:pos x="134" y="579"/>
                </a:cxn>
                <a:cxn ang="0">
                  <a:pos x="94" y="554"/>
                </a:cxn>
                <a:cxn ang="0">
                  <a:pos x="50" y="537"/>
                </a:cxn>
                <a:cxn ang="0">
                  <a:pos x="29" y="569"/>
                </a:cxn>
                <a:cxn ang="0">
                  <a:pos x="0" y="583"/>
                </a:cxn>
                <a:cxn ang="0">
                  <a:pos x="86" y="491"/>
                </a:cxn>
                <a:cxn ang="0">
                  <a:pos x="209" y="414"/>
                </a:cxn>
                <a:cxn ang="0">
                  <a:pos x="332" y="343"/>
                </a:cxn>
                <a:cxn ang="0">
                  <a:pos x="457" y="276"/>
                </a:cxn>
                <a:cxn ang="0">
                  <a:pos x="584" y="211"/>
                </a:cxn>
                <a:cxn ang="0">
                  <a:pos x="710" y="149"/>
                </a:cxn>
                <a:cxn ang="0">
                  <a:pos x="837" y="88"/>
                </a:cxn>
                <a:cxn ang="0">
                  <a:pos x="965" y="28"/>
                </a:cxn>
                <a:cxn ang="0">
                  <a:pos x="1052" y="5"/>
                </a:cxn>
                <a:cxn ang="0">
                  <a:pos x="1090" y="26"/>
                </a:cxn>
                <a:cxn ang="0">
                  <a:pos x="1123" y="57"/>
                </a:cxn>
                <a:cxn ang="0">
                  <a:pos x="1148" y="94"/>
                </a:cxn>
                <a:cxn ang="0">
                  <a:pos x="1173" y="165"/>
                </a:cxn>
                <a:cxn ang="0">
                  <a:pos x="1192" y="274"/>
                </a:cxn>
              </a:cxnLst>
              <a:rect l="0" t="0" r="r" b="b"/>
              <a:pathLst>
                <a:path w="1192" h="805">
                  <a:moveTo>
                    <a:pt x="1184" y="331"/>
                  </a:moveTo>
                  <a:lnTo>
                    <a:pt x="1127" y="362"/>
                  </a:lnTo>
                  <a:lnTo>
                    <a:pt x="1069" y="393"/>
                  </a:lnTo>
                  <a:lnTo>
                    <a:pt x="1013" y="422"/>
                  </a:lnTo>
                  <a:lnTo>
                    <a:pt x="956" y="452"/>
                  </a:lnTo>
                  <a:lnTo>
                    <a:pt x="898" y="481"/>
                  </a:lnTo>
                  <a:lnTo>
                    <a:pt x="841" y="512"/>
                  </a:lnTo>
                  <a:lnTo>
                    <a:pt x="783" y="541"/>
                  </a:lnTo>
                  <a:lnTo>
                    <a:pt x="726" y="569"/>
                  </a:lnTo>
                  <a:lnTo>
                    <a:pt x="668" y="598"/>
                  </a:lnTo>
                  <a:lnTo>
                    <a:pt x="610" y="627"/>
                  </a:lnTo>
                  <a:lnTo>
                    <a:pt x="553" y="656"/>
                  </a:lnTo>
                  <a:lnTo>
                    <a:pt x="495" y="683"/>
                  </a:lnTo>
                  <a:lnTo>
                    <a:pt x="436" y="711"/>
                  </a:lnTo>
                  <a:lnTo>
                    <a:pt x="378" y="738"/>
                  </a:lnTo>
                  <a:lnTo>
                    <a:pt x="321" y="765"/>
                  </a:lnTo>
                  <a:lnTo>
                    <a:pt x="261" y="792"/>
                  </a:lnTo>
                  <a:lnTo>
                    <a:pt x="192" y="805"/>
                  </a:lnTo>
                  <a:lnTo>
                    <a:pt x="217" y="794"/>
                  </a:lnTo>
                  <a:lnTo>
                    <a:pt x="232" y="777"/>
                  </a:lnTo>
                  <a:lnTo>
                    <a:pt x="240" y="757"/>
                  </a:lnTo>
                  <a:lnTo>
                    <a:pt x="242" y="736"/>
                  </a:lnTo>
                  <a:lnTo>
                    <a:pt x="240" y="713"/>
                  </a:lnTo>
                  <a:lnTo>
                    <a:pt x="230" y="690"/>
                  </a:lnTo>
                  <a:lnTo>
                    <a:pt x="219" y="671"/>
                  </a:lnTo>
                  <a:lnTo>
                    <a:pt x="205" y="652"/>
                  </a:lnTo>
                  <a:lnTo>
                    <a:pt x="190" y="633"/>
                  </a:lnTo>
                  <a:lnTo>
                    <a:pt x="173" y="613"/>
                  </a:lnTo>
                  <a:lnTo>
                    <a:pt x="154" y="596"/>
                  </a:lnTo>
                  <a:lnTo>
                    <a:pt x="134" y="579"/>
                  </a:lnTo>
                  <a:lnTo>
                    <a:pt x="115" y="565"/>
                  </a:lnTo>
                  <a:lnTo>
                    <a:pt x="94" y="554"/>
                  </a:lnTo>
                  <a:lnTo>
                    <a:pt x="73" y="544"/>
                  </a:lnTo>
                  <a:lnTo>
                    <a:pt x="50" y="537"/>
                  </a:lnTo>
                  <a:lnTo>
                    <a:pt x="35" y="550"/>
                  </a:lnTo>
                  <a:lnTo>
                    <a:pt x="29" y="569"/>
                  </a:lnTo>
                  <a:lnTo>
                    <a:pt x="21" y="585"/>
                  </a:lnTo>
                  <a:lnTo>
                    <a:pt x="0" y="583"/>
                  </a:lnTo>
                  <a:lnTo>
                    <a:pt x="27" y="529"/>
                  </a:lnTo>
                  <a:lnTo>
                    <a:pt x="86" y="491"/>
                  </a:lnTo>
                  <a:lnTo>
                    <a:pt x="148" y="452"/>
                  </a:lnTo>
                  <a:lnTo>
                    <a:pt x="209" y="414"/>
                  </a:lnTo>
                  <a:lnTo>
                    <a:pt x="271" y="379"/>
                  </a:lnTo>
                  <a:lnTo>
                    <a:pt x="332" y="343"/>
                  </a:lnTo>
                  <a:lnTo>
                    <a:pt x="395" y="310"/>
                  </a:lnTo>
                  <a:lnTo>
                    <a:pt x="457" y="276"/>
                  </a:lnTo>
                  <a:lnTo>
                    <a:pt x="520" y="243"/>
                  </a:lnTo>
                  <a:lnTo>
                    <a:pt x="584" y="211"/>
                  </a:lnTo>
                  <a:lnTo>
                    <a:pt x="647" y="180"/>
                  </a:lnTo>
                  <a:lnTo>
                    <a:pt x="710" y="149"/>
                  </a:lnTo>
                  <a:lnTo>
                    <a:pt x="774" y="119"/>
                  </a:lnTo>
                  <a:lnTo>
                    <a:pt x="837" y="88"/>
                  </a:lnTo>
                  <a:lnTo>
                    <a:pt x="900" y="59"/>
                  </a:lnTo>
                  <a:lnTo>
                    <a:pt x="965" y="28"/>
                  </a:lnTo>
                  <a:lnTo>
                    <a:pt x="1029" y="0"/>
                  </a:lnTo>
                  <a:lnTo>
                    <a:pt x="1052" y="5"/>
                  </a:lnTo>
                  <a:lnTo>
                    <a:pt x="1071" y="13"/>
                  </a:lnTo>
                  <a:lnTo>
                    <a:pt x="1090" y="26"/>
                  </a:lnTo>
                  <a:lnTo>
                    <a:pt x="1107" y="40"/>
                  </a:lnTo>
                  <a:lnTo>
                    <a:pt x="1123" y="57"/>
                  </a:lnTo>
                  <a:lnTo>
                    <a:pt x="1136" y="74"/>
                  </a:lnTo>
                  <a:lnTo>
                    <a:pt x="1148" y="94"/>
                  </a:lnTo>
                  <a:lnTo>
                    <a:pt x="1157" y="113"/>
                  </a:lnTo>
                  <a:lnTo>
                    <a:pt x="1173" y="165"/>
                  </a:lnTo>
                  <a:lnTo>
                    <a:pt x="1186" y="218"/>
                  </a:lnTo>
                  <a:lnTo>
                    <a:pt x="1192" y="274"/>
                  </a:lnTo>
                  <a:lnTo>
                    <a:pt x="1184" y="331"/>
                  </a:lnTo>
                  <a:close/>
                </a:path>
              </a:pathLst>
            </a:custGeom>
            <a:solidFill>
              <a:srgbClr val="336699"/>
            </a:solidFill>
            <a:ln w="9525">
              <a:solidFill>
                <a:srgbClr val="003399"/>
              </a:solidFill>
              <a:round/>
            </a:ln>
          </p:spPr>
          <p:txBody>
            <a:bodyPr/>
            <a:lstStyle/>
            <a:p>
              <a:endParaRPr lang="en-US"/>
            </a:p>
          </p:txBody>
        </p:sp>
        <p:sp>
          <p:nvSpPr>
            <p:cNvPr id="352268" name="Freeform 12"/>
            <p:cNvSpPr/>
            <p:nvPr/>
          </p:nvSpPr>
          <p:spPr bwMode="auto">
            <a:xfrm>
              <a:off x="3906" y="2997"/>
              <a:ext cx="308" cy="227"/>
            </a:xfrm>
            <a:custGeom>
              <a:avLst/>
              <a:gdLst/>
              <a:ahLst/>
              <a:cxnLst>
                <a:cxn ang="0">
                  <a:pos x="496" y="242"/>
                </a:cxn>
                <a:cxn ang="0">
                  <a:pos x="467" y="280"/>
                </a:cxn>
                <a:cxn ang="0">
                  <a:pos x="442" y="319"/>
                </a:cxn>
                <a:cxn ang="0">
                  <a:pos x="421" y="359"/>
                </a:cxn>
                <a:cxn ang="0">
                  <a:pos x="390" y="384"/>
                </a:cxn>
                <a:cxn ang="0">
                  <a:pos x="346" y="390"/>
                </a:cxn>
                <a:cxn ang="0">
                  <a:pos x="304" y="397"/>
                </a:cxn>
                <a:cxn ang="0">
                  <a:pos x="259" y="407"/>
                </a:cxn>
                <a:cxn ang="0">
                  <a:pos x="219" y="417"/>
                </a:cxn>
                <a:cxn ang="0">
                  <a:pos x="177" y="426"/>
                </a:cxn>
                <a:cxn ang="0">
                  <a:pos x="135" y="438"/>
                </a:cxn>
                <a:cxn ang="0">
                  <a:pos x="94" y="449"/>
                </a:cxn>
                <a:cxn ang="0">
                  <a:pos x="54" y="438"/>
                </a:cxn>
                <a:cxn ang="0">
                  <a:pos x="119" y="388"/>
                </a:cxn>
                <a:cxn ang="0">
                  <a:pos x="192" y="346"/>
                </a:cxn>
                <a:cxn ang="0">
                  <a:pos x="269" y="313"/>
                </a:cxn>
                <a:cxn ang="0">
                  <a:pos x="348" y="298"/>
                </a:cxn>
                <a:cxn ang="0">
                  <a:pos x="378" y="257"/>
                </a:cxn>
                <a:cxn ang="0">
                  <a:pos x="375" y="206"/>
                </a:cxn>
                <a:cxn ang="0">
                  <a:pos x="355" y="186"/>
                </a:cxn>
                <a:cxn ang="0">
                  <a:pos x="332" y="173"/>
                </a:cxn>
                <a:cxn ang="0">
                  <a:pos x="307" y="169"/>
                </a:cxn>
                <a:cxn ang="0">
                  <a:pos x="282" y="183"/>
                </a:cxn>
                <a:cxn ang="0">
                  <a:pos x="263" y="196"/>
                </a:cxn>
                <a:cxn ang="0">
                  <a:pos x="242" y="215"/>
                </a:cxn>
                <a:cxn ang="0">
                  <a:pos x="231" y="238"/>
                </a:cxn>
                <a:cxn ang="0">
                  <a:pos x="238" y="265"/>
                </a:cxn>
                <a:cxn ang="0">
                  <a:pos x="185" y="303"/>
                </a:cxn>
                <a:cxn ang="0">
                  <a:pos x="127" y="344"/>
                </a:cxn>
                <a:cxn ang="0">
                  <a:pos x="68" y="376"/>
                </a:cxn>
                <a:cxn ang="0">
                  <a:pos x="8" y="397"/>
                </a:cxn>
                <a:cxn ang="0">
                  <a:pos x="2" y="390"/>
                </a:cxn>
                <a:cxn ang="0">
                  <a:pos x="0" y="374"/>
                </a:cxn>
                <a:cxn ang="0">
                  <a:pos x="68" y="323"/>
                </a:cxn>
                <a:cxn ang="0">
                  <a:pos x="121" y="255"/>
                </a:cxn>
                <a:cxn ang="0">
                  <a:pos x="169" y="185"/>
                </a:cxn>
                <a:cxn ang="0">
                  <a:pos x="213" y="117"/>
                </a:cxn>
                <a:cxn ang="0">
                  <a:pos x="282" y="98"/>
                </a:cxn>
                <a:cxn ang="0">
                  <a:pos x="350" y="75"/>
                </a:cxn>
                <a:cxn ang="0">
                  <a:pos x="415" y="44"/>
                </a:cxn>
                <a:cxn ang="0">
                  <a:pos x="474" y="0"/>
                </a:cxn>
                <a:cxn ang="0">
                  <a:pos x="522" y="23"/>
                </a:cxn>
                <a:cxn ang="0">
                  <a:pos x="567" y="56"/>
                </a:cxn>
                <a:cxn ang="0">
                  <a:pos x="599" y="100"/>
                </a:cxn>
                <a:cxn ang="0">
                  <a:pos x="616" y="150"/>
                </a:cxn>
              </a:cxnLst>
              <a:rect l="0" t="0" r="r" b="b"/>
              <a:pathLst>
                <a:path w="616" h="455">
                  <a:moveTo>
                    <a:pt x="513" y="225"/>
                  </a:moveTo>
                  <a:lnTo>
                    <a:pt x="496" y="242"/>
                  </a:lnTo>
                  <a:lnTo>
                    <a:pt x="480" y="261"/>
                  </a:lnTo>
                  <a:lnTo>
                    <a:pt x="467" y="280"/>
                  </a:lnTo>
                  <a:lnTo>
                    <a:pt x="453" y="300"/>
                  </a:lnTo>
                  <a:lnTo>
                    <a:pt x="442" y="319"/>
                  </a:lnTo>
                  <a:lnTo>
                    <a:pt x="432" y="340"/>
                  </a:lnTo>
                  <a:lnTo>
                    <a:pt x="421" y="359"/>
                  </a:lnTo>
                  <a:lnTo>
                    <a:pt x="411" y="380"/>
                  </a:lnTo>
                  <a:lnTo>
                    <a:pt x="390" y="384"/>
                  </a:lnTo>
                  <a:lnTo>
                    <a:pt x="367" y="386"/>
                  </a:lnTo>
                  <a:lnTo>
                    <a:pt x="346" y="390"/>
                  </a:lnTo>
                  <a:lnTo>
                    <a:pt x="325" y="394"/>
                  </a:lnTo>
                  <a:lnTo>
                    <a:pt x="304" y="397"/>
                  </a:lnTo>
                  <a:lnTo>
                    <a:pt x="282" y="401"/>
                  </a:lnTo>
                  <a:lnTo>
                    <a:pt x="259" y="407"/>
                  </a:lnTo>
                  <a:lnTo>
                    <a:pt x="240" y="411"/>
                  </a:lnTo>
                  <a:lnTo>
                    <a:pt x="219" y="417"/>
                  </a:lnTo>
                  <a:lnTo>
                    <a:pt x="198" y="420"/>
                  </a:lnTo>
                  <a:lnTo>
                    <a:pt x="177" y="426"/>
                  </a:lnTo>
                  <a:lnTo>
                    <a:pt x="156" y="432"/>
                  </a:lnTo>
                  <a:lnTo>
                    <a:pt x="135" y="438"/>
                  </a:lnTo>
                  <a:lnTo>
                    <a:pt x="114" y="443"/>
                  </a:lnTo>
                  <a:lnTo>
                    <a:pt x="94" y="449"/>
                  </a:lnTo>
                  <a:lnTo>
                    <a:pt x="73" y="455"/>
                  </a:lnTo>
                  <a:lnTo>
                    <a:pt x="54" y="438"/>
                  </a:lnTo>
                  <a:lnTo>
                    <a:pt x="87" y="413"/>
                  </a:lnTo>
                  <a:lnTo>
                    <a:pt x="119" y="388"/>
                  </a:lnTo>
                  <a:lnTo>
                    <a:pt x="156" y="367"/>
                  </a:lnTo>
                  <a:lnTo>
                    <a:pt x="192" y="346"/>
                  </a:lnTo>
                  <a:lnTo>
                    <a:pt x="229" y="328"/>
                  </a:lnTo>
                  <a:lnTo>
                    <a:pt x="269" y="313"/>
                  </a:lnTo>
                  <a:lnTo>
                    <a:pt x="307" y="303"/>
                  </a:lnTo>
                  <a:lnTo>
                    <a:pt x="348" y="298"/>
                  </a:lnTo>
                  <a:lnTo>
                    <a:pt x="367" y="280"/>
                  </a:lnTo>
                  <a:lnTo>
                    <a:pt x="378" y="257"/>
                  </a:lnTo>
                  <a:lnTo>
                    <a:pt x="378" y="231"/>
                  </a:lnTo>
                  <a:lnTo>
                    <a:pt x="375" y="206"/>
                  </a:lnTo>
                  <a:lnTo>
                    <a:pt x="365" y="196"/>
                  </a:lnTo>
                  <a:lnTo>
                    <a:pt x="355" y="186"/>
                  </a:lnTo>
                  <a:lnTo>
                    <a:pt x="344" y="179"/>
                  </a:lnTo>
                  <a:lnTo>
                    <a:pt x="332" y="173"/>
                  </a:lnTo>
                  <a:lnTo>
                    <a:pt x="319" y="169"/>
                  </a:lnTo>
                  <a:lnTo>
                    <a:pt x="307" y="169"/>
                  </a:lnTo>
                  <a:lnTo>
                    <a:pt x="294" y="175"/>
                  </a:lnTo>
                  <a:lnTo>
                    <a:pt x="282" y="183"/>
                  </a:lnTo>
                  <a:lnTo>
                    <a:pt x="273" y="188"/>
                  </a:lnTo>
                  <a:lnTo>
                    <a:pt x="263" y="196"/>
                  </a:lnTo>
                  <a:lnTo>
                    <a:pt x="252" y="206"/>
                  </a:lnTo>
                  <a:lnTo>
                    <a:pt x="242" y="215"/>
                  </a:lnTo>
                  <a:lnTo>
                    <a:pt x="235" y="227"/>
                  </a:lnTo>
                  <a:lnTo>
                    <a:pt x="231" y="238"/>
                  </a:lnTo>
                  <a:lnTo>
                    <a:pt x="233" y="252"/>
                  </a:lnTo>
                  <a:lnTo>
                    <a:pt x="238" y="265"/>
                  </a:lnTo>
                  <a:lnTo>
                    <a:pt x="211" y="284"/>
                  </a:lnTo>
                  <a:lnTo>
                    <a:pt x="185" y="303"/>
                  </a:lnTo>
                  <a:lnTo>
                    <a:pt x="156" y="325"/>
                  </a:lnTo>
                  <a:lnTo>
                    <a:pt x="127" y="344"/>
                  </a:lnTo>
                  <a:lnTo>
                    <a:pt x="98" y="361"/>
                  </a:lnTo>
                  <a:lnTo>
                    <a:pt x="68" y="376"/>
                  </a:lnTo>
                  <a:lnTo>
                    <a:pt x="39" y="390"/>
                  </a:lnTo>
                  <a:lnTo>
                    <a:pt x="8" y="397"/>
                  </a:lnTo>
                  <a:lnTo>
                    <a:pt x="4" y="397"/>
                  </a:lnTo>
                  <a:lnTo>
                    <a:pt x="2" y="390"/>
                  </a:lnTo>
                  <a:lnTo>
                    <a:pt x="2" y="382"/>
                  </a:lnTo>
                  <a:lnTo>
                    <a:pt x="0" y="374"/>
                  </a:lnTo>
                  <a:lnTo>
                    <a:pt x="37" y="351"/>
                  </a:lnTo>
                  <a:lnTo>
                    <a:pt x="68" y="323"/>
                  </a:lnTo>
                  <a:lnTo>
                    <a:pt x="96" y="290"/>
                  </a:lnTo>
                  <a:lnTo>
                    <a:pt x="121" y="255"/>
                  </a:lnTo>
                  <a:lnTo>
                    <a:pt x="146" y="221"/>
                  </a:lnTo>
                  <a:lnTo>
                    <a:pt x="169" y="185"/>
                  </a:lnTo>
                  <a:lnTo>
                    <a:pt x="190" y="150"/>
                  </a:lnTo>
                  <a:lnTo>
                    <a:pt x="213" y="117"/>
                  </a:lnTo>
                  <a:lnTo>
                    <a:pt x="248" y="108"/>
                  </a:lnTo>
                  <a:lnTo>
                    <a:pt x="282" y="98"/>
                  </a:lnTo>
                  <a:lnTo>
                    <a:pt x="317" y="87"/>
                  </a:lnTo>
                  <a:lnTo>
                    <a:pt x="350" y="75"/>
                  </a:lnTo>
                  <a:lnTo>
                    <a:pt x="384" y="62"/>
                  </a:lnTo>
                  <a:lnTo>
                    <a:pt x="415" y="44"/>
                  </a:lnTo>
                  <a:lnTo>
                    <a:pt x="446" y="23"/>
                  </a:lnTo>
                  <a:lnTo>
                    <a:pt x="474" y="0"/>
                  </a:lnTo>
                  <a:lnTo>
                    <a:pt x="499" y="10"/>
                  </a:lnTo>
                  <a:lnTo>
                    <a:pt x="522" y="23"/>
                  </a:lnTo>
                  <a:lnTo>
                    <a:pt x="545" y="39"/>
                  </a:lnTo>
                  <a:lnTo>
                    <a:pt x="567" y="56"/>
                  </a:lnTo>
                  <a:lnTo>
                    <a:pt x="584" y="77"/>
                  </a:lnTo>
                  <a:lnTo>
                    <a:pt x="599" y="100"/>
                  </a:lnTo>
                  <a:lnTo>
                    <a:pt x="611" y="123"/>
                  </a:lnTo>
                  <a:lnTo>
                    <a:pt x="616" y="150"/>
                  </a:lnTo>
                  <a:lnTo>
                    <a:pt x="513" y="225"/>
                  </a:lnTo>
                  <a:close/>
                </a:path>
              </a:pathLst>
            </a:custGeom>
            <a:solidFill>
              <a:srgbClr val="FFC400"/>
            </a:solidFill>
            <a:ln w="9525">
              <a:noFill/>
              <a:round/>
            </a:ln>
          </p:spPr>
          <p:txBody>
            <a:bodyPr/>
            <a:lstStyle/>
            <a:p>
              <a:endParaRPr lang="en-US"/>
            </a:p>
          </p:txBody>
        </p:sp>
        <p:sp>
          <p:nvSpPr>
            <p:cNvPr id="352269" name="Freeform 13"/>
            <p:cNvSpPr/>
            <p:nvPr/>
          </p:nvSpPr>
          <p:spPr bwMode="auto">
            <a:xfrm>
              <a:off x="4041" y="3101"/>
              <a:ext cx="37" cy="32"/>
            </a:xfrm>
            <a:custGeom>
              <a:avLst/>
              <a:gdLst/>
              <a:ahLst/>
              <a:cxnLst>
                <a:cxn ang="0">
                  <a:pos x="65" y="63"/>
                </a:cxn>
                <a:cxn ang="0">
                  <a:pos x="54" y="65"/>
                </a:cxn>
                <a:cxn ang="0">
                  <a:pos x="44" y="63"/>
                </a:cxn>
                <a:cxn ang="0">
                  <a:pos x="35" y="59"/>
                </a:cxn>
                <a:cxn ang="0">
                  <a:pos x="25" y="55"/>
                </a:cxn>
                <a:cxn ang="0">
                  <a:pos x="17" y="47"/>
                </a:cxn>
                <a:cxn ang="0">
                  <a:pos x="12" y="40"/>
                </a:cxn>
                <a:cxn ang="0">
                  <a:pos x="6" y="32"/>
                </a:cxn>
                <a:cxn ang="0">
                  <a:pos x="0" y="24"/>
                </a:cxn>
                <a:cxn ang="0">
                  <a:pos x="8" y="9"/>
                </a:cxn>
                <a:cxn ang="0">
                  <a:pos x="23" y="0"/>
                </a:cxn>
                <a:cxn ang="0">
                  <a:pos x="38" y="0"/>
                </a:cxn>
                <a:cxn ang="0">
                  <a:pos x="54" y="5"/>
                </a:cxn>
                <a:cxn ang="0">
                  <a:pos x="67" y="15"/>
                </a:cxn>
                <a:cxn ang="0">
                  <a:pos x="75" y="28"/>
                </a:cxn>
                <a:cxn ang="0">
                  <a:pos x="75" y="46"/>
                </a:cxn>
                <a:cxn ang="0">
                  <a:pos x="65" y="63"/>
                </a:cxn>
              </a:cxnLst>
              <a:rect l="0" t="0" r="r" b="b"/>
              <a:pathLst>
                <a:path w="75" h="65">
                  <a:moveTo>
                    <a:pt x="65" y="63"/>
                  </a:moveTo>
                  <a:lnTo>
                    <a:pt x="54" y="65"/>
                  </a:lnTo>
                  <a:lnTo>
                    <a:pt x="44" y="63"/>
                  </a:lnTo>
                  <a:lnTo>
                    <a:pt x="35" y="59"/>
                  </a:lnTo>
                  <a:lnTo>
                    <a:pt x="25" y="55"/>
                  </a:lnTo>
                  <a:lnTo>
                    <a:pt x="17" y="47"/>
                  </a:lnTo>
                  <a:lnTo>
                    <a:pt x="12" y="40"/>
                  </a:lnTo>
                  <a:lnTo>
                    <a:pt x="6" y="32"/>
                  </a:lnTo>
                  <a:lnTo>
                    <a:pt x="0" y="24"/>
                  </a:lnTo>
                  <a:lnTo>
                    <a:pt x="8" y="9"/>
                  </a:lnTo>
                  <a:lnTo>
                    <a:pt x="23" y="0"/>
                  </a:lnTo>
                  <a:lnTo>
                    <a:pt x="38" y="0"/>
                  </a:lnTo>
                  <a:lnTo>
                    <a:pt x="54" y="5"/>
                  </a:lnTo>
                  <a:lnTo>
                    <a:pt x="67" y="15"/>
                  </a:lnTo>
                  <a:lnTo>
                    <a:pt x="75" y="28"/>
                  </a:lnTo>
                  <a:lnTo>
                    <a:pt x="75" y="46"/>
                  </a:lnTo>
                  <a:lnTo>
                    <a:pt x="65" y="63"/>
                  </a:lnTo>
                  <a:close/>
                </a:path>
              </a:pathLst>
            </a:custGeom>
            <a:solidFill>
              <a:srgbClr val="FFFFBF"/>
            </a:solidFill>
            <a:ln w="9525">
              <a:noFill/>
              <a:round/>
            </a:ln>
          </p:spPr>
          <p:txBody>
            <a:bodyPr/>
            <a:lstStyle/>
            <a:p>
              <a:endParaRPr lang="en-US"/>
            </a:p>
          </p:txBody>
        </p:sp>
      </p:grpSp>
      <p:sp>
        <p:nvSpPr>
          <p:cNvPr id="352320" name="Freeform 64"/>
          <p:cNvSpPr/>
          <p:nvPr/>
        </p:nvSpPr>
        <p:spPr bwMode="auto">
          <a:xfrm>
            <a:off x="6154738" y="1878013"/>
            <a:ext cx="1587" cy="0"/>
          </a:xfrm>
          <a:custGeom>
            <a:avLst/>
            <a:gdLst/>
            <a:ahLst/>
            <a:cxnLst>
              <a:cxn ang="0">
                <a:pos x="4" y="2"/>
              </a:cxn>
              <a:cxn ang="0">
                <a:pos x="4" y="0"/>
              </a:cxn>
              <a:cxn ang="0">
                <a:pos x="3" y="1"/>
              </a:cxn>
              <a:cxn ang="0">
                <a:pos x="3" y="1"/>
              </a:cxn>
              <a:cxn ang="0">
                <a:pos x="1" y="2"/>
              </a:cxn>
              <a:cxn ang="0">
                <a:pos x="0" y="2"/>
              </a:cxn>
              <a:cxn ang="0">
                <a:pos x="4" y="2"/>
              </a:cxn>
            </a:cxnLst>
            <a:rect l="0" t="0" r="r" b="b"/>
            <a:pathLst>
              <a:path w="4" h="2">
                <a:moveTo>
                  <a:pt x="4" y="2"/>
                </a:moveTo>
                <a:lnTo>
                  <a:pt x="4" y="0"/>
                </a:lnTo>
                <a:lnTo>
                  <a:pt x="3" y="1"/>
                </a:lnTo>
                <a:lnTo>
                  <a:pt x="3" y="1"/>
                </a:lnTo>
                <a:lnTo>
                  <a:pt x="1" y="2"/>
                </a:lnTo>
                <a:lnTo>
                  <a:pt x="0" y="2"/>
                </a:lnTo>
                <a:lnTo>
                  <a:pt x="4" y="2"/>
                </a:lnTo>
                <a:close/>
              </a:path>
            </a:pathLst>
          </a:custGeom>
          <a:solidFill>
            <a:srgbClr val="000000"/>
          </a:solidFill>
          <a:ln w="9525">
            <a:noFill/>
            <a:round/>
          </a:ln>
        </p:spPr>
        <p:txBody>
          <a:bodyPr/>
          <a:lstStyle/>
          <a:p>
            <a:endParaRPr lang="en-US"/>
          </a:p>
        </p:txBody>
      </p:sp>
      <p:grpSp>
        <p:nvGrpSpPr>
          <p:cNvPr id="3" name="Group 264"/>
          <p:cNvGrpSpPr/>
          <p:nvPr/>
        </p:nvGrpSpPr>
        <p:grpSpPr bwMode="auto">
          <a:xfrm>
            <a:off x="6711950" y="1898923"/>
            <a:ext cx="2181225" cy="1111250"/>
            <a:chOff x="2812" y="1023"/>
            <a:chExt cx="1374" cy="700"/>
          </a:xfrm>
        </p:grpSpPr>
        <p:sp>
          <p:nvSpPr>
            <p:cNvPr id="352271" name="Rectangle 15"/>
            <p:cNvSpPr>
              <a:spLocks noChangeArrowheads="1"/>
            </p:cNvSpPr>
            <p:nvPr/>
          </p:nvSpPr>
          <p:spPr bwMode="auto">
            <a:xfrm>
              <a:off x="2940" y="1096"/>
              <a:ext cx="1173" cy="627"/>
            </a:xfrm>
            <a:prstGeom prst="rect">
              <a:avLst/>
            </a:prstGeom>
            <a:solidFill>
              <a:srgbClr val="99CCFF"/>
            </a:solidFill>
            <a:ln w="38100">
              <a:solidFill>
                <a:srgbClr val="000000"/>
              </a:solidFill>
              <a:miter lim="800000"/>
            </a:ln>
          </p:spPr>
          <p:txBody>
            <a:bodyPr/>
            <a:lstStyle/>
            <a:p>
              <a:endParaRPr lang="en-US"/>
            </a:p>
          </p:txBody>
        </p:sp>
        <p:sp>
          <p:nvSpPr>
            <p:cNvPr id="352272" name="Freeform 16"/>
            <p:cNvSpPr/>
            <p:nvPr/>
          </p:nvSpPr>
          <p:spPr bwMode="auto">
            <a:xfrm>
              <a:off x="3256" y="1222"/>
              <a:ext cx="500" cy="418"/>
            </a:xfrm>
            <a:custGeom>
              <a:avLst/>
              <a:gdLst/>
              <a:ahLst/>
              <a:cxnLst>
                <a:cxn ang="0">
                  <a:pos x="0" y="648"/>
                </a:cxn>
                <a:cxn ang="0">
                  <a:pos x="268" y="652"/>
                </a:cxn>
                <a:cxn ang="0">
                  <a:pos x="271" y="646"/>
                </a:cxn>
                <a:cxn ang="0">
                  <a:pos x="279" y="628"/>
                </a:cxn>
                <a:cxn ang="0">
                  <a:pos x="290" y="600"/>
                </a:cxn>
                <a:cxn ang="0">
                  <a:pos x="306" y="564"/>
                </a:cxn>
                <a:cxn ang="0">
                  <a:pos x="325" y="520"/>
                </a:cxn>
                <a:cxn ang="0">
                  <a:pos x="347" y="472"/>
                </a:cxn>
                <a:cxn ang="0">
                  <a:pos x="371" y="419"/>
                </a:cxn>
                <a:cxn ang="0">
                  <a:pos x="396" y="364"/>
                </a:cxn>
                <a:cxn ang="0">
                  <a:pos x="423" y="307"/>
                </a:cxn>
                <a:cxn ang="0">
                  <a:pos x="449" y="251"/>
                </a:cxn>
                <a:cxn ang="0">
                  <a:pos x="476" y="195"/>
                </a:cxn>
                <a:cxn ang="0">
                  <a:pos x="502" y="145"/>
                </a:cxn>
                <a:cxn ang="0">
                  <a:pos x="528" y="97"/>
                </a:cxn>
                <a:cxn ang="0">
                  <a:pos x="552" y="57"/>
                </a:cxn>
                <a:cxn ang="0">
                  <a:pos x="573" y="24"/>
                </a:cxn>
                <a:cxn ang="0">
                  <a:pos x="591" y="0"/>
                </a:cxn>
                <a:cxn ang="0">
                  <a:pos x="889" y="9"/>
                </a:cxn>
                <a:cxn ang="0">
                  <a:pos x="893" y="13"/>
                </a:cxn>
                <a:cxn ang="0">
                  <a:pos x="902" y="28"/>
                </a:cxn>
                <a:cxn ang="0">
                  <a:pos x="917" y="50"/>
                </a:cxn>
                <a:cxn ang="0">
                  <a:pos x="936" y="80"/>
                </a:cxn>
                <a:cxn ang="0">
                  <a:pos x="960" y="116"/>
                </a:cxn>
                <a:cxn ang="0">
                  <a:pos x="986" y="157"/>
                </a:cxn>
                <a:cxn ang="0">
                  <a:pos x="1014" y="202"/>
                </a:cxn>
                <a:cxn ang="0">
                  <a:pos x="1044" y="252"/>
                </a:cxn>
                <a:cxn ang="0">
                  <a:pos x="1074" y="303"/>
                </a:cxn>
                <a:cxn ang="0">
                  <a:pos x="1103" y="356"/>
                </a:cxn>
                <a:cxn ang="0">
                  <a:pos x="1133" y="409"/>
                </a:cxn>
                <a:cxn ang="0">
                  <a:pos x="1160" y="462"/>
                </a:cxn>
                <a:cxn ang="0">
                  <a:pos x="1185" y="512"/>
                </a:cxn>
                <a:cxn ang="0">
                  <a:pos x="1206" y="561"/>
                </a:cxn>
                <a:cxn ang="0">
                  <a:pos x="1223" y="606"/>
                </a:cxn>
                <a:cxn ang="0">
                  <a:pos x="1236" y="646"/>
                </a:cxn>
                <a:cxn ang="0">
                  <a:pos x="1496" y="648"/>
                </a:cxn>
                <a:cxn ang="0">
                  <a:pos x="730" y="1030"/>
                </a:cxn>
                <a:cxn ang="0">
                  <a:pos x="0" y="648"/>
                </a:cxn>
              </a:cxnLst>
              <a:rect l="0" t="0" r="r" b="b"/>
              <a:pathLst>
                <a:path w="1496" h="1030">
                  <a:moveTo>
                    <a:pt x="0" y="648"/>
                  </a:moveTo>
                  <a:lnTo>
                    <a:pt x="268" y="652"/>
                  </a:lnTo>
                  <a:lnTo>
                    <a:pt x="271" y="646"/>
                  </a:lnTo>
                  <a:lnTo>
                    <a:pt x="279" y="628"/>
                  </a:lnTo>
                  <a:lnTo>
                    <a:pt x="290" y="600"/>
                  </a:lnTo>
                  <a:lnTo>
                    <a:pt x="306" y="564"/>
                  </a:lnTo>
                  <a:lnTo>
                    <a:pt x="325" y="520"/>
                  </a:lnTo>
                  <a:lnTo>
                    <a:pt x="347" y="472"/>
                  </a:lnTo>
                  <a:lnTo>
                    <a:pt x="371" y="419"/>
                  </a:lnTo>
                  <a:lnTo>
                    <a:pt x="396" y="364"/>
                  </a:lnTo>
                  <a:lnTo>
                    <a:pt x="423" y="307"/>
                  </a:lnTo>
                  <a:lnTo>
                    <a:pt x="449" y="251"/>
                  </a:lnTo>
                  <a:lnTo>
                    <a:pt x="476" y="195"/>
                  </a:lnTo>
                  <a:lnTo>
                    <a:pt x="502" y="145"/>
                  </a:lnTo>
                  <a:lnTo>
                    <a:pt x="528" y="97"/>
                  </a:lnTo>
                  <a:lnTo>
                    <a:pt x="552" y="57"/>
                  </a:lnTo>
                  <a:lnTo>
                    <a:pt x="573" y="24"/>
                  </a:lnTo>
                  <a:lnTo>
                    <a:pt x="591" y="0"/>
                  </a:lnTo>
                  <a:lnTo>
                    <a:pt x="889" y="9"/>
                  </a:lnTo>
                  <a:lnTo>
                    <a:pt x="893" y="13"/>
                  </a:lnTo>
                  <a:lnTo>
                    <a:pt x="902" y="28"/>
                  </a:lnTo>
                  <a:lnTo>
                    <a:pt x="917" y="50"/>
                  </a:lnTo>
                  <a:lnTo>
                    <a:pt x="936" y="80"/>
                  </a:lnTo>
                  <a:lnTo>
                    <a:pt x="960" y="116"/>
                  </a:lnTo>
                  <a:lnTo>
                    <a:pt x="986" y="157"/>
                  </a:lnTo>
                  <a:lnTo>
                    <a:pt x="1014" y="202"/>
                  </a:lnTo>
                  <a:lnTo>
                    <a:pt x="1044" y="252"/>
                  </a:lnTo>
                  <a:lnTo>
                    <a:pt x="1074" y="303"/>
                  </a:lnTo>
                  <a:lnTo>
                    <a:pt x="1103" y="356"/>
                  </a:lnTo>
                  <a:lnTo>
                    <a:pt x="1133" y="409"/>
                  </a:lnTo>
                  <a:lnTo>
                    <a:pt x="1160" y="462"/>
                  </a:lnTo>
                  <a:lnTo>
                    <a:pt x="1185" y="512"/>
                  </a:lnTo>
                  <a:lnTo>
                    <a:pt x="1206" y="561"/>
                  </a:lnTo>
                  <a:lnTo>
                    <a:pt x="1223" y="606"/>
                  </a:lnTo>
                  <a:lnTo>
                    <a:pt x="1236" y="646"/>
                  </a:lnTo>
                  <a:lnTo>
                    <a:pt x="1496" y="648"/>
                  </a:lnTo>
                  <a:lnTo>
                    <a:pt x="730" y="1030"/>
                  </a:lnTo>
                  <a:lnTo>
                    <a:pt x="0" y="648"/>
                  </a:lnTo>
                  <a:close/>
                </a:path>
              </a:pathLst>
            </a:custGeom>
            <a:solidFill>
              <a:srgbClr val="001E59"/>
            </a:solidFill>
            <a:ln w="9525">
              <a:noFill/>
              <a:round/>
            </a:ln>
          </p:spPr>
          <p:txBody>
            <a:bodyPr/>
            <a:lstStyle/>
            <a:p>
              <a:endParaRPr lang="en-US"/>
            </a:p>
          </p:txBody>
        </p:sp>
        <p:sp>
          <p:nvSpPr>
            <p:cNvPr id="352273" name="Freeform 17"/>
            <p:cNvSpPr/>
            <p:nvPr/>
          </p:nvSpPr>
          <p:spPr bwMode="auto">
            <a:xfrm>
              <a:off x="3496" y="1630"/>
              <a:ext cx="7" cy="3"/>
            </a:xfrm>
            <a:custGeom>
              <a:avLst/>
              <a:gdLst/>
              <a:ahLst/>
              <a:cxnLst>
                <a:cxn ang="0">
                  <a:pos x="0" y="4"/>
                </a:cxn>
                <a:cxn ang="0">
                  <a:pos x="21" y="5"/>
                </a:cxn>
                <a:cxn ang="0">
                  <a:pos x="10" y="0"/>
                </a:cxn>
                <a:cxn ang="0">
                  <a:pos x="0" y="4"/>
                </a:cxn>
              </a:cxnLst>
              <a:rect l="0" t="0" r="r" b="b"/>
              <a:pathLst>
                <a:path w="21" h="5">
                  <a:moveTo>
                    <a:pt x="0" y="4"/>
                  </a:moveTo>
                  <a:lnTo>
                    <a:pt x="21" y="5"/>
                  </a:lnTo>
                  <a:lnTo>
                    <a:pt x="10" y="0"/>
                  </a:lnTo>
                  <a:lnTo>
                    <a:pt x="0" y="4"/>
                  </a:lnTo>
                  <a:close/>
                </a:path>
              </a:pathLst>
            </a:custGeom>
            <a:solidFill>
              <a:srgbClr val="AD7C5B"/>
            </a:solidFill>
            <a:ln w="9525">
              <a:noFill/>
              <a:round/>
            </a:ln>
          </p:spPr>
          <p:txBody>
            <a:bodyPr/>
            <a:lstStyle/>
            <a:p>
              <a:endParaRPr lang="en-US"/>
            </a:p>
          </p:txBody>
        </p:sp>
        <p:sp>
          <p:nvSpPr>
            <p:cNvPr id="352274" name="Freeform 18"/>
            <p:cNvSpPr/>
            <p:nvPr/>
          </p:nvSpPr>
          <p:spPr bwMode="auto">
            <a:xfrm>
              <a:off x="3287" y="1231"/>
              <a:ext cx="437" cy="399"/>
            </a:xfrm>
            <a:custGeom>
              <a:avLst/>
              <a:gdLst/>
              <a:ahLst/>
              <a:cxnLst>
                <a:cxn ang="0">
                  <a:pos x="1126" y="645"/>
                </a:cxn>
                <a:cxn ang="0">
                  <a:pos x="1121" y="629"/>
                </a:cxn>
                <a:cxn ang="0">
                  <a:pos x="1111" y="593"/>
                </a:cxn>
                <a:cxn ang="0">
                  <a:pos x="1096" y="553"/>
                </a:cxn>
                <a:cxn ang="0">
                  <a:pos x="1077" y="510"/>
                </a:cxn>
                <a:cxn ang="0">
                  <a:pos x="1055" y="465"/>
                </a:cxn>
                <a:cxn ang="0">
                  <a:pos x="1031" y="418"/>
                </a:cxn>
                <a:cxn ang="0">
                  <a:pos x="1006" y="370"/>
                </a:cxn>
                <a:cxn ang="0">
                  <a:pos x="979" y="322"/>
                </a:cxn>
                <a:cxn ang="0">
                  <a:pos x="952" y="275"/>
                </a:cxn>
                <a:cxn ang="0">
                  <a:pos x="924" y="229"/>
                </a:cxn>
                <a:cxn ang="0">
                  <a:pos x="898" y="185"/>
                </a:cxn>
                <a:cxn ang="0">
                  <a:pos x="871" y="144"/>
                </a:cxn>
                <a:cxn ang="0">
                  <a:pos x="848" y="106"/>
                </a:cxn>
                <a:cxn ang="0">
                  <a:pos x="826" y="73"/>
                </a:cxn>
                <a:cxn ang="0">
                  <a:pos x="809" y="46"/>
                </a:cxn>
                <a:cxn ang="0">
                  <a:pos x="794" y="23"/>
                </a:cxn>
                <a:cxn ang="0">
                  <a:pos x="784" y="8"/>
                </a:cxn>
                <a:cxn ang="0">
                  <a:pos x="507" y="0"/>
                </a:cxn>
                <a:cxn ang="0">
                  <a:pos x="489" y="26"/>
                </a:cxn>
                <a:cxn ang="0">
                  <a:pos x="468" y="59"/>
                </a:cxn>
                <a:cxn ang="0">
                  <a:pos x="445" y="101"/>
                </a:cxn>
                <a:cxn ang="0">
                  <a:pos x="421" y="147"/>
                </a:cxn>
                <a:cxn ang="0">
                  <a:pos x="395" y="198"/>
                </a:cxn>
                <a:cxn ang="0">
                  <a:pos x="370" y="251"/>
                </a:cxn>
                <a:cxn ang="0">
                  <a:pos x="344" y="305"/>
                </a:cxn>
                <a:cxn ang="0">
                  <a:pos x="319" y="359"/>
                </a:cxn>
                <a:cxn ang="0">
                  <a:pos x="294" y="413"/>
                </a:cxn>
                <a:cxn ang="0">
                  <a:pos x="272" y="464"/>
                </a:cxn>
                <a:cxn ang="0">
                  <a:pos x="251" y="510"/>
                </a:cxn>
                <a:cxn ang="0">
                  <a:pos x="233" y="552"/>
                </a:cxn>
                <a:cxn ang="0">
                  <a:pos x="218" y="586"/>
                </a:cxn>
                <a:cxn ang="0">
                  <a:pos x="207" y="613"/>
                </a:cxn>
                <a:cxn ang="0">
                  <a:pos x="200" y="630"/>
                </a:cxn>
                <a:cxn ang="0">
                  <a:pos x="196" y="637"/>
                </a:cxn>
                <a:cxn ang="0">
                  <a:pos x="190" y="651"/>
                </a:cxn>
                <a:cxn ang="0">
                  <a:pos x="0" y="650"/>
                </a:cxn>
                <a:cxn ang="0">
                  <a:pos x="637" y="982"/>
                </a:cxn>
                <a:cxn ang="0">
                  <a:pos x="1310" y="647"/>
                </a:cxn>
                <a:cxn ang="0">
                  <a:pos x="1126" y="645"/>
                </a:cxn>
              </a:cxnLst>
              <a:rect l="0" t="0" r="r" b="b"/>
              <a:pathLst>
                <a:path w="1310" h="982">
                  <a:moveTo>
                    <a:pt x="1126" y="645"/>
                  </a:moveTo>
                  <a:lnTo>
                    <a:pt x="1121" y="629"/>
                  </a:lnTo>
                  <a:lnTo>
                    <a:pt x="1111" y="593"/>
                  </a:lnTo>
                  <a:lnTo>
                    <a:pt x="1096" y="553"/>
                  </a:lnTo>
                  <a:lnTo>
                    <a:pt x="1077" y="510"/>
                  </a:lnTo>
                  <a:lnTo>
                    <a:pt x="1055" y="465"/>
                  </a:lnTo>
                  <a:lnTo>
                    <a:pt x="1031" y="418"/>
                  </a:lnTo>
                  <a:lnTo>
                    <a:pt x="1006" y="370"/>
                  </a:lnTo>
                  <a:lnTo>
                    <a:pt x="979" y="322"/>
                  </a:lnTo>
                  <a:lnTo>
                    <a:pt x="952" y="275"/>
                  </a:lnTo>
                  <a:lnTo>
                    <a:pt x="924" y="229"/>
                  </a:lnTo>
                  <a:lnTo>
                    <a:pt x="898" y="185"/>
                  </a:lnTo>
                  <a:lnTo>
                    <a:pt x="871" y="144"/>
                  </a:lnTo>
                  <a:lnTo>
                    <a:pt x="848" y="106"/>
                  </a:lnTo>
                  <a:lnTo>
                    <a:pt x="826" y="73"/>
                  </a:lnTo>
                  <a:lnTo>
                    <a:pt x="809" y="46"/>
                  </a:lnTo>
                  <a:lnTo>
                    <a:pt x="794" y="23"/>
                  </a:lnTo>
                  <a:lnTo>
                    <a:pt x="784" y="8"/>
                  </a:lnTo>
                  <a:lnTo>
                    <a:pt x="507" y="0"/>
                  </a:lnTo>
                  <a:lnTo>
                    <a:pt x="489" y="26"/>
                  </a:lnTo>
                  <a:lnTo>
                    <a:pt x="468" y="59"/>
                  </a:lnTo>
                  <a:lnTo>
                    <a:pt x="445" y="101"/>
                  </a:lnTo>
                  <a:lnTo>
                    <a:pt x="421" y="147"/>
                  </a:lnTo>
                  <a:lnTo>
                    <a:pt x="395" y="198"/>
                  </a:lnTo>
                  <a:lnTo>
                    <a:pt x="370" y="251"/>
                  </a:lnTo>
                  <a:lnTo>
                    <a:pt x="344" y="305"/>
                  </a:lnTo>
                  <a:lnTo>
                    <a:pt x="319" y="359"/>
                  </a:lnTo>
                  <a:lnTo>
                    <a:pt x="294" y="413"/>
                  </a:lnTo>
                  <a:lnTo>
                    <a:pt x="272" y="464"/>
                  </a:lnTo>
                  <a:lnTo>
                    <a:pt x="251" y="510"/>
                  </a:lnTo>
                  <a:lnTo>
                    <a:pt x="233" y="552"/>
                  </a:lnTo>
                  <a:lnTo>
                    <a:pt x="218" y="586"/>
                  </a:lnTo>
                  <a:lnTo>
                    <a:pt x="207" y="613"/>
                  </a:lnTo>
                  <a:lnTo>
                    <a:pt x="200" y="630"/>
                  </a:lnTo>
                  <a:lnTo>
                    <a:pt x="196" y="637"/>
                  </a:lnTo>
                  <a:lnTo>
                    <a:pt x="190" y="651"/>
                  </a:lnTo>
                  <a:lnTo>
                    <a:pt x="0" y="650"/>
                  </a:lnTo>
                  <a:lnTo>
                    <a:pt x="637" y="982"/>
                  </a:lnTo>
                  <a:lnTo>
                    <a:pt x="1310" y="647"/>
                  </a:lnTo>
                  <a:lnTo>
                    <a:pt x="1126" y="645"/>
                  </a:lnTo>
                  <a:close/>
                </a:path>
              </a:pathLst>
            </a:custGeom>
            <a:solidFill>
              <a:srgbClr val="0099CC"/>
            </a:solidFill>
            <a:ln w="9525">
              <a:noFill/>
              <a:round/>
            </a:ln>
          </p:spPr>
          <p:txBody>
            <a:bodyPr/>
            <a:lstStyle/>
            <a:p>
              <a:endParaRPr lang="en-US"/>
            </a:p>
          </p:txBody>
        </p:sp>
        <p:sp>
          <p:nvSpPr>
            <p:cNvPr id="352275" name="Freeform 19"/>
            <p:cNvSpPr/>
            <p:nvPr/>
          </p:nvSpPr>
          <p:spPr bwMode="auto">
            <a:xfrm>
              <a:off x="2812" y="1167"/>
              <a:ext cx="614" cy="405"/>
            </a:xfrm>
            <a:custGeom>
              <a:avLst/>
              <a:gdLst/>
              <a:ahLst/>
              <a:cxnLst>
                <a:cxn ang="0">
                  <a:pos x="222" y="403"/>
                </a:cxn>
                <a:cxn ang="0">
                  <a:pos x="213" y="412"/>
                </a:cxn>
                <a:cxn ang="0">
                  <a:pos x="191" y="438"/>
                </a:cxn>
                <a:cxn ang="0">
                  <a:pos x="158" y="478"/>
                </a:cxn>
                <a:cxn ang="0">
                  <a:pos x="120" y="528"/>
                </a:cxn>
                <a:cxn ang="0">
                  <a:pos x="79" y="586"/>
                </a:cxn>
                <a:cxn ang="0">
                  <a:pos x="44" y="650"/>
                </a:cxn>
                <a:cxn ang="0">
                  <a:pos x="16" y="715"/>
                </a:cxn>
                <a:cxn ang="0">
                  <a:pos x="0" y="781"/>
                </a:cxn>
                <a:cxn ang="0">
                  <a:pos x="12" y="996"/>
                </a:cxn>
                <a:cxn ang="0">
                  <a:pos x="30" y="993"/>
                </a:cxn>
                <a:cxn ang="0">
                  <a:pos x="63" y="990"/>
                </a:cxn>
                <a:cxn ang="0">
                  <a:pos x="112" y="985"/>
                </a:cxn>
                <a:cxn ang="0">
                  <a:pos x="172" y="978"/>
                </a:cxn>
                <a:cxn ang="0">
                  <a:pos x="242" y="971"/>
                </a:cxn>
                <a:cxn ang="0">
                  <a:pos x="319" y="964"/>
                </a:cxn>
                <a:cxn ang="0">
                  <a:pos x="403" y="956"/>
                </a:cxn>
                <a:cxn ang="0">
                  <a:pos x="490" y="948"/>
                </a:cxn>
                <a:cxn ang="0">
                  <a:pos x="578" y="940"/>
                </a:cxn>
                <a:cxn ang="0">
                  <a:pos x="667" y="933"/>
                </a:cxn>
                <a:cxn ang="0">
                  <a:pos x="753" y="928"/>
                </a:cxn>
                <a:cxn ang="0">
                  <a:pos x="835" y="922"/>
                </a:cxn>
                <a:cxn ang="0">
                  <a:pos x="910" y="918"/>
                </a:cxn>
                <a:cxn ang="0">
                  <a:pos x="977" y="916"/>
                </a:cxn>
                <a:cxn ang="0">
                  <a:pos x="1033" y="916"/>
                </a:cxn>
                <a:cxn ang="0">
                  <a:pos x="1056" y="710"/>
                </a:cxn>
                <a:cxn ang="0">
                  <a:pos x="1025" y="690"/>
                </a:cxn>
                <a:cxn ang="0">
                  <a:pos x="1033" y="681"/>
                </a:cxn>
                <a:cxn ang="0">
                  <a:pos x="1050" y="664"/>
                </a:cxn>
                <a:cxn ang="0">
                  <a:pos x="1076" y="639"/>
                </a:cxn>
                <a:cxn ang="0">
                  <a:pos x="1107" y="608"/>
                </a:cxn>
                <a:cxn ang="0">
                  <a:pos x="1146" y="571"/>
                </a:cxn>
                <a:cxn ang="0">
                  <a:pos x="1191" y="530"/>
                </a:cxn>
                <a:cxn ang="0">
                  <a:pos x="1242" y="485"/>
                </a:cxn>
                <a:cxn ang="0">
                  <a:pos x="1297" y="438"/>
                </a:cxn>
                <a:cxn ang="0">
                  <a:pos x="1358" y="389"/>
                </a:cxn>
                <a:cxn ang="0">
                  <a:pos x="1424" y="339"/>
                </a:cxn>
                <a:cxn ang="0">
                  <a:pos x="1493" y="289"/>
                </a:cxn>
                <a:cxn ang="0">
                  <a:pos x="1565" y="241"/>
                </a:cxn>
                <a:cxn ang="0">
                  <a:pos x="1640" y="193"/>
                </a:cxn>
                <a:cxn ang="0">
                  <a:pos x="1719" y="149"/>
                </a:cxn>
                <a:cxn ang="0">
                  <a:pos x="1798" y="109"/>
                </a:cxn>
                <a:cxn ang="0">
                  <a:pos x="1838" y="0"/>
                </a:cxn>
                <a:cxn ang="0">
                  <a:pos x="1830" y="1"/>
                </a:cxn>
                <a:cxn ang="0">
                  <a:pos x="1806" y="4"/>
                </a:cxn>
                <a:cxn ang="0">
                  <a:pos x="1766" y="11"/>
                </a:cxn>
                <a:cxn ang="0">
                  <a:pos x="1713" y="20"/>
                </a:cxn>
                <a:cxn ang="0">
                  <a:pos x="1646" y="32"/>
                </a:cxn>
                <a:cxn ang="0">
                  <a:pos x="1566" y="48"/>
                </a:cxn>
                <a:cxn ang="0">
                  <a:pos x="1477" y="68"/>
                </a:cxn>
                <a:cxn ang="0">
                  <a:pos x="1375" y="91"/>
                </a:cxn>
                <a:cxn ang="0">
                  <a:pos x="1266" y="117"/>
                </a:cxn>
                <a:cxn ang="0">
                  <a:pos x="1147" y="148"/>
                </a:cxn>
                <a:cxn ang="0">
                  <a:pos x="1021" y="185"/>
                </a:cxn>
                <a:cxn ang="0">
                  <a:pos x="888" y="226"/>
                </a:cxn>
                <a:cxn ang="0">
                  <a:pos x="750" y="271"/>
                </a:cxn>
                <a:cxn ang="0">
                  <a:pos x="607" y="321"/>
                </a:cxn>
                <a:cxn ang="0">
                  <a:pos x="461" y="378"/>
                </a:cxn>
                <a:cxn ang="0">
                  <a:pos x="311" y="439"/>
                </a:cxn>
              </a:cxnLst>
              <a:rect l="0" t="0" r="r" b="b"/>
              <a:pathLst>
                <a:path w="1838" h="996">
                  <a:moveTo>
                    <a:pt x="311" y="439"/>
                  </a:moveTo>
                  <a:lnTo>
                    <a:pt x="222" y="403"/>
                  </a:lnTo>
                  <a:lnTo>
                    <a:pt x="220" y="405"/>
                  </a:lnTo>
                  <a:lnTo>
                    <a:pt x="213" y="412"/>
                  </a:lnTo>
                  <a:lnTo>
                    <a:pt x="204" y="424"/>
                  </a:lnTo>
                  <a:lnTo>
                    <a:pt x="191" y="438"/>
                  </a:lnTo>
                  <a:lnTo>
                    <a:pt x="175" y="456"/>
                  </a:lnTo>
                  <a:lnTo>
                    <a:pt x="158" y="478"/>
                  </a:lnTo>
                  <a:lnTo>
                    <a:pt x="139" y="502"/>
                  </a:lnTo>
                  <a:lnTo>
                    <a:pt x="120" y="528"/>
                  </a:lnTo>
                  <a:lnTo>
                    <a:pt x="99" y="556"/>
                  </a:lnTo>
                  <a:lnTo>
                    <a:pt x="79" y="586"/>
                  </a:lnTo>
                  <a:lnTo>
                    <a:pt x="61" y="617"/>
                  </a:lnTo>
                  <a:lnTo>
                    <a:pt x="44" y="650"/>
                  </a:lnTo>
                  <a:lnTo>
                    <a:pt x="29" y="683"/>
                  </a:lnTo>
                  <a:lnTo>
                    <a:pt x="16" y="715"/>
                  </a:lnTo>
                  <a:lnTo>
                    <a:pt x="6" y="749"/>
                  </a:lnTo>
                  <a:lnTo>
                    <a:pt x="0" y="781"/>
                  </a:lnTo>
                  <a:lnTo>
                    <a:pt x="9" y="996"/>
                  </a:lnTo>
                  <a:lnTo>
                    <a:pt x="12" y="996"/>
                  </a:lnTo>
                  <a:lnTo>
                    <a:pt x="18" y="994"/>
                  </a:lnTo>
                  <a:lnTo>
                    <a:pt x="30" y="993"/>
                  </a:lnTo>
                  <a:lnTo>
                    <a:pt x="45" y="992"/>
                  </a:lnTo>
                  <a:lnTo>
                    <a:pt x="63" y="990"/>
                  </a:lnTo>
                  <a:lnTo>
                    <a:pt x="86" y="987"/>
                  </a:lnTo>
                  <a:lnTo>
                    <a:pt x="112" y="985"/>
                  </a:lnTo>
                  <a:lnTo>
                    <a:pt x="141" y="982"/>
                  </a:lnTo>
                  <a:lnTo>
                    <a:pt x="172" y="978"/>
                  </a:lnTo>
                  <a:lnTo>
                    <a:pt x="205" y="975"/>
                  </a:lnTo>
                  <a:lnTo>
                    <a:pt x="242" y="971"/>
                  </a:lnTo>
                  <a:lnTo>
                    <a:pt x="280" y="968"/>
                  </a:lnTo>
                  <a:lnTo>
                    <a:pt x="319" y="964"/>
                  </a:lnTo>
                  <a:lnTo>
                    <a:pt x="361" y="960"/>
                  </a:lnTo>
                  <a:lnTo>
                    <a:pt x="403" y="956"/>
                  </a:lnTo>
                  <a:lnTo>
                    <a:pt x="446" y="952"/>
                  </a:lnTo>
                  <a:lnTo>
                    <a:pt x="490" y="948"/>
                  </a:lnTo>
                  <a:lnTo>
                    <a:pt x="534" y="945"/>
                  </a:lnTo>
                  <a:lnTo>
                    <a:pt x="578" y="940"/>
                  </a:lnTo>
                  <a:lnTo>
                    <a:pt x="623" y="937"/>
                  </a:lnTo>
                  <a:lnTo>
                    <a:pt x="667" y="933"/>
                  </a:lnTo>
                  <a:lnTo>
                    <a:pt x="711" y="930"/>
                  </a:lnTo>
                  <a:lnTo>
                    <a:pt x="753" y="928"/>
                  </a:lnTo>
                  <a:lnTo>
                    <a:pt x="795" y="924"/>
                  </a:lnTo>
                  <a:lnTo>
                    <a:pt x="835" y="922"/>
                  </a:lnTo>
                  <a:lnTo>
                    <a:pt x="873" y="921"/>
                  </a:lnTo>
                  <a:lnTo>
                    <a:pt x="910" y="918"/>
                  </a:lnTo>
                  <a:lnTo>
                    <a:pt x="944" y="917"/>
                  </a:lnTo>
                  <a:lnTo>
                    <a:pt x="977" y="916"/>
                  </a:lnTo>
                  <a:lnTo>
                    <a:pt x="1007" y="916"/>
                  </a:lnTo>
                  <a:lnTo>
                    <a:pt x="1033" y="916"/>
                  </a:lnTo>
                  <a:lnTo>
                    <a:pt x="1056" y="917"/>
                  </a:lnTo>
                  <a:lnTo>
                    <a:pt x="1056" y="710"/>
                  </a:lnTo>
                  <a:lnTo>
                    <a:pt x="1024" y="691"/>
                  </a:lnTo>
                  <a:lnTo>
                    <a:pt x="1025" y="690"/>
                  </a:lnTo>
                  <a:lnTo>
                    <a:pt x="1029" y="687"/>
                  </a:lnTo>
                  <a:lnTo>
                    <a:pt x="1033" y="681"/>
                  </a:lnTo>
                  <a:lnTo>
                    <a:pt x="1041" y="673"/>
                  </a:lnTo>
                  <a:lnTo>
                    <a:pt x="1050" y="664"/>
                  </a:lnTo>
                  <a:lnTo>
                    <a:pt x="1062" y="652"/>
                  </a:lnTo>
                  <a:lnTo>
                    <a:pt x="1076" y="639"/>
                  </a:lnTo>
                  <a:lnTo>
                    <a:pt x="1091" y="624"/>
                  </a:lnTo>
                  <a:lnTo>
                    <a:pt x="1107" y="608"/>
                  </a:lnTo>
                  <a:lnTo>
                    <a:pt x="1125" y="590"/>
                  </a:lnTo>
                  <a:lnTo>
                    <a:pt x="1146" y="571"/>
                  </a:lnTo>
                  <a:lnTo>
                    <a:pt x="1168" y="551"/>
                  </a:lnTo>
                  <a:lnTo>
                    <a:pt x="1191" y="530"/>
                  </a:lnTo>
                  <a:lnTo>
                    <a:pt x="1215" y="508"/>
                  </a:lnTo>
                  <a:lnTo>
                    <a:pt x="1242" y="485"/>
                  </a:lnTo>
                  <a:lnTo>
                    <a:pt x="1269" y="462"/>
                  </a:lnTo>
                  <a:lnTo>
                    <a:pt x="1297" y="438"/>
                  </a:lnTo>
                  <a:lnTo>
                    <a:pt x="1327" y="413"/>
                  </a:lnTo>
                  <a:lnTo>
                    <a:pt x="1358" y="389"/>
                  </a:lnTo>
                  <a:lnTo>
                    <a:pt x="1390" y="364"/>
                  </a:lnTo>
                  <a:lnTo>
                    <a:pt x="1424" y="339"/>
                  </a:lnTo>
                  <a:lnTo>
                    <a:pt x="1457" y="314"/>
                  </a:lnTo>
                  <a:lnTo>
                    <a:pt x="1493" y="289"/>
                  </a:lnTo>
                  <a:lnTo>
                    <a:pt x="1528" y="265"/>
                  </a:lnTo>
                  <a:lnTo>
                    <a:pt x="1565" y="241"/>
                  </a:lnTo>
                  <a:lnTo>
                    <a:pt x="1602" y="216"/>
                  </a:lnTo>
                  <a:lnTo>
                    <a:pt x="1640" y="193"/>
                  </a:lnTo>
                  <a:lnTo>
                    <a:pt x="1679" y="170"/>
                  </a:lnTo>
                  <a:lnTo>
                    <a:pt x="1719" y="149"/>
                  </a:lnTo>
                  <a:lnTo>
                    <a:pt x="1758" y="129"/>
                  </a:lnTo>
                  <a:lnTo>
                    <a:pt x="1798" y="109"/>
                  </a:lnTo>
                  <a:lnTo>
                    <a:pt x="1838" y="91"/>
                  </a:lnTo>
                  <a:lnTo>
                    <a:pt x="1838" y="0"/>
                  </a:lnTo>
                  <a:lnTo>
                    <a:pt x="1836" y="0"/>
                  </a:lnTo>
                  <a:lnTo>
                    <a:pt x="1830" y="1"/>
                  </a:lnTo>
                  <a:lnTo>
                    <a:pt x="1820" y="2"/>
                  </a:lnTo>
                  <a:lnTo>
                    <a:pt x="1806" y="4"/>
                  </a:lnTo>
                  <a:lnTo>
                    <a:pt x="1788" y="8"/>
                  </a:lnTo>
                  <a:lnTo>
                    <a:pt x="1766" y="11"/>
                  </a:lnTo>
                  <a:lnTo>
                    <a:pt x="1742" y="15"/>
                  </a:lnTo>
                  <a:lnTo>
                    <a:pt x="1713" y="20"/>
                  </a:lnTo>
                  <a:lnTo>
                    <a:pt x="1681" y="26"/>
                  </a:lnTo>
                  <a:lnTo>
                    <a:pt x="1646" y="32"/>
                  </a:lnTo>
                  <a:lnTo>
                    <a:pt x="1608" y="40"/>
                  </a:lnTo>
                  <a:lnTo>
                    <a:pt x="1566" y="48"/>
                  </a:lnTo>
                  <a:lnTo>
                    <a:pt x="1523" y="57"/>
                  </a:lnTo>
                  <a:lnTo>
                    <a:pt x="1477" y="68"/>
                  </a:lnTo>
                  <a:lnTo>
                    <a:pt x="1427" y="78"/>
                  </a:lnTo>
                  <a:lnTo>
                    <a:pt x="1375" y="91"/>
                  </a:lnTo>
                  <a:lnTo>
                    <a:pt x="1322" y="103"/>
                  </a:lnTo>
                  <a:lnTo>
                    <a:pt x="1266" y="117"/>
                  </a:lnTo>
                  <a:lnTo>
                    <a:pt x="1207" y="132"/>
                  </a:lnTo>
                  <a:lnTo>
                    <a:pt x="1147" y="148"/>
                  </a:lnTo>
                  <a:lnTo>
                    <a:pt x="1085" y="167"/>
                  </a:lnTo>
                  <a:lnTo>
                    <a:pt x="1021" y="185"/>
                  </a:lnTo>
                  <a:lnTo>
                    <a:pt x="955" y="205"/>
                  </a:lnTo>
                  <a:lnTo>
                    <a:pt x="888" y="226"/>
                  </a:lnTo>
                  <a:lnTo>
                    <a:pt x="820" y="247"/>
                  </a:lnTo>
                  <a:lnTo>
                    <a:pt x="750" y="271"/>
                  </a:lnTo>
                  <a:lnTo>
                    <a:pt x="680" y="296"/>
                  </a:lnTo>
                  <a:lnTo>
                    <a:pt x="607" y="321"/>
                  </a:lnTo>
                  <a:lnTo>
                    <a:pt x="534" y="349"/>
                  </a:lnTo>
                  <a:lnTo>
                    <a:pt x="461" y="378"/>
                  </a:lnTo>
                  <a:lnTo>
                    <a:pt x="386" y="408"/>
                  </a:lnTo>
                  <a:lnTo>
                    <a:pt x="311" y="439"/>
                  </a:lnTo>
                  <a:close/>
                </a:path>
              </a:pathLst>
            </a:custGeom>
            <a:solidFill>
              <a:srgbClr val="336699"/>
            </a:solidFill>
            <a:ln w="9525">
              <a:noFill/>
              <a:round/>
            </a:ln>
          </p:spPr>
          <p:txBody>
            <a:bodyPr/>
            <a:lstStyle/>
            <a:p>
              <a:endParaRPr lang="en-US"/>
            </a:p>
          </p:txBody>
        </p:sp>
        <p:sp>
          <p:nvSpPr>
            <p:cNvPr id="352276" name="Freeform 20"/>
            <p:cNvSpPr/>
            <p:nvPr/>
          </p:nvSpPr>
          <p:spPr bwMode="auto">
            <a:xfrm>
              <a:off x="2818" y="1174"/>
              <a:ext cx="602" cy="307"/>
            </a:xfrm>
            <a:custGeom>
              <a:avLst/>
              <a:gdLst/>
              <a:ahLst/>
              <a:cxnLst>
                <a:cxn ang="0">
                  <a:pos x="214" y="407"/>
                </a:cxn>
                <a:cxn ang="0">
                  <a:pos x="204" y="417"/>
                </a:cxn>
                <a:cxn ang="0">
                  <a:pos x="180" y="447"/>
                </a:cxn>
                <a:cxn ang="0">
                  <a:pos x="146" y="490"/>
                </a:cxn>
                <a:cxn ang="0">
                  <a:pos x="108" y="542"/>
                </a:cxn>
                <a:cxn ang="0">
                  <a:pos x="68" y="599"/>
                </a:cxn>
                <a:cxn ang="0">
                  <a:pos x="34" y="657"/>
                </a:cxn>
                <a:cxn ang="0">
                  <a:pos x="10" y="710"/>
                </a:cxn>
                <a:cxn ang="0">
                  <a:pos x="0" y="755"/>
                </a:cxn>
                <a:cxn ang="0">
                  <a:pos x="840" y="619"/>
                </a:cxn>
                <a:cxn ang="0">
                  <a:pos x="846" y="614"/>
                </a:cxn>
                <a:cxn ang="0">
                  <a:pos x="863" y="601"/>
                </a:cxn>
                <a:cxn ang="0">
                  <a:pos x="890" y="579"/>
                </a:cxn>
                <a:cxn ang="0">
                  <a:pos x="926" y="550"/>
                </a:cxn>
                <a:cxn ang="0">
                  <a:pos x="971" y="515"/>
                </a:cxn>
                <a:cxn ang="0">
                  <a:pos x="1024" y="475"/>
                </a:cxn>
                <a:cxn ang="0">
                  <a:pos x="1083" y="432"/>
                </a:cxn>
                <a:cxn ang="0">
                  <a:pos x="1150" y="386"/>
                </a:cxn>
                <a:cxn ang="0">
                  <a:pos x="1221" y="338"/>
                </a:cxn>
                <a:cxn ang="0">
                  <a:pos x="1296" y="289"/>
                </a:cxn>
                <a:cxn ang="0">
                  <a:pos x="1376" y="241"/>
                </a:cxn>
                <a:cxn ang="0">
                  <a:pos x="1459" y="195"/>
                </a:cxn>
                <a:cxn ang="0">
                  <a:pos x="1544" y="150"/>
                </a:cxn>
                <a:cxn ang="0">
                  <a:pos x="1629" y="110"/>
                </a:cxn>
                <a:cxn ang="0">
                  <a:pos x="1715" y="74"/>
                </a:cxn>
                <a:cxn ang="0">
                  <a:pos x="1802" y="43"/>
                </a:cxn>
                <a:cxn ang="0">
                  <a:pos x="1800" y="0"/>
                </a:cxn>
                <a:cxn ang="0">
                  <a:pos x="1785" y="2"/>
                </a:cxn>
                <a:cxn ang="0">
                  <a:pos x="1756" y="7"/>
                </a:cxn>
                <a:cxn ang="0">
                  <a:pos x="1712" y="14"/>
                </a:cxn>
                <a:cxn ang="0">
                  <a:pos x="1657" y="24"/>
                </a:cxn>
                <a:cxn ang="0">
                  <a:pos x="1588" y="37"/>
                </a:cxn>
                <a:cxn ang="0">
                  <a:pos x="1508" y="54"/>
                </a:cxn>
                <a:cxn ang="0">
                  <a:pos x="1417" y="74"/>
                </a:cxn>
                <a:cxn ang="0">
                  <a:pos x="1316" y="99"/>
                </a:cxn>
                <a:cxn ang="0">
                  <a:pos x="1204" y="127"/>
                </a:cxn>
                <a:cxn ang="0">
                  <a:pos x="1084" y="160"/>
                </a:cxn>
                <a:cxn ang="0">
                  <a:pos x="956" y="198"/>
                </a:cxn>
                <a:cxn ang="0">
                  <a:pos x="819" y="241"/>
                </a:cxn>
                <a:cxn ang="0">
                  <a:pos x="677" y="289"/>
                </a:cxn>
                <a:cxn ang="0">
                  <a:pos x="528" y="344"/>
                </a:cxn>
                <a:cxn ang="0">
                  <a:pos x="372" y="404"/>
                </a:cxn>
              </a:cxnLst>
              <a:rect l="0" t="0" r="r" b="b"/>
              <a:pathLst>
                <a:path w="1802" h="755">
                  <a:moveTo>
                    <a:pt x="293" y="436"/>
                  </a:moveTo>
                  <a:lnTo>
                    <a:pt x="214" y="407"/>
                  </a:lnTo>
                  <a:lnTo>
                    <a:pt x="211" y="409"/>
                  </a:lnTo>
                  <a:lnTo>
                    <a:pt x="204" y="417"/>
                  </a:lnTo>
                  <a:lnTo>
                    <a:pt x="194" y="430"/>
                  </a:lnTo>
                  <a:lnTo>
                    <a:pt x="180" y="447"/>
                  </a:lnTo>
                  <a:lnTo>
                    <a:pt x="164" y="467"/>
                  </a:lnTo>
                  <a:lnTo>
                    <a:pt x="146" y="490"/>
                  </a:lnTo>
                  <a:lnTo>
                    <a:pt x="127" y="515"/>
                  </a:lnTo>
                  <a:lnTo>
                    <a:pt x="108" y="542"/>
                  </a:lnTo>
                  <a:lnTo>
                    <a:pt x="87" y="571"/>
                  </a:lnTo>
                  <a:lnTo>
                    <a:pt x="68" y="599"/>
                  </a:lnTo>
                  <a:lnTo>
                    <a:pt x="50" y="628"/>
                  </a:lnTo>
                  <a:lnTo>
                    <a:pt x="34" y="657"/>
                  </a:lnTo>
                  <a:lnTo>
                    <a:pt x="20" y="685"/>
                  </a:lnTo>
                  <a:lnTo>
                    <a:pt x="10" y="710"/>
                  </a:lnTo>
                  <a:lnTo>
                    <a:pt x="3" y="734"/>
                  </a:lnTo>
                  <a:lnTo>
                    <a:pt x="0" y="755"/>
                  </a:lnTo>
                  <a:lnTo>
                    <a:pt x="1006" y="691"/>
                  </a:lnTo>
                  <a:lnTo>
                    <a:pt x="840" y="619"/>
                  </a:lnTo>
                  <a:lnTo>
                    <a:pt x="841" y="618"/>
                  </a:lnTo>
                  <a:lnTo>
                    <a:pt x="846" y="614"/>
                  </a:lnTo>
                  <a:lnTo>
                    <a:pt x="853" y="609"/>
                  </a:lnTo>
                  <a:lnTo>
                    <a:pt x="863" y="601"/>
                  </a:lnTo>
                  <a:lnTo>
                    <a:pt x="875" y="590"/>
                  </a:lnTo>
                  <a:lnTo>
                    <a:pt x="890" y="579"/>
                  </a:lnTo>
                  <a:lnTo>
                    <a:pt x="907" y="565"/>
                  </a:lnTo>
                  <a:lnTo>
                    <a:pt x="926" y="550"/>
                  </a:lnTo>
                  <a:lnTo>
                    <a:pt x="947" y="533"/>
                  </a:lnTo>
                  <a:lnTo>
                    <a:pt x="971" y="515"/>
                  </a:lnTo>
                  <a:lnTo>
                    <a:pt x="997" y="496"/>
                  </a:lnTo>
                  <a:lnTo>
                    <a:pt x="1024" y="475"/>
                  </a:lnTo>
                  <a:lnTo>
                    <a:pt x="1053" y="454"/>
                  </a:lnTo>
                  <a:lnTo>
                    <a:pt x="1083" y="432"/>
                  </a:lnTo>
                  <a:lnTo>
                    <a:pt x="1115" y="409"/>
                  </a:lnTo>
                  <a:lnTo>
                    <a:pt x="1150" y="386"/>
                  </a:lnTo>
                  <a:lnTo>
                    <a:pt x="1185" y="362"/>
                  </a:lnTo>
                  <a:lnTo>
                    <a:pt x="1221" y="338"/>
                  </a:lnTo>
                  <a:lnTo>
                    <a:pt x="1258" y="314"/>
                  </a:lnTo>
                  <a:lnTo>
                    <a:pt x="1296" y="289"/>
                  </a:lnTo>
                  <a:lnTo>
                    <a:pt x="1337" y="265"/>
                  </a:lnTo>
                  <a:lnTo>
                    <a:pt x="1376" y="241"/>
                  </a:lnTo>
                  <a:lnTo>
                    <a:pt x="1417" y="218"/>
                  </a:lnTo>
                  <a:lnTo>
                    <a:pt x="1459" y="195"/>
                  </a:lnTo>
                  <a:lnTo>
                    <a:pt x="1501" y="172"/>
                  </a:lnTo>
                  <a:lnTo>
                    <a:pt x="1544" y="150"/>
                  </a:lnTo>
                  <a:lnTo>
                    <a:pt x="1586" y="129"/>
                  </a:lnTo>
                  <a:lnTo>
                    <a:pt x="1629" y="110"/>
                  </a:lnTo>
                  <a:lnTo>
                    <a:pt x="1673" y="91"/>
                  </a:lnTo>
                  <a:lnTo>
                    <a:pt x="1715" y="74"/>
                  </a:lnTo>
                  <a:lnTo>
                    <a:pt x="1759" y="58"/>
                  </a:lnTo>
                  <a:lnTo>
                    <a:pt x="1802" y="43"/>
                  </a:lnTo>
                  <a:lnTo>
                    <a:pt x="1802" y="0"/>
                  </a:lnTo>
                  <a:lnTo>
                    <a:pt x="1800" y="0"/>
                  </a:lnTo>
                  <a:lnTo>
                    <a:pt x="1794" y="1"/>
                  </a:lnTo>
                  <a:lnTo>
                    <a:pt x="1785" y="2"/>
                  </a:lnTo>
                  <a:lnTo>
                    <a:pt x="1772" y="5"/>
                  </a:lnTo>
                  <a:lnTo>
                    <a:pt x="1756" y="7"/>
                  </a:lnTo>
                  <a:lnTo>
                    <a:pt x="1736" y="10"/>
                  </a:lnTo>
                  <a:lnTo>
                    <a:pt x="1712" y="14"/>
                  </a:lnTo>
                  <a:lnTo>
                    <a:pt x="1687" y="19"/>
                  </a:lnTo>
                  <a:lnTo>
                    <a:pt x="1657" y="24"/>
                  </a:lnTo>
                  <a:lnTo>
                    <a:pt x="1623" y="30"/>
                  </a:lnTo>
                  <a:lnTo>
                    <a:pt x="1588" y="37"/>
                  </a:lnTo>
                  <a:lnTo>
                    <a:pt x="1550" y="45"/>
                  </a:lnTo>
                  <a:lnTo>
                    <a:pt x="1508" y="54"/>
                  </a:lnTo>
                  <a:lnTo>
                    <a:pt x="1464" y="63"/>
                  </a:lnTo>
                  <a:lnTo>
                    <a:pt x="1417" y="74"/>
                  </a:lnTo>
                  <a:lnTo>
                    <a:pt x="1368" y="87"/>
                  </a:lnTo>
                  <a:lnTo>
                    <a:pt x="1316" y="99"/>
                  </a:lnTo>
                  <a:lnTo>
                    <a:pt x="1262" y="113"/>
                  </a:lnTo>
                  <a:lnTo>
                    <a:pt x="1204" y="127"/>
                  </a:lnTo>
                  <a:lnTo>
                    <a:pt x="1145" y="143"/>
                  </a:lnTo>
                  <a:lnTo>
                    <a:pt x="1084" y="160"/>
                  </a:lnTo>
                  <a:lnTo>
                    <a:pt x="1021" y="179"/>
                  </a:lnTo>
                  <a:lnTo>
                    <a:pt x="956" y="198"/>
                  </a:lnTo>
                  <a:lnTo>
                    <a:pt x="888" y="219"/>
                  </a:lnTo>
                  <a:lnTo>
                    <a:pt x="819" y="241"/>
                  </a:lnTo>
                  <a:lnTo>
                    <a:pt x="749" y="265"/>
                  </a:lnTo>
                  <a:lnTo>
                    <a:pt x="677" y="289"/>
                  </a:lnTo>
                  <a:lnTo>
                    <a:pt x="603" y="316"/>
                  </a:lnTo>
                  <a:lnTo>
                    <a:pt x="528" y="344"/>
                  </a:lnTo>
                  <a:lnTo>
                    <a:pt x="451" y="372"/>
                  </a:lnTo>
                  <a:lnTo>
                    <a:pt x="372" y="404"/>
                  </a:lnTo>
                  <a:lnTo>
                    <a:pt x="293" y="436"/>
                  </a:lnTo>
                  <a:close/>
                </a:path>
              </a:pathLst>
            </a:custGeom>
            <a:solidFill>
              <a:srgbClr val="0099CC"/>
            </a:solidFill>
            <a:ln w="9525">
              <a:noFill/>
              <a:round/>
            </a:ln>
          </p:spPr>
          <p:txBody>
            <a:bodyPr/>
            <a:lstStyle/>
            <a:p>
              <a:endParaRPr lang="en-US"/>
            </a:p>
          </p:txBody>
        </p:sp>
        <p:sp>
          <p:nvSpPr>
            <p:cNvPr id="352277" name="Freeform 21"/>
            <p:cNvSpPr/>
            <p:nvPr/>
          </p:nvSpPr>
          <p:spPr bwMode="auto">
            <a:xfrm>
              <a:off x="3572" y="1167"/>
              <a:ext cx="614" cy="405"/>
            </a:xfrm>
            <a:custGeom>
              <a:avLst/>
              <a:gdLst/>
              <a:ahLst/>
              <a:cxnLst>
                <a:cxn ang="0">
                  <a:pos x="1616" y="403"/>
                </a:cxn>
                <a:cxn ang="0">
                  <a:pos x="1624" y="412"/>
                </a:cxn>
                <a:cxn ang="0">
                  <a:pos x="1647" y="438"/>
                </a:cxn>
                <a:cxn ang="0">
                  <a:pos x="1680" y="478"/>
                </a:cxn>
                <a:cxn ang="0">
                  <a:pos x="1718" y="528"/>
                </a:cxn>
                <a:cxn ang="0">
                  <a:pos x="1757" y="586"/>
                </a:cxn>
                <a:cxn ang="0">
                  <a:pos x="1793" y="650"/>
                </a:cxn>
                <a:cxn ang="0">
                  <a:pos x="1822" y="715"/>
                </a:cxn>
                <a:cxn ang="0">
                  <a:pos x="1838" y="781"/>
                </a:cxn>
                <a:cxn ang="0">
                  <a:pos x="1826" y="996"/>
                </a:cxn>
                <a:cxn ang="0">
                  <a:pos x="1808" y="993"/>
                </a:cxn>
                <a:cxn ang="0">
                  <a:pos x="1775" y="990"/>
                </a:cxn>
                <a:cxn ang="0">
                  <a:pos x="1726" y="985"/>
                </a:cxn>
                <a:cxn ang="0">
                  <a:pos x="1666" y="978"/>
                </a:cxn>
                <a:cxn ang="0">
                  <a:pos x="1596" y="971"/>
                </a:cxn>
                <a:cxn ang="0">
                  <a:pos x="1519" y="964"/>
                </a:cxn>
                <a:cxn ang="0">
                  <a:pos x="1435" y="956"/>
                </a:cxn>
                <a:cxn ang="0">
                  <a:pos x="1348" y="948"/>
                </a:cxn>
                <a:cxn ang="0">
                  <a:pos x="1260" y="940"/>
                </a:cxn>
                <a:cxn ang="0">
                  <a:pos x="1171" y="933"/>
                </a:cxn>
                <a:cxn ang="0">
                  <a:pos x="1085" y="928"/>
                </a:cxn>
                <a:cxn ang="0">
                  <a:pos x="1003" y="922"/>
                </a:cxn>
                <a:cxn ang="0">
                  <a:pos x="928" y="918"/>
                </a:cxn>
                <a:cxn ang="0">
                  <a:pos x="861" y="916"/>
                </a:cxn>
                <a:cxn ang="0">
                  <a:pos x="805" y="916"/>
                </a:cxn>
                <a:cxn ang="0">
                  <a:pos x="782" y="710"/>
                </a:cxn>
                <a:cxn ang="0">
                  <a:pos x="812" y="690"/>
                </a:cxn>
                <a:cxn ang="0">
                  <a:pos x="804" y="681"/>
                </a:cxn>
                <a:cxn ang="0">
                  <a:pos x="786" y="664"/>
                </a:cxn>
                <a:cxn ang="0">
                  <a:pos x="762" y="639"/>
                </a:cxn>
                <a:cxn ang="0">
                  <a:pos x="730" y="608"/>
                </a:cxn>
                <a:cxn ang="0">
                  <a:pos x="692" y="571"/>
                </a:cxn>
                <a:cxn ang="0">
                  <a:pos x="647" y="530"/>
                </a:cxn>
                <a:cxn ang="0">
                  <a:pos x="596" y="485"/>
                </a:cxn>
                <a:cxn ang="0">
                  <a:pos x="540" y="438"/>
                </a:cxn>
                <a:cxn ang="0">
                  <a:pos x="479" y="389"/>
                </a:cxn>
                <a:cxn ang="0">
                  <a:pos x="414" y="339"/>
                </a:cxn>
                <a:cxn ang="0">
                  <a:pos x="345" y="289"/>
                </a:cxn>
                <a:cxn ang="0">
                  <a:pos x="273" y="241"/>
                </a:cxn>
                <a:cxn ang="0">
                  <a:pos x="198" y="193"/>
                </a:cxn>
                <a:cxn ang="0">
                  <a:pos x="119" y="149"/>
                </a:cxn>
                <a:cxn ang="0">
                  <a:pos x="40" y="109"/>
                </a:cxn>
                <a:cxn ang="0">
                  <a:pos x="0" y="0"/>
                </a:cxn>
                <a:cxn ang="0">
                  <a:pos x="8" y="1"/>
                </a:cxn>
                <a:cxn ang="0">
                  <a:pos x="32" y="4"/>
                </a:cxn>
                <a:cxn ang="0">
                  <a:pos x="72" y="11"/>
                </a:cxn>
                <a:cxn ang="0">
                  <a:pos x="125" y="20"/>
                </a:cxn>
                <a:cxn ang="0">
                  <a:pos x="192" y="32"/>
                </a:cxn>
                <a:cxn ang="0">
                  <a:pos x="272" y="48"/>
                </a:cxn>
                <a:cxn ang="0">
                  <a:pos x="361" y="68"/>
                </a:cxn>
                <a:cxn ang="0">
                  <a:pos x="463" y="91"/>
                </a:cxn>
                <a:cxn ang="0">
                  <a:pos x="572" y="117"/>
                </a:cxn>
                <a:cxn ang="0">
                  <a:pos x="691" y="148"/>
                </a:cxn>
                <a:cxn ang="0">
                  <a:pos x="816" y="185"/>
                </a:cxn>
                <a:cxn ang="0">
                  <a:pos x="949" y="226"/>
                </a:cxn>
                <a:cxn ang="0">
                  <a:pos x="1087" y="271"/>
                </a:cxn>
                <a:cxn ang="0">
                  <a:pos x="1230" y="321"/>
                </a:cxn>
                <a:cxn ang="0">
                  <a:pos x="1376" y="378"/>
                </a:cxn>
                <a:cxn ang="0">
                  <a:pos x="1526" y="439"/>
                </a:cxn>
              </a:cxnLst>
              <a:rect l="0" t="0" r="r" b="b"/>
              <a:pathLst>
                <a:path w="1838" h="996">
                  <a:moveTo>
                    <a:pt x="1526" y="439"/>
                  </a:moveTo>
                  <a:lnTo>
                    <a:pt x="1616" y="403"/>
                  </a:lnTo>
                  <a:lnTo>
                    <a:pt x="1618" y="405"/>
                  </a:lnTo>
                  <a:lnTo>
                    <a:pt x="1624" y="412"/>
                  </a:lnTo>
                  <a:lnTo>
                    <a:pt x="1634" y="424"/>
                  </a:lnTo>
                  <a:lnTo>
                    <a:pt x="1647" y="438"/>
                  </a:lnTo>
                  <a:lnTo>
                    <a:pt x="1663" y="456"/>
                  </a:lnTo>
                  <a:lnTo>
                    <a:pt x="1680" y="478"/>
                  </a:lnTo>
                  <a:lnTo>
                    <a:pt x="1699" y="502"/>
                  </a:lnTo>
                  <a:lnTo>
                    <a:pt x="1718" y="528"/>
                  </a:lnTo>
                  <a:lnTo>
                    <a:pt x="1738" y="556"/>
                  </a:lnTo>
                  <a:lnTo>
                    <a:pt x="1757" y="586"/>
                  </a:lnTo>
                  <a:lnTo>
                    <a:pt x="1776" y="617"/>
                  </a:lnTo>
                  <a:lnTo>
                    <a:pt x="1793" y="650"/>
                  </a:lnTo>
                  <a:lnTo>
                    <a:pt x="1809" y="683"/>
                  </a:lnTo>
                  <a:lnTo>
                    <a:pt x="1822" y="715"/>
                  </a:lnTo>
                  <a:lnTo>
                    <a:pt x="1832" y="749"/>
                  </a:lnTo>
                  <a:lnTo>
                    <a:pt x="1838" y="781"/>
                  </a:lnTo>
                  <a:lnTo>
                    <a:pt x="1829" y="996"/>
                  </a:lnTo>
                  <a:lnTo>
                    <a:pt x="1826" y="996"/>
                  </a:lnTo>
                  <a:lnTo>
                    <a:pt x="1820" y="994"/>
                  </a:lnTo>
                  <a:lnTo>
                    <a:pt x="1808" y="993"/>
                  </a:lnTo>
                  <a:lnTo>
                    <a:pt x="1793" y="992"/>
                  </a:lnTo>
                  <a:lnTo>
                    <a:pt x="1775" y="990"/>
                  </a:lnTo>
                  <a:lnTo>
                    <a:pt x="1752" y="987"/>
                  </a:lnTo>
                  <a:lnTo>
                    <a:pt x="1726" y="985"/>
                  </a:lnTo>
                  <a:lnTo>
                    <a:pt x="1697" y="982"/>
                  </a:lnTo>
                  <a:lnTo>
                    <a:pt x="1666" y="978"/>
                  </a:lnTo>
                  <a:lnTo>
                    <a:pt x="1633" y="975"/>
                  </a:lnTo>
                  <a:lnTo>
                    <a:pt x="1596" y="971"/>
                  </a:lnTo>
                  <a:lnTo>
                    <a:pt x="1558" y="968"/>
                  </a:lnTo>
                  <a:lnTo>
                    <a:pt x="1519" y="964"/>
                  </a:lnTo>
                  <a:lnTo>
                    <a:pt x="1477" y="960"/>
                  </a:lnTo>
                  <a:lnTo>
                    <a:pt x="1435" y="956"/>
                  </a:lnTo>
                  <a:lnTo>
                    <a:pt x="1392" y="952"/>
                  </a:lnTo>
                  <a:lnTo>
                    <a:pt x="1348" y="948"/>
                  </a:lnTo>
                  <a:lnTo>
                    <a:pt x="1304" y="945"/>
                  </a:lnTo>
                  <a:lnTo>
                    <a:pt x="1260" y="940"/>
                  </a:lnTo>
                  <a:lnTo>
                    <a:pt x="1215" y="937"/>
                  </a:lnTo>
                  <a:lnTo>
                    <a:pt x="1171" y="933"/>
                  </a:lnTo>
                  <a:lnTo>
                    <a:pt x="1127" y="930"/>
                  </a:lnTo>
                  <a:lnTo>
                    <a:pt x="1085" y="928"/>
                  </a:lnTo>
                  <a:lnTo>
                    <a:pt x="1043" y="924"/>
                  </a:lnTo>
                  <a:lnTo>
                    <a:pt x="1003" y="922"/>
                  </a:lnTo>
                  <a:lnTo>
                    <a:pt x="965" y="921"/>
                  </a:lnTo>
                  <a:lnTo>
                    <a:pt x="928" y="918"/>
                  </a:lnTo>
                  <a:lnTo>
                    <a:pt x="894" y="917"/>
                  </a:lnTo>
                  <a:lnTo>
                    <a:pt x="861" y="916"/>
                  </a:lnTo>
                  <a:lnTo>
                    <a:pt x="831" y="916"/>
                  </a:lnTo>
                  <a:lnTo>
                    <a:pt x="805" y="916"/>
                  </a:lnTo>
                  <a:lnTo>
                    <a:pt x="782" y="917"/>
                  </a:lnTo>
                  <a:lnTo>
                    <a:pt x="782" y="710"/>
                  </a:lnTo>
                  <a:lnTo>
                    <a:pt x="813" y="691"/>
                  </a:lnTo>
                  <a:lnTo>
                    <a:pt x="812" y="690"/>
                  </a:lnTo>
                  <a:lnTo>
                    <a:pt x="808" y="687"/>
                  </a:lnTo>
                  <a:lnTo>
                    <a:pt x="804" y="681"/>
                  </a:lnTo>
                  <a:lnTo>
                    <a:pt x="796" y="673"/>
                  </a:lnTo>
                  <a:lnTo>
                    <a:pt x="786" y="664"/>
                  </a:lnTo>
                  <a:lnTo>
                    <a:pt x="775" y="652"/>
                  </a:lnTo>
                  <a:lnTo>
                    <a:pt x="762" y="639"/>
                  </a:lnTo>
                  <a:lnTo>
                    <a:pt x="747" y="624"/>
                  </a:lnTo>
                  <a:lnTo>
                    <a:pt x="730" y="608"/>
                  </a:lnTo>
                  <a:lnTo>
                    <a:pt x="712" y="590"/>
                  </a:lnTo>
                  <a:lnTo>
                    <a:pt x="692" y="571"/>
                  </a:lnTo>
                  <a:lnTo>
                    <a:pt x="670" y="551"/>
                  </a:lnTo>
                  <a:lnTo>
                    <a:pt x="647" y="530"/>
                  </a:lnTo>
                  <a:lnTo>
                    <a:pt x="622" y="508"/>
                  </a:lnTo>
                  <a:lnTo>
                    <a:pt x="596" y="485"/>
                  </a:lnTo>
                  <a:lnTo>
                    <a:pt x="569" y="462"/>
                  </a:lnTo>
                  <a:lnTo>
                    <a:pt x="540" y="438"/>
                  </a:lnTo>
                  <a:lnTo>
                    <a:pt x="510" y="413"/>
                  </a:lnTo>
                  <a:lnTo>
                    <a:pt x="479" y="389"/>
                  </a:lnTo>
                  <a:lnTo>
                    <a:pt x="448" y="364"/>
                  </a:lnTo>
                  <a:lnTo>
                    <a:pt x="414" y="339"/>
                  </a:lnTo>
                  <a:lnTo>
                    <a:pt x="380" y="314"/>
                  </a:lnTo>
                  <a:lnTo>
                    <a:pt x="345" y="289"/>
                  </a:lnTo>
                  <a:lnTo>
                    <a:pt x="310" y="265"/>
                  </a:lnTo>
                  <a:lnTo>
                    <a:pt x="273" y="241"/>
                  </a:lnTo>
                  <a:lnTo>
                    <a:pt x="236" y="216"/>
                  </a:lnTo>
                  <a:lnTo>
                    <a:pt x="198" y="193"/>
                  </a:lnTo>
                  <a:lnTo>
                    <a:pt x="159" y="170"/>
                  </a:lnTo>
                  <a:lnTo>
                    <a:pt x="119" y="149"/>
                  </a:lnTo>
                  <a:lnTo>
                    <a:pt x="80" y="129"/>
                  </a:lnTo>
                  <a:lnTo>
                    <a:pt x="40" y="109"/>
                  </a:lnTo>
                  <a:lnTo>
                    <a:pt x="0" y="91"/>
                  </a:lnTo>
                  <a:lnTo>
                    <a:pt x="0" y="0"/>
                  </a:lnTo>
                  <a:lnTo>
                    <a:pt x="2" y="0"/>
                  </a:lnTo>
                  <a:lnTo>
                    <a:pt x="8" y="1"/>
                  </a:lnTo>
                  <a:lnTo>
                    <a:pt x="18" y="2"/>
                  </a:lnTo>
                  <a:lnTo>
                    <a:pt x="32" y="4"/>
                  </a:lnTo>
                  <a:lnTo>
                    <a:pt x="50" y="8"/>
                  </a:lnTo>
                  <a:lnTo>
                    <a:pt x="72" y="11"/>
                  </a:lnTo>
                  <a:lnTo>
                    <a:pt x="96" y="15"/>
                  </a:lnTo>
                  <a:lnTo>
                    <a:pt x="125" y="20"/>
                  </a:lnTo>
                  <a:lnTo>
                    <a:pt x="157" y="26"/>
                  </a:lnTo>
                  <a:lnTo>
                    <a:pt x="192" y="32"/>
                  </a:lnTo>
                  <a:lnTo>
                    <a:pt x="230" y="40"/>
                  </a:lnTo>
                  <a:lnTo>
                    <a:pt x="272" y="48"/>
                  </a:lnTo>
                  <a:lnTo>
                    <a:pt x="315" y="57"/>
                  </a:lnTo>
                  <a:lnTo>
                    <a:pt x="361" y="68"/>
                  </a:lnTo>
                  <a:lnTo>
                    <a:pt x="411" y="78"/>
                  </a:lnTo>
                  <a:lnTo>
                    <a:pt x="463" y="91"/>
                  </a:lnTo>
                  <a:lnTo>
                    <a:pt x="516" y="103"/>
                  </a:lnTo>
                  <a:lnTo>
                    <a:pt x="572" y="117"/>
                  </a:lnTo>
                  <a:lnTo>
                    <a:pt x="631" y="132"/>
                  </a:lnTo>
                  <a:lnTo>
                    <a:pt x="691" y="148"/>
                  </a:lnTo>
                  <a:lnTo>
                    <a:pt x="753" y="167"/>
                  </a:lnTo>
                  <a:lnTo>
                    <a:pt x="816" y="185"/>
                  </a:lnTo>
                  <a:lnTo>
                    <a:pt x="882" y="205"/>
                  </a:lnTo>
                  <a:lnTo>
                    <a:pt x="949" y="226"/>
                  </a:lnTo>
                  <a:lnTo>
                    <a:pt x="1018" y="247"/>
                  </a:lnTo>
                  <a:lnTo>
                    <a:pt x="1087" y="271"/>
                  </a:lnTo>
                  <a:lnTo>
                    <a:pt x="1158" y="296"/>
                  </a:lnTo>
                  <a:lnTo>
                    <a:pt x="1230" y="321"/>
                  </a:lnTo>
                  <a:lnTo>
                    <a:pt x="1302" y="349"/>
                  </a:lnTo>
                  <a:lnTo>
                    <a:pt x="1376" y="378"/>
                  </a:lnTo>
                  <a:lnTo>
                    <a:pt x="1451" y="408"/>
                  </a:lnTo>
                  <a:lnTo>
                    <a:pt x="1526" y="439"/>
                  </a:lnTo>
                  <a:close/>
                </a:path>
              </a:pathLst>
            </a:custGeom>
            <a:solidFill>
              <a:srgbClr val="336699"/>
            </a:solidFill>
            <a:ln w="9525">
              <a:noFill/>
              <a:round/>
            </a:ln>
          </p:spPr>
          <p:txBody>
            <a:bodyPr/>
            <a:lstStyle/>
            <a:p>
              <a:endParaRPr lang="en-US"/>
            </a:p>
          </p:txBody>
        </p:sp>
        <p:sp>
          <p:nvSpPr>
            <p:cNvPr id="352278" name="Freeform 22"/>
            <p:cNvSpPr/>
            <p:nvPr/>
          </p:nvSpPr>
          <p:spPr bwMode="auto">
            <a:xfrm>
              <a:off x="3981" y="1275"/>
              <a:ext cx="79" cy="58"/>
            </a:xfrm>
            <a:custGeom>
              <a:avLst/>
              <a:gdLst/>
              <a:ahLst/>
              <a:cxnLst>
                <a:cxn ang="0">
                  <a:pos x="304" y="217"/>
                </a:cxn>
                <a:cxn ang="0">
                  <a:pos x="299" y="214"/>
                </a:cxn>
                <a:cxn ang="0">
                  <a:pos x="288" y="209"/>
                </a:cxn>
                <a:cxn ang="0">
                  <a:pos x="274" y="198"/>
                </a:cxn>
                <a:cxn ang="0">
                  <a:pos x="262" y="181"/>
                </a:cxn>
                <a:cxn ang="0">
                  <a:pos x="256" y="159"/>
                </a:cxn>
                <a:cxn ang="0">
                  <a:pos x="260" y="130"/>
                </a:cxn>
                <a:cxn ang="0">
                  <a:pos x="278" y="95"/>
                </a:cxn>
                <a:cxn ang="0">
                  <a:pos x="315" y="52"/>
                </a:cxn>
                <a:cxn ang="0">
                  <a:pos x="316" y="51"/>
                </a:cxn>
                <a:cxn ang="0">
                  <a:pos x="320" y="47"/>
                </a:cxn>
                <a:cxn ang="0">
                  <a:pos x="324" y="41"/>
                </a:cxn>
                <a:cxn ang="0">
                  <a:pos x="328" y="34"/>
                </a:cxn>
                <a:cxn ang="0">
                  <a:pos x="330" y="27"/>
                </a:cxn>
                <a:cxn ang="0">
                  <a:pos x="331" y="19"/>
                </a:cxn>
                <a:cxn ang="0">
                  <a:pos x="329" y="11"/>
                </a:cxn>
                <a:cxn ang="0">
                  <a:pos x="323" y="5"/>
                </a:cxn>
                <a:cxn ang="0">
                  <a:pos x="311" y="2"/>
                </a:cxn>
                <a:cxn ang="0">
                  <a:pos x="293" y="0"/>
                </a:cxn>
                <a:cxn ang="0">
                  <a:pos x="269" y="2"/>
                </a:cxn>
                <a:cxn ang="0">
                  <a:pos x="236" y="6"/>
                </a:cxn>
                <a:cxn ang="0">
                  <a:pos x="194" y="17"/>
                </a:cxn>
                <a:cxn ang="0">
                  <a:pos x="142" y="31"/>
                </a:cxn>
                <a:cxn ang="0">
                  <a:pos x="80" y="51"/>
                </a:cxn>
                <a:cxn ang="0">
                  <a:pos x="4" y="78"/>
                </a:cxn>
                <a:cxn ang="0">
                  <a:pos x="0" y="91"/>
                </a:cxn>
                <a:cxn ang="0">
                  <a:pos x="3" y="90"/>
                </a:cxn>
                <a:cxn ang="0">
                  <a:pos x="11" y="87"/>
                </a:cxn>
                <a:cxn ang="0">
                  <a:pos x="22" y="83"/>
                </a:cxn>
                <a:cxn ang="0">
                  <a:pos x="38" y="78"/>
                </a:cxn>
                <a:cxn ang="0">
                  <a:pos x="57" y="72"/>
                </a:cxn>
                <a:cxn ang="0">
                  <a:pos x="79" y="65"/>
                </a:cxn>
                <a:cxn ang="0">
                  <a:pos x="102" y="58"/>
                </a:cxn>
                <a:cxn ang="0">
                  <a:pos x="126" y="50"/>
                </a:cxn>
                <a:cxn ang="0">
                  <a:pos x="152" y="43"/>
                </a:cxn>
                <a:cxn ang="0">
                  <a:pos x="177" y="37"/>
                </a:cxn>
                <a:cxn ang="0">
                  <a:pos x="202" y="30"/>
                </a:cxn>
                <a:cxn ang="0">
                  <a:pos x="226" y="24"/>
                </a:cxn>
                <a:cxn ang="0">
                  <a:pos x="247" y="19"/>
                </a:cxn>
                <a:cxn ang="0">
                  <a:pos x="268" y="15"/>
                </a:cxn>
                <a:cxn ang="0">
                  <a:pos x="283" y="13"/>
                </a:cxn>
                <a:cxn ang="0">
                  <a:pos x="296" y="13"/>
                </a:cxn>
                <a:cxn ang="0">
                  <a:pos x="309" y="17"/>
                </a:cxn>
                <a:cxn ang="0">
                  <a:pos x="312" y="24"/>
                </a:cxn>
                <a:cxn ang="0">
                  <a:pos x="310" y="36"/>
                </a:cxn>
                <a:cxn ang="0">
                  <a:pos x="303" y="48"/>
                </a:cxn>
                <a:cxn ang="0">
                  <a:pos x="291" y="64"/>
                </a:cxn>
                <a:cxn ang="0">
                  <a:pos x="279" y="79"/>
                </a:cxn>
                <a:cxn ang="0">
                  <a:pos x="266" y="95"/>
                </a:cxn>
                <a:cxn ang="0">
                  <a:pos x="256" y="110"/>
                </a:cxn>
                <a:cxn ang="0">
                  <a:pos x="248" y="124"/>
                </a:cxn>
                <a:cxn ang="0">
                  <a:pos x="244" y="140"/>
                </a:cxn>
                <a:cxn ang="0">
                  <a:pos x="243" y="157"/>
                </a:cxn>
                <a:cxn ang="0">
                  <a:pos x="246" y="173"/>
                </a:cxn>
                <a:cxn ang="0">
                  <a:pos x="254" y="190"/>
                </a:cxn>
                <a:cxn ang="0">
                  <a:pos x="265" y="205"/>
                </a:cxn>
                <a:cxn ang="0">
                  <a:pos x="281" y="221"/>
                </a:cxn>
                <a:cxn ang="0">
                  <a:pos x="304" y="236"/>
                </a:cxn>
                <a:cxn ang="0">
                  <a:pos x="304" y="217"/>
                </a:cxn>
              </a:cxnLst>
              <a:rect l="0" t="0" r="r" b="b"/>
              <a:pathLst>
                <a:path w="331" h="236">
                  <a:moveTo>
                    <a:pt x="304" y="217"/>
                  </a:moveTo>
                  <a:lnTo>
                    <a:pt x="299" y="214"/>
                  </a:lnTo>
                  <a:lnTo>
                    <a:pt x="288" y="209"/>
                  </a:lnTo>
                  <a:lnTo>
                    <a:pt x="274" y="198"/>
                  </a:lnTo>
                  <a:lnTo>
                    <a:pt x="262" y="181"/>
                  </a:lnTo>
                  <a:lnTo>
                    <a:pt x="256" y="159"/>
                  </a:lnTo>
                  <a:lnTo>
                    <a:pt x="260" y="130"/>
                  </a:lnTo>
                  <a:lnTo>
                    <a:pt x="278" y="95"/>
                  </a:lnTo>
                  <a:lnTo>
                    <a:pt x="315" y="52"/>
                  </a:lnTo>
                  <a:lnTo>
                    <a:pt x="316" y="51"/>
                  </a:lnTo>
                  <a:lnTo>
                    <a:pt x="320" y="47"/>
                  </a:lnTo>
                  <a:lnTo>
                    <a:pt x="324" y="41"/>
                  </a:lnTo>
                  <a:lnTo>
                    <a:pt x="328" y="34"/>
                  </a:lnTo>
                  <a:lnTo>
                    <a:pt x="330" y="27"/>
                  </a:lnTo>
                  <a:lnTo>
                    <a:pt x="331" y="19"/>
                  </a:lnTo>
                  <a:lnTo>
                    <a:pt x="329" y="11"/>
                  </a:lnTo>
                  <a:lnTo>
                    <a:pt x="323" y="5"/>
                  </a:lnTo>
                  <a:lnTo>
                    <a:pt x="311" y="2"/>
                  </a:lnTo>
                  <a:lnTo>
                    <a:pt x="293" y="0"/>
                  </a:lnTo>
                  <a:lnTo>
                    <a:pt x="269" y="2"/>
                  </a:lnTo>
                  <a:lnTo>
                    <a:pt x="236" y="6"/>
                  </a:lnTo>
                  <a:lnTo>
                    <a:pt x="194" y="17"/>
                  </a:lnTo>
                  <a:lnTo>
                    <a:pt x="142" y="31"/>
                  </a:lnTo>
                  <a:lnTo>
                    <a:pt x="80" y="51"/>
                  </a:lnTo>
                  <a:lnTo>
                    <a:pt x="4" y="78"/>
                  </a:lnTo>
                  <a:lnTo>
                    <a:pt x="0" y="91"/>
                  </a:lnTo>
                  <a:lnTo>
                    <a:pt x="3" y="90"/>
                  </a:lnTo>
                  <a:lnTo>
                    <a:pt x="11" y="87"/>
                  </a:lnTo>
                  <a:lnTo>
                    <a:pt x="22" y="83"/>
                  </a:lnTo>
                  <a:lnTo>
                    <a:pt x="38" y="78"/>
                  </a:lnTo>
                  <a:lnTo>
                    <a:pt x="57" y="72"/>
                  </a:lnTo>
                  <a:lnTo>
                    <a:pt x="79" y="65"/>
                  </a:lnTo>
                  <a:lnTo>
                    <a:pt x="102" y="58"/>
                  </a:lnTo>
                  <a:lnTo>
                    <a:pt x="126" y="50"/>
                  </a:lnTo>
                  <a:lnTo>
                    <a:pt x="152" y="43"/>
                  </a:lnTo>
                  <a:lnTo>
                    <a:pt x="177" y="37"/>
                  </a:lnTo>
                  <a:lnTo>
                    <a:pt x="202" y="30"/>
                  </a:lnTo>
                  <a:lnTo>
                    <a:pt x="226" y="24"/>
                  </a:lnTo>
                  <a:lnTo>
                    <a:pt x="247" y="19"/>
                  </a:lnTo>
                  <a:lnTo>
                    <a:pt x="268" y="15"/>
                  </a:lnTo>
                  <a:lnTo>
                    <a:pt x="283" y="13"/>
                  </a:lnTo>
                  <a:lnTo>
                    <a:pt x="296" y="13"/>
                  </a:lnTo>
                  <a:lnTo>
                    <a:pt x="309" y="17"/>
                  </a:lnTo>
                  <a:lnTo>
                    <a:pt x="312" y="24"/>
                  </a:lnTo>
                  <a:lnTo>
                    <a:pt x="310" y="36"/>
                  </a:lnTo>
                  <a:lnTo>
                    <a:pt x="303" y="48"/>
                  </a:lnTo>
                  <a:lnTo>
                    <a:pt x="291" y="64"/>
                  </a:lnTo>
                  <a:lnTo>
                    <a:pt x="279" y="79"/>
                  </a:lnTo>
                  <a:lnTo>
                    <a:pt x="266" y="95"/>
                  </a:lnTo>
                  <a:lnTo>
                    <a:pt x="256" y="110"/>
                  </a:lnTo>
                  <a:lnTo>
                    <a:pt x="248" y="124"/>
                  </a:lnTo>
                  <a:lnTo>
                    <a:pt x="244" y="140"/>
                  </a:lnTo>
                  <a:lnTo>
                    <a:pt x="243" y="157"/>
                  </a:lnTo>
                  <a:lnTo>
                    <a:pt x="246" y="173"/>
                  </a:lnTo>
                  <a:lnTo>
                    <a:pt x="254" y="190"/>
                  </a:lnTo>
                  <a:lnTo>
                    <a:pt x="265" y="205"/>
                  </a:lnTo>
                  <a:lnTo>
                    <a:pt x="281" y="221"/>
                  </a:lnTo>
                  <a:lnTo>
                    <a:pt x="304" y="236"/>
                  </a:lnTo>
                  <a:lnTo>
                    <a:pt x="304" y="217"/>
                  </a:lnTo>
                  <a:close/>
                </a:path>
              </a:pathLst>
            </a:custGeom>
            <a:solidFill>
              <a:srgbClr val="808080"/>
            </a:solidFill>
            <a:ln w="9525">
              <a:noFill/>
              <a:round/>
            </a:ln>
          </p:spPr>
          <p:txBody>
            <a:bodyPr/>
            <a:lstStyle/>
            <a:p>
              <a:endParaRPr lang="en-US"/>
            </a:p>
          </p:txBody>
        </p:sp>
        <p:sp>
          <p:nvSpPr>
            <p:cNvPr id="352279" name="Freeform 23"/>
            <p:cNvSpPr/>
            <p:nvPr/>
          </p:nvSpPr>
          <p:spPr bwMode="auto">
            <a:xfrm>
              <a:off x="3578" y="1174"/>
              <a:ext cx="602" cy="307"/>
            </a:xfrm>
            <a:custGeom>
              <a:avLst/>
              <a:gdLst/>
              <a:ahLst/>
              <a:cxnLst>
                <a:cxn ang="0">
                  <a:pos x="1588" y="407"/>
                </a:cxn>
                <a:cxn ang="0">
                  <a:pos x="1598" y="417"/>
                </a:cxn>
                <a:cxn ang="0">
                  <a:pos x="1622" y="447"/>
                </a:cxn>
                <a:cxn ang="0">
                  <a:pos x="1656" y="490"/>
                </a:cxn>
                <a:cxn ang="0">
                  <a:pos x="1696" y="542"/>
                </a:cxn>
                <a:cxn ang="0">
                  <a:pos x="1734" y="599"/>
                </a:cxn>
                <a:cxn ang="0">
                  <a:pos x="1768" y="657"/>
                </a:cxn>
                <a:cxn ang="0">
                  <a:pos x="1792" y="710"/>
                </a:cxn>
                <a:cxn ang="0">
                  <a:pos x="1802" y="755"/>
                </a:cxn>
                <a:cxn ang="0">
                  <a:pos x="962" y="619"/>
                </a:cxn>
                <a:cxn ang="0">
                  <a:pos x="956" y="614"/>
                </a:cxn>
                <a:cxn ang="0">
                  <a:pos x="939" y="601"/>
                </a:cxn>
                <a:cxn ang="0">
                  <a:pos x="912" y="579"/>
                </a:cxn>
                <a:cxn ang="0">
                  <a:pos x="876" y="550"/>
                </a:cxn>
                <a:cxn ang="0">
                  <a:pos x="831" y="515"/>
                </a:cxn>
                <a:cxn ang="0">
                  <a:pos x="778" y="475"/>
                </a:cxn>
                <a:cxn ang="0">
                  <a:pos x="719" y="432"/>
                </a:cxn>
                <a:cxn ang="0">
                  <a:pos x="652" y="386"/>
                </a:cxn>
                <a:cxn ang="0">
                  <a:pos x="581" y="338"/>
                </a:cxn>
                <a:cxn ang="0">
                  <a:pos x="506" y="289"/>
                </a:cxn>
                <a:cxn ang="0">
                  <a:pos x="426" y="241"/>
                </a:cxn>
                <a:cxn ang="0">
                  <a:pos x="343" y="195"/>
                </a:cxn>
                <a:cxn ang="0">
                  <a:pos x="258" y="150"/>
                </a:cxn>
                <a:cxn ang="0">
                  <a:pos x="173" y="110"/>
                </a:cxn>
                <a:cxn ang="0">
                  <a:pos x="87" y="74"/>
                </a:cxn>
                <a:cxn ang="0">
                  <a:pos x="0" y="43"/>
                </a:cxn>
                <a:cxn ang="0">
                  <a:pos x="2" y="0"/>
                </a:cxn>
                <a:cxn ang="0">
                  <a:pos x="17" y="2"/>
                </a:cxn>
                <a:cxn ang="0">
                  <a:pos x="46" y="7"/>
                </a:cxn>
                <a:cxn ang="0">
                  <a:pos x="90" y="14"/>
                </a:cxn>
                <a:cxn ang="0">
                  <a:pos x="145" y="24"/>
                </a:cxn>
                <a:cxn ang="0">
                  <a:pos x="214" y="37"/>
                </a:cxn>
                <a:cxn ang="0">
                  <a:pos x="294" y="54"/>
                </a:cxn>
                <a:cxn ang="0">
                  <a:pos x="385" y="74"/>
                </a:cxn>
                <a:cxn ang="0">
                  <a:pos x="486" y="99"/>
                </a:cxn>
                <a:cxn ang="0">
                  <a:pos x="597" y="127"/>
                </a:cxn>
                <a:cxn ang="0">
                  <a:pos x="718" y="160"/>
                </a:cxn>
                <a:cxn ang="0">
                  <a:pos x="846" y="198"/>
                </a:cxn>
                <a:cxn ang="0">
                  <a:pos x="981" y="241"/>
                </a:cxn>
                <a:cxn ang="0">
                  <a:pos x="1124" y="289"/>
                </a:cxn>
                <a:cxn ang="0">
                  <a:pos x="1274" y="344"/>
                </a:cxn>
                <a:cxn ang="0">
                  <a:pos x="1428" y="404"/>
                </a:cxn>
              </a:cxnLst>
              <a:rect l="0" t="0" r="r" b="b"/>
              <a:pathLst>
                <a:path w="1802" h="755">
                  <a:moveTo>
                    <a:pt x="1508" y="436"/>
                  </a:moveTo>
                  <a:lnTo>
                    <a:pt x="1588" y="407"/>
                  </a:lnTo>
                  <a:lnTo>
                    <a:pt x="1591" y="409"/>
                  </a:lnTo>
                  <a:lnTo>
                    <a:pt x="1598" y="417"/>
                  </a:lnTo>
                  <a:lnTo>
                    <a:pt x="1608" y="430"/>
                  </a:lnTo>
                  <a:lnTo>
                    <a:pt x="1622" y="447"/>
                  </a:lnTo>
                  <a:lnTo>
                    <a:pt x="1638" y="467"/>
                  </a:lnTo>
                  <a:lnTo>
                    <a:pt x="1656" y="490"/>
                  </a:lnTo>
                  <a:lnTo>
                    <a:pt x="1675" y="515"/>
                  </a:lnTo>
                  <a:lnTo>
                    <a:pt x="1696" y="542"/>
                  </a:lnTo>
                  <a:lnTo>
                    <a:pt x="1715" y="571"/>
                  </a:lnTo>
                  <a:lnTo>
                    <a:pt x="1734" y="599"/>
                  </a:lnTo>
                  <a:lnTo>
                    <a:pt x="1752" y="628"/>
                  </a:lnTo>
                  <a:lnTo>
                    <a:pt x="1768" y="657"/>
                  </a:lnTo>
                  <a:lnTo>
                    <a:pt x="1782" y="685"/>
                  </a:lnTo>
                  <a:lnTo>
                    <a:pt x="1792" y="710"/>
                  </a:lnTo>
                  <a:lnTo>
                    <a:pt x="1799" y="734"/>
                  </a:lnTo>
                  <a:lnTo>
                    <a:pt x="1802" y="755"/>
                  </a:lnTo>
                  <a:lnTo>
                    <a:pt x="795" y="691"/>
                  </a:lnTo>
                  <a:lnTo>
                    <a:pt x="962" y="619"/>
                  </a:lnTo>
                  <a:lnTo>
                    <a:pt x="961" y="618"/>
                  </a:lnTo>
                  <a:lnTo>
                    <a:pt x="956" y="614"/>
                  </a:lnTo>
                  <a:lnTo>
                    <a:pt x="949" y="609"/>
                  </a:lnTo>
                  <a:lnTo>
                    <a:pt x="939" y="601"/>
                  </a:lnTo>
                  <a:lnTo>
                    <a:pt x="927" y="590"/>
                  </a:lnTo>
                  <a:lnTo>
                    <a:pt x="912" y="579"/>
                  </a:lnTo>
                  <a:lnTo>
                    <a:pt x="895" y="565"/>
                  </a:lnTo>
                  <a:lnTo>
                    <a:pt x="876" y="550"/>
                  </a:lnTo>
                  <a:lnTo>
                    <a:pt x="855" y="533"/>
                  </a:lnTo>
                  <a:lnTo>
                    <a:pt x="831" y="515"/>
                  </a:lnTo>
                  <a:lnTo>
                    <a:pt x="805" y="496"/>
                  </a:lnTo>
                  <a:lnTo>
                    <a:pt x="778" y="475"/>
                  </a:lnTo>
                  <a:lnTo>
                    <a:pt x="749" y="454"/>
                  </a:lnTo>
                  <a:lnTo>
                    <a:pt x="719" y="432"/>
                  </a:lnTo>
                  <a:lnTo>
                    <a:pt x="687" y="409"/>
                  </a:lnTo>
                  <a:lnTo>
                    <a:pt x="652" y="386"/>
                  </a:lnTo>
                  <a:lnTo>
                    <a:pt x="617" y="362"/>
                  </a:lnTo>
                  <a:lnTo>
                    <a:pt x="581" y="338"/>
                  </a:lnTo>
                  <a:lnTo>
                    <a:pt x="544" y="314"/>
                  </a:lnTo>
                  <a:lnTo>
                    <a:pt x="506" y="289"/>
                  </a:lnTo>
                  <a:lnTo>
                    <a:pt x="465" y="265"/>
                  </a:lnTo>
                  <a:lnTo>
                    <a:pt x="426" y="241"/>
                  </a:lnTo>
                  <a:lnTo>
                    <a:pt x="385" y="218"/>
                  </a:lnTo>
                  <a:lnTo>
                    <a:pt x="343" y="195"/>
                  </a:lnTo>
                  <a:lnTo>
                    <a:pt x="301" y="172"/>
                  </a:lnTo>
                  <a:lnTo>
                    <a:pt x="258" y="150"/>
                  </a:lnTo>
                  <a:lnTo>
                    <a:pt x="216" y="129"/>
                  </a:lnTo>
                  <a:lnTo>
                    <a:pt x="173" y="110"/>
                  </a:lnTo>
                  <a:lnTo>
                    <a:pt x="129" y="91"/>
                  </a:lnTo>
                  <a:lnTo>
                    <a:pt x="87" y="74"/>
                  </a:lnTo>
                  <a:lnTo>
                    <a:pt x="43" y="58"/>
                  </a:lnTo>
                  <a:lnTo>
                    <a:pt x="0" y="43"/>
                  </a:lnTo>
                  <a:lnTo>
                    <a:pt x="0" y="0"/>
                  </a:lnTo>
                  <a:lnTo>
                    <a:pt x="2" y="0"/>
                  </a:lnTo>
                  <a:lnTo>
                    <a:pt x="8" y="1"/>
                  </a:lnTo>
                  <a:lnTo>
                    <a:pt x="17" y="2"/>
                  </a:lnTo>
                  <a:lnTo>
                    <a:pt x="30" y="5"/>
                  </a:lnTo>
                  <a:lnTo>
                    <a:pt x="46" y="7"/>
                  </a:lnTo>
                  <a:lnTo>
                    <a:pt x="66" y="10"/>
                  </a:lnTo>
                  <a:lnTo>
                    <a:pt x="90" y="14"/>
                  </a:lnTo>
                  <a:lnTo>
                    <a:pt x="115" y="19"/>
                  </a:lnTo>
                  <a:lnTo>
                    <a:pt x="145" y="24"/>
                  </a:lnTo>
                  <a:lnTo>
                    <a:pt x="179" y="30"/>
                  </a:lnTo>
                  <a:lnTo>
                    <a:pt x="214" y="37"/>
                  </a:lnTo>
                  <a:lnTo>
                    <a:pt x="252" y="45"/>
                  </a:lnTo>
                  <a:lnTo>
                    <a:pt x="294" y="54"/>
                  </a:lnTo>
                  <a:lnTo>
                    <a:pt x="338" y="63"/>
                  </a:lnTo>
                  <a:lnTo>
                    <a:pt x="385" y="74"/>
                  </a:lnTo>
                  <a:lnTo>
                    <a:pt x="434" y="87"/>
                  </a:lnTo>
                  <a:lnTo>
                    <a:pt x="486" y="99"/>
                  </a:lnTo>
                  <a:lnTo>
                    <a:pt x="540" y="113"/>
                  </a:lnTo>
                  <a:lnTo>
                    <a:pt x="597" y="127"/>
                  </a:lnTo>
                  <a:lnTo>
                    <a:pt x="657" y="143"/>
                  </a:lnTo>
                  <a:lnTo>
                    <a:pt x="718" y="160"/>
                  </a:lnTo>
                  <a:lnTo>
                    <a:pt x="780" y="179"/>
                  </a:lnTo>
                  <a:lnTo>
                    <a:pt x="846" y="198"/>
                  </a:lnTo>
                  <a:lnTo>
                    <a:pt x="912" y="219"/>
                  </a:lnTo>
                  <a:lnTo>
                    <a:pt x="981" y="241"/>
                  </a:lnTo>
                  <a:lnTo>
                    <a:pt x="1052" y="265"/>
                  </a:lnTo>
                  <a:lnTo>
                    <a:pt x="1124" y="289"/>
                  </a:lnTo>
                  <a:lnTo>
                    <a:pt x="1198" y="316"/>
                  </a:lnTo>
                  <a:lnTo>
                    <a:pt x="1274" y="344"/>
                  </a:lnTo>
                  <a:lnTo>
                    <a:pt x="1350" y="372"/>
                  </a:lnTo>
                  <a:lnTo>
                    <a:pt x="1428" y="404"/>
                  </a:lnTo>
                  <a:lnTo>
                    <a:pt x="1508" y="436"/>
                  </a:lnTo>
                  <a:close/>
                </a:path>
              </a:pathLst>
            </a:custGeom>
            <a:solidFill>
              <a:srgbClr val="0099CC"/>
            </a:solidFill>
            <a:ln w="9525">
              <a:noFill/>
              <a:round/>
            </a:ln>
          </p:spPr>
          <p:txBody>
            <a:bodyPr/>
            <a:lstStyle/>
            <a:p>
              <a:endParaRPr lang="en-US"/>
            </a:p>
          </p:txBody>
        </p:sp>
        <p:sp>
          <p:nvSpPr>
            <p:cNvPr id="352280" name="Freeform 24"/>
            <p:cNvSpPr/>
            <p:nvPr/>
          </p:nvSpPr>
          <p:spPr bwMode="auto">
            <a:xfrm>
              <a:off x="3256" y="1485"/>
              <a:ext cx="500" cy="220"/>
            </a:xfrm>
            <a:custGeom>
              <a:avLst/>
              <a:gdLst/>
              <a:ahLst/>
              <a:cxnLst>
                <a:cxn ang="0">
                  <a:pos x="0" y="0"/>
                </a:cxn>
                <a:cxn ang="0">
                  <a:pos x="0" y="227"/>
                </a:cxn>
                <a:cxn ang="0">
                  <a:pos x="744" y="541"/>
                </a:cxn>
                <a:cxn ang="0">
                  <a:pos x="1496" y="231"/>
                </a:cxn>
                <a:cxn ang="0">
                  <a:pos x="1496" y="0"/>
                </a:cxn>
                <a:cxn ang="0">
                  <a:pos x="753" y="312"/>
                </a:cxn>
                <a:cxn ang="0">
                  <a:pos x="0" y="0"/>
                </a:cxn>
              </a:cxnLst>
              <a:rect l="0" t="0" r="r" b="b"/>
              <a:pathLst>
                <a:path w="1496" h="541">
                  <a:moveTo>
                    <a:pt x="0" y="0"/>
                  </a:moveTo>
                  <a:lnTo>
                    <a:pt x="0" y="227"/>
                  </a:lnTo>
                  <a:lnTo>
                    <a:pt x="744" y="541"/>
                  </a:lnTo>
                  <a:lnTo>
                    <a:pt x="1496" y="231"/>
                  </a:lnTo>
                  <a:lnTo>
                    <a:pt x="1496" y="0"/>
                  </a:lnTo>
                  <a:lnTo>
                    <a:pt x="753" y="312"/>
                  </a:lnTo>
                  <a:lnTo>
                    <a:pt x="0" y="0"/>
                  </a:lnTo>
                  <a:close/>
                </a:path>
              </a:pathLst>
            </a:custGeom>
            <a:solidFill>
              <a:srgbClr val="336699"/>
            </a:solidFill>
            <a:ln w="9525">
              <a:noFill/>
              <a:round/>
            </a:ln>
          </p:spPr>
          <p:txBody>
            <a:bodyPr/>
            <a:lstStyle/>
            <a:p>
              <a:endParaRPr lang="en-US"/>
            </a:p>
          </p:txBody>
        </p:sp>
        <p:sp>
          <p:nvSpPr>
            <p:cNvPr id="352281" name="Freeform 25"/>
            <p:cNvSpPr/>
            <p:nvPr/>
          </p:nvSpPr>
          <p:spPr bwMode="auto">
            <a:xfrm>
              <a:off x="3683" y="1230"/>
              <a:ext cx="121" cy="108"/>
            </a:xfrm>
            <a:custGeom>
              <a:avLst/>
              <a:gdLst/>
              <a:ahLst/>
              <a:cxnLst>
                <a:cxn ang="0">
                  <a:pos x="126" y="0"/>
                </a:cxn>
                <a:cxn ang="0">
                  <a:pos x="121" y="4"/>
                </a:cxn>
                <a:cxn ang="0">
                  <a:pos x="107" y="17"/>
                </a:cxn>
                <a:cxn ang="0">
                  <a:pos x="87" y="37"/>
                </a:cxn>
                <a:cxn ang="0">
                  <a:pos x="65" y="64"/>
                </a:cxn>
                <a:cxn ang="0">
                  <a:pos x="41" y="95"/>
                </a:cxn>
                <a:cxn ang="0">
                  <a:pos x="21" y="131"/>
                </a:cxn>
                <a:cxn ang="0">
                  <a:pos x="6" y="171"/>
                </a:cxn>
                <a:cxn ang="0">
                  <a:pos x="0" y="212"/>
                </a:cxn>
                <a:cxn ang="0">
                  <a:pos x="4" y="256"/>
                </a:cxn>
                <a:cxn ang="0">
                  <a:pos x="22" y="300"/>
                </a:cxn>
                <a:cxn ang="0">
                  <a:pos x="57" y="343"/>
                </a:cxn>
                <a:cxn ang="0">
                  <a:pos x="111" y="384"/>
                </a:cxn>
                <a:cxn ang="0">
                  <a:pos x="188" y="423"/>
                </a:cxn>
                <a:cxn ang="0">
                  <a:pos x="290" y="459"/>
                </a:cxn>
                <a:cxn ang="0">
                  <a:pos x="419" y="489"/>
                </a:cxn>
                <a:cxn ang="0">
                  <a:pos x="579" y="515"/>
                </a:cxn>
                <a:cxn ang="0">
                  <a:pos x="577" y="497"/>
                </a:cxn>
                <a:cxn ang="0">
                  <a:pos x="558" y="494"/>
                </a:cxn>
                <a:cxn ang="0">
                  <a:pos x="524" y="489"/>
                </a:cxn>
                <a:cxn ang="0">
                  <a:pos x="477" y="481"/>
                </a:cxn>
                <a:cxn ang="0">
                  <a:pos x="422" y="469"/>
                </a:cxn>
                <a:cxn ang="0">
                  <a:pos x="360" y="454"/>
                </a:cxn>
                <a:cxn ang="0">
                  <a:pos x="295" y="436"/>
                </a:cxn>
                <a:cxn ang="0">
                  <a:pos x="230" y="412"/>
                </a:cxn>
                <a:cxn ang="0">
                  <a:pos x="169" y="385"/>
                </a:cxn>
                <a:cxn ang="0">
                  <a:pos x="113" y="354"/>
                </a:cxn>
                <a:cxn ang="0">
                  <a:pos x="68" y="317"/>
                </a:cxn>
                <a:cxn ang="0">
                  <a:pos x="35" y="275"/>
                </a:cxn>
                <a:cxn ang="0">
                  <a:pos x="18" y="228"/>
                </a:cxn>
                <a:cxn ang="0">
                  <a:pos x="20" y="175"/>
                </a:cxn>
                <a:cxn ang="0">
                  <a:pos x="44" y="117"/>
                </a:cxn>
                <a:cxn ang="0">
                  <a:pos x="94" y="51"/>
                </a:cxn>
              </a:cxnLst>
              <a:rect l="0" t="0" r="r" b="b"/>
              <a:pathLst>
                <a:path w="579" h="515">
                  <a:moveTo>
                    <a:pt x="129" y="17"/>
                  </a:moveTo>
                  <a:lnTo>
                    <a:pt x="126" y="0"/>
                  </a:lnTo>
                  <a:lnTo>
                    <a:pt x="125" y="1"/>
                  </a:lnTo>
                  <a:lnTo>
                    <a:pt x="121" y="4"/>
                  </a:lnTo>
                  <a:lnTo>
                    <a:pt x="115" y="10"/>
                  </a:lnTo>
                  <a:lnTo>
                    <a:pt x="107" y="17"/>
                  </a:lnTo>
                  <a:lnTo>
                    <a:pt x="98" y="27"/>
                  </a:lnTo>
                  <a:lnTo>
                    <a:pt x="87" y="37"/>
                  </a:lnTo>
                  <a:lnTo>
                    <a:pt x="76" y="49"/>
                  </a:lnTo>
                  <a:lnTo>
                    <a:pt x="65" y="64"/>
                  </a:lnTo>
                  <a:lnTo>
                    <a:pt x="53" y="78"/>
                  </a:lnTo>
                  <a:lnTo>
                    <a:pt x="41" y="95"/>
                  </a:lnTo>
                  <a:lnTo>
                    <a:pt x="31" y="112"/>
                  </a:lnTo>
                  <a:lnTo>
                    <a:pt x="21" y="131"/>
                  </a:lnTo>
                  <a:lnTo>
                    <a:pt x="13" y="150"/>
                  </a:lnTo>
                  <a:lnTo>
                    <a:pt x="6" y="171"/>
                  </a:lnTo>
                  <a:lnTo>
                    <a:pt x="2" y="191"/>
                  </a:lnTo>
                  <a:lnTo>
                    <a:pt x="0" y="212"/>
                  </a:lnTo>
                  <a:lnTo>
                    <a:pt x="0" y="234"/>
                  </a:lnTo>
                  <a:lnTo>
                    <a:pt x="4" y="256"/>
                  </a:lnTo>
                  <a:lnTo>
                    <a:pt x="12" y="277"/>
                  </a:lnTo>
                  <a:lnTo>
                    <a:pt x="22" y="300"/>
                  </a:lnTo>
                  <a:lnTo>
                    <a:pt x="37" y="321"/>
                  </a:lnTo>
                  <a:lnTo>
                    <a:pt x="57" y="343"/>
                  </a:lnTo>
                  <a:lnTo>
                    <a:pt x="82" y="363"/>
                  </a:lnTo>
                  <a:lnTo>
                    <a:pt x="111" y="384"/>
                  </a:lnTo>
                  <a:lnTo>
                    <a:pt x="146" y="403"/>
                  </a:lnTo>
                  <a:lnTo>
                    <a:pt x="188" y="423"/>
                  </a:lnTo>
                  <a:lnTo>
                    <a:pt x="236" y="442"/>
                  </a:lnTo>
                  <a:lnTo>
                    <a:pt x="290" y="459"/>
                  </a:lnTo>
                  <a:lnTo>
                    <a:pt x="351" y="474"/>
                  </a:lnTo>
                  <a:lnTo>
                    <a:pt x="419" y="489"/>
                  </a:lnTo>
                  <a:lnTo>
                    <a:pt x="496" y="502"/>
                  </a:lnTo>
                  <a:lnTo>
                    <a:pt x="579" y="515"/>
                  </a:lnTo>
                  <a:lnTo>
                    <a:pt x="579" y="497"/>
                  </a:lnTo>
                  <a:lnTo>
                    <a:pt x="577" y="497"/>
                  </a:lnTo>
                  <a:lnTo>
                    <a:pt x="570" y="496"/>
                  </a:lnTo>
                  <a:lnTo>
                    <a:pt x="558" y="494"/>
                  </a:lnTo>
                  <a:lnTo>
                    <a:pt x="543" y="492"/>
                  </a:lnTo>
                  <a:lnTo>
                    <a:pt x="524" y="489"/>
                  </a:lnTo>
                  <a:lnTo>
                    <a:pt x="502" y="485"/>
                  </a:lnTo>
                  <a:lnTo>
                    <a:pt x="477" y="481"/>
                  </a:lnTo>
                  <a:lnTo>
                    <a:pt x="451" y="475"/>
                  </a:lnTo>
                  <a:lnTo>
                    <a:pt x="422" y="469"/>
                  </a:lnTo>
                  <a:lnTo>
                    <a:pt x="392" y="462"/>
                  </a:lnTo>
                  <a:lnTo>
                    <a:pt x="360" y="454"/>
                  </a:lnTo>
                  <a:lnTo>
                    <a:pt x="328" y="445"/>
                  </a:lnTo>
                  <a:lnTo>
                    <a:pt x="295" y="436"/>
                  </a:lnTo>
                  <a:lnTo>
                    <a:pt x="262" y="425"/>
                  </a:lnTo>
                  <a:lnTo>
                    <a:pt x="230" y="412"/>
                  </a:lnTo>
                  <a:lnTo>
                    <a:pt x="198" y="400"/>
                  </a:lnTo>
                  <a:lnTo>
                    <a:pt x="169" y="385"/>
                  </a:lnTo>
                  <a:lnTo>
                    <a:pt x="140" y="370"/>
                  </a:lnTo>
                  <a:lnTo>
                    <a:pt x="113" y="354"/>
                  </a:lnTo>
                  <a:lnTo>
                    <a:pt x="89" y="336"/>
                  </a:lnTo>
                  <a:lnTo>
                    <a:pt x="68" y="317"/>
                  </a:lnTo>
                  <a:lnTo>
                    <a:pt x="50" y="297"/>
                  </a:lnTo>
                  <a:lnTo>
                    <a:pt x="35" y="275"/>
                  </a:lnTo>
                  <a:lnTo>
                    <a:pt x="24" y="253"/>
                  </a:lnTo>
                  <a:lnTo>
                    <a:pt x="18" y="228"/>
                  </a:lnTo>
                  <a:lnTo>
                    <a:pt x="17" y="202"/>
                  </a:lnTo>
                  <a:lnTo>
                    <a:pt x="20" y="175"/>
                  </a:lnTo>
                  <a:lnTo>
                    <a:pt x="30" y="147"/>
                  </a:lnTo>
                  <a:lnTo>
                    <a:pt x="44" y="117"/>
                  </a:lnTo>
                  <a:lnTo>
                    <a:pt x="66" y="85"/>
                  </a:lnTo>
                  <a:lnTo>
                    <a:pt x="94" y="51"/>
                  </a:lnTo>
                  <a:lnTo>
                    <a:pt x="129" y="17"/>
                  </a:lnTo>
                  <a:close/>
                </a:path>
              </a:pathLst>
            </a:custGeom>
            <a:solidFill>
              <a:srgbClr val="808080"/>
            </a:solidFill>
            <a:ln w="9525">
              <a:noFill/>
              <a:round/>
            </a:ln>
          </p:spPr>
          <p:txBody>
            <a:bodyPr/>
            <a:lstStyle/>
            <a:p>
              <a:endParaRPr lang="en-US"/>
            </a:p>
          </p:txBody>
        </p:sp>
        <p:sp>
          <p:nvSpPr>
            <p:cNvPr id="352282" name="Freeform 26"/>
            <p:cNvSpPr/>
            <p:nvPr/>
          </p:nvSpPr>
          <p:spPr bwMode="auto">
            <a:xfrm>
              <a:off x="3786" y="1322"/>
              <a:ext cx="278" cy="58"/>
            </a:xfrm>
            <a:custGeom>
              <a:avLst/>
              <a:gdLst/>
              <a:ahLst/>
              <a:cxnLst>
                <a:cxn ang="0">
                  <a:pos x="0" y="16"/>
                </a:cxn>
                <a:cxn ang="0">
                  <a:pos x="1025" y="0"/>
                </a:cxn>
                <a:cxn ang="0">
                  <a:pos x="1328" y="179"/>
                </a:cxn>
                <a:cxn ang="0">
                  <a:pos x="1328" y="212"/>
                </a:cxn>
                <a:cxn ang="0">
                  <a:pos x="200" y="277"/>
                </a:cxn>
                <a:cxn ang="0">
                  <a:pos x="0" y="120"/>
                </a:cxn>
                <a:cxn ang="0">
                  <a:pos x="0" y="16"/>
                </a:cxn>
              </a:cxnLst>
              <a:rect l="0" t="0" r="r" b="b"/>
              <a:pathLst>
                <a:path w="1328" h="277">
                  <a:moveTo>
                    <a:pt x="0" y="16"/>
                  </a:moveTo>
                  <a:lnTo>
                    <a:pt x="1025" y="0"/>
                  </a:lnTo>
                  <a:lnTo>
                    <a:pt x="1328" y="179"/>
                  </a:lnTo>
                  <a:lnTo>
                    <a:pt x="1328" y="212"/>
                  </a:lnTo>
                  <a:lnTo>
                    <a:pt x="200" y="277"/>
                  </a:lnTo>
                  <a:lnTo>
                    <a:pt x="0" y="120"/>
                  </a:lnTo>
                  <a:lnTo>
                    <a:pt x="0" y="16"/>
                  </a:lnTo>
                  <a:close/>
                </a:path>
              </a:pathLst>
            </a:custGeom>
            <a:solidFill>
              <a:srgbClr val="000000"/>
            </a:solidFill>
            <a:ln w="9525">
              <a:noFill/>
              <a:round/>
            </a:ln>
          </p:spPr>
          <p:txBody>
            <a:bodyPr/>
            <a:lstStyle/>
            <a:p>
              <a:endParaRPr lang="en-US"/>
            </a:p>
          </p:txBody>
        </p:sp>
        <p:sp>
          <p:nvSpPr>
            <p:cNvPr id="352283" name="Freeform 27"/>
            <p:cNvSpPr/>
            <p:nvPr/>
          </p:nvSpPr>
          <p:spPr bwMode="auto">
            <a:xfrm>
              <a:off x="3791" y="1324"/>
              <a:ext cx="270" cy="50"/>
            </a:xfrm>
            <a:custGeom>
              <a:avLst/>
              <a:gdLst/>
              <a:ahLst/>
              <a:cxnLst>
                <a:cxn ang="0">
                  <a:pos x="183" y="238"/>
                </a:cxn>
                <a:cxn ang="0">
                  <a:pos x="1285" y="173"/>
                </a:cxn>
                <a:cxn ang="0">
                  <a:pos x="992" y="0"/>
                </a:cxn>
                <a:cxn ang="0">
                  <a:pos x="0" y="16"/>
                </a:cxn>
                <a:cxn ang="0">
                  <a:pos x="183" y="238"/>
                </a:cxn>
              </a:cxnLst>
              <a:rect l="0" t="0" r="r" b="b"/>
              <a:pathLst>
                <a:path w="1285" h="238">
                  <a:moveTo>
                    <a:pt x="183" y="238"/>
                  </a:moveTo>
                  <a:lnTo>
                    <a:pt x="1285" y="173"/>
                  </a:lnTo>
                  <a:lnTo>
                    <a:pt x="992" y="0"/>
                  </a:lnTo>
                  <a:lnTo>
                    <a:pt x="0" y="16"/>
                  </a:lnTo>
                  <a:lnTo>
                    <a:pt x="183" y="238"/>
                  </a:lnTo>
                  <a:close/>
                </a:path>
              </a:pathLst>
            </a:custGeom>
            <a:solidFill>
              <a:srgbClr val="000000"/>
            </a:solidFill>
            <a:ln w="9525">
              <a:noFill/>
              <a:round/>
            </a:ln>
          </p:spPr>
          <p:txBody>
            <a:bodyPr/>
            <a:lstStyle/>
            <a:p>
              <a:endParaRPr lang="en-US"/>
            </a:p>
          </p:txBody>
        </p:sp>
        <p:sp>
          <p:nvSpPr>
            <p:cNvPr id="352284" name="Freeform 28"/>
            <p:cNvSpPr/>
            <p:nvPr/>
          </p:nvSpPr>
          <p:spPr bwMode="auto">
            <a:xfrm>
              <a:off x="3709" y="1033"/>
              <a:ext cx="310" cy="281"/>
            </a:xfrm>
            <a:custGeom>
              <a:avLst/>
              <a:gdLst/>
              <a:ahLst/>
              <a:cxnLst>
                <a:cxn ang="0">
                  <a:pos x="496" y="0"/>
                </a:cxn>
                <a:cxn ang="0">
                  <a:pos x="1477" y="0"/>
                </a:cxn>
                <a:cxn ang="0">
                  <a:pos x="1482" y="941"/>
                </a:cxn>
                <a:cxn ang="0">
                  <a:pos x="1374" y="941"/>
                </a:cxn>
                <a:cxn ang="0">
                  <a:pos x="1374" y="1145"/>
                </a:cxn>
                <a:cxn ang="0">
                  <a:pos x="1312" y="1145"/>
                </a:cxn>
                <a:cxn ang="0">
                  <a:pos x="1312" y="1338"/>
                </a:cxn>
                <a:cxn ang="0">
                  <a:pos x="433" y="1338"/>
                </a:cxn>
                <a:cxn ang="0">
                  <a:pos x="0" y="1046"/>
                </a:cxn>
                <a:cxn ang="0">
                  <a:pos x="1" y="793"/>
                </a:cxn>
                <a:cxn ang="0">
                  <a:pos x="153" y="792"/>
                </a:cxn>
                <a:cxn ang="0">
                  <a:pos x="48" y="705"/>
                </a:cxn>
                <a:cxn ang="0">
                  <a:pos x="47" y="343"/>
                </a:cxn>
                <a:cxn ang="0">
                  <a:pos x="259" y="195"/>
                </a:cxn>
                <a:cxn ang="0">
                  <a:pos x="293" y="109"/>
                </a:cxn>
                <a:cxn ang="0">
                  <a:pos x="496" y="0"/>
                </a:cxn>
              </a:cxnLst>
              <a:rect l="0" t="0" r="r" b="b"/>
              <a:pathLst>
                <a:path w="1482" h="1338">
                  <a:moveTo>
                    <a:pt x="496" y="0"/>
                  </a:moveTo>
                  <a:lnTo>
                    <a:pt x="1477" y="0"/>
                  </a:lnTo>
                  <a:lnTo>
                    <a:pt x="1482" y="941"/>
                  </a:lnTo>
                  <a:lnTo>
                    <a:pt x="1374" y="941"/>
                  </a:lnTo>
                  <a:lnTo>
                    <a:pt x="1374" y="1145"/>
                  </a:lnTo>
                  <a:lnTo>
                    <a:pt x="1312" y="1145"/>
                  </a:lnTo>
                  <a:lnTo>
                    <a:pt x="1312" y="1338"/>
                  </a:lnTo>
                  <a:lnTo>
                    <a:pt x="433" y="1338"/>
                  </a:lnTo>
                  <a:lnTo>
                    <a:pt x="0" y="1046"/>
                  </a:lnTo>
                  <a:lnTo>
                    <a:pt x="1" y="793"/>
                  </a:lnTo>
                  <a:lnTo>
                    <a:pt x="153" y="792"/>
                  </a:lnTo>
                  <a:lnTo>
                    <a:pt x="48" y="705"/>
                  </a:lnTo>
                  <a:lnTo>
                    <a:pt x="47" y="343"/>
                  </a:lnTo>
                  <a:lnTo>
                    <a:pt x="259" y="195"/>
                  </a:lnTo>
                  <a:lnTo>
                    <a:pt x="293" y="109"/>
                  </a:lnTo>
                  <a:lnTo>
                    <a:pt x="496" y="0"/>
                  </a:lnTo>
                  <a:close/>
                </a:path>
              </a:pathLst>
            </a:custGeom>
            <a:solidFill>
              <a:srgbClr val="000000"/>
            </a:solidFill>
            <a:ln w="9525">
              <a:noFill/>
              <a:round/>
            </a:ln>
          </p:spPr>
          <p:txBody>
            <a:bodyPr/>
            <a:lstStyle/>
            <a:p>
              <a:endParaRPr lang="en-US"/>
            </a:p>
          </p:txBody>
        </p:sp>
        <p:sp>
          <p:nvSpPr>
            <p:cNvPr id="352285" name="Freeform 29"/>
            <p:cNvSpPr/>
            <p:nvPr/>
          </p:nvSpPr>
          <p:spPr bwMode="auto">
            <a:xfrm>
              <a:off x="3857" y="1068"/>
              <a:ext cx="129" cy="129"/>
            </a:xfrm>
            <a:custGeom>
              <a:avLst/>
              <a:gdLst/>
              <a:ahLst/>
              <a:cxnLst>
                <a:cxn ang="0">
                  <a:pos x="391" y="0"/>
                </a:cxn>
                <a:cxn ang="0">
                  <a:pos x="396" y="56"/>
                </a:cxn>
                <a:cxn ang="0">
                  <a:pos x="394" y="110"/>
                </a:cxn>
                <a:cxn ang="0">
                  <a:pos x="385" y="162"/>
                </a:cxn>
                <a:cxn ang="0">
                  <a:pos x="372" y="211"/>
                </a:cxn>
                <a:cxn ang="0">
                  <a:pos x="527" y="211"/>
                </a:cxn>
                <a:cxn ang="0">
                  <a:pos x="527" y="243"/>
                </a:cxn>
                <a:cxn ang="0">
                  <a:pos x="361" y="243"/>
                </a:cxn>
                <a:cxn ang="0">
                  <a:pos x="360" y="245"/>
                </a:cxn>
                <a:cxn ang="0">
                  <a:pos x="360" y="246"/>
                </a:cxn>
                <a:cxn ang="0">
                  <a:pos x="359" y="249"/>
                </a:cxn>
                <a:cxn ang="0">
                  <a:pos x="357" y="251"/>
                </a:cxn>
                <a:cxn ang="0">
                  <a:pos x="438" y="251"/>
                </a:cxn>
                <a:cxn ang="0">
                  <a:pos x="438" y="282"/>
                </a:cxn>
                <a:cxn ang="0">
                  <a:pos x="343" y="282"/>
                </a:cxn>
                <a:cxn ang="0">
                  <a:pos x="337" y="294"/>
                </a:cxn>
                <a:cxn ang="0">
                  <a:pos x="331" y="304"/>
                </a:cxn>
                <a:cxn ang="0">
                  <a:pos x="326" y="314"/>
                </a:cxn>
                <a:cxn ang="0">
                  <a:pos x="319" y="325"/>
                </a:cxn>
                <a:cxn ang="0">
                  <a:pos x="313" y="335"/>
                </a:cxn>
                <a:cxn ang="0">
                  <a:pos x="307" y="345"/>
                </a:cxn>
                <a:cxn ang="0">
                  <a:pos x="300" y="354"/>
                </a:cxn>
                <a:cxn ang="0">
                  <a:pos x="293" y="364"/>
                </a:cxn>
                <a:cxn ang="0">
                  <a:pos x="486" y="364"/>
                </a:cxn>
                <a:cxn ang="0">
                  <a:pos x="486" y="396"/>
                </a:cxn>
                <a:cxn ang="0">
                  <a:pos x="269" y="396"/>
                </a:cxn>
                <a:cxn ang="0">
                  <a:pos x="264" y="401"/>
                </a:cxn>
                <a:cxn ang="0">
                  <a:pos x="260" y="407"/>
                </a:cxn>
                <a:cxn ang="0">
                  <a:pos x="255" y="413"/>
                </a:cxn>
                <a:cxn ang="0">
                  <a:pos x="250" y="418"/>
                </a:cxn>
                <a:cxn ang="0">
                  <a:pos x="245" y="424"/>
                </a:cxn>
                <a:cxn ang="0">
                  <a:pos x="240" y="430"/>
                </a:cxn>
                <a:cxn ang="0">
                  <a:pos x="235" y="435"/>
                </a:cxn>
                <a:cxn ang="0">
                  <a:pos x="230" y="441"/>
                </a:cxn>
                <a:cxn ang="0">
                  <a:pos x="390" y="441"/>
                </a:cxn>
                <a:cxn ang="0">
                  <a:pos x="390" y="471"/>
                </a:cxn>
                <a:cxn ang="0">
                  <a:pos x="197" y="471"/>
                </a:cxn>
                <a:cxn ang="0">
                  <a:pos x="196" y="472"/>
                </a:cxn>
                <a:cxn ang="0">
                  <a:pos x="194" y="475"/>
                </a:cxn>
                <a:cxn ang="0">
                  <a:pos x="193" y="476"/>
                </a:cxn>
                <a:cxn ang="0">
                  <a:pos x="191" y="478"/>
                </a:cxn>
                <a:cxn ang="0">
                  <a:pos x="461" y="478"/>
                </a:cxn>
                <a:cxn ang="0">
                  <a:pos x="461" y="509"/>
                </a:cxn>
                <a:cxn ang="0">
                  <a:pos x="155" y="509"/>
                </a:cxn>
                <a:cxn ang="0">
                  <a:pos x="135" y="526"/>
                </a:cxn>
                <a:cxn ang="0">
                  <a:pos x="114" y="541"/>
                </a:cxn>
                <a:cxn ang="0">
                  <a:pos x="94" y="555"/>
                </a:cxn>
                <a:cxn ang="0">
                  <a:pos x="75" y="570"/>
                </a:cxn>
                <a:cxn ang="0">
                  <a:pos x="55" y="582"/>
                </a:cxn>
                <a:cxn ang="0">
                  <a:pos x="36" y="595"/>
                </a:cxn>
                <a:cxn ang="0">
                  <a:pos x="18" y="606"/>
                </a:cxn>
                <a:cxn ang="0">
                  <a:pos x="0" y="617"/>
                </a:cxn>
                <a:cxn ang="0">
                  <a:pos x="615" y="617"/>
                </a:cxn>
                <a:cxn ang="0">
                  <a:pos x="615" y="0"/>
                </a:cxn>
                <a:cxn ang="0">
                  <a:pos x="391" y="0"/>
                </a:cxn>
              </a:cxnLst>
              <a:rect l="0" t="0" r="r" b="b"/>
              <a:pathLst>
                <a:path w="615" h="617">
                  <a:moveTo>
                    <a:pt x="391" y="0"/>
                  </a:moveTo>
                  <a:lnTo>
                    <a:pt x="396" y="56"/>
                  </a:lnTo>
                  <a:lnTo>
                    <a:pt x="394" y="110"/>
                  </a:lnTo>
                  <a:lnTo>
                    <a:pt x="385" y="162"/>
                  </a:lnTo>
                  <a:lnTo>
                    <a:pt x="372" y="211"/>
                  </a:lnTo>
                  <a:lnTo>
                    <a:pt x="527" y="211"/>
                  </a:lnTo>
                  <a:lnTo>
                    <a:pt x="527" y="243"/>
                  </a:lnTo>
                  <a:lnTo>
                    <a:pt x="361" y="243"/>
                  </a:lnTo>
                  <a:lnTo>
                    <a:pt x="360" y="245"/>
                  </a:lnTo>
                  <a:lnTo>
                    <a:pt x="360" y="246"/>
                  </a:lnTo>
                  <a:lnTo>
                    <a:pt x="359" y="249"/>
                  </a:lnTo>
                  <a:lnTo>
                    <a:pt x="357" y="251"/>
                  </a:lnTo>
                  <a:lnTo>
                    <a:pt x="438" y="251"/>
                  </a:lnTo>
                  <a:lnTo>
                    <a:pt x="438" y="282"/>
                  </a:lnTo>
                  <a:lnTo>
                    <a:pt x="343" y="282"/>
                  </a:lnTo>
                  <a:lnTo>
                    <a:pt x="337" y="294"/>
                  </a:lnTo>
                  <a:lnTo>
                    <a:pt x="331" y="304"/>
                  </a:lnTo>
                  <a:lnTo>
                    <a:pt x="326" y="314"/>
                  </a:lnTo>
                  <a:lnTo>
                    <a:pt x="319" y="325"/>
                  </a:lnTo>
                  <a:lnTo>
                    <a:pt x="313" y="335"/>
                  </a:lnTo>
                  <a:lnTo>
                    <a:pt x="307" y="345"/>
                  </a:lnTo>
                  <a:lnTo>
                    <a:pt x="300" y="354"/>
                  </a:lnTo>
                  <a:lnTo>
                    <a:pt x="293" y="364"/>
                  </a:lnTo>
                  <a:lnTo>
                    <a:pt x="486" y="364"/>
                  </a:lnTo>
                  <a:lnTo>
                    <a:pt x="486" y="396"/>
                  </a:lnTo>
                  <a:lnTo>
                    <a:pt x="269" y="396"/>
                  </a:lnTo>
                  <a:lnTo>
                    <a:pt x="264" y="401"/>
                  </a:lnTo>
                  <a:lnTo>
                    <a:pt x="260" y="407"/>
                  </a:lnTo>
                  <a:lnTo>
                    <a:pt x="255" y="413"/>
                  </a:lnTo>
                  <a:lnTo>
                    <a:pt x="250" y="418"/>
                  </a:lnTo>
                  <a:lnTo>
                    <a:pt x="245" y="424"/>
                  </a:lnTo>
                  <a:lnTo>
                    <a:pt x="240" y="430"/>
                  </a:lnTo>
                  <a:lnTo>
                    <a:pt x="235" y="435"/>
                  </a:lnTo>
                  <a:lnTo>
                    <a:pt x="230" y="441"/>
                  </a:lnTo>
                  <a:lnTo>
                    <a:pt x="390" y="441"/>
                  </a:lnTo>
                  <a:lnTo>
                    <a:pt x="390" y="471"/>
                  </a:lnTo>
                  <a:lnTo>
                    <a:pt x="197" y="471"/>
                  </a:lnTo>
                  <a:lnTo>
                    <a:pt x="196" y="472"/>
                  </a:lnTo>
                  <a:lnTo>
                    <a:pt x="194" y="475"/>
                  </a:lnTo>
                  <a:lnTo>
                    <a:pt x="193" y="476"/>
                  </a:lnTo>
                  <a:lnTo>
                    <a:pt x="191" y="478"/>
                  </a:lnTo>
                  <a:lnTo>
                    <a:pt x="461" y="478"/>
                  </a:lnTo>
                  <a:lnTo>
                    <a:pt x="461" y="509"/>
                  </a:lnTo>
                  <a:lnTo>
                    <a:pt x="155" y="509"/>
                  </a:lnTo>
                  <a:lnTo>
                    <a:pt x="135" y="526"/>
                  </a:lnTo>
                  <a:lnTo>
                    <a:pt x="114" y="541"/>
                  </a:lnTo>
                  <a:lnTo>
                    <a:pt x="94" y="555"/>
                  </a:lnTo>
                  <a:lnTo>
                    <a:pt x="75" y="570"/>
                  </a:lnTo>
                  <a:lnTo>
                    <a:pt x="55" y="582"/>
                  </a:lnTo>
                  <a:lnTo>
                    <a:pt x="36" y="595"/>
                  </a:lnTo>
                  <a:lnTo>
                    <a:pt x="18" y="606"/>
                  </a:lnTo>
                  <a:lnTo>
                    <a:pt x="0" y="617"/>
                  </a:lnTo>
                  <a:lnTo>
                    <a:pt x="615" y="617"/>
                  </a:lnTo>
                  <a:lnTo>
                    <a:pt x="615" y="0"/>
                  </a:lnTo>
                  <a:lnTo>
                    <a:pt x="391" y="0"/>
                  </a:lnTo>
                  <a:close/>
                </a:path>
              </a:pathLst>
            </a:custGeom>
            <a:solidFill>
              <a:srgbClr val="BFFFFF"/>
            </a:solidFill>
            <a:ln w="9525">
              <a:noFill/>
              <a:round/>
            </a:ln>
          </p:spPr>
          <p:txBody>
            <a:bodyPr/>
            <a:lstStyle/>
            <a:p>
              <a:endParaRPr lang="en-US"/>
            </a:p>
          </p:txBody>
        </p:sp>
        <p:sp>
          <p:nvSpPr>
            <p:cNvPr id="352286" name="Freeform 30"/>
            <p:cNvSpPr/>
            <p:nvPr/>
          </p:nvSpPr>
          <p:spPr bwMode="auto">
            <a:xfrm>
              <a:off x="3843" y="1150"/>
              <a:ext cx="70" cy="47"/>
            </a:xfrm>
            <a:custGeom>
              <a:avLst/>
              <a:gdLst/>
              <a:ahLst/>
              <a:cxnLst>
                <a:cxn ang="0">
                  <a:pos x="59" y="113"/>
                </a:cxn>
                <a:cxn ang="0">
                  <a:pos x="59" y="82"/>
                </a:cxn>
                <a:cxn ang="0">
                  <a:pos x="257" y="82"/>
                </a:cxn>
                <a:cxn ang="0">
                  <a:pos x="259" y="80"/>
                </a:cxn>
                <a:cxn ang="0">
                  <a:pos x="260" y="79"/>
                </a:cxn>
                <a:cxn ang="0">
                  <a:pos x="262" y="76"/>
                </a:cxn>
                <a:cxn ang="0">
                  <a:pos x="263" y="75"/>
                </a:cxn>
                <a:cxn ang="0">
                  <a:pos x="59" y="75"/>
                </a:cxn>
                <a:cxn ang="0">
                  <a:pos x="59" y="45"/>
                </a:cxn>
                <a:cxn ang="0">
                  <a:pos x="296" y="45"/>
                </a:cxn>
                <a:cxn ang="0">
                  <a:pos x="301" y="39"/>
                </a:cxn>
                <a:cxn ang="0">
                  <a:pos x="306" y="34"/>
                </a:cxn>
                <a:cxn ang="0">
                  <a:pos x="311" y="28"/>
                </a:cxn>
                <a:cxn ang="0">
                  <a:pos x="316" y="22"/>
                </a:cxn>
                <a:cxn ang="0">
                  <a:pos x="321" y="17"/>
                </a:cxn>
                <a:cxn ang="0">
                  <a:pos x="326" y="11"/>
                </a:cxn>
                <a:cxn ang="0">
                  <a:pos x="330" y="5"/>
                </a:cxn>
                <a:cxn ang="0">
                  <a:pos x="335" y="0"/>
                </a:cxn>
                <a:cxn ang="0">
                  <a:pos x="72" y="0"/>
                </a:cxn>
                <a:cxn ang="0">
                  <a:pos x="65" y="11"/>
                </a:cxn>
                <a:cxn ang="0">
                  <a:pos x="56" y="22"/>
                </a:cxn>
                <a:cxn ang="0">
                  <a:pos x="48" y="35"/>
                </a:cxn>
                <a:cxn ang="0">
                  <a:pos x="39" y="46"/>
                </a:cxn>
                <a:cxn ang="0">
                  <a:pos x="30" y="58"/>
                </a:cxn>
                <a:cxn ang="0">
                  <a:pos x="20" y="70"/>
                </a:cxn>
                <a:cxn ang="0">
                  <a:pos x="11" y="82"/>
                </a:cxn>
                <a:cxn ang="0">
                  <a:pos x="0" y="93"/>
                </a:cxn>
                <a:cxn ang="0">
                  <a:pos x="0" y="221"/>
                </a:cxn>
                <a:cxn ang="0">
                  <a:pos x="66" y="221"/>
                </a:cxn>
                <a:cxn ang="0">
                  <a:pos x="84" y="210"/>
                </a:cxn>
                <a:cxn ang="0">
                  <a:pos x="102" y="199"/>
                </a:cxn>
                <a:cxn ang="0">
                  <a:pos x="121" y="186"/>
                </a:cxn>
                <a:cxn ang="0">
                  <a:pos x="141" y="174"/>
                </a:cxn>
                <a:cxn ang="0">
                  <a:pos x="160" y="159"/>
                </a:cxn>
                <a:cxn ang="0">
                  <a:pos x="180" y="145"/>
                </a:cxn>
                <a:cxn ang="0">
                  <a:pos x="201" y="130"/>
                </a:cxn>
                <a:cxn ang="0">
                  <a:pos x="221" y="113"/>
                </a:cxn>
                <a:cxn ang="0">
                  <a:pos x="59" y="113"/>
                </a:cxn>
              </a:cxnLst>
              <a:rect l="0" t="0" r="r" b="b"/>
              <a:pathLst>
                <a:path w="335" h="221">
                  <a:moveTo>
                    <a:pt x="59" y="113"/>
                  </a:moveTo>
                  <a:lnTo>
                    <a:pt x="59" y="82"/>
                  </a:lnTo>
                  <a:lnTo>
                    <a:pt x="257" y="82"/>
                  </a:lnTo>
                  <a:lnTo>
                    <a:pt x="259" y="80"/>
                  </a:lnTo>
                  <a:lnTo>
                    <a:pt x="260" y="79"/>
                  </a:lnTo>
                  <a:lnTo>
                    <a:pt x="262" y="76"/>
                  </a:lnTo>
                  <a:lnTo>
                    <a:pt x="263" y="75"/>
                  </a:lnTo>
                  <a:lnTo>
                    <a:pt x="59" y="75"/>
                  </a:lnTo>
                  <a:lnTo>
                    <a:pt x="59" y="45"/>
                  </a:lnTo>
                  <a:lnTo>
                    <a:pt x="296" y="45"/>
                  </a:lnTo>
                  <a:lnTo>
                    <a:pt x="301" y="39"/>
                  </a:lnTo>
                  <a:lnTo>
                    <a:pt x="306" y="34"/>
                  </a:lnTo>
                  <a:lnTo>
                    <a:pt x="311" y="28"/>
                  </a:lnTo>
                  <a:lnTo>
                    <a:pt x="316" y="22"/>
                  </a:lnTo>
                  <a:lnTo>
                    <a:pt x="321" y="17"/>
                  </a:lnTo>
                  <a:lnTo>
                    <a:pt x="326" y="11"/>
                  </a:lnTo>
                  <a:lnTo>
                    <a:pt x="330" y="5"/>
                  </a:lnTo>
                  <a:lnTo>
                    <a:pt x="335" y="0"/>
                  </a:lnTo>
                  <a:lnTo>
                    <a:pt x="72" y="0"/>
                  </a:lnTo>
                  <a:lnTo>
                    <a:pt x="65" y="11"/>
                  </a:lnTo>
                  <a:lnTo>
                    <a:pt x="56" y="22"/>
                  </a:lnTo>
                  <a:lnTo>
                    <a:pt x="48" y="35"/>
                  </a:lnTo>
                  <a:lnTo>
                    <a:pt x="39" y="46"/>
                  </a:lnTo>
                  <a:lnTo>
                    <a:pt x="30" y="58"/>
                  </a:lnTo>
                  <a:lnTo>
                    <a:pt x="20" y="70"/>
                  </a:lnTo>
                  <a:lnTo>
                    <a:pt x="11" y="82"/>
                  </a:lnTo>
                  <a:lnTo>
                    <a:pt x="0" y="93"/>
                  </a:lnTo>
                  <a:lnTo>
                    <a:pt x="0" y="221"/>
                  </a:lnTo>
                  <a:lnTo>
                    <a:pt x="66" y="221"/>
                  </a:lnTo>
                  <a:lnTo>
                    <a:pt x="84" y="210"/>
                  </a:lnTo>
                  <a:lnTo>
                    <a:pt x="102" y="199"/>
                  </a:lnTo>
                  <a:lnTo>
                    <a:pt x="121" y="186"/>
                  </a:lnTo>
                  <a:lnTo>
                    <a:pt x="141" y="174"/>
                  </a:lnTo>
                  <a:lnTo>
                    <a:pt x="160" y="159"/>
                  </a:lnTo>
                  <a:lnTo>
                    <a:pt x="180" y="145"/>
                  </a:lnTo>
                  <a:lnTo>
                    <a:pt x="201" y="130"/>
                  </a:lnTo>
                  <a:lnTo>
                    <a:pt x="221" y="113"/>
                  </a:lnTo>
                  <a:lnTo>
                    <a:pt x="59" y="113"/>
                  </a:lnTo>
                  <a:close/>
                </a:path>
              </a:pathLst>
            </a:custGeom>
            <a:solidFill>
              <a:srgbClr val="E5FFFF"/>
            </a:solidFill>
            <a:ln w="9525">
              <a:noFill/>
              <a:round/>
            </a:ln>
          </p:spPr>
          <p:txBody>
            <a:bodyPr/>
            <a:lstStyle/>
            <a:p>
              <a:endParaRPr lang="en-US"/>
            </a:p>
          </p:txBody>
        </p:sp>
        <p:sp>
          <p:nvSpPr>
            <p:cNvPr id="352287" name="Freeform 31"/>
            <p:cNvSpPr/>
            <p:nvPr/>
          </p:nvSpPr>
          <p:spPr bwMode="auto">
            <a:xfrm>
              <a:off x="3843" y="1068"/>
              <a:ext cx="35" cy="102"/>
            </a:xfrm>
            <a:custGeom>
              <a:avLst/>
              <a:gdLst/>
              <a:ahLst/>
              <a:cxnLst>
                <a:cxn ang="0">
                  <a:pos x="59" y="396"/>
                </a:cxn>
                <a:cxn ang="0">
                  <a:pos x="59" y="364"/>
                </a:cxn>
                <a:cxn ang="0">
                  <a:pos x="89" y="364"/>
                </a:cxn>
                <a:cxn ang="0">
                  <a:pos x="90" y="363"/>
                </a:cxn>
                <a:cxn ang="0">
                  <a:pos x="91" y="361"/>
                </a:cxn>
                <a:cxn ang="0">
                  <a:pos x="92" y="360"/>
                </a:cxn>
                <a:cxn ang="0">
                  <a:pos x="93" y="358"/>
                </a:cxn>
                <a:cxn ang="0">
                  <a:pos x="59" y="358"/>
                </a:cxn>
                <a:cxn ang="0">
                  <a:pos x="59" y="326"/>
                </a:cxn>
                <a:cxn ang="0">
                  <a:pos x="109" y="326"/>
                </a:cxn>
                <a:cxn ang="0">
                  <a:pos x="115" y="315"/>
                </a:cxn>
                <a:cxn ang="0">
                  <a:pos x="120" y="304"/>
                </a:cxn>
                <a:cxn ang="0">
                  <a:pos x="124" y="294"/>
                </a:cxn>
                <a:cxn ang="0">
                  <a:pos x="128" y="282"/>
                </a:cxn>
                <a:cxn ang="0">
                  <a:pos x="59" y="282"/>
                </a:cxn>
                <a:cxn ang="0">
                  <a:pos x="59" y="251"/>
                </a:cxn>
                <a:cxn ang="0">
                  <a:pos x="139" y="251"/>
                </a:cxn>
                <a:cxn ang="0">
                  <a:pos x="140" y="249"/>
                </a:cxn>
                <a:cxn ang="0">
                  <a:pos x="140" y="246"/>
                </a:cxn>
                <a:cxn ang="0">
                  <a:pos x="141" y="245"/>
                </a:cxn>
                <a:cxn ang="0">
                  <a:pos x="141" y="243"/>
                </a:cxn>
                <a:cxn ang="0">
                  <a:pos x="59" y="243"/>
                </a:cxn>
                <a:cxn ang="0">
                  <a:pos x="59" y="211"/>
                </a:cxn>
                <a:cxn ang="0">
                  <a:pos x="151" y="211"/>
                </a:cxn>
                <a:cxn ang="0">
                  <a:pos x="153" y="200"/>
                </a:cxn>
                <a:cxn ang="0">
                  <a:pos x="155" y="190"/>
                </a:cxn>
                <a:cxn ang="0">
                  <a:pos x="157" y="180"/>
                </a:cxn>
                <a:cxn ang="0">
                  <a:pos x="159" y="169"/>
                </a:cxn>
                <a:cxn ang="0">
                  <a:pos x="59" y="169"/>
                </a:cxn>
                <a:cxn ang="0">
                  <a:pos x="59" y="137"/>
                </a:cxn>
                <a:cxn ang="0">
                  <a:pos x="163" y="137"/>
                </a:cxn>
                <a:cxn ang="0">
                  <a:pos x="163" y="135"/>
                </a:cxn>
                <a:cxn ang="0">
                  <a:pos x="165" y="134"/>
                </a:cxn>
                <a:cxn ang="0">
                  <a:pos x="165" y="132"/>
                </a:cxn>
                <a:cxn ang="0">
                  <a:pos x="165" y="129"/>
                </a:cxn>
                <a:cxn ang="0">
                  <a:pos x="59" y="129"/>
                </a:cxn>
                <a:cxn ang="0">
                  <a:pos x="59" y="98"/>
                </a:cxn>
                <a:cxn ang="0">
                  <a:pos x="167" y="98"/>
                </a:cxn>
                <a:cxn ang="0">
                  <a:pos x="168" y="66"/>
                </a:cxn>
                <a:cxn ang="0">
                  <a:pos x="167" y="41"/>
                </a:cxn>
                <a:cxn ang="0">
                  <a:pos x="166" y="18"/>
                </a:cxn>
                <a:cxn ang="0">
                  <a:pos x="163" y="0"/>
                </a:cxn>
                <a:cxn ang="0">
                  <a:pos x="0" y="0"/>
                </a:cxn>
                <a:cxn ang="0">
                  <a:pos x="0" y="489"/>
                </a:cxn>
                <a:cxn ang="0">
                  <a:pos x="11" y="478"/>
                </a:cxn>
                <a:cxn ang="0">
                  <a:pos x="20" y="466"/>
                </a:cxn>
                <a:cxn ang="0">
                  <a:pos x="30" y="454"/>
                </a:cxn>
                <a:cxn ang="0">
                  <a:pos x="39" y="442"/>
                </a:cxn>
                <a:cxn ang="0">
                  <a:pos x="48" y="431"/>
                </a:cxn>
                <a:cxn ang="0">
                  <a:pos x="56" y="418"/>
                </a:cxn>
                <a:cxn ang="0">
                  <a:pos x="65" y="407"/>
                </a:cxn>
                <a:cxn ang="0">
                  <a:pos x="72" y="396"/>
                </a:cxn>
                <a:cxn ang="0">
                  <a:pos x="59" y="396"/>
                </a:cxn>
              </a:cxnLst>
              <a:rect l="0" t="0" r="r" b="b"/>
              <a:pathLst>
                <a:path w="168" h="489">
                  <a:moveTo>
                    <a:pt x="59" y="396"/>
                  </a:moveTo>
                  <a:lnTo>
                    <a:pt x="59" y="364"/>
                  </a:lnTo>
                  <a:lnTo>
                    <a:pt x="89" y="364"/>
                  </a:lnTo>
                  <a:lnTo>
                    <a:pt x="90" y="363"/>
                  </a:lnTo>
                  <a:lnTo>
                    <a:pt x="91" y="361"/>
                  </a:lnTo>
                  <a:lnTo>
                    <a:pt x="92" y="360"/>
                  </a:lnTo>
                  <a:lnTo>
                    <a:pt x="93" y="358"/>
                  </a:lnTo>
                  <a:lnTo>
                    <a:pt x="59" y="358"/>
                  </a:lnTo>
                  <a:lnTo>
                    <a:pt x="59" y="326"/>
                  </a:lnTo>
                  <a:lnTo>
                    <a:pt x="109" y="326"/>
                  </a:lnTo>
                  <a:lnTo>
                    <a:pt x="115" y="315"/>
                  </a:lnTo>
                  <a:lnTo>
                    <a:pt x="120" y="304"/>
                  </a:lnTo>
                  <a:lnTo>
                    <a:pt x="124" y="294"/>
                  </a:lnTo>
                  <a:lnTo>
                    <a:pt x="128" y="282"/>
                  </a:lnTo>
                  <a:lnTo>
                    <a:pt x="59" y="282"/>
                  </a:lnTo>
                  <a:lnTo>
                    <a:pt x="59" y="251"/>
                  </a:lnTo>
                  <a:lnTo>
                    <a:pt x="139" y="251"/>
                  </a:lnTo>
                  <a:lnTo>
                    <a:pt x="140" y="249"/>
                  </a:lnTo>
                  <a:lnTo>
                    <a:pt x="140" y="246"/>
                  </a:lnTo>
                  <a:lnTo>
                    <a:pt x="141" y="245"/>
                  </a:lnTo>
                  <a:lnTo>
                    <a:pt x="141" y="243"/>
                  </a:lnTo>
                  <a:lnTo>
                    <a:pt x="59" y="243"/>
                  </a:lnTo>
                  <a:lnTo>
                    <a:pt x="59" y="211"/>
                  </a:lnTo>
                  <a:lnTo>
                    <a:pt x="151" y="211"/>
                  </a:lnTo>
                  <a:lnTo>
                    <a:pt x="153" y="200"/>
                  </a:lnTo>
                  <a:lnTo>
                    <a:pt x="155" y="190"/>
                  </a:lnTo>
                  <a:lnTo>
                    <a:pt x="157" y="180"/>
                  </a:lnTo>
                  <a:lnTo>
                    <a:pt x="159" y="169"/>
                  </a:lnTo>
                  <a:lnTo>
                    <a:pt x="59" y="169"/>
                  </a:lnTo>
                  <a:lnTo>
                    <a:pt x="59" y="137"/>
                  </a:lnTo>
                  <a:lnTo>
                    <a:pt x="163" y="137"/>
                  </a:lnTo>
                  <a:lnTo>
                    <a:pt x="163" y="135"/>
                  </a:lnTo>
                  <a:lnTo>
                    <a:pt x="165" y="134"/>
                  </a:lnTo>
                  <a:lnTo>
                    <a:pt x="165" y="132"/>
                  </a:lnTo>
                  <a:lnTo>
                    <a:pt x="165" y="129"/>
                  </a:lnTo>
                  <a:lnTo>
                    <a:pt x="59" y="129"/>
                  </a:lnTo>
                  <a:lnTo>
                    <a:pt x="59" y="98"/>
                  </a:lnTo>
                  <a:lnTo>
                    <a:pt x="167" y="98"/>
                  </a:lnTo>
                  <a:lnTo>
                    <a:pt x="168" y="66"/>
                  </a:lnTo>
                  <a:lnTo>
                    <a:pt x="167" y="41"/>
                  </a:lnTo>
                  <a:lnTo>
                    <a:pt x="166" y="18"/>
                  </a:lnTo>
                  <a:lnTo>
                    <a:pt x="163" y="0"/>
                  </a:lnTo>
                  <a:lnTo>
                    <a:pt x="0" y="0"/>
                  </a:lnTo>
                  <a:lnTo>
                    <a:pt x="0" y="489"/>
                  </a:lnTo>
                  <a:lnTo>
                    <a:pt x="11" y="478"/>
                  </a:lnTo>
                  <a:lnTo>
                    <a:pt x="20" y="466"/>
                  </a:lnTo>
                  <a:lnTo>
                    <a:pt x="30" y="454"/>
                  </a:lnTo>
                  <a:lnTo>
                    <a:pt x="39" y="442"/>
                  </a:lnTo>
                  <a:lnTo>
                    <a:pt x="48" y="431"/>
                  </a:lnTo>
                  <a:lnTo>
                    <a:pt x="56" y="418"/>
                  </a:lnTo>
                  <a:lnTo>
                    <a:pt x="65" y="407"/>
                  </a:lnTo>
                  <a:lnTo>
                    <a:pt x="72" y="396"/>
                  </a:lnTo>
                  <a:lnTo>
                    <a:pt x="59" y="396"/>
                  </a:lnTo>
                  <a:close/>
                </a:path>
              </a:pathLst>
            </a:custGeom>
            <a:solidFill>
              <a:srgbClr val="BFFFFF"/>
            </a:solidFill>
            <a:ln w="9525">
              <a:noFill/>
              <a:round/>
            </a:ln>
          </p:spPr>
          <p:txBody>
            <a:bodyPr/>
            <a:lstStyle/>
            <a:p>
              <a:endParaRPr lang="en-US"/>
            </a:p>
          </p:txBody>
        </p:sp>
        <p:sp>
          <p:nvSpPr>
            <p:cNvPr id="352288" name="Freeform 32"/>
            <p:cNvSpPr/>
            <p:nvPr/>
          </p:nvSpPr>
          <p:spPr bwMode="auto">
            <a:xfrm>
              <a:off x="3874" y="1068"/>
              <a:ext cx="66" cy="44"/>
            </a:xfrm>
            <a:custGeom>
              <a:avLst/>
              <a:gdLst/>
              <a:ahLst/>
              <a:cxnLst>
                <a:cxn ang="0">
                  <a:pos x="16" y="98"/>
                </a:cxn>
                <a:cxn ang="0">
                  <a:pos x="127" y="98"/>
                </a:cxn>
                <a:cxn ang="0">
                  <a:pos x="127" y="129"/>
                </a:cxn>
                <a:cxn ang="0">
                  <a:pos x="14" y="129"/>
                </a:cxn>
                <a:cxn ang="0">
                  <a:pos x="14" y="132"/>
                </a:cxn>
                <a:cxn ang="0">
                  <a:pos x="14" y="134"/>
                </a:cxn>
                <a:cxn ang="0">
                  <a:pos x="12" y="135"/>
                </a:cxn>
                <a:cxn ang="0">
                  <a:pos x="12" y="137"/>
                </a:cxn>
                <a:cxn ang="0">
                  <a:pos x="223" y="137"/>
                </a:cxn>
                <a:cxn ang="0">
                  <a:pos x="223" y="169"/>
                </a:cxn>
                <a:cxn ang="0">
                  <a:pos x="8" y="169"/>
                </a:cxn>
                <a:cxn ang="0">
                  <a:pos x="6" y="180"/>
                </a:cxn>
                <a:cxn ang="0">
                  <a:pos x="4" y="190"/>
                </a:cxn>
                <a:cxn ang="0">
                  <a:pos x="2" y="200"/>
                </a:cxn>
                <a:cxn ang="0">
                  <a:pos x="0" y="211"/>
                </a:cxn>
                <a:cxn ang="0">
                  <a:pos x="287" y="211"/>
                </a:cxn>
                <a:cxn ang="0">
                  <a:pos x="300" y="162"/>
                </a:cxn>
                <a:cxn ang="0">
                  <a:pos x="309" y="110"/>
                </a:cxn>
                <a:cxn ang="0">
                  <a:pos x="311" y="56"/>
                </a:cxn>
                <a:cxn ang="0">
                  <a:pos x="306" y="0"/>
                </a:cxn>
                <a:cxn ang="0">
                  <a:pos x="12" y="0"/>
                </a:cxn>
                <a:cxn ang="0">
                  <a:pos x="15" y="18"/>
                </a:cxn>
                <a:cxn ang="0">
                  <a:pos x="16" y="41"/>
                </a:cxn>
                <a:cxn ang="0">
                  <a:pos x="17" y="66"/>
                </a:cxn>
                <a:cxn ang="0">
                  <a:pos x="16" y="98"/>
                </a:cxn>
              </a:cxnLst>
              <a:rect l="0" t="0" r="r" b="b"/>
              <a:pathLst>
                <a:path w="311" h="211">
                  <a:moveTo>
                    <a:pt x="16" y="98"/>
                  </a:moveTo>
                  <a:lnTo>
                    <a:pt x="127" y="98"/>
                  </a:lnTo>
                  <a:lnTo>
                    <a:pt x="127" y="129"/>
                  </a:lnTo>
                  <a:lnTo>
                    <a:pt x="14" y="129"/>
                  </a:lnTo>
                  <a:lnTo>
                    <a:pt x="14" y="132"/>
                  </a:lnTo>
                  <a:lnTo>
                    <a:pt x="14" y="134"/>
                  </a:lnTo>
                  <a:lnTo>
                    <a:pt x="12" y="135"/>
                  </a:lnTo>
                  <a:lnTo>
                    <a:pt x="12" y="137"/>
                  </a:lnTo>
                  <a:lnTo>
                    <a:pt x="223" y="137"/>
                  </a:lnTo>
                  <a:lnTo>
                    <a:pt x="223" y="169"/>
                  </a:lnTo>
                  <a:lnTo>
                    <a:pt x="8" y="169"/>
                  </a:lnTo>
                  <a:lnTo>
                    <a:pt x="6" y="180"/>
                  </a:lnTo>
                  <a:lnTo>
                    <a:pt x="4" y="190"/>
                  </a:lnTo>
                  <a:lnTo>
                    <a:pt x="2" y="200"/>
                  </a:lnTo>
                  <a:lnTo>
                    <a:pt x="0" y="211"/>
                  </a:lnTo>
                  <a:lnTo>
                    <a:pt x="287" y="211"/>
                  </a:lnTo>
                  <a:lnTo>
                    <a:pt x="300" y="162"/>
                  </a:lnTo>
                  <a:lnTo>
                    <a:pt x="309" y="110"/>
                  </a:lnTo>
                  <a:lnTo>
                    <a:pt x="311" y="56"/>
                  </a:lnTo>
                  <a:lnTo>
                    <a:pt x="306" y="0"/>
                  </a:lnTo>
                  <a:lnTo>
                    <a:pt x="12" y="0"/>
                  </a:lnTo>
                  <a:lnTo>
                    <a:pt x="15" y="18"/>
                  </a:lnTo>
                  <a:lnTo>
                    <a:pt x="16" y="41"/>
                  </a:lnTo>
                  <a:lnTo>
                    <a:pt x="17" y="66"/>
                  </a:lnTo>
                  <a:lnTo>
                    <a:pt x="16" y="98"/>
                  </a:lnTo>
                  <a:close/>
                </a:path>
              </a:pathLst>
            </a:custGeom>
            <a:solidFill>
              <a:srgbClr val="E5FFFF"/>
            </a:solidFill>
            <a:ln w="9525">
              <a:noFill/>
              <a:round/>
            </a:ln>
          </p:spPr>
          <p:txBody>
            <a:bodyPr/>
            <a:lstStyle/>
            <a:p>
              <a:endParaRPr lang="en-US"/>
            </a:p>
          </p:txBody>
        </p:sp>
        <p:sp>
          <p:nvSpPr>
            <p:cNvPr id="352289" name="Freeform 33"/>
            <p:cNvSpPr/>
            <p:nvPr/>
          </p:nvSpPr>
          <p:spPr bwMode="auto">
            <a:xfrm>
              <a:off x="3872" y="1118"/>
              <a:ext cx="60" cy="2"/>
            </a:xfrm>
            <a:custGeom>
              <a:avLst/>
              <a:gdLst/>
              <a:ahLst/>
              <a:cxnLst>
                <a:cxn ang="0">
                  <a:pos x="0" y="8"/>
                </a:cxn>
                <a:cxn ang="0">
                  <a:pos x="284" y="8"/>
                </a:cxn>
                <a:cxn ang="0">
                  <a:pos x="286" y="6"/>
                </a:cxn>
                <a:cxn ang="0">
                  <a:pos x="287" y="3"/>
                </a:cxn>
                <a:cxn ang="0">
                  <a:pos x="287" y="2"/>
                </a:cxn>
                <a:cxn ang="0">
                  <a:pos x="288" y="0"/>
                </a:cxn>
                <a:cxn ang="0">
                  <a:pos x="2" y="0"/>
                </a:cxn>
                <a:cxn ang="0">
                  <a:pos x="2" y="2"/>
                </a:cxn>
                <a:cxn ang="0">
                  <a:pos x="1" y="3"/>
                </a:cxn>
                <a:cxn ang="0">
                  <a:pos x="1" y="6"/>
                </a:cxn>
                <a:cxn ang="0">
                  <a:pos x="0" y="8"/>
                </a:cxn>
              </a:cxnLst>
              <a:rect l="0" t="0" r="r" b="b"/>
              <a:pathLst>
                <a:path w="288" h="8">
                  <a:moveTo>
                    <a:pt x="0" y="8"/>
                  </a:moveTo>
                  <a:lnTo>
                    <a:pt x="284" y="8"/>
                  </a:lnTo>
                  <a:lnTo>
                    <a:pt x="286" y="6"/>
                  </a:lnTo>
                  <a:lnTo>
                    <a:pt x="287" y="3"/>
                  </a:lnTo>
                  <a:lnTo>
                    <a:pt x="287" y="2"/>
                  </a:lnTo>
                  <a:lnTo>
                    <a:pt x="288" y="0"/>
                  </a:lnTo>
                  <a:lnTo>
                    <a:pt x="2" y="0"/>
                  </a:lnTo>
                  <a:lnTo>
                    <a:pt x="2" y="2"/>
                  </a:lnTo>
                  <a:lnTo>
                    <a:pt x="1" y="3"/>
                  </a:lnTo>
                  <a:lnTo>
                    <a:pt x="1" y="6"/>
                  </a:lnTo>
                  <a:lnTo>
                    <a:pt x="0" y="8"/>
                  </a:lnTo>
                  <a:close/>
                </a:path>
              </a:pathLst>
            </a:custGeom>
            <a:solidFill>
              <a:srgbClr val="E5FFFF"/>
            </a:solidFill>
            <a:ln w="9525">
              <a:noFill/>
              <a:round/>
            </a:ln>
          </p:spPr>
          <p:txBody>
            <a:bodyPr/>
            <a:lstStyle/>
            <a:p>
              <a:endParaRPr lang="en-US"/>
            </a:p>
          </p:txBody>
        </p:sp>
        <p:sp>
          <p:nvSpPr>
            <p:cNvPr id="352290" name="Freeform 34"/>
            <p:cNvSpPr/>
            <p:nvPr/>
          </p:nvSpPr>
          <p:spPr bwMode="auto">
            <a:xfrm>
              <a:off x="3862" y="1127"/>
              <a:ext cx="66" cy="17"/>
            </a:xfrm>
            <a:custGeom>
              <a:avLst/>
              <a:gdLst/>
              <a:ahLst/>
              <a:cxnLst>
                <a:cxn ang="0">
                  <a:pos x="20" y="44"/>
                </a:cxn>
                <a:cxn ang="0">
                  <a:pos x="113" y="44"/>
                </a:cxn>
                <a:cxn ang="0">
                  <a:pos x="113" y="76"/>
                </a:cxn>
                <a:cxn ang="0">
                  <a:pos x="4" y="76"/>
                </a:cxn>
                <a:cxn ang="0">
                  <a:pos x="3" y="78"/>
                </a:cxn>
                <a:cxn ang="0">
                  <a:pos x="2" y="79"/>
                </a:cxn>
                <a:cxn ang="0">
                  <a:pos x="1" y="81"/>
                </a:cxn>
                <a:cxn ang="0">
                  <a:pos x="0" y="82"/>
                </a:cxn>
                <a:cxn ang="0">
                  <a:pos x="270" y="82"/>
                </a:cxn>
                <a:cxn ang="0">
                  <a:pos x="277" y="72"/>
                </a:cxn>
                <a:cxn ang="0">
                  <a:pos x="284" y="63"/>
                </a:cxn>
                <a:cxn ang="0">
                  <a:pos x="290" y="53"/>
                </a:cxn>
                <a:cxn ang="0">
                  <a:pos x="296" y="43"/>
                </a:cxn>
                <a:cxn ang="0">
                  <a:pos x="303" y="32"/>
                </a:cxn>
                <a:cxn ang="0">
                  <a:pos x="308" y="22"/>
                </a:cxn>
                <a:cxn ang="0">
                  <a:pos x="314" y="12"/>
                </a:cxn>
                <a:cxn ang="0">
                  <a:pos x="320" y="0"/>
                </a:cxn>
                <a:cxn ang="0">
                  <a:pos x="39" y="0"/>
                </a:cxn>
                <a:cxn ang="0">
                  <a:pos x="35" y="12"/>
                </a:cxn>
                <a:cxn ang="0">
                  <a:pos x="31" y="22"/>
                </a:cxn>
                <a:cxn ang="0">
                  <a:pos x="26" y="33"/>
                </a:cxn>
                <a:cxn ang="0">
                  <a:pos x="20" y="44"/>
                </a:cxn>
              </a:cxnLst>
              <a:rect l="0" t="0" r="r" b="b"/>
              <a:pathLst>
                <a:path w="320" h="82">
                  <a:moveTo>
                    <a:pt x="20" y="44"/>
                  </a:moveTo>
                  <a:lnTo>
                    <a:pt x="113" y="44"/>
                  </a:lnTo>
                  <a:lnTo>
                    <a:pt x="113" y="76"/>
                  </a:lnTo>
                  <a:lnTo>
                    <a:pt x="4" y="76"/>
                  </a:lnTo>
                  <a:lnTo>
                    <a:pt x="3" y="78"/>
                  </a:lnTo>
                  <a:lnTo>
                    <a:pt x="2" y="79"/>
                  </a:lnTo>
                  <a:lnTo>
                    <a:pt x="1" y="81"/>
                  </a:lnTo>
                  <a:lnTo>
                    <a:pt x="0" y="82"/>
                  </a:lnTo>
                  <a:lnTo>
                    <a:pt x="270" y="82"/>
                  </a:lnTo>
                  <a:lnTo>
                    <a:pt x="277" y="72"/>
                  </a:lnTo>
                  <a:lnTo>
                    <a:pt x="284" y="63"/>
                  </a:lnTo>
                  <a:lnTo>
                    <a:pt x="290" y="53"/>
                  </a:lnTo>
                  <a:lnTo>
                    <a:pt x="296" y="43"/>
                  </a:lnTo>
                  <a:lnTo>
                    <a:pt x="303" y="32"/>
                  </a:lnTo>
                  <a:lnTo>
                    <a:pt x="308" y="22"/>
                  </a:lnTo>
                  <a:lnTo>
                    <a:pt x="314" y="12"/>
                  </a:lnTo>
                  <a:lnTo>
                    <a:pt x="320" y="0"/>
                  </a:lnTo>
                  <a:lnTo>
                    <a:pt x="39" y="0"/>
                  </a:lnTo>
                  <a:lnTo>
                    <a:pt x="35" y="12"/>
                  </a:lnTo>
                  <a:lnTo>
                    <a:pt x="31" y="22"/>
                  </a:lnTo>
                  <a:lnTo>
                    <a:pt x="26" y="33"/>
                  </a:lnTo>
                  <a:lnTo>
                    <a:pt x="20" y="44"/>
                  </a:lnTo>
                  <a:close/>
                </a:path>
              </a:pathLst>
            </a:custGeom>
            <a:solidFill>
              <a:srgbClr val="E5FFFF"/>
            </a:solidFill>
            <a:ln w="9525">
              <a:noFill/>
              <a:round/>
            </a:ln>
          </p:spPr>
          <p:txBody>
            <a:bodyPr/>
            <a:lstStyle/>
            <a:p>
              <a:endParaRPr lang="en-US"/>
            </a:p>
          </p:txBody>
        </p:sp>
        <p:sp>
          <p:nvSpPr>
            <p:cNvPr id="352291" name="Freeform 35"/>
            <p:cNvSpPr/>
            <p:nvPr/>
          </p:nvSpPr>
          <p:spPr bwMode="auto">
            <a:xfrm>
              <a:off x="3818" y="1046"/>
              <a:ext cx="191" cy="175"/>
            </a:xfrm>
            <a:custGeom>
              <a:avLst/>
              <a:gdLst/>
              <a:ahLst/>
              <a:cxnLst>
                <a:cxn ang="0">
                  <a:pos x="0" y="0"/>
                </a:cxn>
                <a:cxn ang="0">
                  <a:pos x="914" y="0"/>
                </a:cxn>
                <a:cxn ang="0">
                  <a:pos x="914" y="832"/>
                </a:cxn>
                <a:cxn ang="0">
                  <a:pos x="843" y="832"/>
                </a:cxn>
                <a:cxn ang="0">
                  <a:pos x="843" y="66"/>
                </a:cxn>
                <a:cxn ang="0">
                  <a:pos x="0" y="66"/>
                </a:cxn>
                <a:cxn ang="0">
                  <a:pos x="0" y="0"/>
                </a:cxn>
              </a:cxnLst>
              <a:rect l="0" t="0" r="r" b="b"/>
              <a:pathLst>
                <a:path w="914" h="832">
                  <a:moveTo>
                    <a:pt x="0" y="0"/>
                  </a:moveTo>
                  <a:lnTo>
                    <a:pt x="914" y="0"/>
                  </a:lnTo>
                  <a:lnTo>
                    <a:pt x="914" y="832"/>
                  </a:lnTo>
                  <a:lnTo>
                    <a:pt x="843" y="832"/>
                  </a:lnTo>
                  <a:lnTo>
                    <a:pt x="843" y="66"/>
                  </a:lnTo>
                  <a:lnTo>
                    <a:pt x="0" y="66"/>
                  </a:lnTo>
                  <a:lnTo>
                    <a:pt x="0" y="0"/>
                  </a:lnTo>
                  <a:close/>
                </a:path>
              </a:pathLst>
            </a:custGeom>
            <a:solidFill>
              <a:srgbClr val="FFFFFF"/>
            </a:solidFill>
            <a:ln w="9525">
              <a:noFill/>
              <a:round/>
            </a:ln>
          </p:spPr>
          <p:txBody>
            <a:bodyPr/>
            <a:lstStyle/>
            <a:p>
              <a:endParaRPr lang="en-US"/>
            </a:p>
          </p:txBody>
        </p:sp>
        <p:sp>
          <p:nvSpPr>
            <p:cNvPr id="352292" name="Freeform 36"/>
            <p:cNvSpPr/>
            <p:nvPr/>
          </p:nvSpPr>
          <p:spPr bwMode="auto">
            <a:xfrm>
              <a:off x="3818" y="1048"/>
              <a:ext cx="185" cy="173"/>
            </a:xfrm>
            <a:custGeom>
              <a:avLst/>
              <a:gdLst/>
              <a:ahLst/>
              <a:cxnLst>
                <a:cxn ang="0">
                  <a:pos x="0" y="0"/>
                </a:cxn>
                <a:cxn ang="0">
                  <a:pos x="0" y="827"/>
                </a:cxn>
                <a:cxn ang="0">
                  <a:pos x="887" y="827"/>
                </a:cxn>
                <a:cxn ang="0">
                  <a:pos x="887" y="752"/>
                </a:cxn>
                <a:cxn ang="0">
                  <a:pos x="72" y="752"/>
                </a:cxn>
                <a:cxn ang="0">
                  <a:pos x="72" y="0"/>
                </a:cxn>
                <a:cxn ang="0">
                  <a:pos x="0" y="0"/>
                </a:cxn>
              </a:cxnLst>
              <a:rect l="0" t="0" r="r" b="b"/>
              <a:pathLst>
                <a:path w="887" h="827">
                  <a:moveTo>
                    <a:pt x="0" y="0"/>
                  </a:moveTo>
                  <a:lnTo>
                    <a:pt x="0" y="827"/>
                  </a:lnTo>
                  <a:lnTo>
                    <a:pt x="887" y="827"/>
                  </a:lnTo>
                  <a:lnTo>
                    <a:pt x="887" y="752"/>
                  </a:lnTo>
                  <a:lnTo>
                    <a:pt x="72" y="752"/>
                  </a:lnTo>
                  <a:lnTo>
                    <a:pt x="72" y="0"/>
                  </a:lnTo>
                  <a:lnTo>
                    <a:pt x="0" y="0"/>
                  </a:lnTo>
                  <a:close/>
                </a:path>
              </a:pathLst>
            </a:custGeom>
            <a:solidFill>
              <a:srgbClr val="FFFFFF"/>
            </a:solidFill>
            <a:ln w="9525">
              <a:noFill/>
              <a:round/>
            </a:ln>
          </p:spPr>
          <p:txBody>
            <a:bodyPr/>
            <a:lstStyle/>
            <a:p>
              <a:endParaRPr lang="en-US"/>
            </a:p>
          </p:txBody>
        </p:sp>
        <p:sp>
          <p:nvSpPr>
            <p:cNvPr id="352293" name="Freeform 37"/>
            <p:cNvSpPr/>
            <p:nvPr/>
          </p:nvSpPr>
          <p:spPr bwMode="auto">
            <a:xfrm>
              <a:off x="3797" y="1239"/>
              <a:ext cx="193" cy="28"/>
            </a:xfrm>
            <a:custGeom>
              <a:avLst/>
              <a:gdLst/>
              <a:ahLst/>
              <a:cxnLst>
                <a:cxn ang="0">
                  <a:pos x="0" y="138"/>
                </a:cxn>
                <a:cxn ang="0">
                  <a:pos x="923" y="0"/>
                </a:cxn>
                <a:cxn ang="0">
                  <a:pos x="923" y="138"/>
                </a:cxn>
                <a:cxn ang="0">
                  <a:pos x="0" y="138"/>
                </a:cxn>
              </a:cxnLst>
              <a:rect l="0" t="0" r="r" b="b"/>
              <a:pathLst>
                <a:path w="923" h="138">
                  <a:moveTo>
                    <a:pt x="0" y="138"/>
                  </a:moveTo>
                  <a:lnTo>
                    <a:pt x="923" y="0"/>
                  </a:lnTo>
                  <a:lnTo>
                    <a:pt x="923" y="138"/>
                  </a:lnTo>
                  <a:lnTo>
                    <a:pt x="0" y="138"/>
                  </a:lnTo>
                  <a:close/>
                </a:path>
              </a:pathLst>
            </a:custGeom>
            <a:solidFill>
              <a:srgbClr val="FFFFFF"/>
            </a:solidFill>
            <a:ln w="9525">
              <a:noFill/>
              <a:round/>
            </a:ln>
          </p:spPr>
          <p:txBody>
            <a:bodyPr/>
            <a:lstStyle/>
            <a:p>
              <a:endParaRPr lang="en-US"/>
            </a:p>
          </p:txBody>
        </p:sp>
        <p:sp>
          <p:nvSpPr>
            <p:cNvPr id="352294" name="Freeform 38"/>
            <p:cNvSpPr/>
            <p:nvPr/>
          </p:nvSpPr>
          <p:spPr bwMode="auto">
            <a:xfrm>
              <a:off x="3806" y="1278"/>
              <a:ext cx="171" cy="29"/>
            </a:xfrm>
            <a:custGeom>
              <a:avLst/>
              <a:gdLst/>
              <a:ahLst/>
              <a:cxnLst>
                <a:cxn ang="0">
                  <a:pos x="0" y="135"/>
                </a:cxn>
                <a:cxn ang="0">
                  <a:pos x="816" y="0"/>
                </a:cxn>
                <a:cxn ang="0">
                  <a:pos x="816" y="135"/>
                </a:cxn>
                <a:cxn ang="0">
                  <a:pos x="0" y="135"/>
                </a:cxn>
              </a:cxnLst>
              <a:rect l="0" t="0" r="r" b="b"/>
              <a:pathLst>
                <a:path w="816" h="135">
                  <a:moveTo>
                    <a:pt x="0" y="135"/>
                  </a:moveTo>
                  <a:lnTo>
                    <a:pt x="816" y="0"/>
                  </a:lnTo>
                  <a:lnTo>
                    <a:pt x="816" y="135"/>
                  </a:lnTo>
                  <a:lnTo>
                    <a:pt x="0" y="135"/>
                  </a:lnTo>
                  <a:close/>
                </a:path>
              </a:pathLst>
            </a:custGeom>
            <a:solidFill>
              <a:srgbClr val="FFFFFF"/>
            </a:solidFill>
            <a:ln w="9525">
              <a:noFill/>
              <a:round/>
            </a:ln>
          </p:spPr>
          <p:txBody>
            <a:bodyPr/>
            <a:lstStyle/>
            <a:p>
              <a:endParaRPr lang="en-US"/>
            </a:p>
          </p:txBody>
        </p:sp>
        <p:sp>
          <p:nvSpPr>
            <p:cNvPr id="352295" name="Freeform 39"/>
            <p:cNvSpPr/>
            <p:nvPr/>
          </p:nvSpPr>
          <p:spPr bwMode="auto">
            <a:xfrm>
              <a:off x="3769" y="1048"/>
              <a:ext cx="38" cy="179"/>
            </a:xfrm>
            <a:custGeom>
              <a:avLst/>
              <a:gdLst/>
              <a:ahLst/>
              <a:cxnLst>
                <a:cxn ang="0">
                  <a:pos x="178" y="0"/>
                </a:cxn>
                <a:cxn ang="0">
                  <a:pos x="29" y="76"/>
                </a:cxn>
                <a:cxn ang="0">
                  <a:pos x="0" y="158"/>
                </a:cxn>
                <a:cxn ang="0">
                  <a:pos x="0" y="756"/>
                </a:cxn>
                <a:cxn ang="0">
                  <a:pos x="47" y="813"/>
                </a:cxn>
                <a:cxn ang="0">
                  <a:pos x="178" y="857"/>
                </a:cxn>
                <a:cxn ang="0">
                  <a:pos x="178" y="0"/>
                </a:cxn>
              </a:cxnLst>
              <a:rect l="0" t="0" r="r" b="b"/>
              <a:pathLst>
                <a:path w="178" h="857">
                  <a:moveTo>
                    <a:pt x="178" y="0"/>
                  </a:moveTo>
                  <a:lnTo>
                    <a:pt x="29" y="76"/>
                  </a:lnTo>
                  <a:lnTo>
                    <a:pt x="0" y="158"/>
                  </a:lnTo>
                  <a:lnTo>
                    <a:pt x="0" y="756"/>
                  </a:lnTo>
                  <a:lnTo>
                    <a:pt x="47" y="813"/>
                  </a:lnTo>
                  <a:lnTo>
                    <a:pt x="178" y="857"/>
                  </a:lnTo>
                  <a:lnTo>
                    <a:pt x="178" y="0"/>
                  </a:lnTo>
                  <a:close/>
                </a:path>
              </a:pathLst>
            </a:custGeom>
            <a:solidFill>
              <a:srgbClr val="7F7F7F"/>
            </a:solidFill>
            <a:ln w="9525">
              <a:noFill/>
              <a:round/>
            </a:ln>
          </p:spPr>
          <p:txBody>
            <a:bodyPr/>
            <a:lstStyle/>
            <a:p>
              <a:endParaRPr lang="en-US"/>
            </a:p>
          </p:txBody>
        </p:sp>
        <p:sp>
          <p:nvSpPr>
            <p:cNvPr id="352296" name="Freeform 40"/>
            <p:cNvSpPr/>
            <p:nvPr/>
          </p:nvSpPr>
          <p:spPr bwMode="auto">
            <a:xfrm>
              <a:off x="3727" y="1087"/>
              <a:ext cx="32" cy="115"/>
            </a:xfrm>
            <a:custGeom>
              <a:avLst/>
              <a:gdLst/>
              <a:ahLst/>
              <a:cxnLst>
                <a:cxn ang="0">
                  <a:pos x="155" y="548"/>
                </a:cxn>
                <a:cxn ang="0">
                  <a:pos x="0" y="423"/>
                </a:cxn>
                <a:cxn ang="0">
                  <a:pos x="0" y="102"/>
                </a:cxn>
                <a:cxn ang="0">
                  <a:pos x="155" y="0"/>
                </a:cxn>
                <a:cxn ang="0">
                  <a:pos x="155" y="548"/>
                </a:cxn>
              </a:cxnLst>
              <a:rect l="0" t="0" r="r" b="b"/>
              <a:pathLst>
                <a:path w="155" h="548">
                  <a:moveTo>
                    <a:pt x="155" y="548"/>
                  </a:moveTo>
                  <a:lnTo>
                    <a:pt x="0" y="423"/>
                  </a:lnTo>
                  <a:lnTo>
                    <a:pt x="0" y="102"/>
                  </a:lnTo>
                  <a:lnTo>
                    <a:pt x="155" y="0"/>
                  </a:lnTo>
                  <a:lnTo>
                    <a:pt x="155" y="548"/>
                  </a:lnTo>
                  <a:close/>
                </a:path>
              </a:pathLst>
            </a:custGeom>
            <a:solidFill>
              <a:srgbClr val="7F7F7F"/>
            </a:solidFill>
            <a:ln w="9525">
              <a:noFill/>
              <a:round/>
            </a:ln>
          </p:spPr>
          <p:txBody>
            <a:bodyPr/>
            <a:lstStyle/>
            <a:p>
              <a:endParaRPr lang="en-US"/>
            </a:p>
          </p:txBody>
        </p:sp>
        <p:sp>
          <p:nvSpPr>
            <p:cNvPr id="352297" name="Freeform 41"/>
            <p:cNvSpPr/>
            <p:nvPr/>
          </p:nvSpPr>
          <p:spPr bwMode="auto">
            <a:xfrm>
              <a:off x="3716" y="1210"/>
              <a:ext cx="71" cy="55"/>
            </a:xfrm>
            <a:custGeom>
              <a:avLst/>
              <a:gdLst/>
              <a:ahLst/>
              <a:cxnLst>
                <a:cxn ang="0">
                  <a:pos x="339" y="266"/>
                </a:cxn>
                <a:cxn ang="0">
                  <a:pos x="1" y="164"/>
                </a:cxn>
                <a:cxn ang="0">
                  <a:pos x="0" y="0"/>
                </a:cxn>
                <a:cxn ang="0">
                  <a:pos x="339" y="164"/>
                </a:cxn>
                <a:cxn ang="0">
                  <a:pos x="339" y="266"/>
                </a:cxn>
              </a:cxnLst>
              <a:rect l="0" t="0" r="r" b="b"/>
              <a:pathLst>
                <a:path w="339" h="266">
                  <a:moveTo>
                    <a:pt x="339" y="266"/>
                  </a:moveTo>
                  <a:lnTo>
                    <a:pt x="1" y="164"/>
                  </a:lnTo>
                  <a:lnTo>
                    <a:pt x="0" y="0"/>
                  </a:lnTo>
                  <a:lnTo>
                    <a:pt x="339" y="164"/>
                  </a:lnTo>
                  <a:lnTo>
                    <a:pt x="339" y="266"/>
                  </a:lnTo>
                  <a:close/>
                </a:path>
              </a:pathLst>
            </a:custGeom>
            <a:solidFill>
              <a:srgbClr val="7F7F7F"/>
            </a:solidFill>
            <a:ln w="9525">
              <a:noFill/>
              <a:round/>
            </a:ln>
          </p:spPr>
          <p:txBody>
            <a:bodyPr/>
            <a:lstStyle/>
            <a:p>
              <a:endParaRPr lang="en-US"/>
            </a:p>
          </p:txBody>
        </p:sp>
        <p:sp>
          <p:nvSpPr>
            <p:cNvPr id="352298" name="Rectangle 42"/>
            <p:cNvSpPr>
              <a:spLocks noChangeArrowheads="1"/>
            </p:cNvSpPr>
            <p:nvPr/>
          </p:nvSpPr>
          <p:spPr bwMode="auto">
            <a:xfrm>
              <a:off x="3972" y="1082"/>
              <a:ext cx="3" cy="101"/>
            </a:xfrm>
            <a:prstGeom prst="rect">
              <a:avLst/>
            </a:prstGeom>
            <a:solidFill>
              <a:srgbClr val="000000"/>
            </a:solidFill>
            <a:ln w="9525">
              <a:noFill/>
              <a:miter lim="800000"/>
            </a:ln>
          </p:spPr>
          <p:txBody>
            <a:bodyPr/>
            <a:lstStyle/>
            <a:p>
              <a:endParaRPr lang="en-US"/>
            </a:p>
          </p:txBody>
        </p:sp>
        <p:sp>
          <p:nvSpPr>
            <p:cNvPr id="352299" name="Rectangle 43"/>
            <p:cNvSpPr>
              <a:spLocks noChangeArrowheads="1"/>
            </p:cNvSpPr>
            <p:nvPr/>
          </p:nvSpPr>
          <p:spPr bwMode="auto">
            <a:xfrm>
              <a:off x="3965" y="1082"/>
              <a:ext cx="2" cy="101"/>
            </a:xfrm>
            <a:prstGeom prst="rect">
              <a:avLst/>
            </a:prstGeom>
            <a:solidFill>
              <a:srgbClr val="000000"/>
            </a:solidFill>
            <a:ln w="9525">
              <a:noFill/>
              <a:miter lim="800000"/>
            </a:ln>
          </p:spPr>
          <p:txBody>
            <a:bodyPr/>
            <a:lstStyle/>
            <a:p>
              <a:endParaRPr lang="en-US"/>
            </a:p>
          </p:txBody>
        </p:sp>
        <p:sp>
          <p:nvSpPr>
            <p:cNvPr id="352300" name="Rectangle 44"/>
            <p:cNvSpPr>
              <a:spLocks noChangeArrowheads="1"/>
            </p:cNvSpPr>
            <p:nvPr/>
          </p:nvSpPr>
          <p:spPr bwMode="auto">
            <a:xfrm>
              <a:off x="3957" y="1082"/>
              <a:ext cx="3" cy="101"/>
            </a:xfrm>
            <a:prstGeom prst="rect">
              <a:avLst/>
            </a:prstGeom>
            <a:solidFill>
              <a:srgbClr val="000000"/>
            </a:solidFill>
            <a:ln w="9525">
              <a:noFill/>
              <a:miter lim="800000"/>
            </a:ln>
          </p:spPr>
          <p:txBody>
            <a:bodyPr/>
            <a:lstStyle/>
            <a:p>
              <a:endParaRPr lang="en-US"/>
            </a:p>
          </p:txBody>
        </p:sp>
        <p:sp>
          <p:nvSpPr>
            <p:cNvPr id="352301" name="Rectangle 45"/>
            <p:cNvSpPr>
              <a:spLocks noChangeArrowheads="1"/>
            </p:cNvSpPr>
            <p:nvPr/>
          </p:nvSpPr>
          <p:spPr bwMode="auto">
            <a:xfrm>
              <a:off x="3950" y="1082"/>
              <a:ext cx="2" cy="101"/>
            </a:xfrm>
            <a:prstGeom prst="rect">
              <a:avLst/>
            </a:prstGeom>
            <a:solidFill>
              <a:srgbClr val="000000"/>
            </a:solidFill>
            <a:ln w="9525">
              <a:noFill/>
              <a:miter lim="800000"/>
            </a:ln>
          </p:spPr>
          <p:txBody>
            <a:bodyPr/>
            <a:lstStyle/>
            <a:p>
              <a:endParaRPr lang="en-US"/>
            </a:p>
          </p:txBody>
        </p:sp>
        <p:sp>
          <p:nvSpPr>
            <p:cNvPr id="352302" name="Rectangle 46"/>
            <p:cNvSpPr>
              <a:spLocks noChangeArrowheads="1"/>
            </p:cNvSpPr>
            <p:nvPr/>
          </p:nvSpPr>
          <p:spPr bwMode="auto">
            <a:xfrm>
              <a:off x="3942" y="1082"/>
              <a:ext cx="3" cy="101"/>
            </a:xfrm>
            <a:prstGeom prst="rect">
              <a:avLst/>
            </a:prstGeom>
            <a:solidFill>
              <a:srgbClr val="000000"/>
            </a:solidFill>
            <a:ln w="9525">
              <a:noFill/>
              <a:miter lim="800000"/>
            </a:ln>
          </p:spPr>
          <p:txBody>
            <a:bodyPr/>
            <a:lstStyle/>
            <a:p>
              <a:endParaRPr lang="en-US"/>
            </a:p>
          </p:txBody>
        </p:sp>
        <p:sp>
          <p:nvSpPr>
            <p:cNvPr id="352303" name="Freeform 47"/>
            <p:cNvSpPr/>
            <p:nvPr/>
          </p:nvSpPr>
          <p:spPr bwMode="auto">
            <a:xfrm>
              <a:off x="3935" y="1082"/>
              <a:ext cx="3" cy="28"/>
            </a:xfrm>
            <a:custGeom>
              <a:avLst/>
              <a:gdLst/>
              <a:ahLst/>
              <a:cxnLst>
                <a:cxn ang="0">
                  <a:pos x="0" y="0"/>
                </a:cxn>
                <a:cxn ang="0">
                  <a:pos x="0" y="133"/>
                </a:cxn>
                <a:cxn ang="0">
                  <a:pos x="4" y="124"/>
                </a:cxn>
                <a:cxn ang="0">
                  <a:pos x="7" y="114"/>
                </a:cxn>
                <a:cxn ang="0">
                  <a:pos x="10" y="104"/>
                </a:cxn>
                <a:cxn ang="0">
                  <a:pos x="13" y="93"/>
                </a:cxn>
                <a:cxn ang="0">
                  <a:pos x="13" y="0"/>
                </a:cxn>
                <a:cxn ang="0">
                  <a:pos x="0" y="0"/>
                </a:cxn>
              </a:cxnLst>
              <a:rect l="0" t="0" r="r" b="b"/>
              <a:pathLst>
                <a:path w="13" h="133">
                  <a:moveTo>
                    <a:pt x="0" y="0"/>
                  </a:moveTo>
                  <a:lnTo>
                    <a:pt x="0" y="133"/>
                  </a:lnTo>
                  <a:lnTo>
                    <a:pt x="4" y="124"/>
                  </a:lnTo>
                  <a:lnTo>
                    <a:pt x="7" y="114"/>
                  </a:lnTo>
                  <a:lnTo>
                    <a:pt x="10" y="104"/>
                  </a:lnTo>
                  <a:lnTo>
                    <a:pt x="13" y="93"/>
                  </a:lnTo>
                  <a:lnTo>
                    <a:pt x="13" y="0"/>
                  </a:lnTo>
                  <a:lnTo>
                    <a:pt x="0" y="0"/>
                  </a:lnTo>
                  <a:close/>
                </a:path>
              </a:pathLst>
            </a:custGeom>
            <a:solidFill>
              <a:srgbClr val="333333"/>
            </a:solidFill>
            <a:ln w="9525">
              <a:noFill/>
              <a:round/>
            </a:ln>
          </p:spPr>
          <p:txBody>
            <a:bodyPr/>
            <a:lstStyle/>
            <a:p>
              <a:endParaRPr lang="en-US"/>
            </a:p>
          </p:txBody>
        </p:sp>
        <p:sp>
          <p:nvSpPr>
            <p:cNvPr id="352304" name="Freeform 48"/>
            <p:cNvSpPr/>
            <p:nvPr/>
          </p:nvSpPr>
          <p:spPr bwMode="auto">
            <a:xfrm>
              <a:off x="3928" y="1082"/>
              <a:ext cx="2" cy="46"/>
            </a:xfrm>
            <a:custGeom>
              <a:avLst/>
              <a:gdLst/>
              <a:ahLst/>
              <a:cxnLst>
                <a:cxn ang="0">
                  <a:pos x="0" y="0"/>
                </a:cxn>
                <a:cxn ang="0">
                  <a:pos x="0" y="219"/>
                </a:cxn>
                <a:cxn ang="0">
                  <a:pos x="3" y="212"/>
                </a:cxn>
                <a:cxn ang="0">
                  <a:pos x="7" y="206"/>
                </a:cxn>
                <a:cxn ang="0">
                  <a:pos x="9" y="201"/>
                </a:cxn>
                <a:cxn ang="0">
                  <a:pos x="12" y="194"/>
                </a:cxn>
                <a:cxn ang="0">
                  <a:pos x="12" y="0"/>
                </a:cxn>
                <a:cxn ang="0">
                  <a:pos x="0" y="0"/>
                </a:cxn>
              </a:cxnLst>
              <a:rect l="0" t="0" r="r" b="b"/>
              <a:pathLst>
                <a:path w="12" h="219">
                  <a:moveTo>
                    <a:pt x="0" y="0"/>
                  </a:moveTo>
                  <a:lnTo>
                    <a:pt x="0" y="219"/>
                  </a:lnTo>
                  <a:lnTo>
                    <a:pt x="3" y="212"/>
                  </a:lnTo>
                  <a:lnTo>
                    <a:pt x="7" y="206"/>
                  </a:lnTo>
                  <a:lnTo>
                    <a:pt x="9" y="201"/>
                  </a:lnTo>
                  <a:lnTo>
                    <a:pt x="12" y="194"/>
                  </a:lnTo>
                  <a:lnTo>
                    <a:pt x="12" y="0"/>
                  </a:lnTo>
                  <a:lnTo>
                    <a:pt x="0" y="0"/>
                  </a:lnTo>
                  <a:close/>
                </a:path>
              </a:pathLst>
            </a:custGeom>
            <a:solidFill>
              <a:srgbClr val="333333"/>
            </a:solidFill>
            <a:ln w="9525">
              <a:noFill/>
              <a:round/>
            </a:ln>
          </p:spPr>
          <p:txBody>
            <a:bodyPr/>
            <a:lstStyle/>
            <a:p>
              <a:endParaRPr lang="en-US"/>
            </a:p>
          </p:txBody>
        </p:sp>
        <p:sp>
          <p:nvSpPr>
            <p:cNvPr id="352305" name="Freeform 49"/>
            <p:cNvSpPr/>
            <p:nvPr/>
          </p:nvSpPr>
          <p:spPr bwMode="auto">
            <a:xfrm>
              <a:off x="3920" y="1082"/>
              <a:ext cx="2" cy="58"/>
            </a:xfrm>
            <a:custGeom>
              <a:avLst/>
              <a:gdLst/>
              <a:ahLst/>
              <a:cxnLst>
                <a:cxn ang="0">
                  <a:pos x="0" y="0"/>
                </a:cxn>
                <a:cxn ang="0">
                  <a:pos x="0" y="277"/>
                </a:cxn>
                <a:cxn ang="0">
                  <a:pos x="3" y="273"/>
                </a:cxn>
                <a:cxn ang="0">
                  <a:pos x="7" y="268"/>
                </a:cxn>
                <a:cxn ang="0">
                  <a:pos x="10" y="264"/>
                </a:cxn>
                <a:cxn ang="0">
                  <a:pos x="12" y="259"/>
                </a:cxn>
                <a:cxn ang="0">
                  <a:pos x="12" y="0"/>
                </a:cxn>
                <a:cxn ang="0">
                  <a:pos x="0" y="0"/>
                </a:cxn>
              </a:cxnLst>
              <a:rect l="0" t="0" r="r" b="b"/>
              <a:pathLst>
                <a:path w="12" h="277">
                  <a:moveTo>
                    <a:pt x="0" y="0"/>
                  </a:moveTo>
                  <a:lnTo>
                    <a:pt x="0" y="277"/>
                  </a:lnTo>
                  <a:lnTo>
                    <a:pt x="3" y="273"/>
                  </a:lnTo>
                  <a:lnTo>
                    <a:pt x="7" y="268"/>
                  </a:lnTo>
                  <a:lnTo>
                    <a:pt x="10" y="264"/>
                  </a:lnTo>
                  <a:lnTo>
                    <a:pt x="12" y="259"/>
                  </a:lnTo>
                  <a:lnTo>
                    <a:pt x="12" y="0"/>
                  </a:lnTo>
                  <a:lnTo>
                    <a:pt x="0" y="0"/>
                  </a:lnTo>
                  <a:close/>
                </a:path>
              </a:pathLst>
            </a:custGeom>
            <a:solidFill>
              <a:srgbClr val="333333"/>
            </a:solidFill>
            <a:ln w="9525">
              <a:noFill/>
              <a:round/>
            </a:ln>
          </p:spPr>
          <p:txBody>
            <a:bodyPr/>
            <a:lstStyle/>
            <a:p>
              <a:endParaRPr lang="en-US"/>
            </a:p>
          </p:txBody>
        </p:sp>
        <p:sp>
          <p:nvSpPr>
            <p:cNvPr id="352306" name="Freeform 50"/>
            <p:cNvSpPr/>
            <p:nvPr/>
          </p:nvSpPr>
          <p:spPr bwMode="auto">
            <a:xfrm>
              <a:off x="3912" y="1082"/>
              <a:ext cx="3" cy="67"/>
            </a:xfrm>
            <a:custGeom>
              <a:avLst/>
              <a:gdLst/>
              <a:ahLst/>
              <a:cxnLst>
                <a:cxn ang="0">
                  <a:pos x="0" y="0"/>
                </a:cxn>
                <a:cxn ang="0">
                  <a:pos x="0" y="322"/>
                </a:cxn>
                <a:cxn ang="0">
                  <a:pos x="2" y="319"/>
                </a:cxn>
                <a:cxn ang="0">
                  <a:pos x="6" y="315"/>
                </a:cxn>
                <a:cxn ang="0">
                  <a:pos x="9" y="312"/>
                </a:cxn>
                <a:cxn ang="0">
                  <a:pos x="12" y="309"/>
                </a:cxn>
                <a:cxn ang="0">
                  <a:pos x="12" y="0"/>
                </a:cxn>
                <a:cxn ang="0">
                  <a:pos x="0" y="0"/>
                </a:cxn>
              </a:cxnLst>
              <a:rect l="0" t="0" r="r" b="b"/>
              <a:pathLst>
                <a:path w="12" h="322">
                  <a:moveTo>
                    <a:pt x="0" y="0"/>
                  </a:moveTo>
                  <a:lnTo>
                    <a:pt x="0" y="322"/>
                  </a:lnTo>
                  <a:lnTo>
                    <a:pt x="2" y="319"/>
                  </a:lnTo>
                  <a:lnTo>
                    <a:pt x="6" y="315"/>
                  </a:lnTo>
                  <a:lnTo>
                    <a:pt x="9" y="312"/>
                  </a:lnTo>
                  <a:lnTo>
                    <a:pt x="12" y="309"/>
                  </a:lnTo>
                  <a:lnTo>
                    <a:pt x="12" y="0"/>
                  </a:lnTo>
                  <a:lnTo>
                    <a:pt x="0" y="0"/>
                  </a:lnTo>
                  <a:close/>
                </a:path>
              </a:pathLst>
            </a:custGeom>
            <a:solidFill>
              <a:srgbClr val="333333"/>
            </a:solidFill>
            <a:ln w="9525">
              <a:noFill/>
              <a:round/>
            </a:ln>
          </p:spPr>
          <p:txBody>
            <a:bodyPr/>
            <a:lstStyle/>
            <a:p>
              <a:endParaRPr lang="en-US"/>
            </a:p>
          </p:txBody>
        </p:sp>
        <p:sp>
          <p:nvSpPr>
            <p:cNvPr id="352307" name="Freeform 51"/>
            <p:cNvSpPr/>
            <p:nvPr/>
          </p:nvSpPr>
          <p:spPr bwMode="auto">
            <a:xfrm>
              <a:off x="3905" y="1082"/>
              <a:ext cx="2" cy="76"/>
            </a:xfrm>
            <a:custGeom>
              <a:avLst/>
              <a:gdLst/>
              <a:ahLst/>
              <a:cxnLst>
                <a:cxn ang="0">
                  <a:pos x="0" y="0"/>
                </a:cxn>
                <a:cxn ang="0">
                  <a:pos x="0" y="363"/>
                </a:cxn>
                <a:cxn ang="0">
                  <a:pos x="2" y="359"/>
                </a:cxn>
                <a:cxn ang="0">
                  <a:pos x="5" y="356"/>
                </a:cxn>
                <a:cxn ang="0">
                  <a:pos x="9" y="354"/>
                </a:cxn>
                <a:cxn ang="0">
                  <a:pos x="12" y="350"/>
                </a:cxn>
                <a:cxn ang="0">
                  <a:pos x="12" y="0"/>
                </a:cxn>
                <a:cxn ang="0">
                  <a:pos x="0" y="0"/>
                </a:cxn>
              </a:cxnLst>
              <a:rect l="0" t="0" r="r" b="b"/>
              <a:pathLst>
                <a:path w="12" h="363">
                  <a:moveTo>
                    <a:pt x="0" y="0"/>
                  </a:moveTo>
                  <a:lnTo>
                    <a:pt x="0" y="363"/>
                  </a:lnTo>
                  <a:lnTo>
                    <a:pt x="2" y="359"/>
                  </a:lnTo>
                  <a:lnTo>
                    <a:pt x="5" y="356"/>
                  </a:lnTo>
                  <a:lnTo>
                    <a:pt x="9" y="354"/>
                  </a:lnTo>
                  <a:lnTo>
                    <a:pt x="12" y="350"/>
                  </a:lnTo>
                  <a:lnTo>
                    <a:pt x="12" y="0"/>
                  </a:lnTo>
                  <a:lnTo>
                    <a:pt x="0" y="0"/>
                  </a:lnTo>
                  <a:close/>
                </a:path>
              </a:pathLst>
            </a:custGeom>
            <a:solidFill>
              <a:srgbClr val="333333"/>
            </a:solidFill>
            <a:ln w="9525">
              <a:noFill/>
              <a:round/>
            </a:ln>
          </p:spPr>
          <p:txBody>
            <a:bodyPr/>
            <a:lstStyle/>
            <a:p>
              <a:endParaRPr lang="en-US"/>
            </a:p>
          </p:txBody>
        </p:sp>
        <p:sp>
          <p:nvSpPr>
            <p:cNvPr id="352308" name="Freeform 52"/>
            <p:cNvSpPr/>
            <p:nvPr/>
          </p:nvSpPr>
          <p:spPr bwMode="auto">
            <a:xfrm>
              <a:off x="3897" y="1082"/>
              <a:ext cx="3" cy="84"/>
            </a:xfrm>
            <a:custGeom>
              <a:avLst/>
              <a:gdLst/>
              <a:ahLst/>
              <a:cxnLst>
                <a:cxn ang="0">
                  <a:pos x="0" y="0"/>
                </a:cxn>
                <a:cxn ang="0">
                  <a:pos x="0" y="403"/>
                </a:cxn>
                <a:cxn ang="0">
                  <a:pos x="3" y="401"/>
                </a:cxn>
                <a:cxn ang="0">
                  <a:pos x="6" y="398"/>
                </a:cxn>
                <a:cxn ang="0">
                  <a:pos x="10" y="394"/>
                </a:cxn>
                <a:cxn ang="0">
                  <a:pos x="12" y="392"/>
                </a:cxn>
                <a:cxn ang="0">
                  <a:pos x="12" y="0"/>
                </a:cxn>
                <a:cxn ang="0">
                  <a:pos x="0" y="0"/>
                </a:cxn>
              </a:cxnLst>
              <a:rect l="0" t="0" r="r" b="b"/>
              <a:pathLst>
                <a:path w="12" h="403">
                  <a:moveTo>
                    <a:pt x="0" y="0"/>
                  </a:moveTo>
                  <a:lnTo>
                    <a:pt x="0" y="403"/>
                  </a:lnTo>
                  <a:lnTo>
                    <a:pt x="3" y="401"/>
                  </a:lnTo>
                  <a:lnTo>
                    <a:pt x="6" y="398"/>
                  </a:lnTo>
                  <a:lnTo>
                    <a:pt x="10" y="394"/>
                  </a:lnTo>
                  <a:lnTo>
                    <a:pt x="12" y="392"/>
                  </a:lnTo>
                  <a:lnTo>
                    <a:pt x="12" y="0"/>
                  </a:lnTo>
                  <a:lnTo>
                    <a:pt x="0" y="0"/>
                  </a:lnTo>
                  <a:close/>
                </a:path>
              </a:pathLst>
            </a:custGeom>
            <a:solidFill>
              <a:srgbClr val="333333"/>
            </a:solidFill>
            <a:ln w="9525">
              <a:noFill/>
              <a:round/>
            </a:ln>
          </p:spPr>
          <p:txBody>
            <a:bodyPr/>
            <a:lstStyle/>
            <a:p>
              <a:endParaRPr lang="en-US"/>
            </a:p>
          </p:txBody>
        </p:sp>
        <p:sp>
          <p:nvSpPr>
            <p:cNvPr id="352309" name="Freeform 53"/>
            <p:cNvSpPr/>
            <p:nvPr/>
          </p:nvSpPr>
          <p:spPr bwMode="auto">
            <a:xfrm>
              <a:off x="3897" y="1164"/>
              <a:ext cx="3" cy="19"/>
            </a:xfrm>
            <a:custGeom>
              <a:avLst/>
              <a:gdLst/>
              <a:ahLst/>
              <a:cxnLst>
                <a:cxn ang="0">
                  <a:pos x="0" y="11"/>
                </a:cxn>
                <a:cxn ang="0">
                  <a:pos x="0" y="93"/>
                </a:cxn>
                <a:cxn ang="0">
                  <a:pos x="12" y="93"/>
                </a:cxn>
                <a:cxn ang="0">
                  <a:pos x="12" y="0"/>
                </a:cxn>
                <a:cxn ang="0">
                  <a:pos x="10" y="2"/>
                </a:cxn>
                <a:cxn ang="0">
                  <a:pos x="6" y="6"/>
                </a:cxn>
                <a:cxn ang="0">
                  <a:pos x="3" y="9"/>
                </a:cxn>
                <a:cxn ang="0">
                  <a:pos x="0" y="11"/>
                </a:cxn>
              </a:cxnLst>
              <a:rect l="0" t="0" r="r" b="b"/>
              <a:pathLst>
                <a:path w="12" h="93">
                  <a:moveTo>
                    <a:pt x="0" y="11"/>
                  </a:moveTo>
                  <a:lnTo>
                    <a:pt x="0" y="93"/>
                  </a:lnTo>
                  <a:lnTo>
                    <a:pt x="12" y="93"/>
                  </a:lnTo>
                  <a:lnTo>
                    <a:pt x="12" y="0"/>
                  </a:lnTo>
                  <a:lnTo>
                    <a:pt x="10" y="2"/>
                  </a:lnTo>
                  <a:lnTo>
                    <a:pt x="6" y="6"/>
                  </a:lnTo>
                  <a:lnTo>
                    <a:pt x="3" y="9"/>
                  </a:lnTo>
                  <a:lnTo>
                    <a:pt x="0" y="11"/>
                  </a:lnTo>
                  <a:close/>
                </a:path>
              </a:pathLst>
            </a:custGeom>
            <a:solidFill>
              <a:srgbClr val="000000"/>
            </a:solidFill>
            <a:ln w="9525">
              <a:noFill/>
              <a:round/>
            </a:ln>
          </p:spPr>
          <p:txBody>
            <a:bodyPr/>
            <a:lstStyle/>
            <a:p>
              <a:endParaRPr lang="en-US"/>
            </a:p>
          </p:txBody>
        </p:sp>
        <p:sp>
          <p:nvSpPr>
            <p:cNvPr id="352310" name="Freeform 54"/>
            <p:cNvSpPr/>
            <p:nvPr/>
          </p:nvSpPr>
          <p:spPr bwMode="auto">
            <a:xfrm>
              <a:off x="3890" y="1082"/>
              <a:ext cx="2" cy="91"/>
            </a:xfrm>
            <a:custGeom>
              <a:avLst/>
              <a:gdLst/>
              <a:ahLst/>
              <a:cxnLst>
                <a:cxn ang="0">
                  <a:pos x="0" y="0"/>
                </a:cxn>
                <a:cxn ang="0">
                  <a:pos x="0" y="436"/>
                </a:cxn>
                <a:cxn ang="0">
                  <a:pos x="3" y="434"/>
                </a:cxn>
                <a:cxn ang="0">
                  <a:pos x="6" y="430"/>
                </a:cxn>
                <a:cxn ang="0">
                  <a:pos x="9" y="428"/>
                </a:cxn>
                <a:cxn ang="0">
                  <a:pos x="13" y="426"/>
                </a:cxn>
                <a:cxn ang="0">
                  <a:pos x="13" y="0"/>
                </a:cxn>
                <a:cxn ang="0">
                  <a:pos x="0" y="0"/>
                </a:cxn>
              </a:cxnLst>
              <a:rect l="0" t="0" r="r" b="b"/>
              <a:pathLst>
                <a:path w="13" h="436">
                  <a:moveTo>
                    <a:pt x="0" y="0"/>
                  </a:moveTo>
                  <a:lnTo>
                    <a:pt x="0" y="436"/>
                  </a:lnTo>
                  <a:lnTo>
                    <a:pt x="3" y="434"/>
                  </a:lnTo>
                  <a:lnTo>
                    <a:pt x="6" y="430"/>
                  </a:lnTo>
                  <a:lnTo>
                    <a:pt x="9" y="428"/>
                  </a:lnTo>
                  <a:lnTo>
                    <a:pt x="13" y="426"/>
                  </a:lnTo>
                  <a:lnTo>
                    <a:pt x="13" y="0"/>
                  </a:lnTo>
                  <a:lnTo>
                    <a:pt x="0" y="0"/>
                  </a:lnTo>
                  <a:close/>
                </a:path>
              </a:pathLst>
            </a:custGeom>
            <a:solidFill>
              <a:srgbClr val="333333"/>
            </a:solidFill>
            <a:ln w="9525">
              <a:noFill/>
              <a:round/>
            </a:ln>
          </p:spPr>
          <p:txBody>
            <a:bodyPr/>
            <a:lstStyle/>
            <a:p>
              <a:endParaRPr lang="en-US"/>
            </a:p>
          </p:txBody>
        </p:sp>
        <p:sp>
          <p:nvSpPr>
            <p:cNvPr id="352311" name="Freeform 55"/>
            <p:cNvSpPr/>
            <p:nvPr/>
          </p:nvSpPr>
          <p:spPr bwMode="auto">
            <a:xfrm>
              <a:off x="3882" y="1082"/>
              <a:ext cx="3" cy="97"/>
            </a:xfrm>
            <a:custGeom>
              <a:avLst/>
              <a:gdLst/>
              <a:ahLst/>
              <a:cxnLst>
                <a:cxn ang="0">
                  <a:pos x="0" y="0"/>
                </a:cxn>
                <a:cxn ang="0">
                  <a:pos x="0" y="464"/>
                </a:cxn>
                <a:cxn ang="0">
                  <a:pos x="3" y="462"/>
                </a:cxn>
                <a:cxn ang="0">
                  <a:pos x="6" y="459"/>
                </a:cxn>
                <a:cxn ang="0">
                  <a:pos x="9" y="457"/>
                </a:cxn>
                <a:cxn ang="0">
                  <a:pos x="13" y="455"/>
                </a:cxn>
                <a:cxn ang="0">
                  <a:pos x="13" y="0"/>
                </a:cxn>
                <a:cxn ang="0">
                  <a:pos x="0" y="0"/>
                </a:cxn>
              </a:cxnLst>
              <a:rect l="0" t="0" r="r" b="b"/>
              <a:pathLst>
                <a:path w="13" h="464">
                  <a:moveTo>
                    <a:pt x="0" y="0"/>
                  </a:moveTo>
                  <a:lnTo>
                    <a:pt x="0" y="464"/>
                  </a:lnTo>
                  <a:lnTo>
                    <a:pt x="3" y="462"/>
                  </a:lnTo>
                  <a:lnTo>
                    <a:pt x="6" y="459"/>
                  </a:lnTo>
                  <a:lnTo>
                    <a:pt x="9" y="457"/>
                  </a:lnTo>
                  <a:lnTo>
                    <a:pt x="13" y="455"/>
                  </a:lnTo>
                  <a:lnTo>
                    <a:pt x="13" y="0"/>
                  </a:lnTo>
                  <a:lnTo>
                    <a:pt x="0" y="0"/>
                  </a:lnTo>
                  <a:close/>
                </a:path>
              </a:pathLst>
            </a:custGeom>
            <a:solidFill>
              <a:srgbClr val="333333"/>
            </a:solidFill>
            <a:ln w="9525">
              <a:noFill/>
              <a:round/>
            </a:ln>
          </p:spPr>
          <p:txBody>
            <a:bodyPr/>
            <a:lstStyle/>
            <a:p>
              <a:endParaRPr lang="en-US"/>
            </a:p>
          </p:txBody>
        </p:sp>
        <p:sp>
          <p:nvSpPr>
            <p:cNvPr id="352312" name="Freeform 56"/>
            <p:cNvSpPr/>
            <p:nvPr/>
          </p:nvSpPr>
          <p:spPr bwMode="auto">
            <a:xfrm>
              <a:off x="3875" y="1091"/>
              <a:ext cx="3" cy="92"/>
            </a:xfrm>
            <a:custGeom>
              <a:avLst/>
              <a:gdLst/>
              <a:ahLst/>
              <a:cxnLst>
                <a:cxn ang="0">
                  <a:pos x="0" y="87"/>
                </a:cxn>
                <a:cxn ang="0">
                  <a:pos x="0" y="439"/>
                </a:cxn>
                <a:cxn ang="0">
                  <a:pos x="8" y="439"/>
                </a:cxn>
                <a:cxn ang="0">
                  <a:pos x="9" y="439"/>
                </a:cxn>
                <a:cxn ang="0">
                  <a:pos x="11" y="438"/>
                </a:cxn>
                <a:cxn ang="0">
                  <a:pos x="11" y="438"/>
                </a:cxn>
                <a:cxn ang="0">
                  <a:pos x="12" y="437"/>
                </a:cxn>
                <a:cxn ang="0">
                  <a:pos x="12" y="0"/>
                </a:cxn>
                <a:cxn ang="0">
                  <a:pos x="9" y="20"/>
                </a:cxn>
                <a:cxn ang="0">
                  <a:pos x="7" y="41"/>
                </a:cxn>
                <a:cxn ang="0">
                  <a:pos x="4" y="65"/>
                </a:cxn>
                <a:cxn ang="0">
                  <a:pos x="0" y="87"/>
                </a:cxn>
              </a:cxnLst>
              <a:rect l="0" t="0" r="r" b="b"/>
              <a:pathLst>
                <a:path w="12" h="439">
                  <a:moveTo>
                    <a:pt x="0" y="87"/>
                  </a:moveTo>
                  <a:lnTo>
                    <a:pt x="0" y="439"/>
                  </a:lnTo>
                  <a:lnTo>
                    <a:pt x="8" y="439"/>
                  </a:lnTo>
                  <a:lnTo>
                    <a:pt x="9" y="439"/>
                  </a:lnTo>
                  <a:lnTo>
                    <a:pt x="11" y="438"/>
                  </a:lnTo>
                  <a:lnTo>
                    <a:pt x="11" y="438"/>
                  </a:lnTo>
                  <a:lnTo>
                    <a:pt x="12" y="437"/>
                  </a:lnTo>
                  <a:lnTo>
                    <a:pt x="12" y="0"/>
                  </a:lnTo>
                  <a:lnTo>
                    <a:pt x="9" y="20"/>
                  </a:lnTo>
                  <a:lnTo>
                    <a:pt x="7" y="41"/>
                  </a:lnTo>
                  <a:lnTo>
                    <a:pt x="4" y="65"/>
                  </a:lnTo>
                  <a:lnTo>
                    <a:pt x="0" y="87"/>
                  </a:lnTo>
                  <a:close/>
                </a:path>
              </a:pathLst>
            </a:custGeom>
            <a:solidFill>
              <a:srgbClr val="333333"/>
            </a:solidFill>
            <a:ln w="9525">
              <a:noFill/>
              <a:round/>
            </a:ln>
          </p:spPr>
          <p:txBody>
            <a:bodyPr/>
            <a:lstStyle/>
            <a:p>
              <a:endParaRPr lang="en-US"/>
            </a:p>
          </p:txBody>
        </p:sp>
        <p:sp>
          <p:nvSpPr>
            <p:cNvPr id="352313" name="Freeform 57"/>
            <p:cNvSpPr/>
            <p:nvPr/>
          </p:nvSpPr>
          <p:spPr bwMode="auto">
            <a:xfrm>
              <a:off x="3853" y="1155"/>
              <a:ext cx="2" cy="28"/>
            </a:xfrm>
            <a:custGeom>
              <a:avLst/>
              <a:gdLst/>
              <a:ahLst/>
              <a:cxnLst>
                <a:cxn ang="0">
                  <a:pos x="11" y="137"/>
                </a:cxn>
                <a:cxn ang="0">
                  <a:pos x="11" y="0"/>
                </a:cxn>
                <a:cxn ang="0">
                  <a:pos x="8" y="5"/>
                </a:cxn>
                <a:cxn ang="0">
                  <a:pos x="6" y="8"/>
                </a:cxn>
                <a:cxn ang="0">
                  <a:pos x="3" y="11"/>
                </a:cxn>
                <a:cxn ang="0">
                  <a:pos x="0" y="16"/>
                </a:cxn>
                <a:cxn ang="0">
                  <a:pos x="0" y="137"/>
                </a:cxn>
                <a:cxn ang="0">
                  <a:pos x="11" y="137"/>
                </a:cxn>
              </a:cxnLst>
              <a:rect l="0" t="0" r="r" b="b"/>
              <a:pathLst>
                <a:path w="11" h="137">
                  <a:moveTo>
                    <a:pt x="11" y="137"/>
                  </a:moveTo>
                  <a:lnTo>
                    <a:pt x="11" y="0"/>
                  </a:lnTo>
                  <a:lnTo>
                    <a:pt x="8" y="5"/>
                  </a:lnTo>
                  <a:lnTo>
                    <a:pt x="6" y="8"/>
                  </a:lnTo>
                  <a:lnTo>
                    <a:pt x="3" y="11"/>
                  </a:lnTo>
                  <a:lnTo>
                    <a:pt x="0" y="16"/>
                  </a:lnTo>
                  <a:lnTo>
                    <a:pt x="0" y="137"/>
                  </a:lnTo>
                  <a:lnTo>
                    <a:pt x="11" y="137"/>
                  </a:lnTo>
                  <a:close/>
                </a:path>
              </a:pathLst>
            </a:custGeom>
            <a:solidFill>
              <a:srgbClr val="333333"/>
            </a:solidFill>
            <a:ln w="9525">
              <a:noFill/>
              <a:round/>
            </a:ln>
          </p:spPr>
          <p:txBody>
            <a:bodyPr/>
            <a:lstStyle/>
            <a:p>
              <a:endParaRPr lang="en-US"/>
            </a:p>
          </p:txBody>
        </p:sp>
        <p:sp>
          <p:nvSpPr>
            <p:cNvPr id="352314" name="Freeform 58"/>
            <p:cNvSpPr/>
            <p:nvPr/>
          </p:nvSpPr>
          <p:spPr bwMode="auto">
            <a:xfrm>
              <a:off x="3860" y="1142"/>
              <a:ext cx="3" cy="41"/>
            </a:xfrm>
            <a:custGeom>
              <a:avLst/>
              <a:gdLst/>
              <a:ahLst/>
              <a:cxnLst>
                <a:cxn ang="0">
                  <a:pos x="10" y="195"/>
                </a:cxn>
                <a:cxn ang="0">
                  <a:pos x="10" y="0"/>
                </a:cxn>
                <a:cxn ang="0">
                  <a:pos x="8" y="4"/>
                </a:cxn>
                <a:cxn ang="0">
                  <a:pos x="5" y="10"/>
                </a:cxn>
                <a:cxn ang="0">
                  <a:pos x="2" y="14"/>
                </a:cxn>
                <a:cxn ang="0">
                  <a:pos x="0" y="20"/>
                </a:cxn>
                <a:cxn ang="0">
                  <a:pos x="0" y="195"/>
                </a:cxn>
                <a:cxn ang="0">
                  <a:pos x="10" y="195"/>
                </a:cxn>
              </a:cxnLst>
              <a:rect l="0" t="0" r="r" b="b"/>
              <a:pathLst>
                <a:path w="10" h="195">
                  <a:moveTo>
                    <a:pt x="10" y="195"/>
                  </a:moveTo>
                  <a:lnTo>
                    <a:pt x="10" y="0"/>
                  </a:lnTo>
                  <a:lnTo>
                    <a:pt x="8" y="4"/>
                  </a:lnTo>
                  <a:lnTo>
                    <a:pt x="5" y="10"/>
                  </a:lnTo>
                  <a:lnTo>
                    <a:pt x="2" y="14"/>
                  </a:lnTo>
                  <a:lnTo>
                    <a:pt x="0" y="20"/>
                  </a:lnTo>
                  <a:lnTo>
                    <a:pt x="0" y="195"/>
                  </a:lnTo>
                  <a:lnTo>
                    <a:pt x="10" y="195"/>
                  </a:lnTo>
                  <a:close/>
                </a:path>
              </a:pathLst>
            </a:custGeom>
            <a:solidFill>
              <a:srgbClr val="333333"/>
            </a:solidFill>
            <a:ln w="9525">
              <a:noFill/>
              <a:round/>
            </a:ln>
          </p:spPr>
          <p:txBody>
            <a:bodyPr/>
            <a:lstStyle/>
            <a:p>
              <a:endParaRPr lang="en-US"/>
            </a:p>
          </p:txBody>
        </p:sp>
        <p:sp>
          <p:nvSpPr>
            <p:cNvPr id="352315" name="Freeform 59"/>
            <p:cNvSpPr/>
            <p:nvPr/>
          </p:nvSpPr>
          <p:spPr bwMode="auto">
            <a:xfrm>
              <a:off x="3868" y="1126"/>
              <a:ext cx="2" cy="57"/>
            </a:xfrm>
            <a:custGeom>
              <a:avLst/>
              <a:gdLst/>
              <a:ahLst/>
              <a:cxnLst>
                <a:cxn ang="0">
                  <a:pos x="11" y="275"/>
                </a:cxn>
                <a:cxn ang="0">
                  <a:pos x="11" y="0"/>
                </a:cxn>
                <a:cxn ang="0">
                  <a:pos x="9" y="7"/>
                </a:cxn>
                <a:cxn ang="0">
                  <a:pos x="6" y="14"/>
                </a:cxn>
                <a:cxn ang="0">
                  <a:pos x="3" y="22"/>
                </a:cxn>
                <a:cxn ang="0">
                  <a:pos x="0" y="30"/>
                </a:cxn>
                <a:cxn ang="0">
                  <a:pos x="0" y="275"/>
                </a:cxn>
                <a:cxn ang="0">
                  <a:pos x="11" y="275"/>
                </a:cxn>
              </a:cxnLst>
              <a:rect l="0" t="0" r="r" b="b"/>
              <a:pathLst>
                <a:path w="11" h="275">
                  <a:moveTo>
                    <a:pt x="11" y="275"/>
                  </a:moveTo>
                  <a:lnTo>
                    <a:pt x="11" y="0"/>
                  </a:lnTo>
                  <a:lnTo>
                    <a:pt x="9" y="7"/>
                  </a:lnTo>
                  <a:lnTo>
                    <a:pt x="6" y="14"/>
                  </a:lnTo>
                  <a:lnTo>
                    <a:pt x="3" y="22"/>
                  </a:lnTo>
                  <a:lnTo>
                    <a:pt x="0" y="30"/>
                  </a:lnTo>
                  <a:lnTo>
                    <a:pt x="0" y="275"/>
                  </a:lnTo>
                  <a:lnTo>
                    <a:pt x="11" y="275"/>
                  </a:lnTo>
                  <a:close/>
                </a:path>
              </a:pathLst>
            </a:custGeom>
            <a:solidFill>
              <a:srgbClr val="333333"/>
            </a:solidFill>
            <a:ln w="9525">
              <a:noFill/>
              <a:round/>
            </a:ln>
          </p:spPr>
          <p:txBody>
            <a:bodyPr/>
            <a:lstStyle/>
            <a:p>
              <a:endParaRPr lang="en-US"/>
            </a:p>
          </p:txBody>
        </p:sp>
        <p:sp>
          <p:nvSpPr>
            <p:cNvPr id="352316" name="Freeform 60"/>
            <p:cNvSpPr/>
            <p:nvPr/>
          </p:nvSpPr>
          <p:spPr bwMode="auto">
            <a:xfrm>
              <a:off x="3875" y="1082"/>
              <a:ext cx="3" cy="28"/>
            </a:xfrm>
            <a:custGeom>
              <a:avLst/>
              <a:gdLst/>
              <a:ahLst/>
              <a:cxnLst>
                <a:cxn ang="0">
                  <a:pos x="12" y="0"/>
                </a:cxn>
                <a:cxn ang="0">
                  <a:pos x="0" y="0"/>
                </a:cxn>
                <a:cxn ang="0">
                  <a:pos x="0" y="133"/>
                </a:cxn>
                <a:cxn ang="0">
                  <a:pos x="4" y="111"/>
                </a:cxn>
                <a:cxn ang="0">
                  <a:pos x="7" y="87"/>
                </a:cxn>
                <a:cxn ang="0">
                  <a:pos x="9" y="66"/>
                </a:cxn>
                <a:cxn ang="0">
                  <a:pos x="12" y="46"/>
                </a:cxn>
                <a:cxn ang="0">
                  <a:pos x="12" y="0"/>
                </a:cxn>
              </a:cxnLst>
              <a:rect l="0" t="0" r="r" b="b"/>
              <a:pathLst>
                <a:path w="12" h="133">
                  <a:moveTo>
                    <a:pt x="12" y="0"/>
                  </a:moveTo>
                  <a:lnTo>
                    <a:pt x="0" y="0"/>
                  </a:lnTo>
                  <a:lnTo>
                    <a:pt x="0" y="133"/>
                  </a:lnTo>
                  <a:lnTo>
                    <a:pt x="4" y="111"/>
                  </a:lnTo>
                  <a:lnTo>
                    <a:pt x="7" y="87"/>
                  </a:lnTo>
                  <a:lnTo>
                    <a:pt x="9" y="66"/>
                  </a:lnTo>
                  <a:lnTo>
                    <a:pt x="12" y="46"/>
                  </a:lnTo>
                  <a:lnTo>
                    <a:pt x="12" y="0"/>
                  </a:lnTo>
                  <a:close/>
                </a:path>
              </a:pathLst>
            </a:custGeom>
            <a:solidFill>
              <a:srgbClr val="000000"/>
            </a:solidFill>
            <a:ln w="9525">
              <a:noFill/>
              <a:round/>
            </a:ln>
          </p:spPr>
          <p:txBody>
            <a:bodyPr/>
            <a:lstStyle/>
            <a:p>
              <a:endParaRPr lang="en-US"/>
            </a:p>
          </p:txBody>
        </p:sp>
        <p:sp>
          <p:nvSpPr>
            <p:cNvPr id="352317" name="Freeform 61"/>
            <p:cNvSpPr/>
            <p:nvPr/>
          </p:nvSpPr>
          <p:spPr bwMode="auto">
            <a:xfrm>
              <a:off x="3868" y="1082"/>
              <a:ext cx="2" cy="50"/>
            </a:xfrm>
            <a:custGeom>
              <a:avLst/>
              <a:gdLst/>
              <a:ahLst/>
              <a:cxnLst>
                <a:cxn ang="0">
                  <a:pos x="11" y="0"/>
                </a:cxn>
                <a:cxn ang="0">
                  <a:pos x="0" y="0"/>
                </a:cxn>
                <a:cxn ang="0">
                  <a:pos x="0" y="240"/>
                </a:cxn>
                <a:cxn ang="0">
                  <a:pos x="3" y="232"/>
                </a:cxn>
                <a:cxn ang="0">
                  <a:pos x="6" y="224"/>
                </a:cxn>
                <a:cxn ang="0">
                  <a:pos x="9" y="217"/>
                </a:cxn>
                <a:cxn ang="0">
                  <a:pos x="11" y="210"/>
                </a:cxn>
                <a:cxn ang="0">
                  <a:pos x="11" y="0"/>
                </a:cxn>
              </a:cxnLst>
              <a:rect l="0" t="0" r="r" b="b"/>
              <a:pathLst>
                <a:path w="11" h="240">
                  <a:moveTo>
                    <a:pt x="11" y="0"/>
                  </a:moveTo>
                  <a:lnTo>
                    <a:pt x="0" y="0"/>
                  </a:lnTo>
                  <a:lnTo>
                    <a:pt x="0" y="240"/>
                  </a:lnTo>
                  <a:lnTo>
                    <a:pt x="3" y="232"/>
                  </a:lnTo>
                  <a:lnTo>
                    <a:pt x="6" y="224"/>
                  </a:lnTo>
                  <a:lnTo>
                    <a:pt x="9" y="217"/>
                  </a:lnTo>
                  <a:lnTo>
                    <a:pt x="11" y="210"/>
                  </a:lnTo>
                  <a:lnTo>
                    <a:pt x="11" y="0"/>
                  </a:lnTo>
                  <a:close/>
                </a:path>
              </a:pathLst>
            </a:custGeom>
            <a:solidFill>
              <a:srgbClr val="000000"/>
            </a:solidFill>
            <a:ln w="9525">
              <a:noFill/>
              <a:round/>
            </a:ln>
          </p:spPr>
          <p:txBody>
            <a:bodyPr/>
            <a:lstStyle/>
            <a:p>
              <a:endParaRPr lang="en-US"/>
            </a:p>
          </p:txBody>
        </p:sp>
        <p:sp>
          <p:nvSpPr>
            <p:cNvPr id="352318" name="Freeform 62"/>
            <p:cNvSpPr/>
            <p:nvPr/>
          </p:nvSpPr>
          <p:spPr bwMode="auto">
            <a:xfrm>
              <a:off x="3860" y="1082"/>
              <a:ext cx="3" cy="65"/>
            </a:xfrm>
            <a:custGeom>
              <a:avLst/>
              <a:gdLst/>
              <a:ahLst/>
              <a:cxnLst>
                <a:cxn ang="0">
                  <a:pos x="10" y="0"/>
                </a:cxn>
                <a:cxn ang="0">
                  <a:pos x="0" y="0"/>
                </a:cxn>
                <a:cxn ang="0">
                  <a:pos x="0" y="310"/>
                </a:cxn>
                <a:cxn ang="0">
                  <a:pos x="2" y="304"/>
                </a:cxn>
                <a:cxn ang="0">
                  <a:pos x="5" y="300"/>
                </a:cxn>
                <a:cxn ang="0">
                  <a:pos x="8" y="294"/>
                </a:cxn>
                <a:cxn ang="0">
                  <a:pos x="10" y="290"/>
                </a:cxn>
                <a:cxn ang="0">
                  <a:pos x="10" y="0"/>
                </a:cxn>
              </a:cxnLst>
              <a:rect l="0" t="0" r="r" b="b"/>
              <a:pathLst>
                <a:path w="10" h="310">
                  <a:moveTo>
                    <a:pt x="10" y="0"/>
                  </a:moveTo>
                  <a:lnTo>
                    <a:pt x="0" y="0"/>
                  </a:lnTo>
                  <a:lnTo>
                    <a:pt x="0" y="310"/>
                  </a:lnTo>
                  <a:lnTo>
                    <a:pt x="2" y="304"/>
                  </a:lnTo>
                  <a:lnTo>
                    <a:pt x="5" y="300"/>
                  </a:lnTo>
                  <a:lnTo>
                    <a:pt x="8" y="294"/>
                  </a:lnTo>
                  <a:lnTo>
                    <a:pt x="10" y="290"/>
                  </a:lnTo>
                  <a:lnTo>
                    <a:pt x="10" y="0"/>
                  </a:lnTo>
                  <a:close/>
                </a:path>
              </a:pathLst>
            </a:custGeom>
            <a:solidFill>
              <a:srgbClr val="000000"/>
            </a:solidFill>
            <a:ln w="9525">
              <a:noFill/>
              <a:round/>
            </a:ln>
          </p:spPr>
          <p:txBody>
            <a:bodyPr/>
            <a:lstStyle/>
            <a:p>
              <a:endParaRPr lang="en-US"/>
            </a:p>
          </p:txBody>
        </p:sp>
        <p:sp>
          <p:nvSpPr>
            <p:cNvPr id="352319" name="Freeform 63"/>
            <p:cNvSpPr/>
            <p:nvPr/>
          </p:nvSpPr>
          <p:spPr bwMode="auto">
            <a:xfrm>
              <a:off x="3853" y="1082"/>
              <a:ext cx="2" cy="76"/>
            </a:xfrm>
            <a:custGeom>
              <a:avLst/>
              <a:gdLst/>
              <a:ahLst/>
              <a:cxnLst>
                <a:cxn ang="0">
                  <a:pos x="11" y="0"/>
                </a:cxn>
                <a:cxn ang="0">
                  <a:pos x="0" y="0"/>
                </a:cxn>
                <a:cxn ang="0">
                  <a:pos x="0" y="364"/>
                </a:cxn>
                <a:cxn ang="0">
                  <a:pos x="3" y="359"/>
                </a:cxn>
                <a:cxn ang="0">
                  <a:pos x="6" y="356"/>
                </a:cxn>
                <a:cxn ang="0">
                  <a:pos x="8" y="353"/>
                </a:cxn>
                <a:cxn ang="0">
                  <a:pos x="11" y="348"/>
                </a:cxn>
                <a:cxn ang="0">
                  <a:pos x="11" y="0"/>
                </a:cxn>
              </a:cxnLst>
              <a:rect l="0" t="0" r="r" b="b"/>
              <a:pathLst>
                <a:path w="11" h="364">
                  <a:moveTo>
                    <a:pt x="11" y="0"/>
                  </a:moveTo>
                  <a:lnTo>
                    <a:pt x="0" y="0"/>
                  </a:lnTo>
                  <a:lnTo>
                    <a:pt x="0" y="364"/>
                  </a:lnTo>
                  <a:lnTo>
                    <a:pt x="3" y="359"/>
                  </a:lnTo>
                  <a:lnTo>
                    <a:pt x="6" y="356"/>
                  </a:lnTo>
                  <a:lnTo>
                    <a:pt x="8" y="353"/>
                  </a:lnTo>
                  <a:lnTo>
                    <a:pt x="11" y="348"/>
                  </a:lnTo>
                  <a:lnTo>
                    <a:pt x="11" y="0"/>
                  </a:lnTo>
                  <a:close/>
                </a:path>
              </a:pathLst>
            </a:custGeom>
            <a:solidFill>
              <a:srgbClr val="000000"/>
            </a:solidFill>
            <a:ln w="9525">
              <a:noFill/>
              <a:round/>
            </a:ln>
          </p:spPr>
          <p:txBody>
            <a:bodyPr/>
            <a:lstStyle/>
            <a:p>
              <a:endParaRPr lang="en-US"/>
            </a:p>
          </p:txBody>
        </p:sp>
        <p:sp>
          <p:nvSpPr>
            <p:cNvPr id="352321" name="Freeform 65"/>
            <p:cNvSpPr/>
            <p:nvPr/>
          </p:nvSpPr>
          <p:spPr bwMode="auto">
            <a:xfrm>
              <a:off x="3882" y="1177"/>
              <a:ext cx="3" cy="6"/>
            </a:xfrm>
            <a:custGeom>
              <a:avLst/>
              <a:gdLst/>
              <a:ahLst/>
              <a:cxnLst>
                <a:cxn ang="0">
                  <a:pos x="0" y="30"/>
                </a:cxn>
                <a:cxn ang="0">
                  <a:pos x="13" y="30"/>
                </a:cxn>
                <a:cxn ang="0">
                  <a:pos x="13" y="0"/>
                </a:cxn>
                <a:cxn ang="0">
                  <a:pos x="9" y="2"/>
                </a:cxn>
                <a:cxn ang="0">
                  <a:pos x="6" y="4"/>
                </a:cxn>
                <a:cxn ang="0">
                  <a:pos x="3" y="7"/>
                </a:cxn>
                <a:cxn ang="0">
                  <a:pos x="0" y="9"/>
                </a:cxn>
                <a:cxn ang="0">
                  <a:pos x="0" y="30"/>
                </a:cxn>
              </a:cxnLst>
              <a:rect l="0" t="0" r="r" b="b"/>
              <a:pathLst>
                <a:path w="13" h="30">
                  <a:moveTo>
                    <a:pt x="0" y="30"/>
                  </a:moveTo>
                  <a:lnTo>
                    <a:pt x="13" y="30"/>
                  </a:lnTo>
                  <a:lnTo>
                    <a:pt x="13" y="0"/>
                  </a:lnTo>
                  <a:lnTo>
                    <a:pt x="9" y="2"/>
                  </a:lnTo>
                  <a:lnTo>
                    <a:pt x="6" y="4"/>
                  </a:lnTo>
                  <a:lnTo>
                    <a:pt x="3" y="7"/>
                  </a:lnTo>
                  <a:lnTo>
                    <a:pt x="0" y="9"/>
                  </a:lnTo>
                  <a:lnTo>
                    <a:pt x="0" y="30"/>
                  </a:lnTo>
                  <a:close/>
                </a:path>
              </a:pathLst>
            </a:custGeom>
            <a:solidFill>
              <a:srgbClr val="000000"/>
            </a:solidFill>
            <a:ln w="9525">
              <a:noFill/>
              <a:round/>
            </a:ln>
          </p:spPr>
          <p:txBody>
            <a:bodyPr/>
            <a:lstStyle/>
            <a:p>
              <a:endParaRPr lang="en-US"/>
            </a:p>
          </p:txBody>
        </p:sp>
        <p:sp>
          <p:nvSpPr>
            <p:cNvPr id="352322" name="Freeform 66"/>
            <p:cNvSpPr/>
            <p:nvPr/>
          </p:nvSpPr>
          <p:spPr bwMode="auto">
            <a:xfrm>
              <a:off x="3890" y="1171"/>
              <a:ext cx="2" cy="12"/>
            </a:xfrm>
            <a:custGeom>
              <a:avLst/>
              <a:gdLst/>
              <a:ahLst/>
              <a:cxnLst>
                <a:cxn ang="0">
                  <a:pos x="0" y="59"/>
                </a:cxn>
                <a:cxn ang="0">
                  <a:pos x="13" y="59"/>
                </a:cxn>
                <a:cxn ang="0">
                  <a:pos x="13" y="0"/>
                </a:cxn>
                <a:cxn ang="0">
                  <a:pos x="9" y="2"/>
                </a:cxn>
                <a:cxn ang="0">
                  <a:pos x="6" y="4"/>
                </a:cxn>
                <a:cxn ang="0">
                  <a:pos x="3" y="8"/>
                </a:cxn>
                <a:cxn ang="0">
                  <a:pos x="0" y="10"/>
                </a:cxn>
                <a:cxn ang="0">
                  <a:pos x="0" y="59"/>
                </a:cxn>
              </a:cxnLst>
              <a:rect l="0" t="0" r="r" b="b"/>
              <a:pathLst>
                <a:path w="13" h="59">
                  <a:moveTo>
                    <a:pt x="0" y="59"/>
                  </a:moveTo>
                  <a:lnTo>
                    <a:pt x="13" y="59"/>
                  </a:lnTo>
                  <a:lnTo>
                    <a:pt x="13" y="0"/>
                  </a:lnTo>
                  <a:lnTo>
                    <a:pt x="9" y="2"/>
                  </a:lnTo>
                  <a:lnTo>
                    <a:pt x="6" y="4"/>
                  </a:lnTo>
                  <a:lnTo>
                    <a:pt x="3" y="8"/>
                  </a:lnTo>
                  <a:lnTo>
                    <a:pt x="0" y="10"/>
                  </a:lnTo>
                  <a:lnTo>
                    <a:pt x="0" y="59"/>
                  </a:lnTo>
                  <a:close/>
                </a:path>
              </a:pathLst>
            </a:custGeom>
            <a:solidFill>
              <a:srgbClr val="000000"/>
            </a:solidFill>
            <a:ln w="9525">
              <a:noFill/>
              <a:round/>
            </a:ln>
          </p:spPr>
          <p:txBody>
            <a:bodyPr/>
            <a:lstStyle/>
            <a:p>
              <a:endParaRPr lang="en-US"/>
            </a:p>
          </p:txBody>
        </p:sp>
        <p:sp>
          <p:nvSpPr>
            <p:cNvPr id="352323" name="Freeform 67"/>
            <p:cNvSpPr/>
            <p:nvPr/>
          </p:nvSpPr>
          <p:spPr bwMode="auto">
            <a:xfrm>
              <a:off x="3905" y="1155"/>
              <a:ext cx="2" cy="28"/>
            </a:xfrm>
            <a:custGeom>
              <a:avLst/>
              <a:gdLst/>
              <a:ahLst/>
              <a:cxnLst>
                <a:cxn ang="0">
                  <a:pos x="0" y="135"/>
                </a:cxn>
                <a:cxn ang="0">
                  <a:pos x="12" y="135"/>
                </a:cxn>
                <a:cxn ang="0">
                  <a:pos x="12" y="0"/>
                </a:cxn>
                <a:cxn ang="0">
                  <a:pos x="9" y="4"/>
                </a:cxn>
                <a:cxn ang="0">
                  <a:pos x="5" y="6"/>
                </a:cxn>
                <a:cxn ang="0">
                  <a:pos x="2" y="9"/>
                </a:cxn>
                <a:cxn ang="0">
                  <a:pos x="0" y="13"/>
                </a:cxn>
                <a:cxn ang="0">
                  <a:pos x="0" y="135"/>
                </a:cxn>
              </a:cxnLst>
              <a:rect l="0" t="0" r="r" b="b"/>
              <a:pathLst>
                <a:path w="12" h="135">
                  <a:moveTo>
                    <a:pt x="0" y="135"/>
                  </a:moveTo>
                  <a:lnTo>
                    <a:pt x="12" y="135"/>
                  </a:lnTo>
                  <a:lnTo>
                    <a:pt x="12" y="0"/>
                  </a:lnTo>
                  <a:lnTo>
                    <a:pt x="9" y="4"/>
                  </a:lnTo>
                  <a:lnTo>
                    <a:pt x="5" y="6"/>
                  </a:lnTo>
                  <a:lnTo>
                    <a:pt x="2" y="9"/>
                  </a:lnTo>
                  <a:lnTo>
                    <a:pt x="0" y="13"/>
                  </a:lnTo>
                  <a:lnTo>
                    <a:pt x="0" y="135"/>
                  </a:lnTo>
                  <a:close/>
                </a:path>
              </a:pathLst>
            </a:custGeom>
            <a:solidFill>
              <a:srgbClr val="000000"/>
            </a:solidFill>
            <a:ln w="9525">
              <a:noFill/>
              <a:round/>
            </a:ln>
          </p:spPr>
          <p:txBody>
            <a:bodyPr/>
            <a:lstStyle/>
            <a:p>
              <a:endParaRPr lang="en-US"/>
            </a:p>
          </p:txBody>
        </p:sp>
        <p:sp>
          <p:nvSpPr>
            <p:cNvPr id="352324" name="Freeform 68"/>
            <p:cNvSpPr/>
            <p:nvPr/>
          </p:nvSpPr>
          <p:spPr bwMode="auto">
            <a:xfrm>
              <a:off x="3912" y="1147"/>
              <a:ext cx="3" cy="36"/>
            </a:xfrm>
            <a:custGeom>
              <a:avLst/>
              <a:gdLst/>
              <a:ahLst/>
              <a:cxnLst>
                <a:cxn ang="0">
                  <a:pos x="0" y="176"/>
                </a:cxn>
                <a:cxn ang="0">
                  <a:pos x="12" y="176"/>
                </a:cxn>
                <a:cxn ang="0">
                  <a:pos x="12" y="0"/>
                </a:cxn>
                <a:cxn ang="0">
                  <a:pos x="9" y="3"/>
                </a:cxn>
                <a:cxn ang="0">
                  <a:pos x="6" y="6"/>
                </a:cxn>
                <a:cxn ang="0">
                  <a:pos x="2" y="10"/>
                </a:cxn>
                <a:cxn ang="0">
                  <a:pos x="0" y="13"/>
                </a:cxn>
                <a:cxn ang="0">
                  <a:pos x="0" y="176"/>
                </a:cxn>
              </a:cxnLst>
              <a:rect l="0" t="0" r="r" b="b"/>
              <a:pathLst>
                <a:path w="12" h="176">
                  <a:moveTo>
                    <a:pt x="0" y="176"/>
                  </a:moveTo>
                  <a:lnTo>
                    <a:pt x="12" y="176"/>
                  </a:lnTo>
                  <a:lnTo>
                    <a:pt x="12" y="0"/>
                  </a:lnTo>
                  <a:lnTo>
                    <a:pt x="9" y="3"/>
                  </a:lnTo>
                  <a:lnTo>
                    <a:pt x="6" y="6"/>
                  </a:lnTo>
                  <a:lnTo>
                    <a:pt x="2" y="10"/>
                  </a:lnTo>
                  <a:lnTo>
                    <a:pt x="0" y="13"/>
                  </a:lnTo>
                  <a:lnTo>
                    <a:pt x="0" y="176"/>
                  </a:lnTo>
                  <a:close/>
                </a:path>
              </a:pathLst>
            </a:custGeom>
            <a:solidFill>
              <a:srgbClr val="000000"/>
            </a:solidFill>
            <a:ln w="9525">
              <a:noFill/>
              <a:round/>
            </a:ln>
          </p:spPr>
          <p:txBody>
            <a:bodyPr/>
            <a:lstStyle/>
            <a:p>
              <a:endParaRPr lang="en-US"/>
            </a:p>
          </p:txBody>
        </p:sp>
        <p:sp>
          <p:nvSpPr>
            <p:cNvPr id="352325" name="Freeform 69"/>
            <p:cNvSpPr/>
            <p:nvPr/>
          </p:nvSpPr>
          <p:spPr bwMode="auto">
            <a:xfrm>
              <a:off x="3920" y="1136"/>
              <a:ext cx="2" cy="47"/>
            </a:xfrm>
            <a:custGeom>
              <a:avLst/>
              <a:gdLst/>
              <a:ahLst/>
              <a:cxnLst>
                <a:cxn ang="0">
                  <a:pos x="0" y="226"/>
                </a:cxn>
                <a:cxn ang="0">
                  <a:pos x="12" y="226"/>
                </a:cxn>
                <a:cxn ang="0">
                  <a:pos x="12" y="0"/>
                </a:cxn>
                <a:cxn ang="0">
                  <a:pos x="10" y="5"/>
                </a:cxn>
                <a:cxn ang="0">
                  <a:pos x="7" y="9"/>
                </a:cxn>
                <a:cxn ang="0">
                  <a:pos x="3" y="14"/>
                </a:cxn>
                <a:cxn ang="0">
                  <a:pos x="0" y="18"/>
                </a:cxn>
                <a:cxn ang="0">
                  <a:pos x="0" y="226"/>
                </a:cxn>
              </a:cxnLst>
              <a:rect l="0" t="0" r="r" b="b"/>
              <a:pathLst>
                <a:path w="12" h="226">
                  <a:moveTo>
                    <a:pt x="0" y="226"/>
                  </a:moveTo>
                  <a:lnTo>
                    <a:pt x="12" y="226"/>
                  </a:lnTo>
                  <a:lnTo>
                    <a:pt x="12" y="0"/>
                  </a:lnTo>
                  <a:lnTo>
                    <a:pt x="10" y="5"/>
                  </a:lnTo>
                  <a:lnTo>
                    <a:pt x="7" y="9"/>
                  </a:lnTo>
                  <a:lnTo>
                    <a:pt x="3" y="14"/>
                  </a:lnTo>
                  <a:lnTo>
                    <a:pt x="0" y="18"/>
                  </a:lnTo>
                  <a:lnTo>
                    <a:pt x="0" y="226"/>
                  </a:lnTo>
                  <a:close/>
                </a:path>
              </a:pathLst>
            </a:custGeom>
            <a:solidFill>
              <a:srgbClr val="000000"/>
            </a:solidFill>
            <a:ln w="9525">
              <a:noFill/>
              <a:round/>
            </a:ln>
          </p:spPr>
          <p:txBody>
            <a:bodyPr/>
            <a:lstStyle/>
            <a:p>
              <a:endParaRPr lang="en-US"/>
            </a:p>
          </p:txBody>
        </p:sp>
        <p:sp>
          <p:nvSpPr>
            <p:cNvPr id="352326" name="Freeform 70"/>
            <p:cNvSpPr/>
            <p:nvPr/>
          </p:nvSpPr>
          <p:spPr bwMode="auto">
            <a:xfrm>
              <a:off x="3928" y="1123"/>
              <a:ext cx="2" cy="60"/>
            </a:xfrm>
            <a:custGeom>
              <a:avLst/>
              <a:gdLst/>
              <a:ahLst/>
              <a:cxnLst>
                <a:cxn ang="0">
                  <a:pos x="0" y="291"/>
                </a:cxn>
                <a:cxn ang="0">
                  <a:pos x="12" y="291"/>
                </a:cxn>
                <a:cxn ang="0">
                  <a:pos x="12" y="0"/>
                </a:cxn>
                <a:cxn ang="0">
                  <a:pos x="9" y="7"/>
                </a:cxn>
                <a:cxn ang="0">
                  <a:pos x="7" y="12"/>
                </a:cxn>
                <a:cxn ang="0">
                  <a:pos x="3" y="18"/>
                </a:cxn>
                <a:cxn ang="0">
                  <a:pos x="0" y="25"/>
                </a:cxn>
                <a:cxn ang="0">
                  <a:pos x="0" y="291"/>
                </a:cxn>
              </a:cxnLst>
              <a:rect l="0" t="0" r="r" b="b"/>
              <a:pathLst>
                <a:path w="12" h="291">
                  <a:moveTo>
                    <a:pt x="0" y="291"/>
                  </a:moveTo>
                  <a:lnTo>
                    <a:pt x="12" y="291"/>
                  </a:lnTo>
                  <a:lnTo>
                    <a:pt x="12" y="0"/>
                  </a:lnTo>
                  <a:lnTo>
                    <a:pt x="9" y="7"/>
                  </a:lnTo>
                  <a:lnTo>
                    <a:pt x="7" y="12"/>
                  </a:lnTo>
                  <a:lnTo>
                    <a:pt x="3" y="18"/>
                  </a:lnTo>
                  <a:lnTo>
                    <a:pt x="0" y="25"/>
                  </a:lnTo>
                  <a:lnTo>
                    <a:pt x="0" y="291"/>
                  </a:lnTo>
                  <a:close/>
                </a:path>
              </a:pathLst>
            </a:custGeom>
            <a:solidFill>
              <a:srgbClr val="000000"/>
            </a:solidFill>
            <a:ln w="9525">
              <a:noFill/>
              <a:round/>
            </a:ln>
          </p:spPr>
          <p:txBody>
            <a:bodyPr/>
            <a:lstStyle/>
            <a:p>
              <a:endParaRPr lang="en-US"/>
            </a:p>
          </p:txBody>
        </p:sp>
        <p:sp>
          <p:nvSpPr>
            <p:cNvPr id="352327" name="Freeform 71"/>
            <p:cNvSpPr/>
            <p:nvPr/>
          </p:nvSpPr>
          <p:spPr bwMode="auto">
            <a:xfrm>
              <a:off x="3935" y="1101"/>
              <a:ext cx="3" cy="82"/>
            </a:xfrm>
            <a:custGeom>
              <a:avLst/>
              <a:gdLst/>
              <a:ahLst/>
              <a:cxnLst>
                <a:cxn ang="0">
                  <a:pos x="0" y="392"/>
                </a:cxn>
                <a:cxn ang="0">
                  <a:pos x="13" y="392"/>
                </a:cxn>
                <a:cxn ang="0">
                  <a:pos x="13" y="0"/>
                </a:cxn>
                <a:cxn ang="0">
                  <a:pos x="10" y="11"/>
                </a:cxn>
                <a:cxn ang="0">
                  <a:pos x="7" y="21"/>
                </a:cxn>
                <a:cxn ang="0">
                  <a:pos x="4" y="31"/>
                </a:cxn>
                <a:cxn ang="0">
                  <a:pos x="0" y="40"/>
                </a:cxn>
                <a:cxn ang="0">
                  <a:pos x="0" y="392"/>
                </a:cxn>
              </a:cxnLst>
              <a:rect l="0" t="0" r="r" b="b"/>
              <a:pathLst>
                <a:path w="13" h="392">
                  <a:moveTo>
                    <a:pt x="0" y="392"/>
                  </a:moveTo>
                  <a:lnTo>
                    <a:pt x="13" y="392"/>
                  </a:lnTo>
                  <a:lnTo>
                    <a:pt x="13" y="0"/>
                  </a:lnTo>
                  <a:lnTo>
                    <a:pt x="10" y="11"/>
                  </a:lnTo>
                  <a:lnTo>
                    <a:pt x="7" y="21"/>
                  </a:lnTo>
                  <a:lnTo>
                    <a:pt x="4" y="31"/>
                  </a:lnTo>
                  <a:lnTo>
                    <a:pt x="0" y="40"/>
                  </a:lnTo>
                  <a:lnTo>
                    <a:pt x="0" y="392"/>
                  </a:lnTo>
                  <a:close/>
                </a:path>
              </a:pathLst>
            </a:custGeom>
            <a:solidFill>
              <a:srgbClr val="000000"/>
            </a:solidFill>
            <a:ln w="9525">
              <a:noFill/>
              <a:round/>
            </a:ln>
          </p:spPr>
          <p:txBody>
            <a:bodyPr/>
            <a:lstStyle/>
            <a:p>
              <a:endParaRPr lang="en-US"/>
            </a:p>
          </p:txBody>
        </p:sp>
        <p:sp>
          <p:nvSpPr>
            <p:cNvPr id="352328" name="Freeform 72"/>
            <p:cNvSpPr/>
            <p:nvPr/>
          </p:nvSpPr>
          <p:spPr bwMode="auto">
            <a:xfrm>
              <a:off x="3876" y="1096"/>
              <a:ext cx="45" cy="7"/>
            </a:xfrm>
            <a:custGeom>
              <a:avLst/>
              <a:gdLst/>
              <a:ahLst/>
              <a:cxnLst>
                <a:cxn ang="0">
                  <a:pos x="215" y="0"/>
                </a:cxn>
                <a:cxn ang="0">
                  <a:pos x="4" y="0"/>
                </a:cxn>
                <a:cxn ang="0">
                  <a:pos x="3" y="8"/>
                </a:cxn>
                <a:cxn ang="0">
                  <a:pos x="2" y="16"/>
                </a:cxn>
                <a:cxn ang="0">
                  <a:pos x="1" y="24"/>
                </a:cxn>
                <a:cxn ang="0">
                  <a:pos x="0" y="32"/>
                </a:cxn>
                <a:cxn ang="0">
                  <a:pos x="215" y="32"/>
                </a:cxn>
                <a:cxn ang="0">
                  <a:pos x="215" y="0"/>
                </a:cxn>
              </a:cxnLst>
              <a:rect l="0" t="0" r="r" b="b"/>
              <a:pathLst>
                <a:path w="215" h="32">
                  <a:moveTo>
                    <a:pt x="215" y="0"/>
                  </a:moveTo>
                  <a:lnTo>
                    <a:pt x="4" y="0"/>
                  </a:lnTo>
                  <a:lnTo>
                    <a:pt x="3" y="8"/>
                  </a:lnTo>
                  <a:lnTo>
                    <a:pt x="2" y="16"/>
                  </a:lnTo>
                  <a:lnTo>
                    <a:pt x="1" y="24"/>
                  </a:lnTo>
                  <a:lnTo>
                    <a:pt x="0" y="32"/>
                  </a:lnTo>
                  <a:lnTo>
                    <a:pt x="215" y="32"/>
                  </a:lnTo>
                  <a:lnTo>
                    <a:pt x="215" y="0"/>
                  </a:lnTo>
                  <a:close/>
                </a:path>
              </a:pathLst>
            </a:custGeom>
            <a:solidFill>
              <a:srgbClr val="FF3F3F"/>
            </a:solidFill>
            <a:ln w="9525">
              <a:noFill/>
              <a:round/>
            </a:ln>
          </p:spPr>
          <p:txBody>
            <a:bodyPr/>
            <a:lstStyle/>
            <a:p>
              <a:endParaRPr lang="en-US"/>
            </a:p>
          </p:txBody>
        </p:sp>
        <p:sp>
          <p:nvSpPr>
            <p:cNvPr id="352329" name="Freeform 73"/>
            <p:cNvSpPr/>
            <p:nvPr/>
          </p:nvSpPr>
          <p:spPr bwMode="auto">
            <a:xfrm>
              <a:off x="3877" y="1088"/>
              <a:ext cx="24" cy="7"/>
            </a:xfrm>
            <a:custGeom>
              <a:avLst/>
              <a:gdLst/>
              <a:ahLst/>
              <a:cxnLst>
                <a:cxn ang="0">
                  <a:pos x="113" y="0"/>
                </a:cxn>
                <a:cxn ang="0">
                  <a:pos x="2" y="0"/>
                </a:cxn>
                <a:cxn ang="0">
                  <a:pos x="2" y="8"/>
                </a:cxn>
                <a:cxn ang="0">
                  <a:pos x="1" y="16"/>
                </a:cxn>
                <a:cxn ang="0">
                  <a:pos x="1" y="23"/>
                </a:cxn>
                <a:cxn ang="0">
                  <a:pos x="0" y="31"/>
                </a:cxn>
                <a:cxn ang="0">
                  <a:pos x="113" y="31"/>
                </a:cxn>
                <a:cxn ang="0">
                  <a:pos x="113" y="0"/>
                </a:cxn>
              </a:cxnLst>
              <a:rect l="0" t="0" r="r" b="b"/>
              <a:pathLst>
                <a:path w="113" h="31">
                  <a:moveTo>
                    <a:pt x="113" y="0"/>
                  </a:moveTo>
                  <a:lnTo>
                    <a:pt x="2" y="0"/>
                  </a:lnTo>
                  <a:lnTo>
                    <a:pt x="2" y="8"/>
                  </a:lnTo>
                  <a:lnTo>
                    <a:pt x="1" y="16"/>
                  </a:lnTo>
                  <a:lnTo>
                    <a:pt x="1" y="23"/>
                  </a:lnTo>
                  <a:lnTo>
                    <a:pt x="0" y="31"/>
                  </a:lnTo>
                  <a:lnTo>
                    <a:pt x="113" y="31"/>
                  </a:lnTo>
                  <a:lnTo>
                    <a:pt x="113" y="0"/>
                  </a:lnTo>
                  <a:close/>
                </a:path>
              </a:pathLst>
            </a:custGeom>
            <a:solidFill>
              <a:srgbClr val="3F3FFF"/>
            </a:solidFill>
            <a:ln w="9525">
              <a:noFill/>
              <a:round/>
            </a:ln>
          </p:spPr>
          <p:txBody>
            <a:bodyPr/>
            <a:lstStyle/>
            <a:p>
              <a:endParaRPr lang="en-US"/>
            </a:p>
          </p:txBody>
        </p:sp>
        <p:sp>
          <p:nvSpPr>
            <p:cNvPr id="352330" name="Freeform 74"/>
            <p:cNvSpPr/>
            <p:nvPr/>
          </p:nvSpPr>
          <p:spPr bwMode="auto">
            <a:xfrm>
              <a:off x="3855" y="1088"/>
              <a:ext cx="23" cy="7"/>
            </a:xfrm>
            <a:custGeom>
              <a:avLst/>
              <a:gdLst/>
              <a:ahLst/>
              <a:cxnLst>
                <a:cxn ang="0">
                  <a:pos x="0" y="0"/>
                </a:cxn>
                <a:cxn ang="0">
                  <a:pos x="0" y="31"/>
                </a:cxn>
                <a:cxn ang="0">
                  <a:pos x="106" y="31"/>
                </a:cxn>
                <a:cxn ang="0">
                  <a:pos x="107" y="23"/>
                </a:cxn>
                <a:cxn ang="0">
                  <a:pos x="107" y="16"/>
                </a:cxn>
                <a:cxn ang="0">
                  <a:pos x="108" y="8"/>
                </a:cxn>
                <a:cxn ang="0">
                  <a:pos x="108" y="0"/>
                </a:cxn>
                <a:cxn ang="0">
                  <a:pos x="0" y="0"/>
                </a:cxn>
              </a:cxnLst>
              <a:rect l="0" t="0" r="r" b="b"/>
              <a:pathLst>
                <a:path w="108" h="31">
                  <a:moveTo>
                    <a:pt x="0" y="0"/>
                  </a:moveTo>
                  <a:lnTo>
                    <a:pt x="0" y="31"/>
                  </a:lnTo>
                  <a:lnTo>
                    <a:pt x="106" y="31"/>
                  </a:lnTo>
                  <a:lnTo>
                    <a:pt x="107" y="23"/>
                  </a:lnTo>
                  <a:lnTo>
                    <a:pt x="107" y="16"/>
                  </a:lnTo>
                  <a:lnTo>
                    <a:pt x="108" y="8"/>
                  </a:lnTo>
                  <a:lnTo>
                    <a:pt x="108" y="0"/>
                  </a:lnTo>
                  <a:lnTo>
                    <a:pt x="0" y="0"/>
                  </a:lnTo>
                  <a:close/>
                </a:path>
              </a:pathLst>
            </a:custGeom>
            <a:solidFill>
              <a:srgbClr val="0000FF"/>
            </a:solidFill>
            <a:ln w="9525">
              <a:noFill/>
              <a:round/>
            </a:ln>
          </p:spPr>
          <p:txBody>
            <a:bodyPr/>
            <a:lstStyle/>
            <a:p>
              <a:endParaRPr lang="en-US"/>
            </a:p>
          </p:txBody>
        </p:sp>
        <p:sp>
          <p:nvSpPr>
            <p:cNvPr id="352331" name="Freeform 75"/>
            <p:cNvSpPr/>
            <p:nvPr/>
          </p:nvSpPr>
          <p:spPr bwMode="auto">
            <a:xfrm>
              <a:off x="3855" y="1096"/>
              <a:ext cx="22" cy="7"/>
            </a:xfrm>
            <a:custGeom>
              <a:avLst/>
              <a:gdLst/>
              <a:ahLst/>
              <a:cxnLst>
                <a:cxn ang="0">
                  <a:pos x="0" y="0"/>
                </a:cxn>
                <a:cxn ang="0">
                  <a:pos x="0" y="32"/>
                </a:cxn>
                <a:cxn ang="0">
                  <a:pos x="100" y="32"/>
                </a:cxn>
                <a:cxn ang="0">
                  <a:pos x="101" y="24"/>
                </a:cxn>
                <a:cxn ang="0">
                  <a:pos x="102" y="16"/>
                </a:cxn>
                <a:cxn ang="0">
                  <a:pos x="103" y="8"/>
                </a:cxn>
                <a:cxn ang="0">
                  <a:pos x="104" y="0"/>
                </a:cxn>
                <a:cxn ang="0">
                  <a:pos x="0" y="0"/>
                </a:cxn>
              </a:cxnLst>
              <a:rect l="0" t="0" r="r" b="b"/>
              <a:pathLst>
                <a:path w="104" h="32">
                  <a:moveTo>
                    <a:pt x="0" y="0"/>
                  </a:moveTo>
                  <a:lnTo>
                    <a:pt x="0" y="32"/>
                  </a:lnTo>
                  <a:lnTo>
                    <a:pt x="100" y="32"/>
                  </a:lnTo>
                  <a:lnTo>
                    <a:pt x="101" y="24"/>
                  </a:lnTo>
                  <a:lnTo>
                    <a:pt x="102" y="16"/>
                  </a:lnTo>
                  <a:lnTo>
                    <a:pt x="103" y="8"/>
                  </a:lnTo>
                  <a:lnTo>
                    <a:pt x="104" y="0"/>
                  </a:lnTo>
                  <a:lnTo>
                    <a:pt x="0" y="0"/>
                  </a:lnTo>
                  <a:close/>
                </a:path>
              </a:pathLst>
            </a:custGeom>
            <a:solidFill>
              <a:srgbClr val="FF0000"/>
            </a:solidFill>
            <a:ln w="9525">
              <a:noFill/>
              <a:round/>
            </a:ln>
          </p:spPr>
          <p:txBody>
            <a:bodyPr/>
            <a:lstStyle/>
            <a:p>
              <a:endParaRPr lang="en-US"/>
            </a:p>
          </p:txBody>
        </p:sp>
        <p:sp>
          <p:nvSpPr>
            <p:cNvPr id="352332" name="Freeform 76"/>
            <p:cNvSpPr/>
            <p:nvPr/>
          </p:nvSpPr>
          <p:spPr bwMode="auto">
            <a:xfrm>
              <a:off x="3873" y="1112"/>
              <a:ext cx="62" cy="6"/>
            </a:xfrm>
            <a:custGeom>
              <a:avLst/>
              <a:gdLst/>
              <a:ahLst/>
              <a:cxnLst>
                <a:cxn ang="0">
                  <a:pos x="0" y="32"/>
                </a:cxn>
                <a:cxn ang="0">
                  <a:pos x="286" y="32"/>
                </a:cxn>
                <a:cxn ang="0">
                  <a:pos x="289" y="24"/>
                </a:cxn>
                <a:cxn ang="0">
                  <a:pos x="292" y="16"/>
                </a:cxn>
                <a:cxn ang="0">
                  <a:pos x="294" y="8"/>
                </a:cxn>
                <a:cxn ang="0">
                  <a:pos x="297" y="0"/>
                </a:cxn>
                <a:cxn ang="0">
                  <a:pos x="10" y="0"/>
                </a:cxn>
                <a:cxn ang="0">
                  <a:pos x="8" y="8"/>
                </a:cxn>
                <a:cxn ang="0">
                  <a:pos x="5" y="16"/>
                </a:cxn>
                <a:cxn ang="0">
                  <a:pos x="3" y="24"/>
                </a:cxn>
                <a:cxn ang="0">
                  <a:pos x="0" y="32"/>
                </a:cxn>
              </a:cxnLst>
              <a:rect l="0" t="0" r="r" b="b"/>
              <a:pathLst>
                <a:path w="297" h="32">
                  <a:moveTo>
                    <a:pt x="0" y="32"/>
                  </a:moveTo>
                  <a:lnTo>
                    <a:pt x="286" y="32"/>
                  </a:lnTo>
                  <a:lnTo>
                    <a:pt x="289" y="24"/>
                  </a:lnTo>
                  <a:lnTo>
                    <a:pt x="292" y="16"/>
                  </a:lnTo>
                  <a:lnTo>
                    <a:pt x="294" y="8"/>
                  </a:lnTo>
                  <a:lnTo>
                    <a:pt x="297" y="0"/>
                  </a:lnTo>
                  <a:lnTo>
                    <a:pt x="10" y="0"/>
                  </a:lnTo>
                  <a:lnTo>
                    <a:pt x="8" y="8"/>
                  </a:lnTo>
                  <a:lnTo>
                    <a:pt x="5" y="16"/>
                  </a:lnTo>
                  <a:lnTo>
                    <a:pt x="3" y="24"/>
                  </a:lnTo>
                  <a:lnTo>
                    <a:pt x="0" y="32"/>
                  </a:lnTo>
                  <a:close/>
                </a:path>
              </a:pathLst>
            </a:custGeom>
            <a:solidFill>
              <a:srgbClr val="3F3FFF"/>
            </a:solidFill>
            <a:ln w="9525">
              <a:noFill/>
              <a:round/>
            </a:ln>
          </p:spPr>
          <p:txBody>
            <a:bodyPr/>
            <a:lstStyle/>
            <a:p>
              <a:endParaRPr lang="en-US"/>
            </a:p>
          </p:txBody>
        </p:sp>
        <p:sp>
          <p:nvSpPr>
            <p:cNvPr id="352333" name="Freeform 77"/>
            <p:cNvSpPr/>
            <p:nvPr/>
          </p:nvSpPr>
          <p:spPr bwMode="auto">
            <a:xfrm>
              <a:off x="3855" y="1112"/>
              <a:ext cx="19" cy="6"/>
            </a:xfrm>
            <a:custGeom>
              <a:avLst/>
              <a:gdLst/>
              <a:ahLst/>
              <a:cxnLst>
                <a:cxn ang="0">
                  <a:pos x="0" y="0"/>
                </a:cxn>
                <a:cxn ang="0">
                  <a:pos x="0" y="32"/>
                </a:cxn>
                <a:cxn ang="0">
                  <a:pos x="82" y="32"/>
                </a:cxn>
                <a:cxn ang="0">
                  <a:pos x="85" y="24"/>
                </a:cxn>
                <a:cxn ang="0">
                  <a:pos x="87" y="16"/>
                </a:cxn>
                <a:cxn ang="0">
                  <a:pos x="90" y="8"/>
                </a:cxn>
                <a:cxn ang="0">
                  <a:pos x="92" y="0"/>
                </a:cxn>
                <a:cxn ang="0">
                  <a:pos x="0" y="0"/>
                </a:cxn>
              </a:cxnLst>
              <a:rect l="0" t="0" r="r" b="b"/>
              <a:pathLst>
                <a:path w="92" h="32">
                  <a:moveTo>
                    <a:pt x="0" y="0"/>
                  </a:moveTo>
                  <a:lnTo>
                    <a:pt x="0" y="32"/>
                  </a:lnTo>
                  <a:lnTo>
                    <a:pt x="82" y="32"/>
                  </a:lnTo>
                  <a:lnTo>
                    <a:pt x="85" y="24"/>
                  </a:lnTo>
                  <a:lnTo>
                    <a:pt x="87" y="16"/>
                  </a:lnTo>
                  <a:lnTo>
                    <a:pt x="90" y="8"/>
                  </a:lnTo>
                  <a:lnTo>
                    <a:pt x="92" y="0"/>
                  </a:lnTo>
                  <a:lnTo>
                    <a:pt x="0" y="0"/>
                  </a:lnTo>
                  <a:close/>
                </a:path>
              </a:pathLst>
            </a:custGeom>
            <a:solidFill>
              <a:srgbClr val="0000FF"/>
            </a:solidFill>
            <a:ln w="9525">
              <a:noFill/>
              <a:round/>
            </a:ln>
          </p:spPr>
          <p:txBody>
            <a:bodyPr/>
            <a:lstStyle/>
            <a:p>
              <a:endParaRPr lang="en-US"/>
            </a:p>
          </p:txBody>
        </p:sp>
        <p:sp>
          <p:nvSpPr>
            <p:cNvPr id="352334" name="Freeform 78"/>
            <p:cNvSpPr/>
            <p:nvPr/>
          </p:nvSpPr>
          <p:spPr bwMode="auto">
            <a:xfrm>
              <a:off x="3870" y="1120"/>
              <a:ext cx="62" cy="7"/>
            </a:xfrm>
            <a:custGeom>
              <a:avLst/>
              <a:gdLst/>
              <a:ahLst/>
              <a:cxnLst>
                <a:cxn ang="0">
                  <a:pos x="0" y="31"/>
                </a:cxn>
                <a:cxn ang="0">
                  <a:pos x="281" y="31"/>
                </a:cxn>
                <a:cxn ang="0">
                  <a:pos x="285" y="23"/>
                </a:cxn>
                <a:cxn ang="0">
                  <a:pos x="288" y="16"/>
                </a:cxn>
                <a:cxn ang="0">
                  <a:pos x="291" y="8"/>
                </a:cxn>
                <a:cxn ang="0">
                  <a:pos x="295" y="0"/>
                </a:cxn>
                <a:cxn ang="0">
                  <a:pos x="11" y="0"/>
                </a:cxn>
                <a:cxn ang="0">
                  <a:pos x="9" y="8"/>
                </a:cxn>
                <a:cxn ang="0">
                  <a:pos x="6" y="16"/>
                </a:cxn>
                <a:cxn ang="0">
                  <a:pos x="4" y="23"/>
                </a:cxn>
                <a:cxn ang="0">
                  <a:pos x="0" y="31"/>
                </a:cxn>
              </a:cxnLst>
              <a:rect l="0" t="0" r="r" b="b"/>
              <a:pathLst>
                <a:path w="295" h="31">
                  <a:moveTo>
                    <a:pt x="0" y="31"/>
                  </a:moveTo>
                  <a:lnTo>
                    <a:pt x="281" y="31"/>
                  </a:lnTo>
                  <a:lnTo>
                    <a:pt x="285" y="23"/>
                  </a:lnTo>
                  <a:lnTo>
                    <a:pt x="288" y="16"/>
                  </a:lnTo>
                  <a:lnTo>
                    <a:pt x="291" y="8"/>
                  </a:lnTo>
                  <a:lnTo>
                    <a:pt x="295" y="0"/>
                  </a:lnTo>
                  <a:lnTo>
                    <a:pt x="11" y="0"/>
                  </a:lnTo>
                  <a:lnTo>
                    <a:pt x="9" y="8"/>
                  </a:lnTo>
                  <a:lnTo>
                    <a:pt x="6" y="16"/>
                  </a:lnTo>
                  <a:lnTo>
                    <a:pt x="4" y="23"/>
                  </a:lnTo>
                  <a:lnTo>
                    <a:pt x="0" y="31"/>
                  </a:lnTo>
                  <a:close/>
                </a:path>
              </a:pathLst>
            </a:custGeom>
            <a:solidFill>
              <a:srgbClr val="FF3F3F"/>
            </a:solidFill>
            <a:ln w="9525">
              <a:noFill/>
              <a:round/>
            </a:ln>
          </p:spPr>
          <p:txBody>
            <a:bodyPr/>
            <a:lstStyle/>
            <a:p>
              <a:endParaRPr lang="en-US"/>
            </a:p>
          </p:txBody>
        </p:sp>
        <p:sp>
          <p:nvSpPr>
            <p:cNvPr id="352335" name="Freeform 79"/>
            <p:cNvSpPr/>
            <p:nvPr/>
          </p:nvSpPr>
          <p:spPr bwMode="auto">
            <a:xfrm>
              <a:off x="3855" y="1120"/>
              <a:ext cx="17" cy="7"/>
            </a:xfrm>
            <a:custGeom>
              <a:avLst/>
              <a:gdLst/>
              <a:ahLst/>
              <a:cxnLst>
                <a:cxn ang="0">
                  <a:pos x="0" y="0"/>
                </a:cxn>
                <a:cxn ang="0">
                  <a:pos x="0" y="31"/>
                </a:cxn>
                <a:cxn ang="0">
                  <a:pos x="69" y="31"/>
                </a:cxn>
                <a:cxn ang="0">
                  <a:pos x="73" y="23"/>
                </a:cxn>
                <a:cxn ang="0">
                  <a:pos x="75" y="16"/>
                </a:cxn>
                <a:cxn ang="0">
                  <a:pos x="78" y="8"/>
                </a:cxn>
                <a:cxn ang="0">
                  <a:pos x="80" y="0"/>
                </a:cxn>
                <a:cxn ang="0">
                  <a:pos x="0" y="0"/>
                </a:cxn>
              </a:cxnLst>
              <a:rect l="0" t="0" r="r" b="b"/>
              <a:pathLst>
                <a:path w="80" h="31">
                  <a:moveTo>
                    <a:pt x="0" y="0"/>
                  </a:moveTo>
                  <a:lnTo>
                    <a:pt x="0" y="31"/>
                  </a:lnTo>
                  <a:lnTo>
                    <a:pt x="69" y="31"/>
                  </a:lnTo>
                  <a:lnTo>
                    <a:pt x="73" y="23"/>
                  </a:lnTo>
                  <a:lnTo>
                    <a:pt x="75" y="16"/>
                  </a:lnTo>
                  <a:lnTo>
                    <a:pt x="78" y="8"/>
                  </a:lnTo>
                  <a:lnTo>
                    <a:pt x="80" y="0"/>
                  </a:lnTo>
                  <a:lnTo>
                    <a:pt x="0" y="0"/>
                  </a:lnTo>
                  <a:close/>
                </a:path>
              </a:pathLst>
            </a:custGeom>
            <a:solidFill>
              <a:srgbClr val="FF0000"/>
            </a:solidFill>
            <a:ln w="9525">
              <a:noFill/>
              <a:round/>
            </a:ln>
          </p:spPr>
          <p:txBody>
            <a:bodyPr/>
            <a:lstStyle/>
            <a:p>
              <a:endParaRPr lang="en-US"/>
            </a:p>
          </p:txBody>
        </p:sp>
        <p:sp>
          <p:nvSpPr>
            <p:cNvPr id="352336" name="Freeform 80"/>
            <p:cNvSpPr/>
            <p:nvPr/>
          </p:nvSpPr>
          <p:spPr bwMode="auto">
            <a:xfrm>
              <a:off x="3863" y="1136"/>
              <a:ext cx="22" cy="6"/>
            </a:xfrm>
            <a:custGeom>
              <a:avLst/>
              <a:gdLst/>
              <a:ahLst/>
              <a:cxnLst>
                <a:cxn ang="0">
                  <a:pos x="109" y="0"/>
                </a:cxn>
                <a:cxn ang="0">
                  <a:pos x="16" y="0"/>
                </a:cxn>
                <a:cxn ang="0">
                  <a:pos x="12" y="8"/>
                </a:cxn>
                <a:cxn ang="0">
                  <a:pos x="9" y="16"/>
                </a:cxn>
                <a:cxn ang="0">
                  <a:pos x="5" y="24"/>
                </a:cxn>
                <a:cxn ang="0">
                  <a:pos x="0" y="32"/>
                </a:cxn>
                <a:cxn ang="0">
                  <a:pos x="109" y="32"/>
                </a:cxn>
                <a:cxn ang="0">
                  <a:pos x="109" y="0"/>
                </a:cxn>
              </a:cxnLst>
              <a:rect l="0" t="0" r="r" b="b"/>
              <a:pathLst>
                <a:path w="109" h="32">
                  <a:moveTo>
                    <a:pt x="109" y="0"/>
                  </a:moveTo>
                  <a:lnTo>
                    <a:pt x="16" y="0"/>
                  </a:lnTo>
                  <a:lnTo>
                    <a:pt x="12" y="8"/>
                  </a:lnTo>
                  <a:lnTo>
                    <a:pt x="9" y="16"/>
                  </a:lnTo>
                  <a:lnTo>
                    <a:pt x="5" y="24"/>
                  </a:lnTo>
                  <a:lnTo>
                    <a:pt x="0" y="32"/>
                  </a:lnTo>
                  <a:lnTo>
                    <a:pt x="109" y="32"/>
                  </a:lnTo>
                  <a:lnTo>
                    <a:pt x="109" y="0"/>
                  </a:lnTo>
                  <a:close/>
                </a:path>
              </a:pathLst>
            </a:custGeom>
            <a:solidFill>
              <a:srgbClr val="3F3FFF"/>
            </a:solidFill>
            <a:ln w="9525">
              <a:noFill/>
              <a:round/>
            </a:ln>
          </p:spPr>
          <p:txBody>
            <a:bodyPr/>
            <a:lstStyle/>
            <a:p>
              <a:endParaRPr lang="en-US"/>
            </a:p>
          </p:txBody>
        </p:sp>
        <p:sp>
          <p:nvSpPr>
            <p:cNvPr id="352337" name="Freeform 81"/>
            <p:cNvSpPr/>
            <p:nvPr/>
          </p:nvSpPr>
          <p:spPr bwMode="auto">
            <a:xfrm>
              <a:off x="3855" y="1136"/>
              <a:ext cx="11" cy="6"/>
            </a:xfrm>
            <a:custGeom>
              <a:avLst/>
              <a:gdLst/>
              <a:ahLst/>
              <a:cxnLst>
                <a:cxn ang="0">
                  <a:pos x="0" y="0"/>
                </a:cxn>
                <a:cxn ang="0">
                  <a:pos x="0" y="32"/>
                </a:cxn>
                <a:cxn ang="0">
                  <a:pos x="34" y="32"/>
                </a:cxn>
                <a:cxn ang="0">
                  <a:pos x="39" y="24"/>
                </a:cxn>
                <a:cxn ang="0">
                  <a:pos x="43" y="16"/>
                </a:cxn>
                <a:cxn ang="0">
                  <a:pos x="46" y="8"/>
                </a:cxn>
                <a:cxn ang="0">
                  <a:pos x="50" y="0"/>
                </a:cxn>
                <a:cxn ang="0">
                  <a:pos x="0" y="0"/>
                </a:cxn>
              </a:cxnLst>
              <a:rect l="0" t="0" r="r" b="b"/>
              <a:pathLst>
                <a:path w="50" h="32">
                  <a:moveTo>
                    <a:pt x="0" y="0"/>
                  </a:moveTo>
                  <a:lnTo>
                    <a:pt x="0" y="32"/>
                  </a:lnTo>
                  <a:lnTo>
                    <a:pt x="34" y="32"/>
                  </a:lnTo>
                  <a:lnTo>
                    <a:pt x="39" y="24"/>
                  </a:lnTo>
                  <a:lnTo>
                    <a:pt x="43" y="16"/>
                  </a:lnTo>
                  <a:lnTo>
                    <a:pt x="46" y="8"/>
                  </a:lnTo>
                  <a:lnTo>
                    <a:pt x="50" y="0"/>
                  </a:lnTo>
                  <a:lnTo>
                    <a:pt x="0" y="0"/>
                  </a:lnTo>
                  <a:close/>
                </a:path>
              </a:pathLst>
            </a:custGeom>
            <a:solidFill>
              <a:srgbClr val="0000FF"/>
            </a:solidFill>
            <a:ln w="9525">
              <a:noFill/>
              <a:round/>
            </a:ln>
          </p:spPr>
          <p:txBody>
            <a:bodyPr/>
            <a:lstStyle/>
            <a:p>
              <a:endParaRPr lang="en-US"/>
            </a:p>
          </p:txBody>
        </p:sp>
        <p:sp>
          <p:nvSpPr>
            <p:cNvPr id="352338" name="Freeform 82"/>
            <p:cNvSpPr/>
            <p:nvPr/>
          </p:nvSpPr>
          <p:spPr bwMode="auto">
            <a:xfrm>
              <a:off x="3858" y="1144"/>
              <a:ext cx="60" cy="6"/>
            </a:xfrm>
            <a:custGeom>
              <a:avLst/>
              <a:gdLst/>
              <a:ahLst/>
              <a:cxnLst>
                <a:cxn ang="0">
                  <a:pos x="0" y="32"/>
                </a:cxn>
                <a:cxn ang="0">
                  <a:pos x="263" y="32"/>
                </a:cxn>
                <a:cxn ang="0">
                  <a:pos x="270" y="24"/>
                </a:cxn>
                <a:cxn ang="0">
                  <a:pos x="275" y="16"/>
                </a:cxn>
                <a:cxn ang="0">
                  <a:pos x="281" y="8"/>
                </a:cxn>
                <a:cxn ang="0">
                  <a:pos x="287" y="0"/>
                </a:cxn>
                <a:cxn ang="0">
                  <a:pos x="17" y="0"/>
                </a:cxn>
                <a:cxn ang="0">
                  <a:pos x="13" y="8"/>
                </a:cxn>
                <a:cxn ang="0">
                  <a:pos x="9" y="16"/>
                </a:cxn>
                <a:cxn ang="0">
                  <a:pos x="4" y="24"/>
                </a:cxn>
                <a:cxn ang="0">
                  <a:pos x="0" y="32"/>
                </a:cxn>
              </a:cxnLst>
              <a:rect l="0" t="0" r="r" b="b"/>
              <a:pathLst>
                <a:path w="287" h="32">
                  <a:moveTo>
                    <a:pt x="0" y="32"/>
                  </a:moveTo>
                  <a:lnTo>
                    <a:pt x="263" y="32"/>
                  </a:lnTo>
                  <a:lnTo>
                    <a:pt x="270" y="24"/>
                  </a:lnTo>
                  <a:lnTo>
                    <a:pt x="275" y="16"/>
                  </a:lnTo>
                  <a:lnTo>
                    <a:pt x="281" y="8"/>
                  </a:lnTo>
                  <a:lnTo>
                    <a:pt x="287" y="0"/>
                  </a:lnTo>
                  <a:lnTo>
                    <a:pt x="17" y="0"/>
                  </a:lnTo>
                  <a:lnTo>
                    <a:pt x="13" y="8"/>
                  </a:lnTo>
                  <a:lnTo>
                    <a:pt x="9" y="16"/>
                  </a:lnTo>
                  <a:lnTo>
                    <a:pt x="4" y="24"/>
                  </a:lnTo>
                  <a:lnTo>
                    <a:pt x="0" y="32"/>
                  </a:lnTo>
                  <a:close/>
                </a:path>
              </a:pathLst>
            </a:custGeom>
            <a:solidFill>
              <a:srgbClr val="FF3F3F"/>
            </a:solidFill>
            <a:ln w="9525">
              <a:noFill/>
              <a:round/>
            </a:ln>
          </p:spPr>
          <p:txBody>
            <a:bodyPr/>
            <a:lstStyle/>
            <a:p>
              <a:endParaRPr lang="en-US"/>
            </a:p>
          </p:txBody>
        </p:sp>
        <p:sp>
          <p:nvSpPr>
            <p:cNvPr id="352339" name="Freeform 83"/>
            <p:cNvSpPr/>
            <p:nvPr/>
          </p:nvSpPr>
          <p:spPr bwMode="auto">
            <a:xfrm>
              <a:off x="3855" y="1144"/>
              <a:ext cx="7" cy="6"/>
            </a:xfrm>
            <a:custGeom>
              <a:avLst/>
              <a:gdLst/>
              <a:ahLst/>
              <a:cxnLst>
                <a:cxn ang="0">
                  <a:pos x="0" y="0"/>
                </a:cxn>
                <a:cxn ang="0">
                  <a:pos x="0" y="32"/>
                </a:cxn>
                <a:cxn ang="0">
                  <a:pos x="13" y="32"/>
                </a:cxn>
                <a:cxn ang="0">
                  <a:pos x="17" y="24"/>
                </a:cxn>
                <a:cxn ang="0">
                  <a:pos x="22" y="16"/>
                </a:cxn>
                <a:cxn ang="0">
                  <a:pos x="26" y="8"/>
                </a:cxn>
                <a:cxn ang="0">
                  <a:pos x="30" y="0"/>
                </a:cxn>
                <a:cxn ang="0">
                  <a:pos x="0" y="0"/>
                </a:cxn>
              </a:cxnLst>
              <a:rect l="0" t="0" r="r" b="b"/>
              <a:pathLst>
                <a:path w="30" h="32">
                  <a:moveTo>
                    <a:pt x="0" y="0"/>
                  </a:moveTo>
                  <a:lnTo>
                    <a:pt x="0" y="32"/>
                  </a:lnTo>
                  <a:lnTo>
                    <a:pt x="13" y="32"/>
                  </a:lnTo>
                  <a:lnTo>
                    <a:pt x="17" y="24"/>
                  </a:lnTo>
                  <a:lnTo>
                    <a:pt x="22" y="16"/>
                  </a:lnTo>
                  <a:lnTo>
                    <a:pt x="26" y="8"/>
                  </a:lnTo>
                  <a:lnTo>
                    <a:pt x="30" y="0"/>
                  </a:lnTo>
                  <a:lnTo>
                    <a:pt x="0" y="0"/>
                  </a:lnTo>
                  <a:close/>
                </a:path>
              </a:pathLst>
            </a:custGeom>
            <a:solidFill>
              <a:srgbClr val="FF0000"/>
            </a:solidFill>
            <a:ln w="9525">
              <a:noFill/>
              <a:round/>
            </a:ln>
          </p:spPr>
          <p:txBody>
            <a:bodyPr/>
            <a:lstStyle/>
            <a:p>
              <a:endParaRPr lang="en-US"/>
            </a:p>
          </p:txBody>
        </p:sp>
        <p:sp>
          <p:nvSpPr>
            <p:cNvPr id="352340" name="Freeform 84"/>
            <p:cNvSpPr/>
            <p:nvPr/>
          </p:nvSpPr>
          <p:spPr bwMode="auto">
            <a:xfrm>
              <a:off x="3855" y="1160"/>
              <a:ext cx="50" cy="6"/>
            </a:xfrm>
            <a:custGeom>
              <a:avLst/>
              <a:gdLst/>
              <a:ahLst/>
              <a:cxnLst>
                <a:cxn ang="0">
                  <a:pos x="0" y="30"/>
                </a:cxn>
                <a:cxn ang="0">
                  <a:pos x="204" y="30"/>
                </a:cxn>
                <a:cxn ang="0">
                  <a:pos x="208" y="27"/>
                </a:cxn>
                <a:cxn ang="0">
                  <a:pos x="213" y="22"/>
                </a:cxn>
                <a:cxn ang="0">
                  <a:pos x="217" y="19"/>
                </a:cxn>
                <a:cxn ang="0">
                  <a:pos x="221" y="14"/>
                </a:cxn>
                <a:cxn ang="0">
                  <a:pos x="225" y="11"/>
                </a:cxn>
                <a:cxn ang="0">
                  <a:pos x="229" y="8"/>
                </a:cxn>
                <a:cxn ang="0">
                  <a:pos x="233" y="3"/>
                </a:cxn>
                <a:cxn ang="0">
                  <a:pos x="237" y="0"/>
                </a:cxn>
                <a:cxn ang="0">
                  <a:pos x="0" y="0"/>
                </a:cxn>
                <a:cxn ang="0">
                  <a:pos x="0" y="30"/>
                </a:cxn>
              </a:cxnLst>
              <a:rect l="0" t="0" r="r" b="b"/>
              <a:pathLst>
                <a:path w="237" h="30">
                  <a:moveTo>
                    <a:pt x="0" y="30"/>
                  </a:moveTo>
                  <a:lnTo>
                    <a:pt x="204" y="30"/>
                  </a:lnTo>
                  <a:lnTo>
                    <a:pt x="208" y="27"/>
                  </a:lnTo>
                  <a:lnTo>
                    <a:pt x="213" y="22"/>
                  </a:lnTo>
                  <a:lnTo>
                    <a:pt x="217" y="19"/>
                  </a:lnTo>
                  <a:lnTo>
                    <a:pt x="221" y="14"/>
                  </a:lnTo>
                  <a:lnTo>
                    <a:pt x="225" y="11"/>
                  </a:lnTo>
                  <a:lnTo>
                    <a:pt x="229" y="8"/>
                  </a:lnTo>
                  <a:lnTo>
                    <a:pt x="233" y="3"/>
                  </a:lnTo>
                  <a:lnTo>
                    <a:pt x="237" y="0"/>
                  </a:lnTo>
                  <a:lnTo>
                    <a:pt x="0" y="0"/>
                  </a:lnTo>
                  <a:lnTo>
                    <a:pt x="0" y="30"/>
                  </a:lnTo>
                  <a:close/>
                </a:path>
              </a:pathLst>
            </a:custGeom>
            <a:solidFill>
              <a:srgbClr val="3F3FFF"/>
            </a:solidFill>
            <a:ln w="9525">
              <a:noFill/>
              <a:round/>
            </a:ln>
          </p:spPr>
          <p:txBody>
            <a:bodyPr/>
            <a:lstStyle/>
            <a:p>
              <a:endParaRPr lang="en-US"/>
            </a:p>
          </p:txBody>
        </p:sp>
        <p:sp>
          <p:nvSpPr>
            <p:cNvPr id="352341" name="Freeform 85"/>
            <p:cNvSpPr/>
            <p:nvPr/>
          </p:nvSpPr>
          <p:spPr bwMode="auto">
            <a:xfrm>
              <a:off x="3855" y="1167"/>
              <a:ext cx="42" cy="7"/>
            </a:xfrm>
            <a:custGeom>
              <a:avLst/>
              <a:gdLst/>
              <a:ahLst/>
              <a:cxnLst>
                <a:cxn ang="0">
                  <a:pos x="0" y="31"/>
                </a:cxn>
                <a:cxn ang="0">
                  <a:pos x="162" y="31"/>
                </a:cxn>
                <a:cxn ang="0">
                  <a:pos x="166" y="28"/>
                </a:cxn>
                <a:cxn ang="0">
                  <a:pos x="170" y="24"/>
                </a:cxn>
                <a:cxn ang="0">
                  <a:pos x="176" y="20"/>
                </a:cxn>
                <a:cxn ang="0">
                  <a:pos x="180" y="16"/>
                </a:cxn>
                <a:cxn ang="0">
                  <a:pos x="184" y="12"/>
                </a:cxn>
                <a:cxn ang="0">
                  <a:pos x="189" y="8"/>
                </a:cxn>
                <a:cxn ang="0">
                  <a:pos x="194" y="4"/>
                </a:cxn>
                <a:cxn ang="0">
                  <a:pos x="198" y="0"/>
                </a:cxn>
                <a:cxn ang="0">
                  <a:pos x="0" y="0"/>
                </a:cxn>
                <a:cxn ang="0">
                  <a:pos x="0" y="31"/>
                </a:cxn>
              </a:cxnLst>
              <a:rect l="0" t="0" r="r" b="b"/>
              <a:pathLst>
                <a:path w="198" h="31">
                  <a:moveTo>
                    <a:pt x="0" y="31"/>
                  </a:moveTo>
                  <a:lnTo>
                    <a:pt x="162" y="31"/>
                  </a:lnTo>
                  <a:lnTo>
                    <a:pt x="166" y="28"/>
                  </a:lnTo>
                  <a:lnTo>
                    <a:pt x="170" y="24"/>
                  </a:lnTo>
                  <a:lnTo>
                    <a:pt x="176" y="20"/>
                  </a:lnTo>
                  <a:lnTo>
                    <a:pt x="180" y="16"/>
                  </a:lnTo>
                  <a:lnTo>
                    <a:pt x="184" y="12"/>
                  </a:lnTo>
                  <a:lnTo>
                    <a:pt x="189" y="8"/>
                  </a:lnTo>
                  <a:lnTo>
                    <a:pt x="194" y="4"/>
                  </a:lnTo>
                  <a:lnTo>
                    <a:pt x="198" y="0"/>
                  </a:lnTo>
                  <a:lnTo>
                    <a:pt x="0" y="0"/>
                  </a:lnTo>
                  <a:lnTo>
                    <a:pt x="0" y="31"/>
                  </a:lnTo>
                  <a:close/>
                </a:path>
              </a:pathLst>
            </a:custGeom>
            <a:solidFill>
              <a:srgbClr val="FF3F3F"/>
            </a:solidFill>
            <a:ln w="9525">
              <a:noFill/>
              <a:round/>
            </a:ln>
          </p:spPr>
          <p:txBody>
            <a:bodyPr/>
            <a:lstStyle/>
            <a:p>
              <a:endParaRPr lang="en-US"/>
            </a:p>
          </p:txBody>
        </p:sp>
        <p:sp>
          <p:nvSpPr>
            <p:cNvPr id="352342" name="Freeform 86"/>
            <p:cNvSpPr/>
            <p:nvPr/>
          </p:nvSpPr>
          <p:spPr bwMode="auto">
            <a:xfrm>
              <a:off x="3889" y="1167"/>
              <a:ext cx="65" cy="7"/>
            </a:xfrm>
            <a:custGeom>
              <a:avLst/>
              <a:gdLst/>
              <a:ahLst/>
              <a:cxnLst>
                <a:cxn ang="0">
                  <a:pos x="306" y="31"/>
                </a:cxn>
                <a:cxn ang="0">
                  <a:pos x="306" y="0"/>
                </a:cxn>
                <a:cxn ang="0">
                  <a:pos x="36" y="0"/>
                </a:cxn>
                <a:cxn ang="0">
                  <a:pos x="32" y="4"/>
                </a:cxn>
                <a:cxn ang="0">
                  <a:pos x="27" y="8"/>
                </a:cxn>
                <a:cxn ang="0">
                  <a:pos x="22" y="12"/>
                </a:cxn>
                <a:cxn ang="0">
                  <a:pos x="18" y="16"/>
                </a:cxn>
                <a:cxn ang="0">
                  <a:pos x="14" y="20"/>
                </a:cxn>
                <a:cxn ang="0">
                  <a:pos x="8" y="24"/>
                </a:cxn>
                <a:cxn ang="0">
                  <a:pos x="4" y="28"/>
                </a:cxn>
                <a:cxn ang="0">
                  <a:pos x="0" y="31"/>
                </a:cxn>
                <a:cxn ang="0">
                  <a:pos x="306" y="31"/>
                </a:cxn>
              </a:cxnLst>
              <a:rect l="0" t="0" r="r" b="b"/>
              <a:pathLst>
                <a:path w="306" h="31">
                  <a:moveTo>
                    <a:pt x="306" y="31"/>
                  </a:moveTo>
                  <a:lnTo>
                    <a:pt x="306" y="0"/>
                  </a:lnTo>
                  <a:lnTo>
                    <a:pt x="36" y="0"/>
                  </a:lnTo>
                  <a:lnTo>
                    <a:pt x="32" y="4"/>
                  </a:lnTo>
                  <a:lnTo>
                    <a:pt x="27" y="8"/>
                  </a:lnTo>
                  <a:lnTo>
                    <a:pt x="22" y="12"/>
                  </a:lnTo>
                  <a:lnTo>
                    <a:pt x="18" y="16"/>
                  </a:lnTo>
                  <a:lnTo>
                    <a:pt x="14" y="20"/>
                  </a:lnTo>
                  <a:lnTo>
                    <a:pt x="8" y="24"/>
                  </a:lnTo>
                  <a:lnTo>
                    <a:pt x="4" y="28"/>
                  </a:lnTo>
                  <a:lnTo>
                    <a:pt x="0" y="31"/>
                  </a:lnTo>
                  <a:lnTo>
                    <a:pt x="306" y="31"/>
                  </a:lnTo>
                  <a:close/>
                </a:path>
              </a:pathLst>
            </a:custGeom>
            <a:solidFill>
              <a:srgbClr val="FF0000"/>
            </a:solidFill>
            <a:ln w="9525">
              <a:noFill/>
              <a:round/>
            </a:ln>
          </p:spPr>
          <p:txBody>
            <a:bodyPr/>
            <a:lstStyle/>
            <a:p>
              <a:endParaRPr lang="en-US"/>
            </a:p>
          </p:txBody>
        </p:sp>
        <p:sp>
          <p:nvSpPr>
            <p:cNvPr id="352343" name="Freeform 87"/>
            <p:cNvSpPr/>
            <p:nvPr/>
          </p:nvSpPr>
          <p:spPr bwMode="auto">
            <a:xfrm>
              <a:off x="3898" y="1160"/>
              <a:ext cx="40" cy="6"/>
            </a:xfrm>
            <a:custGeom>
              <a:avLst/>
              <a:gdLst/>
              <a:ahLst/>
              <a:cxnLst>
                <a:cxn ang="0">
                  <a:pos x="193" y="30"/>
                </a:cxn>
                <a:cxn ang="0">
                  <a:pos x="193" y="0"/>
                </a:cxn>
                <a:cxn ang="0">
                  <a:pos x="33" y="0"/>
                </a:cxn>
                <a:cxn ang="0">
                  <a:pos x="29" y="3"/>
                </a:cxn>
                <a:cxn ang="0">
                  <a:pos x="25" y="8"/>
                </a:cxn>
                <a:cxn ang="0">
                  <a:pos x="21" y="11"/>
                </a:cxn>
                <a:cxn ang="0">
                  <a:pos x="17" y="14"/>
                </a:cxn>
                <a:cxn ang="0">
                  <a:pos x="13" y="19"/>
                </a:cxn>
                <a:cxn ang="0">
                  <a:pos x="9" y="22"/>
                </a:cxn>
                <a:cxn ang="0">
                  <a:pos x="4" y="27"/>
                </a:cxn>
                <a:cxn ang="0">
                  <a:pos x="0" y="30"/>
                </a:cxn>
                <a:cxn ang="0">
                  <a:pos x="193" y="30"/>
                </a:cxn>
              </a:cxnLst>
              <a:rect l="0" t="0" r="r" b="b"/>
              <a:pathLst>
                <a:path w="193" h="30">
                  <a:moveTo>
                    <a:pt x="193" y="30"/>
                  </a:moveTo>
                  <a:lnTo>
                    <a:pt x="193" y="0"/>
                  </a:lnTo>
                  <a:lnTo>
                    <a:pt x="33" y="0"/>
                  </a:lnTo>
                  <a:lnTo>
                    <a:pt x="29" y="3"/>
                  </a:lnTo>
                  <a:lnTo>
                    <a:pt x="25" y="8"/>
                  </a:lnTo>
                  <a:lnTo>
                    <a:pt x="21" y="11"/>
                  </a:lnTo>
                  <a:lnTo>
                    <a:pt x="17" y="14"/>
                  </a:lnTo>
                  <a:lnTo>
                    <a:pt x="13" y="19"/>
                  </a:lnTo>
                  <a:lnTo>
                    <a:pt x="9" y="22"/>
                  </a:lnTo>
                  <a:lnTo>
                    <a:pt x="4" y="27"/>
                  </a:lnTo>
                  <a:lnTo>
                    <a:pt x="0" y="30"/>
                  </a:lnTo>
                  <a:lnTo>
                    <a:pt x="193" y="30"/>
                  </a:lnTo>
                  <a:close/>
                </a:path>
              </a:pathLst>
            </a:custGeom>
            <a:solidFill>
              <a:srgbClr val="0000FF"/>
            </a:solidFill>
            <a:ln w="9525">
              <a:noFill/>
              <a:round/>
            </a:ln>
          </p:spPr>
          <p:txBody>
            <a:bodyPr/>
            <a:lstStyle/>
            <a:p>
              <a:endParaRPr lang="en-US"/>
            </a:p>
          </p:txBody>
        </p:sp>
        <p:sp>
          <p:nvSpPr>
            <p:cNvPr id="352344" name="Freeform 88"/>
            <p:cNvSpPr/>
            <p:nvPr/>
          </p:nvSpPr>
          <p:spPr bwMode="auto">
            <a:xfrm>
              <a:off x="3913" y="1144"/>
              <a:ext cx="46" cy="6"/>
            </a:xfrm>
            <a:custGeom>
              <a:avLst/>
              <a:gdLst/>
              <a:ahLst/>
              <a:cxnLst>
                <a:cxn ang="0">
                  <a:pos x="217" y="32"/>
                </a:cxn>
                <a:cxn ang="0">
                  <a:pos x="217" y="0"/>
                </a:cxn>
                <a:cxn ang="0">
                  <a:pos x="24" y="0"/>
                </a:cxn>
                <a:cxn ang="0">
                  <a:pos x="18" y="8"/>
                </a:cxn>
                <a:cxn ang="0">
                  <a:pos x="12" y="16"/>
                </a:cxn>
                <a:cxn ang="0">
                  <a:pos x="7" y="24"/>
                </a:cxn>
                <a:cxn ang="0">
                  <a:pos x="0" y="32"/>
                </a:cxn>
                <a:cxn ang="0">
                  <a:pos x="217" y="32"/>
                </a:cxn>
              </a:cxnLst>
              <a:rect l="0" t="0" r="r" b="b"/>
              <a:pathLst>
                <a:path w="217" h="32">
                  <a:moveTo>
                    <a:pt x="217" y="32"/>
                  </a:moveTo>
                  <a:lnTo>
                    <a:pt x="217" y="0"/>
                  </a:lnTo>
                  <a:lnTo>
                    <a:pt x="24" y="0"/>
                  </a:lnTo>
                  <a:lnTo>
                    <a:pt x="18" y="8"/>
                  </a:lnTo>
                  <a:lnTo>
                    <a:pt x="12" y="16"/>
                  </a:lnTo>
                  <a:lnTo>
                    <a:pt x="7" y="24"/>
                  </a:lnTo>
                  <a:lnTo>
                    <a:pt x="0" y="32"/>
                  </a:lnTo>
                  <a:lnTo>
                    <a:pt x="217" y="32"/>
                  </a:lnTo>
                  <a:close/>
                </a:path>
              </a:pathLst>
            </a:custGeom>
            <a:solidFill>
              <a:srgbClr val="FF0000"/>
            </a:solidFill>
            <a:ln w="9525">
              <a:noFill/>
              <a:round/>
            </a:ln>
          </p:spPr>
          <p:txBody>
            <a:bodyPr/>
            <a:lstStyle/>
            <a:p>
              <a:endParaRPr lang="en-US"/>
            </a:p>
          </p:txBody>
        </p:sp>
        <p:sp>
          <p:nvSpPr>
            <p:cNvPr id="352345" name="Freeform 89"/>
            <p:cNvSpPr/>
            <p:nvPr/>
          </p:nvSpPr>
          <p:spPr bwMode="auto">
            <a:xfrm>
              <a:off x="3928" y="1120"/>
              <a:ext cx="20" cy="7"/>
            </a:xfrm>
            <a:custGeom>
              <a:avLst/>
              <a:gdLst/>
              <a:ahLst/>
              <a:cxnLst>
                <a:cxn ang="0">
                  <a:pos x="95" y="31"/>
                </a:cxn>
                <a:cxn ang="0">
                  <a:pos x="95" y="0"/>
                </a:cxn>
                <a:cxn ang="0">
                  <a:pos x="14" y="0"/>
                </a:cxn>
                <a:cxn ang="0">
                  <a:pos x="10" y="8"/>
                </a:cxn>
                <a:cxn ang="0">
                  <a:pos x="7" y="16"/>
                </a:cxn>
                <a:cxn ang="0">
                  <a:pos x="4" y="23"/>
                </a:cxn>
                <a:cxn ang="0">
                  <a:pos x="0" y="31"/>
                </a:cxn>
                <a:cxn ang="0">
                  <a:pos x="95" y="31"/>
                </a:cxn>
              </a:cxnLst>
              <a:rect l="0" t="0" r="r" b="b"/>
              <a:pathLst>
                <a:path w="95" h="31">
                  <a:moveTo>
                    <a:pt x="95" y="31"/>
                  </a:moveTo>
                  <a:lnTo>
                    <a:pt x="95" y="0"/>
                  </a:lnTo>
                  <a:lnTo>
                    <a:pt x="14" y="0"/>
                  </a:lnTo>
                  <a:lnTo>
                    <a:pt x="10" y="8"/>
                  </a:lnTo>
                  <a:lnTo>
                    <a:pt x="7" y="16"/>
                  </a:lnTo>
                  <a:lnTo>
                    <a:pt x="4" y="23"/>
                  </a:lnTo>
                  <a:lnTo>
                    <a:pt x="0" y="31"/>
                  </a:lnTo>
                  <a:lnTo>
                    <a:pt x="95" y="31"/>
                  </a:lnTo>
                  <a:close/>
                </a:path>
              </a:pathLst>
            </a:custGeom>
            <a:solidFill>
              <a:srgbClr val="FF0000"/>
            </a:solidFill>
            <a:ln w="9525">
              <a:noFill/>
              <a:round/>
            </a:ln>
          </p:spPr>
          <p:txBody>
            <a:bodyPr/>
            <a:lstStyle/>
            <a:p>
              <a:endParaRPr lang="en-US"/>
            </a:p>
          </p:txBody>
        </p:sp>
        <p:sp>
          <p:nvSpPr>
            <p:cNvPr id="352346" name="Freeform 90"/>
            <p:cNvSpPr/>
            <p:nvPr/>
          </p:nvSpPr>
          <p:spPr bwMode="auto">
            <a:xfrm>
              <a:off x="3932" y="1112"/>
              <a:ext cx="35" cy="6"/>
            </a:xfrm>
            <a:custGeom>
              <a:avLst/>
              <a:gdLst/>
              <a:ahLst/>
              <a:cxnLst>
                <a:cxn ang="0">
                  <a:pos x="166" y="32"/>
                </a:cxn>
                <a:cxn ang="0">
                  <a:pos x="166" y="0"/>
                </a:cxn>
                <a:cxn ang="0">
                  <a:pos x="11" y="0"/>
                </a:cxn>
                <a:cxn ang="0">
                  <a:pos x="8" y="8"/>
                </a:cxn>
                <a:cxn ang="0">
                  <a:pos x="6" y="16"/>
                </a:cxn>
                <a:cxn ang="0">
                  <a:pos x="3" y="24"/>
                </a:cxn>
                <a:cxn ang="0">
                  <a:pos x="0" y="32"/>
                </a:cxn>
                <a:cxn ang="0">
                  <a:pos x="166" y="32"/>
                </a:cxn>
              </a:cxnLst>
              <a:rect l="0" t="0" r="r" b="b"/>
              <a:pathLst>
                <a:path w="166" h="32">
                  <a:moveTo>
                    <a:pt x="166" y="32"/>
                  </a:moveTo>
                  <a:lnTo>
                    <a:pt x="166" y="0"/>
                  </a:lnTo>
                  <a:lnTo>
                    <a:pt x="11" y="0"/>
                  </a:lnTo>
                  <a:lnTo>
                    <a:pt x="8" y="8"/>
                  </a:lnTo>
                  <a:lnTo>
                    <a:pt x="6" y="16"/>
                  </a:lnTo>
                  <a:lnTo>
                    <a:pt x="3" y="24"/>
                  </a:lnTo>
                  <a:lnTo>
                    <a:pt x="0" y="32"/>
                  </a:lnTo>
                  <a:lnTo>
                    <a:pt x="166" y="32"/>
                  </a:lnTo>
                  <a:close/>
                </a:path>
              </a:pathLst>
            </a:custGeom>
            <a:solidFill>
              <a:srgbClr val="0000FF"/>
            </a:solidFill>
            <a:ln w="9525">
              <a:noFill/>
              <a:round/>
            </a:ln>
          </p:spPr>
          <p:txBody>
            <a:bodyPr/>
            <a:lstStyle/>
            <a:p>
              <a:endParaRPr lang="en-US"/>
            </a:p>
          </p:txBody>
        </p:sp>
        <p:sp>
          <p:nvSpPr>
            <p:cNvPr id="352347" name="Freeform 91"/>
            <p:cNvSpPr/>
            <p:nvPr/>
          </p:nvSpPr>
          <p:spPr bwMode="auto">
            <a:xfrm>
              <a:off x="3764" y="1277"/>
              <a:ext cx="33" cy="26"/>
            </a:xfrm>
            <a:custGeom>
              <a:avLst/>
              <a:gdLst/>
              <a:ahLst/>
              <a:cxnLst>
                <a:cxn ang="0">
                  <a:pos x="157" y="27"/>
                </a:cxn>
                <a:cxn ang="0">
                  <a:pos x="96" y="0"/>
                </a:cxn>
                <a:cxn ang="0">
                  <a:pos x="0" y="20"/>
                </a:cxn>
                <a:cxn ang="0">
                  <a:pos x="157" y="126"/>
                </a:cxn>
                <a:cxn ang="0">
                  <a:pos x="157" y="27"/>
                </a:cxn>
              </a:cxnLst>
              <a:rect l="0" t="0" r="r" b="b"/>
              <a:pathLst>
                <a:path w="157" h="126">
                  <a:moveTo>
                    <a:pt x="157" y="27"/>
                  </a:moveTo>
                  <a:lnTo>
                    <a:pt x="96" y="0"/>
                  </a:lnTo>
                  <a:lnTo>
                    <a:pt x="0" y="20"/>
                  </a:lnTo>
                  <a:lnTo>
                    <a:pt x="157" y="126"/>
                  </a:lnTo>
                  <a:lnTo>
                    <a:pt x="157" y="27"/>
                  </a:lnTo>
                  <a:close/>
                </a:path>
              </a:pathLst>
            </a:custGeom>
            <a:solidFill>
              <a:srgbClr val="7F7F7F"/>
            </a:solidFill>
            <a:ln w="9525">
              <a:noFill/>
              <a:round/>
            </a:ln>
          </p:spPr>
          <p:txBody>
            <a:bodyPr/>
            <a:lstStyle/>
            <a:p>
              <a:endParaRPr lang="en-US"/>
            </a:p>
          </p:txBody>
        </p:sp>
        <p:sp>
          <p:nvSpPr>
            <p:cNvPr id="352348" name="Freeform 92"/>
            <p:cNvSpPr/>
            <p:nvPr/>
          </p:nvSpPr>
          <p:spPr bwMode="auto">
            <a:xfrm>
              <a:off x="3823" y="1334"/>
              <a:ext cx="17" cy="7"/>
            </a:xfrm>
            <a:custGeom>
              <a:avLst/>
              <a:gdLst/>
              <a:ahLst/>
              <a:cxnLst>
                <a:cxn ang="0">
                  <a:pos x="0" y="0"/>
                </a:cxn>
                <a:cxn ang="0">
                  <a:pos x="26" y="34"/>
                </a:cxn>
                <a:cxn ang="0">
                  <a:pos x="77" y="29"/>
                </a:cxn>
                <a:cxn ang="0">
                  <a:pos x="54" y="1"/>
                </a:cxn>
                <a:cxn ang="0">
                  <a:pos x="0" y="0"/>
                </a:cxn>
              </a:cxnLst>
              <a:rect l="0" t="0" r="r" b="b"/>
              <a:pathLst>
                <a:path w="77" h="34">
                  <a:moveTo>
                    <a:pt x="0" y="0"/>
                  </a:moveTo>
                  <a:lnTo>
                    <a:pt x="26" y="34"/>
                  </a:lnTo>
                  <a:lnTo>
                    <a:pt x="77" y="29"/>
                  </a:lnTo>
                  <a:lnTo>
                    <a:pt x="54" y="1"/>
                  </a:lnTo>
                  <a:lnTo>
                    <a:pt x="0" y="0"/>
                  </a:lnTo>
                  <a:close/>
                </a:path>
              </a:pathLst>
            </a:custGeom>
            <a:solidFill>
              <a:srgbClr val="FFFFFF"/>
            </a:solidFill>
            <a:ln w="9525">
              <a:noFill/>
              <a:round/>
            </a:ln>
          </p:spPr>
          <p:txBody>
            <a:bodyPr/>
            <a:lstStyle/>
            <a:p>
              <a:endParaRPr lang="en-US"/>
            </a:p>
          </p:txBody>
        </p:sp>
        <p:sp>
          <p:nvSpPr>
            <p:cNvPr id="352349" name="Freeform 93"/>
            <p:cNvSpPr/>
            <p:nvPr/>
          </p:nvSpPr>
          <p:spPr bwMode="auto">
            <a:xfrm>
              <a:off x="3843" y="1334"/>
              <a:ext cx="16" cy="7"/>
            </a:xfrm>
            <a:custGeom>
              <a:avLst/>
              <a:gdLst/>
              <a:ahLst/>
              <a:cxnLst>
                <a:cxn ang="0">
                  <a:pos x="0" y="0"/>
                </a:cxn>
                <a:cxn ang="0">
                  <a:pos x="30" y="32"/>
                </a:cxn>
                <a:cxn ang="0">
                  <a:pos x="79" y="29"/>
                </a:cxn>
                <a:cxn ang="0">
                  <a:pos x="52" y="1"/>
                </a:cxn>
                <a:cxn ang="0">
                  <a:pos x="0" y="0"/>
                </a:cxn>
              </a:cxnLst>
              <a:rect l="0" t="0" r="r" b="b"/>
              <a:pathLst>
                <a:path w="79" h="32">
                  <a:moveTo>
                    <a:pt x="0" y="0"/>
                  </a:moveTo>
                  <a:lnTo>
                    <a:pt x="30" y="32"/>
                  </a:lnTo>
                  <a:lnTo>
                    <a:pt x="79" y="29"/>
                  </a:lnTo>
                  <a:lnTo>
                    <a:pt x="52" y="1"/>
                  </a:lnTo>
                  <a:lnTo>
                    <a:pt x="0" y="0"/>
                  </a:lnTo>
                  <a:close/>
                </a:path>
              </a:pathLst>
            </a:custGeom>
            <a:solidFill>
              <a:srgbClr val="FFFFFF"/>
            </a:solidFill>
            <a:ln w="9525">
              <a:noFill/>
              <a:round/>
            </a:ln>
          </p:spPr>
          <p:txBody>
            <a:bodyPr/>
            <a:lstStyle/>
            <a:p>
              <a:endParaRPr lang="en-US"/>
            </a:p>
          </p:txBody>
        </p:sp>
        <p:sp>
          <p:nvSpPr>
            <p:cNvPr id="352350" name="Freeform 94"/>
            <p:cNvSpPr/>
            <p:nvPr/>
          </p:nvSpPr>
          <p:spPr bwMode="auto">
            <a:xfrm>
              <a:off x="3862" y="1334"/>
              <a:ext cx="17" cy="6"/>
            </a:xfrm>
            <a:custGeom>
              <a:avLst/>
              <a:gdLst/>
              <a:ahLst/>
              <a:cxnLst>
                <a:cxn ang="0">
                  <a:pos x="0" y="0"/>
                </a:cxn>
                <a:cxn ang="0">
                  <a:pos x="33" y="30"/>
                </a:cxn>
                <a:cxn ang="0">
                  <a:pos x="81" y="27"/>
                </a:cxn>
                <a:cxn ang="0">
                  <a:pos x="52" y="1"/>
                </a:cxn>
                <a:cxn ang="0">
                  <a:pos x="0" y="0"/>
                </a:cxn>
              </a:cxnLst>
              <a:rect l="0" t="0" r="r" b="b"/>
              <a:pathLst>
                <a:path w="81" h="30">
                  <a:moveTo>
                    <a:pt x="0" y="0"/>
                  </a:moveTo>
                  <a:lnTo>
                    <a:pt x="33" y="30"/>
                  </a:lnTo>
                  <a:lnTo>
                    <a:pt x="81" y="27"/>
                  </a:lnTo>
                  <a:lnTo>
                    <a:pt x="52" y="1"/>
                  </a:lnTo>
                  <a:lnTo>
                    <a:pt x="0" y="0"/>
                  </a:lnTo>
                  <a:close/>
                </a:path>
              </a:pathLst>
            </a:custGeom>
            <a:solidFill>
              <a:srgbClr val="FFFFFF"/>
            </a:solidFill>
            <a:ln w="9525">
              <a:noFill/>
              <a:round/>
            </a:ln>
          </p:spPr>
          <p:txBody>
            <a:bodyPr/>
            <a:lstStyle/>
            <a:p>
              <a:endParaRPr lang="en-US"/>
            </a:p>
          </p:txBody>
        </p:sp>
        <p:sp>
          <p:nvSpPr>
            <p:cNvPr id="352351" name="Freeform 95"/>
            <p:cNvSpPr/>
            <p:nvPr/>
          </p:nvSpPr>
          <p:spPr bwMode="auto">
            <a:xfrm>
              <a:off x="3881" y="1333"/>
              <a:ext cx="18" cy="7"/>
            </a:xfrm>
            <a:custGeom>
              <a:avLst/>
              <a:gdLst/>
              <a:ahLst/>
              <a:cxnLst>
                <a:cxn ang="0">
                  <a:pos x="0" y="0"/>
                </a:cxn>
                <a:cxn ang="0">
                  <a:pos x="36" y="31"/>
                </a:cxn>
                <a:cxn ang="0">
                  <a:pos x="81" y="26"/>
                </a:cxn>
                <a:cxn ang="0">
                  <a:pos x="50" y="1"/>
                </a:cxn>
                <a:cxn ang="0">
                  <a:pos x="0" y="0"/>
                </a:cxn>
              </a:cxnLst>
              <a:rect l="0" t="0" r="r" b="b"/>
              <a:pathLst>
                <a:path w="81" h="31">
                  <a:moveTo>
                    <a:pt x="0" y="0"/>
                  </a:moveTo>
                  <a:lnTo>
                    <a:pt x="36" y="31"/>
                  </a:lnTo>
                  <a:lnTo>
                    <a:pt x="81" y="26"/>
                  </a:lnTo>
                  <a:lnTo>
                    <a:pt x="50" y="1"/>
                  </a:lnTo>
                  <a:lnTo>
                    <a:pt x="0" y="0"/>
                  </a:lnTo>
                  <a:close/>
                </a:path>
              </a:pathLst>
            </a:custGeom>
            <a:solidFill>
              <a:srgbClr val="FFFFFF"/>
            </a:solidFill>
            <a:ln w="9525">
              <a:noFill/>
              <a:round/>
            </a:ln>
          </p:spPr>
          <p:txBody>
            <a:bodyPr/>
            <a:lstStyle/>
            <a:p>
              <a:endParaRPr lang="en-US"/>
            </a:p>
          </p:txBody>
        </p:sp>
        <p:sp>
          <p:nvSpPr>
            <p:cNvPr id="352352" name="Freeform 96"/>
            <p:cNvSpPr/>
            <p:nvPr/>
          </p:nvSpPr>
          <p:spPr bwMode="auto">
            <a:xfrm>
              <a:off x="3901" y="1333"/>
              <a:ext cx="17" cy="6"/>
            </a:xfrm>
            <a:custGeom>
              <a:avLst/>
              <a:gdLst/>
              <a:ahLst/>
              <a:cxnLst>
                <a:cxn ang="0">
                  <a:pos x="0" y="0"/>
                </a:cxn>
                <a:cxn ang="0">
                  <a:pos x="38" y="28"/>
                </a:cxn>
                <a:cxn ang="0">
                  <a:pos x="84" y="25"/>
                </a:cxn>
                <a:cxn ang="0">
                  <a:pos x="50" y="0"/>
                </a:cxn>
                <a:cxn ang="0">
                  <a:pos x="0" y="0"/>
                </a:cxn>
              </a:cxnLst>
              <a:rect l="0" t="0" r="r" b="b"/>
              <a:pathLst>
                <a:path w="84" h="28">
                  <a:moveTo>
                    <a:pt x="0" y="0"/>
                  </a:moveTo>
                  <a:lnTo>
                    <a:pt x="38" y="28"/>
                  </a:lnTo>
                  <a:lnTo>
                    <a:pt x="84" y="25"/>
                  </a:lnTo>
                  <a:lnTo>
                    <a:pt x="50" y="0"/>
                  </a:lnTo>
                  <a:lnTo>
                    <a:pt x="0" y="0"/>
                  </a:lnTo>
                  <a:close/>
                </a:path>
              </a:pathLst>
            </a:custGeom>
            <a:solidFill>
              <a:srgbClr val="FFFFFF"/>
            </a:solidFill>
            <a:ln w="9525">
              <a:noFill/>
              <a:round/>
            </a:ln>
          </p:spPr>
          <p:txBody>
            <a:bodyPr/>
            <a:lstStyle/>
            <a:p>
              <a:endParaRPr lang="en-US"/>
            </a:p>
          </p:txBody>
        </p:sp>
        <p:sp>
          <p:nvSpPr>
            <p:cNvPr id="352353" name="Freeform 97"/>
            <p:cNvSpPr/>
            <p:nvPr/>
          </p:nvSpPr>
          <p:spPr bwMode="auto">
            <a:xfrm>
              <a:off x="3920" y="1333"/>
              <a:ext cx="18" cy="5"/>
            </a:xfrm>
            <a:custGeom>
              <a:avLst/>
              <a:gdLst/>
              <a:ahLst/>
              <a:cxnLst>
                <a:cxn ang="0">
                  <a:pos x="0" y="0"/>
                </a:cxn>
                <a:cxn ang="0">
                  <a:pos x="42" y="27"/>
                </a:cxn>
                <a:cxn ang="0">
                  <a:pos x="85" y="24"/>
                </a:cxn>
                <a:cxn ang="0">
                  <a:pos x="49" y="1"/>
                </a:cxn>
                <a:cxn ang="0">
                  <a:pos x="0" y="0"/>
                </a:cxn>
              </a:cxnLst>
              <a:rect l="0" t="0" r="r" b="b"/>
              <a:pathLst>
                <a:path w="85" h="27">
                  <a:moveTo>
                    <a:pt x="0" y="0"/>
                  </a:moveTo>
                  <a:lnTo>
                    <a:pt x="42" y="27"/>
                  </a:lnTo>
                  <a:lnTo>
                    <a:pt x="85" y="24"/>
                  </a:lnTo>
                  <a:lnTo>
                    <a:pt x="49" y="1"/>
                  </a:lnTo>
                  <a:lnTo>
                    <a:pt x="0" y="0"/>
                  </a:lnTo>
                  <a:close/>
                </a:path>
              </a:pathLst>
            </a:custGeom>
            <a:solidFill>
              <a:srgbClr val="FFFFFF"/>
            </a:solidFill>
            <a:ln w="9525">
              <a:noFill/>
              <a:round/>
            </a:ln>
          </p:spPr>
          <p:txBody>
            <a:bodyPr/>
            <a:lstStyle/>
            <a:p>
              <a:endParaRPr lang="en-US"/>
            </a:p>
          </p:txBody>
        </p:sp>
        <p:sp>
          <p:nvSpPr>
            <p:cNvPr id="352354" name="Freeform 98"/>
            <p:cNvSpPr/>
            <p:nvPr/>
          </p:nvSpPr>
          <p:spPr bwMode="auto">
            <a:xfrm>
              <a:off x="3940" y="1332"/>
              <a:ext cx="18" cy="6"/>
            </a:xfrm>
            <a:custGeom>
              <a:avLst/>
              <a:gdLst/>
              <a:ahLst/>
              <a:cxnLst>
                <a:cxn ang="0">
                  <a:pos x="0" y="0"/>
                </a:cxn>
                <a:cxn ang="0">
                  <a:pos x="44" y="27"/>
                </a:cxn>
                <a:cxn ang="0">
                  <a:pos x="86" y="22"/>
                </a:cxn>
                <a:cxn ang="0">
                  <a:pos x="47" y="1"/>
                </a:cxn>
                <a:cxn ang="0">
                  <a:pos x="0" y="0"/>
                </a:cxn>
              </a:cxnLst>
              <a:rect l="0" t="0" r="r" b="b"/>
              <a:pathLst>
                <a:path w="86" h="27">
                  <a:moveTo>
                    <a:pt x="0" y="0"/>
                  </a:moveTo>
                  <a:lnTo>
                    <a:pt x="44" y="27"/>
                  </a:lnTo>
                  <a:lnTo>
                    <a:pt x="86" y="22"/>
                  </a:lnTo>
                  <a:lnTo>
                    <a:pt x="47" y="1"/>
                  </a:lnTo>
                  <a:lnTo>
                    <a:pt x="0" y="0"/>
                  </a:lnTo>
                  <a:close/>
                </a:path>
              </a:pathLst>
            </a:custGeom>
            <a:solidFill>
              <a:srgbClr val="FFFFFF"/>
            </a:solidFill>
            <a:ln w="9525">
              <a:noFill/>
              <a:round/>
            </a:ln>
          </p:spPr>
          <p:txBody>
            <a:bodyPr/>
            <a:lstStyle/>
            <a:p>
              <a:endParaRPr lang="en-US"/>
            </a:p>
          </p:txBody>
        </p:sp>
        <p:sp>
          <p:nvSpPr>
            <p:cNvPr id="352355" name="Freeform 99"/>
            <p:cNvSpPr/>
            <p:nvPr/>
          </p:nvSpPr>
          <p:spPr bwMode="auto">
            <a:xfrm>
              <a:off x="3959" y="1332"/>
              <a:ext cx="18" cy="5"/>
            </a:xfrm>
            <a:custGeom>
              <a:avLst/>
              <a:gdLst/>
              <a:ahLst/>
              <a:cxnLst>
                <a:cxn ang="0">
                  <a:pos x="0" y="0"/>
                </a:cxn>
                <a:cxn ang="0">
                  <a:pos x="46" y="24"/>
                </a:cxn>
                <a:cxn ang="0">
                  <a:pos x="86" y="20"/>
                </a:cxn>
                <a:cxn ang="0">
                  <a:pos x="46" y="0"/>
                </a:cxn>
                <a:cxn ang="0">
                  <a:pos x="0" y="0"/>
                </a:cxn>
              </a:cxnLst>
              <a:rect l="0" t="0" r="r" b="b"/>
              <a:pathLst>
                <a:path w="86" h="24">
                  <a:moveTo>
                    <a:pt x="0" y="0"/>
                  </a:moveTo>
                  <a:lnTo>
                    <a:pt x="46" y="24"/>
                  </a:lnTo>
                  <a:lnTo>
                    <a:pt x="86" y="20"/>
                  </a:lnTo>
                  <a:lnTo>
                    <a:pt x="46" y="0"/>
                  </a:lnTo>
                  <a:lnTo>
                    <a:pt x="0" y="0"/>
                  </a:lnTo>
                  <a:close/>
                </a:path>
              </a:pathLst>
            </a:custGeom>
            <a:solidFill>
              <a:srgbClr val="FFFFFF"/>
            </a:solidFill>
            <a:ln w="9525">
              <a:noFill/>
              <a:round/>
            </a:ln>
          </p:spPr>
          <p:txBody>
            <a:bodyPr/>
            <a:lstStyle/>
            <a:p>
              <a:endParaRPr lang="en-US"/>
            </a:p>
          </p:txBody>
        </p:sp>
        <p:sp>
          <p:nvSpPr>
            <p:cNvPr id="352356" name="Freeform 100"/>
            <p:cNvSpPr/>
            <p:nvPr/>
          </p:nvSpPr>
          <p:spPr bwMode="auto">
            <a:xfrm>
              <a:off x="3978" y="1331"/>
              <a:ext cx="18" cy="5"/>
            </a:xfrm>
            <a:custGeom>
              <a:avLst/>
              <a:gdLst/>
              <a:ahLst/>
              <a:cxnLst>
                <a:cxn ang="0">
                  <a:pos x="0" y="0"/>
                </a:cxn>
                <a:cxn ang="0">
                  <a:pos x="48" y="24"/>
                </a:cxn>
                <a:cxn ang="0">
                  <a:pos x="86" y="21"/>
                </a:cxn>
                <a:cxn ang="0">
                  <a:pos x="45" y="1"/>
                </a:cxn>
                <a:cxn ang="0">
                  <a:pos x="0" y="0"/>
                </a:cxn>
              </a:cxnLst>
              <a:rect l="0" t="0" r="r" b="b"/>
              <a:pathLst>
                <a:path w="86" h="24">
                  <a:moveTo>
                    <a:pt x="0" y="0"/>
                  </a:moveTo>
                  <a:lnTo>
                    <a:pt x="48" y="24"/>
                  </a:lnTo>
                  <a:lnTo>
                    <a:pt x="86" y="21"/>
                  </a:lnTo>
                  <a:lnTo>
                    <a:pt x="45" y="1"/>
                  </a:lnTo>
                  <a:lnTo>
                    <a:pt x="0" y="0"/>
                  </a:lnTo>
                  <a:close/>
                </a:path>
              </a:pathLst>
            </a:custGeom>
            <a:solidFill>
              <a:srgbClr val="FFFFFF"/>
            </a:solidFill>
            <a:ln w="9525">
              <a:noFill/>
              <a:round/>
            </a:ln>
          </p:spPr>
          <p:txBody>
            <a:bodyPr/>
            <a:lstStyle/>
            <a:p>
              <a:endParaRPr lang="en-US"/>
            </a:p>
          </p:txBody>
        </p:sp>
        <p:sp>
          <p:nvSpPr>
            <p:cNvPr id="352357" name="Freeform 101"/>
            <p:cNvSpPr/>
            <p:nvPr/>
          </p:nvSpPr>
          <p:spPr bwMode="auto">
            <a:xfrm>
              <a:off x="3834" y="1345"/>
              <a:ext cx="16" cy="7"/>
            </a:xfrm>
            <a:custGeom>
              <a:avLst/>
              <a:gdLst/>
              <a:ahLst/>
              <a:cxnLst>
                <a:cxn ang="0">
                  <a:pos x="0" y="0"/>
                </a:cxn>
                <a:cxn ang="0">
                  <a:pos x="29" y="34"/>
                </a:cxn>
                <a:cxn ang="0">
                  <a:pos x="81" y="30"/>
                </a:cxn>
                <a:cxn ang="0">
                  <a:pos x="57" y="2"/>
                </a:cxn>
                <a:cxn ang="0">
                  <a:pos x="0" y="0"/>
                </a:cxn>
              </a:cxnLst>
              <a:rect l="0" t="0" r="r" b="b"/>
              <a:pathLst>
                <a:path w="81" h="34">
                  <a:moveTo>
                    <a:pt x="0" y="0"/>
                  </a:moveTo>
                  <a:lnTo>
                    <a:pt x="29" y="34"/>
                  </a:lnTo>
                  <a:lnTo>
                    <a:pt x="81" y="30"/>
                  </a:lnTo>
                  <a:lnTo>
                    <a:pt x="57" y="2"/>
                  </a:lnTo>
                  <a:lnTo>
                    <a:pt x="0" y="0"/>
                  </a:lnTo>
                  <a:close/>
                </a:path>
              </a:pathLst>
            </a:custGeom>
            <a:solidFill>
              <a:srgbClr val="FFFFFF"/>
            </a:solidFill>
            <a:ln w="9525">
              <a:noFill/>
              <a:round/>
            </a:ln>
          </p:spPr>
          <p:txBody>
            <a:bodyPr/>
            <a:lstStyle/>
            <a:p>
              <a:endParaRPr lang="en-US"/>
            </a:p>
          </p:txBody>
        </p:sp>
        <p:sp>
          <p:nvSpPr>
            <p:cNvPr id="352358" name="Freeform 102"/>
            <p:cNvSpPr/>
            <p:nvPr/>
          </p:nvSpPr>
          <p:spPr bwMode="auto">
            <a:xfrm>
              <a:off x="3854" y="1344"/>
              <a:ext cx="17" cy="7"/>
            </a:xfrm>
            <a:custGeom>
              <a:avLst/>
              <a:gdLst/>
              <a:ahLst/>
              <a:cxnLst>
                <a:cxn ang="0">
                  <a:pos x="0" y="0"/>
                </a:cxn>
                <a:cxn ang="0">
                  <a:pos x="31" y="33"/>
                </a:cxn>
                <a:cxn ang="0">
                  <a:pos x="82" y="29"/>
                </a:cxn>
                <a:cxn ang="0">
                  <a:pos x="53" y="1"/>
                </a:cxn>
                <a:cxn ang="0">
                  <a:pos x="0" y="0"/>
                </a:cxn>
              </a:cxnLst>
              <a:rect l="0" t="0" r="r" b="b"/>
              <a:pathLst>
                <a:path w="82" h="33">
                  <a:moveTo>
                    <a:pt x="0" y="0"/>
                  </a:moveTo>
                  <a:lnTo>
                    <a:pt x="31" y="33"/>
                  </a:lnTo>
                  <a:lnTo>
                    <a:pt x="82" y="29"/>
                  </a:lnTo>
                  <a:lnTo>
                    <a:pt x="53" y="1"/>
                  </a:lnTo>
                  <a:lnTo>
                    <a:pt x="0" y="0"/>
                  </a:lnTo>
                  <a:close/>
                </a:path>
              </a:pathLst>
            </a:custGeom>
            <a:solidFill>
              <a:srgbClr val="FFFFFF"/>
            </a:solidFill>
            <a:ln w="9525">
              <a:noFill/>
              <a:round/>
            </a:ln>
          </p:spPr>
          <p:txBody>
            <a:bodyPr/>
            <a:lstStyle/>
            <a:p>
              <a:endParaRPr lang="en-US"/>
            </a:p>
          </p:txBody>
        </p:sp>
        <p:sp>
          <p:nvSpPr>
            <p:cNvPr id="352359" name="Freeform 103"/>
            <p:cNvSpPr/>
            <p:nvPr/>
          </p:nvSpPr>
          <p:spPr bwMode="auto">
            <a:xfrm>
              <a:off x="3874" y="1344"/>
              <a:ext cx="17" cy="7"/>
            </a:xfrm>
            <a:custGeom>
              <a:avLst/>
              <a:gdLst/>
              <a:ahLst/>
              <a:cxnLst>
                <a:cxn ang="0">
                  <a:pos x="0" y="0"/>
                </a:cxn>
                <a:cxn ang="0">
                  <a:pos x="35" y="30"/>
                </a:cxn>
                <a:cxn ang="0">
                  <a:pos x="82" y="27"/>
                </a:cxn>
                <a:cxn ang="0">
                  <a:pos x="53" y="1"/>
                </a:cxn>
                <a:cxn ang="0">
                  <a:pos x="0" y="0"/>
                </a:cxn>
              </a:cxnLst>
              <a:rect l="0" t="0" r="r" b="b"/>
              <a:pathLst>
                <a:path w="82" h="30">
                  <a:moveTo>
                    <a:pt x="0" y="0"/>
                  </a:moveTo>
                  <a:lnTo>
                    <a:pt x="35" y="30"/>
                  </a:lnTo>
                  <a:lnTo>
                    <a:pt x="82" y="27"/>
                  </a:lnTo>
                  <a:lnTo>
                    <a:pt x="53" y="1"/>
                  </a:lnTo>
                  <a:lnTo>
                    <a:pt x="0" y="0"/>
                  </a:lnTo>
                  <a:close/>
                </a:path>
              </a:pathLst>
            </a:custGeom>
            <a:solidFill>
              <a:srgbClr val="FFFFFF"/>
            </a:solidFill>
            <a:ln w="9525">
              <a:noFill/>
              <a:round/>
            </a:ln>
          </p:spPr>
          <p:txBody>
            <a:bodyPr/>
            <a:lstStyle/>
            <a:p>
              <a:endParaRPr lang="en-US"/>
            </a:p>
          </p:txBody>
        </p:sp>
        <p:sp>
          <p:nvSpPr>
            <p:cNvPr id="352360" name="Freeform 104"/>
            <p:cNvSpPr/>
            <p:nvPr/>
          </p:nvSpPr>
          <p:spPr bwMode="auto">
            <a:xfrm>
              <a:off x="3894" y="1343"/>
              <a:ext cx="18" cy="7"/>
            </a:xfrm>
            <a:custGeom>
              <a:avLst/>
              <a:gdLst/>
              <a:ahLst/>
              <a:cxnLst>
                <a:cxn ang="0">
                  <a:pos x="0" y="0"/>
                </a:cxn>
                <a:cxn ang="0">
                  <a:pos x="38" y="30"/>
                </a:cxn>
                <a:cxn ang="0">
                  <a:pos x="86" y="26"/>
                </a:cxn>
                <a:cxn ang="0">
                  <a:pos x="52" y="1"/>
                </a:cxn>
                <a:cxn ang="0">
                  <a:pos x="0" y="0"/>
                </a:cxn>
              </a:cxnLst>
              <a:rect l="0" t="0" r="r" b="b"/>
              <a:pathLst>
                <a:path w="86" h="30">
                  <a:moveTo>
                    <a:pt x="0" y="0"/>
                  </a:moveTo>
                  <a:lnTo>
                    <a:pt x="38" y="30"/>
                  </a:lnTo>
                  <a:lnTo>
                    <a:pt x="86" y="26"/>
                  </a:lnTo>
                  <a:lnTo>
                    <a:pt x="52" y="1"/>
                  </a:lnTo>
                  <a:lnTo>
                    <a:pt x="0" y="0"/>
                  </a:lnTo>
                  <a:close/>
                </a:path>
              </a:pathLst>
            </a:custGeom>
            <a:solidFill>
              <a:srgbClr val="FFFFFF"/>
            </a:solidFill>
            <a:ln w="9525">
              <a:noFill/>
              <a:round/>
            </a:ln>
          </p:spPr>
          <p:txBody>
            <a:bodyPr/>
            <a:lstStyle/>
            <a:p>
              <a:endParaRPr lang="en-US"/>
            </a:p>
          </p:txBody>
        </p:sp>
        <p:sp>
          <p:nvSpPr>
            <p:cNvPr id="352361" name="Freeform 105"/>
            <p:cNvSpPr/>
            <p:nvPr/>
          </p:nvSpPr>
          <p:spPr bwMode="auto">
            <a:xfrm>
              <a:off x="3914" y="1343"/>
              <a:ext cx="18" cy="6"/>
            </a:xfrm>
            <a:custGeom>
              <a:avLst/>
              <a:gdLst/>
              <a:ahLst/>
              <a:cxnLst>
                <a:cxn ang="0">
                  <a:pos x="0" y="0"/>
                </a:cxn>
                <a:cxn ang="0">
                  <a:pos x="40" y="29"/>
                </a:cxn>
                <a:cxn ang="0">
                  <a:pos x="86" y="24"/>
                </a:cxn>
                <a:cxn ang="0">
                  <a:pos x="51" y="0"/>
                </a:cxn>
                <a:cxn ang="0">
                  <a:pos x="0" y="0"/>
                </a:cxn>
              </a:cxnLst>
              <a:rect l="0" t="0" r="r" b="b"/>
              <a:pathLst>
                <a:path w="86" h="29">
                  <a:moveTo>
                    <a:pt x="0" y="0"/>
                  </a:moveTo>
                  <a:lnTo>
                    <a:pt x="40" y="29"/>
                  </a:lnTo>
                  <a:lnTo>
                    <a:pt x="86" y="24"/>
                  </a:lnTo>
                  <a:lnTo>
                    <a:pt x="51" y="0"/>
                  </a:lnTo>
                  <a:lnTo>
                    <a:pt x="0" y="0"/>
                  </a:lnTo>
                  <a:close/>
                </a:path>
              </a:pathLst>
            </a:custGeom>
            <a:solidFill>
              <a:srgbClr val="FFFFFF"/>
            </a:solidFill>
            <a:ln w="9525">
              <a:noFill/>
              <a:round/>
            </a:ln>
          </p:spPr>
          <p:txBody>
            <a:bodyPr/>
            <a:lstStyle/>
            <a:p>
              <a:endParaRPr lang="en-US"/>
            </a:p>
          </p:txBody>
        </p:sp>
        <p:sp>
          <p:nvSpPr>
            <p:cNvPr id="352362" name="Freeform 106"/>
            <p:cNvSpPr/>
            <p:nvPr/>
          </p:nvSpPr>
          <p:spPr bwMode="auto">
            <a:xfrm>
              <a:off x="3934" y="1343"/>
              <a:ext cx="18" cy="6"/>
            </a:xfrm>
            <a:custGeom>
              <a:avLst/>
              <a:gdLst/>
              <a:ahLst/>
              <a:cxnLst>
                <a:cxn ang="0">
                  <a:pos x="0" y="0"/>
                </a:cxn>
                <a:cxn ang="0">
                  <a:pos x="44" y="29"/>
                </a:cxn>
                <a:cxn ang="0">
                  <a:pos x="87" y="24"/>
                </a:cxn>
                <a:cxn ang="0">
                  <a:pos x="50" y="2"/>
                </a:cxn>
                <a:cxn ang="0">
                  <a:pos x="0" y="0"/>
                </a:cxn>
              </a:cxnLst>
              <a:rect l="0" t="0" r="r" b="b"/>
              <a:pathLst>
                <a:path w="87" h="29">
                  <a:moveTo>
                    <a:pt x="0" y="0"/>
                  </a:moveTo>
                  <a:lnTo>
                    <a:pt x="44" y="29"/>
                  </a:lnTo>
                  <a:lnTo>
                    <a:pt x="87" y="24"/>
                  </a:lnTo>
                  <a:lnTo>
                    <a:pt x="50" y="2"/>
                  </a:lnTo>
                  <a:lnTo>
                    <a:pt x="0" y="0"/>
                  </a:lnTo>
                  <a:close/>
                </a:path>
              </a:pathLst>
            </a:custGeom>
            <a:solidFill>
              <a:srgbClr val="FFFFFF"/>
            </a:solidFill>
            <a:ln w="9525">
              <a:noFill/>
              <a:round/>
            </a:ln>
          </p:spPr>
          <p:txBody>
            <a:bodyPr/>
            <a:lstStyle/>
            <a:p>
              <a:endParaRPr lang="en-US"/>
            </a:p>
          </p:txBody>
        </p:sp>
        <p:sp>
          <p:nvSpPr>
            <p:cNvPr id="352363" name="Freeform 107"/>
            <p:cNvSpPr/>
            <p:nvPr/>
          </p:nvSpPr>
          <p:spPr bwMode="auto">
            <a:xfrm>
              <a:off x="3954" y="1343"/>
              <a:ext cx="18" cy="5"/>
            </a:xfrm>
            <a:custGeom>
              <a:avLst/>
              <a:gdLst/>
              <a:ahLst/>
              <a:cxnLst>
                <a:cxn ang="0">
                  <a:pos x="0" y="0"/>
                </a:cxn>
                <a:cxn ang="0">
                  <a:pos x="45" y="27"/>
                </a:cxn>
                <a:cxn ang="0">
                  <a:pos x="88" y="23"/>
                </a:cxn>
                <a:cxn ang="0">
                  <a:pos x="48" y="1"/>
                </a:cxn>
                <a:cxn ang="0">
                  <a:pos x="0" y="0"/>
                </a:cxn>
              </a:cxnLst>
              <a:rect l="0" t="0" r="r" b="b"/>
              <a:pathLst>
                <a:path w="88" h="27">
                  <a:moveTo>
                    <a:pt x="0" y="0"/>
                  </a:moveTo>
                  <a:lnTo>
                    <a:pt x="45" y="27"/>
                  </a:lnTo>
                  <a:lnTo>
                    <a:pt x="88" y="23"/>
                  </a:lnTo>
                  <a:lnTo>
                    <a:pt x="48" y="1"/>
                  </a:lnTo>
                  <a:lnTo>
                    <a:pt x="0" y="0"/>
                  </a:lnTo>
                  <a:close/>
                </a:path>
              </a:pathLst>
            </a:custGeom>
            <a:solidFill>
              <a:srgbClr val="FFFFFF"/>
            </a:solidFill>
            <a:ln w="9525">
              <a:noFill/>
              <a:round/>
            </a:ln>
          </p:spPr>
          <p:txBody>
            <a:bodyPr/>
            <a:lstStyle/>
            <a:p>
              <a:endParaRPr lang="en-US"/>
            </a:p>
          </p:txBody>
        </p:sp>
        <p:sp>
          <p:nvSpPr>
            <p:cNvPr id="352364" name="Freeform 108"/>
            <p:cNvSpPr/>
            <p:nvPr/>
          </p:nvSpPr>
          <p:spPr bwMode="auto">
            <a:xfrm>
              <a:off x="3974" y="1342"/>
              <a:ext cx="18" cy="6"/>
            </a:xfrm>
            <a:custGeom>
              <a:avLst/>
              <a:gdLst/>
              <a:ahLst/>
              <a:cxnLst>
                <a:cxn ang="0">
                  <a:pos x="0" y="0"/>
                </a:cxn>
                <a:cxn ang="0">
                  <a:pos x="49" y="26"/>
                </a:cxn>
                <a:cxn ang="0">
                  <a:pos x="90" y="20"/>
                </a:cxn>
                <a:cxn ang="0">
                  <a:pos x="48" y="0"/>
                </a:cxn>
                <a:cxn ang="0">
                  <a:pos x="0" y="0"/>
                </a:cxn>
              </a:cxnLst>
              <a:rect l="0" t="0" r="r" b="b"/>
              <a:pathLst>
                <a:path w="90" h="26">
                  <a:moveTo>
                    <a:pt x="0" y="0"/>
                  </a:moveTo>
                  <a:lnTo>
                    <a:pt x="49" y="26"/>
                  </a:lnTo>
                  <a:lnTo>
                    <a:pt x="90" y="20"/>
                  </a:lnTo>
                  <a:lnTo>
                    <a:pt x="48" y="0"/>
                  </a:lnTo>
                  <a:lnTo>
                    <a:pt x="0" y="0"/>
                  </a:lnTo>
                  <a:close/>
                </a:path>
              </a:pathLst>
            </a:custGeom>
            <a:solidFill>
              <a:srgbClr val="FFFFFF"/>
            </a:solidFill>
            <a:ln w="9525">
              <a:noFill/>
              <a:round/>
            </a:ln>
          </p:spPr>
          <p:txBody>
            <a:bodyPr/>
            <a:lstStyle/>
            <a:p>
              <a:endParaRPr lang="en-US"/>
            </a:p>
          </p:txBody>
        </p:sp>
        <p:sp>
          <p:nvSpPr>
            <p:cNvPr id="352365" name="Freeform 109"/>
            <p:cNvSpPr/>
            <p:nvPr/>
          </p:nvSpPr>
          <p:spPr bwMode="auto">
            <a:xfrm>
              <a:off x="3994" y="1342"/>
              <a:ext cx="19" cy="5"/>
            </a:xfrm>
            <a:custGeom>
              <a:avLst/>
              <a:gdLst/>
              <a:ahLst/>
              <a:cxnLst>
                <a:cxn ang="0">
                  <a:pos x="0" y="0"/>
                </a:cxn>
                <a:cxn ang="0">
                  <a:pos x="49" y="25"/>
                </a:cxn>
                <a:cxn ang="0">
                  <a:pos x="90" y="20"/>
                </a:cxn>
                <a:cxn ang="0">
                  <a:pos x="46" y="1"/>
                </a:cxn>
                <a:cxn ang="0">
                  <a:pos x="0" y="0"/>
                </a:cxn>
              </a:cxnLst>
              <a:rect l="0" t="0" r="r" b="b"/>
              <a:pathLst>
                <a:path w="90" h="25">
                  <a:moveTo>
                    <a:pt x="0" y="0"/>
                  </a:moveTo>
                  <a:lnTo>
                    <a:pt x="49" y="25"/>
                  </a:lnTo>
                  <a:lnTo>
                    <a:pt x="90" y="20"/>
                  </a:lnTo>
                  <a:lnTo>
                    <a:pt x="46" y="1"/>
                  </a:lnTo>
                  <a:lnTo>
                    <a:pt x="0" y="0"/>
                  </a:lnTo>
                  <a:close/>
                </a:path>
              </a:pathLst>
            </a:custGeom>
            <a:solidFill>
              <a:srgbClr val="FFFFFF"/>
            </a:solidFill>
            <a:ln w="9525">
              <a:noFill/>
              <a:round/>
            </a:ln>
          </p:spPr>
          <p:txBody>
            <a:bodyPr/>
            <a:lstStyle/>
            <a:p>
              <a:endParaRPr lang="en-US"/>
            </a:p>
          </p:txBody>
        </p:sp>
        <p:sp>
          <p:nvSpPr>
            <p:cNvPr id="352366" name="Freeform 110"/>
            <p:cNvSpPr/>
            <p:nvPr/>
          </p:nvSpPr>
          <p:spPr bwMode="auto">
            <a:xfrm>
              <a:off x="3845" y="1355"/>
              <a:ext cx="17" cy="7"/>
            </a:xfrm>
            <a:custGeom>
              <a:avLst/>
              <a:gdLst/>
              <a:ahLst/>
              <a:cxnLst>
                <a:cxn ang="0">
                  <a:pos x="0" y="0"/>
                </a:cxn>
                <a:cxn ang="0">
                  <a:pos x="31" y="34"/>
                </a:cxn>
                <a:cxn ang="0">
                  <a:pos x="84" y="29"/>
                </a:cxn>
                <a:cxn ang="0">
                  <a:pos x="58" y="1"/>
                </a:cxn>
                <a:cxn ang="0">
                  <a:pos x="0" y="0"/>
                </a:cxn>
              </a:cxnLst>
              <a:rect l="0" t="0" r="r" b="b"/>
              <a:pathLst>
                <a:path w="84" h="34">
                  <a:moveTo>
                    <a:pt x="0" y="0"/>
                  </a:moveTo>
                  <a:lnTo>
                    <a:pt x="31" y="34"/>
                  </a:lnTo>
                  <a:lnTo>
                    <a:pt x="84" y="29"/>
                  </a:lnTo>
                  <a:lnTo>
                    <a:pt x="58" y="1"/>
                  </a:lnTo>
                  <a:lnTo>
                    <a:pt x="0" y="0"/>
                  </a:lnTo>
                  <a:close/>
                </a:path>
              </a:pathLst>
            </a:custGeom>
            <a:solidFill>
              <a:srgbClr val="FFFFFF"/>
            </a:solidFill>
            <a:ln w="9525">
              <a:noFill/>
              <a:round/>
            </a:ln>
          </p:spPr>
          <p:txBody>
            <a:bodyPr/>
            <a:lstStyle/>
            <a:p>
              <a:endParaRPr lang="en-US"/>
            </a:p>
          </p:txBody>
        </p:sp>
        <p:sp>
          <p:nvSpPr>
            <p:cNvPr id="352367" name="Freeform 111"/>
            <p:cNvSpPr/>
            <p:nvPr/>
          </p:nvSpPr>
          <p:spPr bwMode="auto">
            <a:xfrm>
              <a:off x="3886" y="1353"/>
              <a:ext cx="102" cy="8"/>
            </a:xfrm>
            <a:custGeom>
              <a:avLst/>
              <a:gdLst/>
              <a:ahLst/>
              <a:cxnLst>
                <a:cxn ang="0">
                  <a:pos x="0" y="7"/>
                </a:cxn>
                <a:cxn ang="0">
                  <a:pos x="36" y="38"/>
                </a:cxn>
                <a:cxn ang="0">
                  <a:pos x="487" y="22"/>
                </a:cxn>
                <a:cxn ang="0">
                  <a:pos x="446" y="0"/>
                </a:cxn>
                <a:cxn ang="0">
                  <a:pos x="0" y="7"/>
                </a:cxn>
              </a:cxnLst>
              <a:rect l="0" t="0" r="r" b="b"/>
              <a:pathLst>
                <a:path w="487" h="38">
                  <a:moveTo>
                    <a:pt x="0" y="7"/>
                  </a:moveTo>
                  <a:lnTo>
                    <a:pt x="36" y="38"/>
                  </a:lnTo>
                  <a:lnTo>
                    <a:pt x="487" y="22"/>
                  </a:lnTo>
                  <a:lnTo>
                    <a:pt x="446" y="0"/>
                  </a:lnTo>
                  <a:lnTo>
                    <a:pt x="0" y="7"/>
                  </a:lnTo>
                  <a:close/>
                </a:path>
              </a:pathLst>
            </a:custGeom>
            <a:solidFill>
              <a:srgbClr val="FFFFFF"/>
            </a:solidFill>
            <a:ln w="9525">
              <a:noFill/>
              <a:round/>
            </a:ln>
          </p:spPr>
          <p:txBody>
            <a:bodyPr/>
            <a:lstStyle/>
            <a:p>
              <a:endParaRPr lang="en-US"/>
            </a:p>
          </p:txBody>
        </p:sp>
        <p:sp>
          <p:nvSpPr>
            <p:cNvPr id="352368" name="Freeform 112"/>
            <p:cNvSpPr/>
            <p:nvPr/>
          </p:nvSpPr>
          <p:spPr bwMode="auto">
            <a:xfrm>
              <a:off x="3865" y="1355"/>
              <a:ext cx="18" cy="7"/>
            </a:xfrm>
            <a:custGeom>
              <a:avLst/>
              <a:gdLst/>
              <a:ahLst/>
              <a:cxnLst>
                <a:cxn ang="0">
                  <a:pos x="0" y="0"/>
                </a:cxn>
                <a:cxn ang="0">
                  <a:pos x="34" y="32"/>
                </a:cxn>
                <a:cxn ang="0">
                  <a:pos x="86" y="28"/>
                </a:cxn>
                <a:cxn ang="0">
                  <a:pos x="56" y="0"/>
                </a:cxn>
                <a:cxn ang="0">
                  <a:pos x="0" y="0"/>
                </a:cxn>
              </a:cxnLst>
              <a:rect l="0" t="0" r="r" b="b"/>
              <a:pathLst>
                <a:path w="86" h="32">
                  <a:moveTo>
                    <a:pt x="0" y="0"/>
                  </a:moveTo>
                  <a:lnTo>
                    <a:pt x="34" y="32"/>
                  </a:lnTo>
                  <a:lnTo>
                    <a:pt x="86" y="28"/>
                  </a:lnTo>
                  <a:lnTo>
                    <a:pt x="56" y="0"/>
                  </a:lnTo>
                  <a:lnTo>
                    <a:pt x="0" y="0"/>
                  </a:lnTo>
                  <a:close/>
                </a:path>
              </a:pathLst>
            </a:custGeom>
            <a:solidFill>
              <a:srgbClr val="FFFFFF"/>
            </a:solidFill>
            <a:ln w="9525">
              <a:noFill/>
              <a:round/>
            </a:ln>
          </p:spPr>
          <p:txBody>
            <a:bodyPr/>
            <a:lstStyle/>
            <a:p>
              <a:endParaRPr lang="en-US"/>
            </a:p>
          </p:txBody>
        </p:sp>
        <p:sp>
          <p:nvSpPr>
            <p:cNvPr id="352369" name="Freeform 113"/>
            <p:cNvSpPr/>
            <p:nvPr/>
          </p:nvSpPr>
          <p:spPr bwMode="auto">
            <a:xfrm>
              <a:off x="3989" y="1353"/>
              <a:ext cx="19" cy="5"/>
            </a:xfrm>
            <a:custGeom>
              <a:avLst/>
              <a:gdLst/>
              <a:ahLst/>
              <a:cxnLst>
                <a:cxn ang="0">
                  <a:pos x="0" y="0"/>
                </a:cxn>
                <a:cxn ang="0">
                  <a:pos x="50" y="24"/>
                </a:cxn>
                <a:cxn ang="0">
                  <a:pos x="93" y="21"/>
                </a:cxn>
                <a:cxn ang="0">
                  <a:pos x="49" y="0"/>
                </a:cxn>
                <a:cxn ang="0">
                  <a:pos x="0" y="0"/>
                </a:cxn>
              </a:cxnLst>
              <a:rect l="0" t="0" r="r" b="b"/>
              <a:pathLst>
                <a:path w="93" h="24">
                  <a:moveTo>
                    <a:pt x="0" y="0"/>
                  </a:moveTo>
                  <a:lnTo>
                    <a:pt x="50" y="24"/>
                  </a:lnTo>
                  <a:lnTo>
                    <a:pt x="93" y="21"/>
                  </a:lnTo>
                  <a:lnTo>
                    <a:pt x="49" y="0"/>
                  </a:lnTo>
                  <a:lnTo>
                    <a:pt x="0" y="0"/>
                  </a:lnTo>
                  <a:close/>
                </a:path>
              </a:pathLst>
            </a:custGeom>
            <a:solidFill>
              <a:srgbClr val="FFFFFF"/>
            </a:solidFill>
            <a:ln w="9525">
              <a:noFill/>
              <a:round/>
            </a:ln>
          </p:spPr>
          <p:txBody>
            <a:bodyPr/>
            <a:lstStyle/>
            <a:p>
              <a:endParaRPr lang="en-US"/>
            </a:p>
          </p:txBody>
        </p:sp>
        <p:sp>
          <p:nvSpPr>
            <p:cNvPr id="352370" name="Freeform 114"/>
            <p:cNvSpPr/>
            <p:nvPr/>
          </p:nvSpPr>
          <p:spPr bwMode="auto">
            <a:xfrm>
              <a:off x="4010" y="1352"/>
              <a:ext cx="19" cy="5"/>
            </a:xfrm>
            <a:custGeom>
              <a:avLst/>
              <a:gdLst/>
              <a:ahLst/>
              <a:cxnLst>
                <a:cxn ang="0">
                  <a:pos x="0" y="0"/>
                </a:cxn>
                <a:cxn ang="0">
                  <a:pos x="52" y="24"/>
                </a:cxn>
                <a:cxn ang="0">
                  <a:pos x="93" y="20"/>
                </a:cxn>
                <a:cxn ang="0">
                  <a:pos x="49" y="0"/>
                </a:cxn>
                <a:cxn ang="0">
                  <a:pos x="0" y="0"/>
                </a:cxn>
              </a:cxnLst>
              <a:rect l="0" t="0" r="r" b="b"/>
              <a:pathLst>
                <a:path w="93" h="24">
                  <a:moveTo>
                    <a:pt x="0" y="0"/>
                  </a:moveTo>
                  <a:lnTo>
                    <a:pt x="52" y="24"/>
                  </a:lnTo>
                  <a:lnTo>
                    <a:pt x="93" y="20"/>
                  </a:lnTo>
                  <a:lnTo>
                    <a:pt x="49" y="0"/>
                  </a:lnTo>
                  <a:lnTo>
                    <a:pt x="0" y="0"/>
                  </a:lnTo>
                  <a:close/>
                </a:path>
              </a:pathLst>
            </a:custGeom>
            <a:solidFill>
              <a:srgbClr val="FFFFFF"/>
            </a:solidFill>
            <a:ln w="9525">
              <a:noFill/>
              <a:round/>
            </a:ln>
          </p:spPr>
          <p:txBody>
            <a:bodyPr/>
            <a:lstStyle/>
            <a:p>
              <a:endParaRPr lang="en-US"/>
            </a:p>
          </p:txBody>
        </p:sp>
        <p:sp>
          <p:nvSpPr>
            <p:cNvPr id="352371" name="Freeform 115"/>
            <p:cNvSpPr/>
            <p:nvPr/>
          </p:nvSpPr>
          <p:spPr bwMode="auto">
            <a:xfrm>
              <a:off x="4042" y="1318"/>
              <a:ext cx="61" cy="31"/>
            </a:xfrm>
            <a:custGeom>
              <a:avLst/>
              <a:gdLst/>
              <a:ahLst/>
              <a:cxnLst>
                <a:cxn ang="0">
                  <a:pos x="71" y="96"/>
                </a:cxn>
                <a:cxn ang="0">
                  <a:pos x="84" y="102"/>
                </a:cxn>
                <a:cxn ang="0">
                  <a:pos x="96" y="109"/>
                </a:cxn>
                <a:cxn ang="0">
                  <a:pos x="109" y="114"/>
                </a:cxn>
                <a:cxn ang="0">
                  <a:pos x="122" y="121"/>
                </a:cxn>
                <a:cxn ang="0">
                  <a:pos x="135" y="126"/>
                </a:cxn>
                <a:cxn ang="0">
                  <a:pos x="147" y="131"/>
                </a:cxn>
                <a:cxn ang="0">
                  <a:pos x="160" y="136"/>
                </a:cxn>
                <a:cxn ang="0">
                  <a:pos x="174" y="139"/>
                </a:cxn>
                <a:cxn ang="0">
                  <a:pos x="187" y="143"/>
                </a:cxn>
                <a:cxn ang="0">
                  <a:pos x="201" y="145"/>
                </a:cxn>
                <a:cxn ang="0">
                  <a:pos x="214" y="146"/>
                </a:cxn>
                <a:cxn ang="0">
                  <a:pos x="229" y="145"/>
                </a:cxn>
                <a:cxn ang="0">
                  <a:pos x="244" y="144"/>
                </a:cxn>
                <a:cxn ang="0">
                  <a:pos x="259" y="140"/>
                </a:cxn>
                <a:cxn ang="0">
                  <a:pos x="274" y="136"/>
                </a:cxn>
                <a:cxn ang="0">
                  <a:pos x="290" y="130"/>
                </a:cxn>
                <a:cxn ang="0">
                  <a:pos x="291" y="126"/>
                </a:cxn>
                <a:cxn ang="0">
                  <a:pos x="291" y="112"/>
                </a:cxn>
                <a:cxn ang="0">
                  <a:pos x="289" y="93"/>
                </a:cxn>
                <a:cxn ang="0">
                  <a:pos x="282" y="71"/>
                </a:cxn>
                <a:cxn ang="0">
                  <a:pos x="268" y="48"/>
                </a:cxn>
                <a:cxn ang="0">
                  <a:pos x="245" y="28"/>
                </a:cxn>
                <a:cxn ang="0">
                  <a:pos x="210" y="12"/>
                </a:cxn>
                <a:cxn ang="0">
                  <a:pos x="160" y="4"/>
                </a:cxn>
                <a:cxn ang="0">
                  <a:pos x="117" y="2"/>
                </a:cxn>
                <a:cxn ang="0">
                  <a:pos x="83" y="1"/>
                </a:cxn>
                <a:cxn ang="0">
                  <a:pos x="58" y="0"/>
                </a:cxn>
                <a:cxn ang="0">
                  <a:pos x="41" y="0"/>
                </a:cxn>
                <a:cxn ang="0">
                  <a:pos x="30" y="0"/>
                </a:cxn>
                <a:cxn ang="0">
                  <a:pos x="23" y="1"/>
                </a:cxn>
                <a:cxn ang="0">
                  <a:pos x="20" y="2"/>
                </a:cxn>
                <a:cxn ang="0">
                  <a:pos x="19" y="2"/>
                </a:cxn>
                <a:cxn ang="0">
                  <a:pos x="4" y="18"/>
                </a:cxn>
                <a:cxn ang="0">
                  <a:pos x="0" y="39"/>
                </a:cxn>
                <a:cxn ang="0">
                  <a:pos x="1" y="58"/>
                </a:cxn>
                <a:cxn ang="0">
                  <a:pos x="3" y="66"/>
                </a:cxn>
                <a:cxn ang="0">
                  <a:pos x="4" y="66"/>
                </a:cxn>
                <a:cxn ang="0">
                  <a:pos x="7" y="68"/>
                </a:cxn>
                <a:cxn ang="0">
                  <a:pos x="14" y="71"/>
                </a:cxn>
                <a:cxn ang="0">
                  <a:pos x="21" y="73"/>
                </a:cxn>
                <a:cxn ang="0">
                  <a:pos x="31" y="77"/>
                </a:cxn>
                <a:cxn ang="0">
                  <a:pos x="42" y="83"/>
                </a:cxn>
                <a:cxn ang="0">
                  <a:pos x="56" y="89"/>
                </a:cxn>
                <a:cxn ang="0">
                  <a:pos x="71" y="96"/>
                </a:cxn>
              </a:cxnLst>
              <a:rect l="0" t="0" r="r" b="b"/>
              <a:pathLst>
                <a:path w="291" h="146">
                  <a:moveTo>
                    <a:pt x="71" y="96"/>
                  </a:moveTo>
                  <a:lnTo>
                    <a:pt x="84" y="102"/>
                  </a:lnTo>
                  <a:lnTo>
                    <a:pt x="96" y="109"/>
                  </a:lnTo>
                  <a:lnTo>
                    <a:pt x="109" y="114"/>
                  </a:lnTo>
                  <a:lnTo>
                    <a:pt x="122" y="121"/>
                  </a:lnTo>
                  <a:lnTo>
                    <a:pt x="135" y="126"/>
                  </a:lnTo>
                  <a:lnTo>
                    <a:pt x="147" y="131"/>
                  </a:lnTo>
                  <a:lnTo>
                    <a:pt x="160" y="136"/>
                  </a:lnTo>
                  <a:lnTo>
                    <a:pt x="174" y="139"/>
                  </a:lnTo>
                  <a:lnTo>
                    <a:pt x="187" y="143"/>
                  </a:lnTo>
                  <a:lnTo>
                    <a:pt x="201" y="145"/>
                  </a:lnTo>
                  <a:lnTo>
                    <a:pt x="214" y="146"/>
                  </a:lnTo>
                  <a:lnTo>
                    <a:pt x="229" y="145"/>
                  </a:lnTo>
                  <a:lnTo>
                    <a:pt x="244" y="144"/>
                  </a:lnTo>
                  <a:lnTo>
                    <a:pt x="259" y="140"/>
                  </a:lnTo>
                  <a:lnTo>
                    <a:pt x="274" y="136"/>
                  </a:lnTo>
                  <a:lnTo>
                    <a:pt x="290" y="130"/>
                  </a:lnTo>
                  <a:lnTo>
                    <a:pt x="291" y="126"/>
                  </a:lnTo>
                  <a:lnTo>
                    <a:pt x="291" y="112"/>
                  </a:lnTo>
                  <a:lnTo>
                    <a:pt x="289" y="93"/>
                  </a:lnTo>
                  <a:lnTo>
                    <a:pt x="282" y="71"/>
                  </a:lnTo>
                  <a:lnTo>
                    <a:pt x="268" y="48"/>
                  </a:lnTo>
                  <a:lnTo>
                    <a:pt x="245" y="28"/>
                  </a:lnTo>
                  <a:lnTo>
                    <a:pt x="210" y="12"/>
                  </a:lnTo>
                  <a:lnTo>
                    <a:pt x="160" y="4"/>
                  </a:lnTo>
                  <a:lnTo>
                    <a:pt x="117" y="2"/>
                  </a:lnTo>
                  <a:lnTo>
                    <a:pt x="83" y="1"/>
                  </a:lnTo>
                  <a:lnTo>
                    <a:pt x="58" y="0"/>
                  </a:lnTo>
                  <a:lnTo>
                    <a:pt x="41" y="0"/>
                  </a:lnTo>
                  <a:lnTo>
                    <a:pt x="30" y="0"/>
                  </a:lnTo>
                  <a:lnTo>
                    <a:pt x="23" y="1"/>
                  </a:lnTo>
                  <a:lnTo>
                    <a:pt x="20" y="2"/>
                  </a:lnTo>
                  <a:lnTo>
                    <a:pt x="19" y="2"/>
                  </a:lnTo>
                  <a:lnTo>
                    <a:pt x="4" y="18"/>
                  </a:lnTo>
                  <a:lnTo>
                    <a:pt x="0" y="39"/>
                  </a:lnTo>
                  <a:lnTo>
                    <a:pt x="1" y="58"/>
                  </a:lnTo>
                  <a:lnTo>
                    <a:pt x="3" y="66"/>
                  </a:lnTo>
                  <a:lnTo>
                    <a:pt x="4" y="66"/>
                  </a:lnTo>
                  <a:lnTo>
                    <a:pt x="7" y="68"/>
                  </a:lnTo>
                  <a:lnTo>
                    <a:pt x="14" y="71"/>
                  </a:lnTo>
                  <a:lnTo>
                    <a:pt x="21" y="73"/>
                  </a:lnTo>
                  <a:lnTo>
                    <a:pt x="31" y="77"/>
                  </a:lnTo>
                  <a:lnTo>
                    <a:pt x="42" y="83"/>
                  </a:lnTo>
                  <a:lnTo>
                    <a:pt x="56" y="89"/>
                  </a:lnTo>
                  <a:lnTo>
                    <a:pt x="71" y="96"/>
                  </a:lnTo>
                  <a:close/>
                </a:path>
              </a:pathLst>
            </a:custGeom>
            <a:solidFill>
              <a:srgbClr val="000000"/>
            </a:solidFill>
            <a:ln w="9525">
              <a:noFill/>
              <a:round/>
            </a:ln>
          </p:spPr>
          <p:txBody>
            <a:bodyPr/>
            <a:lstStyle/>
            <a:p>
              <a:endParaRPr lang="en-US"/>
            </a:p>
          </p:txBody>
        </p:sp>
        <p:sp>
          <p:nvSpPr>
            <p:cNvPr id="352372" name="Freeform 116"/>
            <p:cNvSpPr/>
            <p:nvPr/>
          </p:nvSpPr>
          <p:spPr bwMode="auto">
            <a:xfrm>
              <a:off x="4059" y="1322"/>
              <a:ext cx="39" cy="17"/>
            </a:xfrm>
            <a:custGeom>
              <a:avLst/>
              <a:gdLst/>
              <a:ahLst/>
              <a:cxnLst>
                <a:cxn ang="0">
                  <a:pos x="17" y="0"/>
                </a:cxn>
                <a:cxn ang="0">
                  <a:pos x="12" y="4"/>
                </a:cxn>
                <a:cxn ang="0">
                  <a:pos x="4" y="15"/>
                </a:cxn>
                <a:cxn ang="0">
                  <a:pos x="0" y="30"/>
                </a:cxn>
                <a:cxn ang="0">
                  <a:pos x="5" y="43"/>
                </a:cxn>
                <a:cxn ang="0">
                  <a:pos x="9" y="47"/>
                </a:cxn>
                <a:cxn ang="0">
                  <a:pos x="16" y="50"/>
                </a:cxn>
                <a:cxn ang="0">
                  <a:pos x="23" y="54"/>
                </a:cxn>
                <a:cxn ang="0">
                  <a:pos x="33" y="58"/>
                </a:cxn>
                <a:cxn ang="0">
                  <a:pos x="43" y="61"/>
                </a:cxn>
                <a:cxn ang="0">
                  <a:pos x="55" y="66"/>
                </a:cxn>
                <a:cxn ang="0">
                  <a:pos x="68" y="69"/>
                </a:cxn>
                <a:cxn ang="0">
                  <a:pos x="80" y="73"/>
                </a:cxn>
                <a:cxn ang="0">
                  <a:pos x="94" y="76"/>
                </a:cxn>
                <a:cxn ang="0">
                  <a:pos x="108" y="78"/>
                </a:cxn>
                <a:cxn ang="0">
                  <a:pos x="122" y="80"/>
                </a:cxn>
                <a:cxn ang="0">
                  <a:pos x="136" y="82"/>
                </a:cxn>
                <a:cxn ang="0">
                  <a:pos x="149" y="82"/>
                </a:cxn>
                <a:cxn ang="0">
                  <a:pos x="162" y="82"/>
                </a:cxn>
                <a:cxn ang="0">
                  <a:pos x="175" y="79"/>
                </a:cxn>
                <a:cxn ang="0">
                  <a:pos x="185" y="77"/>
                </a:cxn>
                <a:cxn ang="0">
                  <a:pos x="185" y="76"/>
                </a:cxn>
                <a:cxn ang="0">
                  <a:pos x="185" y="74"/>
                </a:cxn>
                <a:cxn ang="0">
                  <a:pos x="184" y="69"/>
                </a:cxn>
                <a:cxn ang="0">
                  <a:pos x="183" y="65"/>
                </a:cxn>
                <a:cxn ang="0">
                  <a:pos x="181" y="58"/>
                </a:cxn>
                <a:cxn ang="0">
                  <a:pos x="177" y="51"/>
                </a:cxn>
                <a:cxn ang="0">
                  <a:pos x="172" y="43"/>
                </a:cxn>
                <a:cxn ang="0">
                  <a:pos x="165" y="37"/>
                </a:cxn>
                <a:cxn ang="0">
                  <a:pos x="157" y="29"/>
                </a:cxn>
                <a:cxn ang="0">
                  <a:pos x="145" y="22"/>
                </a:cxn>
                <a:cxn ang="0">
                  <a:pos x="131" y="15"/>
                </a:cxn>
                <a:cxn ang="0">
                  <a:pos x="115" y="10"/>
                </a:cxn>
                <a:cxn ang="0">
                  <a:pos x="95" y="5"/>
                </a:cxn>
                <a:cxn ang="0">
                  <a:pos x="73" y="2"/>
                </a:cxn>
                <a:cxn ang="0">
                  <a:pos x="46" y="0"/>
                </a:cxn>
                <a:cxn ang="0">
                  <a:pos x="17" y="0"/>
                </a:cxn>
              </a:cxnLst>
              <a:rect l="0" t="0" r="r" b="b"/>
              <a:pathLst>
                <a:path w="185" h="82">
                  <a:moveTo>
                    <a:pt x="17" y="0"/>
                  </a:moveTo>
                  <a:lnTo>
                    <a:pt x="12" y="4"/>
                  </a:lnTo>
                  <a:lnTo>
                    <a:pt x="4" y="15"/>
                  </a:lnTo>
                  <a:lnTo>
                    <a:pt x="0" y="30"/>
                  </a:lnTo>
                  <a:lnTo>
                    <a:pt x="5" y="43"/>
                  </a:lnTo>
                  <a:lnTo>
                    <a:pt x="9" y="47"/>
                  </a:lnTo>
                  <a:lnTo>
                    <a:pt x="16" y="50"/>
                  </a:lnTo>
                  <a:lnTo>
                    <a:pt x="23" y="54"/>
                  </a:lnTo>
                  <a:lnTo>
                    <a:pt x="33" y="58"/>
                  </a:lnTo>
                  <a:lnTo>
                    <a:pt x="43" y="61"/>
                  </a:lnTo>
                  <a:lnTo>
                    <a:pt x="55" y="66"/>
                  </a:lnTo>
                  <a:lnTo>
                    <a:pt x="68" y="69"/>
                  </a:lnTo>
                  <a:lnTo>
                    <a:pt x="80" y="73"/>
                  </a:lnTo>
                  <a:lnTo>
                    <a:pt x="94" y="76"/>
                  </a:lnTo>
                  <a:lnTo>
                    <a:pt x="108" y="78"/>
                  </a:lnTo>
                  <a:lnTo>
                    <a:pt x="122" y="80"/>
                  </a:lnTo>
                  <a:lnTo>
                    <a:pt x="136" y="82"/>
                  </a:lnTo>
                  <a:lnTo>
                    <a:pt x="149" y="82"/>
                  </a:lnTo>
                  <a:lnTo>
                    <a:pt x="162" y="82"/>
                  </a:lnTo>
                  <a:lnTo>
                    <a:pt x="175" y="79"/>
                  </a:lnTo>
                  <a:lnTo>
                    <a:pt x="185" y="77"/>
                  </a:lnTo>
                  <a:lnTo>
                    <a:pt x="185" y="76"/>
                  </a:lnTo>
                  <a:lnTo>
                    <a:pt x="185" y="74"/>
                  </a:lnTo>
                  <a:lnTo>
                    <a:pt x="184" y="69"/>
                  </a:lnTo>
                  <a:lnTo>
                    <a:pt x="183" y="65"/>
                  </a:lnTo>
                  <a:lnTo>
                    <a:pt x="181" y="58"/>
                  </a:lnTo>
                  <a:lnTo>
                    <a:pt x="177" y="51"/>
                  </a:lnTo>
                  <a:lnTo>
                    <a:pt x="172" y="43"/>
                  </a:lnTo>
                  <a:lnTo>
                    <a:pt x="165" y="37"/>
                  </a:lnTo>
                  <a:lnTo>
                    <a:pt x="157" y="29"/>
                  </a:lnTo>
                  <a:lnTo>
                    <a:pt x="145" y="22"/>
                  </a:lnTo>
                  <a:lnTo>
                    <a:pt x="131" y="15"/>
                  </a:lnTo>
                  <a:lnTo>
                    <a:pt x="115" y="10"/>
                  </a:lnTo>
                  <a:lnTo>
                    <a:pt x="95" y="5"/>
                  </a:lnTo>
                  <a:lnTo>
                    <a:pt x="73" y="2"/>
                  </a:lnTo>
                  <a:lnTo>
                    <a:pt x="46" y="0"/>
                  </a:lnTo>
                  <a:lnTo>
                    <a:pt x="17" y="0"/>
                  </a:lnTo>
                  <a:close/>
                </a:path>
              </a:pathLst>
            </a:custGeom>
            <a:solidFill>
              <a:srgbClr val="FFFFFF"/>
            </a:solidFill>
            <a:ln w="9525">
              <a:noFill/>
              <a:round/>
            </a:ln>
          </p:spPr>
          <p:txBody>
            <a:bodyPr/>
            <a:lstStyle/>
            <a:p>
              <a:endParaRPr lang="en-US"/>
            </a:p>
          </p:txBody>
        </p:sp>
        <p:sp>
          <p:nvSpPr>
            <p:cNvPr id="352373" name="Freeform 117"/>
            <p:cNvSpPr/>
            <p:nvPr/>
          </p:nvSpPr>
          <p:spPr bwMode="auto">
            <a:xfrm>
              <a:off x="4045" y="1322"/>
              <a:ext cx="14" cy="8"/>
            </a:xfrm>
            <a:custGeom>
              <a:avLst/>
              <a:gdLst/>
              <a:ahLst/>
              <a:cxnLst>
                <a:cxn ang="0">
                  <a:pos x="66" y="0"/>
                </a:cxn>
                <a:cxn ang="0">
                  <a:pos x="63" y="3"/>
                </a:cxn>
                <a:cxn ang="0">
                  <a:pos x="58" y="11"/>
                </a:cxn>
                <a:cxn ang="0">
                  <a:pos x="54" y="23"/>
                </a:cxn>
                <a:cxn ang="0">
                  <a:pos x="53" y="39"/>
                </a:cxn>
                <a:cxn ang="0">
                  <a:pos x="0" y="21"/>
                </a:cxn>
                <a:cxn ang="0">
                  <a:pos x="0" y="18"/>
                </a:cxn>
                <a:cxn ang="0">
                  <a:pos x="2" y="13"/>
                </a:cxn>
                <a:cxn ang="0">
                  <a:pos x="5" y="6"/>
                </a:cxn>
                <a:cxn ang="0">
                  <a:pos x="13" y="0"/>
                </a:cxn>
                <a:cxn ang="0">
                  <a:pos x="66" y="0"/>
                </a:cxn>
              </a:cxnLst>
              <a:rect l="0" t="0" r="r" b="b"/>
              <a:pathLst>
                <a:path w="66" h="39">
                  <a:moveTo>
                    <a:pt x="66" y="0"/>
                  </a:moveTo>
                  <a:lnTo>
                    <a:pt x="63" y="3"/>
                  </a:lnTo>
                  <a:lnTo>
                    <a:pt x="58" y="11"/>
                  </a:lnTo>
                  <a:lnTo>
                    <a:pt x="54" y="23"/>
                  </a:lnTo>
                  <a:lnTo>
                    <a:pt x="53" y="39"/>
                  </a:lnTo>
                  <a:lnTo>
                    <a:pt x="0" y="21"/>
                  </a:lnTo>
                  <a:lnTo>
                    <a:pt x="0" y="18"/>
                  </a:lnTo>
                  <a:lnTo>
                    <a:pt x="2" y="13"/>
                  </a:lnTo>
                  <a:lnTo>
                    <a:pt x="5" y="6"/>
                  </a:lnTo>
                  <a:lnTo>
                    <a:pt x="13" y="0"/>
                  </a:lnTo>
                  <a:lnTo>
                    <a:pt x="66" y="0"/>
                  </a:lnTo>
                  <a:close/>
                </a:path>
              </a:pathLst>
            </a:custGeom>
            <a:solidFill>
              <a:srgbClr val="FFFFFF"/>
            </a:solidFill>
            <a:ln w="9525">
              <a:noFill/>
              <a:round/>
            </a:ln>
          </p:spPr>
          <p:txBody>
            <a:bodyPr/>
            <a:lstStyle/>
            <a:p>
              <a:endParaRPr lang="en-US"/>
            </a:p>
          </p:txBody>
        </p:sp>
        <p:sp>
          <p:nvSpPr>
            <p:cNvPr id="352374" name="Freeform 118"/>
            <p:cNvSpPr/>
            <p:nvPr/>
          </p:nvSpPr>
          <p:spPr bwMode="auto">
            <a:xfrm>
              <a:off x="4044" y="1328"/>
              <a:ext cx="12" cy="7"/>
            </a:xfrm>
            <a:custGeom>
              <a:avLst/>
              <a:gdLst/>
              <a:ahLst/>
              <a:cxnLst>
                <a:cxn ang="0">
                  <a:pos x="0" y="0"/>
                </a:cxn>
                <a:cxn ang="0">
                  <a:pos x="0" y="10"/>
                </a:cxn>
                <a:cxn ang="0">
                  <a:pos x="56" y="31"/>
                </a:cxn>
                <a:cxn ang="0">
                  <a:pos x="55" y="17"/>
                </a:cxn>
                <a:cxn ang="0">
                  <a:pos x="0" y="0"/>
                </a:cxn>
              </a:cxnLst>
              <a:rect l="0" t="0" r="r" b="b"/>
              <a:pathLst>
                <a:path w="56" h="31">
                  <a:moveTo>
                    <a:pt x="0" y="0"/>
                  </a:moveTo>
                  <a:lnTo>
                    <a:pt x="0" y="10"/>
                  </a:lnTo>
                  <a:lnTo>
                    <a:pt x="56" y="31"/>
                  </a:lnTo>
                  <a:lnTo>
                    <a:pt x="55" y="17"/>
                  </a:lnTo>
                  <a:lnTo>
                    <a:pt x="0" y="0"/>
                  </a:lnTo>
                  <a:close/>
                </a:path>
              </a:pathLst>
            </a:custGeom>
            <a:solidFill>
              <a:srgbClr val="7F7F7F"/>
            </a:solidFill>
            <a:ln w="9525">
              <a:noFill/>
              <a:round/>
            </a:ln>
          </p:spPr>
          <p:txBody>
            <a:bodyPr/>
            <a:lstStyle/>
            <a:p>
              <a:endParaRPr lang="en-US"/>
            </a:p>
          </p:txBody>
        </p:sp>
        <p:sp>
          <p:nvSpPr>
            <p:cNvPr id="352375" name="Freeform 119"/>
            <p:cNvSpPr/>
            <p:nvPr/>
          </p:nvSpPr>
          <p:spPr bwMode="auto">
            <a:xfrm>
              <a:off x="4059" y="1333"/>
              <a:ext cx="40" cy="12"/>
            </a:xfrm>
            <a:custGeom>
              <a:avLst/>
              <a:gdLst/>
              <a:ahLst/>
              <a:cxnLst>
                <a:cxn ang="0">
                  <a:pos x="0" y="0"/>
                </a:cxn>
                <a:cxn ang="0">
                  <a:pos x="0" y="13"/>
                </a:cxn>
                <a:cxn ang="0">
                  <a:pos x="1" y="14"/>
                </a:cxn>
                <a:cxn ang="0">
                  <a:pos x="5" y="15"/>
                </a:cxn>
                <a:cxn ang="0">
                  <a:pos x="10" y="19"/>
                </a:cxn>
                <a:cxn ang="0">
                  <a:pos x="18" y="22"/>
                </a:cxn>
                <a:cxn ang="0">
                  <a:pos x="27" y="27"/>
                </a:cxn>
                <a:cxn ang="0">
                  <a:pos x="39" y="31"/>
                </a:cxn>
                <a:cxn ang="0">
                  <a:pos x="51" y="36"/>
                </a:cxn>
                <a:cxn ang="0">
                  <a:pos x="64" y="41"/>
                </a:cxn>
                <a:cxn ang="0">
                  <a:pos x="79" y="46"/>
                </a:cxn>
                <a:cxn ang="0">
                  <a:pos x="94" y="49"/>
                </a:cxn>
                <a:cxn ang="0">
                  <a:pos x="110" y="52"/>
                </a:cxn>
                <a:cxn ang="0">
                  <a:pos x="126" y="55"/>
                </a:cxn>
                <a:cxn ang="0">
                  <a:pos x="143" y="56"/>
                </a:cxn>
                <a:cxn ang="0">
                  <a:pos x="159" y="55"/>
                </a:cxn>
                <a:cxn ang="0">
                  <a:pos x="175" y="52"/>
                </a:cxn>
                <a:cxn ang="0">
                  <a:pos x="191" y="49"/>
                </a:cxn>
                <a:cxn ang="0">
                  <a:pos x="191" y="36"/>
                </a:cxn>
                <a:cxn ang="0">
                  <a:pos x="190" y="36"/>
                </a:cxn>
                <a:cxn ang="0">
                  <a:pos x="187" y="37"/>
                </a:cxn>
                <a:cxn ang="0">
                  <a:pos x="183" y="38"/>
                </a:cxn>
                <a:cxn ang="0">
                  <a:pos x="177" y="39"/>
                </a:cxn>
                <a:cxn ang="0">
                  <a:pos x="169" y="39"/>
                </a:cxn>
                <a:cxn ang="0">
                  <a:pos x="160" y="40"/>
                </a:cxn>
                <a:cxn ang="0">
                  <a:pos x="149" y="40"/>
                </a:cxn>
                <a:cxn ang="0">
                  <a:pos x="138" y="40"/>
                </a:cxn>
                <a:cxn ang="0">
                  <a:pos x="125" y="39"/>
                </a:cxn>
                <a:cxn ang="0">
                  <a:pos x="110" y="38"/>
                </a:cxn>
                <a:cxn ang="0">
                  <a:pos x="94" y="34"/>
                </a:cxn>
                <a:cxn ang="0">
                  <a:pos x="77" y="31"/>
                </a:cxn>
                <a:cxn ang="0">
                  <a:pos x="59" y="25"/>
                </a:cxn>
                <a:cxn ang="0">
                  <a:pos x="40" y="19"/>
                </a:cxn>
                <a:cxn ang="0">
                  <a:pos x="21" y="10"/>
                </a:cxn>
                <a:cxn ang="0">
                  <a:pos x="0" y="0"/>
                </a:cxn>
              </a:cxnLst>
              <a:rect l="0" t="0" r="r" b="b"/>
              <a:pathLst>
                <a:path w="191" h="56">
                  <a:moveTo>
                    <a:pt x="0" y="0"/>
                  </a:moveTo>
                  <a:lnTo>
                    <a:pt x="0" y="13"/>
                  </a:lnTo>
                  <a:lnTo>
                    <a:pt x="1" y="14"/>
                  </a:lnTo>
                  <a:lnTo>
                    <a:pt x="5" y="15"/>
                  </a:lnTo>
                  <a:lnTo>
                    <a:pt x="10" y="19"/>
                  </a:lnTo>
                  <a:lnTo>
                    <a:pt x="18" y="22"/>
                  </a:lnTo>
                  <a:lnTo>
                    <a:pt x="27" y="27"/>
                  </a:lnTo>
                  <a:lnTo>
                    <a:pt x="39" y="31"/>
                  </a:lnTo>
                  <a:lnTo>
                    <a:pt x="51" y="36"/>
                  </a:lnTo>
                  <a:lnTo>
                    <a:pt x="64" y="41"/>
                  </a:lnTo>
                  <a:lnTo>
                    <a:pt x="79" y="46"/>
                  </a:lnTo>
                  <a:lnTo>
                    <a:pt x="94" y="49"/>
                  </a:lnTo>
                  <a:lnTo>
                    <a:pt x="110" y="52"/>
                  </a:lnTo>
                  <a:lnTo>
                    <a:pt x="126" y="55"/>
                  </a:lnTo>
                  <a:lnTo>
                    <a:pt x="143" y="56"/>
                  </a:lnTo>
                  <a:lnTo>
                    <a:pt x="159" y="55"/>
                  </a:lnTo>
                  <a:lnTo>
                    <a:pt x="175" y="52"/>
                  </a:lnTo>
                  <a:lnTo>
                    <a:pt x="191" y="49"/>
                  </a:lnTo>
                  <a:lnTo>
                    <a:pt x="191" y="36"/>
                  </a:lnTo>
                  <a:lnTo>
                    <a:pt x="190" y="36"/>
                  </a:lnTo>
                  <a:lnTo>
                    <a:pt x="187" y="37"/>
                  </a:lnTo>
                  <a:lnTo>
                    <a:pt x="183" y="38"/>
                  </a:lnTo>
                  <a:lnTo>
                    <a:pt x="177" y="39"/>
                  </a:lnTo>
                  <a:lnTo>
                    <a:pt x="169" y="39"/>
                  </a:lnTo>
                  <a:lnTo>
                    <a:pt x="160" y="40"/>
                  </a:lnTo>
                  <a:lnTo>
                    <a:pt x="149" y="40"/>
                  </a:lnTo>
                  <a:lnTo>
                    <a:pt x="138" y="40"/>
                  </a:lnTo>
                  <a:lnTo>
                    <a:pt x="125" y="39"/>
                  </a:lnTo>
                  <a:lnTo>
                    <a:pt x="110" y="38"/>
                  </a:lnTo>
                  <a:lnTo>
                    <a:pt x="94" y="34"/>
                  </a:lnTo>
                  <a:lnTo>
                    <a:pt x="77" y="31"/>
                  </a:lnTo>
                  <a:lnTo>
                    <a:pt x="59" y="25"/>
                  </a:lnTo>
                  <a:lnTo>
                    <a:pt x="40" y="19"/>
                  </a:lnTo>
                  <a:lnTo>
                    <a:pt x="21" y="10"/>
                  </a:lnTo>
                  <a:lnTo>
                    <a:pt x="0" y="0"/>
                  </a:lnTo>
                  <a:close/>
                </a:path>
              </a:pathLst>
            </a:custGeom>
            <a:solidFill>
              <a:srgbClr val="7F7F7F"/>
            </a:solidFill>
            <a:ln w="9525">
              <a:noFill/>
              <a:round/>
            </a:ln>
          </p:spPr>
          <p:txBody>
            <a:bodyPr/>
            <a:lstStyle/>
            <a:p>
              <a:endParaRPr lang="en-US"/>
            </a:p>
          </p:txBody>
        </p:sp>
        <p:sp>
          <p:nvSpPr>
            <p:cNvPr id="352376" name="Freeform 120"/>
            <p:cNvSpPr/>
            <p:nvPr/>
          </p:nvSpPr>
          <p:spPr bwMode="auto">
            <a:xfrm>
              <a:off x="3789" y="1330"/>
              <a:ext cx="37" cy="45"/>
            </a:xfrm>
            <a:custGeom>
              <a:avLst/>
              <a:gdLst/>
              <a:ahLst/>
              <a:cxnLst>
                <a:cxn ang="0">
                  <a:pos x="0" y="0"/>
                </a:cxn>
                <a:cxn ang="0">
                  <a:pos x="0" y="74"/>
                </a:cxn>
                <a:cxn ang="0">
                  <a:pos x="174" y="213"/>
                </a:cxn>
                <a:cxn ang="0">
                  <a:pos x="0" y="0"/>
                </a:cxn>
              </a:cxnLst>
              <a:rect l="0" t="0" r="r" b="b"/>
              <a:pathLst>
                <a:path w="174" h="213">
                  <a:moveTo>
                    <a:pt x="0" y="0"/>
                  </a:moveTo>
                  <a:lnTo>
                    <a:pt x="0" y="74"/>
                  </a:lnTo>
                  <a:lnTo>
                    <a:pt x="174" y="213"/>
                  </a:lnTo>
                  <a:lnTo>
                    <a:pt x="0" y="0"/>
                  </a:lnTo>
                  <a:close/>
                </a:path>
              </a:pathLst>
            </a:custGeom>
            <a:solidFill>
              <a:srgbClr val="7F7F7F"/>
            </a:solidFill>
            <a:ln w="9525">
              <a:noFill/>
              <a:round/>
            </a:ln>
          </p:spPr>
          <p:txBody>
            <a:bodyPr/>
            <a:lstStyle/>
            <a:p>
              <a:endParaRPr lang="en-US"/>
            </a:p>
          </p:txBody>
        </p:sp>
        <p:sp>
          <p:nvSpPr>
            <p:cNvPr id="352377" name="Freeform 121"/>
            <p:cNvSpPr/>
            <p:nvPr/>
          </p:nvSpPr>
          <p:spPr bwMode="auto">
            <a:xfrm>
              <a:off x="3341" y="1387"/>
              <a:ext cx="331" cy="65"/>
            </a:xfrm>
            <a:custGeom>
              <a:avLst/>
              <a:gdLst/>
              <a:ahLst/>
              <a:cxnLst>
                <a:cxn ang="0">
                  <a:pos x="209" y="2"/>
                </a:cxn>
                <a:cxn ang="0">
                  <a:pos x="188" y="16"/>
                </a:cxn>
                <a:cxn ang="0">
                  <a:pos x="153" y="43"/>
                </a:cxn>
                <a:cxn ang="0">
                  <a:pos x="110" y="76"/>
                </a:cxn>
                <a:cxn ang="0">
                  <a:pos x="66" y="116"/>
                </a:cxn>
                <a:cxn ang="0">
                  <a:pos x="29" y="156"/>
                </a:cxn>
                <a:cxn ang="0">
                  <a:pos x="5" y="194"/>
                </a:cxn>
                <a:cxn ang="0">
                  <a:pos x="1" y="227"/>
                </a:cxn>
                <a:cxn ang="0">
                  <a:pos x="11" y="240"/>
                </a:cxn>
                <a:cxn ang="0">
                  <a:pos x="34" y="243"/>
                </a:cxn>
                <a:cxn ang="0">
                  <a:pos x="79" y="250"/>
                </a:cxn>
                <a:cxn ang="0">
                  <a:pos x="142" y="257"/>
                </a:cxn>
                <a:cxn ang="0">
                  <a:pos x="221" y="266"/>
                </a:cxn>
                <a:cxn ang="0">
                  <a:pos x="315" y="276"/>
                </a:cxn>
                <a:cxn ang="0">
                  <a:pos x="420" y="285"/>
                </a:cxn>
                <a:cxn ang="0">
                  <a:pos x="535" y="293"/>
                </a:cxn>
                <a:cxn ang="0">
                  <a:pos x="658" y="301"/>
                </a:cxn>
                <a:cxn ang="0">
                  <a:pos x="785" y="306"/>
                </a:cxn>
                <a:cxn ang="0">
                  <a:pos x="916" y="308"/>
                </a:cxn>
                <a:cxn ang="0">
                  <a:pos x="1047" y="307"/>
                </a:cxn>
                <a:cxn ang="0">
                  <a:pos x="1176" y="302"/>
                </a:cxn>
                <a:cxn ang="0">
                  <a:pos x="1301" y="291"/>
                </a:cxn>
                <a:cxn ang="0">
                  <a:pos x="1420" y="276"/>
                </a:cxn>
                <a:cxn ang="0">
                  <a:pos x="1531" y="254"/>
                </a:cxn>
                <a:cxn ang="0">
                  <a:pos x="1395" y="33"/>
                </a:cxn>
                <a:cxn ang="0">
                  <a:pos x="1384" y="33"/>
                </a:cxn>
                <a:cxn ang="0">
                  <a:pos x="1352" y="32"/>
                </a:cxn>
                <a:cxn ang="0">
                  <a:pos x="1301" y="30"/>
                </a:cxn>
                <a:cxn ang="0">
                  <a:pos x="1235" y="28"/>
                </a:cxn>
                <a:cxn ang="0">
                  <a:pos x="1155" y="26"/>
                </a:cxn>
                <a:cxn ang="0">
                  <a:pos x="1067" y="24"/>
                </a:cxn>
                <a:cxn ang="0">
                  <a:pos x="969" y="21"/>
                </a:cxn>
                <a:cxn ang="0">
                  <a:pos x="868" y="17"/>
                </a:cxn>
                <a:cxn ang="0">
                  <a:pos x="764" y="15"/>
                </a:cxn>
                <a:cxn ang="0">
                  <a:pos x="662" y="12"/>
                </a:cxn>
                <a:cxn ang="0">
                  <a:pos x="563" y="10"/>
                </a:cxn>
                <a:cxn ang="0">
                  <a:pos x="470" y="6"/>
                </a:cxn>
                <a:cxn ang="0">
                  <a:pos x="385" y="4"/>
                </a:cxn>
                <a:cxn ang="0">
                  <a:pos x="312" y="2"/>
                </a:cxn>
                <a:cxn ang="0">
                  <a:pos x="253" y="1"/>
                </a:cxn>
                <a:cxn ang="0">
                  <a:pos x="212" y="0"/>
                </a:cxn>
              </a:cxnLst>
              <a:rect l="0" t="0" r="r" b="b"/>
              <a:pathLst>
                <a:path w="1583" h="308">
                  <a:moveTo>
                    <a:pt x="212" y="0"/>
                  </a:moveTo>
                  <a:lnTo>
                    <a:pt x="209" y="2"/>
                  </a:lnTo>
                  <a:lnTo>
                    <a:pt x="201" y="7"/>
                  </a:lnTo>
                  <a:lnTo>
                    <a:pt x="188" y="16"/>
                  </a:lnTo>
                  <a:lnTo>
                    <a:pt x="172" y="28"/>
                  </a:lnTo>
                  <a:lnTo>
                    <a:pt x="153" y="43"/>
                  </a:lnTo>
                  <a:lnTo>
                    <a:pt x="132" y="59"/>
                  </a:lnTo>
                  <a:lnTo>
                    <a:pt x="110" y="76"/>
                  </a:lnTo>
                  <a:lnTo>
                    <a:pt x="88" y="96"/>
                  </a:lnTo>
                  <a:lnTo>
                    <a:pt x="66" y="116"/>
                  </a:lnTo>
                  <a:lnTo>
                    <a:pt x="47" y="136"/>
                  </a:lnTo>
                  <a:lnTo>
                    <a:pt x="29" y="156"/>
                  </a:lnTo>
                  <a:lnTo>
                    <a:pt x="16" y="175"/>
                  </a:lnTo>
                  <a:lnTo>
                    <a:pt x="5" y="194"/>
                  </a:lnTo>
                  <a:lnTo>
                    <a:pt x="0" y="211"/>
                  </a:lnTo>
                  <a:lnTo>
                    <a:pt x="1" y="227"/>
                  </a:lnTo>
                  <a:lnTo>
                    <a:pt x="8" y="240"/>
                  </a:lnTo>
                  <a:lnTo>
                    <a:pt x="11" y="240"/>
                  </a:lnTo>
                  <a:lnTo>
                    <a:pt x="20" y="242"/>
                  </a:lnTo>
                  <a:lnTo>
                    <a:pt x="34" y="243"/>
                  </a:lnTo>
                  <a:lnTo>
                    <a:pt x="54" y="246"/>
                  </a:lnTo>
                  <a:lnTo>
                    <a:pt x="79" y="250"/>
                  </a:lnTo>
                  <a:lnTo>
                    <a:pt x="108" y="253"/>
                  </a:lnTo>
                  <a:lnTo>
                    <a:pt x="142" y="257"/>
                  </a:lnTo>
                  <a:lnTo>
                    <a:pt x="179" y="262"/>
                  </a:lnTo>
                  <a:lnTo>
                    <a:pt x="221" y="266"/>
                  </a:lnTo>
                  <a:lnTo>
                    <a:pt x="266" y="270"/>
                  </a:lnTo>
                  <a:lnTo>
                    <a:pt x="315" y="276"/>
                  </a:lnTo>
                  <a:lnTo>
                    <a:pt x="366" y="280"/>
                  </a:lnTo>
                  <a:lnTo>
                    <a:pt x="420" y="285"/>
                  </a:lnTo>
                  <a:lnTo>
                    <a:pt x="477" y="289"/>
                  </a:lnTo>
                  <a:lnTo>
                    <a:pt x="535" y="293"/>
                  </a:lnTo>
                  <a:lnTo>
                    <a:pt x="596" y="298"/>
                  </a:lnTo>
                  <a:lnTo>
                    <a:pt x="658" y="301"/>
                  </a:lnTo>
                  <a:lnTo>
                    <a:pt x="721" y="303"/>
                  </a:lnTo>
                  <a:lnTo>
                    <a:pt x="785" y="306"/>
                  </a:lnTo>
                  <a:lnTo>
                    <a:pt x="850" y="308"/>
                  </a:lnTo>
                  <a:lnTo>
                    <a:pt x="916" y="308"/>
                  </a:lnTo>
                  <a:lnTo>
                    <a:pt x="982" y="308"/>
                  </a:lnTo>
                  <a:lnTo>
                    <a:pt x="1047" y="307"/>
                  </a:lnTo>
                  <a:lnTo>
                    <a:pt x="1112" y="304"/>
                  </a:lnTo>
                  <a:lnTo>
                    <a:pt x="1176" y="302"/>
                  </a:lnTo>
                  <a:lnTo>
                    <a:pt x="1239" y="298"/>
                  </a:lnTo>
                  <a:lnTo>
                    <a:pt x="1301" y="291"/>
                  </a:lnTo>
                  <a:lnTo>
                    <a:pt x="1362" y="285"/>
                  </a:lnTo>
                  <a:lnTo>
                    <a:pt x="1420" y="276"/>
                  </a:lnTo>
                  <a:lnTo>
                    <a:pt x="1477" y="266"/>
                  </a:lnTo>
                  <a:lnTo>
                    <a:pt x="1531" y="254"/>
                  </a:lnTo>
                  <a:lnTo>
                    <a:pt x="1583" y="241"/>
                  </a:lnTo>
                  <a:lnTo>
                    <a:pt x="1395" y="33"/>
                  </a:lnTo>
                  <a:lnTo>
                    <a:pt x="1392" y="33"/>
                  </a:lnTo>
                  <a:lnTo>
                    <a:pt x="1384" y="33"/>
                  </a:lnTo>
                  <a:lnTo>
                    <a:pt x="1371" y="32"/>
                  </a:lnTo>
                  <a:lnTo>
                    <a:pt x="1352" y="32"/>
                  </a:lnTo>
                  <a:lnTo>
                    <a:pt x="1328" y="30"/>
                  </a:lnTo>
                  <a:lnTo>
                    <a:pt x="1301" y="30"/>
                  </a:lnTo>
                  <a:lnTo>
                    <a:pt x="1269" y="29"/>
                  </a:lnTo>
                  <a:lnTo>
                    <a:pt x="1235" y="28"/>
                  </a:lnTo>
                  <a:lnTo>
                    <a:pt x="1197" y="27"/>
                  </a:lnTo>
                  <a:lnTo>
                    <a:pt x="1155" y="26"/>
                  </a:lnTo>
                  <a:lnTo>
                    <a:pt x="1112" y="25"/>
                  </a:lnTo>
                  <a:lnTo>
                    <a:pt x="1067" y="24"/>
                  </a:lnTo>
                  <a:lnTo>
                    <a:pt x="1019" y="22"/>
                  </a:lnTo>
                  <a:lnTo>
                    <a:pt x="969" y="21"/>
                  </a:lnTo>
                  <a:lnTo>
                    <a:pt x="920" y="20"/>
                  </a:lnTo>
                  <a:lnTo>
                    <a:pt x="868" y="17"/>
                  </a:lnTo>
                  <a:lnTo>
                    <a:pt x="816" y="16"/>
                  </a:lnTo>
                  <a:lnTo>
                    <a:pt x="764" y="15"/>
                  </a:lnTo>
                  <a:lnTo>
                    <a:pt x="713" y="14"/>
                  </a:lnTo>
                  <a:lnTo>
                    <a:pt x="662" y="12"/>
                  </a:lnTo>
                  <a:lnTo>
                    <a:pt x="611" y="11"/>
                  </a:lnTo>
                  <a:lnTo>
                    <a:pt x="563" y="10"/>
                  </a:lnTo>
                  <a:lnTo>
                    <a:pt x="515" y="9"/>
                  </a:lnTo>
                  <a:lnTo>
                    <a:pt x="470" y="6"/>
                  </a:lnTo>
                  <a:lnTo>
                    <a:pt x="426" y="5"/>
                  </a:lnTo>
                  <a:lnTo>
                    <a:pt x="385" y="4"/>
                  </a:lnTo>
                  <a:lnTo>
                    <a:pt x="347" y="3"/>
                  </a:lnTo>
                  <a:lnTo>
                    <a:pt x="312" y="2"/>
                  </a:lnTo>
                  <a:lnTo>
                    <a:pt x="281" y="2"/>
                  </a:lnTo>
                  <a:lnTo>
                    <a:pt x="253" y="1"/>
                  </a:lnTo>
                  <a:lnTo>
                    <a:pt x="231" y="0"/>
                  </a:lnTo>
                  <a:lnTo>
                    <a:pt x="212" y="0"/>
                  </a:lnTo>
                  <a:close/>
                </a:path>
              </a:pathLst>
            </a:custGeom>
            <a:solidFill>
              <a:srgbClr val="D8D8D8"/>
            </a:solidFill>
            <a:ln w="9525">
              <a:noFill/>
              <a:round/>
            </a:ln>
          </p:spPr>
          <p:txBody>
            <a:bodyPr/>
            <a:lstStyle/>
            <a:p>
              <a:endParaRPr lang="en-US"/>
            </a:p>
          </p:txBody>
        </p:sp>
        <p:sp>
          <p:nvSpPr>
            <p:cNvPr id="352378" name="Freeform 122"/>
            <p:cNvSpPr/>
            <p:nvPr/>
          </p:nvSpPr>
          <p:spPr bwMode="auto">
            <a:xfrm>
              <a:off x="3379" y="1041"/>
              <a:ext cx="254" cy="327"/>
            </a:xfrm>
            <a:custGeom>
              <a:avLst/>
              <a:gdLst/>
              <a:ahLst/>
              <a:cxnLst>
                <a:cxn ang="0">
                  <a:pos x="61" y="39"/>
                </a:cxn>
                <a:cxn ang="0">
                  <a:pos x="56" y="134"/>
                </a:cxn>
                <a:cxn ang="0">
                  <a:pos x="55" y="274"/>
                </a:cxn>
                <a:cxn ang="0">
                  <a:pos x="66" y="410"/>
                </a:cxn>
                <a:cxn ang="0">
                  <a:pos x="174" y="470"/>
                </a:cxn>
                <a:cxn ang="0">
                  <a:pos x="179" y="477"/>
                </a:cxn>
                <a:cxn ang="0">
                  <a:pos x="190" y="494"/>
                </a:cxn>
                <a:cxn ang="0">
                  <a:pos x="204" y="510"/>
                </a:cxn>
                <a:cxn ang="0">
                  <a:pos x="219" y="517"/>
                </a:cxn>
                <a:cxn ang="0">
                  <a:pos x="208" y="520"/>
                </a:cxn>
                <a:cxn ang="0">
                  <a:pos x="184" y="527"/>
                </a:cxn>
                <a:cxn ang="0">
                  <a:pos x="160" y="539"/>
                </a:cxn>
                <a:cxn ang="0">
                  <a:pos x="147" y="555"/>
                </a:cxn>
                <a:cxn ang="0">
                  <a:pos x="69" y="557"/>
                </a:cxn>
                <a:cxn ang="0">
                  <a:pos x="52" y="571"/>
                </a:cxn>
                <a:cxn ang="0">
                  <a:pos x="29" y="592"/>
                </a:cxn>
                <a:cxn ang="0">
                  <a:pos x="7" y="613"/>
                </a:cxn>
                <a:cxn ang="0">
                  <a:pos x="6" y="780"/>
                </a:cxn>
                <a:cxn ang="0">
                  <a:pos x="605" y="620"/>
                </a:cxn>
                <a:cxn ang="0">
                  <a:pos x="520" y="564"/>
                </a:cxn>
                <a:cxn ang="0">
                  <a:pos x="516" y="561"/>
                </a:cxn>
                <a:cxn ang="0">
                  <a:pos x="508" y="557"/>
                </a:cxn>
                <a:cxn ang="0">
                  <a:pos x="497" y="551"/>
                </a:cxn>
                <a:cxn ang="0">
                  <a:pos x="484" y="545"/>
                </a:cxn>
                <a:cxn ang="0">
                  <a:pos x="469" y="539"/>
                </a:cxn>
                <a:cxn ang="0">
                  <a:pos x="453" y="535"/>
                </a:cxn>
                <a:cxn ang="0">
                  <a:pos x="436" y="532"/>
                </a:cxn>
                <a:cxn ang="0">
                  <a:pos x="430" y="531"/>
                </a:cxn>
                <a:cxn ang="0">
                  <a:pos x="438" y="527"/>
                </a:cxn>
                <a:cxn ang="0">
                  <a:pos x="450" y="518"/>
                </a:cxn>
                <a:cxn ang="0">
                  <a:pos x="458" y="503"/>
                </a:cxn>
                <a:cxn ang="0">
                  <a:pos x="461" y="474"/>
                </a:cxn>
                <a:cxn ang="0">
                  <a:pos x="536" y="432"/>
                </a:cxn>
                <a:cxn ang="0">
                  <a:pos x="547" y="297"/>
                </a:cxn>
                <a:cxn ang="0">
                  <a:pos x="554" y="141"/>
                </a:cxn>
                <a:cxn ang="0">
                  <a:pos x="547" y="20"/>
                </a:cxn>
                <a:cxn ang="0">
                  <a:pos x="543" y="19"/>
                </a:cxn>
                <a:cxn ang="0">
                  <a:pos x="532" y="17"/>
                </a:cxn>
                <a:cxn ang="0">
                  <a:pos x="515" y="16"/>
                </a:cxn>
                <a:cxn ang="0">
                  <a:pos x="493" y="13"/>
                </a:cxn>
                <a:cxn ang="0">
                  <a:pos x="466" y="10"/>
                </a:cxn>
                <a:cxn ang="0">
                  <a:pos x="434" y="8"/>
                </a:cxn>
                <a:cxn ang="0">
                  <a:pos x="400" y="5"/>
                </a:cxn>
                <a:cxn ang="0">
                  <a:pos x="363" y="3"/>
                </a:cxn>
                <a:cxn ang="0">
                  <a:pos x="324" y="1"/>
                </a:cxn>
                <a:cxn ang="0">
                  <a:pos x="284" y="0"/>
                </a:cxn>
                <a:cxn ang="0">
                  <a:pos x="244" y="1"/>
                </a:cxn>
                <a:cxn ang="0">
                  <a:pos x="204" y="2"/>
                </a:cxn>
                <a:cxn ang="0">
                  <a:pos x="165" y="5"/>
                </a:cxn>
                <a:cxn ang="0">
                  <a:pos x="128" y="9"/>
                </a:cxn>
                <a:cxn ang="0">
                  <a:pos x="93" y="16"/>
                </a:cxn>
                <a:cxn ang="0">
                  <a:pos x="62" y="25"/>
                </a:cxn>
              </a:cxnLst>
              <a:rect l="0" t="0" r="r" b="b"/>
              <a:pathLst>
                <a:path w="606" h="780">
                  <a:moveTo>
                    <a:pt x="62" y="25"/>
                  </a:moveTo>
                  <a:lnTo>
                    <a:pt x="61" y="39"/>
                  </a:lnTo>
                  <a:lnTo>
                    <a:pt x="58" y="77"/>
                  </a:lnTo>
                  <a:lnTo>
                    <a:pt x="56" y="134"/>
                  </a:lnTo>
                  <a:lnTo>
                    <a:pt x="54" y="202"/>
                  </a:lnTo>
                  <a:lnTo>
                    <a:pt x="55" y="274"/>
                  </a:lnTo>
                  <a:lnTo>
                    <a:pt x="58" y="346"/>
                  </a:lnTo>
                  <a:lnTo>
                    <a:pt x="66" y="410"/>
                  </a:lnTo>
                  <a:lnTo>
                    <a:pt x="79" y="460"/>
                  </a:lnTo>
                  <a:lnTo>
                    <a:pt x="174" y="470"/>
                  </a:lnTo>
                  <a:lnTo>
                    <a:pt x="175" y="472"/>
                  </a:lnTo>
                  <a:lnTo>
                    <a:pt x="179" y="477"/>
                  </a:lnTo>
                  <a:lnTo>
                    <a:pt x="183" y="485"/>
                  </a:lnTo>
                  <a:lnTo>
                    <a:pt x="190" y="494"/>
                  </a:lnTo>
                  <a:lnTo>
                    <a:pt x="197" y="502"/>
                  </a:lnTo>
                  <a:lnTo>
                    <a:pt x="204" y="510"/>
                  </a:lnTo>
                  <a:lnTo>
                    <a:pt x="212" y="515"/>
                  </a:lnTo>
                  <a:lnTo>
                    <a:pt x="219" y="517"/>
                  </a:lnTo>
                  <a:lnTo>
                    <a:pt x="216" y="518"/>
                  </a:lnTo>
                  <a:lnTo>
                    <a:pt x="208" y="520"/>
                  </a:lnTo>
                  <a:lnTo>
                    <a:pt x="197" y="523"/>
                  </a:lnTo>
                  <a:lnTo>
                    <a:pt x="184" y="527"/>
                  </a:lnTo>
                  <a:lnTo>
                    <a:pt x="172" y="533"/>
                  </a:lnTo>
                  <a:lnTo>
                    <a:pt x="160" y="539"/>
                  </a:lnTo>
                  <a:lnTo>
                    <a:pt x="151" y="547"/>
                  </a:lnTo>
                  <a:lnTo>
                    <a:pt x="147" y="555"/>
                  </a:lnTo>
                  <a:lnTo>
                    <a:pt x="71" y="555"/>
                  </a:lnTo>
                  <a:lnTo>
                    <a:pt x="69" y="557"/>
                  </a:lnTo>
                  <a:lnTo>
                    <a:pt x="62" y="563"/>
                  </a:lnTo>
                  <a:lnTo>
                    <a:pt x="52" y="571"/>
                  </a:lnTo>
                  <a:lnTo>
                    <a:pt x="41" y="581"/>
                  </a:lnTo>
                  <a:lnTo>
                    <a:pt x="29" y="592"/>
                  </a:lnTo>
                  <a:lnTo>
                    <a:pt x="17" y="603"/>
                  </a:lnTo>
                  <a:lnTo>
                    <a:pt x="7" y="613"/>
                  </a:lnTo>
                  <a:lnTo>
                    <a:pt x="0" y="621"/>
                  </a:lnTo>
                  <a:lnTo>
                    <a:pt x="6" y="780"/>
                  </a:lnTo>
                  <a:lnTo>
                    <a:pt x="606" y="774"/>
                  </a:lnTo>
                  <a:lnTo>
                    <a:pt x="605" y="620"/>
                  </a:lnTo>
                  <a:lnTo>
                    <a:pt x="521" y="564"/>
                  </a:lnTo>
                  <a:lnTo>
                    <a:pt x="520" y="564"/>
                  </a:lnTo>
                  <a:lnTo>
                    <a:pt x="519" y="563"/>
                  </a:lnTo>
                  <a:lnTo>
                    <a:pt x="516" y="561"/>
                  </a:lnTo>
                  <a:lnTo>
                    <a:pt x="512" y="559"/>
                  </a:lnTo>
                  <a:lnTo>
                    <a:pt x="508" y="557"/>
                  </a:lnTo>
                  <a:lnTo>
                    <a:pt x="503" y="554"/>
                  </a:lnTo>
                  <a:lnTo>
                    <a:pt x="497" y="551"/>
                  </a:lnTo>
                  <a:lnTo>
                    <a:pt x="491" y="548"/>
                  </a:lnTo>
                  <a:lnTo>
                    <a:pt x="484" y="545"/>
                  </a:lnTo>
                  <a:lnTo>
                    <a:pt x="477" y="542"/>
                  </a:lnTo>
                  <a:lnTo>
                    <a:pt x="469" y="539"/>
                  </a:lnTo>
                  <a:lnTo>
                    <a:pt x="461" y="536"/>
                  </a:lnTo>
                  <a:lnTo>
                    <a:pt x="453" y="535"/>
                  </a:lnTo>
                  <a:lnTo>
                    <a:pt x="445" y="533"/>
                  </a:lnTo>
                  <a:lnTo>
                    <a:pt x="436" y="532"/>
                  </a:lnTo>
                  <a:lnTo>
                    <a:pt x="428" y="531"/>
                  </a:lnTo>
                  <a:lnTo>
                    <a:pt x="430" y="531"/>
                  </a:lnTo>
                  <a:lnTo>
                    <a:pt x="433" y="530"/>
                  </a:lnTo>
                  <a:lnTo>
                    <a:pt x="438" y="527"/>
                  </a:lnTo>
                  <a:lnTo>
                    <a:pt x="444" y="523"/>
                  </a:lnTo>
                  <a:lnTo>
                    <a:pt x="450" y="518"/>
                  </a:lnTo>
                  <a:lnTo>
                    <a:pt x="454" y="512"/>
                  </a:lnTo>
                  <a:lnTo>
                    <a:pt x="458" y="503"/>
                  </a:lnTo>
                  <a:lnTo>
                    <a:pt x="460" y="494"/>
                  </a:lnTo>
                  <a:lnTo>
                    <a:pt x="461" y="474"/>
                  </a:lnTo>
                  <a:lnTo>
                    <a:pt x="532" y="474"/>
                  </a:lnTo>
                  <a:lnTo>
                    <a:pt x="536" y="432"/>
                  </a:lnTo>
                  <a:lnTo>
                    <a:pt x="541" y="371"/>
                  </a:lnTo>
                  <a:lnTo>
                    <a:pt x="547" y="297"/>
                  </a:lnTo>
                  <a:lnTo>
                    <a:pt x="552" y="219"/>
                  </a:lnTo>
                  <a:lnTo>
                    <a:pt x="554" y="141"/>
                  </a:lnTo>
                  <a:lnTo>
                    <a:pt x="553" y="73"/>
                  </a:lnTo>
                  <a:lnTo>
                    <a:pt x="547" y="20"/>
                  </a:lnTo>
                  <a:lnTo>
                    <a:pt x="545" y="20"/>
                  </a:lnTo>
                  <a:lnTo>
                    <a:pt x="543" y="19"/>
                  </a:lnTo>
                  <a:lnTo>
                    <a:pt x="538" y="19"/>
                  </a:lnTo>
                  <a:lnTo>
                    <a:pt x="532" y="17"/>
                  </a:lnTo>
                  <a:lnTo>
                    <a:pt x="524" y="17"/>
                  </a:lnTo>
                  <a:lnTo>
                    <a:pt x="515" y="16"/>
                  </a:lnTo>
                  <a:lnTo>
                    <a:pt x="505" y="14"/>
                  </a:lnTo>
                  <a:lnTo>
                    <a:pt x="493" y="13"/>
                  </a:lnTo>
                  <a:lnTo>
                    <a:pt x="480" y="12"/>
                  </a:lnTo>
                  <a:lnTo>
                    <a:pt x="466" y="10"/>
                  </a:lnTo>
                  <a:lnTo>
                    <a:pt x="450" y="9"/>
                  </a:lnTo>
                  <a:lnTo>
                    <a:pt x="434" y="8"/>
                  </a:lnTo>
                  <a:lnTo>
                    <a:pt x="418" y="6"/>
                  </a:lnTo>
                  <a:lnTo>
                    <a:pt x="400" y="5"/>
                  </a:lnTo>
                  <a:lnTo>
                    <a:pt x="382" y="4"/>
                  </a:lnTo>
                  <a:lnTo>
                    <a:pt x="363" y="3"/>
                  </a:lnTo>
                  <a:lnTo>
                    <a:pt x="344" y="2"/>
                  </a:lnTo>
                  <a:lnTo>
                    <a:pt x="324" y="1"/>
                  </a:lnTo>
                  <a:lnTo>
                    <a:pt x="304" y="1"/>
                  </a:lnTo>
                  <a:lnTo>
                    <a:pt x="284" y="0"/>
                  </a:lnTo>
                  <a:lnTo>
                    <a:pt x="264" y="0"/>
                  </a:lnTo>
                  <a:lnTo>
                    <a:pt x="244" y="1"/>
                  </a:lnTo>
                  <a:lnTo>
                    <a:pt x="224" y="1"/>
                  </a:lnTo>
                  <a:lnTo>
                    <a:pt x="204" y="2"/>
                  </a:lnTo>
                  <a:lnTo>
                    <a:pt x="184" y="3"/>
                  </a:lnTo>
                  <a:lnTo>
                    <a:pt x="165" y="5"/>
                  </a:lnTo>
                  <a:lnTo>
                    <a:pt x="146" y="7"/>
                  </a:lnTo>
                  <a:lnTo>
                    <a:pt x="128" y="9"/>
                  </a:lnTo>
                  <a:lnTo>
                    <a:pt x="110" y="13"/>
                  </a:lnTo>
                  <a:lnTo>
                    <a:pt x="93" y="16"/>
                  </a:lnTo>
                  <a:lnTo>
                    <a:pt x="77" y="20"/>
                  </a:lnTo>
                  <a:lnTo>
                    <a:pt x="62" y="25"/>
                  </a:lnTo>
                  <a:close/>
                </a:path>
              </a:pathLst>
            </a:custGeom>
            <a:solidFill>
              <a:srgbClr val="D8D8D8"/>
            </a:solidFill>
            <a:ln w="9525">
              <a:noFill/>
              <a:round/>
            </a:ln>
          </p:spPr>
          <p:txBody>
            <a:bodyPr/>
            <a:lstStyle/>
            <a:p>
              <a:endParaRPr lang="en-US"/>
            </a:p>
          </p:txBody>
        </p:sp>
        <p:sp>
          <p:nvSpPr>
            <p:cNvPr id="352379" name="Freeform 123"/>
            <p:cNvSpPr/>
            <p:nvPr/>
          </p:nvSpPr>
          <p:spPr bwMode="auto">
            <a:xfrm>
              <a:off x="3416" y="1059"/>
              <a:ext cx="184" cy="163"/>
            </a:xfrm>
            <a:custGeom>
              <a:avLst/>
              <a:gdLst/>
              <a:ahLst/>
              <a:cxnLst>
                <a:cxn ang="0">
                  <a:pos x="35" y="700"/>
                </a:cxn>
                <a:cxn ang="0">
                  <a:pos x="16" y="531"/>
                </a:cxn>
                <a:cxn ang="0">
                  <a:pos x="0" y="297"/>
                </a:cxn>
                <a:cxn ang="0">
                  <a:pos x="17" y="104"/>
                </a:cxn>
                <a:cxn ang="0">
                  <a:pos x="46" y="58"/>
                </a:cxn>
                <a:cxn ang="0">
                  <a:pos x="49" y="54"/>
                </a:cxn>
                <a:cxn ang="0">
                  <a:pos x="56" y="50"/>
                </a:cxn>
                <a:cxn ang="0">
                  <a:pos x="66" y="43"/>
                </a:cxn>
                <a:cxn ang="0">
                  <a:pos x="83" y="37"/>
                </a:cxn>
                <a:cxn ang="0">
                  <a:pos x="103" y="29"/>
                </a:cxn>
                <a:cxn ang="0">
                  <a:pos x="131" y="20"/>
                </a:cxn>
                <a:cxn ang="0">
                  <a:pos x="166" y="14"/>
                </a:cxn>
                <a:cxn ang="0">
                  <a:pos x="207" y="7"/>
                </a:cxn>
                <a:cxn ang="0">
                  <a:pos x="256" y="3"/>
                </a:cxn>
                <a:cxn ang="0">
                  <a:pos x="313" y="1"/>
                </a:cxn>
                <a:cxn ang="0">
                  <a:pos x="380" y="1"/>
                </a:cxn>
                <a:cxn ang="0">
                  <a:pos x="456" y="4"/>
                </a:cxn>
                <a:cxn ang="0">
                  <a:pos x="542" y="11"/>
                </a:cxn>
                <a:cxn ang="0">
                  <a:pos x="639" y="22"/>
                </a:cxn>
                <a:cxn ang="0">
                  <a:pos x="748" y="38"/>
                </a:cxn>
                <a:cxn ang="0">
                  <a:pos x="809" y="48"/>
                </a:cxn>
                <a:cxn ang="0">
                  <a:pos x="825" y="52"/>
                </a:cxn>
                <a:cxn ang="0">
                  <a:pos x="849" y="74"/>
                </a:cxn>
                <a:cxn ang="0">
                  <a:pos x="870" y="126"/>
                </a:cxn>
                <a:cxn ang="0">
                  <a:pos x="877" y="195"/>
                </a:cxn>
                <a:cxn ang="0">
                  <a:pos x="872" y="369"/>
                </a:cxn>
                <a:cxn ang="0">
                  <a:pos x="847" y="598"/>
                </a:cxn>
                <a:cxn ang="0">
                  <a:pos x="789" y="759"/>
                </a:cxn>
                <a:cxn ang="0">
                  <a:pos x="742" y="777"/>
                </a:cxn>
                <a:cxn ang="0">
                  <a:pos x="727" y="777"/>
                </a:cxn>
                <a:cxn ang="0">
                  <a:pos x="699" y="778"/>
                </a:cxn>
                <a:cxn ang="0">
                  <a:pos x="661" y="779"/>
                </a:cxn>
                <a:cxn ang="0">
                  <a:pos x="613" y="779"/>
                </a:cxn>
                <a:cxn ang="0">
                  <a:pos x="559" y="780"/>
                </a:cxn>
                <a:cxn ang="0">
                  <a:pos x="499" y="780"/>
                </a:cxn>
                <a:cxn ang="0">
                  <a:pos x="436" y="779"/>
                </a:cxn>
                <a:cxn ang="0">
                  <a:pos x="371" y="778"/>
                </a:cxn>
                <a:cxn ang="0">
                  <a:pos x="307" y="775"/>
                </a:cxn>
                <a:cxn ang="0">
                  <a:pos x="245" y="772"/>
                </a:cxn>
                <a:cxn ang="0">
                  <a:pos x="188" y="768"/>
                </a:cxn>
                <a:cxn ang="0">
                  <a:pos x="139" y="761"/>
                </a:cxn>
                <a:cxn ang="0">
                  <a:pos x="96" y="754"/>
                </a:cxn>
                <a:cxn ang="0">
                  <a:pos x="64" y="744"/>
                </a:cxn>
                <a:cxn ang="0">
                  <a:pos x="45" y="733"/>
                </a:cxn>
              </a:cxnLst>
              <a:rect l="0" t="0" r="r" b="b"/>
              <a:pathLst>
                <a:path w="877" h="780">
                  <a:moveTo>
                    <a:pt x="39" y="726"/>
                  </a:moveTo>
                  <a:lnTo>
                    <a:pt x="35" y="700"/>
                  </a:lnTo>
                  <a:lnTo>
                    <a:pt x="27" y="631"/>
                  </a:lnTo>
                  <a:lnTo>
                    <a:pt x="16" y="531"/>
                  </a:lnTo>
                  <a:lnTo>
                    <a:pt x="5" y="415"/>
                  </a:lnTo>
                  <a:lnTo>
                    <a:pt x="0" y="297"/>
                  </a:lnTo>
                  <a:lnTo>
                    <a:pt x="3" y="188"/>
                  </a:lnTo>
                  <a:lnTo>
                    <a:pt x="17" y="104"/>
                  </a:lnTo>
                  <a:lnTo>
                    <a:pt x="46" y="58"/>
                  </a:lnTo>
                  <a:lnTo>
                    <a:pt x="46" y="58"/>
                  </a:lnTo>
                  <a:lnTo>
                    <a:pt x="47" y="57"/>
                  </a:lnTo>
                  <a:lnTo>
                    <a:pt x="49" y="54"/>
                  </a:lnTo>
                  <a:lnTo>
                    <a:pt x="52" y="52"/>
                  </a:lnTo>
                  <a:lnTo>
                    <a:pt x="56" y="50"/>
                  </a:lnTo>
                  <a:lnTo>
                    <a:pt x="61" y="47"/>
                  </a:lnTo>
                  <a:lnTo>
                    <a:pt x="66" y="43"/>
                  </a:lnTo>
                  <a:lnTo>
                    <a:pt x="75" y="40"/>
                  </a:lnTo>
                  <a:lnTo>
                    <a:pt x="83" y="37"/>
                  </a:lnTo>
                  <a:lnTo>
                    <a:pt x="92" y="32"/>
                  </a:lnTo>
                  <a:lnTo>
                    <a:pt x="103" y="29"/>
                  </a:lnTo>
                  <a:lnTo>
                    <a:pt x="117" y="25"/>
                  </a:lnTo>
                  <a:lnTo>
                    <a:pt x="131" y="20"/>
                  </a:lnTo>
                  <a:lnTo>
                    <a:pt x="147" y="17"/>
                  </a:lnTo>
                  <a:lnTo>
                    <a:pt x="166" y="14"/>
                  </a:lnTo>
                  <a:lnTo>
                    <a:pt x="185" y="11"/>
                  </a:lnTo>
                  <a:lnTo>
                    <a:pt x="207" y="7"/>
                  </a:lnTo>
                  <a:lnTo>
                    <a:pt x="230" y="5"/>
                  </a:lnTo>
                  <a:lnTo>
                    <a:pt x="256" y="3"/>
                  </a:lnTo>
                  <a:lnTo>
                    <a:pt x="283" y="2"/>
                  </a:lnTo>
                  <a:lnTo>
                    <a:pt x="313" y="1"/>
                  </a:lnTo>
                  <a:lnTo>
                    <a:pt x="346" y="0"/>
                  </a:lnTo>
                  <a:lnTo>
                    <a:pt x="380" y="1"/>
                  </a:lnTo>
                  <a:lnTo>
                    <a:pt x="417" y="2"/>
                  </a:lnTo>
                  <a:lnTo>
                    <a:pt x="456" y="4"/>
                  </a:lnTo>
                  <a:lnTo>
                    <a:pt x="498" y="7"/>
                  </a:lnTo>
                  <a:lnTo>
                    <a:pt x="542" y="11"/>
                  </a:lnTo>
                  <a:lnTo>
                    <a:pt x="590" y="16"/>
                  </a:lnTo>
                  <a:lnTo>
                    <a:pt x="639" y="22"/>
                  </a:lnTo>
                  <a:lnTo>
                    <a:pt x="692" y="29"/>
                  </a:lnTo>
                  <a:lnTo>
                    <a:pt x="748" y="38"/>
                  </a:lnTo>
                  <a:lnTo>
                    <a:pt x="807" y="48"/>
                  </a:lnTo>
                  <a:lnTo>
                    <a:pt x="809" y="48"/>
                  </a:lnTo>
                  <a:lnTo>
                    <a:pt x="816" y="49"/>
                  </a:lnTo>
                  <a:lnTo>
                    <a:pt x="825" y="52"/>
                  </a:lnTo>
                  <a:lnTo>
                    <a:pt x="837" y="60"/>
                  </a:lnTo>
                  <a:lnTo>
                    <a:pt x="849" y="74"/>
                  </a:lnTo>
                  <a:lnTo>
                    <a:pt x="861" y="95"/>
                  </a:lnTo>
                  <a:lnTo>
                    <a:pt x="870" y="126"/>
                  </a:lnTo>
                  <a:lnTo>
                    <a:pt x="877" y="167"/>
                  </a:lnTo>
                  <a:lnTo>
                    <a:pt x="877" y="195"/>
                  </a:lnTo>
                  <a:lnTo>
                    <a:pt x="876" y="267"/>
                  </a:lnTo>
                  <a:lnTo>
                    <a:pt x="872" y="369"/>
                  </a:lnTo>
                  <a:lnTo>
                    <a:pt x="863" y="484"/>
                  </a:lnTo>
                  <a:lnTo>
                    <a:pt x="847" y="598"/>
                  </a:lnTo>
                  <a:lnTo>
                    <a:pt x="823" y="694"/>
                  </a:lnTo>
                  <a:lnTo>
                    <a:pt x="789" y="759"/>
                  </a:lnTo>
                  <a:lnTo>
                    <a:pt x="744" y="777"/>
                  </a:lnTo>
                  <a:lnTo>
                    <a:pt x="742" y="777"/>
                  </a:lnTo>
                  <a:lnTo>
                    <a:pt x="737" y="777"/>
                  </a:lnTo>
                  <a:lnTo>
                    <a:pt x="727" y="777"/>
                  </a:lnTo>
                  <a:lnTo>
                    <a:pt x="715" y="778"/>
                  </a:lnTo>
                  <a:lnTo>
                    <a:pt x="699" y="778"/>
                  </a:lnTo>
                  <a:lnTo>
                    <a:pt x="682" y="778"/>
                  </a:lnTo>
                  <a:lnTo>
                    <a:pt x="661" y="779"/>
                  </a:lnTo>
                  <a:lnTo>
                    <a:pt x="638" y="779"/>
                  </a:lnTo>
                  <a:lnTo>
                    <a:pt x="613" y="779"/>
                  </a:lnTo>
                  <a:lnTo>
                    <a:pt x="587" y="780"/>
                  </a:lnTo>
                  <a:lnTo>
                    <a:pt x="559" y="780"/>
                  </a:lnTo>
                  <a:lnTo>
                    <a:pt x="529" y="780"/>
                  </a:lnTo>
                  <a:lnTo>
                    <a:pt x="499" y="780"/>
                  </a:lnTo>
                  <a:lnTo>
                    <a:pt x="468" y="780"/>
                  </a:lnTo>
                  <a:lnTo>
                    <a:pt x="436" y="779"/>
                  </a:lnTo>
                  <a:lnTo>
                    <a:pt x="403" y="779"/>
                  </a:lnTo>
                  <a:lnTo>
                    <a:pt x="371" y="778"/>
                  </a:lnTo>
                  <a:lnTo>
                    <a:pt x="338" y="777"/>
                  </a:lnTo>
                  <a:lnTo>
                    <a:pt x="307" y="775"/>
                  </a:lnTo>
                  <a:lnTo>
                    <a:pt x="276" y="774"/>
                  </a:lnTo>
                  <a:lnTo>
                    <a:pt x="245" y="772"/>
                  </a:lnTo>
                  <a:lnTo>
                    <a:pt x="216" y="770"/>
                  </a:lnTo>
                  <a:lnTo>
                    <a:pt x="188" y="768"/>
                  </a:lnTo>
                  <a:lnTo>
                    <a:pt x="162" y="764"/>
                  </a:lnTo>
                  <a:lnTo>
                    <a:pt x="139" y="761"/>
                  </a:lnTo>
                  <a:lnTo>
                    <a:pt x="116" y="758"/>
                  </a:lnTo>
                  <a:lnTo>
                    <a:pt x="96" y="754"/>
                  </a:lnTo>
                  <a:lnTo>
                    <a:pt x="79" y="749"/>
                  </a:lnTo>
                  <a:lnTo>
                    <a:pt x="64" y="744"/>
                  </a:lnTo>
                  <a:lnTo>
                    <a:pt x="53" y="738"/>
                  </a:lnTo>
                  <a:lnTo>
                    <a:pt x="45" y="733"/>
                  </a:lnTo>
                  <a:lnTo>
                    <a:pt x="39" y="726"/>
                  </a:lnTo>
                  <a:close/>
                </a:path>
              </a:pathLst>
            </a:custGeom>
            <a:solidFill>
              <a:srgbClr val="999999"/>
            </a:solidFill>
            <a:ln w="9525">
              <a:noFill/>
              <a:round/>
            </a:ln>
          </p:spPr>
          <p:txBody>
            <a:bodyPr/>
            <a:lstStyle/>
            <a:p>
              <a:endParaRPr lang="en-US"/>
            </a:p>
          </p:txBody>
        </p:sp>
        <p:sp>
          <p:nvSpPr>
            <p:cNvPr id="352380" name="Freeform 124"/>
            <p:cNvSpPr/>
            <p:nvPr/>
          </p:nvSpPr>
          <p:spPr bwMode="auto">
            <a:xfrm>
              <a:off x="3383" y="1314"/>
              <a:ext cx="95" cy="15"/>
            </a:xfrm>
            <a:custGeom>
              <a:avLst/>
              <a:gdLst/>
              <a:ahLst/>
              <a:cxnLst>
                <a:cxn ang="0">
                  <a:pos x="0" y="0"/>
                </a:cxn>
                <a:cxn ang="0">
                  <a:pos x="0" y="49"/>
                </a:cxn>
                <a:cxn ang="0">
                  <a:pos x="455" y="69"/>
                </a:cxn>
                <a:cxn ang="0">
                  <a:pos x="455" y="21"/>
                </a:cxn>
                <a:cxn ang="0">
                  <a:pos x="0" y="0"/>
                </a:cxn>
              </a:cxnLst>
              <a:rect l="0" t="0" r="r" b="b"/>
              <a:pathLst>
                <a:path w="455" h="69">
                  <a:moveTo>
                    <a:pt x="0" y="0"/>
                  </a:moveTo>
                  <a:lnTo>
                    <a:pt x="0" y="49"/>
                  </a:lnTo>
                  <a:lnTo>
                    <a:pt x="455" y="69"/>
                  </a:lnTo>
                  <a:lnTo>
                    <a:pt x="455" y="21"/>
                  </a:lnTo>
                  <a:lnTo>
                    <a:pt x="0" y="0"/>
                  </a:lnTo>
                  <a:close/>
                </a:path>
              </a:pathLst>
            </a:custGeom>
            <a:solidFill>
              <a:srgbClr val="999999"/>
            </a:solidFill>
            <a:ln w="9525">
              <a:noFill/>
              <a:round/>
            </a:ln>
          </p:spPr>
          <p:txBody>
            <a:bodyPr/>
            <a:lstStyle/>
            <a:p>
              <a:endParaRPr lang="en-US"/>
            </a:p>
          </p:txBody>
        </p:sp>
        <p:sp>
          <p:nvSpPr>
            <p:cNvPr id="352381" name="Freeform 125"/>
            <p:cNvSpPr/>
            <p:nvPr/>
          </p:nvSpPr>
          <p:spPr bwMode="auto">
            <a:xfrm>
              <a:off x="3522" y="1317"/>
              <a:ext cx="94" cy="14"/>
            </a:xfrm>
            <a:custGeom>
              <a:avLst/>
              <a:gdLst/>
              <a:ahLst/>
              <a:cxnLst>
                <a:cxn ang="0">
                  <a:pos x="0" y="0"/>
                </a:cxn>
                <a:cxn ang="0">
                  <a:pos x="0" y="48"/>
                </a:cxn>
                <a:cxn ang="0">
                  <a:pos x="450" y="68"/>
                </a:cxn>
                <a:cxn ang="0">
                  <a:pos x="450" y="21"/>
                </a:cxn>
                <a:cxn ang="0">
                  <a:pos x="0" y="0"/>
                </a:cxn>
              </a:cxnLst>
              <a:rect l="0" t="0" r="r" b="b"/>
              <a:pathLst>
                <a:path w="450" h="68">
                  <a:moveTo>
                    <a:pt x="0" y="0"/>
                  </a:moveTo>
                  <a:lnTo>
                    <a:pt x="0" y="48"/>
                  </a:lnTo>
                  <a:lnTo>
                    <a:pt x="450" y="68"/>
                  </a:lnTo>
                  <a:lnTo>
                    <a:pt x="450" y="21"/>
                  </a:lnTo>
                  <a:lnTo>
                    <a:pt x="0" y="0"/>
                  </a:lnTo>
                  <a:close/>
                </a:path>
              </a:pathLst>
            </a:custGeom>
            <a:solidFill>
              <a:srgbClr val="999999"/>
            </a:solidFill>
            <a:ln w="9525">
              <a:noFill/>
              <a:round/>
            </a:ln>
          </p:spPr>
          <p:txBody>
            <a:bodyPr/>
            <a:lstStyle/>
            <a:p>
              <a:endParaRPr lang="en-US"/>
            </a:p>
          </p:txBody>
        </p:sp>
        <p:sp>
          <p:nvSpPr>
            <p:cNvPr id="352382" name="Freeform 126"/>
            <p:cNvSpPr/>
            <p:nvPr/>
          </p:nvSpPr>
          <p:spPr bwMode="auto">
            <a:xfrm>
              <a:off x="3438" y="1240"/>
              <a:ext cx="136" cy="44"/>
            </a:xfrm>
            <a:custGeom>
              <a:avLst/>
              <a:gdLst/>
              <a:ahLst/>
              <a:cxnLst>
                <a:cxn ang="0">
                  <a:pos x="72" y="53"/>
                </a:cxn>
                <a:cxn ang="0">
                  <a:pos x="71" y="53"/>
                </a:cxn>
                <a:cxn ang="0">
                  <a:pos x="68" y="53"/>
                </a:cxn>
                <a:cxn ang="0">
                  <a:pos x="64" y="53"/>
                </a:cxn>
                <a:cxn ang="0">
                  <a:pos x="58" y="53"/>
                </a:cxn>
                <a:cxn ang="0">
                  <a:pos x="52" y="54"/>
                </a:cxn>
                <a:cxn ang="0">
                  <a:pos x="45" y="54"/>
                </a:cxn>
                <a:cxn ang="0">
                  <a:pos x="38" y="55"/>
                </a:cxn>
                <a:cxn ang="0">
                  <a:pos x="30" y="57"/>
                </a:cxn>
                <a:cxn ang="0">
                  <a:pos x="23" y="59"/>
                </a:cxn>
                <a:cxn ang="0">
                  <a:pos x="16" y="61"/>
                </a:cxn>
                <a:cxn ang="0">
                  <a:pos x="10" y="64"/>
                </a:cxn>
                <a:cxn ang="0">
                  <a:pos x="5" y="67"/>
                </a:cxn>
                <a:cxn ang="0">
                  <a:pos x="2" y="72"/>
                </a:cxn>
                <a:cxn ang="0">
                  <a:pos x="0" y="77"/>
                </a:cxn>
                <a:cxn ang="0">
                  <a:pos x="0" y="83"/>
                </a:cxn>
                <a:cxn ang="0">
                  <a:pos x="2" y="89"/>
                </a:cxn>
                <a:cxn ang="0">
                  <a:pos x="3" y="90"/>
                </a:cxn>
                <a:cxn ang="0">
                  <a:pos x="6" y="91"/>
                </a:cxn>
                <a:cxn ang="0">
                  <a:pos x="11" y="94"/>
                </a:cxn>
                <a:cxn ang="0">
                  <a:pos x="19" y="96"/>
                </a:cxn>
                <a:cxn ang="0">
                  <a:pos x="28" y="99"/>
                </a:cxn>
                <a:cxn ang="0">
                  <a:pos x="40" y="101"/>
                </a:cxn>
                <a:cxn ang="0">
                  <a:pos x="54" y="104"/>
                </a:cxn>
                <a:cxn ang="0">
                  <a:pos x="70" y="105"/>
                </a:cxn>
                <a:cxn ang="0">
                  <a:pos x="88" y="105"/>
                </a:cxn>
                <a:cxn ang="0">
                  <a:pos x="109" y="105"/>
                </a:cxn>
                <a:cxn ang="0">
                  <a:pos x="133" y="102"/>
                </a:cxn>
                <a:cxn ang="0">
                  <a:pos x="158" y="98"/>
                </a:cxn>
                <a:cxn ang="0">
                  <a:pos x="187" y="91"/>
                </a:cxn>
                <a:cxn ang="0">
                  <a:pos x="218" y="82"/>
                </a:cxn>
                <a:cxn ang="0">
                  <a:pos x="251" y="71"/>
                </a:cxn>
                <a:cxn ang="0">
                  <a:pos x="288" y="56"/>
                </a:cxn>
                <a:cxn ang="0">
                  <a:pos x="289" y="56"/>
                </a:cxn>
                <a:cxn ang="0">
                  <a:pos x="293" y="55"/>
                </a:cxn>
                <a:cxn ang="0">
                  <a:pos x="298" y="53"/>
                </a:cxn>
                <a:cxn ang="0">
                  <a:pos x="305" y="49"/>
                </a:cxn>
                <a:cxn ang="0">
                  <a:pos x="311" y="44"/>
                </a:cxn>
                <a:cxn ang="0">
                  <a:pos x="317" y="37"/>
                </a:cxn>
                <a:cxn ang="0">
                  <a:pos x="321" y="28"/>
                </a:cxn>
                <a:cxn ang="0">
                  <a:pos x="323" y="17"/>
                </a:cxn>
                <a:cxn ang="0">
                  <a:pos x="320" y="17"/>
                </a:cxn>
                <a:cxn ang="0">
                  <a:pos x="323" y="2"/>
                </a:cxn>
                <a:cxn ang="0">
                  <a:pos x="51" y="0"/>
                </a:cxn>
                <a:cxn ang="0">
                  <a:pos x="48" y="16"/>
                </a:cxn>
                <a:cxn ang="0">
                  <a:pos x="49" y="22"/>
                </a:cxn>
                <a:cxn ang="0">
                  <a:pos x="53" y="30"/>
                </a:cxn>
                <a:cxn ang="0">
                  <a:pos x="60" y="41"/>
                </a:cxn>
                <a:cxn ang="0">
                  <a:pos x="72" y="53"/>
                </a:cxn>
              </a:cxnLst>
              <a:rect l="0" t="0" r="r" b="b"/>
              <a:pathLst>
                <a:path w="323" h="105">
                  <a:moveTo>
                    <a:pt x="72" y="53"/>
                  </a:moveTo>
                  <a:lnTo>
                    <a:pt x="71" y="53"/>
                  </a:lnTo>
                  <a:lnTo>
                    <a:pt x="68" y="53"/>
                  </a:lnTo>
                  <a:lnTo>
                    <a:pt x="64" y="53"/>
                  </a:lnTo>
                  <a:lnTo>
                    <a:pt x="58" y="53"/>
                  </a:lnTo>
                  <a:lnTo>
                    <a:pt x="52" y="54"/>
                  </a:lnTo>
                  <a:lnTo>
                    <a:pt x="45" y="54"/>
                  </a:lnTo>
                  <a:lnTo>
                    <a:pt x="38" y="55"/>
                  </a:lnTo>
                  <a:lnTo>
                    <a:pt x="30" y="57"/>
                  </a:lnTo>
                  <a:lnTo>
                    <a:pt x="23" y="59"/>
                  </a:lnTo>
                  <a:lnTo>
                    <a:pt x="16" y="61"/>
                  </a:lnTo>
                  <a:lnTo>
                    <a:pt x="10" y="64"/>
                  </a:lnTo>
                  <a:lnTo>
                    <a:pt x="5" y="67"/>
                  </a:lnTo>
                  <a:lnTo>
                    <a:pt x="2" y="72"/>
                  </a:lnTo>
                  <a:lnTo>
                    <a:pt x="0" y="77"/>
                  </a:lnTo>
                  <a:lnTo>
                    <a:pt x="0" y="83"/>
                  </a:lnTo>
                  <a:lnTo>
                    <a:pt x="2" y="89"/>
                  </a:lnTo>
                  <a:lnTo>
                    <a:pt x="3" y="90"/>
                  </a:lnTo>
                  <a:lnTo>
                    <a:pt x="6" y="91"/>
                  </a:lnTo>
                  <a:lnTo>
                    <a:pt x="11" y="94"/>
                  </a:lnTo>
                  <a:lnTo>
                    <a:pt x="19" y="96"/>
                  </a:lnTo>
                  <a:lnTo>
                    <a:pt x="28" y="99"/>
                  </a:lnTo>
                  <a:lnTo>
                    <a:pt x="40" y="101"/>
                  </a:lnTo>
                  <a:lnTo>
                    <a:pt x="54" y="104"/>
                  </a:lnTo>
                  <a:lnTo>
                    <a:pt x="70" y="105"/>
                  </a:lnTo>
                  <a:lnTo>
                    <a:pt x="88" y="105"/>
                  </a:lnTo>
                  <a:lnTo>
                    <a:pt x="109" y="105"/>
                  </a:lnTo>
                  <a:lnTo>
                    <a:pt x="133" y="102"/>
                  </a:lnTo>
                  <a:lnTo>
                    <a:pt x="158" y="98"/>
                  </a:lnTo>
                  <a:lnTo>
                    <a:pt x="187" y="91"/>
                  </a:lnTo>
                  <a:lnTo>
                    <a:pt x="218" y="82"/>
                  </a:lnTo>
                  <a:lnTo>
                    <a:pt x="251" y="71"/>
                  </a:lnTo>
                  <a:lnTo>
                    <a:pt x="288" y="56"/>
                  </a:lnTo>
                  <a:lnTo>
                    <a:pt x="289" y="56"/>
                  </a:lnTo>
                  <a:lnTo>
                    <a:pt x="293" y="55"/>
                  </a:lnTo>
                  <a:lnTo>
                    <a:pt x="298" y="53"/>
                  </a:lnTo>
                  <a:lnTo>
                    <a:pt x="305" y="49"/>
                  </a:lnTo>
                  <a:lnTo>
                    <a:pt x="311" y="44"/>
                  </a:lnTo>
                  <a:lnTo>
                    <a:pt x="317" y="37"/>
                  </a:lnTo>
                  <a:lnTo>
                    <a:pt x="321" y="28"/>
                  </a:lnTo>
                  <a:lnTo>
                    <a:pt x="323" y="17"/>
                  </a:lnTo>
                  <a:lnTo>
                    <a:pt x="320" y="17"/>
                  </a:lnTo>
                  <a:lnTo>
                    <a:pt x="323" y="2"/>
                  </a:lnTo>
                  <a:lnTo>
                    <a:pt x="51" y="0"/>
                  </a:lnTo>
                  <a:lnTo>
                    <a:pt x="48" y="16"/>
                  </a:lnTo>
                  <a:lnTo>
                    <a:pt x="49" y="22"/>
                  </a:lnTo>
                  <a:lnTo>
                    <a:pt x="53" y="30"/>
                  </a:lnTo>
                  <a:lnTo>
                    <a:pt x="60" y="41"/>
                  </a:lnTo>
                  <a:lnTo>
                    <a:pt x="72" y="53"/>
                  </a:lnTo>
                  <a:close/>
                </a:path>
              </a:pathLst>
            </a:custGeom>
            <a:solidFill>
              <a:srgbClr val="999999"/>
            </a:solidFill>
            <a:ln w="9525">
              <a:noFill/>
              <a:round/>
            </a:ln>
          </p:spPr>
          <p:txBody>
            <a:bodyPr/>
            <a:lstStyle/>
            <a:p>
              <a:endParaRPr lang="en-US"/>
            </a:p>
          </p:txBody>
        </p:sp>
        <p:sp>
          <p:nvSpPr>
            <p:cNvPr id="352383" name="Freeform 127"/>
            <p:cNvSpPr/>
            <p:nvPr/>
          </p:nvSpPr>
          <p:spPr bwMode="auto">
            <a:xfrm>
              <a:off x="3342" y="1437"/>
              <a:ext cx="328" cy="20"/>
            </a:xfrm>
            <a:custGeom>
              <a:avLst/>
              <a:gdLst/>
              <a:ahLst/>
              <a:cxnLst>
                <a:cxn ang="0">
                  <a:pos x="1" y="1"/>
                </a:cxn>
                <a:cxn ang="0">
                  <a:pos x="9" y="4"/>
                </a:cxn>
                <a:cxn ang="0">
                  <a:pos x="25" y="12"/>
                </a:cxn>
                <a:cxn ang="0">
                  <a:pos x="51" y="22"/>
                </a:cxn>
                <a:cxn ang="0">
                  <a:pos x="86" y="34"/>
                </a:cxn>
                <a:cxn ang="0">
                  <a:pos x="134" y="47"/>
                </a:cxn>
                <a:cxn ang="0">
                  <a:pos x="194" y="59"/>
                </a:cxn>
                <a:cxn ang="0">
                  <a:pos x="267" y="71"/>
                </a:cxn>
                <a:cxn ang="0">
                  <a:pos x="354" y="81"/>
                </a:cxn>
                <a:cxn ang="0">
                  <a:pos x="458" y="90"/>
                </a:cxn>
                <a:cxn ang="0">
                  <a:pos x="577" y="94"/>
                </a:cxn>
                <a:cxn ang="0">
                  <a:pos x="712" y="94"/>
                </a:cxn>
                <a:cxn ang="0">
                  <a:pos x="866" y="90"/>
                </a:cxn>
                <a:cxn ang="0">
                  <a:pos x="1040" y="79"/>
                </a:cxn>
                <a:cxn ang="0">
                  <a:pos x="1233" y="61"/>
                </a:cxn>
                <a:cxn ang="0">
                  <a:pos x="1447" y="37"/>
                </a:cxn>
                <a:cxn ang="0">
                  <a:pos x="1560" y="22"/>
                </a:cxn>
                <a:cxn ang="0">
                  <a:pos x="1537" y="23"/>
                </a:cxn>
                <a:cxn ang="0">
                  <a:pos x="1494" y="25"/>
                </a:cxn>
                <a:cxn ang="0">
                  <a:pos x="1431" y="27"/>
                </a:cxn>
                <a:cxn ang="0">
                  <a:pos x="1352" y="29"/>
                </a:cxn>
                <a:cxn ang="0">
                  <a:pos x="1259" y="32"/>
                </a:cxn>
                <a:cxn ang="0">
                  <a:pos x="1155" y="34"/>
                </a:cxn>
                <a:cxn ang="0">
                  <a:pos x="1041" y="36"/>
                </a:cxn>
                <a:cxn ang="0">
                  <a:pos x="919" y="37"/>
                </a:cxn>
                <a:cxn ang="0">
                  <a:pos x="793" y="37"/>
                </a:cxn>
                <a:cxn ang="0">
                  <a:pos x="663" y="36"/>
                </a:cxn>
                <a:cxn ang="0">
                  <a:pos x="533" y="34"/>
                </a:cxn>
                <a:cxn ang="0">
                  <a:pos x="405" y="29"/>
                </a:cxn>
                <a:cxn ang="0">
                  <a:pos x="280" y="24"/>
                </a:cxn>
                <a:cxn ang="0">
                  <a:pos x="162" y="16"/>
                </a:cxn>
                <a:cxn ang="0">
                  <a:pos x="51" y="6"/>
                </a:cxn>
              </a:cxnLst>
              <a:rect l="0" t="0" r="r" b="b"/>
              <a:pathLst>
                <a:path w="1563" h="94">
                  <a:moveTo>
                    <a:pt x="0" y="0"/>
                  </a:moveTo>
                  <a:lnTo>
                    <a:pt x="1" y="1"/>
                  </a:lnTo>
                  <a:lnTo>
                    <a:pt x="4" y="2"/>
                  </a:lnTo>
                  <a:lnTo>
                    <a:pt x="9" y="4"/>
                  </a:lnTo>
                  <a:lnTo>
                    <a:pt x="16" y="7"/>
                  </a:lnTo>
                  <a:lnTo>
                    <a:pt x="25" y="12"/>
                  </a:lnTo>
                  <a:lnTo>
                    <a:pt x="37" y="17"/>
                  </a:lnTo>
                  <a:lnTo>
                    <a:pt x="51" y="22"/>
                  </a:lnTo>
                  <a:lnTo>
                    <a:pt x="68" y="28"/>
                  </a:lnTo>
                  <a:lnTo>
                    <a:pt x="86" y="34"/>
                  </a:lnTo>
                  <a:lnTo>
                    <a:pt x="109" y="40"/>
                  </a:lnTo>
                  <a:lnTo>
                    <a:pt x="134" y="47"/>
                  </a:lnTo>
                  <a:lnTo>
                    <a:pt x="163" y="53"/>
                  </a:lnTo>
                  <a:lnTo>
                    <a:pt x="194" y="59"/>
                  </a:lnTo>
                  <a:lnTo>
                    <a:pt x="229" y="66"/>
                  </a:lnTo>
                  <a:lnTo>
                    <a:pt x="267" y="71"/>
                  </a:lnTo>
                  <a:lnTo>
                    <a:pt x="309" y="76"/>
                  </a:lnTo>
                  <a:lnTo>
                    <a:pt x="354" y="81"/>
                  </a:lnTo>
                  <a:lnTo>
                    <a:pt x="404" y="85"/>
                  </a:lnTo>
                  <a:lnTo>
                    <a:pt x="458" y="90"/>
                  </a:lnTo>
                  <a:lnTo>
                    <a:pt x="514" y="92"/>
                  </a:lnTo>
                  <a:lnTo>
                    <a:pt x="577" y="94"/>
                  </a:lnTo>
                  <a:lnTo>
                    <a:pt x="642" y="94"/>
                  </a:lnTo>
                  <a:lnTo>
                    <a:pt x="712" y="94"/>
                  </a:lnTo>
                  <a:lnTo>
                    <a:pt x="788" y="92"/>
                  </a:lnTo>
                  <a:lnTo>
                    <a:pt x="866" y="90"/>
                  </a:lnTo>
                  <a:lnTo>
                    <a:pt x="951" y="85"/>
                  </a:lnTo>
                  <a:lnTo>
                    <a:pt x="1040" y="79"/>
                  </a:lnTo>
                  <a:lnTo>
                    <a:pt x="1134" y="71"/>
                  </a:lnTo>
                  <a:lnTo>
                    <a:pt x="1233" y="61"/>
                  </a:lnTo>
                  <a:lnTo>
                    <a:pt x="1338" y="50"/>
                  </a:lnTo>
                  <a:lnTo>
                    <a:pt x="1447" y="37"/>
                  </a:lnTo>
                  <a:lnTo>
                    <a:pt x="1563" y="22"/>
                  </a:lnTo>
                  <a:lnTo>
                    <a:pt x="1560" y="22"/>
                  </a:lnTo>
                  <a:lnTo>
                    <a:pt x="1552" y="22"/>
                  </a:lnTo>
                  <a:lnTo>
                    <a:pt x="1537" y="23"/>
                  </a:lnTo>
                  <a:lnTo>
                    <a:pt x="1518" y="24"/>
                  </a:lnTo>
                  <a:lnTo>
                    <a:pt x="1494" y="25"/>
                  </a:lnTo>
                  <a:lnTo>
                    <a:pt x="1465" y="25"/>
                  </a:lnTo>
                  <a:lnTo>
                    <a:pt x="1431" y="27"/>
                  </a:lnTo>
                  <a:lnTo>
                    <a:pt x="1394" y="28"/>
                  </a:lnTo>
                  <a:lnTo>
                    <a:pt x="1352" y="29"/>
                  </a:lnTo>
                  <a:lnTo>
                    <a:pt x="1308" y="30"/>
                  </a:lnTo>
                  <a:lnTo>
                    <a:pt x="1259" y="32"/>
                  </a:lnTo>
                  <a:lnTo>
                    <a:pt x="1209" y="33"/>
                  </a:lnTo>
                  <a:lnTo>
                    <a:pt x="1155" y="34"/>
                  </a:lnTo>
                  <a:lnTo>
                    <a:pt x="1099" y="35"/>
                  </a:lnTo>
                  <a:lnTo>
                    <a:pt x="1041" y="36"/>
                  </a:lnTo>
                  <a:lnTo>
                    <a:pt x="981" y="36"/>
                  </a:lnTo>
                  <a:lnTo>
                    <a:pt x="919" y="37"/>
                  </a:lnTo>
                  <a:lnTo>
                    <a:pt x="857" y="37"/>
                  </a:lnTo>
                  <a:lnTo>
                    <a:pt x="793" y="37"/>
                  </a:lnTo>
                  <a:lnTo>
                    <a:pt x="729" y="37"/>
                  </a:lnTo>
                  <a:lnTo>
                    <a:pt x="663" y="36"/>
                  </a:lnTo>
                  <a:lnTo>
                    <a:pt x="598" y="35"/>
                  </a:lnTo>
                  <a:lnTo>
                    <a:pt x="533" y="34"/>
                  </a:lnTo>
                  <a:lnTo>
                    <a:pt x="469" y="32"/>
                  </a:lnTo>
                  <a:lnTo>
                    <a:pt x="405" y="29"/>
                  </a:lnTo>
                  <a:lnTo>
                    <a:pt x="342" y="27"/>
                  </a:lnTo>
                  <a:lnTo>
                    <a:pt x="280" y="24"/>
                  </a:lnTo>
                  <a:lnTo>
                    <a:pt x="220" y="21"/>
                  </a:lnTo>
                  <a:lnTo>
                    <a:pt x="162" y="16"/>
                  </a:lnTo>
                  <a:lnTo>
                    <a:pt x="106" y="11"/>
                  </a:lnTo>
                  <a:lnTo>
                    <a:pt x="51" y="6"/>
                  </a:lnTo>
                  <a:lnTo>
                    <a:pt x="0" y="0"/>
                  </a:lnTo>
                  <a:close/>
                </a:path>
              </a:pathLst>
            </a:custGeom>
            <a:solidFill>
              <a:srgbClr val="999999"/>
            </a:solidFill>
            <a:ln w="9525">
              <a:noFill/>
              <a:round/>
            </a:ln>
          </p:spPr>
          <p:txBody>
            <a:bodyPr/>
            <a:lstStyle/>
            <a:p>
              <a:endParaRPr lang="en-US"/>
            </a:p>
          </p:txBody>
        </p:sp>
        <p:sp>
          <p:nvSpPr>
            <p:cNvPr id="352384" name="Freeform 128"/>
            <p:cNvSpPr/>
            <p:nvPr/>
          </p:nvSpPr>
          <p:spPr bwMode="auto">
            <a:xfrm>
              <a:off x="3426" y="1065"/>
              <a:ext cx="167" cy="149"/>
            </a:xfrm>
            <a:custGeom>
              <a:avLst/>
              <a:gdLst/>
              <a:ahLst/>
              <a:cxnLst>
                <a:cxn ang="0">
                  <a:pos x="32" y="639"/>
                </a:cxn>
                <a:cxn ang="0">
                  <a:pos x="13" y="485"/>
                </a:cxn>
                <a:cxn ang="0">
                  <a:pos x="0" y="271"/>
                </a:cxn>
                <a:cxn ang="0">
                  <a:pos x="14" y="95"/>
                </a:cxn>
                <a:cxn ang="0">
                  <a:pos x="40" y="52"/>
                </a:cxn>
                <a:cxn ang="0">
                  <a:pos x="43" y="50"/>
                </a:cxn>
                <a:cxn ang="0">
                  <a:pos x="49" y="45"/>
                </a:cxn>
                <a:cxn ang="0">
                  <a:pos x="60" y="40"/>
                </a:cxn>
                <a:cxn ang="0">
                  <a:pos x="74" y="33"/>
                </a:cxn>
                <a:cxn ang="0">
                  <a:pos x="94" y="26"/>
                </a:cxn>
                <a:cxn ang="0">
                  <a:pos x="119" y="19"/>
                </a:cxn>
                <a:cxn ang="0">
                  <a:pos x="150" y="12"/>
                </a:cxn>
                <a:cxn ang="0">
                  <a:pos x="187" y="7"/>
                </a:cxn>
                <a:cxn ang="0">
                  <a:pos x="232" y="3"/>
                </a:cxn>
                <a:cxn ang="0">
                  <a:pos x="285" y="0"/>
                </a:cxn>
                <a:cxn ang="0">
                  <a:pos x="345" y="1"/>
                </a:cxn>
                <a:cxn ang="0">
                  <a:pos x="414" y="5"/>
                </a:cxn>
                <a:cxn ang="0">
                  <a:pos x="494" y="11"/>
                </a:cxn>
                <a:cxn ang="0">
                  <a:pos x="582" y="21"/>
                </a:cxn>
                <a:cxn ang="0">
                  <a:pos x="681" y="37"/>
                </a:cxn>
                <a:cxn ang="0">
                  <a:pos x="737" y="45"/>
                </a:cxn>
                <a:cxn ang="0">
                  <a:pos x="752" y="50"/>
                </a:cxn>
                <a:cxn ang="0">
                  <a:pos x="773" y="68"/>
                </a:cxn>
                <a:cxn ang="0">
                  <a:pos x="793" y="115"/>
                </a:cxn>
                <a:cxn ang="0">
                  <a:pos x="799" y="178"/>
                </a:cxn>
                <a:cxn ang="0">
                  <a:pos x="794" y="336"/>
                </a:cxn>
                <a:cxn ang="0">
                  <a:pos x="771" y="545"/>
                </a:cxn>
                <a:cxn ang="0">
                  <a:pos x="718" y="693"/>
                </a:cxn>
                <a:cxn ang="0">
                  <a:pos x="670" y="709"/>
                </a:cxn>
                <a:cxn ang="0">
                  <a:pos x="620" y="710"/>
                </a:cxn>
                <a:cxn ang="0">
                  <a:pos x="534" y="712"/>
                </a:cxn>
                <a:cxn ang="0">
                  <a:pos x="426" y="712"/>
                </a:cxn>
                <a:cxn ang="0">
                  <a:pos x="309" y="709"/>
                </a:cxn>
                <a:cxn ang="0">
                  <a:pos x="197" y="703"/>
                </a:cxn>
                <a:cxn ang="0">
                  <a:pos x="105" y="692"/>
                </a:cxn>
                <a:cxn ang="0">
                  <a:pos x="47" y="674"/>
                </a:cxn>
              </a:cxnLst>
              <a:rect l="0" t="0" r="r" b="b"/>
              <a:pathLst>
                <a:path w="799" h="712">
                  <a:moveTo>
                    <a:pt x="35" y="663"/>
                  </a:moveTo>
                  <a:lnTo>
                    <a:pt x="32" y="639"/>
                  </a:lnTo>
                  <a:lnTo>
                    <a:pt x="23" y="576"/>
                  </a:lnTo>
                  <a:lnTo>
                    <a:pt x="13" y="485"/>
                  </a:lnTo>
                  <a:lnTo>
                    <a:pt x="5" y="380"/>
                  </a:lnTo>
                  <a:lnTo>
                    <a:pt x="0" y="271"/>
                  </a:lnTo>
                  <a:lnTo>
                    <a:pt x="2" y="172"/>
                  </a:lnTo>
                  <a:lnTo>
                    <a:pt x="14" y="95"/>
                  </a:lnTo>
                  <a:lnTo>
                    <a:pt x="40" y="52"/>
                  </a:lnTo>
                  <a:lnTo>
                    <a:pt x="40" y="52"/>
                  </a:lnTo>
                  <a:lnTo>
                    <a:pt x="41" y="51"/>
                  </a:lnTo>
                  <a:lnTo>
                    <a:pt x="43" y="50"/>
                  </a:lnTo>
                  <a:lnTo>
                    <a:pt x="46" y="47"/>
                  </a:lnTo>
                  <a:lnTo>
                    <a:pt x="49" y="45"/>
                  </a:lnTo>
                  <a:lnTo>
                    <a:pt x="53" y="42"/>
                  </a:lnTo>
                  <a:lnTo>
                    <a:pt x="60" y="40"/>
                  </a:lnTo>
                  <a:lnTo>
                    <a:pt x="66" y="37"/>
                  </a:lnTo>
                  <a:lnTo>
                    <a:pt x="74" y="33"/>
                  </a:lnTo>
                  <a:lnTo>
                    <a:pt x="83" y="29"/>
                  </a:lnTo>
                  <a:lnTo>
                    <a:pt x="94" y="26"/>
                  </a:lnTo>
                  <a:lnTo>
                    <a:pt x="105" y="22"/>
                  </a:lnTo>
                  <a:lnTo>
                    <a:pt x="119" y="19"/>
                  </a:lnTo>
                  <a:lnTo>
                    <a:pt x="133" y="16"/>
                  </a:lnTo>
                  <a:lnTo>
                    <a:pt x="150" y="12"/>
                  </a:lnTo>
                  <a:lnTo>
                    <a:pt x="167" y="9"/>
                  </a:lnTo>
                  <a:lnTo>
                    <a:pt x="187" y="7"/>
                  </a:lnTo>
                  <a:lnTo>
                    <a:pt x="208" y="5"/>
                  </a:lnTo>
                  <a:lnTo>
                    <a:pt x="232" y="3"/>
                  </a:lnTo>
                  <a:lnTo>
                    <a:pt x="257" y="1"/>
                  </a:lnTo>
                  <a:lnTo>
                    <a:pt x="285" y="0"/>
                  </a:lnTo>
                  <a:lnTo>
                    <a:pt x="314" y="0"/>
                  </a:lnTo>
                  <a:lnTo>
                    <a:pt x="345" y="1"/>
                  </a:lnTo>
                  <a:lnTo>
                    <a:pt x="379" y="3"/>
                  </a:lnTo>
                  <a:lnTo>
                    <a:pt x="414" y="5"/>
                  </a:lnTo>
                  <a:lnTo>
                    <a:pt x="453" y="7"/>
                  </a:lnTo>
                  <a:lnTo>
                    <a:pt x="494" y="11"/>
                  </a:lnTo>
                  <a:lnTo>
                    <a:pt x="536" y="16"/>
                  </a:lnTo>
                  <a:lnTo>
                    <a:pt x="582" y="21"/>
                  </a:lnTo>
                  <a:lnTo>
                    <a:pt x="631" y="28"/>
                  </a:lnTo>
                  <a:lnTo>
                    <a:pt x="681" y="37"/>
                  </a:lnTo>
                  <a:lnTo>
                    <a:pt x="735" y="45"/>
                  </a:lnTo>
                  <a:lnTo>
                    <a:pt x="737" y="45"/>
                  </a:lnTo>
                  <a:lnTo>
                    <a:pt x="743" y="46"/>
                  </a:lnTo>
                  <a:lnTo>
                    <a:pt x="752" y="50"/>
                  </a:lnTo>
                  <a:lnTo>
                    <a:pt x="763" y="56"/>
                  </a:lnTo>
                  <a:lnTo>
                    <a:pt x="773" y="68"/>
                  </a:lnTo>
                  <a:lnTo>
                    <a:pt x="784" y="88"/>
                  </a:lnTo>
                  <a:lnTo>
                    <a:pt x="793" y="115"/>
                  </a:lnTo>
                  <a:lnTo>
                    <a:pt x="799" y="153"/>
                  </a:lnTo>
                  <a:lnTo>
                    <a:pt x="799" y="178"/>
                  </a:lnTo>
                  <a:lnTo>
                    <a:pt x="798" y="244"/>
                  </a:lnTo>
                  <a:lnTo>
                    <a:pt x="794" y="336"/>
                  </a:lnTo>
                  <a:lnTo>
                    <a:pt x="786" y="441"/>
                  </a:lnTo>
                  <a:lnTo>
                    <a:pt x="771" y="545"/>
                  </a:lnTo>
                  <a:lnTo>
                    <a:pt x="749" y="634"/>
                  </a:lnTo>
                  <a:lnTo>
                    <a:pt x="718" y="693"/>
                  </a:lnTo>
                  <a:lnTo>
                    <a:pt x="677" y="709"/>
                  </a:lnTo>
                  <a:lnTo>
                    <a:pt x="670" y="709"/>
                  </a:lnTo>
                  <a:lnTo>
                    <a:pt x="651" y="710"/>
                  </a:lnTo>
                  <a:lnTo>
                    <a:pt x="620" y="710"/>
                  </a:lnTo>
                  <a:lnTo>
                    <a:pt x="581" y="712"/>
                  </a:lnTo>
                  <a:lnTo>
                    <a:pt x="534" y="712"/>
                  </a:lnTo>
                  <a:lnTo>
                    <a:pt x="482" y="712"/>
                  </a:lnTo>
                  <a:lnTo>
                    <a:pt x="426" y="712"/>
                  </a:lnTo>
                  <a:lnTo>
                    <a:pt x="367" y="710"/>
                  </a:lnTo>
                  <a:lnTo>
                    <a:pt x="309" y="709"/>
                  </a:lnTo>
                  <a:lnTo>
                    <a:pt x="251" y="706"/>
                  </a:lnTo>
                  <a:lnTo>
                    <a:pt x="197" y="703"/>
                  </a:lnTo>
                  <a:lnTo>
                    <a:pt x="147" y="697"/>
                  </a:lnTo>
                  <a:lnTo>
                    <a:pt x="105" y="692"/>
                  </a:lnTo>
                  <a:lnTo>
                    <a:pt x="71" y="684"/>
                  </a:lnTo>
                  <a:lnTo>
                    <a:pt x="47" y="674"/>
                  </a:lnTo>
                  <a:lnTo>
                    <a:pt x="35" y="663"/>
                  </a:lnTo>
                  <a:close/>
                </a:path>
              </a:pathLst>
            </a:custGeom>
            <a:solidFill>
              <a:srgbClr val="00EA6B"/>
            </a:solidFill>
            <a:ln w="9525">
              <a:noFill/>
              <a:round/>
            </a:ln>
          </p:spPr>
          <p:txBody>
            <a:bodyPr/>
            <a:lstStyle/>
            <a:p>
              <a:endParaRPr lang="en-US"/>
            </a:p>
          </p:txBody>
        </p:sp>
        <p:sp>
          <p:nvSpPr>
            <p:cNvPr id="352385" name="Freeform 129"/>
            <p:cNvSpPr/>
            <p:nvPr/>
          </p:nvSpPr>
          <p:spPr bwMode="auto">
            <a:xfrm>
              <a:off x="3390" y="1050"/>
              <a:ext cx="24" cy="179"/>
            </a:xfrm>
            <a:custGeom>
              <a:avLst/>
              <a:gdLst/>
              <a:ahLst/>
              <a:cxnLst>
                <a:cxn ang="0">
                  <a:pos x="39" y="782"/>
                </a:cxn>
                <a:cxn ang="0">
                  <a:pos x="38" y="782"/>
                </a:cxn>
                <a:cxn ang="0">
                  <a:pos x="35" y="776"/>
                </a:cxn>
                <a:cxn ang="0">
                  <a:pos x="32" y="761"/>
                </a:cxn>
                <a:cxn ang="0">
                  <a:pos x="27" y="728"/>
                </a:cxn>
                <a:cxn ang="0">
                  <a:pos x="21" y="671"/>
                </a:cxn>
                <a:cxn ang="0">
                  <a:pos x="15" y="584"/>
                </a:cxn>
                <a:cxn ang="0">
                  <a:pos x="7" y="462"/>
                </a:cxn>
                <a:cxn ang="0">
                  <a:pos x="1" y="296"/>
                </a:cxn>
                <a:cxn ang="0">
                  <a:pos x="0" y="211"/>
                </a:cxn>
                <a:cxn ang="0">
                  <a:pos x="1" y="112"/>
                </a:cxn>
                <a:cxn ang="0">
                  <a:pos x="6" y="31"/>
                </a:cxn>
                <a:cxn ang="0">
                  <a:pos x="17" y="0"/>
                </a:cxn>
                <a:cxn ang="0">
                  <a:pos x="17" y="23"/>
                </a:cxn>
                <a:cxn ang="0">
                  <a:pos x="16" y="85"/>
                </a:cxn>
                <a:cxn ang="0">
                  <a:pos x="15" y="177"/>
                </a:cxn>
                <a:cxn ang="0">
                  <a:pos x="16" y="291"/>
                </a:cxn>
                <a:cxn ang="0">
                  <a:pos x="18" y="417"/>
                </a:cxn>
                <a:cxn ang="0">
                  <a:pos x="22" y="546"/>
                </a:cxn>
                <a:cxn ang="0">
                  <a:pos x="29" y="671"/>
                </a:cxn>
                <a:cxn ang="0">
                  <a:pos x="39" y="782"/>
                </a:cxn>
              </a:cxnLst>
              <a:rect l="0" t="0" r="r" b="b"/>
              <a:pathLst>
                <a:path w="39" h="782">
                  <a:moveTo>
                    <a:pt x="39" y="782"/>
                  </a:moveTo>
                  <a:lnTo>
                    <a:pt x="38" y="782"/>
                  </a:lnTo>
                  <a:lnTo>
                    <a:pt x="35" y="776"/>
                  </a:lnTo>
                  <a:lnTo>
                    <a:pt x="32" y="761"/>
                  </a:lnTo>
                  <a:lnTo>
                    <a:pt x="27" y="728"/>
                  </a:lnTo>
                  <a:lnTo>
                    <a:pt x="21" y="671"/>
                  </a:lnTo>
                  <a:lnTo>
                    <a:pt x="15" y="584"/>
                  </a:lnTo>
                  <a:lnTo>
                    <a:pt x="7" y="462"/>
                  </a:lnTo>
                  <a:lnTo>
                    <a:pt x="1" y="296"/>
                  </a:lnTo>
                  <a:lnTo>
                    <a:pt x="0" y="211"/>
                  </a:lnTo>
                  <a:lnTo>
                    <a:pt x="1" y="112"/>
                  </a:lnTo>
                  <a:lnTo>
                    <a:pt x="6" y="31"/>
                  </a:lnTo>
                  <a:lnTo>
                    <a:pt x="17" y="0"/>
                  </a:lnTo>
                  <a:lnTo>
                    <a:pt x="17" y="23"/>
                  </a:lnTo>
                  <a:lnTo>
                    <a:pt x="16" y="85"/>
                  </a:lnTo>
                  <a:lnTo>
                    <a:pt x="15" y="177"/>
                  </a:lnTo>
                  <a:lnTo>
                    <a:pt x="16" y="291"/>
                  </a:lnTo>
                  <a:lnTo>
                    <a:pt x="18" y="417"/>
                  </a:lnTo>
                  <a:lnTo>
                    <a:pt x="22" y="546"/>
                  </a:lnTo>
                  <a:lnTo>
                    <a:pt x="29" y="671"/>
                  </a:lnTo>
                  <a:lnTo>
                    <a:pt x="39" y="782"/>
                  </a:lnTo>
                  <a:close/>
                </a:path>
              </a:pathLst>
            </a:custGeom>
            <a:solidFill>
              <a:srgbClr val="000000"/>
            </a:solidFill>
            <a:ln w="9525">
              <a:noFill/>
              <a:round/>
            </a:ln>
          </p:spPr>
          <p:txBody>
            <a:bodyPr/>
            <a:lstStyle/>
            <a:p>
              <a:endParaRPr lang="en-US"/>
            </a:p>
          </p:txBody>
        </p:sp>
        <p:sp>
          <p:nvSpPr>
            <p:cNvPr id="352386" name="Freeform 130"/>
            <p:cNvSpPr/>
            <p:nvPr/>
          </p:nvSpPr>
          <p:spPr bwMode="auto">
            <a:xfrm>
              <a:off x="3419" y="1235"/>
              <a:ext cx="177" cy="7"/>
            </a:xfrm>
            <a:custGeom>
              <a:avLst/>
              <a:gdLst/>
              <a:ahLst/>
              <a:cxnLst>
                <a:cxn ang="0">
                  <a:pos x="1" y="0"/>
                </a:cxn>
                <a:cxn ang="0">
                  <a:pos x="0" y="1"/>
                </a:cxn>
                <a:cxn ang="0">
                  <a:pos x="2" y="4"/>
                </a:cxn>
                <a:cxn ang="0">
                  <a:pos x="9" y="6"/>
                </a:cxn>
                <a:cxn ang="0">
                  <a:pos x="21" y="9"/>
                </a:cxn>
                <a:cxn ang="0">
                  <a:pos x="45" y="13"/>
                </a:cxn>
                <a:cxn ang="0">
                  <a:pos x="80" y="17"/>
                </a:cxn>
                <a:cxn ang="0">
                  <a:pos x="131" y="21"/>
                </a:cxn>
                <a:cxn ang="0">
                  <a:pos x="179" y="24"/>
                </a:cxn>
                <a:cxn ang="0">
                  <a:pos x="217" y="27"/>
                </a:cxn>
                <a:cxn ang="0">
                  <a:pos x="262" y="28"/>
                </a:cxn>
                <a:cxn ang="0">
                  <a:pos x="312" y="30"/>
                </a:cxn>
                <a:cxn ang="0">
                  <a:pos x="366" y="32"/>
                </a:cxn>
                <a:cxn ang="0">
                  <a:pos x="422" y="33"/>
                </a:cxn>
                <a:cxn ang="0">
                  <a:pos x="480" y="34"/>
                </a:cxn>
                <a:cxn ang="0">
                  <a:pos x="538" y="35"/>
                </a:cxn>
                <a:cxn ang="0">
                  <a:pos x="595" y="36"/>
                </a:cxn>
                <a:cxn ang="0">
                  <a:pos x="649" y="36"/>
                </a:cxn>
                <a:cxn ang="0">
                  <a:pos x="700" y="35"/>
                </a:cxn>
                <a:cxn ang="0">
                  <a:pos x="744" y="34"/>
                </a:cxn>
                <a:cxn ang="0">
                  <a:pos x="783" y="33"/>
                </a:cxn>
                <a:cxn ang="0">
                  <a:pos x="813" y="30"/>
                </a:cxn>
                <a:cxn ang="0">
                  <a:pos x="835" y="27"/>
                </a:cxn>
                <a:cxn ang="0">
                  <a:pos x="847" y="22"/>
                </a:cxn>
                <a:cxn ang="0">
                  <a:pos x="846" y="20"/>
                </a:cxn>
                <a:cxn ang="0">
                  <a:pos x="830" y="20"/>
                </a:cxn>
                <a:cxn ang="0">
                  <a:pos x="800" y="20"/>
                </a:cxn>
                <a:cxn ang="0">
                  <a:pos x="758" y="20"/>
                </a:cxn>
                <a:cxn ang="0">
                  <a:pos x="705" y="21"/>
                </a:cxn>
                <a:cxn ang="0">
                  <a:pos x="645" y="21"/>
                </a:cxn>
                <a:cxn ang="0">
                  <a:pos x="578" y="21"/>
                </a:cxn>
                <a:cxn ang="0">
                  <a:pos x="506" y="20"/>
                </a:cxn>
                <a:cxn ang="0">
                  <a:pos x="433" y="20"/>
                </a:cxn>
                <a:cxn ang="0">
                  <a:pos x="359" y="19"/>
                </a:cxn>
                <a:cxn ang="0">
                  <a:pos x="286" y="18"/>
                </a:cxn>
                <a:cxn ang="0">
                  <a:pos x="218" y="16"/>
                </a:cxn>
                <a:cxn ang="0">
                  <a:pos x="154" y="13"/>
                </a:cxn>
                <a:cxn ang="0">
                  <a:pos x="98" y="10"/>
                </a:cxn>
                <a:cxn ang="0">
                  <a:pos x="50" y="7"/>
                </a:cxn>
                <a:cxn ang="0">
                  <a:pos x="15" y="2"/>
                </a:cxn>
              </a:cxnLst>
              <a:rect l="0" t="0" r="r" b="b"/>
              <a:pathLst>
                <a:path w="848" h="36">
                  <a:moveTo>
                    <a:pt x="1" y="0"/>
                  </a:moveTo>
                  <a:lnTo>
                    <a:pt x="1" y="0"/>
                  </a:lnTo>
                  <a:lnTo>
                    <a:pt x="0" y="0"/>
                  </a:lnTo>
                  <a:lnTo>
                    <a:pt x="0" y="1"/>
                  </a:lnTo>
                  <a:lnTo>
                    <a:pt x="1" y="2"/>
                  </a:lnTo>
                  <a:lnTo>
                    <a:pt x="2" y="4"/>
                  </a:lnTo>
                  <a:lnTo>
                    <a:pt x="5" y="5"/>
                  </a:lnTo>
                  <a:lnTo>
                    <a:pt x="9" y="6"/>
                  </a:lnTo>
                  <a:lnTo>
                    <a:pt x="14" y="8"/>
                  </a:lnTo>
                  <a:lnTo>
                    <a:pt x="21" y="9"/>
                  </a:lnTo>
                  <a:lnTo>
                    <a:pt x="31" y="11"/>
                  </a:lnTo>
                  <a:lnTo>
                    <a:pt x="45" y="13"/>
                  </a:lnTo>
                  <a:lnTo>
                    <a:pt x="60" y="15"/>
                  </a:lnTo>
                  <a:lnTo>
                    <a:pt x="80" y="17"/>
                  </a:lnTo>
                  <a:lnTo>
                    <a:pt x="104" y="19"/>
                  </a:lnTo>
                  <a:lnTo>
                    <a:pt x="131" y="21"/>
                  </a:lnTo>
                  <a:lnTo>
                    <a:pt x="163" y="23"/>
                  </a:lnTo>
                  <a:lnTo>
                    <a:pt x="179" y="24"/>
                  </a:lnTo>
                  <a:lnTo>
                    <a:pt x="197" y="25"/>
                  </a:lnTo>
                  <a:lnTo>
                    <a:pt x="217" y="27"/>
                  </a:lnTo>
                  <a:lnTo>
                    <a:pt x="238" y="28"/>
                  </a:lnTo>
                  <a:lnTo>
                    <a:pt x="262" y="28"/>
                  </a:lnTo>
                  <a:lnTo>
                    <a:pt x="286" y="29"/>
                  </a:lnTo>
                  <a:lnTo>
                    <a:pt x="312" y="30"/>
                  </a:lnTo>
                  <a:lnTo>
                    <a:pt x="339" y="31"/>
                  </a:lnTo>
                  <a:lnTo>
                    <a:pt x="366" y="32"/>
                  </a:lnTo>
                  <a:lnTo>
                    <a:pt x="393" y="33"/>
                  </a:lnTo>
                  <a:lnTo>
                    <a:pt x="422" y="33"/>
                  </a:lnTo>
                  <a:lnTo>
                    <a:pt x="451" y="34"/>
                  </a:lnTo>
                  <a:lnTo>
                    <a:pt x="480" y="34"/>
                  </a:lnTo>
                  <a:lnTo>
                    <a:pt x="509" y="35"/>
                  </a:lnTo>
                  <a:lnTo>
                    <a:pt x="538" y="35"/>
                  </a:lnTo>
                  <a:lnTo>
                    <a:pt x="567" y="36"/>
                  </a:lnTo>
                  <a:lnTo>
                    <a:pt x="595" y="36"/>
                  </a:lnTo>
                  <a:lnTo>
                    <a:pt x="622" y="36"/>
                  </a:lnTo>
                  <a:lnTo>
                    <a:pt x="649" y="36"/>
                  </a:lnTo>
                  <a:lnTo>
                    <a:pt x="675" y="36"/>
                  </a:lnTo>
                  <a:lnTo>
                    <a:pt x="700" y="35"/>
                  </a:lnTo>
                  <a:lnTo>
                    <a:pt x="722" y="35"/>
                  </a:lnTo>
                  <a:lnTo>
                    <a:pt x="744" y="34"/>
                  </a:lnTo>
                  <a:lnTo>
                    <a:pt x="765" y="34"/>
                  </a:lnTo>
                  <a:lnTo>
                    <a:pt x="783" y="33"/>
                  </a:lnTo>
                  <a:lnTo>
                    <a:pt x="799" y="32"/>
                  </a:lnTo>
                  <a:lnTo>
                    <a:pt x="813" y="30"/>
                  </a:lnTo>
                  <a:lnTo>
                    <a:pt x="826" y="29"/>
                  </a:lnTo>
                  <a:lnTo>
                    <a:pt x="835" y="27"/>
                  </a:lnTo>
                  <a:lnTo>
                    <a:pt x="842" y="24"/>
                  </a:lnTo>
                  <a:lnTo>
                    <a:pt x="847" y="22"/>
                  </a:lnTo>
                  <a:lnTo>
                    <a:pt x="848" y="20"/>
                  </a:lnTo>
                  <a:lnTo>
                    <a:pt x="846" y="20"/>
                  </a:lnTo>
                  <a:lnTo>
                    <a:pt x="839" y="20"/>
                  </a:lnTo>
                  <a:lnTo>
                    <a:pt x="830" y="20"/>
                  </a:lnTo>
                  <a:lnTo>
                    <a:pt x="817" y="20"/>
                  </a:lnTo>
                  <a:lnTo>
                    <a:pt x="800" y="20"/>
                  </a:lnTo>
                  <a:lnTo>
                    <a:pt x="780" y="20"/>
                  </a:lnTo>
                  <a:lnTo>
                    <a:pt x="758" y="20"/>
                  </a:lnTo>
                  <a:lnTo>
                    <a:pt x="733" y="21"/>
                  </a:lnTo>
                  <a:lnTo>
                    <a:pt x="705" y="21"/>
                  </a:lnTo>
                  <a:lnTo>
                    <a:pt x="676" y="21"/>
                  </a:lnTo>
                  <a:lnTo>
                    <a:pt x="645" y="21"/>
                  </a:lnTo>
                  <a:lnTo>
                    <a:pt x="612" y="21"/>
                  </a:lnTo>
                  <a:lnTo>
                    <a:pt x="578" y="21"/>
                  </a:lnTo>
                  <a:lnTo>
                    <a:pt x="542" y="20"/>
                  </a:lnTo>
                  <a:lnTo>
                    <a:pt x="506" y="20"/>
                  </a:lnTo>
                  <a:lnTo>
                    <a:pt x="470" y="20"/>
                  </a:lnTo>
                  <a:lnTo>
                    <a:pt x="433" y="20"/>
                  </a:lnTo>
                  <a:lnTo>
                    <a:pt x="396" y="19"/>
                  </a:lnTo>
                  <a:lnTo>
                    <a:pt x="359" y="19"/>
                  </a:lnTo>
                  <a:lnTo>
                    <a:pt x="322" y="18"/>
                  </a:lnTo>
                  <a:lnTo>
                    <a:pt x="286" y="18"/>
                  </a:lnTo>
                  <a:lnTo>
                    <a:pt x="252" y="17"/>
                  </a:lnTo>
                  <a:lnTo>
                    <a:pt x="218" y="16"/>
                  </a:lnTo>
                  <a:lnTo>
                    <a:pt x="185" y="15"/>
                  </a:lnTo>
                  <a:lnTo>
                    <a:pt x="154" y="13"/>
                  </a:lnTo>
                  <a:lnTo>
                    <a:pt x="125" y="12"/>
                  </a:lnTo>
                  <a:lnTo>
                    <a:pt x="98" y="10"/>
                  </a:lnTo>
                  <a:lnTo>
                    <a:pt x="73" y="9"/>
                  </a:lnTo>
                  <a:lnTo>
                    <a:pt x="50" y="7"/>
                  </a:lnTo>
                  <a:lnTo>
                    <a:pt x="30" y="5"/>
                  </a:lnTo>
                  <a:lnTo>
                    <a:pt x="15" y="2"/>
                  </a:lnTo>
                  <a:lnTo>
                    <a:pt x="1" y="0"/>
                  </a:lnTo>
                  <a:close/>
                </a:path>
              </a:pathLst>
            </a:custGeom>
            <a:solidFill>
              <a:srgbClr val="000000"/>
            </a:solidFill>
            <a:ln w="9525">
              <a:noFill/>
              <a:round/>
            </a:ln>
          </p:spPr>
          <p:txBody>
            <a:bodyPr/>
            <a:lstStyle/>
            <a:p>
              <a:endParaRPr lang="en-US"/>
            </a:p>
          </p:txBody>
        </p:sp>
        <p:sp>
          <p:nvSpPr>
            <p:cNvPr id="352387" name="Freeform 131"/>
            <p:cNvSpPr/>
            <p:nvPr/>
          </p:nvSpPr>
          <p:spPr bwMode="auto">
            <a:xfrm>
              <a:off x="3470" y="1064"/>
              <a:ext cx="124" cy="19"/>
            </a:xfrm>
            <a:custGeom>
              <a:avLst/>
              <a:gdLst/>
              <a:ahLst/>
              <a:cxnLst>
                <a:cxn ang="0">
                  <a:pos x="593" y="93"/>
                </a:cxn>
                <a:cxn ang="0">
                  <a:pos x="593" y="91"/>
                </a:cxn>
                <a:cxn ang="0">
                  <a:pos x="592" y="84"/>
                </a:cxn>
                <a:cxn ang="0">
                  <a:pos x="591" y="75"/>
                </a:cxn>
                <a:cxn ang="0">
                  <a:pos x="587" y="64"/>
                </a:cxn>
                <a:cxn ang="0">
                  <a:pos x="581" y="53"/>
                </a:cxn>
                <a:cxn ang="0">
                  <a:pos x="573" y="43"/>
                </a:cxn>
                <a:cxn ang="0">
                  <a:pos x="559" y="35"/>
                </a:cxn>
                <a:cxn ang="0">
                  <a:pos x="543" y="29"/>
                </a:cxn>
                <a:cxn ang="0">
                  <a:pos x="538" y="29"/>
                </a:cxn>
                <a:cxn ang="0">
                  <a:pos x="526" y="27"/>
                </a:cxn>
                <a:cxn ang="0">
                  <a:pos x="506" y="25"/>
                </a:cxn>
                <a:cxn ang="0">
                  <a:pos x="482" y="22"/>
                </a:cxn>
                <a:cxn ang="0">
                  <a:pos x="451" y="18"/>
                </a:cxn>
                <a:cxn ang="0">
                  <a:pos x="415" y="15"/>
                </a:cxn>
                <a:cxn ang="0">
                  <a:pos x="376" y="12"/>
                </a:cxn>
                <a:cxn ang="0">
                  <a:pos x="334" y="9"/>
                </a:cxn>
                <a:cxn ang="0">
                  <a:pos x="290" y="5"/>
                </a:cxn>
                <a:cxn ang="0">
                  <a:pos x="245" y="2"/>
                </a:cxn>
                <a:cxn ang="0">
                  <a:pos x="200" y="1"/>
                </a:cxn>
                <a:cxn ang="0">
                  <a:pos x="155" y="0"/>
                </a:cxn>
                <a:cxn ang="0">
                  <a:pos x="112" y="0"/>
                </a:cxn>
                <a:cxn ang="0">
                  <a:pos x="71" y="1"/>
                </a:cxn>
                <a:cxn ang="0">
                  <a:pos x="34" y="3"/>
                </a:cxn>
                <a:cxn ang="0">
                  <a:pos x="0" y="7"/>
                </a:cxn>
                <a:cxn ang="0">
                  <a:pos x="4" y="7"/>
                </a:cxn>
                <a:cxn ang="0">
                  <a:pos x="16" y="7"/>
                </a:cxn>
                <a:cxn ang="0">
                  <a:pos x="35" y="7"/>
                </a:cxn>
                <a:cxn ang="0">
                  <a:pos x="60" y="9"/>
                </a:cxn>
                <a:cxn ang="0">
                  <a:pos x="90" y="9"/>
                </a:cxn>
                <a:cxn ang="0">
                  <a:pos x="125" y="10"/>
                </a:cxn>
                <a:cxn ang="0">
                  <a:pos x="163" y="11"/>
                </a:cxn>
                <a:cxn ang="0">
                  <a:pos x="203" y="12"/>
                </a:cxn>
                <a:cxn ang="0">
                  <a:pos x="246" y="14"/>
                </a:cxn>
                <a:cxn ang="0">
                  <a:pos x="289" y="16"/>
                </a:cxn>
                <a:cxn ang="0">
                  <a:pos x="332" y="20"/>
                </a:cxn>
                <a:cxn ang="0">
                  <a:pos x="374" y="23"/>
                </a:cxn>
                <a:cxn ang="0">
                  <a:pos x="415" y="27"/>
                </a:cxn>
                <a:cxn ang="0">
                  <a:pos x="453" y="32"/>
                </a:cxn>
                <a:cxn ang="0">
                  <a:pos x="488" y="37"/>
                </a:cxn>
                <a:cxn ang="0">
                  <a:pos x="518" y="44"/>
                </a:cxn>
                <a:cxn ang="0">
                  <a:pos x="521" y="44"/>
                </a:cxn>
                <a:cxn ang="0">
                  <a:pos x="529" y="46"/>
                </a:cxn>
                <a:cxn ang="0">
                  <a:pos x="541" y="48"/>
                </a:cxn>
                <a:cxn ang="0">
                  <a:pos x="553" y="52"/>
                </a:cxn>
                <a:cxn ang="0">
                  <a:pos x="566" y="59"/>
                </a:cxn>
                <a:cxn ang="0">
                  <a:pos x="579" y="68"/>
                </a:cxn>
                <a:cxn ang="0">
                  <a:pos x="588" y="79"/>
                </a:cxn>
                <a:cxn ang="0">
                  <a:pos x="593" y="93"/>
                </a:cxn>
              </a:cxnLst>
              <a:rect l="0" t="0" r="r" b="b"/>
              <a:pathLst>
                <a:path w="593" h="93">
                  <a:moveTo>
                    <a:pt x="593" y="93"/>
                  </a:moveTo>
                  <a:lnTo>
                    <a:pt x="593" y="91"/>
                  </a:lnTo>
                  <a:lnTo>
                    <a:pt x="592" y="84"/>
                  </a:lnTo>
                  <a:lnTo>
                    <a:pt x="591" y="75"/>
                  </a:lnTo>
                  <a:lnTo>
                    <a:pt x="587" y="64"/>
                  </a:lnTo>
                  <a:lnTo>
                    <a:pt x="581" y="53"/>
                  </a:lnTo>
                  <a:lnTo>
                    <a:pt x="573" y="43"/>
                  </a:lnTo>
                  <a:lnTo>
                    <a:pt x="559" y="35"/>
                  </a:lnTo>
                  <a:lnTo>
                    <a:pt x="543" y="29"/>
                  </a:lnTo>
                  <a:lnTo>
                    <a:pt x="538" y="29"/>
                  </a:lnTo>
                  <a:lnTo>
                    <a:pt x="526" y="27"/>
                  </a:lnTo>
                  <a:lnTo>
                    <a:pt x="506" y="25"/>
                  </a:lnTo>
                  <a:lnTo>
                    <a:pt x="482" y="22"/>
                  </a:lnTo>
                  <a:lnTo>
                    <a:pt x="451" y="18"/>
                  </a:lnTo>
                  <a:lnTo>
                    <a:pt x="415" y="15"/>
                  </a:lnTo>
                  <a:lnTo>
                    <a:pt x="376" y="12"/>
                  </a:lnTo>
                  <a:lnTo>
                    <a:pt x="334" y="9"/>
                  </a:lnTo>
                  <a:lnTo>
                    <a:pt x="290" y="5"/>
                  </a:lnTo>
                  <a:lnTo>
                    <a:pt x="245" y="2"/>
                  </a:lnTo>
                  <a:lnTo>
                    <a:pt x="200" y="1"/>
                  </a:lnTo>
                  <a:lnTo>
                    <a:pt x="155" y="0"/>
                  </a:lnTo>
                  <a:lnTo>
                    <a:pt x="112" y="0"/>
                  </a:lnTo>
                  <a:lnTo>
                    <a:pt x="71" y="1"/>
                  </a:lnTo>
                  <a:lnTo>
                    <a:pt x="34" y="3"/>
                  </a:lnTo>
                  <a:lnTo>
                    <a:pt x="0" y="7"/>
                  </a:lnTo>
                  <a:lnTo>
                    <a:pt x="4" y="7"/>
                  </a:lnTo>
                  <a:lnTo>
                    <a:pt x="16" y="7"/>
                  </a:lnTo>
                  <a:lnTo>
                    <a:pt x="35" y="7"/>
                  </a:lnTo>
                  <a:lnTo>
                    <a:pt x="60" y="9"/>
                  </a:lnTo>
                  <a:lnTo>
                    <a:pt x="90" y="9"/>
                  </a:lnTo>
                  <a:lnTo>
                    <a:pt x="125" y="10"/>
                  </a:lnTo>
                  <a:lnTo>
                    <a:pt x="163" y="11"/>
                  </a:lnTo>
                  <a:lnTo>
                    <a:pt x="203" y="12"/>
                  </a:lnTo>
                  <a:lnTo>
                    <a:pt x="246" y="14"/>
                  </a:lnTo>
                  <a:lnTo>
                    <a:pt x="289" y="16"/>
                  </a:lnTo>
                  <a:lnTo>
                    <a:pt x="332" y="20"/>
                  </a:lnTo>
                  <a:lnTo>
                    <a:pt x="374" y="23"/>
                  </a:lnTo>
                  <a:lnTo>
                    <a:pt x="415" y="27"/>
                  </a:lnTo>
                  <a:lnTo>
                    <a:pt x="453" y="32"/>
                  </a:lnTo>
                  <a:lnTo>
                    <a:pt x="488" y="37"/>
                  </a:lnTo>
                  <a:lnTo>
                    <a:pt x="518" y="44"/>
                  </a:lnTo>
                  <a:lnTo>
                    <a:pt x="521" y="44"/>
                  </a:lnTo>
                  <a:lnTo>
                    <a:pt x="529" y="46"/>
                  </a:lnTo>
                  <a:lnTo>
                    <a:pt x="541" y="48"/>
                  </a:lnTo>
                  <a:lnTo>
                    <a:pt x="553" y="52"/>
                  </a:lnTo>
                  <a:lnTo>
                    <a:pt x="566" y="59"/>
                  </a:lnTo>
                  <a:lnTo>
                    <a:pt x="579" y="68"/>
                  </a:lnTo>
                  <a:lnTo>
                    <a:pt x="588" y="79"/>
                  </a:lnTo>
                  <a:lnTo>
                    <a:pt x="593" y="93"/>
                  </a:lnTo>
                  <a:close/>
                </a:path>
              </a:pathLst>
            </a:custGeom>
            <a:solidFill>
              <a:srgbClr val="000000"/>
            </a:solidFill>
            <a:ln w="9525">
              <a:noFill/>
              <a:round/>
            </a:ln>
          </p:spPr>
          <p:txBody>
            <a:bodyPr/>
            <a:lstStyle/>
            <a:p>
              <a:endParaRPr lang="en-US"/>
            </a:p>
          </p:txBody>
        </p:sp>
        <p:sp>
          <p:nvSpPr>
            <p:cNvPr id="352388" name="Freeform 132"/>
            <p:cNvSpPr/>
            <p:nvPr/>
          </p:nvSpPr>
          <p:spPr bwMode="auto">
            <a:xfrm>
              <a:off x="3562" y="1105"/>
              <a:ext cx="36" cy="114"/>
            </a:xfrm>
            <a:custGeom>
              <a:avLst/>
              <a:gdLst/>
              <a:ahLst/>
              <a:cxnLst>
                <a:cxn ang="0">
                  <a:pos x="169" y="0"/>
                </a:cxn>
                <a:cxn ang="0">
                  <a:pos x="168" y="13"/>
                </a:cxn>
                <a:cxn ang="0">
                  <a:pos x="166" y="50"/>
                </a:cxn>
                <a:cxn ang="0">
                  <a:pos x="162" y="103"/>
                </a:cxn>
                <a:cxn ang="0">
                  <a:pos x="156" y="170"/>
                </a:cxn>
                <a:cxn ang="0">
                  <a:pos x="148" y="245"/>
                </a:cxn>
                <a:cxn ang="0">
                  <a:pos x="137" y="321"/>
                </a:cxn>
                <a:cxn ang="0">
                  <a:pos x="123" y="395"/>
                </a:cxn>
                <a:cxn ang="0">
                  <a:pos x="107" y="460"/>
                </a:cxn>
                <a:cxn ang="0">
                  <a:pos x="107" y="464"/>
                </a:cxn>
                <a:cxn ang="0">
                  <a:pos x="105" y="473"/>
                </a:cxn>
                <a:cxn ang="0">
                  <a:pos x="101" y="485"/>
                </a:cxn>
                <a:cxn ang="0">
                  <a:pos x="93" y="499"/>
                </a:cxn>
                <a:cxn ang="0">
                  <a:pos x="80" y="514"/>
                </a:cxn>
                <a:cxn ang="0">
                  <a:pos x="61" y="526"/>
                </a:cxn>
                <a:cxn ang="0">
                  <a:pos x="35" y="535"/>
                </a:cxn>
                <a:cxn ang="0">
                  <a:pos x="0" y="538"/>
                </a:cxn>
                <a:cxn ang="0">
                  <a:pos x="5" y="539"/>
                </a:cxn>
                <a:cxn ang="0">
                  <a:pos x="19" y="542"/>
                </a:cxn>
                <a:cxn ang="0">
                  <a:pos x="37" y="542"/>
                </a:cxn>
                <a:cxn ang="0">
                  <a:pos x="60" y="539"/>
                </a:cxn>
                <a:cxn ang="0">
                  <a:pos x="84" y="532"/>
                </a:cxn>
                <a:cxn ang="0">
                  <a:pos x="105" y="517"/>
                </a:cxn>
                <a:cxn ang="0">
                  <a:pos x="122" y="493"/>
                </a:cxn>
                <a:cxn ang="0">
                  <a:pos x="132" y="458"/>
                </a:cxn>
                <a:cxn ang="0">
                  <a:pos x="134" y="439"/>
                </a:cxn>
                <a:cxn ang="0">
                  <a:pos x="141" y="387"/>
                </a:cxn>
                <a:cxn ang="0">
                  <a:pos x="149" y="315"/>
                </a:cxn>
                <a:cxn ang="0">
                  <a:pos x="159" y="231"/>
                </a:cxn>
                <a:cxn ang="0">
                  <a:pos x="168" y="147"/>
                </a:cxn>
                <a:cxn ang="0">
                  <a:pos x="173" y="74"/>
                </a:cxn>
                <a:cxn ang="0">
                  <a:pos x="174" y="21"/>
                </a:cxn>
                <a:cxn ang="0">
                  <a:pos x="169" y="0"/>
                </a:cxn>
              </a:cxnLst>
              <a:rect l="0" t="0" r="r" b="b"/>
              <a:pathLst>
                <a:path w="174" h="542">
                  <a:moveTo>
                    <a:pt x="169" y="0"/>
                  </a:moveTo>
                  <a:lnTo>
                    <a:pt x="168" y="13"/>
                  </a:lnTo>
                  <a:lnTo>
                    <a:pt x="166" y="50"/>
                  </a:lnTo>
                  <a:lnTo>
                    <a:pt x="162" y="103"/>
                  </a:lnTo>
                  <a:lnTo>
                    <a:pt x="156" y="170"/>
                  </a:lnTo>
                  <a:lnTo>
                    <a:pt x="148" y="245"/>
                  </a:lnTo>
                  <a:lnTo>
                    <a:pt x="137" y="321"/>
                  </a:lnTo>
                  <a:lnTo>
                    <a:pt x="123" y="395"/>
                  </a:lnTo>
                  <a:lnTo>
                    <a:pt x="107" y="460"/>
                  </a:lnTo>
                  <a:lnTo>
                    <a:pt x="107" y="464"/>
                  </a:lnTo>
                  <a:lnTo>
                    <a:pt x="105" y="473"/>
                  </a:lnTo>
                  <a:lnTo>
                    <a:pt x="101" y="485"/>
                  </a:lnTo>
                  <a:lnTo>
                    <a:pt x="93" y="499"/>
                  </a:lnTo>
                  <a:lnTo>
                    <a:pt x="80" y="514"/>
                  </a:lnTo>
                  <a:lnTo>
                    <a:pt x="61" y="526"/>
                  </a:lnTo>
                  <a:lnTo>
                    <a:pt x="35" y="535"/>
                  </a:lnTo>
                  <a:lnTo>
                    <a:pt x="0" y="538"/>
                  </a:lnTo>
                  <a:lnTo>
                    <a:pt x="5" y="539"/>
                  </a:lnTo>
                  <a:lnTo>
                    <a:pt x="19" y="542"/>
                  </a:lnTo>
                  <a:lnTo>
                    <a:pt x="37" y="542"/>
                  </a:lnTo>
                  <a:lnTo>
                    <a:pt x="60" y="539"/>
                  </a:lnTo>
                  <a:lnTo>
                    <a:pt x="84" y="532"/>
                  </a:lnTo>
                  <a:lnTo>
                    <a:pt x="105" y="517"/>
                  </a:lnTo>
                  <a:lnTo>
                    <a:pt x="122" y="493"/>
                  </a:lnTo>
                  <a:lnTo>
                    <a:pt x="132" y="458"/>
                  </a:lnTo>
                  <a:lnTo>
                    <a:pt x="134" y="439"/>
                  </a:lnTo>
                  <a:lnTo>
                    <a:pt x="141" y="387"/>
                  </a:lnTo>
                  <a:lnTo>
                    <a:pt x="149" y="315"/>
                  </a:lnTo>
                  <a:lnTo>
                    <a:pt x="159" y="231"/>
                  </a:lnTo>
                  <a:lnTo>
                    <a:pt x="168" y="147"/>
                  </a:lnTo>
                  <a:lnTo>
                    <a:pt x="173" y="74"/>
                  </a:lnTo>
                  <a:lnTo>
                    <a:pt x="174" y="21"/>
                  </a:lnTo>
                  <a:lnTo>
                    <a:pt x="169" y="0"/>
                  </a:lnTo>
                  <a:close/>
                </a:path>
              </a:pathLst>
            </a:custGeom>
            <a:solidFill>
              <a:srgbClr val="000000"/>
            </a:solidFill>
            <a:ln w="9525">
              <a:noFill/>
              <a:round/>
            </a:ln>
          </p:spPr>
          <p:txBody>
            <a:bodyPr/>
            <a:lstStyle/>
            <a:p>
              <a:endParaRPr lang="en-US"/>
            </a:p>
          </p:txBody>
        </p:sp>
        <p:sp>
          <p:nvSpPr>
            <p:cNvPr id="352389" name="Freeform 133"/>
            <p:cNvSpPr/>
            <p:nvPr/>
          </p:nvSpPr>
          <p:spPr bwMode="auto">
            <a:xfrm>
              <a:off x="3422" y="1098"/>
              <a:ext cx="31" cy="116"/>
            </a:xfrm>
            <a:custGeom>
              <a:avLst/>
              <a:gdLst/>
              <a:ahLst/>
              <a:cxnLst>
                <a:cxn ang="0">
                  <a:pos x="8" y="265"/>
                </a:cxn>
                <a:cxn ang="0">
                  <a:pos x="4" y="190"/>
                </a:cxn>
                <a:cxn ang="0">
                  <a:pos x="1" y="101"/>
                </a:cxn>
                <a:cxn ang="0">
                  <a:pos x="0" y="29"/>
                </a:cxn>
                <a:cxn ang="0">
                  <a:pos x="8" y="0"/>
                </a:cxn>
                <a:cxn ang="0">
                  <a:pos x="8" y="13"/>
                </a:cxn>
                <a:cxn ang="0">
                  <a:pos x="8" y="51"/>
                </a:cxn>
                <a:cxn ang="0">
                  <a:pos x="9" y="105"/>
                </a:cxn>
                <a:cxn ang="0">
                  <a:pos x="11" y="172"/>
                </a:cxn>
                <a:cxn ang="0">
                  <a:pos x="15" y="248"/>
                </a:cxn>
                <a:cxn ang="0">
                  <a:pos x="23" y="326"/>
                </a:cxn>
                <a:cxn ang="0">
                  <a:pos x="32" y="401"/>
                </a:cxn>
                <a:cxn ang="0">
                  <a:pos x="44" y="468"/>
                </a:cxn>
                <a:cxn ang="0">
                  <a:pos x="44" y="471"/>
                </a:cxn>
                <a:cxn ang="0">
                  <a:pos x="45" y="480"/>
                </a:cxn>
                <a:cxn ang="0">
                  <a:pos x="50" y="493"/>
                </a:cxn>
                <a:cxn ang="0">
                  <a:pos x="57" y="509"/>
                </a:cxn>
                <a:cxn ang="0">
                  <a:pos x="69" y="524"/>
                </a:cxn>
                <a:cxn ang="0">
                  <a:pos x="87" y="537"/>
                </a:cxn>
                <a:cxn ang="0">
                  <a:pos x="113" y="548"/>
                </a:cxn>
                <a:cxn ang="0">
                  <a:pos x="148" y="554"/>
                </a:cxn>
                <a:cxn ang="0">
                  <a:pos x="143" y="555"/>
                </a:cxn>
                <a:cxn ang="0">
                  <a:pos x="129" y="555"/>
                </a:cxn>
                <a:cxn ang="0">
                  <a:pos x="111" y="555"/>
                </a:cxn>
                <a:cxn ang="0">
                  <a:pos x="89" y="550"/>
                </a:cxn>
                <a:cxn ang="0">
                  <a:pos x="66" y="542"/>
                </a:cxn>
                <a:cxn ang="0">
                  <a:pos x="45" y="525"/>
                </a:cxn>
                <a:cxn ang="0">
                  <a:pos x="30" y="500"/>
                </a:cxn>
                <a:cxn ang="0">
                  <a:pos x="22" y="465"/>
                </a:cxn>
                <a:cxn ang="0">
                  <a:pos x="21" y="450"/>
                </a:cxn>
                <a:cxn ang="0">
                  <a:pos x="17" y="408"/>
                </a:cxn>
                <a:cxn ang="0">
                  <a:pos x="12" y="345"/>
                </a:cxn>
                <a:cxn ang="0">
                  <a:pos x="8" y="265"/>
                </a:cxn>
              </a:cxnLst>
              <a:rect l="0" t="0" r="r" b="b"/>
              <a:pathLst>
                <a:path w="148" h="555">
                  <a:moveTo>
                    <a:pt x="8" y="265"/>
                  </a:moveTo>
                  <a:lnTo>
                    <a:pt x="4" y="190"/>
                  </a:lnTo>
                  <a:lnTo>
                    <a:pt x="1" y="101"/>
                  </a:lnTo>
                  <a:lnTo>
                    <a:pt x="0" y="29"/>
                  </a:lnTo>
                  <a:lnTo>
                    <a:pt x="8" y="0"/>
                  </a:lnTo>
                  <a:lnTo>
                    <a:pt x="8" y="13"/>
                  </a:lnTo>
                  <a:lnTo>
                    <a:pt x="8" y="51"/>
                  </a:lnTo>
                  <a:lnTo>
                    <a:pt x="9" y="105"/>
                  </a:lnTo>
                  <a:lnTo>
                    <a:pt x="11" y="172"/>
                  </a:lnTo>
                  <a:lnTo>
                    <a:pt x="15" y="248"/>
                  </a:lnTo>
                  <a:lnTo>
                    <a:pt x="23" y="326"/>
                  </a:lnTo>
                  <a:lnTo>
                    <a:pt x="32" y="401"/>
                  </a:lnTo>
                  <a:lnTo>
                    <a:pt x="44" y="468"/>
                  </a:lnTo>
                  <a:lnTo>
                    <a:pt x="44" y="471"/>
                  </a:lnTo>
                  <a:lnTo>
                    <a:pt x="45" y="480"/>
                  </a:lnTo>
                  <a:lnTo>
                    <a:pt x="50" y="493"/>
                  </a:lnTo>
                  <a:lnTo>
                    <a:pt x="57" y="509"/>
                  </a:lnTo>
                  <a:lnTo>
                    <a:pt x="69" y="524"/>
                  </a:lnTo>
                  <a:lnTo>
                    <a:pt x="87" y="537"/>
                  </a:lnTo>
                  <a:lnTo>
                    <a:pt x="113" y="548"/>
                  </a:lnTo>
                  <a:lnTo>
                    <a:pt x="148" y="554"/>
                  </a:lnTo>
                  <a:lnTo>
                    <a:pt x="143" y="555"/>
                  </a:lnTo>
                  <a:lnTo>
                    <a:pt x="129" y="555"/>
                  </a:lnTo>
                  <a:lnTo>
                    <a:pt x="111" y="555"/>
                  </a:lnTo>
                  <a:lnTo>
                    <a:pt x="89" y="550"/>
                  </a:lnTo>
                  <a:lnTo>
                    <a:pt x="66" y="542"/>
                  </a:lnTo>
                  <a:lnTo>
                    <a:pt x="45" y="525"/>
                  </a:lnTo>
                  <a:lnTo>
                    <a:pt x="30" y="500"/>
                  </a:lnTo>
                  <a:lnTo>
                    <a:pt x="22" y="465"/>
                  </a:lnTo>
                  <a:lnTo>
                    <a:pt x="21" y="450"/>
                  </a:lnTo>
                  <a:lnTo>
                    <a:pt x="17" y="408"/>
                  </a:lnTo>
                  <a:lnTo>
                    <a:pt x="12" y="345"/>
                  </a:lnTo>
                  <a:lnTo>
                    <a:pt x="8" y="265"/>
                  </a:lnTo>
                  <a:close/>
                </a:path>
              </a:pathLst>
            </a:custGeom>
            <a:solidFill>
              <a:srgbClr val="000000"/>
            </a:solidFill>
            <a:ln w="9525">
              <a:noFill/>
              <a:round/>
            </a:ln>
          </p:spPr>
          <p:txBody>
            <a:bodyPr/>
            <a:lstStyle/>
            <a:p>
              <a:endParaRPr lang="en-US"/>
            </a:p>
          </p:txBody>
        </p:sp>
        <p:sp>
          <p:nvSpPr>
            <p:cNvPr id="352390" name="Freeform 134"/>
            <p:cNvSpPr/>
            <p:nvPr/>
          </p:nvSpPr>
          <p:spPr bwMode="auto">
            <a:xfrm>
              <a:off x="3424" y="1064"/>
              <a:ext cx="29" cy="18"/>
            </a:xfrm>
            <a:custGeom>
              <a:avLst/>
              <a:gdLst/>
              <a:ahLst/>
              <a:cxnLst>
                <a:cxn ang="0">
                  <a:pos x="1" y="89"/>
                </a:cxn>
                <a:cxn ang="0">
                  <a:pos x="3" y="84"/>
                </a:cxn>
                <a:cxn ang="0">
                  <a:pos x="9" y="74"/>
                </a:cxn>
                <a:cxn ang="0">
                  <a:pos x="18" y="60"/>
                </a:cxn>
                <a:cxn ang="0">
                  <a:pos x="31" y="43"/>
                </a:cxn>
                <a:cxn ang="0">
                  <a:pos x="50" y="27"/>
                </a:cxn>
                <a:cxn ang="0">
                  <a:pos x="73" y="13"/>
                </a:cxn>
                <a:cxn ang="0">
                  <a:pos x="101" y="3"/>
                </a:cxn>
                <a:cxn ang="0">
                  <a:pos x="134" y="1"/>
                </a:cxn>
                <a:cxn ang="0">
                  <a:pos x="128" y="0"/>
                </a:cxn>
                <a:cxn ang="0">
                  <a:pos x="110" y="0"/>
                </a:cxn>
                <a:cxn ang="0">
                  <a:pos x="86" y="0"/>
                </a:cxn>
                <a:cxn ang="0">
                  <a:pos x="59" y="4"/>
                </a:cxn>
                <a:cxn ang="0">
                  <a:pos x="33" y="13"/>
                </a:cxn>
                <a:cxn ang="0">
                  <a:pos x="13" y="29"/>
                </a:cxn>
                <a:cxn ang="0">
                  <a:pos x="0" y="53"/>
                </a:cxn>
                <a:cxn ang="0">
                  <a:pos x="1" y="89"/>
                </a:cxn>
              </a:cxnLst>
              <a:rect l="0" t="0" r="r" b="b"/>
              <a:pathLst>
                <a:path w="134" h="89">
                  <a:moveTo>
                    <a:pt x="1" y="89"/>
                  </a:moveTo>
                  <a:lnTo>
                    <a:pt x="3" y="84"/>
                  </a:lnTo>
                  <a:lnTo>
                    <a:pt x="9" y="74"/>
                  </a:lnTo>
                  <a:lnTo>
                    <a:pt x="18" y="60"/>
                  </a:lnTo>
                  <a:lnTo>
                    <a:pt x="31" y="43"/>
                  </a:lnTo>
                  <a:lnTo>
                    <a:pt x="50" y="27"/>
                  </a:lnTo>
                  <a:lnTo>
                    <a:pt x="73" y="13"/>
                  </a:lnTo>
                  <a:lnTo>
                    <a:pt x="101" y="3"/>
                  </a:lnTo>
                  <a:lnTo>
                    <a:pt x="134" y="1"/>
                  </a:lnTo>
                  <a:lnTo>
                    <a:pt x="128" y="0"/>
                  </a:lnTo>
                  <a:lnTo>
                    <a:pt x="110" y="0"/>
                  </a:lnTo>
                  <a:lnTo>
                    <a:pt x="86" y="0"/>
                  </a:lnTo>
                  <a:lnTo>
                    <a:pt x="59" y="4"/>
                  </a:lnTo>
                  <a:lnTo>
                    <a:pt x="33" y="13"/>
                  </a:lnTo>
                  <a:lnTo>
                    <a:pt x="13" y="29"/>
                  </a:lnTo>
                  <a:lnTo>
                    <a:pt x="0" y="53"/>
                  </a:lnTo>
                  <a:lnTo>
                    <a:pt x="1" y="89"/>
                  </a:lnTo>
                  <a:close/>
                </a:path>
              </a:pathLst>
            </a:custGeom>
            <a:solidFill>
              <a:srgbClr val="000000"/>
            </a:solidFill>
            <a:ln w="9525">
              <a:noFill/>
              <a:round/>
            </a:ln>
          </p:spPr>
          <p:txBody>
            <a:bodyPr/>
            <a:lstStyle/>
            <a:p>
              <a:endParaRPr lang="en-US"/>
            </a:p>
          </p:txBody>
        </p:sp>
        <p:sp>
          <p:nvSpPr>
            <p:cNvPr id="352391" name="Freeform 135"/>
            <p:cNvSpPr/>
            <p:nvPr/>
          </p:nvSpPr>
          <p:spPr bwMode="auto">
            <a:xfrm>
              <a:off x="3405" y="1033"/>
              <a:ext cx="210" cy="31"/>
            </a:xfrm>
            <a:custGeom>
              <a:avLst/>
              <a:gdLst/>
              <a:ahLst/>
              <a:cxnLst>
                <a:cxn ang="0">
                  <a:pos x="0" y="48"/>
                </a:cxn>
                <a:cxn ang="0">
                  <a:pos x="1" y="45"/>
                </a:cxn>
                <a:cxn ang="0">
                  <a:pos x="8" y="41"/>
                </a:cxn>
                <a:cxn ang="0">
                  <a:pos x="28" y="34"/>
                </a:cxn>
                <a:cxn ang="0">
                  <a:pos x="66" y="26"/>
                </a:cxn>
                <a:cxn ang="0">
                  <a:pos x="127" y="19"/>
                </a:cxn>
                <a:cxn ang="0">
                  <a:pos x="217" y="11"/>
                </a:cxn>
                <a:cxn ang="0">
                  <a:pos x="342" y="4"/>
                </a:cxn>
                <a:cxn ang="0">
                  <a:pos x="440" y="1"/>
                </a:cxn>
                <a:cxn ang="0">
                  <a:pos x="483" y="0"/>
                </a:cxn>
                <a:cxn ang="0">
                  <a:pos x="526" y="0"/>
                </a:cxn>
                <a:cxn ang="0">
                  <a:pos x="572" y="2"/>
                </a:cxn>
                <a:cxn ang="0">
                  <a:pos x="618" y="3"/>
                </a:cxn>
                <a:cxn ang="0">
                  <a:pos x="665" y="7"/>
                </a:cxn>
                <a:cxn ang="0">
                  <a:pos x="712" y="11"/>
                </a:cxn>
                <a:cxn ang="0">
                  <a:pos x="761" y="17"/>
                </a:cxn>
                <a:cxn ang="0">
                  <a:pos x="802" y="22"/>
                </a:cxn>
                <a:cxn ang="0">
                  <a:pos x="838" y="26"/>
                </a:cxn>
                <a:cxn ang="0">
                  <a:pos x="879" y="33"/>
                </a:cxn>
                <a:cxn ang="0">
                  <a:pos x="919" y="38"/>
                </a:cxn>
                <a:cxn ang="0">
                  <a:pos x="958" y="45"/>
                </a:cxn>
                <a:cxn ang="0">
                  <a:pos x="992" y="52"/>
                </a:cxn>
                <a:cxn ang="0">
                  <a:pos x="1016" y="59"/>
                </a:cxn>
                <a:cxn ang="0">
                  <a:pos x="1031" y="66"/>
                </a:cxn>
                <a:cxn ang="0">
                  <a:pos x="1031" y="69"/>
                </a:cxn>
                <a:cxn ang="0">
                  <a:pos x="1017" y="67"/>
                </a:cxn>
                <a:cxn ang="0">
                  <a:pos x="990" y="63"/>
                </a:cxn>
                <a:cxn ang="0">
                  <a:pos x="952" y="57"/>
                </a:cxn>
                <a:cxn ang="0">
                  <a:pos x="904" y="50"/>
                </a:cxn>
                <a:cxn ang="0">
                  <a:pos x="846" y="44"/>
                </a:cxn>
                <a:cxn ang="0">
                  <a:pos x="780" y="37"/>
                </a:cxn>
                <a:cxn ang="0">
                  <a:pos x="708" y="31"/>
                </a:cxn>
                <a:cxn ang="0">
                  <a:pos x="631" y="24"/>
                </a:cxn>
                <a:cxn ang="0">
                  <a:pos x="549" y="20"/>
                </a:cxn>
                <a:cxn ang="0">
                  <a:pos x="464" y="17"/>
                </a:cxn>
                <a:cxn ang="0">
                  <a:pos x="378" y="17"/>
                </a:cxn>
                <a:cxn ang="0">
                  <a:pos x="291" y="18"/>
                </a:cxn>
                <a:cxn ang="0">
                  <a:pos x="204" y="22"/>
                </a:cxn>
                <a:cxn ang="0">
                  <a:pos x="120" y="30"/>
                </a:cxn>
                <a:cxn ang="0">
                  <a:pos x="39" y="41"/>
                </a:cxn>
              </a:cxnLst>
              <a:rect l="0" t="0" r="r" b="b"/>
              <a:pathLst>
                <a:path w="1033" h="69">
                  <a:moveTo>
                    <a:pt x="0" y="48"/>
                  </a:moveTo>
                  <a:lnTo>
                    <a:pt x="0" y="48"/>
                  </a:lnTo>
                  <a:lnTo>
                    <a:pt x="0" y="47"/>
                  </a:lnTo>
                  <a:lnTo>
                    <a:pt x="1" y="45"/>
                  </a:lnTo>
                  <a:lnTo>
                    <a:pt x="4" y="43"/>
                  </a:lnTo>
                  <a:lnTo>
                    <a:pt x="8" y="41"/>
                  </a:lnTo>
                  <a:lnTo>
                    <a:pt x="16" y="37"/>
                  </a:lnTo>
                  <a:lnTo>
                    <a:pt x="28" y="34"/>
                  </a:lnTo>
                  <a:lnTo>
                    <a:pt x="44" y="30"/>
                  </a:lnTo>
                  <a:lnTo>
                    <a:pt x="66" y="26"/>
                  </a:lnTo>
                  <a:lnTo>
                    <a:pt x="93" y="22"/>
                  </a:lnTo>
                  <a:lnTo>
                    <a:pt x="127" y="19"/>
                  </a:lnTo>
                  <a:lnTo>
                    <a:pt x="168" y="14"/>
                  </a:lnTo>
                  <a:lnTo>
                    <a:pt x="217" y="11"/>
                  </a:lnTo>
                  <a:lnTo>
                    <a:pt x="275" y="8"/>
                  </a:lnTo>
                  <a:lnTo>
                    <a:pt x="342" y="4"/>
                  </a:lnTo>
                  <a:lnTo>
                    <a:pt x="419" y="1"/>
                  </a:lnTo>
                  <a:lnTo>
                    <a:pt x="440" y="1"/>
                  </a:lnTo>
                  <a:lnTo>
                    <a:pt x="461" y="0"/>
                  </a:lnTo>
                  <a:lnTo>
                    <a:pt x="483" y="0"/>
                  </a:lnTo>
                  <a:lnTo>
                    <a:pt x="504" y="0"/>
                  </a:lnTo>
                  <a:lnTo>
                    <a:pt x="526" y="0"/>
                  </a:lnTo>
                  <a:lnTo>
                    <a:pt x="549" y="1"/>
                  </a:lnTo>
                  <a:lnTo>
                    <a:pt x="572" y="2"/>
                  </a:lnTo>
                  <a:lnTo>
                    <a:pt x="594" y="2"/>
                  </a:lnTo>
                  <a:lnTo>
                    <a:pt x="618" y="3"/>
                  </a:lnTo>
                  <a:lnTo>
                    <a:pt x="641" y="6"/>
                  </a:lnTo>
                  <a:lnTo>
                    <a:pt x="665" y="7"/>
                  </a:lnTo>
                  <a:lnTo>
                    <a:pt x="688" y="9"/>
                  </a:lnTo>
                  <a:lnTo>
                    <a:pt x="712" y="11"/>
                  </a:lnTo>
                  <a:lnTo>
                    <a:pt x="737" y="14"/>
                  </a:lnTo>
                  <a:lnTo>
                    <a:pt x="761" y="17"/>
                  </a:lnTo>
                  <a:lnTo>
                    <a:pt x="786" y="20"/>
                  </a:lnTo>
                  <a:lnTo>
                    <a:pt x="802" y="22"/>
                  </a:lnTo>
                  <a:lnTo>
                    <a:pt x="820" y="24"/>
                  </a:lnTo>
                  <a:lnTo>
                    <a:pt x="838" y="26"/>
                  </a:lnTo>
                  <a:lnTo>
                    <a:pt x="858" y="30"/>
                  </a:lnTo>
                  <a:lnTo>
                    <a:pt x="879" y="33"/>
                  </a:lnTo>
                  <a:lnTo>
                    <a:pt x="899" y="35"/>
                  </a:lnTo>
                  <a:lnTo>
                    <a:pt x="919" y="38"/>
                  </a:lnTo>
                  <a:lnTo>
                    <a:pt x="939" y="42"/>
                  </a:lnTo>
                  <a:lnTo>
                    <a:pt x="958" y="45"/>
                  </a:lnTo>
                  <a:lnTo>
                    <a:pt x="976" y="48"/>
                  </a:lnTo>
                  <a:lnTo>
                    <a:pt x="992" y="52"/>
                  </a:lnTo>
                  <a:lnTo>
                    <a:pt x="1005" y="56"/>
                  </a:lnTo>
                  <a:lnTo>
                    <a:pt x="1016" y="59"/>
                  </a:lnTo>
                  <a:lnTo>
                    <a:pt x="1026" y="63"/>
                  </a:lnTo>
                  <a:lnTo>
                    <a:pt x="1031" y="66"/>
                  </a:lnTo>
                  <a:lnTo>
                    <a:pt x="1033" y="69"/>
                  </a:lnTo>
                  <a:lnTo>
                    <a:pt x="1031" y="69"/>
                  </a:lnTo>
                  <a:lnTo>
                    <a:pt x="1026" y="68"/>
                  </a:lnTo>
                  <a:lnTo>
                    <a:pt x="1017" y="67"/>
                  </a:lnTo>
                  <a:lnTo>
                    <a:pt x="1005" y="65"/>
                  </a:lnTo>
                  <a:lnTo>
                    <a:pt x="990" y="63"/>
                  </a:lnTo>
                  <a:lnTo>
                    <a:pt x="973" y="60"/>
                  </a:lnTo>
                  <a:lnTo>
                    <a:pt x="952" y="57"/>
                  </a:lnTo>
                  <a:lnTo>
                    <a:pt x="929" y="54"/>
                  </a:lnTo>
                  <a:lnTo>
                    <a:pt x="904" y="50"/>
                  </a:lnTo>
                  <a:lnTo>
                    <a:pt x="876" y="47"/>
                  </a:lnTo>
                  <a:lnTo>
                    <a:pt x="846" y="44"/>
                  </a:lnTo>
                  <a:lnTo>
                    <a:pt x="815" y="41"/>
                  </a:lnTo>
                  <a:lnTo>
                    <a:pt x="780" y="37"/>
                  </a:lnTo>
                  <a:lnTo>
                    <a:pt x="745" y="34"/>
                  </a:lnTo>
                  <a:lnTo>
                    <a:pt x="708" y="31"/>
                  </a:lnTo>
                  <a:lnTo>
                    <a:pt x="670" y="27"/>
                  </a:lnTo>
                  <a:lnTo>
                    <a:pt x="631" y="24"/>
                  </a:lnTo>
                  <a:lnTo>
                    <a:pt x="590" y="22"/>
                  </a:lnTo>
                  <a:lnTo>
                    <a:pt x="549" y="20"/>
                  </a:lnTo>
                  <a:lnTo>
                    <a:pt x="507" y="19"/>
                  </a:lnTo>
                  <a:lnTo>
                    <a:pt x="464" y="17"/>
                  </a:lnTo>
                  <a:lnTo>
                    <a:pt x="422" y="17"/>
                  </a:lnTo>
                  <a:lnTo>
                    <a:pt x="378" y="17"/>
                  </a:lnTo>
                  <a:lnTo>
                    <a:pt x="335" y="17"/>
                  </a:lnTo>
                  <a:lnTo>
                    <a:pt x="291" y="18"/>
                  </a:lnTo>
                  <a:lnTo>
                    <a:pt x="248" y="20"/>
                  </a:lnTo>
                  <a:lnTo>
                    <a:pt x="204" y="22"/>
                  </a:lnTo>
                  <a:lnTo>
                    <a:pt x="162" y="25"/>
                  </a:lnTo>
                  <a:lnTo>
                    <a:pt x="120" y="30"/>
                  </a:lnTo>
                  <a:lnTo>
                    <a:pt x="79" y="35"/>
                  </a:lnTo>
                  <a:lnTo>
                    <a:pt x="39" y="41"/>
                  </a:lnTo>
                  <a:lnTo>
                    <a:pt x="0" y="48"/>
                  </a:lnTo>
                  <a:close/>
                </a:path>
              </a:pathLst>
            </a:custGeom>
            <a:solidFill>
              <a:srgbClr val="000000"/>
            </a:solidFill>
            <a:ln w="9525">
              <a:noFill/>
              <a:round/>
            </a:ln>
          </p:spPr>
          <p:txBody>
            <a:bodyPr/>
            <a:lstStyle/>
            <a:p>
              <a:endParaRPr lang="en-US"/>
            </a:p>
          </p:txBody>
        </p:sp>
        <p:sp>
          <p:nvSpPr>
            <p:cNvPr id="352392" name="Freeform 136"/>
            <p:cNvSpPr/>
            <p:nvPr/>
          </p:nvSpPr>
          <p:spPr bwMode="auto">
            <a:xfrm>
              <a:off x="3586" y="1271"/>
              <a:ext cx="36" cy="24"/>
            </a:xfrm>
            <a:custGeom>
              <a:avLst/>
              <a:gdLst/>
              <a:ahLst/>
              <a:cxnLst>
                <a:cxn ang="0">
                  <a:pos x="0" y="0"/>
                </a:cxn>
                <a:cxn ang="0">
                  <a:pos x="83" y="66"/>
                </a:cxn>
                <a:cxn ang="0">
                  <a:pos x="82" y="64"/>
                </a:cxn>
                <a:cxn ang="0">
                  <a:pos x="78" y="60"/>
                </a:cxn>
                <a:cxn ang="0">
                  <a:pos x="73" y="53"/>
                </a:cxn>
                <a:cxn ang="0">
                  <a:pos x="65" y="43"/>
                </a:cxn>
                <a:cxn ang="0">
                  <a:pos x="54" y="33"/>
                </a:cxn>
                <a:cxn ang="0">
                  <a:pos x="39" y="22"/>
                </a:cxn>
                <a:cxn ang="0">
                  <a:pos x="22" y="11"/>
                </a:cxn>
                <a:cxn ang="0">
                  <a:pos x="0" y="0"/>
                </a:cxn>
              </a:cxnLst>
              <a:rect l="0" t="0" r="r" b="b"/>
              <a:pathLst>
                <a:path w="83" h="66">
                  <a:moveTo>
                    <a:pt x="0" y="0"/>
                  </a:moveTo>
                  <a:lnTo>
                    <a:pt x="83" y="66"/>
                  </a:lnTo>
                  <a:lnTo>
                    <a:pt x="82" y="64"/>
                  </a:lnTo>
                  <a:lnTo>
                    <a:pt x="78" y="60"/>
                  </a:lnTo>
                  <a:lnTo>
                    <a:pt x="73" y="53"/>
                  </a:lnTo>
                  <a:lnTo>
                    <a:pt x="65" y="43"/>
                  </a:lnTo>
                  <a:lnTo>
                    <a:pt x="54" y="33"/>
                  </a:lnTo>
                  <a:lnTo>
                    <a:pt x="39" y="22"/>
                  </a:lnTo>
                  <a:lnTo>
                    <a:pt x="22" y="11"/>
                  </a:lnTo>
                  <a:lnTo>
                    <a:pt x="0" y="0"/>
                  </a:lnTo>
                  <a:close/>
                </a:path>
              </a:pathLst>
            </a:custGeom>
            <a:solidFill>
              <a:srgbClr val="000000"/>
            </a:solidFill>
            <a:ln w="9525">
              <a:noFill/>
              <a:round/>
            </a:ln>
          </p:spPr>
          <p:txBody>
            <a:bodyPr/>
            <a:lstStyle/>
            <a:p>
              <a:endParaRPr lang="en-US"/>
            </a:p>
          </p:txBody>
        </p:sp>
        <p:sp>
          <p:nvSpPr>
            <p:cNvPr id="352393" name="Freeform 137"/>
            <p:cNvSpPr/>
            <p:nvPr/>
          </p:nvSpPr>
          <p:spPr bwMode="auto">
            <a:xfrm>
              <a:off x="3384" y="1273"/>
              <a:ext cx="24" cy="24"/>
            </a:xfrm>
            <a:custGeom>
              <a:avLst/>
              <a:gdLst/>
              <a:ahLst/>
              <a:cxnLst>
                <a:cxn ang="0">
                  <a:pos x="89" y="0"/>
                </a:cxn>
                <a:cxn ang="0">
                  <a:pos x="86" y="4"/>
                </a:cxn>
                <a:cxn ang="0">
                  <a:pos x="77" y="13"/>
                </a:cxn>
                <a:cxn ang="0">
                  <a:pos x="64" y="25"/>
                </a:cxn>
                <a:cxn ang="0">
                  <a:pos x="50" y="39"/>
                </a:cxn>
                <a:cxn ang="0">
                  <a:pos x="34" y="53"/>
                </a:cxn>
                <a:cxn ang="0">
                  <a:pos x="20" y="67"/>
                </a:cxn>
                <a:cxn ang="0">
                  <a:pos x="8" y="79"/>
                </a:cxn>
                <a:cxn ang="0">
                  <a:pos x="0" y="87"/>
                </a:cxn>
                <a:cxn ang="0">
                  <a:pos x="2" y="84"/>
                </a:cxn>
                <a:cxn ang="0">
                  <a:pos x="10" y="74"/>
                </a:cxn>
                <a:cxn ang="0">
                  <a:pos x="19" y="61"/>
                </a:cxn>
                <a:cxn ang="0">
                  <a:pos x="31" y="45"/>
                </a:cxn>
                <a:cxn ang="0">
                  <a:pos x="46" y="30"/>
                </a:cxn>
                <a:cxn ang="0">
                  <a:pos x="60" y="16"/>
                </a:cxn>
                <a:cxn ang="0">
                  <a:pos x="76" y="6"/>
                </a:cxn>
                <a:cxn ang="0">
                  <a:pos x="89" y="0"/>
                </a:cxn>
              </a:cxnLst>
              <a:rect l="0" t="0" r="r" b="b"/>
              <a:pathLst>
                <a:path w="89" h="87">
                  <a:moveTo>
                    <a:pt x="89" y="0"/>
                  </a:moveTo>
                  <a:lnTo>
                    <a:pt x="86" y="4"/>
                  </a:lnTo>
                  <a:lnTo>
                    <a:pt x="77" y="13"/>
                  </a:lnTo>
                  <a:lnTo>
                    <a:pt x="64" y="25"/>
                  </a:lnTo>
                  <a:lnTo>
                    <a:pt x="50" y="39"/>
                  </a:lnTo>
                  <a:lnTo>
                    <a:pt x="34" y="53"/>
                  </a:lnTo>
                  <a:lnTo>
                    <a:pt x="20" y="67"/>
                  </a:lnTo>
                  <a:lnTo>
                    <a:pt x="8" y="79"/>
                  </a:lnTo>
                  <a:lnTo>
                    <a:pt x="0" y="87"/>
                  </a:lnTo>
                  <a:lnTo>
                    <a:pt x="2" y="84"/>
                  </a:lnTo>
                  <a:lnTo>
                    <a:pt x="10" y="74"/>
                  </a:lnTo>
                  <a:lnTo>
                    <a:pt x="19" y="61"/>
                  </a:lnTo>
                  <a:lnTo>
                    <a:pt x="31" y="45"/>
                  </a:lnTo>
                  <a:lnTo>
                    <a:pt x="46" y="30"/>
                  </a:lnTo>
                  <a:lnTo>
                    <a:pt x="60" y="16"/>
                  </a:lnTo>
                  <a:lnTo>
                    <a:pt x="76" y="6"/>
                  </a:lnTo>
                  <a:lnTo>
                    <a:pt x="89" y="0"/>
                  </a:lnTo>
                  <a:close/>
                </a:path>
              </a:pathLst>
            </a:custGeom>
            <a:solidFill>
              <a:srgbClr val="000000"/>
            </a:solidFill>
            <a:ln w="9525">
              <a:noFill/>
              <a:round/>
            </a:ln>
          </p:spPr>
          <p:txBody>
            <a:bodyPr/>
            <a:lstStyle/>
            <a:p>
              <a:endParaRPr lang="en-US"/>
            </a:p>
          </p:txBody>
        </p:sp>
        <p:sp>
          <p:nvSpPr>
            <p:cNvPr id="352394" name="Freeform 138"/>
            <p:cNvSpPr/>
            <p:nvPr/>
          </p:nvSpPr>
          <p:spPr bwMode="auto">
            <a:xfrm>
              <a:off x="3381" y="1297"/>
              <a:ext cx="245" cy="7"/>
            </a:xfrm>
            <a:custGeom>
              <a:avLst/>
              <a:gdLst/>
              <a:ahLst/>
              <a:cxnLst>
                <a:cxn ang="0">
                  <a:pos x="1168" y="31"/>
                </a:cxn>
                <a:cxn ang="0">
                  <a:pos x="1169" y="30"/>
                </a:cxn>
                <a:cxn ang="0">
                  <a:pos x="1169" y="29"/>
                </a:cxn>
                <a:cxn ang="0">
                  <a:pos x="1167" y="28"/>
                </a:cxn>
                <a:cxn ang="0">
                  <a:pos x="1162" y="25"/>
                </a:cxn>
                <a:cxn ang="0">
                  <a:pos x="1153" y="23"/>
                </a:cxn>
                <a:cxn ang="0">
                  <a:pos x="1137" y="20"/>
                </a:cxn>
                <a:cxn ang="0">
                  <a:pos x="1115" y="18"/>
                </a:cxn>
                <a:cxn ang="0">
                  <a:pos x="1082" y="14"/>
                </a:cxn>
                <a:cxn ang="0">
                  <a:pos x="1040" y="12"/>
                </a:cxn>
                <a:cxn ang="0">
                  <a:pos x="986" y="10"/>
                </a:cxn>
                <a:cxn ang="0">
                  <a:pos x="920" y="7"/>
                </a:cxn>
                <a:cxn ang="0">
                  <a:pos x="840" y="5"/>
                </a:cxn>
                <a:cxn ang="0">
                  <a:pos x="744" y="4"/>
                </a:cxn>
                <a:cxn ang="0">
                  <a:pos x="630" y="1"/>
                </a:cxn>
                <a:cxn ang="0">
                  <a:pos x="500" y="0"/>
                </a:cxn>
                <a:cxn ang="0">
                  <a:pos x="396" y="0"/>
                </a:cxn>
                <a:cxn ang="0">
                  <a:pos x="328" y="1"/>
                </a:cxn>
                <a:cxn ang="0">
                  <a:pos x="259" y="2"/>
                </a:cxn>
                <a:cxn ang="0">
                  <a:pos x="191" y="4"/>
                </a:cxn>
                <a:cxn ang="0">
                  <a:pos x="127" y="6"/>
                </a:cxn>
                <a:cxn ang="0">
                  <a:pos x="72" y="9"/>
                </a:cxn>
                <a:cxn ang="0">
                  <a:pos x="30" y="13"/>
                </a:cxn>
                <a:cxn ang="0">
                  <a:pos x="6" y="18"/>
                </a:cxn>
                <a:cxn ang="0">
                  <a:pos x="4" y="20"/>
                </a:cxn>
                <a:cxn ang="0">
                  <a:pos x="26" y="20"/>
                </a:cxn>
                <a:cxn ang="0">
                  <a:pos x="70" y="19"/>
                </a:cxn>
                <a:cxn ang="0">
                  <a:pos x="131" y="19"/>
                </a:cxn>
                <a:cxn ang="0">
                  <a:pos x="206" y="18"/>
                </a:cxn>
                <a:cxn ang="0">
                  <a:pos x="293" y="17"/>
                </a:cxn>
                <a:cxn ang="0">
                  <a:pos x="389" y="17"/>
                </a:cxn>
                <a:cxn ang="0">
                  <a:pos x="491" y="16"/>
                </a:cxn>
                <a:cxn ang="0">
                  <a:pos x="594" y="16"/>
                </a:cxn>
                <a:cxn ang="0">
                  <a:pos x="699" y="16"/>
                </a:cxn>
                <a:cxn ang="0">
                  <a:pos x="800" y="17"/>
                </a:cxn>
                <a:cxn ang="0">
                  <a:pos x="894" y="18"/>
                </a:cxn>
                <a:cxn ang="0">
                  <a:pos x="980" y="19"/>
                </a:cxn>
                <a:cxn ang="0">
                  <a:pos x="1055" y="21"/>
                </a:cxn>
                <a:cxn ang="0">
                  <a:pos x="1114" y="24"/>
                </a:cxn>
                <a:cxn ang="0">
                  <a:pos x="1155" y="29"/>
                </a:cxn>
              </a:cxnLst>
              <a:rect l="0" t="0" r="r" b="b"/>
              <a:pathLst>
                <a:path w="1169" h="31">
                  <a:moveTo>
                    <a:pt x="1168" y="31"/>
                  </a:moveTo>
                  <a:lnTo>
                    <a:pt x="1168" y="31"/>
                  </a:lnTo>
                  <a:lnTo>
                    <a:pt x="1168" y="31"/>
                  </a:lnTo>
                  <a:lnTo>
                    <a:pt x="1169" y="30"/>
                  </a:lnTo>
                  <a:lnTo>
                    <a:pt x="1169" y="30"/>
                  </a:lnTo>
                  <a:lnTo>
                    <a:pt x="1169" y="29"/>
                  </a:lnTo>
                  <a:lnTo>
                    <a:pt x="1169" y="29"/>
                  </a:lnTo>
                  <a:lnTo>
                    <a:pt x="1167" y="28"/>
                  </a:lnTo>
                  <a:lnTo>
                    <a:pt x="1165" y="27"/>
                  </a:lnTo>
                  <a:lnTo>
                    <a:pt x="1162" y="25"/>
                  </a:lnTo>
                  <a:lnTo>
                    <a:pt x="1158" y="24"/>
                  </a:lnTo>
                  <a:lnTo>
                    <a:pt x="1153" y="23"/>
                  </a:lnTo>
                  <a:lnTo>
                    <a:pt x="1146" y="22"/>
                  </a:lnTo>
                  <a:lnTo>
                    <a:pt x="1137" y="20"/>
                  </a:lnTo>
                  <a:lnTo>
                    <a:pt x="1127" y="19"/>
                  </a:lnTo>
                  <a:lnTo>
                    <a:pt x="1115" y="18"/>
                  </a:lnTo>
                  <a:lnTo>
                    <a:pt x="1099" y="17"/>
                  </a:lnTo>
                  <a:lnTo>
                    <a:pt x="1082" y="14"/>
                  </a:lnTo>
                  <a:lnTo>
                    <a:pt x="1063" y="13"/>
                  </a:lnTo>
                  <a:lnTo>
                    <a:pt x="1040" y="12"/>
                  </a:lnTo>
                  <a:lnTo>
                    <a:pt x="1015" y="11"/>
                  </a:lnTo>
                  <a:lnTo>
                    <a:pt x="986" y="10"/>
                  </a:lnTo>
                  <a:lnTo>
                    <a:pt x="955" y="8"/>
                  </a:lnTo>
                  <a:lnTo>
                    <a:pt x="920" y="7"/>
                  </a:lnTo>
                  <a:lnTo>
                    <a:pt x="882" y="6"/>
                  </a:lnTo>
                  <a:lnTo>
                    <a:pt x="840" y="5"/>
                  </a:lnTo>
                  <a:lnTo>
                    <a:pt x="794" y="4"/>
                  </a:lnTo>
                  <a:lnTo>
                    <a:pt x="744" y="4"/>
                  </a:lnTo>
                  <a:lnTo>
                    <a:pt x="689" y="2"/>
                  </a:lnTo>
                  <a:lnTo>
                    <a:pt x="630" y="1"/>
                  </a:lnTo>
                  <a:lnTo>
                    <a:pt x="567" y="1"/>
                  </a:lnTo>
                  <a:lnTo>
                    <a:pt x="500" y="0"/>
                  </a:lnTo>
                  <a:lnTo>
                    <a:pt x="427" y="0"/>
                  </a:lnTo>
                  <a:lnTo>
                    <a:pt x="396" y="0"/>
                  </a:lnTo>
                  <a:lnTo>
                    <a:pt x="363" y="0"/>
                  </a:lnTo>
                  <a:lnTo>
                    <a:pt x="328" y="1"/>
                  </a:lnTo>
                  <a:lnTo>
                    <a:pt x="294" y="1"/>
                  </a:lnTo>
                  <a:lnTo>
                    <a:pt x="259" y="2"/>
                  </a:lnTo>
                  <a:lnTo>
                    <a:pt x="224" y="2"/>
                  </a:lnTo>
                  <a:lnTo>
                    <a:pt x="191" y="4"/>
                  </a:lnTo>
                  <a:lnTo>
                    <a:pt x="158" y="5"/>
                  </a:lnTo>
                  <a:lnTo>
                    <a:pt x="127" y="6"/>
                  </a:lnTo>
                  <a:lnTo>
                    <a:pt x="99" y="8"/>
                  </a:lnTo>
                  <a:lnTo>
                    <a:pt x="72" y="9"/>
                  </a:lnTo>
                  <a:lnTo>
                    <a:pt x="50" y="11"/>
                  </a:lnTo>
                  <a:lnTo>
                    <a:pt x="30" y="13"/>
                  </a:lnTo>
                  <a:lnTo>
                    <a:pt x="16" y="14"/>
                  </a:lnTo>
                  <a:lnTo>
                    <a:pt x="6" y="18"/>
                  </a:lnTo>
                  <a:lnTo>
                    <a:pt x="0" y="20"/>
                  </a:lnTo>
                  <a:lnTo>
                    <a:pt x="4" y="20"/>
                  </a:lnTo>
                  <a:lnTo>
                    <a:pt x="12" y="20"/>
                  </a:lnTo>
                  <a:lnTo>
                    <a:pt x="26" y="20"/>
                  </a:lnTo>
                  <a:lnTo>
                    <a:pt x="46" y="19"/>
                  </a:lnTo>
                  <a:lnTo>
                    <a:pt x="70" y="19"/>
                  </a:lnTo>
                  <a:lnTo>
                    <a:pt x="99" y="19"/>
                  </a:lnTo>
                  <a:lnTo>
                    <a:pt x="131" y="19"/>
                  </a:lnTo>
                  <a:lnTo>
                    <a:pt x="167" y="18"/>
                  </a:lnTo>
                  <a:lnTo>
                    <a:pt x="206" y="18"/>
                  </a:lnTo>
                  <a:lnTo>
                    <a:pt x="249" y="17"/>
                  </a:lnTo>
                  <a:lnTo>
                    <a:pt x="293" y="17"/>
                  </a:lnTo>
                  <a:lnTo>
                    <a:pt x="341" y="17"/>
                  </a:lnTo>
                  <a:lnTo>
                    <a:pt x="389" y="17"/>
                  </a:lnTo>
                  <a:lnTo>
                    <a:pt x="439" y="16"/>
                  </a:lnTo>
                  <a:lnTo>
                    <a:pt x="491" y="16"/>
                  </a:lnTo>
                  <a:lnTo>
                    <a:pt x="543" y="16"/>
                  </a:lnTo>
                  <a:lnTo>
                    <a:pt x="594" y="16"/>
                  </a:lnTo>
                  <a:lnTo>
                    <a:pt x="647" y="16"/>
                  </a:lnTo>
                  <a:lnTo>
                    <a:pt x="699" y="16"/>
                  </a:lnTo>
                  <a:lnTo>
                    <a:pt x="749" y="16"/>
                  </a:lnTo>
                  <a:lnTo>
                    <a:pt x="800" y="17"/>
                  </a:lnTo>
                  <a:lnTo>
                    <a:pt x="848" y="17"/>
                  </a:lnTo>
                  <a:lnTo>
                    <a:pt x="894" y="18"/>
                  </a:lnTo>
                  <a:lnTo>
                    <a:pt x="939" y="18"/>
                  </a:lnTo>
                  <a:lnTo>
                    <a:pt x="980" y="19"/>
                  </a:lnTo>
                  <a:lnTo>
                    <a:pt x="1019" y="20"/>
                  </a:lnTo>
                  <a:lnTo>
                    <a:pt x="1055" y="21"/>
                  </a:lnTo>
                  <a:lnTo>
                    <a:pt x="1086" y="23"/>
                  </a:lnTo>
                  <a:lnTo>
                    <a:pt x="1114" y="24"/>
                  </a:lnTo>
                  <a:lnTo>
                    <a:pt x="1137" y="27"/>
                  </a:lnTo>
                  <a:lnTo>
                    <a:pt x="1155" y="29"/>
                  </a:lnTo>
                  <a:lnTo>
                    <a:pt x="1168" y="31"/>
                  </a:lnTo>
                  <a:close/>
                </a:path>
              </a:pathLst>
            </a:custGeom>
            <a:solidFill>
              <a:srgbClr val="000000"/>
            </a:solidFill>
            <a:ln w="9525">
              <a:noFill/>
              <a:round/>
            </a:ln>
          </p:spPr>
          <p:txBody>
            <a:bodyPr/>
            <a:lstStyle/>
            <a:p>
              <a:endParaRPr lang="en-US"/>
            </a:p>
          </p:txBody>
        </p:sp>
        <p:sp>
          <p:nvSpPr>
            <p:cNvPr id="352395" name="Freeform 139"/>
            <p:cNvSpPr/>
            <p:nvPr/>
          </p:nvSpPr>
          <p:spPr bwMode="auto">
            <a:xfrm rot="580897">
              <a:off x="3626" y="1305"/>
              <a:ext cx="11" cy="61"/>
            </a:xfrm>
            <a:custGeom>
              <a:avLst/>
              <a:gdLst/>
              <a:ahLst/>
              <a:cxnLst>
                <a:cxn ang="0">
                  <a:pos x="0" y="0"/>
                </a:cxn>
                <a:cxn ang="0">
                  <a:pos x="3" y="5"/>
                </a:cxn>
                <a:cxn ang="0">
                  <a:pos x="12" y="22"/>
                </a:cxn>
                <a:cxn ang="0">
                  <a:pos x="20" y="63"/>
                </a:cxn>
                <a:cxn ang="0">
                  <a:pos x="27" y="134"/>
                </a:cxn>
                <a:cxn ang="0">
                  <a:pos x="29" y="177"/>
                </a:cxn>
                <a:cxn ang="0">
                  <a:pos x="30" y="217"/>
                </a:cxn>
                <a:cxn ang="0">
                  <a:pos x="27" y="253"/>
                </a:cxn>
                <a:cxn ang="0">
                  <a:pos x="17" y="281"/>
                </a:cxn>
                <a:cxn ang="0">
                  <a:pos x="18" y="247"/>
                </a:cxn>
                <a:cxn ang="0">
                  <a:pos x="18" y="166"/>
                </a:cxn>
                <a:cxn ang="0">
                  <a:pos x="14" y="73"/>
                </a:cxn>
                <a:cxn ang="0">
                  <a:pos x="0" y="0"/>
                </a:cxn>
              </a:cxnLst>
              <a:rect l="0" t="0" r="r" b="b"/>
              <a:pathLst>
                <a:path w="30" h="281">
                  <a:moveTo>
                    <a:pt x="0" y="0"/>
                  </a:moveTo>
                  <a:lnTo>
                    <a:pt x="3" y="5"/>
                  </a:lnTo>
                  <a:lnTo>
                    <a:pt x="12" y="22"/>
                  </a:lnTo>
                  <a:lnTo>
                    <a:pt x="20" y="63"/>
                  </a:lnTo>
                  <a:lnTo>
                    <a:pt x="27" y="134"/>
                  </a:lnTo>
                  <a:lnTo>
                    <a:pt x="29" y="177"/>
                  </a:lnTo>
                  <a:lnTo>
                    <a:pt x="30" y="217"/>
                  </a:lnTo>
                  <a:lnTo>
                    <a:pt x="27" y="253"/>
                  </a:lnTo>
                  <a:lnTo>
                    <a:pt x="17" y="281"/>
                  </a:lnTo>
                  <a:lnTo>
                    <a:pt x="18" y="247"/>
                  </a:lnTo>
                  <a:lnTo>
                    <a:pt x="18" y="166"/>
                  </a:lnTo>
                  <a:lnTo>
                    <a:pt x="14" y="73"/>
                  </a:lnTo>
                  <a:lnTo>
                    <a:pt x="0" y="0"/>
                  </a:lnTo>
                  <a:close/>
                </a:path>
              </a:pathLst>
            </a:custGeom>
            <a:solidFill>
              <a:srgbClr val="000000"/>
            </a:solidFill>
            <a:ln w="9525">
              <a:noFill/>
              <a:round/>
            </a:ln>
          </p:spPr>
          <p:txBody>
            <a:bodyPr/>
            <a:lstStyle/>
            <a:p>
              <a:endParaRPr lang="en-US"/>
            </a:p>
          </p:txBody>
        </p:sp>
        <p:sp>
          <p:nvSpPr>
            <p:cNvPr id="352396" name="Freeform 140"/>
            <p:cNvSpPr/>
            <p:nvPr/>
          </p:nvSpPr>
          <p:spPr bwMode="auto">
            <a:xfrm>
              <a:off x="3375" y="1302"/>
              <a:ext cx="11" cy="66"/>
            </a:xfrm>
            <a:custGeom>
              <a:avLst/>
              <a:gdLst/>
              <a:ahLst/>
              <a:cxnLst>
                <a:cxn ang="0">
                  <a:pos x="17" y="0"/>
                </a:cxn>
                <a:cxn ang="0">
                  <a:pos x="12" y="7"/>
                </a:cxn>
                <a:cxn ang="0">
                  <a:pos x="5" y="30"/>
                </a:cxn>
                <a:cxn ang="0">
                  <a:pos x="0" y="80"/>
                </a:cxn>
                <a:cxn ang="0">
                  <a:pos x="1" y="165"/>
                </a:cxn>
                <a:cxn ang="0">
                  <a:pos x="4" y="200"/>
                </a:cxn>
                <a:cxn ang="0">
                  <a:pos x="8" y="233"/>
                </a:cxn>
                <a:cxn ang="0">
                  <a:pos x="16" y="259"/>
                </a:cxn>
                <a:cxn ang="0">
                  <a:pos x="27" y="279"/>
                </a:cxn>
                <a:cxn ang="0">
                  <a:pos x="23" y="255"/>
                </a:cxn>
                <a:cxn ang="0">
                  <a:pos x="15" y="191"/>
                </a:cxn>
                <a:cxn ang="0">
                  <a:pos x="10" y="102"/>
                </a:cxn>
                <a:cxn ang="0">
                  <a:pos x="17" y="0"/>
                </a:cxn>
              </a:cxnLst>
              <a:rect l="0" t="0" r="r" b="b"/>
              <a:pathLst>
                <a:path w="27" h="279">
                  <a:moveTo>
                    <a:pt x="17" y="0"/>
                  </a:moveTo>
                  <a:lnTo>
                    <a:pt x="12" y="7"/>
                  </a:lnTo>
                  <a:lnTo>
                    <a:pt x="5" y="30"/>
                  </a:lnTo>
                  <a:lnTo>
                    <a:pt x="0" y="80"/>
                  </a:lnTo>
                  <a:lnTo>
                    <a:pt x="1" y="165"/>
                  </a:lnTo>
                  <a:lnTo>
                    <a:pt x="4" y="200"/>
                  </a:lnTo>
                  <a:lnTo>
                    <a:pt x="8" y="233"/>
                  </a:lnTo>
                  <a:lnTo>
                    <a:pt x="16" y="259"/>
                  </a:lnTo>
                  <a:lnTo>
                    <a:pt x="27" y="279"/>
                  </a:lnTo>
                  <a:lnTo>
                    <a:pt x="23" y="255"/>
                  </a:lnTo>
                  <a:lnTo>
                    <a:pt x="15" y="191"/>
                  </a:lnTo>
                  <a:lnTo>
                    <a:pt x="10" y="102"/>
                  </a:lnTo>
                  <a:lnTo>
                    <a:pt x="17" y="0"/>
                  </a:lnTo>
                  <a:close/>
                </a:path>
              </a:pathLst>
            </a:custGeom>
            <a:solidFill>
              <a:srgbClr val="000000"/>
            </a:solidFill>
            <a:ln w="9525">
              <a:noFill/>
              <a:round/>
            </a:ln>
          </p:spPr>
          <p:txBody>
            <a:bodyPr/>
            <a:lstStyle/>
            <a:p>
              <a:endParaRPr lang="en-US"/>
            </a:p>
          </p:txBody>
        </p:sp>
        <p:sp>
          <p:nvSpPr>
            <p:cNvPr id="352397" name="Freeform 141"/>
            <p:cNvSpPr/>
            <p:nvPr/>
          </p:nvSpPr>
          <p:spPr bwMode="auto">
            <a:xfrm>
              <a:off x="3383" y="1363"/>
              <a:ext cx="244" cy="16"/>
            </a:xfrm>
            <a:custGeom>
              <a:avLst/>
              <a:gdLst/>
              <a:ahLst/>
              <a:cxnLst>
                <a:cxn ang="0">
                  <a:pos x="1162" y="1"/>
                </a:cxn>
                <a:cxn ang="0">
                  <a:pos x="1158" y="5"/>
                </a:cxn>
                <a:cxn ang="0">
                  <a:pos x="1146" y="12"/>
                </a:cxn>
                <a:cxn ang="0">
                  <a:pos x="1115" y="21"/>
                </a:cxn>
                <a:cxn ang="0">
                  <a:pos x="1059" y="30"/>
                </a:cxn>
                <a:cxn ang="0">
                  <a:pos x="971" y="38"/>
                </a:cxn>
                <a:cxn ang="0">
                  <a:pos x="843" y="44"/>
                </a:cxn>
                <a:cxn ang="0">
                  <a:pos x="667" y="46"/>
                </a:cxn>
                <a:cxn ang="0">
                  <a:pos x="525" y="46"/>
                </a:cxn>
                <a:cxn ang="0">
                  <a:pos x="448" y="44"/>
                </a:cxn>
                <a:cxn ang="0">
                  <a:pos x="360" y="41"/>
                </a:cxn>
                <a:cxn ang="0">
                  <a:pos x="269" y="38"/>
                </a:cxn>
                <a:cxn ang="0">
                  <a:pos x="182" y="32"/>
                </a:cxn>
                <a:cxn ang="0">
                  <a:pos x="104" y="27"/>
                </a:cxn>
                <a:cxn ang="0">
                  <a:pos x="44" y="19"/>
                </a:cxn>
                <a:cxn ang="0">
                  <a:pos x="7" y="10"/>
                </a:cxn>
                <a:cxn ang="0">
                  <a:pos x="2" y="6"/>
                </a:cxn>
                <a:cxn ang="0">
                  <a:pos x="22" y="7"/>
                </a:cxn>
                <a:cxn ang="0">
                  <a:pos x="58" y="10"/>
                </a:cxn>
                <a:cxn ang="0">
                  <a:pos x="110" y="12"/>
                </a:cxn>
                <a:cxn ang="0">
                  <a:pos x="174" y="17"/>
                </a:cxn>
                <a:cxn ang="0">
                  <a:pos x="249" y="20"/>
                </a:cxn>
                <a:cxn ang="0">
                  <a:pos x="333" y="24"/>
                </a:cxn>
                <a:cxn ang="0">
                  <a:pos x="423" y="28"/>
                </a:cxn>
                <a:cxn ang="0">
                  <a:pos x="518" y="30"/>
                </a:cxn>
                <a:cxn ang="0">
                  <a:pos x="616" y="32"/>
                </a:cxn>
                <a:cxn ang="0">
                  <a:pos x="714" y="32"/>
                </a:cxn>
                <a:cxn ang="0">
                  <a:pos x="810" y="31"/>
                </a:cxn>
                <a:cxn ang="0">
                  <a:pos x="902" y="29"/>
                </a:cxn>
                <a:cxn ang="0">
                  <a:pos x="988" y="23"/>
                </a:cxn>
                <a:cxn ang="0">
                  <a:pos x="1065" y="17"/>
                </a:cxn>
                <a:cxn ang="0">
                  <a:pos x="1133" y="7"/>
                </a:cxn>
              </a:cxnLst>
              <a:rect l="0" t="0" r="r" b="b"/>
              <a:pathLst>
                <a:path w="1162" h="46">
                  <a:moveTo>
                    <a:pt x="1162" y="0"/>
                  </a:moveTo>
                  <a:lnTo>
                    <a:pt x="1162" y="1"/>
                  </a:lnTo>
                  <a:lnTo>
                    <a:pt x="1160" y="3"/>
                  </a:lnTo>
                  <a:lnTo>
                    <a:pt x="1158" y="5"/>
                  </a:lnTo>
                  <a:lnTo>
                    <a:pt x="1154" y="8"/>
                  </a:lnTo>
                  <a:lnTo>
                    <a:pt x="1146" y="12"/>
                  </a:lnTo>
                  <a:lnTo>
                    <a:pt x="1133" y="17"/>
                  </a:lnTo>
                  <a:lnTo>
                    <a:pt x="1115" y="21"/>
                  </a:lnTo>
                  <a:lnTo>
                    <a:pt x="1091" y="26"/>
                  </a:lnTo>
                  <a:lnTo>
                    <a:pt x="1059" y="30"/>
                  </a:lnTo>
                  <a:lnTo>
                    <a:pt x="1020" y="34"/>
                  </a:lnTo>
                  <a:lnTo>
                    <a:pt x="971" y="38"/>
                  </a:lnTo>
                  <a:lnTo>
                    <a:pt x="912" y="42"/>
                  </a:lnTo>
                  <a:lnTo>
                    <a:pt x="843" y="44"/>
                  </a:lnTo>
                  <a:lnTo>
                    <a:pt x="761" y="46"/>
                  </a:lnTo>
                  <a:lnTo>
                    <a:pt x="667" y="46"/>
                  </a:lnTo>
                  <a:lnTo>
                    <a:pt x="558" y="46"/>
                  </a:lnTo>
                  <a:lnTo>
                    <a:pt x="525" y="46"/>
                  </a:lnTo>
                  <a:lnTo>
                    <a:pt x="488" y="45"/>
                  </a:lnTo>
                  <a:lnTo>
                    <a:pt x="448" y="44"/>
                  </a:lnTo>
                  <a:lnTo>
                    <a:pt x="404" y="43"/>
                  </a:lnTo>
                  <a:lnTo>
                    <a:pt x="360" y="41"/>
                  </a:lnTo>
                  <a:lnTo>
                    <a:pt x="314" y="40"/>
                  </a:lnTo>
                  <a:lnTo>
                    <a:pt x="269" y="38"/>
                  </a:lnTo>
                  <a:lnTo>
                    <a:pt x="224" y="35"/>
                  </a:lnTo>
                  <a:lnTo>
                    <a:pt x="182" y="32"/>
                  </a:lnTo>
                  <a:lnTo>
                    <a:pt x="142" y="30"/>
                  </a:lnTo>
                  <a:lnTo>
                    <a:pt x="104" y="27"/>
                  </a:lnTo>
                  <a:lnTo>
                    <a:pt x="72" y="23"/>
                  </a:lnTo>
                  <a:lnTo>
                    <a:pt x="44" y="19"/>
                  </a:lnTo>
                  <a:lnTo>
                    <a:pt x="23" y="15"/>
                  </a:lnTo>
                  <a:lnTo>
                    <a:pt x="7" y="10"/>
                  </a:lnTo>
                  <a:lnTo>
                    <a:pt x="0" y="6"/>
                  </a:lnTo>
                  <a:lnTo>
                    <a:pt x="2" y="6"/>
                  </a:lnTo>
                  <a:lnTo>
                    <a:pt x="9" y="7"/>
                  </a:lnTo>
                  <a:lnTo>
                    <a:pt x="22" y="7"/>
                  </a:lnTo>
                  <a:lnTo>
                    <a:pt x="38" y="8"/>
                  </a:lnTo>
                  <a:lnTo>
                    <a:pt x="58" y="10"/>
                  </a:lnTo>
                  <a:lnTo>
                    <a:pt x="82" y="11"/>
                  </a:lnTo>
                  <a:lnTo>
                    <a:pt x="110" y="12"/>
                  </a:lnTo>
                  <a:lnTo>
                    <a:pt x="141" y="15"/>
                  </a:lnTo>
                  <a:lnTo>
                    <a:pt x="174" y="17"/>
                  </a:lnTo>
                  <a:lnTo>
                    <a:pt x="210" y="19"/>
                  </a:lnTo>
                  <a:lnTo>
                    <a:pt x="249" y="20"/>
                  </a:lnTo>
                  <a:lnTo>
                    <a:pt x="290" y="22"/>
                  </a:lnTo>
                  <a:lnTo>
                    <a:pt x="333" y="24"/>
                  </a:lnTo>
                  <a:lnTo>
                    <a:pt x="377" y="26"/>
                  </a:lnTo>
                  <a:lnTo>
                    <a:pt x="423" y="28"/>
                  </a:lnTo>
                  <a:lnTo>
                    <a:pt x="471" y="29"/>
                  </a:lnTo>
                  <a:lnTo>
                    <a:pt x="518" y="30"/>
                  </a:lnTo>
                  <a:lnTo>
                    <a:pt x="567" y="31"/>
                  </a:lnTo>
                  <a:lnTo>
                    <a:pt x="616" y="32"/>
                  </a:lnTo>
                  <a:lnTo>
                    <a:pt x="665" y="32"/>
                  </a:lnTo>
                  <a:lnTo>
                    <a:pt x="714" y="32"/>
                  </a:lnTo>
                  <a:lnTo>
                    <a:pt x="762" y="32"/>
                  </a:lnTo>
                  <a:lnTo>
                    <a:pt x="810" y="31"/>
                  </a:lnTo>
                  <a:lnTo>
                    <a:pt x="856" y="30"/>
                  </a:lnTo>
                  <a:lnTo>
                    <a:pt x="902" y="29"/>
                  </a:lnTo>
                  <a:lnTo>
                    <a:pt x="945" y="27"/>
                  </a:lnTo>
                  <a:lnTo>
                    <a:pt x="988" y="23"/>
                  </a:lnTo>
                  <a:lnTo>
                    <a:pt x="1027" y="20"/>
                  </a:lnTo>
                  <a:lnTo>
                    <a:pt x="1065" y="17"/>
                  </a:lnTo>
                  <a:lnTo>
                    <a:pt x="1100" y="11"/>
                  </a:lnTo>
                  <a:lnTo>
                    <a:pt x="1133" y="7"/>
                  </a:lnTo>
                  <a:lnTo>
                    <a:pt x="1162" y="0"/>
                  </a:lnTo>
                  <a:close/>
                </a:path>
              </a:pathLst>
            </a:custGeom>
            <a:solidFill>
              <a:srgbClr val="000000"/>
            </a:solidFill>
            <a:ln w="9525">
              <a:noFill/>
              <a:round/>
            </a:ln>
          </p:spPr>
          <p:txBody>
            <a:bodyPr/>
            <a:lstStyle/>
            <a:p>
              <a:endParaRPr lang="en-US"/>
            </a:p>
          </p:txBody>
        </p:sp>
        <p:sp>
          <p:nvSpPr>
            <p:cNvPr id="352398" name="Freeform 142"/>
            <p:cNvSpPr/>
            <p:nvPr/>
          </p:nvSpPr>
          <p:spPr bwMode="auto">
            <a:xfrm>
              <a:off x="3385" y="1386"/>
              <a:ext cx="251" cy="3"/>
            </a:xfrm>
            <a:custGeom>
              <a:avLst/>
              <a:gdLst/>
              <a:ahLst/>
              <a:cxnLst>
                <a:cxn ang="0">
                  <a:pos x="2" y="8"/>
                </a:cxn>
                <a:cxn ang="0">
                  <a:pos x="14" y="9"/>
                </a:cxn>
                <a:cxn ang="0">
                  <a:pos x="39" y="10"/>
                </a:cxn>
                <a:cxn ang="0">
                  <a:pos x="84" y="11"/>
                </a:cxn>
                <a:cxn ang="0">
                  <a:pos x="151" y="12"/>
                </a:cxn>
                <a:cxn ang="0">
                  <a:pos x="247" y="12"/>
                </a:cxn>
                <a:cxn ang="0">
                  <a:pos x="377" y="12"/>
                </a:cxn>
                <a:cxn ang="0">
                  <a:pos x="543" y="12"/>
                </a:cxn>
                <a:cxn ang="0">
                  <a:pos x="681" y="12"/>
                </a:cxn>
                <a:cxn ang="0">
                  <a:pos x="769" y="13"/>
                </a:cxn>
                <a:cxn ang="0">
                  <a:pos x="863" y="13"/>
                </a:cxn>
                <a:cxn ang="0">
                  <a:pos x="958" y="13"/>
                </a:cxn>
                <a:cxn ang="0">
                  <a:pos x="1046" y="13"/>
                </a:cxn>
                <a:cxn ang="0">
                  <a:pos x="1120" y="12"/>
                </a:cxn>
                <a:cxn ang="0">
                  <a:pos x="1173" y="10"/>
                </a:cxn>
                <a:cxn ang="0">
                  <a:pos x="1199" y="8"/>
                </a:cxn>
                <a:cxn ang="0">
                  <a:pos x="1196" y="6"/>
                </a:cxn>
                <a:cxn ang="0">
                  <a:pos x="1169" y="6"/>
                </a:cxn>
                <a:cxn ang="0">
                  <a:pos x="1119" y="5"/>
                </a:cxn>
                <a:cxn ang="0">
                  <a:pos x="1051" y="5"/>
                </a:cxn>
                <a:cxn ang="0">
                  <a:pos x="966" y="3"/>
                </a:cxn>
                <a:cxn ang="0">
                  <a:pos x="869" y="2"/>
                </a:cxn>
                <a:cxn ang="0">
                  <a:pos x="762" y="2"/>
                </a:cxn>
                <a:cxn ang="0">
                  <a:pos x="652" y="1"/>
                </a:cxn>
                <a:cxn ang="0">
                  <a:pos x="539" y="1"/>
                </a:cxn>
                <a:cxn ang="0">
                  <a:pos x="428" y="0"/>
                </a:cxn>
                <a:cxn ang="0">
                  <a:pos x="323" y="0"/>
                </a:cxn>
                <a:cxn ang="0">
                  <a:pos x="227" y="1"/>
                </a:cxn>
                <a:cxn ang="0">
                  <a:pos x="143" y="1"/>
                </a:cxn>
                <a:cxn ang="0">
                  <a:pos x="75" y="2"/>
                </a:cxn>
                <a:cxn ang="0">
                  <a:pos x="27" y="3"/>
                </a:cxn>
                <a:cxn ang="0">
                  <a:pos x="2" y="6"/>
                </a:cxn>
              </a:cxnLst>
              <a:rect l="0" t="0" r="r" b="b"/>
              <a:pathLst>
                <a:path w="1199" h="13">
                  <a:moveTo>
                    <a:pt x="0" y="7"/>
                  </a:moveTo>
                  <a:lnTo>
                    <a:pt x="2" y="8"/>
                  </a:lnTo>
                  <a:lnTo>
                    <a:pt x="6" y="9"/>
                  </a:lnTo>
                  <a:lnTo>
                    <a:pt x="14" y="9"/>
                  </a:lnTo>
                  <a:lnTo>
                    <a:pt x="25" y="10"/>
                  </a:lnTo>
                  <a:lnTo>
                    <a:pt x="39" y="10"/>
                  </a:lnTo>
                  <a:lnTo>
                    <a:pt x="59" y="11"/>
                  </a:lnTo>
                  <a:lnTo>
                    <a:pt x="84" y="11"/>
                  </a:lnTo>
                  <a:lnTo>
                    <a:pt x="114" y="11"/>
                  </a:lnTo>
                  <a:lnTo>
                    <a:pt x="151" y="12"/>
                  </a:lnTo>
                  <a:lnTo>
                    <a:pt x="196" y="12"/>
                  </a:lnTo>
                  <a:lnTo>
                    <a:pt x="247" y="12"/>
                  </a:lnTo>
                  <a:lnTo>
                    <a:pt x="307" y="12"/>
                  </a:lnTo>
                  <a:lnTo>
                    <a:pt x="377" y="12"/>
                  </a:lnTo>
                  <a:lnTo>
                    <a:pt x="455" y="12"/>
                  </a:lnTo>
                  <a:lnTo>
                    <a:pt x="543" y="12"/>
                  </a:lnTo>
                  <a:lnTo>
                    <a:pt x="642" y="12"/>
                  </a:lnTo>
                  <a:lnTo>
                    <a:pt x="681" y="12"/>
                  </a:lnTo>
                  <a:lnTo>
                    <a:pt x="723" y="12"/>
                  </a:lnTo>
                  <a:lnTo>
                    <a:pt x="769" y="13"/>
                  </a:lnTo>
                  <a:lnTo>
                    <a:pt x="815" y="13"/>
                  </a:lnTo>
                  <a:lnTo>
                    <a:pt x="863" y="13"/>
                  </a:lnTo>
                  <a:lnTo>
                    <a:pt x="911" y="13"/>
                  </a:lnTo>
                  <a:lnTo>
                    <a:pt x="958" y="13"/>
                  </a:lnTo>
                  <a:lnTo>
                    <a:pt x="1003" y="13"/>
                  </a:lnTo>
                  <a:lnTo>
                    <a:pt x="1046" y="13"/>
                  </a:lnTo>
                  <a:lnTo>
                    <a:pt x="1085" y="13"/>
                  </a:lnTo>
                  <a:lnTo>
                    <a:pt x="1120" y="12"/>
                  </a:lnTo>
                  <a:lnTo>
                    <a:pt x="1150" y="11"/>
                  </a:lnTo>
                  <a:lnTo>
                    <a:pt x="1173" y="10"/>
                  </a:lnTo>
                  <a:lnTo>
                    <a:pt x="1191" y="9"/>
                  </a:lnTo>
                  <a:lnTo>
                    <a:pt x="1199" y="8"/>
                  </a:lnTo>
                  <a:lnTo>
                    <a:pt x="1199" y="6"/>
                  </a:lnTo>
                  <a:lnTo>
                    <a:pt x="1196" y="6"/>
                  </a:lnTo>
                  <a:lnTo>
                    <a:pt x="1186" y="6"/>
                  </a:lnTo>
                  <a:lnTo>
                    <a:pt x="1169" y="6"/>
                  </a:lnTo>
                  <a:lnTo>
                    <a:pt x="1147" y="6"/>
                  </a:lnTo>
                  <a:lnTo>
                    <a:pt x="1119" y="5"/>
                  </a:lnTo>
                  <a:lnTo>
                    <a:pt x="1087" y="5"/>
                  </a:lnTo>
                  <a:lnTo>
                    <a:pt x="1051" y="5"/>
                  </a:lnTo>
                  <a:lnTo>
                    <a:pt x="1010" y="3"/>
                  </a:lnTo>
                  <a:lnTo>
                    <a:pt x="966" y="3"/>
                  </a:lnTo>
                  <a:lnTo>
                    <a:pt x="919" y="3"/>
                  </a:lnTo>
                  <a:lnTo>
                    <a:pt x="869" y="2"/>
                  </a:lnTo>
                  <a:lnTo>
                    <a:pt x="816" y="2"/>
                  </a:lnTo>
                  <a:lnTo>
                    <a:pt x="762" y="2"/>
                  </a:lnTo>
                  <a:lnTo>
                    <a:pt x="708" y="2"/>
                  </a:lnTo>
                  <a:lnTo>
                    <a:pt x="652" y="1"/>
                  </a:lnTo>
                  <a:lnTo>
                    <a:pt x="595" y="1"/>
                  </a:lnTo>
                  <a:lnTo>
                    <a:pt x="539" y="1"/>
                  </a:lnTo>
                  <a:lnTo>
                    <a:pt x="483" y="1"/>
                  </a:lnTo>
                  <a:lnTo>
                    <a:pt x="428" y="0"/>
                  </a:lnTo>
                  <a:lnTo>
                    <a:pt x="375" y="0"/>
                  </a:lnTo>
                  <a:lnTo>
                    <a:pt x="323" y="0"/>
                  </a:lnTo>
                  <a:lnTo>
                    <a:pt x="273" y="0"/>
                  </a:lnTo>
                  <a:lnTo>
                    <a:pt x="227" y="1"/>
                  </a:lnTo>
                  <a:lnTo>
                    <a:pt x="182" y="1"/>
                  </a:lnTo>
                  <a:lnTo>
                    <a:pt x="143" y="1"/>
                  </a:lnTo>
                  <a:lnTo>
                    <a:pt x="107" y="1"/>
                  </a:lnTo>
                  <a:lnTo>
                    <a:pt x="75" y="2"/>
                  </a:lnTo>
                  <a:lnTo>
                    <a:pt x="49" y="3"/>
                  </a:lnTo>
                  <a:lnTo>
                    <a:pt x="27" y="3"/>
                  </a:lnTo>
                  <a:lnTo>
                    <a:pt x="11" y="5"/>
                  </a:lnTo>
                  <a:lnTo>
                    <a:pt x="2" y="6"/>
                  </a:lnTo>
                  <a:lnTo>
                    <a:pt x="0" y="7"/>
                  </a:lnTo>
                  <a:close/>
                </a:path>
              </a:pathLst>
            </a:custGeom>
            <a:solidFill>
              <a:srgbClr val="000000"/>
            </a:solidFill>
            <a:ln w="9525">
              <a:noFill/>
              <a:round/>
            </a:ln>
          </p:spPr>
          <p:txBody>
            <a:bodyPr/>
            <a:lstStyle/>
            <a:p>
              <a:endParaRPr lang="en-US"/>
            </a:p>
          </p:txBody>
        </p:sp>
        <p:sp>
          <p:nvSpPr>
            <p:cNvPr id="352399" name="Freeform 143"/>
            <p:cNvSpPr/>
            <p:nvPr/>
          </p:nvSpPr>
          <p:spPr bwMode="auto">
            <a:xfrm>
              <a:off x="3528" y="1324"/>
              <a:ext cx="56" cy="5"/>
            </a:xfrm>
            <a:custGeom>
              <a:avLst/>
              <a:gdLst/>
              <a:ahLst/>
              <a:cxnLst>
                <a:cxn ang="0">
                  <a:pos x="3" y="3"/>
                </a:cxn>
                <a:cxn ang="0">
                  <a:pos x="267" y="0"/>
                </a:cxn>
                <a:cxn ang="0">
                  <a:pos x="268" y="23"/>
                </a:cxn>
                <a:cxn ang="0">
                  <a:pos x="265" y="23"/>
                </a:cxn>
                <a:cxn ang="0">
                  <a:pos x="255" y="21"/>
                </a:cxn>
                <a:cxn ang="0">
                  <a:pos x="240" y="21"/>
                </a:cxn>
                <a:cxn ang="0">
                  <a:pos x="221" y="20"/>
                </a:cxn>
                <a:cxn ang="0">
                  <a:pos x="198" y="19"/>
                </a:cxn>
                <a:cxn ang="0">
                  <a:pos x="175" y="18"/>
                </a:cxn>
                <a:cxn ang="0">
                  <a:pos x="148" y="16"/>
                </a:cxn>
                <a:cxn ang="0">
                  <a:pos x="122" y="15"/>
                </a:cxn>
                <a:cxn ang="0">
                  <a:pos x="95" y="13"/>
                </a:cxn>
                <a:cxn ang="0">
                  <a:pos x="70" y="12"/>
                </a:cxn>
                <a:cxn ang="0">
                  <a:pos x="47" y="9"/>
                </a:cxn>
                <a:cxn ang="0">
                  <a:pos x="29" y="8"/>
                </a:cxn>
                <a:cxn ang="0">
                  <a:pos x="13" y="7"/>
                </a:cxn>
                <a:cxn ang="0">
                  <a:pos x="4" y="5"/>
                </a:cxn>
                <a:cxn ang="0">
                  <a:pos x="0" y="4"/>
                </a:cxn>
                <a:cxn ang="0">
                  <a:pos x="3" y="3"/>
                </a:cxn>
              </a:cxnLst>
              <a:rect l="0" t="0" r="r" b="b"/>
              <a:pathLst>
                <a:path w="268" h="23">
                  <a:moveTo>
                    <a:pt x="3" y="3"/>
                  </a:moveTo>
                  <a:lnTo>
                    <a:pt x="267" y="0"/>
                  </a:lnTo>
                  <a:lnTo>
                    <a:pt x="268" y="23"/>
                  </a:lnTo>
                  <a:lnTo>
                    <a:pt x="265" y="23"/>
                  </a:lnTo>
                  <a:lnTo>
                    <a:pt x="255" y="21"/>
                  </a:lnTo>
                  <a:lnTo>
                    <a:pt x="240" y="21"/>
                  </a:lnTo>
                  <a:lnTo>
                    <a:pt x="221" y="20"/>
                  </a:lnTo>
                  <a:lnTo>
                    <a:pt x="198" y="19"/>
                  </a:lnTo>
                  <a:lnTo>
                    <a:pt x="175" y="18"/>
                  </a:lnTo>
                  <a:lnTo>
                    <a:pt x="148" y="16"/>
                  </a:lnTo>
                  <a:lnTo>
                    <a:pt x="122" y="15"/>
                  </a:lnTo>
                  <a:lnTo>
                    <a:pt x="95" y="13"/>
                  </a:lnTo>
                  <a:lnTo>
                    <a:pt x="70" y="12"/>
                  </a:lnTo>
                  <a:lnTo>
                    <a:pt x="47" y="9"/>
                  </a:lnTo>
                  <a:lnTo>
                    <a:pt x="29" y="8"/>
                  </a:lnTo>
                  <a:lnTo>
                    <a:pt x="13" y="7"/>
                  </a:lnTo>
                  <a:lnTo>
                    <a:pt x="4" y="5"/>
                  </a:lnTo>
                  <a:lnTo>
                    <a:pt x="0" y="4"/>
                  </a:lnTo>
                  <a:lnTo>
                    <a:pt x="3" y="3"/>
                  </a:lnTo>
                  <a:close/>
                </a:path>
              </a:pathLst>
            </a:custGeom>
            <a:solidFill>
              <a:srgbClr val="000000"/>
            </a:solidFill>
            <a:ln w="9525">
              <a:noFill/>
              <a:round/>
            </a:ln>
          </p:spPr>
          <p:txBody>
            <a:bodyPr/>
            <a:lstStyle/>
            <a:p>
              <a:endParaRPr lang="en-US"/>
            </a:p>
          </p:txBody>
        </p:sp>
        <p:sp>
          <p:nvSpPr>
            <p:cNvPr id="352400" name="Freeform 144"/>
            <p:cNvSpPr/>
            <p:nvPr/>
          </p:nvSpPr>
          <p:spPr bwMode="auto">
            <a:xfrm>
              <a:off x="3388" y="1320"/>
              <a:ext cx="86" cy="7"/>
            </a:xfrm>
            <a:custGeom>
              <a:avLst/>
              <a:gdLst/>
              <a:ahLst/>
              <a:cxnLst>
                <a:cxn ang="0">
                  <a:pos x="0" y="0"/>
                </a:cxn>
                <a:cxn ang="0">
                  <a:pos x="3" y="0"/>
                </a:cxn>
                <a:cxn ang="0">
                  <a:pos x="12" y="0"/>
                </a:cxn>
                <a:cxn ang="0">
                  <a:pos x="26" y="1"/>
                </a:cxn>
                <a:cxn ang="0">
                  <a:pos x="44" y="2"/>
                </a:cxn>
                <a:cxn ang="0">
                  <a:pos x="67" y="2"/>
                </a:cxn>
                <a:cxn ang="0">
                  <a:pos x="93" y="3"/>
                </a:cxn>
                <a:cxn ang="0">
                  <a:pos x="122" y="4"/>
                </a:cxn>
                <a:cxn ang="0">
                  <a:pos x="153" y="4"/>
                </a:cxn>
                <a:cxn ang="0">
                  <a:pos x="186" y="5"/>
                </a:cxn>
                <a:cxn ang="0">
                  <a:pos x="219" y="5"/>
                </a:cxn>
                <a:cxn ang="0">
                  <a:pos x="253" y="6"/>
                </a:cxn>
                <a:cxn ang="0">
                  <a:pos x="287" y="5"/>
                </a:cxn>
                <a:cxn ang="0">
                  <a:pos x="319" y="5"/>
                </a:cxn>
                <a:cxn ang="0">
                  <a:pos x="351" y="4"/>
                </a:cxn>
                <a:cxn ang="0">
                  <a:pos x="380" y="3"/>
                </a:cxn>
                <a:cxn ang="0">
                  <a:pos x="407" y="2"/>
                </a:cxn>
                <a:cxn ang="0">
                  <a:pos x="407" y="33"/>
                </a:cxn>
                <a:cxn ang="0">
                  <a:pos x="403" y="33"/>
                </a:cxn>
                <a:cxn ang="0">
                  <a:pos x="392" y="32"/>
                </a:cxn>
                <a:cxn ang="0">
                  <a:pos x="373" y="31"/>
                </a:cxn>
                <a:cxn ang="0">
                  <a:pos x="348" y="29"/>
                </a:cxn>
                <a:cxn ang="0">
                  <a:pos x="320" y="27"/>
                </a:cxn>
                <a:cxn ang="0">
                  <a:pos x="288" y="26"/>
                </a:cxn>
                <a:cxn ang="0">
                  <a:pos x="253" y="24"/>
                </a:cxn>
                <a:cxn ang="0">
                  <a:pos x="217" y="21"/>
                </a:cxn>
                <a:cxn ang="0">
                  <a:pos x="181" y="19"/>
                </a:cxn>
                <a:cxn ang="0">
                  <a:pos x="144" y="16"/>
                </a:cxn>
                <a:cxn ang="0">
                  <a:pos x="110" y="13"/>
                </a:cxn>
                <a:cxn ang="0">
                  <a:pos x="78" y="11"/>
                </a:cxn>
                <a:cxn ang="0">
                  <a:pos x="50" y="8"/>
                </a:cxn>
                <a:cxn ang="0">
                  <a:pos x="28" y="5"/>
                </a:cxn>
                <a:cxn ang="0">
                  <a:pos x="10" y="2"/>
                </a:cxn>
                <a:cxn ang="0">
                  <a:pos x="0" y="0"/>
                </a:cxn>
              </a:cxnLst>
              <a:rect l="0" t="0" r="r" b="b"/>
              <a:pathLst>
                <a:path w="407" h="33">
                  <a:moveTo>
                    <a:pt x="0" y="0"/>
                  </a:moveTo>
                  <a:lnTo>
                    <a:pt x="3" y="0"/>
                  </a:lnTo>
                  <a:lnTo>
                    <a:pt x="12" y="0"/>
                  </a:lnTo>
                  <a:lnTo>
                    <a:pt x="26" y="1"/>
                  </a:lnTo>
                  <a:lnTo>
                    <a:pt x="44" y="2"/>
                  </a:lnTo>
                  <a:lnTo>
                    <a:pt x="67" y="2"/>
                  </a:lnTo>
                  <a:lnTo>
                    <a:pt x="93" y="3"/>
                  </a:lnTo>
                  <a:lnTo>
                    <a:pt x="122" y="4"/>
                  </a:lnTo>
                  <a:lnTo>
                    <a:pt x="153" y="4"/>
                  </a:lnTo>
                  <a:lnTo>
                    <a:pt x="186" y="5"/>
                  </a:lnTo>
                  <a:lnTo>
                    <a:pt x="219" y="5"/>
                  </a:lnTo>
                  <a:lnTo>
                    <a:pt x="253" y="6"/>
                  </a:lnTo>
                  <a:lnTo>
                    <a:pt x="287" y="5"/>
                  </a:lnTo>
                  <a:lnTo>
                    <a:pt x="319" y="5"/>
                  </a:lnTo>
                  <a:lnTo>
                    <a:pt x="351" y="4"/>
                  </a:lnTo>
                  <a:lnTo>
                    <a:pt x="380" y="3"/>
                  </a:lnTo>
                  <a:lnTo>
                    <a:pt x="407" y="2"/>
                  </a:lnTo>
                  <a:lnTo>
                    <a:pt x="407" y="33"/>
                  </a:lnTo>
                  <a:lnTo>
                    <a:pt x="403" y="33"/>
                  </a:lnTo>
                  <a:lnTo>
                    <a:pt x="392" y="32"/>
                  </a:lnTo>
                  <a:lnTo>
                    <a:pt x="373" y="31"/>
                  </a:lnTo>
                  <a:lnTo>
                    <a:pt x="348" y="29"/>
                  </a:lnTo>
                  <a:lnTo>
                    <a:pt x="320" y="27"/>
                  </a:lnTo>
                  <a:lnTo>
                    <a:pt x="288" y="26"/>
                  </a:lnTo>
                  <a:lnTo>
                    <a:pt x="253" y="24"/>
                  </a:lnTo>
                  <a:lnTo>
                    <a:pt x="217" y="21"/>
                  </a:lnTo>
                  <a:lnTo>
                    <a:pt x="181" y="19"/>
                  </a:lnTo>
                  <a:lnTo>
                    <a:pt x="144" y="16"/>
                  </a:lnTo>
                  <a:lnTo>
                    <a:pt x="110" y="13"/>
                  </a:lnTo>
                  <a:lnTo>
                    <a:pt x="78" y="11"/>
                  </a:lnTo>
                  <a:lnTo>
                    <a:pt x="50" y="8"/>
                  </a:lnTo>
                  <a:lnTo>
                    <a:pt x="28" y="5"/>
                  </a:lnTo>
                  <a:lnTo>
                    <a:pt x="10" y="2"/>
                  </a:lnTo>
                  <a:lnTo>
                    <a:pt x="0" y="0"/>
                  </a:lnTo>
                  <a:close/>
                </a:path>
              </a:pathLst>
            </a:custGeom>
            <a:solidFill>
              <a:srgbClr val="000000"/>
            </a:solidFill>
            <a:ln w="9525">
              <a:noFill/>
              <a:round/>
            </a:ln>
          </p:spPr>
          <p:txBody>
            <a:bodyPr/>
            <a:lstStyle/>
            <a:p>
              <a:endParaRPr lang="en-US"/>
            </a:p>
          </p:txBody>
        </p:sp>
        <p:sp>
          <p:nvSpPr>
            <p:cNvPr id="352401" name="Freeform 145"/>
            <p:cNvSpPr/>
            <p:nvPr/>
          </p:nvSpPr>
          <p:spPr bwMode="auto">
            <a:xfrm>
              <a:off x="3377" y="1332"/>
              <a:ext cx="243" cy="8"/>
            </a:xfrm>
            <a:custGeom>
              <a:avLst/>
              <a:gdLst/>
              <a:ahLst/>
              <a:cxnLst>
                <a:cxn ang="0">
                  <a:pos x="1161" y="16"/>
                </a:cxn>
                <a:cxn ang="0">
                  <a:pos x="1160" y="17"/>
                </a:cxn>
                <a:cxn ang="0">
                  <a:pos x="1158" y="18"/>
                </a:cxn>
                <a:cxn ang="0">
                  <a:pos x="1152" y="21"/>
                </a:cxn>
                <a:cxn ang="0">
                  <a:pos x="1144" y="22"/>
                </a:cxn>
                <a:cxn ang="0">
                  <a:pos x="1130" y="25"/>
                </a:cxn>
                <a:cxn ang="0">
                  <a:pos x="1112" y="27"/>
                </a:cxn>
                <a:cxn ang="0">
                  <a:pos x="1086" y="29"/>
                </a:cxn>
                <a:cxn ang="0">
                  <a:pos x="1054" y="32"/>
                </a:cxn>
                <a:cxn ang="0">
                  <a:pos x="1012" y="34"/>
                </a:cxn>
                <a:cxn ang="0">
                  <a:pos x="963" y="35"/>
                </a:cxn>
                <a:cxn ang="0">
                  <a:pos x="903" y="36"/>
                </a:cxn>
                <a:cxn ang="0">
                  <a:pos x="831" y="36"/>
                </a:cxn>
                <a:cxn ang="0">
                  <a:pos x="748" y="36"/>
                </a:cxn>
                <a:cxn ang="0">
                  <a:pos x="652" y="35"/>
                </a:cxn>
                <a:cxn ang="0">
                  <a:pos x="542" y="32"/>
                </a:cxn>
                <a:cxn ang="0">
                  <a:pos x="448" y="29"/>
                </a:cxn>
                <a:cxn ang="0">
                  <a:pos x="373" y="27"/>
                </a:cxn>
                <a:cxn ang="0">
                  <a:pos x="294" y="25"/>
                </a:cxn>
                <a:cxn ang="0">
                  <a:pos x="213" y="22"/>
                </a:cxn>
                <a:cxn ang="0">
                  <a:pos x="138" y="18"/>
                </a:cxn>
                <a:cxn ang="0">
                  <a:pos x="75" y="14"/>
                </a:cxn>
                <a:cxn ang="0">
                  <a:pos x="28" y="9"/>
                </a:cxn>
                <a:cxn ang="0">
                  <a:pos x="3" y="3"/>
                </a:cxn>
                <a:cxn ang="0">
                  <a:pos x="3" y="0"/>
                </a:cxn>
                <a:cxn ang="0">
                  <a:pos x="23" y="1"/>
                </a:cxn>
                <a:cxn ang="0">
                  <a:pos x="61" y="3"/>
                </a:cxn>
                <a:cxn ang="0">
                  <a:pos x="114" y="5"/>
                </a:cxn>
                <a:cxn ang="0">
                  <a:pos x="181" y="7"/>
                </a:cxn>
                <a:cxn ang="0">
                  <a:pos x="258" y="11"/>
                </a:cxn>
                <a:cxn ang="0">
                  <a:pos x="345" y="14"/>
                </a:cxn>
                <a:cxn ang="0">
                  <a:pos x="437" y="17"/>
                </a:cxn>
                <a:cxn ang="0">
                  <a:pos x="535" y="21"/>
                </a:cxn>
                <a:cxn ang="0">
                  <a:pos x="634" y="23"/>
                </a:cxn>
                <a:cxn ang="0">
                  <a:pos x="732" y="25"/>
                </a:cxn>
                <a:cxn ang="0">
                  <a:pos x="827" y="26"/>
                </a:cxn>
                <a:cxn ang="0">
                  <a:pos x="918" y="26"/>
                </a:cxn>
                <a:cxn ang="0">
                  <a:pos x="1001" y="25"/>
                </a:cxn>
                <a:cxn ang="0">
                  <a:pos x="1075" y="23"/>
                </a:cxn>
                <a:cxn ang="0">
                  <a:pos x="1136" y="18"/>
                </a:cxn>
              </a:cxnLst>
              <a:rect l="0" t="0" r="r" b="b"/>
              <a:pathLst>
                <a:path w="1161" h="36">
                  <a:moveTo>
                    <a:pt x="1161" y="16"/>
                  </a:moveTo>
                  <a:lnTo>
                    <a:pt x="1161" y="16"/>
                  </a:lnTo>
                  <a:lnTo>
                    <a:pt x="1161" y="16"/>
                  </a:lnTo>
                  <a:lnTo>
                    <a:pt x="1160" y="17"/>
                  </a:lnTo>
                  <a:lnTo>
                    <a:pt x="1159" y="17"/>
                  </a:lnTo>
                  <a:lnTo>
                    <a:pt x="1158" y="18"/>
                  </a:lnTo>
                  <a:lnTo>
                    <a:pt x="1155" y="20"/>
                  </a:lnTo>
                  <a:lnTo>
                    <a:pt x="1152" y="21"/>
                  </a:lnTo>
                  <a:lnTo>
                    <a:pt x="1149" y="21"/>
                  </a:lnTo>
                  <a:lnTo>
                    <a:pt x="1144" y="22"/>
                  </a:lnTo>
                  <a:lnTo>
                    <a:pt x="1138" y="23"/>
                  </a:lnTo>
                  <a:lnTo>
                    <a:pt x="1130" y="25"/>
                  </a:lnTo>
                  <a:lnTo>
                    <a:pt x="1121" y="26"/>
                  </a:lnTo>
                  <a:lnTo>
                    <a:pt x="1112" y="27"/>
                  </a:lnTo>
                  <a:lnTo>
                    <a:pt x="1099" y="28"/>
                  </a:lnTo>
                  <a:lnTo>
                    <a:pt x="1086" y="29"/>
                  </a:lnTo>
                  <a:lnTo>
                    <a:pt x="1070" y="30"/>
                  </a:lnTo>
                  <a:lnTo>
                    <a:pt x="1054" y="32"/>
                  </a:lnTo>
                  <a:lnTo>
                    <a:pt x="1034" y="33"/>
                  </a:lnTo>
                  <a:lnTo>
                    <a:pt x="1012" y="34"/>
                  </a:lnTo>
                  <a:lnTo>
                    <a:pt x="989" y="34"/>
                  </a:lnTo>
                  <a:lnTo>
                    <a:pt x="963" y="35"/>
                  </a:lnTo>
                  <a:lnTo>
                    <a:pt x="934" y="36"/>
                  </a:lnTo>
                  <a:lnTo>
                    <a:pt x="903" y="36"/>
                  </a:lnTo>
                  <a:lnTo>
                    <a:pt x="869" y="36"/>
                  </a:lnTo>
                  <a:lnTo>
                    <a:pt x="831" y="36"/>
                  </a:lnTo>
                  <a:lnTo>
                    <a:pt x="791" y="36"/>
                  </a:lnTo>
                  <a:lnTo>
                    <a:pt x="748" y="36"/>
                  </a:lnTo>
                  <a:lnTo>
                    <a:pt x="702" y="35"/>
                  </a:lnTo>
                  <a:lnTo>
                    <a:pt x="652" y="35"/>
                  </a:lnTo>
                  <a:lnTo>
                    <a:pt x="599" y="34"/>
                  </a:lnTo>
                  <a:lnTo>
                    <a:pt x="542" y="32"/>
                  </a:lnTo>
                  <a:lnTo>
                    <a:pt x="482" y="30"/>
                  </a:lnTo>
                  <a:lnTo>
                    <a:pt x="448" y="29"/>
                  </a:lnTo>
                  <a:lnTo>
                    <a:pt x="411" y="28"/>
                  </a:lnTo>
                  <a:lnTo>
                    <a:pt x="373" y="27"/>
                  </a:lnTo>
                  <a:lnTo>
                    <a:pt x="334" y="26"/>
                  </a:lnTo>
                  <a:lnTo>
                    <a:pt x="294" y="25"/>
                  </a:lnTo>
                  <a:lnTo>
                    <a:pt x="253" y="24"/>
                  </a:lnTo>
                  <a:lnTo>
                    <a:pt x="213" y="22"/>
                  </a:lnTo>
                  <a:lnTo>
                    <a:pt x="175" y="20"/>
                  </a:lnTo>
                  <a:lnTo>
                    <a:pt x="138" y="18"/>
                  </a:lnTo>
                  <a:lnTo>
                    <a:pt x="105" y="16"/>
                  </a:lnTo>
                  <a:lnTo>
                    <a:pt x="75" y="14"/>
                  </a:lnTo>
                  <a:lnTo>
                    <a:pt x="49" y="12"/>
                  </a:lnTo>
                  <a:lnTo>
                    <a:pt x="28" y="9"/>
                  </a:lnTo>
                  <a:lnTo>
                    <a:pt x="12" y="6"/>
                  </a:lnTo>
                  <a:lnTo>
                    <a:pt x="3" y="3"/>
                  </a:lnTo>
                  <a:lnTo>
                    <a:pt x="0" y="0"/>
                  </a:lnTo>
                  <a:lnTo>
                    <a:pt x="3" y="0"/>
                  </a:lnTo>
                  <a:lnTo>
                    <a:pt x="10" y="0"/>
                  </a:lnTo>
                  <a:lnTo>
                    <a:pt x="23" y="1"/>
                  </a:lnTo>
                  <a:lnTo>
                    <a:pt x="39" y="2"/>
                  </a:lnTo>
                  <a:lnTo>
                    <a:pt x="61" y="3"/>
                  </a:lnTo>
                  <a:lnTo>
                    <a:pt x="86" y="4"/>
                  </a:lnTo>
                  <a:lnTo>
                    <a:pt x="114" y="5"/>
                  </a:lnTo>
                  <a:lnTo>
                    <a:pt x="146" y="6"/>
                  </a:lnTo>
                  <a:lnTo>
                    <a:pt x="181" y="7"/>
                  </a:lnTo>
                  <a:lnTo>
                    <a:pt x="218" y="10"/>
                  </a:lnTo>
                  <a:lnTo>
                    <a:pt x="258" y="11"/>
                  </a:lnTo>
                  <a:lnTo>
                    <a:pt x="301" y="13"/>
                  </a:lnTo>
                  <a:lnTo>
                    <a:pt x="345" y="14"/>
                  </a:lnTo>
                  <a:lnTo>
                    <a:pt x="391" y="16"/>
                  </a:lnTo>
                  <a:lnTo>
                    <a:pt x="437" y="17"/>
                  </a:lnTo>
                  <a:lnTo>
                    <a:pt x="486" y="20"/>
                  </a:lnTo>
                  <a:lnTo>
                    <a:pt x="535" y="21"/>
                  </a:lnTo>
                  <a:lnTo>
                    <a:pt x="584" y="22"/>
                  </a:lnTo>
                  <a:lnTo>
                    <a:pt x="634" y="23"/>
                  </a:lnTo>
                  <a:lnTo>
                    <a:pt x="682" y="24"/>
                  </a:lnTo>
                  <a:lnTo>
                    <a:pt x="732" y="25"/>
                  </a:lnTo>
                  <a:lnTo>
                    <a:pt x="780" y="25"/>
                  </a:lnTo>
                  <a:lnTo>
                    <a:pt x="827" y="26"/>
                  </a:lnTo>
                  <a:lnTo>
                    <a:pt x="874" y="26"/>
                  </a:lnTo>
                  <a:lnTo>
                    <a:pt x="918" y="26"/>
                  </a:lnTo>
                  <a:lnTo>
                    <a:pt x="961" y="26"/>
                  </a:lnTo>
                  <a:lnTo>
                    <a:pt x="1001" y="25"/>
                  </a:lnTo>
                  <a:lnTo>
                    <a:pt x="1039" y="24"/>
                  </a:lnTo>
                  <a:lnTo>
                    <a:pt x="1075" y="23"/>
                  </a:lnTo>
                  <a:lnTo>
                    <a:pt x="1107" y="21"/>
                  </a:lnTo>
                  <a:lnTo>
                    <a:pt x="1136" y="18"/>
                  </a:lnTo>
                  <a:lnTo>
                    <a:pt x="1161" y="16"/>
                  </a:lnTo>
                  <a:close/>
                </a:path>
              </a:pathLst>
            </a:custGeom>
            <a:solidFill>
              <a:srgbClr val="000000"/>
            </a:solidFill>
            <a:ln w="9525">
              <a:noFill/>
              <a:round/>
            </a:ln>
          </p:spPr>
          <p:txBody>
            <a:bodyPr/>
            <a:lstStyle/>
            <a:p>
              <a:endParaRPr lang="en-US"/>
            </a:p>
          </p:txBody>
        </p:sp>
        <p:sp>
          <p:nvSpPr>
            <p:cNvPr id="352402" name="Freeform 146"/>
            <p:cNvSpPr/>
            <p:nvPr/>
          </p:nvSpPr>
          <p:spPr bwMode="auto">
            <a:xfrm>
              <a:off x="3337" y="1382"/>
              <a:ext cx="42" cy="60"/>
            </a:xfrm>
            <a:custGeom>
              <a:avLst/>
              <a:gdLst/>
              <a:ahLst/>
              <a:cxnLst>
                <a:cxn ang="0">
                  <a:pos x="201" y="0"/>
                </a:cxn>
                <a:cxn ang="0">
                  <a:pos x="201" y="3"/>
                </a:cxn>
                <a:cxn ang="0">
                  <a:pos x="197" y="11"/>
                </a:cxn>
                <a:cxn ang="0">
                  <a:pos x="189" y="23"/>
                </a:cxn>
                <a:cxn ang="0">
                  <a:pos x="179" y="37"/>
                </a:cxn>
                <a:cxn ang="0">
                  <a:pos x="167" y="55"/>
                </a:cxn>
                <a:cxn ang="0">
                  <a:pos x="152" y="74"/>
                </a:cxn>
                <a:cxn ang="0">
                  <a:pos x="137" y="95"/>
                </a:cxn>
                <a:cxn ang="0">
                  <a:pos x="120" y="116"/>
                </a:cxn>
                <a:cxn ang="0">
                  <a:pos x="104" y="137"/>
                </a:cxn>
                <a:cxn ang="0">
                  <a:pos x="87" y="158"/>
                </a:cxn>
                <a:cxn ang="0">
                  <a:pos x="73" y="176"/>
                </a:cxn>
                <a:cxn ang="0">
                  <a:pos x="58" y="194"/>
                </a:cxn>
                <a:cxn ang="0">
                  <a:pos x="47" y="208"/>
                </a:cxn>
                <a:cxn ang="0">
                  <a:pos x="38" y="219"/>
                </a:cxn>
                <a:cxn ang="0">
                  <a:pos x="32" y="227"/>
                </a:cxn>
                <a:cxn ang="0">
                  <a:pos x="30" y="229"/>
                </a:cxn>
                <a:cxn ang="0">
                  <a:pos x="29" y="230"/>
                </a:cxn>
                <a:cxn ang="0">
                  <a:pos x="25" y="232"/>
                </a:cxn>
                <a:cxn ang="0">
                  <a:pos x="20" y="237"/>
                </a:cxn>
                <a:cxn ang="0">
                  <a:pos x="15" y="242"/>
                </a:cxn>
                <a:cxn ang="0">
                  <a:pos x="12" y="250"/>
                </a:cxn>
                <a:cxn ang="0">
                  <a:pos x="10" y="260"/>
                </a:cxn>
                <a:cxn ang="0">
                  <a:pos x="13" y="271"/>
                </a:cxn>
                <a:cxn ang="0">
                  <a:pos x="20" y="285"/>
                </a:cxn>
                <a:cxn ang="0">
                  <a:pos x="18" y="284"/>
                </a:cxn>
                <a:cxn ang="0">
                  <a:pos x="13" y="280"/>
                </a:cxn>
                <a:cxn ang="0">
                  <a:pos x="6" y="274"/>
                </a:cxn>
                <a:cxn ang="0">
                  <a:pos x="1" y="265"/>
                </a:cxn>
                <a:cxn ang="0">
                  <a:pos x="0" y="253"/>
                </a:cxn>
                <a:cxn ang="0">
                  <a:pos x="3" y="238"/>
                </a:cxn>
                <a:cxn ang="0">
                  <a:pos x="15" y="218"/>
                </a:cxn>
                <a:cxn ang="0">
                  <a:pos x="35" y="195"/>
                </a:cxn>
                <a:cxn ang="0">
                  <a:pos x="37" y="193"/>
                </a:cxn>
                <a:cxn ang="0">
                  <a:pos x="42" y="186"/>
                </a:cxn>
                <a:cxn ang="0">
                  <a:pos x="50" y="176"/>
                </a:cxn>
                <a:cxn ang="0">
                  <a:pos x="59" y="163"/>
                </a:cxn>
                <a:cxn ang="0">
                  <a:pos x="72" y="149"/>
                </a:cxn>
                <a:cxn ang="0">
                  <a:pos x="85" y="131"/>
                </a:cxn>
                <a:cxn ang="0">
                  <a:pos x="99" y="114"/>
                </a:cxn>
                <a:cxn ang="0">
                  <a:pos x="114" y="95"/>
                </a:cxn>
                <a:cxn ang="0">
                  <a:pos x="128" y="77"/>
                </a:cxn>
                <a:cxn ang="0">
                  <a:pos x="144" y="59"/>
                </a:cxn>
                <a:cxn ang="0">
                  <a:pos x="157" y="43"/>
                </a:cxn>
                <a:cxn ang="0">
                  <a:pos x="170" y="28"/>
                </a:cxn>
                <a:cxn ang="0">
                  <a:pos x="181" y="16"/>
                </a:cxn>
                <a:cxn ang="0">
                  <a:pos x="190" y="6"/>
                </a:cxn>
                <a:cxn ang="0">
                  <a:pos x="197" y="1"/>
                </a:cxn>
                <a:cxn ang="0">
                  <a:pos x="201" y="0"/>
                </a:cxn>
              </a:cxnLst>
              <a:rect l="0" t="0" r="r" b="b"/>
              <a:pathLst>
                <a:path w="201" h="285">
                  <a:moveTo>
                    <a:pt x="201" y="0"/>
                  </a:moveTo>
                  <a:lnTo>
                    <a:pt x="201" y="3"/>
                  </a:lnTo>
                  <a:lnTo>
                    <a:pt x="197" y="11"/>
                  </a:lnTo>
                  <a:lnTo>
                    <a:pt x="189" y="23"/>
                  </a:lnTo>
                  <a:lnTo>
                    <a:pt x="179" y="37"/>
                  </a:lnTo>
                  <a:lnTo>
                    <a:pt x="167" y="55"/>
                  </a:lnTo>
                  <a:lnTo>
                    <a:pt x="152" y="74"/>
                  </a:lnTo>
                  <a:lnTo>
                    <a:pt x="137" y="95"/>
                  </a:lnTo>
                  <a:lnTo>
                    <a:pt x="120" y="116"/>
                  </a:lnTo>
                  <a:lnTo>
                    <a:pt x="104" y="137"/>
                  </a:lnTo>
                  <a:lnTo>
                    <a:pt x="87" y="158"/>
                  </a:lnTo>
                  <a:lnTo>
                    <a:pt x="73" y="176"/>
                  </a:lnTo>
                  <a:lnTo>
                    <a:pt x="58" y="194"/>
                  </a:lnTo>
                  <a:lnTo>
                    <a:pt x="47" y="208"/>
                  </a:lnTo>
                  <a:lnTo>
                    <a:pt x="38" y="219"/>
                  </a:lnTo>
                  <a:lnTo>
                    <a:pt x="32" y="227"/>
                  </a:lnTo>
                  <a:lnTo>
                    <a:pt x="30" y="229"/>
                  </a:lnTo>
                  <a:lnTo>
                    <a:pt x="29" y="230"/>
                  </a:lnTo>
                  <a:lnTo>
                    <a:pt x="25" y="232"/>
                  </a:lnTo>
                  <a:lnTo>
                    <a:pt x="20" y="237"/>
                  </a:lnTo>
                  <a:lnTo>
                    <a:pt x="15" y="242"/>
                  </a:lnTo>
                  <a:lnTo>
                    <a:pt x="12" y="250"/>
                  </a:lnTo>
                  <a:lnTo>
                    <a:pt x="10" y="260"/>
                  </a:lnTo>
                  <a:lnTo>
                    <a:pt x="13" y="271"/>
                  </a:lnTo>
                  <a:lnTo>
                    <a:pt x="20" y="285"/>
                  </a:lnTo>
                  <a:lnTo>
                    <a:pt x="18" y="284"/>
                  </a:lnTo>
                  <a:lnTo>
                    <a:pt x="13" y="280"/>
                  </a:lnTo>
                  <a:lnTo>
                    <a:pt x="6" y="274"/>
                  </a:lnTo>
                  <a:lnTo>
                    <a:pt x="1" y="265"/>
                  </a:lnTo>
                  <a:lnTo>
                    <a:pt x="0" y="253"/>
                  </a:lnTo>
                  <a:lnTo>
                    <a:pt x="3" y="238"/>
                  </a:lnTo>
                  <a:lnTo>
                    <a:pt x="15" y="218"/>
                  </a:lnTo>
                  <a:lnTo>
                    <a:pt x="35" y="195"/>
                  </a:lnTo>
                  <a:lnTo>
                    <a:pt x="37" y="193"/>
                  </a:lnTo>
                  <a:lnTo>
                    <a:pt x="42" y="186"/>
                  </a:lnTo>
                  <a:lnTo>
                    <a:pt x="50" y="176"/>
                  </a:lnTo>
                  <a:lnTo>
                    <a:pt x="59" y="163"/>
                  </a:lnTo>
                  <a:lnTo>
                    <a:pt x="72" y="149"/>
                  </a:lnTo>
                  <a:lnTo>
                    <a:pt x="85" y="131"/>
                  </a:lnTo>
                  <a:lnTo>
                    <a:pt x="99" y="114"/>
                  </a:lnTo>
                  <a:lnTo>
                    <a:pt x="114" y="95"/>
                  </a:lnTo>
                  <a:lnTo>
                    <a:pt x="128" y="77"/>
                  </a:lnTo>
                  <a:lnTo>
                    <a:pt x="144" y="59"/>
                  </a:lnTo>
                  <a:lnTo>
                    <a:pt x="157" y="43"/>
                  </a:lnTo>
                  <a:lnTo>
                    <a:pt x="170" y="28"/>
                  </a:lnTo>
                  <a:lnTo>
                    <a:pt x="181" y="16"/>
                  </a:lnTo>
                  <a:lnTo>
                    <a:pt x="190" y="6"/>
                  </a:lnTo>
                  <a:lnTo>
                    <a:pt x="197" y="1"/>
                  </a:lnTo>
                  <a:lnTo>
                    <a:pt x="201" y="0"/>
                  </a:lnTo>
                  <a:close/>
                </a:path>
              </a:pathLst>
            </a:custGeom>
            <a:solidFill>
              <a:srgbClr val="000000"/>
            </a:solidFill>
            <a:ln w="9525">
              <a:noFill/>
              <a:round/>
            </a:ln>
          </p:spPr>
          <p:txBody>
            <a:bodyPr/>
            <a:lstStyle/>
            <a:p>
              <a:endParaRPr lang="en-US"/>
            </a:p>
          </p:txBody>
        </p:sp>
        <p:sp>
          <p:nvSpPr>
            <p:cNvPr id="352403" name="Freeform 147"/>
            <p:cNvSpPr/>
            <p:nvPr/>
          </p:nvSpPr>
          <p:spPr bwMode="auto">
            <a:xfrm>
              <a:off x="3356" y="1443"/>
              <a:ext cx="303" cy="20"/>
            </a:xfrm>
            <a:custGeom>
              <a:avLst/>
              <a:gdLst/>
              <a:ahLst/>
              <a:cxnLst>
                <a:cxn ang="0">
                  <a:pos x="0" y="2"/>
                </a:cxn>
                <a:cxn ang="0">
                  <a:pos x="0" y="3"/>
                </a:cxn>
                <a:cxn ang="0">
                  <a:pos x="1" y="4"/>
                </a:cxn>
                <a:cxn ang="0">
                  <a:pos x="5" y="8"/>
                </a:cxn>
                <a:cxn ang="0">
                  <a:pos x="12" y="10"/>
                </a:cxn>
                <a:cxn ang="0">
                  <a:pos x="23" y="13"/>
                </a:cxn>
                <a:cxn ang="0">
                  <a:pos x="41" y="16"/>
                </a:cxn>
                <a:cxn ang="0">
                  <a:pos x="66" y="20"/>
                </a:cxn>
                <a:cxn ang="0">
                  <a:pos x="99" y="24"/>
                </a:cxn>
                <a:cxn ang="0">
                  <a:pos x="141" y="27"/>
                </a:cxn>
                <a:cxn ang="0">
                  <a:pos x="194" y="31"/>
                </a:cxn>
                <a:cxn ang="0">
                  <a:pos x="258" y="34"/>
                </a:cxn>
                <a:cxn ang="0">
                  <a:pos x="336" y="36"/>
                </a:cxn>
                <a:cxn ang="0">
                  <a:pos x="427" y="38"/>
                </a:cxn>
                <a:cxn ang="0">
                  <a:pos x="533" y="39"/>
                </a:cxn>
                <a:cxn ang="0">
                  <a:pos x="655" y="39"/>
                </a:cxn>
                <a:cxn ang="0">
                  <a:pos x="746" y="39"/>
                </a:cxn>
                <a:cxn ang="0">
                  <a:pos x="792" y="39"/>
                </a:cxn>
                <a:cxn ang="0">
                  <a:pos x="838" y="38"/>
                </a:cxn>
                <a:cxn ang="0">
                  <a:pos x="885" y="38"/>
                </a:cxn>
                <a:cxn ang="0">
                  <a:pos x="932" y="37"/>
                </a:cxn>
                <a:cxn ang="0">
                  <a:pos x="978" y="36"/>
                </a:cxn>
                <a:cxn ang="0">
                  <a:pos x="1025" y="35"/>
                </a:cxn>
                <a:cxn ang="0">
                  <a:pos x="1071" y="33"/>
                </a:cxn>
                <a:cxn ang="0">
                  <a:pos x="1118" y="31"/>
                </a:cxn>
                <a:cxn ang="0">
                  <a:pos x="1163" y="29"/>
                </a:cxn>
                <a:cxn ang="0">
                  <a:pos x="1209" y="25"/>
                </a:cxn>
                <a:cxn ang="0">
                  <a:pos x="1253" y="22"/>
                </a:cxn>
                <a:cxn ang="0">
                  <a:pos x="1297" y="19"/>
                </a:cxn>
                <a:cxn ang="0">
                  <a:pos x="1340" y="14"/>
                </a:cxn>
                <a:cxn ang="0">
                  <a:pos x="1383" y="9"/>
                </a:cxn>
                <a:cxn ang="0">
                  <a:pos x="1424" y="3"/>
                </a:cxn>
                <a:cxn ang="0">
                  <a:pos x="1441" y="0"/>
                </a:cxn>
                <a:cxn ang="0">
                  <a:pos x="1418" y="1"/>
                </a:cxn>
                <a:cxn ang="0">
                  <a:pos x="1371" y="3"/>
                </a:cxn>
                <a:cxn ang="0">
                  <a:pos x="1307" y="7"/>
                </a:cxn>
                <a:cxn ang="0">
                  <a:pos x="1226" y="10"/>
                </a:cxn>
                <a:cxn ang="0">
                  <a:pos x="1132" y="13"/>
                </a:cxn>
                <a:cxn ang="0">
                  <a:pos x="1027" y="16"/>
                </a:cxn>
                <a:cxn ang="0">
                  <a:pos x="913" y="20"/>
                </a:cxn>
                <a:cxn ang="0">
                  <a:pos x="794" y="23"/>
                </a:cxn>
                <a:cxn ang="0">
                  <a:pos x="673" y="25"/>
                </a:cxn>
                <a:cxn ang="0">
                  <a:pos x="551" y="26"/>
                </a:cxn>
                <a:cxn ang="0">
                  <a:pos x="432" y="25"/>
                </a:cxn>
                <a:cxn ang="0">
                  <a:pos x="318" y="24"/>
                </a:cxn>
                <a:cxn ang="0">
                  <a:pos x="212" y="21"/>
                </a:cxn>
                <a:cxn ang="0">
                  <a:pos x="116" y="14"/>
                </a:cxn>
                <a:cxn ang="0">
                  <a:pos x="35" y="7"/>
                </a:cxn>
              </a:cxnLst>
              <a:rect l="0" t="0" r="r" b="b"/>
              <a:pathLst>
                <a:path w="1445" h="39">
                  <a:moveTo>
                    <a:pt x="0" y="2"/>
                  </a:moveTo>
                  <a:lnTo>
                    <a:pt x="0" y="2"/>
                  </a:lnTo>
                  <a:lnTo>
                    <a:pt x="0" y="2"/>
                  </a:lnTo>
                  <a:lnTo>
                    <a:pt x="0" y="3"/>
                  </a:lnTo>
                  <a:lnTo>
                    <a:pt x="0" y="4"/>
                  </a:lnTo>
                  <a:lnTo>
                    <a:pt x="1" y="4"/>
                  </a:lnTo>
                  <a:lnTo>
                    <a:pt x="3" y="6"/>
                  </a:lnTo>
                  <a:lnTo>
                    <a:pt x="5" y="8"/>
                  </a:lnTo>
                  <a:lnTo>
                    <a:pt x="8" y="9"/>
                  </a:lnTo>
                  <a:lnTo>
                    <a:pt x="12" y="10"/>
                  </a:lnTo>
                  <a:lnTo>
                    <a:pt x="17" y="11"/>
                  </a:lnTo>
                  <a:lnTo>
                    <a:pt x="23" y="13"/>
                  </a:lnTo>
                  <a:lnTo>
                    <a:pt x="32" y="15"/>
                  </a:lnTo>
                  <a:lnTo>
                    <a:pt x="41" y="16"/>
                  </a:lnTo>
                  <a:lnTo>
                    <a:pt x="52" y="19"/>
                  </a:lnTo>
                  <a:lnTo>
                    <a:pt x="66" y="20"/>
                  </a:lnTo>
                  <a:lnTo>
                    <a:pt x="81" y="22"/>
                  </a:lnTo>
                  <a:lnTo>
                    <a:pt x="99" y="24"/>
                  </a:lnTo>
                  <a:lnTo>
                    <a:pt x="118" y="25"/>
                  </a:lnTo>
                  <a:lnTo>
                    <a:pt x="141" y="27"/>
                  </a:lnTo>
                  <a:lnTo>
                    <a:pt x="166" y="30"/>
                  </a:lnTo>
                  <a:lnTo>
                    <a:pt x="194" y="31"/>
                  </a:lnTo>
                  <a:lnTo>
                    <a:pt x="224" y="32"/>
                  </a:lnTo>
                  <a:lnTo>
                    <a:pt x="258" y="34"/>
                  </a:lnTo>
                  <a:lnTo>
                    <a:pt x="295" y="35"/>
                  </a:lnTo>
                  <a:lnTo>
                    <a:pt x="336" y="36"/>
                  </a:lnTo>
                  <a:lnTo>
                    <a:pt x="379" y="37"/>
                  </a:lnTo>
                  <a:lnTo>
                    <a:pt x="427" y="38"/>
                  </a:lnTo>
                  <a:lnTo>
                    <a:pt x="477" y="38"/>
                  </a:lnTo>
                  <a:lnTo>
                    <a:pt x="533" y="39"/>
                  </a:lnTo>
                  <a:lnTo>
                    <a:pt x="592" y="39"/>
                  </a:lnTo>
                  <a:lnTo>
                    <a:pt x="655" y="39"/>
                  </a:lnTo>
                  <a:lnTo>
                    <a:pt x="724" y="39"/>
                  </a:lnTo>
                  <a:lnTo>
                    <a:pt x="746" y="39"/>
                  </a:lnTo>
                  <a:lnTo>
                    <a:pt x="769" y="39"/>
                  </a:lnTo>
                  <a:lnTo>
                    <a:pt x="792" y="39"/>
                  </a:lnTo>
                  <a:lnTo>
                    <a:pt x="816" y="38"/>
                  </a:lnTo>
                  <a:lnTo>
                    <a:pt x="838" y="38"/>
                  </a:lnTo>
                  <a:lnTo>
                    <a:pt x="861" y="38"/>
                  </a:lnTo>
                  <a:lnTo>
                    <a:pt x="885" y="38"/>
                  </a:lnTo>
                  <a:lnTo>
                    <a:pt x="908" y="37"/>
                  </a:lnTo>
                  <a:lnTo>
                    <a:pt x="932" y="37"/>
                  </a:lnTo>
                  <a:lnTo>
                    <a:pt x="954" y="36"/>
                  </a:lnTo>
                  <a:lnTo>
                    <a:pt x="978" y="36"/>
                  </a:lnTo>
                  <a:lnTo>
                    <a:pt x="1002" y="35"/>
                  </a:lnTo>
                  <a:lnTo>
                    <a:pt x="1025" y="35"/>
                  </a:lnTo>
                  <a:lnTo>
                    <a:pt x="1047" y="34"/>
                  </a:lnTo>
                  <a:lnTo>
                    <a:pt x="1071" y="33"/>
                  </a:lnTo>
                  <a:lnTo>
                    <a:pt x="1094" y="32"/>
                  </a:lnTo>
                  <a:lnTo>
                    <a:pt x="1118" y="31"/>
                  </a:lnTo>
                  <a:lnTo>
                    <a:pt x="1140" y="30"/>
                  </a:lnTo>
                  <a:lnTo>
                    <a:pt x="1163" y="29"/>
                  </a:lnTo>
                  <a:lnTo>
                    <a:pt x="1186" y="27"/>
                  </a:lnTo>
                  <a:lnTo>
                    <a:pt x="1209" y="25"/>
                  </a:lnTo>
                  <a:lnTo>
                    <a:pt x="1230" y="24"/>
                  </a:lnTo>
                  <a:lnTo>
                    <a:pt x="1253" y="22"/>
                  </a:lnTo>
                  <a:lnTo>
                    <a:pt x="1275" y="21"/>
                  </a:lnTo>
                  <a:lnTo>
                    <a:pt x="1297" y="19"/>
                  </a:lnTo>
                  <a:lnTo>
                    <a:pt x="1318" y="16"/>
                  </a:lnTo>
                  <a:lnTo>
                    <a:pt x="1340" y="14"/>
                  </a:lnTo>
                  <a:lnTo>
                    <a:pt x="1362" y="11"/>
                  </a:lnTo>
                  <a:lnTo>
                    <a:pt x="1383" y="9"/>
                  </a:lnTo>
                  <a:lnTo>
                    <a:pt x="1403" y="7"/>
                  </a:lnTo>
                  <a:lnTo>
                    <a:pt x="1424" y="3"/>
                  </a:lnTo>
                  <a:lnTo>
                    <a:pt x="1445" y="0"/>
                  </a:lnTo>
                  <a:lnTo>
                    <a:pt x="1441" y="0"/>
                  </a:lnTo>
                  <a:lnTo>
                    <a:pt x="1432" y="1"/>
                  </a:lnTo>
                  <a:lnTo>
                    <a:pt x="1418" y="1"/>
                  </a:lnTo>
                  <a:lnTo>
                    <a:pt x="1397" y="2"/>
                  </a:lnTo>
                  <a:lnTo>
                    <a:pt x="1371" y="3"/>
                  </a:lnTo>
                  <a:lnTo>
                    <a:pt x="1341" y="4"/>
                  </a:lnTo>
                  <a:lnTo>
                    <a:pt x="1307" y="7"/>
                  </a:lnTo>
                  <a:lnTo>
                    <a:pt x="1269" y="8"/>
                  </a:lnTo>
                  <a:lnTo>
                    <a:pt x="1226" y="10"/>
                  </a:lnTo>
                  <a:lnTo>
                    <a:pt x="1181" y="12"/>
                  </a:lnTo>
                  <a:lnTo>
                    <a:pt x="1132" y="13"/>
                  </a:lnTo>
                  <a:lnTo>
                    <a:pt x="1080" y="15"/>
                  </a:lnTo>
                  <a:lnTo>
                    <a:pt x="1027" y="16"/>
                  </a:lnTo>
                  <a:lnTo>
                    <a:pt x="971" y="19"/>
                  </a:lnTo>
                  <a:lnTo>
                    <a:pt x="913" y="20"/>
                  </a:lnTo>
                  <a:lnTo>
                    <a:pt x="854" y="22"/>
                  </a:lnTo>
                  <a:lnTo>
                    <a:pt x="794" y="23"/>
                  </a:lnTo>
                  <a:lnTo>
                    <a:pt x="734" y="24"/>
                  </a:lnTo>
                  <a:lnTo>
                    <a:pt x="673" y="25"/>
                  </a:lnTo>
                  <a:lnTo>
                    <a:pt x="612" y="25"/>
                  </a:lnTo>
                  <a:lnTo>
                    <a:pt x="551" y="26"/>
                  </a:lnTo>
                  <a:lnTo>
                    <a:pt x="491" y="26"/>
                  </a:lnTo>
                  <a:lnTo>
                    <a:pt x="432" y="25"/>
                  </a:lnTo>
                  <a:lnTo>
                    <a:pt x="374" y="25"/>
                  </a:lnTo>
                  <a:lnTo>
                    <a:pt x="318" y="24"/>
                  </a:lnTo>
                  <a:lnTo>
                    <a:pt x="264" y="22"/>
                  </a:lnTo>
                  <a:lnTo>
                    <a:pt x="212" y="21"/>
                  </a:lnTo>
                  <a:lnTo>
                    <a:pt x="163" y="18"/>
                  </a:lnTo>
                  <a:lnTo>
                    <a:pt x="116" y="14"/>
                  </a:lnTo>
                  <a:lnTo>
                    <a:pt x="74" y="11"/>
                  </a:lnTo>
                  <a:lnTo>
                    <a:pt x="35" y="7"/>
                  </a:lnTo>
                  <a:lnTo>
                    <a:pt x="0" y="2"/>
                  </a:lnTo>
                  <a:close/>
                </a:path>
              </a:pathLst>
            </a:custGeom>
            <a:solidFill>
              <a:srgbClr val="000000"/>
            </a:solidFill>
            <a:ln w="9525">
              <a:noFill/>
              <a:round/>
            </a:ln>
          </p:spPr>
          <p:txBody>
            <a:bodyPr/>
            <a:lstStyle/>
            <a:p>
              <a:endParaRPr lang="en-US"/>
            </a:p>
          </p:txBody>
        </p:sp>
        <p:sp>
          <p:nvSpPr>
            <p:cNvPr id="352404" name="Freeform 148"/>
            <p:cNvSpPr/>
            <p:nvPr/>
          </p:nvSpPr>
          <p:spPr bwMode="auto">
            <a:xfrm>
              <a:off x="3355" y="1438"/>
              <a:ext cx="303" cy="4"/>
            </a:xfrm>
            <a:custGeom>
              <a:avLst/>
              <a:gdLst/>
              <a:ahLst/>
              <a:cxnLst>
                <a:cxn ang="0">
                  <a:pos x="645" y="18"/>
                </a:cxn>
                <a:cxn ang="0">
                  <a:pos x="592" y="18"/>
                </a:cxn>
                <a:cxn ang="0">
                  <a:pos x="538" y="17"/>
                </a:cxn>
                <a:cxn ang="0">
                  <a:pos x="481" y="17"/>
                </a:cxn>
                <a:cxn ang="0">
                  <a:pos x="425" y="17"/>
                </a:cxn>
                <a:cxn ang="0">
                  <a:pos x="368" y="16"/>
                </a:cxn>
                <a:cxn ang="0">
                  <a:pos x="312" y="16"/>
                </a:cxn>
                <a:cxn ang="0">
                  <a:pos x="258" y="15"/>
                </a:cxn>
                <a:cxn ang="0">
                  <a:pos x="207" y="15"/>
                </a:cxn>
                <a:cxn ang="0">
                  <a:pos x="160" y="14"/>
                </a:cxn>
                <a:cxn ang="0">
                  <a:pos x="116" y="13"/>
                </a:cxn>
                <a:cxn ang="0">
                  <a:pos x="79" y="12"/>
                </a:cxn>
                <a:cxn ang="0">
                  <a:pos x="48" y="10"/>
                </a:cxn>
                <a:cxn ang="0">
                  <a:pos x="24" y="9"/>
                </a:cxn>
                <a:cxn ang="0">
                  <a:pos x="8" y="6"/>
                </a:cxn>
                <a:cxn ang="0">
                  <a:pos x="0" y="3"/>
                </a:cxn>
                <a:cxn ang="0">
                  <a:pos x="4" y="2"/>
                </a:cxn>
                <a:cxn ang="0">
                  <a:pos x="25" y="2"/>
                </a:cxn>
                <a:cxn ang="0">
                  <a:pos x="67" y="3"/>
                </a:cxn>
                <a:cxn ang="0">
                  <a:pos x="125" y="3"/>
                </a:cxn>
                <a:cxn ang="0">
                  <a:pos x="199" y="4"/>
                </a:cxn>
                <a:cxn ang="0">
                  <a:pos x="286" y="5"/>
                </a:cxn>
                <a:cxn ang="0">
                  <a:pos x="384" y="5"/>
                </a:cxn>
                <a:cxn ang="0">
                  <a:pos x="491" y="6"/>
                </a:cxn>
                <a:cxn ang="0">
                  <a:pos x="603" y="6"/>
                </a:cxn>
                <a:cxn ang="0">
                  <a:pos x="721" y="8"/>
                </a:cxn>
                <a:cxn ang="0">
                  <a:pos x="841" y="8"/>
                </a:cxn>
                <a:cxn ang="0">
                  <a:pos x="961" y="6"/>
                </a:cxn>
                <a:cxn ang="0">
                  <a:pos x="1079" y="6"/>
                </a:cxn>
                <a:cxn ang="0">
                  <a:pos x="1193" y="5"/>
                </a:cxn>
                <a:cxn ang="0">
                  <a:pos x="1300" y="3"/>
                </a:cxn>
                <a:cxn ang="0">
                  <a:pos x="1398" y="1"/>
                </a:cxn>
                <a:cxn ang="0">
                  <a:pos x="1443" y="0"/>
                </a:cxn>
                <a:cxn ang="0">
                  <a:pos x="1443" y="1"/>
                </a:cxn>
                <a:cxn ang="0">
                  <a:pos x="1442" y="1"/>
                </a:cxn>
                <a:cxn ang="0">
                  <a:pos x="1439" y="3"/>
                </a:cxn>
                <a:cxn ang="0">
                  <a:pos x="1432" y="4"/>
                </a:cxn>
                <a:cxn ang="0">
                  <a:pos x="1420" y="6"/>
                </a:cxn>
                <a:cxn ang="0">
                  <a:pos x="1402" y="9"/>
                </a:cxn>
                <a:cxn ang="0">
                  <a:pos x="1376" y="10"/>
                </a:cxn>
                <a:cxn ang="0">
                  <a:pos x="1341" y="12"/>
                </a:cxn>
                <a:cxn ang="0">
                  <a:pos x="1297" y="14"/>
                </a:cxn>
                <a:cxn ang="0">
                  <a:pos x="1240" y="16"/>
                </a:cxn>
                <a:cxn ang="0">
                  <a:pos x="1171" y="17"/>
                </a:cxn>
                <a:cxn ang="0">
                  <a:pos x="1089" y="18"/>
                </a:cxn>
                <a:cxn ang="0">
                  <a:pos x="990" y="20"/>
                </a:cxn>
                <a:cxn ang="0">
                  <a:pos x="876" y="20"/>
                </a:cxn>
                <a:cxn ang="0">
                  <a:pos x="743" y="18"/>
                </a:cxn>
              </a:cxnLst>
              <a:rect l="0" t="0" r="r" b="b"/>
              <a:pathLst>
                <a:path w="1443" h="20">
                  <a:moveTo>
                    <a:pt x="670" y="18"/>
                  </a:moveTo>
                  <a:lnTo>
                    <a:pt x="645" y="18"/>
                  </a:lnTo>
                  <a:lnTo>
                    <a:pt x="619" y="18"/>
                  </a:lnTo>
                  <a:lnTo>
                    <a:pt x="592" y="18"/>
                  </a:lnTo>
                  <a:lnTo>
                    <a:pt x="565" y="17"/>
                  </a:lnTo>
                  <a:lnTo>
                    <a:pt x="538" y="17"/>
                  </a:lnTo>
                  <a:lnTo>
                    <a:pt x="510" y="17"/>
                  </a:lnTo>
                  <a:lnTo>
                    <a:pt x="481" y="17"/>
                  </a:lnTo>
                  <a:lnTo>
                    <a:pt x="453" y="17"/>
                  </a:lnTo>
                  <a:lnTo>
                    <a:pt x="425" y="17"/>
                  </a:lnTo>
                  <a:lnTo>
                    <a:pt x="397" y="16"/>
                  </a:lnTo>
                  <a:lnTo>
                    <a:pt x="368" y="16"/>
                  </a:lnTo>
                  <a:lnTo>
                    <a:pt x="340" y="16"/>
                  </a:lnTo>
                  <a:lnTo>
                    <a:pt x="312" y="16"/>
                  </a:lnTo>
                  <a:lnTo>
                    <a:pt x="285" y="16"/>
                  </a:lnTo>
                  <a:lnTo>
                    <a:pt x="258" y="15"/>
                  </a:lnTo>
                  <a:lnTo>
                    <a:pt x="232" y="15"/>
                  </a:lnTo>
                  <a:lnTo>
                    <a:pt x="207" y="15"/>
                  </a:lnTo>
                  <a:lnTo>
                    <a:pt x="182" y="14"/>
                  </a:lnTo>
                  <a:lnTo>
                    <a:pt x="160" y="14"/>
                  </a:lnTo>
                  <a:lnTo>
                    <a:pt x="138" y="13"/>
                  </a:lnTo>
                  <a:lnTo>
                    <a:pt x="116" y="13"/>
                  </a:lnTo>
                  <a:lnTo>
                    <a:pt x="98" y="12"/>
                  </a:lnTo>
                  <a:lnTo>
                    <a:pt x="79" y="12"/>
                  </a:lnTo>
                  <a:lnTo>
                    <a:pt x="62" y="11"/>
                  </a:lnTo>
                  <a:lnTo>
                    <a:pt x="48" y="10"/>
                  </a:lnTo>
                  <a:lnTo>
                    <a:pt x="35" y="9"/>
                  </a:lnTo>
                  <a:lnTo>
                    <a:pt x="24" y="9"/>
                  </a:lnTo>
                  <a:lnTo>
                    <a:pt x="15" y="8"/>
                  </a:lnTo>
                  <a:lnTo>
                    <a:pt x="8" y="6"/>
                  </a:lnTo>
                  <a:lnTo>
                    <a:pt x="2" y="4"/>
                  </a:lnTo>
                  <a:lnTo>
                    <a:pt x="0" y="3"/>
                  </a:lnTo>
                  <a:lnTo>
                    <a:pt x="0" y="2"/>
                  </a:lnTo>
                  <a:lnTo>
                    <a:pt x="4" y="2"/>
                  </a:lnTo>
                  <a:lnTo>
                    <a:pt x="12" y="2"/>
                  </a:lnTo>
                  <a:lnTo>
                    <a:pt x="25" y="2"/>
                  </a:lnTo>
                  <a:lnTo>
                    <a:pt x="43" y="2"/>
                  </a:lnTo>
                  <a:lnTo>
                    <a:pt x="67" y="3"/>
                  </a:lnTo>
                  <a:lnTo>
                    <a:pt x="93" y="3"/>
                  </a:lnTo>
                  <a:lnTo>
                    <a:pt x="125" y="3"/>
                  </a:lnTo>
                  <a:lnTo>
                    <a:pt x="160" y="4"/>
                  </a:lnTo>
                  <a:lnTo>
                    <a:pt x="199" y="4"/>
                  </a:lnTo>
                  <a:lnTo>
                    <a:pt x="241" y="4"/>
                  </a:lnTo>
                  <a:lnTo>
                    <a:pt x="286" y="5"/>
                  </a:lnTo>
                  <a:lnTo>
                    <a:pt x="333" y="5"/>
                  </a:lnTo>
                  <a:lnTo>
                    <a:pt x="384" y="5"/>
                  </a:lnTo>
                  <a:lnTo>
                    <a:pt x="436" y="6"/>
                  </a:lnTo>
                  <a:lnTo>
                    <a:pt x="491" y="6"/>
                  </a:lnTo>
                  <a:lnTo>
                    <a:pt x="547" y="6"/>
                  </a:lnTo>
                  <a:lnTo>
                    <a:pt x="603" y="6"/>
                  </a:lnTo>
                  <a:lnTo>
                    <a:pt x="662" y="8"/>
                  </a:lnTo>
                  <a:lnTo>
                    <a:pt x="721" y="8"/>
                  </a:lnTo>
                  <a:lnTo>
                    <a:pt x="781" y="8"/>
                  </a:lnTo>
                  <a:lnTo>
                    <a:pt x="841" y="8"/>
                  </a:lnTo>
                  <a:lnTo>
                    <a:pt x="901" y="8"/>
                  </a:lnTo>
                  <a:lnTo>
                    <a:pt x="961" y="6"/>
                  </a:lnTo>
                  <a:lnTo>
                    <a:pt x="1020" y="6"/>
                  </a:lnTo>
                  <a:lnTo>
                    <a:pt x="1079" y="6"/>
                  </a:lnTo>
                  <a:lnTo>
                    <a:pt x="1136" y="5"/>
                  </a:lnTo>
                  <a:lnTo>
                    <a:pt x="1193" y="5"/>
                  </a:lnTo>
                  <a:lnTo>
                    <a:pt x="1247" y="4"/>
                  </a:lnTo>
                  <a:lnTo>
                    <a:pt x="1300" y="3"/>
                  </a:lnTo>
                  <a:lnTo>
                    <a:pt x="1350" y="2"/>
                  </a:lnTo>
                  <a:lnTo>
                    <a:pt x="1398" y="1"/>
                  </a:lnTo>
                  <a:lnTo>
                    <a:pt x="1443" y="0"/>
                  </a:lnTo>
                  <a:lnTo>
                    <a:pt x="1443" y="0"/>
                  </a:lnTo>
                  <a:lnTo>
                    <a:pt x="1443" y="0"/>
                  </a:lnTo>
                  <a:lnTo>
                    <a:pt x="1443" y="1"/>
                  </a:lnTo>
                  <a:lnTo>
                    <a:pt x="1443" y="1"/>
                  </a:lnTo>
                  <a:lnTo>
                    <a:pt x="1442" y="1"/>
                  </a:lnTo>
                  <a:lnTo>
                    <a:pt x="1441" y="2"/>
                  </a:lnTo>
                  <a:lnTo>
                    <a:pt x="1439" y="3"/>
                  </a:lnTo>
                  <a:lnTo>
                    <a:pt x="1436" y="3"/>
                  </a:lnTo>
                  <a:lnTo>
                    <a:pt x="1432" y="4"/>
                  </a:lnTo>
                  <a:lnTo>
                    <a:pt x="1427" y="5"/>
                  </a:lnTo>
                  <a:lnTo>
                    <a:pt x="1420" y="6"/>
                  </a:lnTo>
                  <a:lnTo>
                    <a:pt x="1411" y="8"/>
                  </a:lnTo>
                  <a:lnTo>
                    <a:pt x="1402" y="9"/>
                  </a:lnTo>
                  <a:lnTo>
                    <a:pt x="1390" y="10"/>
                  </a:lnTo>
                  <a:lnTo>
                    <a:pt x="1376" y="10"/>
                  </a:lnTo>
                  <a:lnTo>
                    <a:pt x="1360" y="11"/>
                  </a:lnTo>
                  <a:lnTo>
                    <a:pt x="1341" y="12"/>
                  </a:lnTo>
                  <a:lnTo>
                    <a:pt x="1320" y="13"/>
                  </a:lnTo>
                  <a:lnTo>
                    <a:pt x="1297" y="14"/>
                  </a:lnTo>
                  <a:lnTo>
                    <a:pt x="1270" y="15"/>
                  </a:lnTo>
                  <a:lnTo>
                    <a:pt x="1240" y="16"/>
                  </a:lnTo>
                  <a:lnTo>
                    <a:pt x="1208" y="16"/>
                  </a:lnTo>
                  <a:lnTo>
                    <a:pt x="1171" y="17"/>
                  </a:lnTo>
                  <a:lnTo>
                    <a:pt x="1131" y="17"/>
                  </a:lnTo>
                  <a:lnTo>
                    <a:pt x="1089" y="18"/>
                  </a:lnTo>
                  <a:lnTo>
                    <a:pt x="1041" y="18"/>
                  </a:lnTo>
                  <a:lnTo>
                    <a:pt x="990" y="20"/>
                  </a:lnTo>
                  <a:lnTo>
                    <a:pt x="934" y="20"/>
                  </a:lnTo>
                  <a:lnTo>
                    <a:pt x="876" y="20"/>
                  </a:lnTo>
                  <a:lnTo>
                    <a:pt x="811" y="20"/>
                  </a:lnTo>
                  <a:lnTo>
                    <a:pt x="743" y="18"/>
                  </a:lnTo>
                  <a:lnTo>
                    <a:pt x="670" y="18"/>
                  </a:lnTo>
                  <a:close/>
                </a:path>
              </a:pathLst>
            </a:custGeom>
            <a:solidFill>
              <a:srgbClr val="000000"/>
            </a:solidFill>
            <a:ln w="9525">
              <a:noFill/>
              <a:round/>
            </a:ln>
          </p:spPr>
          <p:txBody>
            <a:bodyPr/>
            <a:lstStyle/>
            <a:p>
              <a:endParaRPr lang="en-US"/>
            </a:p>
          </p:txBody>
        </p:sp>
        <p:sp>
          <p:nvSpPr>
            <p:cNvPr id="352405" name="Freeform 149"/>
            <p:cNvSpPr/>
            <p:nvPr/>
          </p:nvSpPr>
          <p:spPr bwMode="auto">
            <a:xfrm>
              <a:off x="3636" y="1396"/>
              <a:ext cx="37" cy="52"/>
            </a:xfrm>
            <a:custGeom>
              <a:avLst/>
              <a:gdLst/>
              <a:ahLst/>
              <a:cxnLst>
                <a:cxn ang="0">
                  <a:pos x="138" y="249"/>
                </a:cxn>
                <a:cxn ang="0">
                  <a:pos x="139" y="249"/>
                </a:cxn>
                <a:cxn ang="0">
                  <a:pos x="142" y="248"/>
                </a:cxn>
                <a:cxn ang="0">
                  <a:pos x="147" y="246"/>
                </a:cxn>
                <a:cxn ang="0">
                  <a:pos x="151" y="242"/>
                </a:cxn>
                <a:cxn ang="0">
                  <a:pos x="155" y="237"/>
                </a:cxn>
                <a:cxn ang="0">
                  <a:pos x="159" y="230"/>
                </a:cxn>
                <a:cxn ang="0">
                  <a:pos x="160" y="222"/>
                </a:cxn>
                <a:cxn ang="0">
                  <a:pos x="160" y="211"/>
                </a:cxn>
                <a:cxn ang="0">
                  <a:pos x="157" y="196"/>
                </a:cxn>
                <a:cxn ang="0">
                  <a:pos x="151" y="180"/>
                </a:cxn>
                <a:cxn ang="0">
                  <a:pos x="139" y="159"/>
                </a:cxn>
                <a:cxn ang="0">
                  <a:pos x="124" y="136"/>
                </a:cxn>
                <a:cxn ang="0">
                  <a:pos x="103" y="109"/>
                </a:cxn>
                <a:cxn ang="0">
                  <a:pos x="75" y="77"/>
                </a:cxn>
                <a:cxn ang="0">
                  <a:pos x="41" y="41"/>
                </a:cxn>
                <a:cxn ang="0">
                  <a:pos x="0" y="0"/>
                </a:cxn>
                <a:cxn ang="0">
                  <a:pos x="3" y="3"/>
                </a:cxn>
                <a:cxn ang="0">
                  <a:pos x="11" y="10"/>
                </a:cxn>
                <a:cxn ang="0">
                  <a:pos x="25" y="21"/>
                </a:cxn>
                <a:cxn ang="0">
                  <a:pos x="41" y="35"/>
                </a:cxn>
                <a:cxn ang="0">
                  <a:pos x="60" y="53"/>
                </a:cxn>
                <a:cxn ang="0">
                  <a:pos x="80" y="73"/>
                </a:cxn>
                <a:cxn ang="0">
                  <a:pos x="101" y="93"/>
                </a:cxn>
                <a:cxn ang="0">
                  <a:pos x="122" y="115"/>
                </a:cxn>
                <a:cxn ang="0">
                  <a:pos x="140" y="137"/>
                </a:cxn>
                <a:cxn ang="0">
                  <a:pos x="156" y="159"/>
                </a:cxn>
                <a:cxn ang="0">
                  <a:pos x="168" y="180"/>
                </a:cxn>
                <a:cxn ang="0">
                  <a:pos x="176" y="200"/>
                </a:cxn>
                <a:cxn ang="0">
                  <a:pos x="178" y="217"/>
                </a:cxn>
                <a:cxn ang="0">
                  <a:pos x="172" y="232"/>
                </a:cxn>
                <a:cxn ang="0">
                  <a:pos x="160" y="242"/>
                </a:cxn>
                <a:cxn ang="0">
                  <a:pos x="138" y="249"/>
                </a:cxn>
              </a:cxnLst>
              <a:rect l="0" t="0" r="r" b="b"/>
              <a:pathLst>
                <a:path w="178" h="249">
                  <a:moveTo>
                    <a:pt x="138" y="249"/>
                  </a:moveTo>
                  <a:lnTo>
                    <a:pt x="139" y="249"/>
                  </a:lnTo>
                  <a:lnTo>
                    <a:pt x="142" y="248"/>
                  </a:lnTo>
                  <a:lnTo>
                    <a:pt x="147" y="246"/>
                  </a:lnTo>
                  <a:lnTo>
                    <a:pt x="151" y="242"/>
                  </a:lnTo>
                  <a:lnTo>
                    <a:pt x="155" y="237"/>
                  </a:lnTo>
                  <a:lnTo>
                    <a:pt x="159" y="230"/>
                  </a:lnTo>
                  <a:lnTo>
                    <a:pt x="160" y="222"/>
                  </a:lnTo>
                  <a:lnTo>
                    <a:pt x="160" y="211"/>
                  </a:lnTo>
                  <a:lnTo>
                    <a:pt x="157" y="196"/>
                  </a:lnTo>
                  <a:lnTo>
                    <a:pt x="151" y="180"/>
                  </a:lnTo>
                  <a:lnTo>
                    <a:pt x="139" y="159"/>
                  </a:lnTo>
                  <a:lnTo>
                    <a:pt x="124" y="136"/>
                  </a:lnTo>
                  <a:lnTo>
                    <a:pt x="103" y="109"/>
                  </a:lnTo>
                  <a:lnTo>
                    <a:pt x="75" y="77"/>
                  </a:lnTo>
                  <a:lnTo>
                    <a:pt x="41" y="41"/>
                  </a:lnTo>
                  <a:lnTo>
                    <a:pt x="0" y="0"/>
                  </a:lnTo>
                  <a:lnTo>
                    <a:pt x="3" y="3"/>
                  </a:lnTo>
                  <a:lnTo>
                    <a:pt x="11" y="10"/>
                  </a:lnTo>
                  <a:lnTo>
                    <a:pt x="25" y="21"/>
                  </a:lnTo>
                  <a:lnTo>
                    <a:pt x="41" y="35"/>
                  </a:lnTo>
                  <a:lnTo>
                    <a:pt x="60" y="53"/>
                  </a:lnTo>
                  <a:lnTo>
                    <a:pt x="80" y="73"/>
                  </a:lnTo>
                  <a:lnTo>
                    <a:pt x="101" y="93"/>
                  </a:lnTo>
                  <a:lnTo>
                    <a:pt x="122" y="115"/>
                  </a:lnTo>
                  <a:lnTo>
                    <a:pt x="140" y="137"/>
                  </a:lnTo>
                  <a:lnTo>
                    <a:pt x="156" y="159"/>
                  </a:lnTo>
                  <a:lnTo>
                    <a:pt x="168" y="180"/>
                  </a:lnTo>
                  <a:lnTo>
                    <a:pt x="176" y="200"/>
                  </a:lnTo>
                  <a:lnTo>
                    <a:pt x="178" y="217"/>
                  </a:lnTo>
                  <a:lnTo>
                    <a:pt x="172" y="232"/>
                  </a:lnTo>
                  <a:lnTo>
                    <a:pt x="160" y="242"/>
                  </a:lnTo>
                  <a:lnTo>
                    <a:pt x="138" y="249"/>
                  </a:lnTo>
                  <a:close/>
                </a:path>
              </a:pathLst>
            </a:custGeom>
            <a:solidFill>
              <a:srgbClr val="000000"/>
            </a:solidFill>
            <a:ln w="9525">
              <a:noFill/>
              <a:round/>
            </a:ln>
          </p:spPr>
          <p:txBody>
            <a:bodyPr/>
            <a:lstStyle/>
            <a:p>
              <a:endParaRPr lang="en-US"/>
            </a:p>
          </p:txBody>
        </p:sp>
        <p:sp>
          <p:nvSpPr>
            <p:cNvPr id="352406" name="Freeform 150"/>
            <p:cNvSpPr/>
            <p:nvPr/>
          </p:nvSpPr>
          <p:spPr bwMode="auto">
            <a:xfrm>
              <a:off x="3436" y="1421"/>
              <a:ext cx="137" cy="12"/>
            </a:xfrm>
            <a:custGeom>
              <a:avLst/>
              <a:gdLst/>
              <a:ahLst/>
              <a:cxnLst>
                <a:cxn ang="0">
                  <a:pos x="1" y="58"/>
                </a:cxn>
                <a:cxn ang="0">
                  <a:pos x="2" y="56"/>
                </a:cxn>
                <a:cxn ang="0">
                  <a:pos x="4" y="51"/>
                </a:cxn>
                <a:cxn ang="0">
                  <a:pos x="9" y="44"/>
                </a:cxn>
                <a:cxn ang="0">
                  <a:pos x="16" y="36"/>
                </a:cxn>
                <a:cxn ang="0">
                  <a:pos x="25" y="28"/>
                </a:cxn>
                <a:cxn ang="0">
                  <a:pos x="36" y="22"/>
                </a:cxn>
                <a:cxn ang="0">
                  <a:pos x="52" y="17"/>
                </a:cxn>
                <a:cxn ang="0">
                  <a:pos x="71" y="16"/>
                </a:cxn>
                <a:cxn ang="0">
                  <a:pos x="77" y="16"/>
                </a:cxn>
                <a:cxn ang="0">
                  <a:pos x="96" y="16"/>
                </a:cxn>
                <a:cxn ang="0">
                  <a:pos x="125" y="17"/>
                </a:cxn>
                <a:cxn ang="0">
                  <a:pos x="163" y="17"/>
                </a:cxn>
                <a:cxn ang="0">
                  <a:pos x="207" y="18"/>
                </a:cxn>
                <a:cxn ang="0">
                  <a:pos x="257" y="20"/>
                </a:cxn>
                <a:cxn ang="0">
                  <a:pos x="311" y="20"/>
                </a:cxn>
                <a:cxn ang="0">
                  <a:pos x="365" y="21"/>
                </a:cxn>
                <a:cxn ang="0">
                  <a:pos x="420" y="21"/>
                </a:cxn>
                <a:cxn ang="0">
                  <a:pos x="473" y="21"/>
                </a:cxn>
                <a:cxn ang="0">
                  <a:pos x="522" y="21"/>
                </a:cxn>
                <a:cxn ang="0">
                  <a:pos x="565" y="20"/>
                </a:cxn>
                <a:cxn ang="0">
                  <a:pos x="602" y="18"/>
                </a:cxn>
                <a:cxn ang="0">
                  <a:pos x="630" y="17"/>
                </a:cxn>
                <a:cxn ang="0">
                  <a:pos x="647" y="15"/>
                </a:cxn>
                <a:cxn ang="0">
                  <a:pos x="652" y="13"/>
                </a:cxn>
                <a:cxn ang="0">
                  <a:pos x="647" y="13"/>
                </a:cxn>
                <a:cxn ang="0">
                  <a:pos x="631" y="13"/>
                </a:cxn>
                <a:cxn ang="0">
                  <a:pos x="607" y="12"/>
                </a:cxn>
                <a:cxn ang="0">
                  <a:pos x="577" y="12"/>
                </a:cxn>
                <a:cxn ang="0">
                  <a:pos x="540" y="11"/>
                </a:cxn>
                <a:cxn ang="0">
                  <a:pos x="498" y="11"/>
                </a:cxn>
                <a:cxn ang="0">
                  <a:pos x="452" y="10"/>
                </a:cxn>
                <a:cxn ang="0">
                  <a:pos x="404" y="9"/>
                </a:cxn>
                <a:cxn ang="0">
                  <a:pos x="354" y="8"/>
                </a:cxn>
                <a:cxn ang="0">
                  <a:pos x="304" y="6"/>
                </a:cxn>
                <a:cxn ang="0">
                  <a:pos x="256" y="5"/>
                </a:cxn>
                <a:cxn ang="0">
                  <a:pos x="210" y="4"/>
                </a:cxn>
                <a:cxn ang="0">
                  <a:pos x="167" y="3"/>
                </a:cxn>
                <a:cxn ang="0">
                  <a:pos x="130" y="2"/>
                </a:cxn>
                <a:cxn ang="0">
                  <a:pos x="97" y="1"/>
                </a:cxn>
                <a:cxn ang="0">
                  <a:pos x="73" y="0"/>
                </a:cxn>
                <a:cxn ang="0">
                  <a:pos x="69" y="0"/>
                </a:cxn>
                <a:cxn ang="0">
                  <a:pos x="59" y="2"/>
                </a:cxn>
                <a:cxn ang="0">
                  <a:pos x="46" y="4"/>
                </a:cxn>
                <a:cxn ang="0">
                  <a:pos x="31" y="9"/>
                </a:cxn>
                <a:cxn ang="0">
                  <a:pos x="17" y="16"/>
                </a:cxn>
                <a:cxn ang="0">
                  <a:pos x="5" y="26"/>
                </a:cxn>
                <a:cxn ang="0">
                  <a:pos x="0" y="40"/>
                </a:cxn>
                <a:cxn ang="0">
                  <a:pos x="1" y="58"/>
                </a:cxn>
              </a:cxnLst>
              <a:rect l="0" t="0" r="r" b="b"/>
              <a:pathLst>
                <a:path w="652" h="58">
                  <a:moveTo>
                    <a:pt x="1" y="58"/>
                  </a:moveTo>
                  <a:lnTo>
                    <a:pt x="2" y="56"/>
                  </a:lnTo>
                  <a:lnTo>
                    <a:pt x="4" y="51"/>
                  </a:lnTo>
                  <a:lnTo>
                    <a:pt x="9" y="44"/>
                  </a:lnTo>
                  <a:lnTo>
                    <a:pt x="16" y="36"/>
                  </a:lnTo>
                  <a:lnTo>
                    <a:pt x="25" y="28"/>
                  </a:lnTo>
                  <a:lnTo>
                    <a:pt x="36" y="22"/>
                  </a:lnTo>
                  <a:lnTo>
                    <a:pt x="52" y="17"/>
                  </a:lnTo>
                  <a:lnTo>
                    <a:pt x="71" y="16"/>
                  </a:lnTo>
                  <a:lnTo>
                    <a:pt x="77" y="16"/>
                  </a:lnTo>
                  <a:lnTo>
                    <a:pt x="96" y="16"/>
                  </a:lnTo>
                  <a:lnTo>
                    <a:pt x="125" y="17"/>
                  </a:lnTo>
                  <a:lnTo>
                    <a:pt x="163" y="17"/>
                  </a:lnTo>
                  <a:lnTo>
                    <a:pt x="207" y="18"/>
                  </a:lnTo>
                  <a:lnTo>
                    <a:pt x="257" y="20"/>
                  </a:lnTo>
                  <a:lnTo>
                    <a:pt x="311" y="20"/>
                  </a:lnTo>
                  <a:lnTo>
                    <a:pt x="365" y="21"/>
                  </a:lnTo>
                  <a:lnTo>
                    <a:pt x="420" y="21"/>
                  </a:lnTo>
                  <a:lnTo>
                    <a:pt x="473" y="21"/>
                  </a:lnTo>
                  <a:lnTo>
                    <a:pt x="522" y="21"/>
                  </a:lnTo>
                  <a:lnTo>
                    <a:pt x="565" y="20"/>
                  </a:lnTo>
                  <a:lnTo>
                    <a:pt x="602" y="18"/>
                  </a:lnTo>
                  <a:lnTo>
                    <a:pt x="630" y="17"/>
                  </a:lnTo>
                  <a:lnTo>
                    <a:pt x="647" y="15"/>
                  </a:lnTo>
                  <a:lnTo>
                    <a:pt x="652" y="13"/>
                  </a:lnTo>
                  <a:lnTo>
                    <a:pt x="647" y="13"/>
                  </a:lnTo>
                  <a:lnTo>
                    <a:pt x="631" y="13"/>
                  </a:lnTo>
                  <a:lnTo>
                    <a:pt x="607" y="12"/>
                  </a:lnTo>
                  <a:lnTo>
                    <a:pt x="577" y="12"/>
                  </a:lnTo>
                  <a:lnTo>
                    <a:pt x="540" y="11"/>
                  </a:lnTo>
                  <a:lnTo>
                    <a:pt x="498" y="11"/>
                  </a:lnTo>
                  <a:lnTo>
                    <a:pt x="452" y="10"/>
                  </a:lnTo>
                  <a:lnTo>
                    <a:pt x="404" y="9"/>
                  </a:lnTo>
                  <a:lnTo>
                    <a:pt x="354" y="8"/>
                  </a:lnTo>
                  <a:lnTo>
                    <a:pt x="304" y="6"/>
                  </a:lnTo>
                  <a:lnTo>
                    <a:pt x="256" y="5"/>
                  </a:lnTo>
                  <a:lnTo>
                    <a:pt x="210" y="4"/>
                  </a:lnTo>
                  <a:lnTo>
                    <a:pt x="167" y="3"/>
                  </a:lnTo>
                  <a:lnTo>
                    <a:pt x="130" y="2"/>
                  </a:lnTo>
                  <a:lnTo>
                    <a:pt x="97" y="1"/>
                  </a:lnTo>
                  <a:lnTo>
                    <a:pt x="73" y="0"/>
                  </a:lnTo>
                  <a:lnTo>
                    <a:pt x="69" y="0"/>
                  </a:lnTo>
                  <a:lnTo>
                    <a:pt x="59" y="2"/>
                  </a:lnTo>
                  <a:lnTo>
                    <a:pt x="46" y="4"/>
                  </a:lnTo>
                  <a:lnTo>
                    <a:pt x="31" y="9"/>
                  </a:lnTo>
                  <a:lnTo>
                    <a:pt x="17" y="16"/>
                  </a:lnTo>
                  <a:lnTo>
                    <a:pt x="5" y="26"/>
                  </a:lnTo>
                  <a:lnTo>
                    <a:pt x="0" y="40"/>
                  </a:lnTo>
                  <a:lnTo>
                    <a:pt x="1" y="58"/>
                  </a:lnTo>
                  <a:close/>
                </a:path>
              </a:pathLst>
            </a:custGeom>
            <a:solidFill>
              <a:srgbClr val="000000"/>
            </a:solidFill>
            <a:ln w="9525">
              <a:noFill/>
              <a:round/>
            </a:ln>
          </p:spPr>
          <p:txBody>
            <a:bodyPr/>
            <a:lstStyle/>
            <a:p>
              <a:endParaRPr lang="en-US"/>
            </a:p>
          </p:txBody>
        </p:sp>
        <p:sp>
          <p:nvSpPr>
            <p:cNvPr id="352407" name="Freeform 151"/>
            <p:cNvSpPr/>
            <p:nvPr/>
          </p:nvSpPr>
          <p:spPr bwMode="auto">
            <a:xfrm>
              <a:off x="3383" y="1395"/>
              <a:ext cx="27" cy="8"/>
            </a:xfrm>
            <a:custGeom>
              <a:avLst/>
              <a:gdLst/>
              <a:ahLst/>
              <a:cxnLst>
                <a:cxn ang="0">
                  <a:pos x="2" y="37"/>
                </a:cxn>
                <a:cxn ang="0">
                  <a:pos x="0" y="36"/>
                </a:cxn>
                <a:cxn ang="0">
                  <a:pos x="0" y="33"/>
                </a:cxn>
                <a:cxn ang="0">
                  <a:pos x="4" y="28"/>
                </a:cxn>
                <a:cxn ang="0">
                  <a:pos x="9" y="21"/>
                </a:cxn>
                <a:cxn ang="0">
                  <a:pos x="14" y="14"/>
                </a:cxn>
                <a:cxn ang="0">
                  <a:pos x="20" y="8"/>
                </a:cxn>
                <a:cxn ang="0">
                  <a:pos x="24" y="4"/>
                </a:cxn>
                <a:cxn ang="0">
                  <a:pos x="25" y="2"/>
                </a:cxn>
                <a:cxn ang="0">
                  <a:pos x="29" y="2"/>
                </a:cxn>
                <a:cxn ang="0">
                  <a:pos x="39" y="1"/>
                </a:cxn>
                <a:cxn ang="0">
                  <a:pos x="55" y="1"/>
                </a:cxn>
                <a:cxn ang="0">
                  <a:pos x="72" y="0"/>
                </a:cxn>
                <a:cxn ang="0">
                  <a:pos x="90" y="0"/>
                </a:cxn>
                <a:cxn ang="0">
                  <a:pos x="106" y="1"/>
                </a:cxn>
                <a:cxn ang="0">
                  <a:pos x="118" y="2"/>
                </a:cxn>
                <a:cxn ang="0">
                  <a:pos x="124" y="5"/>
                </a:cxn>
                <a:cxn ang="0">
                  <a:pos x="121" y="7"/>
                </a:cxn>
                <a:cxn ang="0">
                  <a:pos x="111" y="9"/>
                </a:cxn>
                <a:cxn ang="0">
                  <a:pos x="96" y="11"/>
                </a:cxn>
                <a:cxn ang="0">
                  <a:pos x="78" y="12"/>
                </a:cxn>
                <a:cxn ang="0">
                  <a:pos x="60" y="12"/>
                </a:cxn>
                <a:cxn ang="0">
                  <a:pos x="44" y="13"/>
                </a:cxn>
                <a:cxn ang="0">
                  <a:pos x="33" y="13"/>
                </a:cxn>
                <a:cxn ang="0">
                  <a:pos x="29" y="13"/>
                </a:cxn>
                <a:cxn ang="0">
                  <a:pos x="26" y="17"/>
                </a:cxn>
                <a:cxn ang="0">
                  <a:pos x="20" y="24"/>
                </a:cxn>
                <a:cxn ang="0">
                  <a:pos x="11" y="32"/>
                </a:cxn>
                <a:cxn ang="0">
                  <a:pos x="2" y="37"/>
                </a:cxn>
              </a:cxnLst>
              <a:rect l="0" t="0" r="r" b="b"/>
              <a:pathLst>
                <a:path w="124" h="37">
                  <a:moveTo>
                    <a:pt x="2" y="37"/>
                  </a:moveTo>
                  <a:lnTo>
                    <a:pt x="0" y="36"/>
                  </a:lnTo>
                  <a:lnTo>
                    <a:pt x="0" y="33"/>
                  </a:lnTo>
                  <a:lnTo>
                    <a:pt x="4" y="28"/>
                  </a:lnTo>
                  <a:lnTo>
                    <a:pt x="9" y="21"/>
                  </a:lnTo>
                  <a:lnTo>
                    <a:pt x="14" y="14"/>
                  </a:lnTo>
                  <a:lnTo>
                    <a:pt x="20" y="8"/>
                  </a:lnTo>
                  <a:lnTo>
                    <a:pt x="24" y="4"/>
                  </a:lnTo>
                  <a:lnTo>
                    <a:pt x="25" y="2"/>
                  </a:lnTo>
                  <a:lnTo>
                    <a:pt x="29" y="2"/>
                  </a:lnTo>
                  <a:lnTo>
                    <a:pt x="39" y="1"/>
                  </a:lnTo>
                  <a:lnTo>
                    <a:pt x="55" y="1"/>
                  </a:lnTo>
                  <a:lnTo>
                    <a:pt x="72" y="0"/>
                  </a:lnTo>
                  <a:lnTo>
                    <a:pt x="90" y="0"/>
                  </a:lnTo>
                  <a:lnTo>
                    <a:pt x="106" y="1"/>
                  </a:lnTo>
                  <a:lnTo>
                    <a:pt x="118" y="2"/>
                  </a:lnTo>
                  <a:lnTo>
                    <a:pt x="124" y="5"/>
                  </a:lnTo>
                  <a:lnTo>
                    <a:pt x="121" y="7"/>
                  </a:lnTo>
                  <a:lnTo>
                    <a:pt x="111" y="9"/>
                  </a:lnTo>
                  <a:lnTo>
                    <a:pt x="96" y="11"/>
                  </a:lnTo>
                  <a:lnTo>
                    <a:pt x="78" y="12"/>
                  </a:lnTo>
                  <a:lnTo>
                    <a:pt x="60" y="12"/>
                  </a:lnTo>
                  <a:lnTo>
                    <a:pt x="44" y="13"/>
                  </a:lnTo>
                  <a:lnTo>
                    <a:pt x="33" y="13"/>
                  </a:lnTo>
                  <a:lnTo>
                    <a:pt x="29" y="13"/>
                  </a:lnTo>
                  <a:lnTo>
                    <a:pt x="26" y="17"/>
                  </a:lnTo>
                  <a:lnTo>
                    <a:pt x="20" y="24"/>
                  </a:lnTo>
                  <a:lnTo>
                    <a:pt x="11" y="32"/>
                  </a:lnTo>
                  <a:lnTo>
                    <a:pt x="2" y="37"/>
                  </a:lnTo>
                  <a:close/>
                </a:path>
              </a:pathLst>
            </a:custGeom>
            <a:solidFill>
              <a:srgbClr val="000000"/>
            </a:solidFill>
            <a:ln w="9525">
              <a:noFill/>
              <a:round/>
            </a:ln>
          </p:spPr>
          <p:txBody>
            <a:bodyPr/>
            <a:lstStyle/>
            <a:p>
              <a:endParaRPr lang="en-US"/>
            </a:p>
          </p:txBody>
        </p:sp>
        <p:sp>
          <p:nvSpPr>
            <p:cNvPr id="352408" name="Freeform 152"/>
            <p:cNvSpPr/>
            <p:nvPr/>
          </p:nvSpPr>
          <p:spPr bwMode="auto">
            <a:xfrm>
              <a:off x="3606" y="1318"/>
              <a:ext cx="5" cy="10"/>
            </a:xfrm>
            <a:custGeom>
              <a:avLst/>
              <a:gdLst/>
              <a:ahLst/>
              <a:cxnLst>
                <a:cxn ang="0">
                  <a:pos x="0" y="0"/>
                </a:cxn>
                <a:cxn ang="0">
                  <a:pos x="4" y="1"/>
                </a:cxn>
                <a:cxn ang="0">
                  <a:pos x="13" y="3"/>
                </a:cxn>
                <a:cxn ang="0">
                  <a:pos x="20" y="10"/>
                </a:cxn>
                <a:cxn ang="0">
                  <a:pos x="24" y="21"/>
                </a:cxn>
                <a:cxn ang="0">
                  <a:pos x="22" y="32"/>
                </a:cxn>
                <a:cxn ang="0">
                  <a:pos x="17" y="36"/>
                </a:cxn>
                <a:cxn ang="0">
                  <a:pos x="9" y="40"/>
                </a:cxn>
                <a:cxn ang="0">
                  <a:pos x="0" y="46"/>
                </a:cxn>
                <a:cxn ang="0">
                  <a:pos x="1" y="45"/>
                </a:cxn>
                <a:cxn ang="0">
                  <a:pos x="5" y="42"/>
                </a:cxn>
                <a:cxn ang="0">
                  <a:pos x="9" y="37"/>
                </a:cxn>
                <a:cxn ang="0">
                  <a:pos x="15" y="32"/>
                </a:cxn>
                <a:cxn ang="0">
                  <a:pos x="17" y="25"/>
                </a:cxn>
                <a:cxn ang="0">
                  <a:pos x="16" y="16"/>
                </a:cxn>
                <a:cxn ang="0">
                  <a:pos x="11" y="9"/>
                </a:cxn>
                <a:cxn ang="0">
                  <a:pos x="0" y="0"/>
                </a:cxn>
              </a:cxnLst>
              <a:rect l="0" t="0" r="r" b="b"/>
              <a:pathLst>
                <a:path w="24" h="46">
                  <a:moveTo>
                    <a:pt x="0" y="0"/>
                  </a:moveTo>
                  <a:lnTo>
                    <a:pt x="4" y="1"/>
                  </a:lnTo>
                  <a:lnTo>
                    <a:pt x="13" y="3"/>
                  </a:lnTo>
                  <a:lnTo>
                    <a:pt x="20" y="10"/>
                  </a:lnTo>
                  <a:lnTo>
                    <a:pt x="24" y="21"/>
                  </a:lnTo>
                  <a:lnTo>
                    <a:pt x="22" y="32"/>
                  </a:lnTo>
                  <a:lnTo>
                    <a:pt x="17" y="36"/>
                  </a:lnTo>
                  <a:lnTo>
                    <a:pt x="9" y="40"/>
                  </a:lnTo>
                  <a:lnTo>
                    <a:pt x="0" y="46"/>
                  </a:lnTo>
                  <a:lnTo>
                    <a:pt x="1" y="45"/>
                  </a:lnTo>
                  <a:lnTo>
                    <a:pt x="5" y="42"/>
                  </a:lnTo>
                  <a:lnTo>
                    <a:pt x="9" y="37"/>
                  </a:lnTo>
                  <a:lnTo>
                    <a:pt x="15" y="32"/>
                  </a:lnTo>
                  <a:lnTo>
                    <a:pt x="17" y="25"/>
                  </a:lnTo>
                  <a:lnTo>
                    <a:pt x="16" y="16"/>
                  </a:lnTo>
                  <a:lnTo>
                    <a:pt x="11" y="9"/>
                  </a:lnTo>
                  <a:lnTo>
                    <a:pt x="0" y="0"/>
                  </a:lnTo>
                  <a:close/>
                </a:path>
              </a:pathLst>
            </a:custGeom>
            <a:solidFill>
              <a:srgbClr val="000000"/>
            </a:solidFill>
            <a:ln w="9525">
              <a:noFill/>
              <a:round/>
            </a:ln>
          </p:spPr>
          <p:txBody>
            <a:bodyPr/>
            <a:lstStyle/>
            <a:p>
              <a:endParaRPr lang="en-US"/>
            </a:p>
          </p:txBody>
        </p:sp>
        <p:sp>
          <p:nvSpPr>
            <p:cNvPr id="352409" name="Freeform 153"/>
            <p:cNvSpPr/>
            <p:nvPr/>
          </p:nvSpPr>
          <p:spPr bwMode="auto">
            <a:xfrm>
              <a:off x="3581" y="1224"/>
              <a:ext cx="6" cy="12"/>
            </a:xfrm>
            <a:custGeom>
              <a:avLst/>
              <a:gdLst/>
              <a:ahLst/>
              <a:cxnLst>
                <a:cxn ang="0">
                  <a:pos x="0" y="0"/>
                </a:cxn>
                <a:cxn ang="0">
                  <a:pos x="1" y="0"/>
                </a:cxn>
                <a:cxn ang="0">
                  <a:pos x="5" y="0"/>
                </a:cxn>
                <a:cxn ang="0">
                  <a:pos x="9" y="1"/>
                </a:cxn>
                <a:cxn ang="0">
                  <a:pos x="16" y="2"/>
                </a:cxn>
                <a:cxn ang="0">
                  <a:pos x="21" y="5"/>
                </a:cxn>
                <a:cxn ang="0">
                  <a:pos x="26" y="10"/>
                </a:cxn>
                <a:cxn ang="0">
                  <a:pos x="29" y="16"/>
                </a:cxn>
                <a:cxn ang="0">
                  <a:pos x="30" y="25"/>
                </a:cxn>
                <a:cxn ang="0">
                  <a:pos x="29" y="33"/>
                </a:cxn>
                <a:cxn ang="0">
                  <a:pos x="24" y="43"/>
                </a:cxn>
                <a:cxn ang="0">
                  <a:pos x="15" y="50"/>
                </a:cxn>
                <a:cxn ang="0">
                  <a:pos x="0" y="56"/>
                </a:cxn>
                <a:cxn ang="0">
                  <a:pos x="1" y="55"/>
                </a:cxn>
                <a:cxn ang="0">
                  <a:pos x="5" y="51"/>
                </a:cxn>
                <a:cxn ang="0">
                  <a:pos x="9" y="45"/>
                </a:cxn>
                <a:cxn ang="0">
                  <a:pos x="15" y="38"/>
                </a:cxn>
                <a:cxn ang="0">
                  <a:pos x="17" y="29"/>
                </a:cxn>
                <a:cxn ang="0">
                  <a:pos x="16" y="21"/>
                </a:cxn>
                <a:cxn ang="0">
                  <a:pos x="11" y="10"/>
                </a:cxn>
                <a:cxn ang="0">
                  <a:pos x="0" y="0"/>
                </a:cxn>
              </a:cxnLst>
              <a:rect l="0" t="0" r="r" b="b"/>
              <a:pathLst>
                <a:path w="30" h="56">
                  <a:moveTo>
                    <a:pt x="0" y="0"/>
                  </a:moveTo>
                  <a:lnTo>
                    <a:pt x="1" y="0"/>
                  </a:lnTo>
                  <a:lnTo>
                    <a:pt x="5" y="0"/>
                  </a:lnTo>
                  <a:lnTo>
                    <a:pt x="9" y="1"/>
                  </a:lnTo>
                  <a:lnTo>
                    <a:pt x="16" y="2"/>
                  </a:lnTo>
                  <a:lnTo>
                    <a:pt x="21" y="5"/>
                  </a:lnTo>
                  <a:lnTo>
                    <a:pt x="26" y="10"/>
                  </a:lnTo>
                  <a:lnTo>
                    <a:pt x="29" y="16"/>
                  </a:lnTo>
                  <a:lnTo>
                    <a:pt x="30" y="25"/>
                  </a:lnTo>
                  <a:lnTo>
                    <a:pt x="29" y="33"/>
                  </a:lnTo>
                  <a:lnTo>
                    <a:pt x="24" y="43"/>
                  </a:lnTo>
                  <a:lnTo>
                    <a:pt x="15" y="50"/>
                  </a:lnTo>
                  <a:lnTo>
                    <a:pt x="0" y="56"/>
                  </a:lnTo>
                  <a:lnTo>
                    <a:pt x="1" y="55"/>
                  </a:lnTo>
                  <a:lnTo>
                    <a:pt x="5" y="51"/>
                  </a:lnTo>
                  <a:lnTo>
                    <a:pt x="9" y="45"/>
                  </a:lnTo>
                  <a:lnTo>
                    <a:pt x="15" y="38"/>
                  </a:lnTo>
                  <a:lnTo>
                    <a:pt x="17" y="29"/>
                  </a:lnTo>
                  <a:lnTo>
                    <a:pt x="16" y="21"/>
                  </a:lnTo>
                  <a:lnTo>
                    <a:pt x="11" y="10"/>
                  </a:lnTo>
                  <a:lnTo>
                    <a:pt x="0" y="0"/>
                  </a:lnTo>
                  <a:close/>
                </a:path>
              </a:pathLst>
            </a:custGeom>
            <a:solidFill>
              <a:srgbClr val="000000"/>
            </a:solidFill>
            <a:ln w="9525">
              <a:noFill/>
              <a:round/>
            </a:ln>
          </p:spPr>
          <p:txBody>
            <a:bodyPr/>
            <a:lstStyle/>
            <a:p>
              <a:endParaRPr lang="en-US"/>
            </a:p>
          </p:txBody>
        </p:sp>
        <p:sp>
          <p:nvSpPr>
            <p:cNvPr id="352410" name="Freeform 154"/>
            <p:cNvSpPr/>
            <p:nvPr/>
          </p:nvSpPr>
          <p:spPr bwMode="auto">
            <a:xfrm>
              <a:off x="3590" y="1054"/>
              <a:ext cx="31" cy="188"/>
            </a:xfrm>
            <a:custGeom>
              <a:avLst/>
              <a:gdLst/>
              <a:ahLst/>
              <a:cxnLst>
                <a:cxn ang="0">
                  <a:pos x="36" y="0"/>
                </a:cxn>
                <a:cxn ang="0">
                  <a:pos x="38" y="3"/>
                </a:cxn>
                <a:cxn ang="0">
                  <a:pos x="43" y="25"/>
                </a:cxn>
                <a:cxn ang="0">
                  <a:pos x="48" y="95"/>
                </a:cxn>
                <a:cxn ang="0">
                  <a:pos x="49" y="238"/>
                </a:cxn>
                <a:cxn ang="0">
                  <a:pos x="48" y="294"/>
                </a:cxn>
                <a:cxn ang="0">
                  <a:pos x="46" y="354"/>
                </a:cxn>
                <a:cxn ang="0">
                  <a:pos x="43" y="418"/>
                </a:cxn>
                <a:cxn ang="0">
                  <a:pos x="39" y="484"/>
                </a:cxn>
                <a:cxn ang="0">
                  <a:pos x="33" y="553"/>
                </a:cxn>
                <a:cxn ang="0">
                  <a:pos x="24" y="623"/>
                </a:cxn>
                <a:cxn ang="0">
                  <a:pos x="13" y="695"/>
                </a:cxn>
                <a:cxn ang="0">
                  <a:pos x="0" y="768"/>
                </a:cxn>
                <a:cxn ang="0">
                  <a:pos x="2" y="743"/>
                </a:cxn>
                <a:cxn ang="0">
                  <a:pos x="8" y="679"/>
                </a:cxn>
                <a:cxn ang="0">
                  <a:pos x="16" y="582"/>
                </a:cxn>
                <a:cxn ang="0">
                  <a:pos x="25" y="466"/>
                </a:cxn>
                <a:cxn ang="0">
                  <a:pos x="33" y="339"/>
                </a:cxn>
                <a:cxn ang="0">
                  <a:pos x="39" y="213"/>
                </a:cxn>
                <a:cxn ang="0">
                  <a:pos x="40" y="96"/>
                </a:cxn>
                <a:cxn ang="0">
                  <a:pos x="36" y="0"/>
                </a:cxn>
              </a:cxnLst>
              <a:rect l="0" t="0" r="r" b="b"/>
              <a:pathLst>
                <a:path w="49" h="768">
                  <a:moveTo>
                    <a:pt x="36" y="0"/>
                  </a:moveTo>
                  <a:lnTo>
                    <a:pt x="38" y="3"/>
                  </a:lnTo>
                  <a:lnTo>
                    <a:pt x="43" y="25"/>
                  </a:lnTo>
                  <a:lnTo>
                    <a:pt x="48" y="95"/>
                  </a:lnTo>
                  <a:lnTo>
                    <a:pt x="49" y="238"/>
                  </a:lnTo>
                  <a:lnTo>
                    <a:pt x="48" y="294"/>
                  </a:lnTo>
                  <a:lnTo>
                    <a:pt x="46" y="354"/>
                  </a:lnTo>
                  <a:lnTo>
                    <a:pt x="43" y="418"/>
                  </a:lnTo>
                  <a:lnTo>
                    <a:pt x="39" y="484"/>
                  </a:lnTo>
                  <a:lnTo>
                    <a:pt x="33" y="553"/>
                  </a:lnTo>
                  <a:lnTo>
                    <a:pt x="24" y="623"/>
                  </a:lnTo>
                  <a:lnTo>
                    <a:pt x="13" y="695"/>
                  </a:lnTo>
                  <a:lnTo>
                    <a:pt x="0" y="768"/>
                  </a:lnTo>
                  <a:lnTo>
                    <a:pt x="2" y="743"/>
                  </a:lnTo>
                  <a:lnTo>
                    <a:pt x="8" y="679"/>
                  </a:lnTo>
                  <a:lnTo>
                    <a:pt x="16" y="582"/>
                  </a:lnTo>
                  <a:lnTo>
                    <a:pt x="25" y="466"/>
                  </a:lnTo>
                  <a:lnTo>
                    <a:pt x="33" y="339"/>
                  </a:lnTo>
                  <a:lnTo>
                    <a:pt x="39" y="213"/>
                  </a:lnTo>
                  <a:lnTo>
                    <a:pt x="40" y="96"/>
                  </a:lnTo>
                  <a:lnTo>
                    <a:pt x="36" y="0"/>
                  </a:lnTo>
                  <a:close/>
                </a:path>
              </a:pathLst>
            </a:custGeom>
            <a:solidFill>
              <a:srgbClr val="000000"/>
            </a:solidFill>
            <a:ln w="9525">
              <a:noFill/>
              <a:round/>
            </a:ln>
          </p:spPr>
          <p:txBody>
            <a:bodyPr/>
            <a:lstStyle/>
            <a:p>
              <a:endParaRPr lang="en-US"/>
            </a:p>
          </p:txBody>
        </p:sp>
        <p:sp>
          <p:nvSpPr>
            <p:cNvPr id="352411" name="Freeform 155"/>
            <p:cNvSpPr/>
            <p:nvPr/>
          </p:nvSpPr>
          <p:spPr bwMode="auto">
            <a:xfrm>
              <a:off x="3456" y="1251"/>
              <a:ext cx="82" cy="18"/>
            </a:xfrm>
            <a:custGeom>
              <a:avLst/>
              <a:gdLst/>
              <a:ahLst/>
              <a:cxnLst>
                <a:cxn ang="0">
                  <a:pos x="0" y="0"/>
                </a:cxn>
                <a:cxn ang="0">
                  <a:pos x="1" y="1"/>
                </a:cxn>
                <a:cxn ang="0">
                  <a:pos x="3" y="5"/>
                </a:cxn>
                <a:cxn ang="0">
                  <a:pos x="9" y="12"/>
                </a:cxn>
                <a:cxn ang="0">
                  <a:pos x="16" y="20"/>
                </a:cxn>
                <a:cxn ang="0">
                  <a:pos x="25" y="29"/>
                </a:cxn>
                <a:cxn ang="0">
                  <a:pos x="38" y="39"/>
                </a:cxn>
                <a:cxn ang="0">
                  <a:pos x="54" y="49"/>
                </a:cxn>
                <a:cxn ang="0">
                  <a:pos x="74" y="59"/>
                </a:cxn>
                <a:cxn ang="0">
                  <a:pos x="98" y="68"/>
                </a:cxn>
                <a:cxn ang="0">
                  <a:pos x="124" y="75"/>
                </a:cxn>
                <a:cxn ang="0">
                  <a:pos x="157" y="81"/>
                </a:cxn>
                <a:cxn ang="0">
                  <a:pos x="194" y="84"/>
                </a:cxn>
                <a:cxn ang="0">
                  <a:pos x="235" y="85"/>
                </a:cxn>
                <a:cxn ang="0">
                  <a:pos x="283" y="83"/>
                </a:cxn>
                <a:cxn ang="0">
                  <a:pos x="335" y="77"/>
                </a:cxn>
                <a:cxn ang="0">
                  <a:pos x="394" y="66"/>
                </a:cxn>
                <a:cxn ang="0">
                  <a:pos x="390" y="66"/>
                </a:cxn>
                <a:cxn ang="0">
                  <a:pos x="381" y="67"/>
                </a:cxn>
                <a:cxn ang="0">
                  <a:pos x="364" y="68"/>
                </a:cxn>
                <a:cxn ang="0">
                  <a:pos x="343" y="69"/>
                </a:cxn>
                <a:cxn ang="0">
                  <a:pos x="318" y="69"/>
                </a:cxn>
                <a:cxn ang="0">
                  <a:pos x="289" y="70"/>
                </a:cxn>
                <a:cxn ang="0">
                  <a:pos x="258" y="69"/>
                </a:cxn>
                <a:cxn ang="0">
                  <a:pos x="225" y="68"/>
                </a:cxn>
                <a:cxn ang="0">
                  <a:pos x="191" y="66"/>
                </a:cxn>
                <a:cxn ang="0">
                  <a:pos x="157" y="62"/>
                </a:cxn>
                <a:cxn ang="0">
                  <a:pos x="123" y="57"/>
                </a:cxn>
                <a:cxn ang="0">
                  <a:pos x="92" y="50"/>
                </a:cxn>
                <a:cxn ang="0">
                  <a:pos x="63" y="40"/>
                </a:cxn>
                <a:cxn ang="0">
                  <a:pos x="38" y="29"/>
                </a:cxn>
                <a:cxn ang="0">
                  <a:pos x="17" y="16"/>
                </a:cxn>
                <a:cxn ang="0">
                  <a:pos x="0" y="0"/>
                </a:cxn>
              </a:cxnLst>
              <a:rect l="0" t="0" r="r" b="b"/>
              <a:pathLst>
                <a:path w="394" h="85">
                  <a:moveTo>
                    <a:pt x="0" y="0"/>
                  </a:moveTo>
                  <a:lnTo>
                    <a:pt x="1" y="1"/>
                  </a:lnTo>
                  <a:lnTo>
                    <a:pt x="3" y="5"/>
                  </a:lnTo>
                  <a:lnTo>
                    <a:pt x="9" y="12"/>
                  </a:lnTo>
                  <a:lnTo>
                    <a:pt x="16" y="20"/>
                  </a:lnTo>
                  <a:lnTo>
                    <a:pt x="25" y="29"/>
                  </a:lnTo>
                  <a:lnTo>
                    <a:pt x="38" y="39"/>
                  </a:lnTo>
                  <a:lnTo>
                    <a:pt x="54" y="49"/>
                  </a:lnTo>
                  <a:lnTo>
                    <a:pt x="74" y="59"/>
                  </a:lnTo>
                  <a:lnTo>
                    <a:pt x="98" y="68"/>
                  </a:lnTo>
                  <a:lnTo>
                    <a:pt x="124" y="75"/>
                  </a:lnTo>
                  <a:lnTo>
                    <a:pt x="157" y="81"/>
                  </a:lnTo>
                  <a:lnTo>
                    <a:pt x="194" y="84"/>
                  </a:lnTo>
                  <a:lnTo>
                    <a:pt x="235" y="85"/>
                  </a:lnTo>
                  <a:lnTo>
                    <a:pt x="283" y="83"/>
                  </a:lnTo>
                  <a:lnTo>
                    <a:pt x="335" y="77"/>
                  </a:lnTo>
                  <a:lnTo>
                    <a:pt x="394" y="66"/>
                  </a:lnTo>
                  <a:lnTo>
                    <a:pt x="390" y="66"/>
                  </a:lnTo>
                  <a:lnTo>
                    <a:pt x="381" y="67"/>
                  </a:lnTo>
                  <a:lnTo>
                    <a:pt x="364" y="68"/>
                  </a:lnTo>
                  <a:lnTo>
                    <a:pt x="343" y="69"/>
                  </a:lnTo>
                  <a:lnTo>
                    <a:pt x="318" y="69"/>
                  </a:lnTo>
                  <a:lnTo>
                    <a:pt x="289" y="70"/>
                  </a:lnTo>
                  <a:lnTo>
                    <a:pt x="258" y="69"/>
                  </a:lnTo>
                  <a:lnTo>
                    <a:pt x="225" y="68"/>
                  </a:lnTo>
                  <a:lnTo>
                    <a:pt x="191" y="66"/>
                  </a:lnTo>
                  <a:lnTo>
                    <a:pt x="157" y="62"/>
                  </a:lnTo>
                  <a:lnTo>
                    <a:pt x="123" y="57"/>
                  </a:lnTo>
                  <a:lnTo>
                    <a:pt x="92" y="50"/>
                  </a:lnTo>
                  <a:lnTo>
                    <a:pt x="63" y="40"/>
                  </a:lnTo>
                  <a:lnTo>
                    <a:pt x="38" y="29"/>
                  </a:lnTo>
                  <a:lnTo>
                    <a:pt x="17" y="16"/>
                  </a:lnTo>
                  <a:lnTo>
                    <a:pt x="0" y="0"/>
                  </a:lnTo>
                  <a:close/>
                </a:path>
              </a:pathLst>
            </a:custGeom>
            <a:solidFill>
              <a:srgbClr val="000000"/>
            </a:solidFill>
            <a:ln w="9525">
              <a:noFill/>
              <a:round/>
            </a:ln>
          </p:spPr>
          <p:txBody>
            <a:bodyPr/>
            <a:lstStyle/>
            <a:p>
              <a:endParaRPr lang="en-US"/>
            </a:p>
          </p:txBody>
        </p:sp>
        <p:sp>
          <p:nvSpPr>
            <p:cNvPr id="352412" name="Freeform 156"/>
            <p:cNvSpPr/>
            <p:nvPr/>
          </p:nvSpPr>
          <p:spPr bwMode="auto">
            <a:xfrm>
              <a:off x="3432" y="1264"/>
              <a:ext cx="84" cy="25"/>
            </a:xfrm>
            <a:custGeom>
              <a:avLst/>
              <a:gdLst/>
              <a:ahLst/>
              <a:cxnLst>
                <a:cxn ang="0">
                  <a:pos x="61" y="0"/>
                </a:cxn>
                <a:cxn ang="0">
                  <a:pos x="59" y="1"/>
                </a:cxn>
                <a:cxn ang="0">
                  <a:pos x="54" y="4"/>
                </a:cxn>
                <a:cxn ang="0">
                  <a:pos x="47" y="8"/>
                </a:cxn>
                <a:cxn ang="0">
                  <a:pos x="40" y="13"/>
                </a:cxn>
                <a:cxn ang="0">
                  <a:pos x="31" y="19"/>
                </a:cxn>
                <a:cxn ang="0">
                  <a:pos x="21" y="27"/>
                </a:cxn>
                <a:cxn ang="0">
                  <a:pos x="13" y="34"/>
                </a:cxn>
                <a:cxn ang="0">
                  <a:pos x="7" y="43"/>
                </a:cxn>
                <a:cxn ang="0">
                  <a:pos x="2" y="52"/>
                </a:cxn>
                <a:cxn ang="0">
                  <a:pos x="0" y="61"/>
                </a:cxn>
                <a:cxn ang="0">
                  <a:pos x="2" y="69"/>
                </a:cxn>
                <a:cxn ang="0">
                  <a:pos x="8" y="77"/>
                </a:cxn>
                <a:cxn ang="0">
                  <a:pos x="18" y="86"/>
                </a:cxn>
                <a:cxn ang="0">
                  <a:pos x="35" y="92"/>
                </a:cxn>
                <a:cxn ang="0">
                  <a:pos x="57" y="99"/>
                </a:cxn>
                <a:cxn ang="0">
                  <a:pos x="87" y="104"/>
                </a:cxn>
                <a:cxn ang="0">
                  <a:pos x="106" y="107"/>
                </a:cxn>
                <a:cxn ang="0">
                  <a:pos x="128" y="109"/>
                </a:cxn>
                <a:cxn ang="0">
                  <a:pos x="150" y="111"/>
                </a:cxn>
                <a:cxn ang="0">
                  <a:pos x="173" y="113"/>
                </a:cxn>
                <a:cxn ang="0">
                  <a:pos x="198" y="114"/>
                </a:cxn>
                <a:cxn ang="0">
                  <a:pos x="223" y="115"/>
                </a:cxn>
                <a:cxn ang="0">
                  <a:pos x="248" y="116"/>
                </a:cxn>
                <a:cxn ang="0">
                  <a:pos x="273" y="118"/>
                </a:cxn>
                <a:cxn ang="0">
                  <a:pos x="295" y="118"/>
                </a:cxn>
                <a:cxn ang="0">
                  <a:pos x="318" y="118"/>
                </a:cxn>
                <a:cxn ang="0">
                  <a:pos x="339" y="116"/>
                </a:cxn>
                <a:cxn ang="0">
                  <a:pos x="356" y="115"/>
                </a:cxn>
                <a:cxn ang="0">
                  <a:pos x="372" y="114"/>
                </a:cxn>
                <a:cxn ang="0">
                  <a:pos x="385" y="112"/>
                </a:cxn>
                <a:cxn ang="0">
                  <a:pos x="395" y="109"/>
                </a:cxn>
                <a:cxn ang="0">
                  <a:pos x="400" y="106"/>
                </a:cxn>
                <a:cxn ang="0">
                  <a:pos x="394" y="106"/>
                </a:cxn>
                <a:cxn ang="0">
                  <a:pos x="378" y="107"/>
                </a:cxn>
                <a:cxn ang="0">
                  <a:pos x="352" y="107"/>
                </a:cxn>
                <a:cxn ang="0">
                  <a:pos x="320" y="107"/>
                </a:cxn>
                <a:cxn ang="0">
                  <a:pos x="284" y="107"/>
                </a:cxn>
                <a:cxn ang="0">
                  <a:pos x="244" y="106"/>
                </a:cxn>
                <a:cxn ang="0">
                  <a:pos x="201" y="103"/>
                </a:cxn>
                <a:cxn ang="0">
                  <a:pos x="161" y="100"/>
                </a:cxn>
                <a:cxn ang="0">
                  <a:pos x="122" y="96"/>
                </a:cxn>
                <a:cxn ang="0">
                  <a:pos x="86" y="89"/>
                </a:cxn>
                <a:cxn ang="0">
                  <a:pos x="56" y="81"/>
                </a:cxn>
                <a:cxn ang="0">
                  <a:pos x="35" y="70"/>
                </a:cxn>
                <a:cxn ang="0">
                  <a:pos x="22" y="57"/>
                </a:cxn>
                <a:cxn ang="0">
                  <a:pos x="21" y="41"/>
                </a:cxn>
                <a:cxn ang="0">
                  <a:pos x="34" y="22"/>
                </a:cxn>
                <a:cxn ang="0">
                  <a:pos x="61" y="0"/>
                </a:cxn>
              </a:cxnLst>
              <a:rect l="0" t="0" r="r" b="b"/>
              <a:pathLst>
                <a:path w="400" h="118">
                  <a:moveTo>
                    <a:pt x="61" y="0"/>
                  </a:moveTo>
                  <a:lnTo>
                    <a:pt x="59" y="1"/>
                  </a:lnTo>
                  <a:lnTo>
                    <a:pt x="54" y="4"/>
                  </a:lnTo>
                  <a:lnTo>
                    <a:pt x="47" y="8"/>
                  </a:lnTo>
                  <a:lnTo>
                    <a:pt x="40" y="13"/>
                  </a:lnTo>
                  <a:lnTo>
                    <a:pt x="31" y="19"/>
                  </a:lnTo>
                  <a:lnTo>
                    <a:pt x="21" y="27"/>
                  </a:lnTo>
                  <a:lnTo>
                    <a:pt x="13" y="34"/>
                  </a:lnTo>
                  <a:lnTo>
                    <a:pt x="7" y="43"/>
                  </a:lnTo>
                  <a:lnTo>
                    <a:pt x="2" y="52"/>
                  </a:lnTo>
                  <a:lnTo>
                    <a:pt x="0" y="61"/>
                  </a:lnTo>
                  <a:lnTo>
                    <a:pt x="2" y="69"/>
                  </a:lnTo>
                  <a:lnTo>
                    <a:pt x="8" y="77"/>
                  </a:lnTo>
                  <a:lnTo>
                    <a:pt x="18" y="86"/>
                  </a:lnTo>
                  <a:lnTo>
                    <a:pt x="35" y="92"/>
                  </a:lnTo>
                  <a:lnTo>
                    <a:pt x="57" y="99"/>
                  </a:lnTo>
                  <a:lnTo>
                    <a:pt x="87" y="104"/>
                  </a:lnTo>
                  <a:lnTo>
                    <a:pt x="106" y="107"/>
                  </a:lnTo>
                  <a:lnTo>
                    <a:pt x="128" y="109"/>
                  </a:lnTo>
                  <a:lnTo>
                    <a:pt x="150" y="111"/>
                  </a:lnTo>
                  <a:lnTo>
                    <a:pt x="173" y="113"/>
                  </a:lnTo>
                  <a:lnTo>
                    <a:pt x="198" y="114"/>
                  </a:lnTo>
                  <a:lnTo>
                    <a:pt x="223" y="115"/>
                  </a:lnTo>
                  <a:lnTo>
                    <a:pt x="248" y="116"/>
                  </a:lnTo>
                  <a:lnTo>
                    <a:pt x="273" y="118"/>
                  </a:lnTo>
                  <a:lnTo>
                    <a:pt x="295" y="118"/>
                  </a:lnTo>
                  <a:lnTo>
                    <a:pt x="318" y="118"/>
                  </a:lnTo>
                  <a:lnTo>
                    <a:pt x="339" y="116"/>
                  </a:lnTo>
                  <a:lnTo>
                    <a:pt x="356" y="115"/>
                  </a:lnTo>
                  <a:lnTo>
                    <a:pt x="372" y="114"/>
                  </a:lnTo>
                  <a:lnTo>
                    <a:pt x="385" y="112"/>
                  </a:lnTo>
                  <a:lnTo>
                    <a:pt x="395" y="109"/>
                  </a:lnTo>
                  <a:lnTo>
                    <a:pt x="400" y="106"/>
                  </a:lnTo>
                  <a:lnTo>
                    <a:pt x="394" y="106"/>
                  </a:lnTo>
                  <a:lnTo>
                    <a:pt x="378" y="107"/>
                  </a:lnTo>
                  <a:lnTo>
                    <a:pt x="352" y="107"/>
                  </a:lnTo>
                  <a:lnTo>
                    <a:pt x="320" y="107"/>
                  </a:lnTo>
                  <a:lnTo>
                    <a:pt x="284" y="107"/>
                  </a:lnTo>
                  <a:lnTo>
                    <a:pt x="244" y="106"/>
                  </a:lnTo>
                  <a:lnTo>
                    <a:pt x="201" y="103"/>
                  </a:lnTo>
                  <a:lnTo>
                    <a:pt x="161" y="100"/>
                  </a:lnTo>
                  <a:lnTo>
                    <a:pt x="122" y="96"/>
                  </a:lnTo>
                  <a:lnTo>
                    <a:pt x="86" y="89"/>
                  </a:lnTo>
                  <a:lnTo>
                    <a:pt x="56" y="81"/>
                  </a:lnTo>
                  <a:lnTo>
                    <a:pt x="35" y="70"/>
                  </a:lnTo>
                  <a:lnTo>
                    <a:pt x="22" y="57"/>
                  </a:lnTo>
                  <a:lnTo>
                    <a:pt x="21" y="41"/>
                  </a:lnTo>
                  <a:lnTo>
                    <a:pt x="34" y="22"/>
                  </a:lnTo>
                  <a:lnTo>
                    <a:pt x="61" y="0"/>
                  </a:lnTo>
                  <a:close/>
                </a:path>
              </a:pathLst>
            </a:custGeom>
            <a:solidFill>
              <a:srgbClr val="000000"/>
            </a:solidFill>
            <a:ln w="9525">
              <a:noFill/>
              <a:round/>
            </a:ln>
          </p:spPr>
          <p:txBody>
            <a:bodyPr/>
            <a:lstStyle/>
            <a:p>
              <a:endParaRPr lang="en-US"/>
            </a:p>
          </p:txBody>
        </p:sp>
        <p:sp>
          <p:nvSpPr>
            <p:cNvPr id="352413" name="Freeform 157"/>
            <p:cNvSpPr/>
            <p:nvPr/>
          </p:nvSpPr>
          <p:spPr bwMode="auto">
            <a:xfrm>
              <a:off x="3549" y="1266"/>
              <a:ext cx="35" cy="20"/>
            </a:xfrm>
            <a:custGeom>
              <a:avLst/>
              <a:gdLst/>
              <a:ahLst/>
              <a:cxnLst>
                <a:cxn ang="0">
                  <a:pos x="0" y="96"/>
                </a:cxn>
                <a:cxn ang="0">
                  <a:pos x="2" y="96"/>
                </a:cxn>
                <a:cxn ang="0">
                  <a:pos x="9" y="97"/>
                </a:cxn>
                <a:cxn ang="0">
                  <a:pos x="20" y="99"/>
                </a:cxn>
                <a:cxn ang="0">
                  <a:pos x="35" y="99"/>
                </a:cxn>
                <a:cxn ang="0">
                  <a:pos x="54" y="99"/>
                </a:cxn>
                <a:cxn ang="0">
                  <a:pos x="77" y="98"/>
                </a:cxn>
                <a:cxn ang="0">
                  <a:pos x="103" y="93"/>
                </a:cxn>
                <a:cxn ang="0">
                  <a:pos x="133" y="88"/>
                </a:cxn>
                <a:cxn ang="0">
                  <a:pos x="146" y="83"/>
                </a:cxn>
                <a:cxn ang="0">
                  <a:pos x="156" y="76"/>
                </a:cxn>
                <a:cxn ang="0">
                  <a:pos x="164" y="67"/>
                </a:cxn>
                <a:cxn ang="0">
                  <a:pos x="168" y="56"/>
                </a:cxn>
                <a:cxn ang="0">
                  <a:pos x="168" y="44"/>
                </a:cxn>
                <a:cxn ang="0">
                  <a:pos x="163" y="30"/>
                </a:cxn>
                <a:cxn ang="0">
                  <a:pos x="151" y="16"/>
                </a:cxn>
                <a:cxn ang="0">
                  <a:pos x="134" y="0"/>
                </a:cxn>
                <a:cxn ang="0">
                  <a:pos x="135" y="1"/>
                </a:cxn>
                <a:cxn ang="0">
                  <a:pos x="138" y="5"/>
                </a:cxn>
                <a:cxn ang="0">
                  <a:pos x="141" y="9"/>
                </a:cxn>
                <a:cxn ang="0">
                  <a:pos x="145" y="16"/>
                </a:cxn>
                <a:cxn ang="0">
                  <a:pos x="149" y="22"/>
                </a:cxn>
                <a:cxn ang="0">
                  <a:pos x="152" y="31"/>
                </a:cxn>
                <a:cxn ang="0">
                  <a:pos x="154" y="40"/>
                </a:cxn>
                <a:cxn ang="0">
                  <a:pos x="154" y="48"/>
                </a:cxn>
                <a:cxn ang="0">
                  <a:pos x="150" y="57"/>
                </a:cxn>
                <a:cxn ang="0">
                  <a:pos x="144" y="66"/>
                </a:cxn>
                <a:cxn ang="0">
                  <a:pos x="134" y="74"/>
                </a:cxn>
                <a:cxn ang="0">
                  <a:pos x="119" y="81"/>
                </a:cxn>
                <a:cxn ang="0">
                  <a:pos x="98" y="87"/>
                </a:cxn>
                <a:cxn ang="0">
                  <a:pos x="73" y="92"/>
                </a:cxn>
                <a:cxn ang="0">
                  <a:pos x="39" y="94"/>
                </a:cxn>
                <a:cxn ang="0">
                  <a:pos x="0" y="96"/>
                </a:cxn>
              </a:cxnLst>
              <a:rect l="0" t="0" r="r" b="b"/>
              <a:pathLst>
                <a:path w="168" h="99">
                  <a:moveTo>
                    <a:pt x="0" y="96"/>
                  </a:moveTo>
                  <a:lnTo>
                    <a:pt x="2" y="96"/>
                  </a:lnTo>
                  <a:lnTo>
                    <a:pt x="9" y="97"/>
                  </a:lnTo>
                  <a:lnTo>
                    <a:pt x="20" y="99"/>
                  </a:lnTo>
                  <a:lnTo>
                    <a:pt x="35" y="99"/>
                  </a:lnTo>
                  <a:lnTo>
                    <a:pt x="54" y="99"/>
                  </a:lnTo>
                  <a:lnTo>
                    <a:pt x="77" y="98"/>
                  </a:lnTo>
                  <a:lnTo>
                    <a:pt x="103" y="93"/>
                  </a:lnTo>
                  <a:lnTo>
                    <a:pt x="133" y="88"/>
                  </a:lnTo>
                  <a:lnTo>
                    <a:pt x="146" y="83"/>
                  </a:lnTo>
                  <a:lnTo>
                    <a:pt x="156" y="76"/>
                  </a:lnTo>
                  <a:lnTo>
                    <a:pt x="164" y="67"/>
                  </a:lnTo>
                  <a:lnTo>
                    <a:pt x="168" y="56"/>
                  </a:lnTo>
                  <a:lnTo>
                    <a:pt x="168" y="44"/>
                  </a:lnTo>
                  <a:lnTo>
                    <a:pt x="163" y="30"/>
                  </a:lnTo>
                  <a:lnTo>
                    <a:pt x="151" y="16"/>
                  </a:lnTo>
                  <a:lnTo>
                    <a:pt x="134" y="0"/>
                  </a:lnTo>
                  <a:lnTo>
                    <a:pt x="135" y="1"/>
                  </a:lnTo>
                  <a:lnTo>
                    <a:pt x="138" y="5"/>
                  </a:lnTo>
                  <a:lnTo>
                    <a:pt x="141" y="9"/>
                  </a:lnTo>
                  <a:lnTo>
                    <a:pt x="145" y="16"/>
                  </a:lnTo>
                  <a:lnTo>
                    <a:pt x="149" y="22"/>
                  </a:lnTo>
                  <a:lnTo>
                    <a:pt x="152" y="31"/>
                  </a:lnTo>
                  <a:lnTo>
                    <a:pt x="154" y="40"/>
                  </a:lnTo>
                  <a:lnTo>
                    <a:pt x="154" y="48"/>
                  </a:lnTo>
                  <a:lnTo>
                    <a:pt x="150" y="57"/>
                  </a:lnTo>
                  <a:lnTo>
                    <a:pt x="144" y="66"/>
                  </a:lnTo>
                  <a:lnTo>
                    <a:pt x="134" y="74"/>
                  </a:lnTo>
                  <a:lnTo>
                    <a:pt x="119" y="81"/>
                  </a:lnTo>
                  <a:lnTo>
                    <a:pt x="98" y="87"/>
                  </a:lnTo>
                  <a:lnTo>
                    <a:pt x="73" y="92"/>
                  </a:lnTo>
                  <a:lnTo>
                    <a:pt x="39" y="94"/>
                  </a:lnTo>
                  <a:lnTo>
                    <a:pt x="0" y="96"/>
                  </a:lnTo>
                  <a:close/>
                </a:path>
              </a:pathLst>
            </a:custGeom>
            <a:solidFill>
              <a:srgbClr val="000000"/>
            </a:solidFill>
            <a:ln w="9525">
              <a:noFill/>
              <a:round/>
            </a:ln>
          </p:spPr>
          <p:txBody>
            <a:bodyPr/>
            <a:lstStyle/>
            <a:p>
              <a:endParaRPr lang="en-US"/>
            </a:p>
          </p:txBody>
        </p:sp>
        <p:sp>
          <p:nvSpPr>
            <p:cNvPr id="352414" name="Freeform 158"/>
            <p:cNvSpPr/>
            <p:nvPr/>
          </p:nvSpPr>
          <p:spPr bwMode="auto">
            <a:xfrm>
              <a:off x="3551" y="1250"/>
              <a:ext cx="24" cy="15"/>
            </a:xfrm>
            <a:custGeom>
              <a:avLst/>
              <a:gdLst/>
              <a:ahLst/>
              <a:cxnLst>
                <a:cxn ang="0">
                  <a:pos x="115" y="0"/>
                </a:cxn>
                <a:cxn ang="0">
                  <a:pos x="114" y="3"/>
                </a:cxn>
                <a:cxn ang="0">
                  <a:pos x="111" y="10"/>
                </a:cxn>
                <a:cxn ang="0">
                  <a:pos x="105" y="20"/>
                </a:cxn>
                <a:cxn ang="0">
                  <a:pos x="96" y="32"/>
                </a:cxn>
                <a:cxn ang="0">
                  <a:pos x="80" y="45"/>
                </a:cxn>
                <a:cxn ang="0">
                  <a:pos x="60" y="56"/>
                </a:cxn>
                <a:cxn ang="0">
                  <a:pos x="34" y="65"/>
                </a:cxn>
                <a:cxn ang="0">
                  <a:pos x="0" y="71"/>
                </a:cxn>
                <a:cxn ang="0">
                  <a:pos x="5" y="70"/>
                </a:cxn>
                <a:cxn ang="0">
                  <a:pos x="15" y="65"/>
                </a:cxn>
                <a:cxn ang="0">
                  <a:pos x="29" y="60"/>
                </a:cxn>
                <a:cxn ang="0">
                  <a:pos x="48" y="52"/>
                </a:cxn>
                <a:cxn ang="0">
                  <a:pos x="67" y="41"/>
                </a:cxn>
                <a:cxn ang="0">
                  <a:pos x="86" y="29"/>
                </a:cxn>
                <a:cxn ang="0">
                  <a:pos x="103" y="16"/>
                </a:cxn>
                <a:cxn ang="0">
                  <a:pos x="115" y="0"/>
                </a:cxn>
              </a:cxnLst>
              <a:rect l="0" t="0" r="r" b="b"/>
              <a:pathLst>
                <a:path w="115" h="71">
                  <a:moveTo>
                    <a:pt x="115" y="0"/>
                  </a:moveTo>
                  <a:lnTo>
                    <a:pt x="114" y="3"/>
                  </a:lnTo>
                  <a:lnTo>
                    <a:pt x="111" y="10"/>
                  </a:lnTo>
                  <a:lnTo>
                    <a:pt x="105" y="20"/>
                  </a:lnTo>
                  <a:lnTo>
                    <a:pt x="96" y="32"/>
                  </a:lnTo>
                  <a:lnTo>
                    <a:pt x="80" y="45"/>
                  </a:lnTo>
                  <a:lnTo>
                    <a:pt x="60" y="56"/>
                  </a:lnTo>
                  <a:lnTo>
                    <a:pt x="34" y="65"/>
                  </a:lnTo>
                  <a:lnTo>
                    <a:pt x="0" y="71"/>
                  </a:lnTo>
                  <a:lnTo>
                    <a:pt x="5" y="70"/>
                  </a:lnTo>
                  <a:lnTo>
                    <a:pt x="15" y="65"/>
                  </a:lnTo>
                  <a:lnTo>
                    <a:pt x="29" y="60"/>
                  </a:lnTo>
                  <a:lnTo>
                    <a:pt x="48" y="52"/>
                  </a:lnTo>
                  <a:lnTo>
                    <a:pt x="67" y="41"/>
                  </a:lnTo>
                  <a:lnTo>
                    <a:pt x="86" y="29"/>
                  </a:lnTo>
                  <a:lnTo>
                    <a:pt x="103" y="16"/>
                  </a:lnTo>
                  <a:lnTo>
                    <a:pt x="115" y="0"/>
                  </a:lnTo>
                  <a:close/>
                </a:path>
              </a:pathLst>
            </a:custGeom>
            <a:solidFill>
              <a:srgbClr val="000000"/>
            </a:solidFill>
            <a:ln w="9525">
              <a:noFill/>
              <a:round/>
            </a:ln>
          </p:spPr>
          <p:txBody>
            <a:bodyPr/>
            <a:lstStyle/>
            <a:p>
              <a:endParaRPr lang="en-US"/>
            </a:p>
          </p:txBody>
        </p:sp>
        <p:sp>
          <p:nvSpPr>
            <p:cNvPr id="352415" name="Freeform 159"/>
            <p:cNvSpPr/>
            <p:nvPr/>
          </p:nvSpPr>
          <p:spPr bwMode="auto">
            <a:xfrm>
              <a:off x="3570" y="1087"/>
              <a:ext cx="11" cy="109"/>
            </a:xfrm>
            <a:custGeom>
              <a:avLst/>
              <a:gdLst/>
              <a:ahLst/>
              <a:cxnLst>
                <a:cxn ang="0">
                  <a:pos x="44" y="0"/>
                </a:cxn>
                <a:cxn ang="0">
                  <a:pos x="46" y="18"/>
                </a:cxn>
                <a:cxn ang="0">
                  <a:pos x="49" y="66"/>
                </a:cxn>
                <a:cxn ang="0">
                  <a:pos x="53" y="137"/>
                </a:cxn>
                <a:cxn ang="0">
                  <a:pos x="55" y="221"/>
                </a:cxn>
                <a:cxn ang="0">
                  <a:pos x="52" y="310"/>
                </a:cxn>
                <a:cxn ang="0">
                  <a:pos x="44" y="395"/>
                </a:cxn>
                <a:cxn ang="0">
                  <a:pos x="27" y="467"/>
                </a:cxn>
                <a:cxn ang="0">
                  <a:pos x="0" y="520"/>
                </a:cxn>
                <a:cxn ang="0">
                  <a:pos x="2" y="503"/>
                </a:cxn>
                <a:cxn ang="0">
                  <a:pos x="9" y="455"/>
                </a:cxn>
                <a:cxn ang="0">
                  <a:pos x="17" y="385"/>
                </a:cxn>
                <a:cxn ang="0">
                  <a:pos x="25" y="303"/>
                </a:cxn>
                <a:cxn ang="0">
                  <a:pos x="35" y="214"/>
                </a:cxn>
                <a:cxn ang="0">
                  <a:pos x="41" y="130"/>
                </a:cxn>
                <a:cxn ang="0">
                  <a:pos x="45" y="55"/>
                </a:cxn>
                <a:cxn ang="0">
                  <a:pos x="44" y="0"/>
                </a:cxn>
              </a:cxnLst>
              <a:rect l="0" t="0" r="r" b="b"/>
              <a:pathLst>
                <a:path w="55" h="520">
                  <a:moveTo>
                    <a:pt x="44" y="0"/>
                  </a:moveTo>
                  <a:lnTo>
                    <a:pt x="46" y="18"/>
                  </a:lnTo>
                  <a:lnTo>
                    <a:pt x="49" y="66"/>
                  </a:lnTo>
                  <a:lnTo>
                    <a:pt x="53" y="137"/>
                  </a:lnTo>
                  <a:lnTo>
                    <a:pt x="55" y="221"/>
                  </a:lnTo>
                  <a:lnTo>
                    <a:pt x="52" y="310"/>
                  </a:lnTo>
                  <a:lnTo>
                    <a:pt x="44" y="395"/>
                  </a:lnTo>
                  <a:lnTo>
                    <a:pt x="27" y="467"/>
                  </a:lnTo>
                  <a:lnTo>
                    <a:pt x="0" y="520"/>
                  </a:lnTo>
                  <a:lnTo>
                    <a:pt x="2" y="503"/>
                  </a:lnTo>
                  <a:lnTo>
                    <a:pt x="9" y="455"/>
                  </a:lnTo>
                  <a:lnTo>
                    <a:pt x="17" y="385"/>
                  </a:lnTo>
                  <a:lnTo>
                    <a:pt x="25" y="303"/>
                  </a:lnTo>
                  <a:lnTo>
                    <a:pt x="35" y="214"/>
                  </a:lnTo>
                  <a:lnTo>
                    <a:pt x="41" y="130"/>
                  </a:lnTo>
                  <a:lnTo>
                    <a:pt x="45" y="55"/>
                  </a:lnTo>
                  <a:lnTo>
                    <a:pt x="44" y="0"/>
                  </a:lnTo>
                  <a:close/>
                </a:path>
              </a:pathLst>
            </a:custGeom>
            <a:solidFill>
              <a:srgbClr val="7FFFBF"/>
            </a:solidFill>
            <a:ln w="9525">
              <a:noFill/>
              <a:round/>
            </a:ln>
          </p:spPr>
          <p:txBody>
            <a:bodyPr/>
            <a:lstStyle/>
            <a:p>
              <a:endParaRPr lang="en-US"/>
            </a:p>
          </p:txBody>
        </p:sp>
        <p:sp>
          <p:nvSpPr>
            <p:cNvPr id="352416" name="Freeform 160"/>
            <p:cNvSpPr/>
            <p:nvPr/>
          </p:nvSpPr>
          <p:spPr bwMode="auto">
            <a:xfrm>
              <a:off x="3414" y="1395"/>
              <a:ext cx="26" cy="8"/>
            </a:xfrm>
            <a:custGeom>
              <a:avLst/>
              <a:gdLst/>
              <a:ahLst/>
              <a:cxnLst>
                <a:cxn ang="0">
                  <a:pos x="2" y="37"/>
                </a:cxn>
                <a:cxn ang="0">
                  <a:pos x="0" y="36"/>
                </a:cxn>
                <a:cxn ang="0">
                  <a:pos x="1" y="33"/>
                </a:cxn>
                <a:cxn ang="0">
                  <a:pos x="4" y="28"/>
                </a:cxn>
                <a:cxn ang="0">
                  <a:pos x="9" y="21"/>
                </a:cxn>
                <a:cxn ang="0">
                  <a:pos x="14" y="14"/>
                </a:cxn>
                <a:cxn ang="0">
                  <a:pos x="19" y="8"/>
                </a:cxn>
                <a:cxn ang="0">
                  <a:pos x="23" y="4"/>
                </a:cxn>
                <a:cxn ang="0">
                  <a:pos x="24" y="2"/>
                </a:cxn>
                <a:cxn ang="0">
                  <a:pos x="29" y="2"/>
                </a:cxn>
                <a:cxn ang="0">
                  <a:pos x="39" y="1"/>
                </a:cxn>
                <a:cxn ang="0">
                  <a:pos x="54" y="1"/>
                </a:cxn>
                <a:cxn ang="0">
                  <a:pos x="73" y="0"/>
                </a:cxn>
                <a:cxn ang="0">
                  <a:pos x="91" y="0"/>
                </a:cxn>
                <a:cxn ang="0">
                  <a:pos x="106" y="1"/>
                </a:cxn>
                <a:cxn ang="0">
                  <a:pos x="119" y="2"/>
                </a:cxn>
                <a:cxn ang="0">
                  <a:pos x="124" y="5"/>
                </a:cxn>
                <a:cxn ang="0">
                  <a:pos x="121" y="7"/>
                </a:cxn>
                <a:cxn ang="0">
                  <a:pos x="111" y="9"/>
                </a:cxn>
                <a:cxn ang="0">
                  <a:pos x="96" y="11"/>
                </a:cxn>
                <a:cxn ang="0">
                  <a:pos x="78" y="12"/>
                </a:cxn>
                <a:cxn ang="0">
                  <a:pos x="60" y="12"/>
                </a:cxn>
                <a:cxn ang="0">
                  <a:pos x="44" y="13"/>
                </a:cxn>
                <a:cxn ang="0">
                  <a:pos x="33" y="13"/>
                </a:cxn>
                <a:cxn ang="0">
                  <a:pos x="29" y="13"/>
                </a:cxn>
                <a:cxn ang="0">
                  <a:pos x="27" y="17"/>
                </a:cxn>
                <a:cxn ang="0">
                  <a:pos x="20" y="24"/>
                </a:cxn>
                <a:cxn ang="0">
                  <a:pos x="11" y="32"/>
                </a:cxn>
                <a:cxn ang="0">
                  <a:pos x="2" y="37"/>
                </a:cxn>
              </a:cxnLst>
              <a:rect l="0" t="0" r="r" b="b"/>
              <a:pathLst>
                <a:path w="124" h="37">
                  <a:moveTo>
                    <a:pt x="2" y="37"/>
                  </a:moveTo>
                  <a:lnTo>
                    <a:pt x="0" y="36"/>
                  </a:lnTo>
                  <a:lnTo>
                    <a:pt x="1" y="33"/>
                  </a:lnTo>
                  <a:lnTo>
                    <a:pt x="4" y="28"/>
                  </a:lnTo>
                  <a:lnTo>
                    <a:pt x="9" y="21"/>
                  </a:lnTo>
                  <a:lnTo>
                    <a:pt x="14" y="14"/>
                  </a:lnTo>
                  <a:lnTo>
                    <a:pt x="19" y="8"/>
                  </a:lnTo>
                  <a:lnTo>
                    <a:pt x="23" y="4"/>
                  </a:lnTo>
                  <a:lnTo>
                    <a:pt x="24" y="2"/>
                  </a:lnTo>
                  <a:lnTo>
                    <a:pt x="29" y="2"/>
                  </a:lnTo>
                  <a:lnTo>
                    <a:pt x="39" y="1"/>
                  </a:lnTo>
                  <a:lnTo>
                    <a:pt x="54" y="1"/>
                  </a:lnTo>
                  <a:lnTo>
                    <a:pt x="73" y="0"/>
                  </a:lnTo>
                  <a:lnTo>
                    <a:pt x="91" y="0"/>
                  </a:lnTo>
                  <a:lnTo>
                    <a:pt x="106" y="1"/>
                  </a:lnTo>
                  <a:lnTo>
                    <a:pt x="119" y="2"/>
                  </a:lnTo>
                  <a:lnTo>
                    <a:pt x="124" y="5"/>
                  </a:lnTo>
                  <a:lnTo>
                    <a:pt x="121" y="7"/>
                  </a:lnTo>
                  <a:lnTo>
                    <a:pt x="111" y="9"/>
                  </a:lnTo>
                  <a:lnTo>
                    <a:pt x="96" y="11"/>
                  </a:lnTo>
                  <a:lnTo>
                    <a:pt x="78" y="12"/>
                  </a:lnTo>
                  <a:lnTo>
                    <a:pt x="60" y="12"/>
                  </a:lnTo>
                  <a:lnTo>
                    <a:pt x="44" y="13"/>
                  </a:lnTo>
                  <a:lnTo>
                    <a:pt x="33" y="13"/>
                  </a:lnTo>
                  <a:lnTo>
                    <a:pt x="29" y="13"/>
                  </a:lnTo>
                  <a:lnTo>
                    <a:pt x="27" y="17"/>
                  </a:lnTo>
                  <a:lnTo>
                    <a:pt x="20" y="24"/>
                  </a:lnTo>
                  <a:lnTo>
                    <a:pt x="11" y="32"/>
                  </a:lnTo>
                  <a:lnTo>
                    <a:pt x="2" y="37"/>
                  </a:lnTo>
                  <a:close/>
                </a:path>
              </a:pathLst>
            </a:custGeom>
            <a:solidFill>
              <a:srgbClr val="000000"/>
            </a:solidFill>
            <a:ln w="9525">
              <a:noFill/>
              <a:round/>
            </a:ln>
          </p:spPr>
          <p:txBody>
            <a:bodyPr/>
            <a:lstStyle/>
            <a:p>
              <a:endParaRPr lang="en-US"/>
            </a:p>
          </p:txBody>
        </p:sp>
        <p:sp>
          <p:nvSpPr>
            <p:cNvPr id="352417" name="Freeform 161"/>
            <p:cNvSpPr/>
            <p:nvPr/>
          </p:nvSpPr>
          <p:spPr bwMode="auto">
            <a:xfrm>
              <a:off x="3403" y="1407"/>
              <a:ext cx="26" cy="8"/>
            </a:xfrm>
            <a:custGeom>
              <a:avLst/>
              <a:gdLst/>
              <a:ahLst/>
              <a:cxnLst>
                <a:cxn ang="0">
                  <a:pos x="2" y="37"/>
                </a:cxn>
                <a:cxn ang="0">
                  <a:pos x="0" y="36"/>
                </a:cxn>
                <a:cxn ang="0">
                  <a:pos x="0" y="33"/>
                </a:cxn>
                <a:cxn ang="0">
                  <a:pos x="4" y="28"/>
                </a:cxn>
                <a:cxn ang="0">
                  <a:pos x="9" y="21"/>
                </a:cxn>
                <a:cxn ang="0">
                  <a:pos x="14" y="14"/>
                </a:cxn>
                <a:cxn ang="0">
                  <a:pos x="20" y="8"/>
                </a:cxn>
                <a:cxn ang="0">
                  <a:pos x="24" y="3"/>
                </a:cxn>
                <a:cxn ang="0">
                  <a:pos x="25" y="2"/>
                </a:cxn>
                <a:cxn ang="0">
                  <a:pos x="29" y="2"/>
                </a:cxn>
                <a:cxn ang="0">
                  <a:pos x="39" y="1"/>
                </a:cxn>
                <a:cxn ang="0">
                  <a:pos x="55" y="1"/>
                </a:cxn>
                <a:cxn ang="0">
                  <a:pos x="72" y="0"/>
                </a:cxn>
                <a:cxn ang="0">
                  <a:pos x="90" y="0"/>
                </a:cxn>
                <a:cxn ang="0">
                  <a:pos x="107" y="1"/>
                </a:cxn>
                <a:cxn ang="0">
                  <a:pos x="118" y="2"/>
                </a:cxn>
                <a:cxn ang="0">
                  <a:pos x="124" y="4"/>
                </a:cxn>
                <a:cxn ang="0">
                  <a:pos x="121" y="7"/>
                </a:cxn>
                <a:cxn ang="0">
                  <a:pos x="112" y="9"/>
                </a:cxn>
                <a:cxn ang="0">
                  <a:pos x="96" y="11"/>
                </a:cxn>
                <a:cxn ang="0">
                  <a:pos x="79" y="12"/>
                </a:cxn>
                <a:cxn ang="0">
                  <a:pos x="60" y="12"/>
                </a:cxn>
                <a:cxn ang="0">
                  <a:pos x="44" y="13"/>
                </a:cxn>
                <a:cxn ang="0">
                  <a:pos x="33" y="13"/>
                </a:cxn>
                <a:cxn ang="0">
                  <a:pos x="29" y="13"/>
                </a:cxn>
                <a:cxn ang="0">
                  <a:pos x="26" y="17"/>
                </a:cxn>
                <a:cxn ang="0">
                  <a:pos x="20" y="24"/>
                </a:cxn>
                <a:cxn ang="0">
                  <a:pos x="11" y="32"/>
                </a:cxn>
                <a:cxn ang="0">
                  <a:pos x="2" y="37"/>
                </a:cxn>
              </a:cxnLst>
              <a:rect l="0" t="0" r="r" b="b"/>
              <a:pathLst>
                <a:path w="124" h="37">
                  <a:moveTo>
                    <a:pt x="2" y="37"/>
                  </a:moveTo>
                  <a:lnTo>
                    <a:pt x="0" y="36"/>
                  </a:lnTo>
                  <a:lnTo>
                    <a:pt x="0" y="33"/>
                  </a:lnTo>
                  <a:lnTo>
                    <a:pt x="4" y="28"/>
                  </a:lnTo>
                  <a:lnTo>
                    <a:pt x="9" y="21"/>
                  </a:lnTo>
                  <a:lnTo>
                    <a:pt x="14" y="14"/>
                  </a:lnTo>
                  <a:lnTo>
                    <a:pt x="20" y="8"/>
                  </a:lnTo>
                  <a:lnTo>
                    <a:pt x="24" y="3"/>
                  </a:lnTo>
                  <a:lnTo>
                    <a:pt x="25" y="2"/>
                  </a:lnTo>
                  <a:lnTo>
                    <a:pt x="29" y="2"/>
                  </a:lnTo>
                  <a:lnTo>
                    <a:pt x="39" y="1"/>
                  </a:lnTo>
                  <a:lnTo>
                    <a:pt x="55" y="1"/>
                  </a:lnTo>
                  <a:lnTo>
                    <a:pt x="72" y="0"/>
                  </a:lnTo>
                  <a:lnTo>
                    <a:pt x="90" y="0"/>
                  </a:lnTo>
                  <a:lnTo>
                    <a:pt x="107" y="1"/>
                  </a:lnTo>
                  <a:lnTo>
                    <a:pt x="118" y="2"/>
                  </a:lnTo>
                  <a:lnTo>
                    <a:pt x="124" y="4"/>
                  </a:lnTo>
                  <a:lnTo>
                    <a:pt x="121" y="7"/>
                  </a:lnTo>
                  <a:lnTo>
                    <a:pt x="112" y="9"/>
                  </a:lnTo>
                  <a:lnTo>
                    <a:pt x="96" y="11"/>
                  </a:lnTo>
                  <a:lnTo>
                    <a:pt x="79" y="12"/>
                  </a:lnTo>
                  <a:lnTo>
                    <a:pt x="60" y="12"/>
                  </a:lnTo>
                  <a:lnTo>
                    <a:pt x="44" y="13"/>
                  </a:lnTo>
                  <a:lnTo>
                    <a:pt x="33" y="13"/>
                  </a:lnTo>
                  <a:lnTo>
                    <a:pt x="29" y="13"/>
                  </a:lnTo>
                  <a:lnTo>
                    <a:pt x="26" y="17"/>
                  </a:lnTo>
                  <a:lnTo>
                    <a:pt x="20" y="24"/>
                  </a:lnTo>
                  <a:lnTo>
                    <a:pt x="11" y="32"/>
                  </a:lnTo>
                  <a:lnTo>
                    <a:pt x="2" y="37"/>
                  </a:lnTo>
                  <a:close/>
                </a:path>
              </a:pathLst>
            </a:custGeom>
            <a:solidFill>
              <a:srgbClr val="000000"/>
            </a:solidFill>
            <a:ln w="9525">
              <a:noFill/>
              <a:round/>
            </a:ln>
          </p:spPr>
          <p:txBody>
            <a:bodyPr/>
            <a:lstStyle/>
            <a:p>
              <a:endParaRPr lang="en-US"/>
            </a:p>
          </p:txBody>
        </p:sp>
        <p:sp>
          <p:nvSpPr>
            <p:cNvPr id="352418" name="Freeform 162"/>
            <p:cNvSpPr/>
            <p:nvPr/>
          </p:nvSpPr>
          <p:spPr bwMode="auto">
            <a:xfrm>
              <a:off x="3375" y="1406"/>
              <a:ext cx="26" cy="8"/>
            </a:xfrm>
            <a:custGeom>
              <a:avLst/>
              <a:gdLst/>
              <a:ahLst/>
              <a:cxnLst>
                <a:cxn ang="0">
                  <a:pos x="2" y="37"/>
                </a:cxn>
                <a:cxn ang="0">
                  <a:pos x="0" y="36"/>
                </a:cxn>
                <a:cxn ang="0">
                  <a:pos x="0" y="33"/>
                </a:cxn>
                <a:cxn ang="0">
                  <a:pos x="4" y="27"/>
                </a:cxn>
                <a:cxn ang="0">
                  <a:pos x="9" y="20"/>
                </a:cxn>
                <a:cxn ang="0">
                  <a:pos x="14" y="14"/>
                </a:cxn>
                <a:cxn ang="0">
                  <a:pos x="19" y="7"/>
                </a:cxn>
                <a:cxn ang="0">
                  <a:pos x="23" y="3"/>
                </a:cxn>
                <a:cxn ang="0">
                  <a:pos x="24" y="2"/>
                </a:cxn>
                <a:cxn ang="0">
                  <a:pos x="29" y="2"/>
                </a:cxn>
                <a:cxn ang="0">
                  <a:pos x="39" y="1"/>
                </a:cxn>
                <a:cxn ang="0">
                  <a:pos x="54" y="1"/>
                </a:cxn>
                <a:cxn ang="0">
                  <a:pos x="72" y="0"/>
                </a:cxn>
                <a:cxn ang="0">
                  <a:pos x="90" y="0"/>
                </a:cxn>
                <a:cxn ang="0">
                  <a:pos x="106" y="1"/>
                </a:cxn>
                <a:cxn ang="0">
                  <a:pos x="118" y="2"/>
                </a:cxn>
                <a:cxn ang="0">
                  <a:pos x="124" y="4"/>
                </a:cxn>
                <a:cxn ang="0">
                  <a:pos x="121" y="6"/>
                </a:cxn>
                <a:cxn ang="0">
                  <a:pos x="110" y="8"/>
                </a:cxn>
                <a:cxn ang="0">
                  <a:pos x="96" y="11"/>
                </a:cxn>
                <a:cxn ang="0">
                  <a:pos x="78" y="12"/>
                </a:cxn>
                <a:cxn ang="0">
                  <a:pos x="60" y="12"/>
                </a:cxn>
                <a:cxn ang="0">
                  <a:pos x="44" y="13"/>
                </a:cxn>
                <a:cxn ang="0">
                  <a:pos x="33" y="13"/>
                </a:cxn>
                <a:cxn ang="0">
                  <a:pos x="29" y="13"/>
                </a:cxn>
                <a:cxn ang="0">
                  <a:pos x="25" y="16"/>
                </a:cxn>
                <a:cxn ang="0">
                  <a:pos x="19" y="24"/>
                </a:cxn>
                <a:cxn ang="0">
                  <a:pos x="11" y="33"/>
                </a:cxn>
                <a:cxn ang="0">
                  <a:pos x="2" y="37"/>
                </a:cxn>
              </a:cxnLst>
              <a:rect l="0" t="0" r="r" b="b"/>
              <a:pathLst>
                <a:path w="124" h="37">
                  <a:moveTo>
                    <a:pt x="2" y="37"/>
                  </a:moveTo>
                  <a:lnTo>
                    <a:pt x="0" y="36"/>
                  </a:lnTo>
                  <a:lnTo>
                    <a:pt x="0" y="33"/>
                  </a:lnTo>
                  <a:lnTo>
                    <a:pt x="4" y="27"/>
                  </a:lnTo>
                  <a:lnTo>
                    <a:pt x="9" y="20"/>
                  </a:lnTo>
                  <a:lnTo>
                    <a:pt x="14" y="14"/>
                  </a:lnTo>
                  <a:lnTo>
                    <a:pt x="19" y="7"/>
                  </a:lnTo>
                  <a:lnTo>
                    <a:pt x="23" y="3"/>
                  </a:lnTo>
                  <a:lnTo>
                    <a:pt x="24" y="2"/>
                  </a:lnTo>
                  <a:lnTo>
                    <a:pt x="29" y="2"/>
                  </a:lnTo>
                  <a:lnTo>
                    <a:pt x="39" y="1"/>
                  </a:lnTo>
                  <a:lnTo>
                    <a:pt x="54" y="1"/>
                  </a:lnTo>
                  <a:lnTo>
                    <a:pt x="72" y="0"/>
                  </a:lnTo>
                  <a:lnTo>
                    <a:pt x="90" y="0"/>
                  </a:lnTo>
                  <a:lnTo>
                    <a:pt x="106" y="1"/>
                  </a:lnTo>
                  <a:lnTo>
                    <a:pt x="118" y="2"/>
                  </a:lnTo>
                  <a:lnTo>
                    <a:pt x="124" y="4"/>
                  </a:lnTo>
                  <a:lnTo>
                    <a:pt x="121" y="6"/>
                  </a:lnTo>
                  <a:lnTo>
                    <a:pt x="110" y="8"/>
                  </a:lnTo>
                  <a:lnTo>
                    <a:pt x="96" y="11"/>
                  </a:lnTo>
                  <a:lnTo>
                    <a:pt x="78" y="12"/>
                  </a:lnTo>
                  <a:lnTo>
                    <a:pt x="60" y="12"/>
                  </a:lnTo>
                  <a:lnTo>
                    <a:pt x="44" y="13"/>
                  </a:lnTo>
                  <a:lnTo>
                    <a:pt x="33" y="13"/>
                  </a:lnTo>
                  <a:lnTo>
                    <a:pt x="29" y="13"/>
                  </a:lnTo>
                  <a:lnTo>
                    <a:pt x="25" y="16"/>
                  </a:lnTo>
                  <a:lnTo>
                    <a:pt x="19" y="24"/>
                  </a:lnTo>
                  <a:lnTo>
                    <a:pt x="11" y="33"/>
                  </a:lnTo>
                  <a:lnTo>
                    <a:pt x="2" y="37"/>
                  </a:lnTo>
                  <a:close/>
                </a:path>
              </a:pathLst>
            </a:custGeom>
            <a:solidFill>
              <a:srgbClr val="000000"/>
            </a:solidFill>
            <a:ln w="9525">
              <a:noFill/>
              <a:round/>
            </a:ln>
          </p:spPr>
          <p:txBody>
            <a:bodyPr/>
            <a:lstStyle/>
            <a:p>
              <a:endParaRPr lang="en-US"/>
            </a:p>
          </p:txBody>
        </p:sp>
        <p:sp>
          <p:nvSpPr>
            <p:cNvPr id="352419" name="Freeform 163"/>
            <p:cNvSpPr/>
            <p:nvPr/>
          </p:nvSpPr>
          <p:spPr bwMode="auto">
            <a:xfrm>
              <a:off x="3365" y="1417"/>
              <a:ext cx="26" cy="7"/>
            </a:xfrm>
            <a:custGeom>
              <a:avLst/>
              <a:gdLst/>
              <a:ahLst/>
              <a:cxnLst>
                <a:cxn ang="0">
                  <a:pos x="2" y="37"/>
                </a:cxn>
                <a:cxn ang="0">
                  <a:pos x="0" y="36"/>
                </a:cxn>
                <a:cxn ang="0">
                  <a:pos x="0" y="33"/>
                </a:cxn>
                <a:cxn ang="0">
                  <a:pos x="4" y="27"/>
                </a:cxn>
                <a:cxn ang="0">
                  <a:pos x="9" y="21"/>
                </a:cxn>
                <a:cxn ang="0">
                  <a:pos x="14" y="14"/>
                </a:cxn>
                <a:cxn ang="0">
                  <a:pos x="20" y="8"/>
                </a:cxn>
                <a:cxn ang="0">
                  <a:pos x="24" y="3"/>
                </a:cxn>
                <a:cxn ang="0">
                  <a:pos x="25" y="2"/>
                </a:cxn>
                <a:cxn ang="0">
                  <a:pos x="29" y="2"/>
                </a:cxn>
                <a:cxn ang="0">
                  <a:pos x="39" y="1"/>
                </a:cxn>
                <a:cxn ang="0">
                  <a:pos x="55" y="1"/>
                </a:cxn>
                <a:cxn ang="0">
                  <a:pos x="72" y="0"/>
                </a:cxn>
                <a:cxn ang="0">
                  <a:pos x="90" y="0"/>
                </a:cxn>
                <a:cxn ang="0">
                  <a:pos x="106" y="1"/>
                </a:cxn>
                <a:cxn ang="0">
                  <a:pos x="118" y="2"/>
                </a:cxn>
                <a:cxn ang="0">
                  <a:pos x="124" y="4"/>
                </a:cxn>
                <a:cxn ang="0">
                  <a:pos x="121" y="7"/>
                </a:cxn>
                <a:cxn ang="0">
                  <a:pos x="111" y="9"/>
                </a:cxn>
                <a:cxn ang="0">
                  <a:pos x="96" y="11"/>
                </a:cxn>
                <a:cxn ang="0">
                  <a:pos x="78" y="12"/>
                </a:cxn>
                <a:cxn ang="0">
                  <a:pos x="60" y="12"/>
                </a:cxn>
                <a:cxn ang="0">
                  <a:pos x="44" y="13"/>
                </a:cxn>
                <a:cxn ang="0">
                  <a:pos x="33" y="13"/>
                </a:cxn>
                <a:cxn ang="0">
                  <a:pos x="29" y="13"/>
                </a:cxn>
                <a:cxn ang="0">
                  <a:pos x="26" y="16"/>
                </a:cxn>
                <a:cxn ang="0">
                  <a:pos x="20" y="24"/>
                </a:cxn>
                <a:cxn ang="0">
                  <a:pos x="11" y="33"/>
                </a:cxn>
                <a:cxn ang="0">
                  <a:pos x="2" y="37"/>
                </a:cxn>
              </a:cxnLst>
              <a:rect l="0" t="0" r="r" b="b"/>
              <a:pathLst>
                <a:path w="124" h="37">
                  <a:moveTo>
                    <a:pt x="2" y="37"/>
                  </a:moveTo>
                  <a:lnTo>
                    <a:pt x="0" y="36"/>
                  </a:lnTo>
                  <a:lnTo>
                    <a:pt x="0" y="33"/>
                  </a:lnTo>
                  <a:lnTo>
                    <a:pt x="4" y="27"/>
                  </a:lnTo>
                  <a:lnTo>
                    <a:pt x="9" y="21"/>
                  </a:lnTo>
                  <a:lnTo>
                    <a:pt x="14" y="14"/>
                  </a:lnTo>
                  <a:lnTo>
                    <a:pt x="20" y="8"/>
                  </a:lnTo>
                  <a:lnTo>
                    <a:pt x="24" y="3"/>
                  </a:lnTo>
                  <a:lnTo>
                    <a:pt x="25" y="2"/>
                  </a:lnTo>
                  <a:lnTo>
                    <a:pt x="29" y="2"/>
                  </a:lnTo>
                  <a:lnTo>
                    <a:pt x="39" y="1"/>
                  </a:lnTo>
                  <a:lnTo>
                    <a:pt x="55" y="1"/>
                  </a:lnTo>
                  <a:lnTo>
                    <a:pt x="72" y="0"/>
                  </a:lnTo>
                  <a:lnTo>
                    <a:pt x="90" y="0"/>
                  </a:lnTo>
                  <a:lnTo>
                    <a:pt x="106" y="1"/>
                  </a:lnTo>
                  <a:lnTo>
                    <a:pt x="118" y="2"/>
                  </a:lnTo>
                  <a:lnTo>
                    <a:pt x="124" y="4"/>
                  </a:lnTo>
                  <a:lnTo>
                    <a:pt x="121" y="7"/>
                  </a:lnTo>
                  <a:lnTo>
                    <a:pt x="111" y="9"/>
                  </a:lnTo>
                  <a:lnTo>
                    <a:pt x="96" y="11"/>
                  </a:lnTo>
                  <a:lnTo>
                    <a:pt x="78" y="12"/>
                  </a:lnTo>
                  <a:lnTo>
                    <a:pt x="60" y="12"/>
                  </a:lnTo>
                  <a:lnTo>
                    <a:pt x="44" y="13"/>
                  </a:lnTo>
                  <a:lnTo>
                    <a:pt x="33" y="13"/>
                  </a:lnTo>
                  <a:lnTo>
                    <a:pt x="29" y="13"/>
                  </a:lnTo>
                  <a:lnTo>
                    <a:pt x="26" y="16"/>
                  </a:lnTo>
                  <a:lnTo>
                    <a:pt x="20" y="24"/>
                  </a:lnTo>
                  <a:lnTo>
                    <a:pt x="11" y="33"/>
                  </a:lnTo>
                  <a:lnTo>
                    <a:pt x="2" y="37"/>
                  </a:lnTo>
                  <a:close/>
                </a:path>
              </a:pathLst>
            </a:custGeom>
            <a:solidFill>
              <a:srgbClr val="000000"/>
            </a:solidFill>
            <a:ln w="9525">
              <a:noFill/>
              <a:round/>
            </a:ln>
          </p:spPr>
          <p:txBody>
            <a:bodyPr/>
            <a:lstStyle/>
            <a:p>
              <a:endParaRPr lang="en-US"/>
            </a:p>
          </p:txBody>
        </p:sp>
        <p:sp>
          <p:nvSpPr>
            <p:cNvPr id="352420" name="Freeform 164"/>
            <p:cNvSpPr/>
            <p:nvPr/>
          </p:nvSpPr>
          <p:spPr bwMode="auto">
            <a:xfrm>
              <a:off x="3393" y="1418"/>
              <a:ext cx="26" cy="8"/>
            </a:xfrm>
            <a:custGeom>
              <a:avLst/>
              <a:gdLst/>
              <a:ahLst/>
              <a:cxnLst>
                <a:cxn ang="0">
                  <a:pos x="2" y="37"/>
                </a:cxn>
                <a:cxn ang="0">
                  <a:pos x="0" y="36"/>
                </a:cxn>
                <a:cxn ang="0">
                  <a:pos x="0" y="32"/>
                </a:cxn>
                <a:cxn ang="0">
                  <a:pos x="5" y="27"/>
                </a:cxn>
                <a:cxn ang="0">
                  <a:pos x="10" y="20"/>
                </a:cxn>
                <a:cxn ang="0">
                  <a:pos x="15" y="14"/>
                </a:cxn>
                <a:cxn ang="0">
                  <a:pos x="20" y="7"/>
                </a:cxn>
                <a:cxn ang="0">
                  <a:pos x="24" y="3"/>
                </a:cxn>
                <a:cxn ang="0">
                  <a:pos x="25" y="2"/>
                </a:cxn>
                <a:cxn ang="0">
                  <a:pos x="29" y="2"/>
                </a:cxn>
                <a:cxn ang="0">
                  <a:pos x="40" y="1"/>
                </a:cxn>
                <a:cxn ang="0">
                  <a:pos x="55" y="1"/>
                </a:cxn>
                <a:cxn ang="0">
                  <a:pos x="73" y="0"/>
                </a:cxn>
                <a:cxn ang="0">
                  <a:pos x="90" y="0"/>
                </a:cxn>
                <a:cxn ang="0">
                  <a:pos x="107" y="1"/>
                </a:cxn>
                <a:cxn ang="0">
                  <a:pos x="118" y="2"/>
                </a:cxn>
                <a:cxn ang="0">
                  <a:pos x="125" y="4"/>
                </a:cxn>
                <a:cxn ang="0">
                  <a:pos x="121" y="6"/>
                </a:cxn>
                <a:cxn ang="0">
                  <a:pos x="111" y="8"/>
                </a:cxn>
                <a:cxn ang="0">
                  <a:pos x="97" y="10"/>
                </a:cxn>
                <a:cxn ang="0">
                  <a:pos x="79" y="12"/>
                </a:cxn>
                <a:cxn ang="0">
                  <a:pos x="60" y="12"/>
                </a:cxn>
                <a:cxn ang="0">
                  <a:pos x="45" y="13"/>
                </a:cxn>
                <a:cxn ang="0">
                  <a:pos x="33" y="13"/>
                </a:cxn>
                <a:cxn ang="0">
                  <a:pos x="29" y="13"/>
                </a:cxn>
                <a:cxn ang="0">
                  <a:pos x="26" y="16"/>
                </a:cxn>
                <a:cxn ang="0">
                  <a:pos x="20" y="24"/>
                </a:cxn>
                <a:cxn ang="0">
                  <a:pos x="12" y="32"/>
                </a:cxn>
                <a:cxn ang="0">
                  <a:pos x="2" y="37"/>
                </a:cxn>
              </a:cxnLst>
              <a:rect l="0" t="0" r="r" b="b"/>
              <a:pathLst>
                <a:path w="125" h="37">
                  <a:moveTo>
                    <a:pt x="2" y="37"/>
                  </a:moveTo>
                  <a:lnTo>
                    <a:pt x="0" y="36"/>
                  </a:lnTo>
                  <a:lnTo>
                    <a:pt x="0" y="32"/>
                  </a:lnTo>
                  <a:lnTo>
                    <a:pt x="5" y="27"/>
                  </a:lnTo>
                  <a:lnTo>
                    <a:pt x="10" y="20"/>
                  </a:lnTo>
                  <a:lnTo>
                    <a:pt x="15" y="14"/>
                  </a:lnTo>
                  <a:lnTo>
                    <a:pt x="20" y="7"/>
                  </a:lnTo>
                  <a:lnTo>
                    <a:pt x="24" y="3"/>
                  </a:lnTo>
                  <a:lnTo>
                    <a:pt x="25" y="2"/>
                  </a:lnTo>
                  <a:lnTo>
                    <a:pt x="29" y="2"/>
                  </a:lnTo>
                  <a:lnTo>
                    <a:pt x="40" y="1"/>
                  </a:lnTo>
                  <a:lnTo>
                    <a:pt x="55" y="1"/>
                  </a:lnTo>
                  <a:lnTo>
                    <a:pt x="73" y="0"/>
                  </a:lnTo>
                  <a:lnTo>
                    <a:pt x="90" y="0"/>
                  </a:lnTo>
                  <a:lnTo>
                    <a:pt x="107" y="1"/>
                  </a:lnTo>
                  <a:lnTo>
                    <a:pt x="118" y="2"/>
                  </a:lnTo>
                  <a:lnTo>
                    <a:pt x="125" y="4"/>
                  </a:lnTo>
                  <a:lnTo>
                    <a:pt x="121" y="6"/>
                  </a:lnTo>
                  <a:lnTo>
                    <a:pt x="111" y="8"/>
                  </a:lnTo>
                  <a:lnTo>
                    <a:pt x="97" y="10"/>
                  </a:lnTo>
                  <a:lnTo>
                    <a:pt x="79" y="12"/>
                  </a:lnTo>
                  <a:lnTo>
                    <a:pt x="60" y="12"/>
                  </a:lnTo>
                  <a:lnTo>
                    <a:pt x="45" y="13"/>
                  </a:lnTo>
                  <a:lnTo>
                    <a:pt x="33" y="13"/>
                  </a:lnTo>
                  <a:lnTo>
                    <a:pt x="29" y="13"/>
                  </a:lnTo>
                  <a:lnTo>
                    <a:pt x="26" y="16"/>
                  </a:lnTo>
                  <a:lnTo>
                    <a:pt x="20" y="24"/>
                  </a:lnTo>
                  <a:lnTo>
                    <a:pt x="12" y="32"/>
                  </a:lnTo>
                  <a:lnTo>
                    <a:pt x="2" y="37"/>
                  </a:lnTo>
                  <a:close/>
                </a:path>
              </a:pathLst>
            </a:custGeom>
            <a:solidFill>
              <a:srgbClr val="000000"/>
            </a:solidFill>
            <a:ln w="9525">
              <a:noFill/>
              <a:round/>
            </a:ln>
          </p:spPr>
          <p:txBody>
            <a:bodyPr/>
            <a:lstStyle/>
            <a:p>
              <a:endParaRPr lang="en-US"/>
            </a:p>
          </p:txBody>
        </p:sp>
        <p:sp>
          <p:nvSpPr>
            <p:cNvPr id="352421" name="Freeform 165"/>
            <p:cNvSpPr/>
            <p:nvPr/>
          </p:nvSpPr>
          <p:spPr bwMode="auto">
            <a:xfrm>
              <a:off x="3432" y="1408"/>
              <a:ext cx="25" cy="9"/>
            </a:xfrm>
            <a:custGeom>
              <a:avLst/>
              <a:gdLst/>
              <a:ahLst/>
              <a:cxnLst>
                <a:cxn ang="0">
                  <a:pos x="3" y="43"/>
                </a:cxn>
                <a:cxn ang="0">
                  <a:pos x="0" y="38"/>
                </a:cxn>
                <a:cxn ang="0">
                  <a:pos x="5" y="23"/>
                </a:cxn>
                <a:cxn ang="0">
                  <a:pos x="12" y="9"/>
                </a:cxn>
                <a:cxn ang="0">
                  <a:pos x="16" y="2"/>
                </a:cxn>
                <a:cxn ang="0">
                  <a:pos x="20" y="2"/>
                </a:cxn>
                <a:cxn ang="0">
                  <a:pos x="31" y="1"/>
                </a:cxn>
                <a:cxn ang="0">
                  <a:pos x="46" y="1"/>
                </a:cxn>
                <a:cxn ang="0">
                  <a:pos x="65" y="0"/>
                </a:cxn>
                <a:cxn ang="0">
                  <a:pos x="82" y="0"/>
                </a:cxn>
                <a:cxn ang="0">
                  <a:pos x="98" y="1"/>
                </a:cxn>
                <a:cxn ang="0">
                  <a:pos x="110" y="2"/>
                </a:cxn>
                <a:cxn ang="0">
                  <a:pos x="115" y="5"/>
                </a:cxn>
                <a:cxn ang="0">
                  <a:pos x="112" y="7"/>
                </a:cxn>
                <a:cxn ang="0">
                  <a:pos x="103" y="9"/>
                </a:cxn>
                <a:cxn ang="0">
                  <a:pos x="88" y="11"/>
                </a:cxn>
                <a:cxn ang="0">
                  <a:pos x="70" y="12"/>
                </a:cxn>
                <a:cxn ang="0">
                  <a:pos x="51" y="12"/>
                </a:cxn>
                <a:cxn ang="0">
                  <a:pos x="36" y="13"/>
                </a:cxn>
                <a:cxn ang="0">
                  <a:pos x="24" y="13"/>
                </a:cxn>
                <a:cxn ang="0">
                  <a:pos x="20" y="13"/>
                </a:cxn>
                <a:cxn ang="0">
                  <a:pos x="19" y="18"/>
                </a:cxn>
                <a:cxn ang="0">
                  <a:pos x="16" y="27"/>
                </a:cxn>
                <a:cxn ang="0">
                  <a:pos x="11" y="38"/>
                </a:cxn>
                <a:cxn ang="0">
                  <a:pos x="3" y="43"/>
                </a:cxn>
              </a:cxnLst>
              <a:rect l="0" t="0" r="r" b="b"/>
              <a:pathLst>
                <a:path w="115" h="43">
                  <a:moveTo>
                    <a:pt x="3" y="43"/>
                  </a:moveTo>
                  <a:lnTo>
                    <a:pt x="0" y="38"/>
                  </a:lnTo>
                  <a:lnTo>
                    <a:pt x="5" y="23"/>
                  </a:lnTo>
                  <a:lnTo>
                    <a:pt x="12" y="9"/>
                  </a:lnTo>
                  <a:lnTo>
                    <a:pt x="16" y="2"/>
                  </a:lnTo>
                  <a:lnTo>
                    <a:pt x="20" y="2"/>
                  </a:lnTo>
                  <a:lnTo>
                    <a:pt x="31" y="1"/>
                  </a:lnTo>
                  <a:lnTo>
                    <a:pt x="46" y="1"/>
                  </a:lnTo>
                  <a:lnTo>
                    <a:pt x="65" y="0"/>
                  </a:lnTo>
                  <a:lnTo>
                    <a:pt x="82" y="0"/>
                  </a:lnTo>
                  <a:lnTo>
                    <a:pt x="98" y="1"/>
                  </a:lnTo>
                  <a:lnTo>
                    <a:pt x="110" y="2"/>
                  </a:lnTo>
                  <a:lnTo>
                    <a:pt x="115" y="5"/>
                  </a:lnTo>
                  <a:lnTo>
                    <a:pt x="112" y="7"/>
                  </a:lnTo>
                  <a:lnTo>
                    <a:pt x="103" y="9"/>
                  </a:lnTo>
                  <a:lnTo>
                    <a:pt x="88" y="11"/>
                  </a:lnTo>
                  <a:lnTo>
                    <a:pt x="70" y="12"/>
                  </a:lnTo>
                  <a:lnTo>
                    <a:pt x="51" y="12"/>
                  </a:lnTo>
                  <a:lnTo>
                    <a:pt x="36" y="13"/>
                  </a:lnTo>
                  <a:lnTo>
                    <a:pt x="24" y="13"/>
                  </a:lnTo>
                  <a:lnTo>
                    <a:pt x="20" y="13"/>
                  </a:lnTo>
                  <a:lnTo>
                    <a:pt x="19" y="18"/>
                  </a:lnTo>
                  <a:lnTo>
                    <a:pt x="16" y="27"/>
                  </a:lnTo>
                  <a:lnTo>
                    <a:pt x="11" y="38"/>
                  </a:lnTo>
                  <a:lnTo>
                    <a:pt x="3" y="43"/>
                  </a:lnTo>
                  <a:close/>
                </a:path>
              </a:pathLst>
            </a:custGeom>
            <a:solidFill>
              <a:srgbClr val="000000"/>
            </a:solidFill>
            <a:ln w="9525">
              <a:noFill/>
              <a:round/>
            </a:ln>
          </p:spPr>
          <p:txBody>
            <a:bodyPr/>
            <a:lstStyle/>
            <a:p>
              <a:endParaRPr lang="en-US"/>
            </a:p>
          </p:txBody>
        </p:sp>
        <p:sp>
          <p:nvSpPr>
            <p:cNvPr id="352422" name="Freeform 166"/>
            <p:cNvSpPr/>
            <p:nvPr/>
          </p:nvSpPr>
          <p:spPr bwMode="auto">
            <a:xfrm>
              <a:off x="3461" y="1408"/>
              <a:ext cx="24" cy="9"/>
            </a:xfrm>
            <a:custGeom>
              <a:avLst/>
              <a:gdLst/>
              <a:ahLst/>
              <a:cxnLst>
                <a:cxn ang="0">
                  <a:pos x="3" y="43"/>
                </a:cxn>
                <a:cxn ang="0">
                  <a:pos x="0" y="38"/>
                </a:cxn>
                <a:cxn ang="0">
                  <a:pos x="5" y="24"/>
                </a:cxn>
                <a:cxn ang="0">
                  <a:pos x="13" y="9"/>
                </a:cxn>
                <a:cxn ang="0">
                  <a:pos x="17" y="3"/>
                </a:cxn>
                <a:cxn ang="0">
                  <a:pos x="21" y="3"/>
                </a:cxn>
                <a:cxn ang="0">
                  <a:pos x="31" y="2"/>
                </a:cxn>
                <a:cxn ang="0">
                  <a:pos x="47" y="2"/>
                </a:cxn>
                <a:cxn ang="0">
                  <a:pos x="65" y="0"/>
                </a:cxn>
                <a:cxn ang="0">
                  <a:pos x="83" y="0"/>
                </a:cxn>
                <a:cxn ang="0">
                  <a:pos x="98" y="2"/>
                </a:cxn>
                <a:cxn ang="0">
                  <a:pos x="111" y="3"/>
                </a:cxn>
                <a:cxn ang="0">
                  <a:pos x="116" y="5"/>
                </a:cxn>
                <a:cxn ang="0">
                  <a:pos x="113" y="7"/>
                </a:cxn>
                <a:cxn ang="0">
                  <a:pos x="104" y="9"/>
                </a:cxn>
                <a:cxn ang="0">
                  <a:pos x="88" y="11"/>
                </a:cxn>
                <a:cxn ang="0">
                  <a:pos x="70" y="13"/>
                </a:cxn>
                <a:cxn ang="0">
                  <a:pos x="52" y="13"/>
                </a:cxn>
                <a:cxn ang="0">
                  <a:pos x="36" y="14"/>
                </a:cxn>
                <a:cxn ang="0">
                  <a:pos x="25" y="14"/>
                </a:cxn>
                <a:cxn ang="0">
                  <a:pos x="21" y="14"/>
                </a:cxn>
                <a:cxn ang="0">
                  <a:pos x="20" y="18"/>
                </a:cxn>
                <a:cxn ang="0">
                  <a:pos x="17" y="28"/>
                </a:cxn>
                <a:cxn ang="0">
                  <a:pos x="12" y="38"/>
                </a:cxn>
                <a:cxn ang="0">
                  <a:pos x="3" y="43"/>
                </a:cxn>
              </a:cxnLst>
              <a:rect l="0" t="0" r="r" b="b"/>
              <a:pathLst>
                <a:path w="116" h="43">
                  <a:moveTo>
                    <a:pt x="3" y="43"/>
                  </a:moveTo>
                  <a:lnTo>
                    <a:pt x="0" y="38"/>
                  </a:lnTo>
                  <a:lnTo>
                    <a:pt x="5" y="24"/>
                  </a:lnTo>
                  <a:lnTo>
                    <a:pt x="13" y="9"/>
                  </a:lnTo>
                  <a:lnTo>
                    <a:pt x="17" y="3"/>
                  </a:lnTo>
                  <a:lnTo>
                    <a:pt x="21" y="3"/>
                  </a:lnTo>
                  <a:lnTo>
                    <a:pt x="31" y="2"/>
                  </a:lnTo>
                  <a:lnTo>
                    <a:pt x="47" y="2"/>
                  </a:lnTo>
                  <a:lnTo>
                    <a:pt x="65" y="0"/>
                  </a:lnTo>
                  <a:lnTo>
                    <a:pt x="83" y="0"/>
                  </a:lnTo>
                  <a:lnTo>
                    <a:pt x="98" y="2"/>
                  </a:lnTo>
                  <a:lnTo>
                    <a:pt x="111" y="3"/>
                  </a:lnTo>
                  <a:lnTo>
                    <a:pt x="116" y="5"/>
                  </a:lnTo>
                  <a:lnTo>
                    <a:pt x="113" y="7"/>
                  </a:lnTo>
                  <a:lnTo>
                    <a:pt x="104" y="9"/>
                  </a:lnTo>
                  <a:lnTo>
                    <a:pt x="88" y="11"/>
                  </a:lnTo>
                  <a:lnTo>
                    <a:pt x="70" y="13"/>
                  </a:lnTo>
                  <a:lnTo>
                    <a:pt x="52" y="13"/>
                  </a:lnTo>
                  <a:lnTo>
                    <a:pt x="36" y="14"/>
                  </a:lnTo>
                  <a:lnTo>
                    <a:pt x="25" y="14"/>
                  </a:lnTo>
                  <a:lnTo>
                    <a:pt x="21" y="14"/>
                  </a:lnTo>
                  <a:lnTo>
                    <a:pt x="20" y="18"/>
                  </a:lnTo>
                  <a:lnTo>
                    <a:pt x="17" y="28"/>
                  </a:lnTo>
                  <a:lnTo>
                    <a:pt x="12" y="38"/>
                  </a:lnTo>
                  <a:lnTo>
                    <a:pt x="3" y="43"/>
                  </a:lnTo>
                  <a:close/>
                </a:path>
              </a:pathLst>
            </a:custGeom>
            <a:solidFill>
              <a:srgbClr val="000000"/>
            </a:solidFill>
            <a:ln w="9525">
              <a:noFill/>
              <a:round/>
            </a:ln>
          </p:spPr>
          <p:txBody>
            <a:bodyPr/>
            <a:lstStyle/>
            <a:p>
              <a:endParaRPr lang="en-US"/>
            </a:p>
          </p:txBody>
        </p:sp>
        <p:sp>
          <p:nvSpPr>
            <p:cNvPr id="352423" name="Freeform 167"/>
            <p:cNvSpPr/>
            <p:nvPr/>
          </p:nvSpPr>
          <p:spPr bwMode="auto">
            <a:xfrm>
              <a:off x="3488" y="1408"/>
              <a:ext cx="24" cy="9"/>
            </a:xfrm>
            <a:custGeom>
              <a:avLst/>
              <a:gdLst/>
              <a:ahLst/>
              <a:cxnLst>
                <a:cxn ang="0">
                  <a:pos x="3" y="43"/>
                </a:cxn>
                <a:cxn ang="0">
                  <a:pos x="0" y="38"/>
                </a:cxn>
                <a:cxn ang="0">
                  <a:pos x="6" y="24"/>
                </a:cxn>
                <a:cxn ang="0">
                  <a:pos x="13" y="9"/>
                </a:cxn>
                <a:cxn ang="0">
                  <a:pos x="17" y="3"/>
                </a:cxn>
                <a:cxn ang="0">
                  <a:pos x="21" y="3"/>
                </a:cxn>
                <a:cxn ang="0">
                  <a:pos x="31" y="2"/>
                </a:cxn>
                <a:cxn ang="0">
                  <a:pos x="47" y="2"/>
                </a:cxn>
                <a:cxn ang="0">
                  <a:pos x="65" y="0"/>
                </a:cxn>
                <a:cxn ang="0">
                  <a:pos x="82" y="0"/>
                </a:cxn>
                <a:cxn ang="0">
                  <a:pos x="99" y="2"/>
                </a:cxn>
                <a:cxn ang="0">
                  <a:pos x="110" y="3"/>
                </a:cxn>
                <a:cxn ang="0">
                  <a:pos x="116" y="5"/>
                </a:cxn>
                <a:cxn ang="0">
                  <a:pos x="113" y="7"/>
                </a:cxn>
                <a:cxn ang="0">
                  <a:pos x="103" y="9"/>
                </a:cxn>
                <a:cxn ang="0">
                  <a:pos x="88" y="11"/>
                </a:cxn>
                <a:cxn ang="0">
                  <a:pos x="71" y="13"/>
                </a:cxn>
                <a:cxn ang="0">
                  <a:pos x="52" y="13"/>
                </a:cxn>
                <a:cxn ang="0">
                  <a:pos x="37" y="14"/>
                </a:cxn>
                <a:cxn ang="0">
                  <a:pos x="25" y="14"/>
                </a:cxn>
                <a:cxn ang="0">
                  <a:pos x="21" y="14"/>
                </a:cxn>
                <a:cxn ang="0">
                  <a:pos x="20" y="18"/>
                </a:cxn>
                <a:cxn ang="0">
                  <a:pos x="17" y="28"/>
                </a:cxn>
                <a:cxn ang="0">
                  <a:pos x="12" y="38"/>
                </a:cxn>
                <a:cxn ang="0">
                  <a:pos x="3" y="43"/>
                </a:cxn>
              </a:cxnLst>
              <a:rect l="0" t="0" r="r" b="b"/>
              <a:pathLst>
                <a:path w="116" h="43">
                  <a:moveTo>
                    <a:pt x="3" y="43"/>
                  </a:moveTo>
                  <a:lnTo>
                    <a:pt x="0" y="38"/>
                  </a:lnTo>
                  <a:lnTo>
                    <a:pt x="6" y="24"/>
                  </a:lnTo>
                  <a:lnTo>
                    <a:pt x="13" y="9"/>
                  </a:lnTo>
                  <a:lnTo>
                    <a:pt x="17" y="3"/>
                  </a:lnTo>
                  <a:lnTo>
                    <a:pt x="21" y="3"/>
                  </a:lnTo>
                  <a:lnTo>
                    <a:pt x="31" y="2"/>
                  </a:lnTo>
                  <a:lnTo>
                    <a:pt x="47" y="2"/>
                  </a:lnTo>
                  <a:lnTo>
                    <a:pt x="65" y="0"/>
                  </a:lnTo>
                  <a:lnTo>
                    <a:pt x="82" y="0"/>
                  </a:lnTo>
                  <a:lnTo>
                    <a:pt x="99" y="2"/>
                  </a:lnTo>
                  <a:lnTo>
                    <a:pt x="110" y="3"/>
                  </a:lnTo>
                  <a:lnTo>
                    <a:pt x="116" y="5"/>
                  </a:lnTo>
                  <a:lnTo>
                    <a:pt x="113" y="7"/>
                  </a:lnTo>
                  <a:lnTo>
                    <a:pt x="103" y="9"/>
                  </a:lnTo>
                  <a:lnTo>
                    <a:pt x="88" y="11"/>
                  </a:lnTo>
                  <a:lnTo>
                    <a:pt x="71" y="13"/>
                  </a:lnTo>
                  <a:lnTo>
                    <a:pt x="52" y="13"/>
                  </a:lnTo>
                  <a:lnTo>
                    <a:pt x="37" y="14"/>
                  </a:lnTo>
                  <a:lnTo>
                    <a:pt x="25" y="14"/>
                  </a:lnTo>
                  <a:lnTo>
                    <a:pt x="21" y="14"/>
                  </a:lnTo>
                  <a:lnTo>
                    <a:pt x="20" y="18"/>
                  </a:lnTo>
                  <a:lnTo>
                    <a:pt x="17" y="28"/>
                  </a:lnTo>
                  <a:lnTo>
                    <a:pt x="12" y="38"/>
                  </a:lnTo>
                  <a:lnTo>
                    <a:pt x="3" y="43"/>
                  </a:lnTo>
                  <a:close/>
                </a:path>
              </a:pathLst>
            </a:custGeom>
            <a:solidFill>
              <a:srgbClr val="000000"/>
            </a:solidFill>
            <a:ln w="9525">
              <a:noFill/>
              <a:round/>
            </a:ln>
          </p:spPr>
          <p:txBody>
            <a:bodyPr/>
            <a:lstStyle/>
            <a:p>
              <a:endParaRPr lang="en-US"/>
            </a:p>
          </p:txBody>
        </p:sp>
        <p:sp>
          <p:nvSpPr>
            <p:cNvPr id="352424" name="Freeform 168"/>
            <p:cNvSpPr/>
            <p:nvPr/>
          </p:nvSpPr>
          <p:spPr bwMode="auto">
            <a:xfrm>
              <a:off x="3600" y="1398"/>
              <a:ext cx="26" cy="9"/>
            </a:xfrm>
            <a:custGeom>
              <a:avLst/>
              <a:gdLst/>
              <a:ahLst/>
              <a:cxnLst>
                <a:cxn ang="0">
                  <a:pos x="125" y="41"/>
                </a:cxn>
                <a:cxn ang="0">
                  <a:pos x="128" y="40"/>
                </a:cxn>
                <a:cxn ang="0">
                  <a:pos x="127" y="35"/>
                </a:cxn>
                <a:cxn ang="0">
                  <a:pos x="123" y="30"/>
                </a:cxn>
                <a:cxn ang="0">
                  <a:pos x="118" y="22"/>
                </a:cxn>
                <a:cxn ang="0">
                  <a:pos x="113" y="16"/>
                </a:cxn>
                <a:cxn ang="0">
                  <a:pos x="107" y="9"/>
                </a:cxn>
                <a:cxn ang="0">
                  <a:pos x="104" y="5"/>
                </a:cxn>
                <a:cxn ang="0">
                  <a:pos x="102" y="3"/>
                </a:cxn>
                <a:cxn ang="0">
                  <a:pos x="97" y="3"/>
                </a:cxn>
                <a:cxn ang="0">
                  <a:pos x="86" y="1"/>
                </a:cxn>
                <a:cxn ang="0">
                  <a:pos x="71" y="1"/>
                </a:cxn>
                <a:cxn ang="0">
                  <a:pos x="52" y="0"/>
                </a:cxn>
                <a:cxn ang="0">
                  <a:pos x="33" y="0"/>
                </a:cxn>
                <a:cxn ang="0">
                  <a:pos x="18" y="1"/>
                </a:cxn>
                <a:cxn ang="0">
                  <a:pos x="5" y="3"/>
                </a:cxn>
                <a:cxn ang="0">
                  <a:pos x="0" y="5"/>
                </a:cxn>
                <a:cxn ang="0">
                  <a:pos x="3" y="7"/>
                </a:cxn>
                <a:cxn ang="0">
                  <a:pos x="15" y="9"/>
                </a:cxn>
                <a:cxn ang="0">
                  <a:pos x="30" y="10"/>
                </a:cxn>
                <a:cxn ang="0">
                  <a:pos x="49" y="11"/>
                </a:cxn>
                <a:cxn ang="0">
                  <a:pos x="68" y="12"/>
                </a:cxn>
                <a:cxn ang="0">
                  <a:pos x="84" y="12"/>
                </a:cxn>
                <a:cxn ang="0">
                  <a:pos x="96" y="12"/>
                </a:cxn>
                <a:cxn ang="0">
                  <a:pos x="101" y="12"/>
                </a:cxn>
                <a:cxn ang="0">
                  <a:pos x="103" y="17"/>
                </a:cxn>
                <a:cxn ang="0">
                  <a:pos x="109" y="26"/>
                </a:cxn>
                <a:cxn ang="0">
                  <a:pos x="116" y="35"/>
                </a:cxn>
                <a:cxn ang="0">
                  <a:pos x="125" y="41"/>
                </a:cxn>
              </a:cxnLst>
              <a:rect l="0" t="0" r="r" b="b"/>
              <a:pathLst>
                <a:path w="128" h="41">
                  <a:moveTo>
                    <a:pt x="125" y="41"/>
                  </a:moveTo>
                  <a:lnTo>
                    <a:pt x="128" y="40"/>
                  </a:lnTo>
                  <a:lnTo>
                    <a:pt x="127" y="35"/>
                  </a:lnTo>
                  <a:lnTo>
                    <a:pt x="123" y="30"/>
                  </a:lnTo>
                  <a:lnTo>
                    <a:pt x="118" y="22"/>
                  </a:lnTo>
                  <a:lnTo>
                    <a:pt x="113" y="16"/>
                  </a:lnTo>
                  <a:lnTo>
                    <a:pt x="107" y="9"/>
                  </a:lnTo>
                  <a:lnTo>
                    <a:pt x="104" y="5"/>
                  </a:lnTo>
                  <a:lnTo>
                    <a:pt x="102" y="3"/>
                  </a:lnTo>
                  <a:lnTo>
                    <a:pt x="97" y="3"/>
                  </a:lnTo>
                  <a:lnTo>
                    <a:pt x="86" y="1"/>
                  </a:lnTo>
                  <a:lnTo>
                    <a:pt x="71" y="1"/>
                  </a:lnTo>
                  <a:lnTo>
                    <a:pt x="52" y="0"/>
                  </a:lnTo>
                  <a:lnTo>
                    <a:pt x="33" y="0"/>
                  </a:lnTo>
                  <a:lnTo>
                    <a:pt x="18" y="1"/>
                  </a:lnTo>
                  <a:lnTo>
                    <a:pt x="5" y="3"/>
                  </a:lnTo>
                  <a:lnTo>
                    <a:pt x="0" y="5"/>
                  </a:lnTo>
                  <a:lnTo>
                    <a:pt x="3" y="7"/>
                  </a:lnTo>
                  <a:lnTo>
                    <a:pt x="15" y="9"/>
                  </a:lnTo>
                  <a:lnTo>
                    <a:pt x="30" y="10"/>
                  </a:lnTo>
                  <a:lnTo>
                    <a:pt x="49" y="11"/>
                  </a:lnTo>
                  <a:lnTo>
                    <a:pt x="68" y="12"/>
                  </a:lnTo>
                  <a:lnTo>
                    <a:pt x="84" y="12"/>
                  </a:lnTo>
                  <a:lnTo>
                    <a:pt x="96" y="12"/>
                  </a:lnTo>
                  <a:lnTo>
                    <a:pt x="101" y="12"/>
                  </a:lnTo>
                  <a:lnTo>
                    <a:pt x="103" y="17"/>
                  </a:lnTo>
                  <a:lnTo>
                    <a:pt x="109" y="26"/>
                  </a:lnTo>
                  <a:lnTo>
                    <a:pt x="116" y="35"/>
                  </a:lnTo>
                  <a:lnTo>
                    <a:pt x="125" y="41"/>
                  </a:lnTo>
                  <a:close/>
                </a:path>
              </a:pathLst>
            </a:custGeom>
            <a:solidFill>
              <a:srgbClr val="000000"/>
            </a:solidFill>
            <a:ln w="9525">
              <a:noFill/>
              <a:round/>
            </a:ln>
          </p:spPr>
          <p:txBody>
            <a:bodyPr/>
            <a:lstStyle/>
            <a:p>
              <a:endParaRPr lang="en-US"/>
            </a:p>
          </p:txBody>
        </p:sp>
        <p:sp>
          <p:nvSpPr>
            <p:cNvPr id="352425" name="Freeform 169"/>
            <p:cNvSpPr/>
            <p:nvPr/>
          </p:nvSpPr>
          <p:spPr bwMode="auto">
            <a:xfrm>
              <a:off x="3611" y="1410"/>
              <a:ext cx="27" cy="8"/>
            </a:xfrm>
            <a:custGeom>
              <a:avLst/>
              <a:gdLst/>
              <a:ahLst/>
              <a:cxnLst>
                <a:cxn ang="0">
                  <a:pos x="125" y="41"/>
                </a:cxn>
                <a:cxn ang="0">
                  <a:pos x="128" y="40"/>
                </a:cxn>
                <a:cxn ang="0">
                  <a:pos x="127" y="35"/>
                </a:cxn>
                <a:cxn ang="0">
                  <a:pos x="123" y="30"/>
                </a:cxn>
                <a:cxn ang="0">
                  <a:pos x="118" y="22"/>
                </a:cxn>
                <a:cxn ang="0">
                  <a:pos x="113" y="16"/>
                </a:cxn>
                <a:cxn ang="0">
                  <a:pos x="107" y="9"/>
                </a:cxn>
                <a:cxn ang="0">
                  <a:pos x="103" y="5"/>
                </a:cxn>
                <a:cxn ang="0">
                  <a:pos x="101" y="2"/>
                </a:cxn>
                <a:cxn ang="0">
                  <a:pos x="97" y="2"/>
                </a:cxn>
                <a:cxn ang="0">
                  <a:pos x="86" y="1"/>
                </a:cxn>
                <a:cxn ang="0">
                  <a:pos x="70" y="1"/>
                </a:cxn>
                <a:cxn ang="0">
                  <a:pos x="52" y="0"/>
                </a:cxn>
                <a:cxn ang="0">
                  <a:pos x="33" y="0"/>
                </a:cxn>
                <a:cxn ang="0">
                  <a:pos x="18" y="1"/>
                </a:cxn>
                <a:cxn ang="0">
                  <a:pos x="5" y="2"/>
                </a:cxn>
                <a:cxn ang="0">
                  <a:pos x="0" y="5"/>
                </a:cxn>
                <a:cxn ang="0">
                  <a:pos x="3" y="7"/>
                </a:cxn>
                <a:cxn ang="0">
                  <a:pos x="14" y="9"/>
                </a:cxn>
                <a:cxn ang="0">
                  <a:pos x="30" y="10"/>
                </a:cxn>
                <a:cxn ang="0">
                  <a:pos x="49" y="11"/>
                </a:cxn>
                <a:cxn ang="0">
                  <a:pos x="68" y="12"/>
                </a:cxn>
                <a:cxn ang="0">
                  <a:pos x="84" y="12"/>
                </a:cxn>
                <a:cxn ang="0">
                  <a:pos x="96" y="12"/>
                </a:cxn>
                <a:cxn ang="0">
                  <a:pos x="100" y="12"/>
                </a:cxn>
                <a:cxn ang="0">
                  <a:pos x="102" y="17"/>
                </a:cxn>
                <a:cxn ang="0">
                  <a:pos x="109" y="25"/>
                </a:cxn>
                <a:cxn ang="0">
                  <a:pos x="116" y="35"/>
                </a:cxn>
                <a:cxn ang="0">
                  <a:pos x="125" y="41"/>
                </a:cxn>
              </a:cxnLst>
              <a:rect l="0" t="0" r="r" b="b"/>
              <a:pathLst>
                <a:path w="128" h="41">
                  <a:moveTo>
                    <a:pt x="125" y="41"/>
                  </a:moveTo>
                  <a:lnTo>
                    <a:pt x="128" y="40"/>
                  </a:lnTo>
                  <a:lnTo>
                    <a:pt x="127" y="35"/>
                  </a:lnTo>
                  <a:lnTo>
                    <a:pt x="123" y="30"/>
                  </a:lnTo>
                  <a:lnTo>
                    <a:pt x="118" y="22"/>
                  </a:lnTo>
                  <a:lnTo>
                    <a:pt x="113" y="16"/>
                  </a:lnTo>
                  <a:lnTo>
                    <a:pt x="107" y="9"/>
                  </a:lnTo>
                  <a:lnTo>
                    <a:pt x="103" y="5"/>
                  </a:lnTo>
                  <a:lnTo>
                    <a:pt x="101" y="2"/>
                  </a:lnTo>
                  <a:lnTo>
                    <a:pt x="97" y="2"/>
                  </a:lnTo>
                  <a:lnTo>
                    <a:pt x="86" y="1"/>
                  </a:lnTo>
                  <a:lnTo>
                    <a:pt x="70" y="1"/>
                  </a:lnTo>
                  <a:lnTo>
                    <a:pt x="52" y="0"/>
                  </a:lnTo>
                  <a:lnTo>
                    <a:pt x="33" y="0"/>
                  </a:lnTo>
                  <a:lnTo>
                    <a:pt x="18" y="1"/>
                  </a:lnTo>
                  <a:lnTo>
                    <a:pt x="5" y="2"/>
                  </a:lnTo>
                  <a:lnTo>
                    <a:pt x="0" y="5"/>
                  </a:lnTo>
                  <a:lnTo>
                    <a:pt x="3" y="7"/>
                  </a:lnTo>
                  <a:lnTo>
                    <a:pt x="14" y="9"/>
                  </a:lnTo>
                  <a:lnTo>
                    <a:pt x="30" y="10"/>
                  </a:lnTo>
                  <a:lnTo>
                    <a:pt x="49" y="11"/>
                  </a:lnTo>
                  <a:lnTo>
                    <a:pt x="68" y="12"/>
                  </a:lnTo>
                  <a:lnTo>
                    <a:pt x="84" y="12"/>
                  </a:lnTo>
                  <a:lnTo>
                    <a:pt x="96" y="12"/>
                  </a:lnTo>
                  <a:lnTo>
                    <a:pt x="100" y="12"/>
                  </a:lnTo>
                  <a:lnTo>
                    <a:pt x="102" y="17"/>
                  </a:lnTo>
                  <a:lnTo>
                    <a:pt x="109" y="25"/>
                  </a:lnTo>
                  <a:lnTo>
                    <a:pt x="116" y="35"/>
                  </a:lnTo>
                  <a:lnTo>
                    <a:pt x="125" y="41"/>
                  </a:lnTo>
                  <a:close/>
                </a:path>
              </a:pathLst>
            </a:custGeom>
            <a:solidFill>
              <a:srgbClr val="000000"/>
            </a:solidFill>
            <a:ln w="9525">
              <a:noFill/>
              <a:round/>
            </a:ln>
          </p:spPr>
          <p:txBody>
            <a:bodyPr/>
            <a:lstStyle/>
            <a:p>
              <a:endParaRPr lang="en-US"/>
            </a:p>
          </p:txBody>
        </p:sp>
        <p:sp>
          <p:nvSpPr>
            <p:cNvPr id="352426" name="Freeform 170"/>
            <p:cNvSpPr/>
            <p:nvPr/>
          </p:nvSpPr>
          <p:spPr bwMode="auto">
            <a:xfrm>
              <a:off x="3625" y="1420"/>
              <a:ext cx="26" cy="8"/>
            </a:xfrm>
            <a:custGeom>
              <a:avLst/>
              <a:gdLst/>
              <a:ahLst/>
              <a:cxnLst>
                <a:cxn ang="0">
                  <a:pos x="125" y="41"/>
                </a:cxn>
                <a:cxn ang="0">
                  <a:pos x="128" y="40"/>
                </a:cxn>
                <a:cxn ang="0">
                  <a:pos x="127" y="36"/>
                </a:cxn>
                <a:cxn ang="0">
                  <a:pos x="123" y="30"/>
                </a:cxn>
                <a:cxn ang="0">
                  <a:pos x="118" y="22"/>
                </a:cxn>
                <a:cxn ang="0">
                  <a:pos x="113" y="16"/>
                </a:cxn>
                <a:cxn ang="0">
                  <a:pos x="107" y="9"/>
                </a:cxn>
                <a:cxn ang="0">
                  <a:pos x="104" y="5"/>
                </a:cxn>
                <a:cxn ang="0">
                  <a:pos x="102" y="3"/>
                </a:cxn>
                <a:cxn ang="0">
                  <a:pos x="97" y="3"/>
                </a:cxn>
                <a:cxn ang="0">
                  <a:pos x="86" y="2"/>
                </a:cxn>
                <a:cxn ang="0">
                  <a:pos x="71" y="2"/>
                </a:cxn>
                <a:cxn ang="0">
                  <a:pos x="52" y="0"/>
                </a:cxn>
                <a:cxn ang="0">
                  <a:pos x="33" y="0"/>
                </a:cxn>
                <a:cxn ang="0">
                  <a:pos x="17" y="2"/>
                </a:cxn>
                <a:cxn ang="0">
                  <a:pos x="5" y="3"/>
                </a:cxn>
                <a:cxn ang="0">
                  <a:pos x="0" y="5"/>
                </a:cxn>
                <a:cxn ang="0">
                  <a:pos x="3" y="7"/>
                </a:cxn>
                <a:cxn ang="0">
                  <a:pos x="15" y="9"/>
                </a:cxn>
                <a:cxn ang="0">
                  <a:pos x="30" y="10"/>
                </a:cxn>
                <a:cxn ang="0">
                  <a:pos x="49" y="11"/>
                </a:cxn>
                <a:cxn ang="0">
                  <a:pos x="67" y="13"/>
                </a:cxn>
                <a:cxn ang="0">
                  <a:pos x="84" y="13"/>
                </a:cxn>
                <a:cxn ang="0">
                  <a:pos x="95" y="13"/>
                </a:cxn>
                <a:cxn ang="0">
                  <a:pos x="99" y="13"/>
                </a:cxn>
                <a:cxn ang="0">
                  <a:pos x="102" y="17"/>
                </a:cxn>
                <a:cxn ang="0">
                  <a:pos x="108" y="26"/>
                </a:cxn>
                <a:cxn ang="0">
                  <a:pos x="116" y="36"/>
                </a:cxn>
                <a:cxn ang="0">
                  <a:pos x="125" y="41"/>
                </a:cxn>
              </a:cxnLst>
              <a:rect l="0" t="0" r="r" b="b"/>
              <a:pathLst>
                <a:path w="128" h="41">
                  <a:moveTo>
                    <a:pt x="125" y="41"/>
                  </a:moveTo>
                  <a:lnTo>
                    <a:pt x="128" y="40"/>
                  </a:lnTo>
                  <a:lnTo>
                    <a:pt x="127" y="36"/>
                  </a:lnTo>
                  <a:lnTo>
                    <a:pt x="123" y="30"/>
                  </a:lnTo>
                  <a:lnTo>
                    <a:pt x="118" y="22"/>
                  </a:lnTo>
                  <a:lnTo>
                    <a:pt x="113" y="16"/>
                  </a:lnTo>
                  <a:lnTo>
                    <a:pt x="107" y="9"/>
                  </a:lnTo>
                  <a:lnTo>
                    <a:pt x="104" y="5"/>
                  </a:lnTo>
                  <a:lnTo>
                    <a:pt x="102" y="3"/>
                  </a:lnTo>
                  <a:lnTo>
                    <a:pt x="97" y="3"/>
                  </a:lnTo>
                  <a:lnTo>
                    <a:pt x="86" y="2"/>
                  </a:lnTo>
                  <a:lnTo>
                    <a:pt x="71" y="2"/>
                  </a:lnTo>
                  <a:lnTo>
                    <a:pt x="52" y="0"/>
                  </a:lnTo>
                  <a:lnTo>
                    <a:pt x="33" y="0"/>
                  </a:lnTo>
                  <a:lnTo>
                    <a:pt x="17" y="2"/>
                  </a:lnTo>
                  <a:lnTo>
                    <a:pt x="5" y="3"/>
                  </a:lnTo>
                  <a:lnTo>
                    <a:pt x="0" y="5"/>
                  </a:lnTo>
                  <a:lnTo>
                    <a:pt x="3" y="7"/>
                  </a:lnTo>
                  <a:lnTo>
                    <a:pt x="15" y="9"/>
                  </a:lnTo>
                  <a:lnTo>
                    <a:pt x="30" y="10"/>
                  </a:lnTo>
                  <a:lnTo>
                    <a:pt x="49" y="11"/>
                  </a:lnTo>
                  <a:lnTo>
                    <a:pt x="67" y="13"/>
                  </a:lnTo>
                  <a:lnTo>
                    <a:pt x="84" y="13"/>
                  </a:lnTo>
                  <a:lnTo>
                    <a:pt x="95" y="13"/>
                  </a:lnTo>
                  <a:lnTo>
                    <a:pt x="99" y="13"/>
                  </a:lnTo>
                  <a:lnTo>
                    <a:pt x="102" y="17"/>
                  </a:lnTo>
                  <a:lnTo>
                    <a:pt x="108" y="26"/>
                  </a:lnTo>
                  <a:lnTo>
                    <a:pt x="116" y="36"/>
                  </a:lnTo>
                  <a:lnTo>
                    <a:pt x="125" y="41"/>
                  </a:lnTo>
                  <a:close/>
                </a:path>
              </a:pathLst>
            </a:custGeom>
            <a:solidFill>
              <a:srgbClr val="000000"/>
            </a:solidFill>
            <a:ln w="9525">
              <a:noFill/>
              <a:round/>
            </a:ln>
          </p:spPr>
          <p:txBody>
            <a:bodyPr/>
            <a:lstStyle/>
            <a:p>
              <a:endParaRPr lang="en-US"/>
            </a:p>
          </p:txBody>
        </p:sp>
        <p:sp>
          <p:nvSpPr>
            <p:cNvPr id="352427" name="Freeform 171"/>
            <p:cNvSpPr/>
            <p:nvPr/>
          </p:nvSpPr>
          <p:spPr bwMode="auto">
            <a:xfrm>
              <a:off x="3582" y="1411"/>
              <a:ext cx="26" cy="9"/>
            </a:xfrm>
            <a:custGeom>
              <a:avLst/>
              <a:gdLst/>
              <a:ahLst/>
              <a:cxnLst>
                <a:cxn ang="0">
                  <a:pos x="125" y="40"/>
                </a:cxn>
                <a:cxn ang="0">
                  <a:pos x="128" y="39"/>
                </a:cxn>
                <a:cxn ang="0">
                  <a:pos x="127" y="35"/>
                </a:cxn>
                <a:cxn ang="0">
                  <a:pos x="123" y="30"/>
                </a:cxn>
                <a:cxn ang="0">
                  <a:pos x="118" y="22"/>
                </a:cxn>
                <a:cxn ang="0">
                  <a:pos x="112" y="15"/>
                </a:cxn>
                <a:cxn ang="0">
                  <a:pos x="107" y="9"/>
                </a:cxn>
                <a:cxn ang="0">
                  <a:pos x="103" y="4"/>
                </a:cxn>
                <a:cxn ang="0">
                  <a:pos x="102" y="2"/>
                </a:cxn>
                <a:cxn ang="0">
                  <a:pos x="98" y="2"/>
                </a:cxn>
                <a:cxn ang="0">
                  <a:pos x="86" y="1"/>
                </a:cxn>
                <a:cxn ang="0">
                  <a:pos x="71" y="1"/>
                </a:cxn>
                <a:cxn ang="0">
                  <a:pos x="52" y="0"/>
                </a:cxn>
                <a:cxn ang="0">
                  <a:pos x="33" y="0"/>
                </a:cxn>
                <a:cxn ang="0">
                  <a:pos x="17" y="1"/>
                </a:cxn>
                <a:cxn ang="0">
                  <a:pos x="5" y="2"/>
                </a:cxn>
                <a:cxn ang="0">
                  <a:pos x="0" y="4"/>
                </a:cxn>
                <a:cxn ang="0">
                  <a:pos x="3" y="7"/>
                </a:cxn>
                <a:cxn ang="0">
                  <a:pos x="15" y="9"/>
                </a:cxn>
                <a:cxn ang="0">
                  <a:pos x="30" y="10"/>
                </a:cxn>
                <a:cxn ang="0">
                  <a:pos x="49" y="11"/>
                </a:cxn>
                <a:cxn ang="0">
                  <a:pos x="68" y="12"/>
                </a:cxn>
                <a:cxn ang="0">
                  <a:pos x="84" y="12"/>
                </a:cxn>
                <a:cxn ang="0">
                  <a:pos x="95" y="12"/>
                </a:cxn>
                <a:cxn ang="0">
                  <a:pos x="100" y="12"/>
                </a:cxn>
                <a:cxn ang="0">
                  <a:pos x="102" y="16"/>
                </a:cxn>
                <a:cxn ang="0">
                  <a:pos x="108" y="25"/>
                </a:cxn>
                <a:cxn ang="0">
                  <a:pos x="116" y="35"/>
                </a:cxn>
                <a:cxn ang="0">
                  <a:pos x="125" y="40"/>
                </a:cxn>
              </a:cxnLst>
              <a:rect l="0" t="0" r="r" b="b"/>
              <a:pathLst>
                <a:path w="128" h="40">
                  <a:moveTo>
                    <a:pt x="125" y="40"/>
                  </a:moveTo>
                  <a:lnTo>
                    <a:pt x="128" y="39"/>
                  </a:lnTo>
                  <a:lnTo>
                    <a:pt x="127" y="35"/>
                  </a:lnTo>
                  <a:lnTo>
                    <a:pt x="123" y="30"/>
                  </a:lnTo>
                  <a:lnTo>
                    <a:pt x="118" y="22"/>
                  </a:lnTo>
                  <a:lnTo>
                    <a:pt x="112" y="15"/>
                  </a:lnTo>
                  <a:lnTo>
                    <a:pt x="107" y="9"/>
                  </a:lnTo>
                  <a:lnTo>
                    <a:pt x="103" y="4"/>
                  </a:lnTo>
                  <a:lnTo>
                    <a:pt x="102" y="2"/>
                  </a:lnTo>
                  <a:lnTo>
                    <a:pt x="98" y="2"/>
                  </a:lnTo>
                  <a:lnTo>
                    <a:pt x="86" y="1"/>
                  </a:lnTo>
                  <a:lnTo>
                    <a:pt x="71" y="1"/>
                  </a:lnTo>
                  <a:lnTo>
                    <a:pt x="52" y="0"/>
                  </a:lnTo>
                  <a:lnTo>
                    <a:pt x="33" y="0"/>
                  </a:lnTo>
                  <a:lnTo>
                    <a:pt x="17" y="1"/>
                  </a:lnTo>
                  <a:lnTo>
                    <a:pt x="5" y="2"/>
                  </a:lnTo>
                  <a:lnTo>
                    <a:pt x="0" y="4"/>
                  </a:lnTo>
                  <a:lnTo>
                    <a:pt x="3" y="7"/>
                  </a:lnTo>
                  <a:lnTo>
                    <a:pt x="15" y="9"/>
                  </a:lnTo>
                  <a:lnTo>
                    <a:pt x="30" y="10"/>
                  </a:lnTo>
                  <a:lnTo>
                    <a:pt x="49" y="11"/>
                  </a:lnTo>
                  <a:lnTo>
                    <a:pt x="68" y="12"/>
                  </a:lnTo>
                  <a:lnTo>
                    <a:pt x="84" y="12"/>
                  </a:lnTo>
                  <a:lnTo>
                    <a:pt x="95" y="12"/>
                  </a:lnTo>
                  <a:lnTo>
                    <a:pt x="100" y="12"/>
                  </a:lnTo>
                  <a:lnTo>
                    <a:pt x="102" y="16"/>
                  </a:lnTo>
                  <a:lnTo>
                    <a:pt x="108" y="25"/>
                  </a:lnTo>
                  <a:lnTo>
                    <a:pt x="116" y="35"/>
                  </a:lnTo>
                  <a:lnTo>
                    <a:pt x="125" y="40"/>
                  </a:lnTo>
                  <a:close/>
                </a:path>
              </a:pathLst>
            </a:custGeom>
            <a:solidFill>
              <a:srgbClr val="000000"/>
            </a:solidFill>
            <a:ln w="9525">
              <a:noFill/>
              <a:round/>
            </a:ln>
          </p:spPr>
          <p:txBody>
            <a:bodyPr/>
            <a:lstStyle/>
            <a:p>
              <a:endParaRPr lang="en-US"/>
            </a:p>
          </p:txBody>
        </p:sp>
        <p:sp>
          <p:nvSpPr>
            <p:cNvPr id="352428" name="Freeform 172"/>
            <p:cNvSpPr/>
            <p:nvPr/>
          </p:nvSpPr>
          <p:spPr bwMode="auto">
            <a:xfrm>
              <a:off x="3593" y="1422"/>
              <a:ext cx="27" cy="8"/>
            </a:xfrm>
            <a:custGeom>
              <a:avLst/>
              <a:gdLst/>
              <a:ahLst/>
              <a:cxnLst>
                <a:cxn ang="0">
                  <a:pos x="125" y="41"/>
                </a:cxn>
                <a:cxn ang="0">
                  <a:pos x="128" y="40"/>
                </a:cxn>
                <a:cxn ang="0">
                  <a:pos x="127" y="35"/>
                </a:cxn>
                <a:cxn ang="0">
                  <a:pos x="123" y="30"/>
                </a:cxn>
                <a:cxn ang="0">
                  <a:pos x="118" y="22"/>
                </a:cxn>
                <a:cxn ang="0">
                  <a:pos x="113" y="15"/>
                </a:cxn>
                <a:cxn ang="0">
                  <a:pos x="107" y="9"/>
                </a:cxn>
                <a:cxn ang="0">
                  <a:pos x="104" y="5"/>
                </a:cxn>
                <a:cxn ang="0">
                  <a:pos x="102" y="2"/>
                </a:cxn>
                <a:cxn ang="0">
                  <a:pos x="97" y="2"/>
                </a:cxn>
                <a:cxn ang="0">
                  <a:pos x="86" y="1"/>
                </a:cxn>
                <a:cxn ang="0">
                  <a:pos x="70" y="1"/>
                </a:cxn>
                <a:cxn ang="0">
                  <a:pos x="52" y="0"/>
                </a:cxn>
                <a:cxn ang="0">
                  <a:pos x="33" y="0"/>
                </a:cxn>
                <a:cxn ang="0">
                  <a:pos x="18" y="1"/>
                </a:cxn>
                <a:cxn ang="0">
                  <a:pos x="5" y="2"/>
                </a:cxn>
                <a:cxn ang="0">
                  <a:pos x="0" y="5"/>
                </a:cxn>
                <a:cxn ang="0">
                  <a:pos x="3" y="7"/>
                </a:cxn>
                <a:cxn ang="0">
                  <a:pos x="15" y="9"/>
                </a:cxn>
                <a:cxn ang="0">
                  <a:pos x="30" y="10"/>
                </a:cxn>
                <a:cxn ang="0">
                  <a:pos x="49" y="11"/>
                </a:cxn>
                <a:cxn ang="0">
                  <a:pos x="68" y="12"/>
                </a:cxn>
                <a:cxn ang="0">
                  <a:pos x="84" y="12"/>
                </a:cxn>
                <a:cxn ang="0">
                  <a:pos x="96" y="12"/>
                </a:cxn>
                <a:cxn ang="0">
                  <a:pos x="100" y="12"/>
                </a:cxn>
                <a:cxn ang="0">
                  <a:pos x="103" y="17"/>
                </a:cxn>
                <a:cxn ang="0">
                  <a:pos x="109" y="25"/>
                </a:cxn>
                <a:cxn ang="0">
                  <a:pos x="116" y="35"/>
                </a:cxn>
                <a:cxn ang="0">
                  <a:pos x="125" y="41"/>
                </a:cxn>
              </a:cxnLst>
              <a:rect l="0" t="0" r="r" b="b"/>
              <a:pathLst>
                <a:path w="128" h="41">
                  <a:moveTo>
                    <a:pt x="125" y="41"/>
                  </a:moveTo>
                  <a:lnTo>
                    <a:pt x="128" y="40"/>
                  </a:lnTo>
                  <a:lnTo>
                    <a:pt x="127" y="35"/>
                  </a:lnTo>
                  <a:lnTo>
                    <a:pt x="123" y="30"/>
                  </a:lnTo>
                  <a:lnTo>
                    <a:pt x="118" y="22"/>
                  </a:lnTo>
                  <a:lnTo>
                    <a:pt x="113" y="15"/>
                  </a:lnTo>
                  <a:lnTo>
                    <a:pt x="107" y="9"/>
                  </a:lnTo>
                  <a:lnTo>
                    <a:pt x="104" y="5"/>
                  </a:lnTo>
                  <a:lnTo>
                    <a:pt x="102" y="2"/>
                  </a:lnTo>
                  <a:lnTo>
                    <a:pt x="97" y="2"/>
                  </a:lnTo>
                  <a:lnTo>
                    <a:pt x="86" y="1"/>
                  </a:lnTo>
                  <a:lnTo>
                    <a:pt x="70" y="1"/>
                  </a:lnTo>
                  <a:lnTo>
                    <a:pt x="52" y="0"/>
                  </a:lnTo>
                  <a:lnTo>
                    <a:pt x="33" y="0"/>
                  </a:lnTo>
                  <a:lnTo>
                    <a:pt x="18" y="1"/>
                  </a:lnTo>
                  <a:lnTo>
                    <a:pt x="5" y="2"/>
                  </a:lnTo>
                  <a:lnTo>
                    <a:pt x="0" y="5"/>
                  </a:lnTo>
                  <a:lnTo>
                    <a:pt x="3" y="7"/>
                  </a:lnTo>
                  <a:lnTo>
                    <a:pt x="15" y="9"/>
                  </a:lnTo>
                  <a:lnTo>
                    <a:pt x="30" y="10"/>
                  </a:lnTo>
                  <a:lnTo>
                    <a:pt x="49" y="11"/>
                  </a:lnTo>
                  <a:lnTo>
                    <a:pt x="68" y="12"/>
                  </a:lnTo>
                  <a:lnTo>
                    <a:pt x="84" y="12"/>
                  </a:lnTo>
                  <a:lnTo>
                    <a:pt x="96" y="12"/>
                  </a:lnTo>
                  <a:lnTo>
                    <a:pt x="100" y="12"/>
                  </a:lnTo>
                  <a:lnTo>
                    <a:pt x="103" y="17"/>
                  </a:lnTo>
                  <a:lnTo>
                    <a:pt x="109" y="25"/>
                  </a:lnTo>
                  <a:lnTo>
                    <a:pt x="116" y="35"/>
                  </a:lnTo>
                  <a:lnTo>
                    <a:pt x="125" y="41"/>
                  </a:lnTo>
                  <a:close/>
                </a:path>
              </a:pathLst>
            </a:custGeom>
            <a:solidFill>
              <a:srgbClr val="000000"/>
            </a:solidFill>
            <a:ln w="9525">
              <a:noFill/>
              <a:round/>
            </a:ln>
          </p:spPr>
          <p:txBody>
            <a:bodyPr/>
            <a:lstStyle/>
            <a:p>
              <a:endParaRPr lang="en-US"/>
            </a:p>
          </p:txBody>
        </p:sp>
        <p:pic>
          <p:nvPicPr>
            <p:cNvPr id="352429" name="Picture 173" descr="bs01043_"/>
            <p:cNvPicPr>
              <a:picLocks noChangeAspect="1" noChangeArrowheads="1"/>
            </p:cNvPicPr>
            <p:nvPr/>
          </p:nvPicPr>
          <p:blipFill>
            <a:blip r:embed="rId1" cstate="print"/>
            <a:srcRect/>
            <a:stretch>
              <a:fillRect/>
            </a:stretch>
          </p:blipFill>
          <p:spPr bwMode="auto">
            <a:xfrm>
              <a:off x="2965" y="1023"/>
              <a:ext cx="288" cy="367"/>
            </a:xfrm>
            <a:prstGeom prst="rect">
              <a:avLst/>
            </a:prstGeom>
            <a:noFill/>
          </p:spPr>
        </p:pic>
      </p:grpSp>
      <p:grpSp>
        <p:nvGrpSpPr>
          <p:cNvPr id="4" name="Group 175"/>
          <p:cNvGrpSpPr/>
          <p:nvPr/>
        </p:nvGrpSpPr>
        <p:grpSpPr bwMode="auto">
          <a:xfrm>
            <a:off x="4860032" y="4581128"/>
            <a:ext cx="1835150" cy="1174750"/>
            <a:chOff x="2573" y="1966"/>
            <a:chExt cx="2853" cy="1827"/>
          </a:xfrm>
        </p:grpSpPr>
        <p:sp>
          <p:nvSpPr>
            <p:cNvPr id="352432" name="Freeform 176"/>
            <p:cNvSpPr/>
            <p:nvPr/>
          </p:nvSpPr>
          <p:spPr bwMode="auto">
            <a:xfrm>
              <a:off x="2724" y="2056"/>
              <a:ext cx="2541" cy="1637"/>
            </a:xfrm>
            <a:custGeom>
              <a:avLst/>
              <a:gdLst/>
              <a:ahLst/>
              <a:cxnLst>
                <a:cxn ang="0">
                  <a:pos x="0" y="2994"/>
                </a:cxn>
                <a:cxn ang="0">
                  <a:pos x="40" y="348"/>
                </a:cxn>
                <a:cxn ang="0">
                  <a:pos x="3467" y="0"/>
                </a:cxn>
                <a:cxn ang="0">
                  <a:pos x="5083" y="3273"/>
                </a:cxn>
                <a:cxn ang="0">
                  <a:pos x="0" y="2994"/>
                </a:cxn>
                <a:cxn ang="0">
                  <a:pos x="0" y="2994"/>
                </a:cxn>
              </a:cxnLst>
              <a:rect l="0" t="0" r="r" b="b"/>
              <a:pathLst>
                <a:path w="5083" h="3273">
                  <a:moveTo>
                    <a:pt x="0" y="2994"/>
                  </a:moveTo>
                  <a:lnTo>
                    <a:pt x="40" y="348"/>
                  </a:lnTo>
                  <a:lnTo>
                    <a:pt x="3467" y="0"/>
                  </a:lnTo>
                  <a:lnTo>
                    <a:pt x="5083" y="3273"/>
                  </a:lnTo>
                  <a:lnTo>
                    <a:pt x="0" y="2994"/>
                  </a:lnTo>
                  <a:lnTo>
                    <a:pt x="0" y="2994"/>
                  </a:lnTo>
                  <a:close/>
                </a:path>
              </a:pathLst>
            </a:custGeom>
            <a:solidFill>
              <a:srgbClr val="D4F5D4"/>
            </a:solidFill>
            <a:ln w="9525">
              <a:noFill/>
              <a:round/>
            </a:ln>
          </p:spPr>
          <p:txBody>
            <a:bodyPr/>
            <a:lstStyle/>
            <a:p>
              <a:endParaRPr lang="en-US"/>
            </a:p>
          </p:txBody>
        </p:sp>
        <p:sp>
          <p:nvSpPr>
            <p:cNvPr id="352433" name="Freeform 177"/>
            <p:cNvSpPr/>
            <p:nvPr/>
          </p:nvSpPr>
          <p:spPr bwMode="auto">
            <a:xfrm>
              <a:off x="2587" y="2378"/>
              <a:ext cx="753" cy="976"/>
            </a:xfrm>
            <a:custGeom>
              <a:avLst/>
              <a:gdLst/>
              <a:ahLst/>
              <a:cxnLst>
                <a:cxn ang="0">
                  <a:pos x="894" y="29"/>
                </a:cxn>
                <a:cxn ang="0">
                  <a:pos x="934" y="99"/>
                </a:cxn>
                <a:cxn ang="0">
                  <a:pos x="987" y="187"/>
                </a:cxn>
                <a:cxn ang="0">
                  <a:pos x="1042" y="268"/>
                </a:cxn>
                <a:cxn ang="0">
                  <a:pos x="1086" y="312"/>
                </a:cxn>
                <a:cxn ang="0">
                  <a:pos x="1133" y="323"/>
                </a:cxn>
                <a:cxn ang="0">
                  <a:pos x="1238" y="373"/>
                </a:cxn>
                <a:cxn ang="0">
                  <a:pos x="1257" y="477"/>
                </a:cxn>
                <a:cxn ang="0">
                  <a:pos x="1283" y="527"/>
                </a:cxn>
                <a:cxn ang="0">
                  <a:pos x="1306" y="586"/>
                </a:cxn>
                <a:cxn ang="0">
                  <a:pos x="1329" y="652"/>
                </a:cxn>
                <a:cxn ang="0">
                  <a:pos x="1348" y="709"/>
                </a:cxn>
                <a:cxn ang="0">
                  <a:pos x="1361" y="747"/>
                </a:cxn>
                <a:cxn ang="0">
                  <a:pos x="1367" y="831"/>
                </a:cxn>
                <a:cxn ang="0">
                  <a:pos x="1378" y="994"/>
                </a:cxn>
                <a:cxn ang="0">
                  <a:pos x="1392" y="1179"/>
                </a:cxn>
                <a:cxn ang="0">
                  <a:pos x="1401" y="1339"/>
                </a:cxn>
                <a:cxn ang="0">
                  <a:pos x="1401" y="1441"/>
                </a:cxn>
                <a:cxn ang="0">
                  <a:pos x="1399" y="1498"/>
                </a:cxn>
                <a:cxn ang="0">
                  <a:pos x="1399" y="1533"/>
                </a:cxn>
                <a:cxn ang="0">
                  <a:pos x="1422" y="1576"/>
                </a:cxn>
                <a:cxn ang="0">
                  <a:pos x="1378" y="1884"/>
                </a:cxn>
                <a:cxn ang="0">
                  <a:pos x="981" y="1738"/>
                </a:cxn>
                <a:cxn ang="0">
                  <a:pos x="922" y="1759"/>
                </a:cxn>
                <a:cxn ang="0">
                  <a:pos x="820" y="1797"/>
                </a:cxn>
                <a:cxn ang="0">
                  <a:pos x="681" y="1839"/>
                </a:cxn>
                <a:cxn ang="0">
                  <a:pos x="521" y="1879"/>
                </a:cxn>
                <a:cxn ang="0">
                  <a:pos x="358" y="1913"/>
                </a:cxn>
                <a:cxn ang="0">
                  <a:pos x="221" y="1936"/>
                </a:cxn>
                <a:cxn ang="0">
                  <a:pos x="139" y="1949"/>
                </a:cxn>
                <a:cxn ang="0">
                  <a:pos x="131" y="1943"/>
                </a:cxn>
                <a:cxn ang="0">
                  <a:pos x="139" y="1896"/>
                </a:cxn>
                <a:cxn ang="0">
                  <a:pos x="97" y="1835"/>
                </a:cxn>
                <a:cxn ang="0">
                  <a:pos x="38" y="1778"/>
                </a:cxn>
                <a:cxn ang="0">
                  <a:pos x="10" y="1725"/>
                </a:cxn>
                <a:cxn ang="0">
                  <a:pos x="2" y="1648"/>
                </a:cxn>
                <a:cxn ang="0">
                  <a:pos x="12" y="1552"/>
                </a:cxn>
                <a:cxn ang="0">
                  <a:pos x="33" y="1439"/>
                </a:cxn>
                <a:cxn ang="0">
                  <a:pos x="50" y="1318"/>
                </a:cxn>
                <a:cxn ang="0">
                  <a:pos x="52" y="1188"/>
                </a:cxn>
                <a:cxn ang="0">
                  <a:pos x="36" y="1067"/>
                </a:cxn>
                <a:cxn ang="0">
                  <a:pos x="19" y="970"/>
                </a:cxn>
                <a:cxn ang="0">
                  <a:pos x="4" y="913"/>
                </a:cxn>
                <a:cxn ang="0">
                  <a:pos x="8" y="882"/>
                </a:cxn>
                <a:cxn ang="0">
                  <a:pos x="33" y="791"/>
                </a:cxn>
                <a:cxn ang="0">
                  <a:pos x="78" y="668"/>
                </a:cxn>
                <a:cxn ang="0">
                  <a:pos x="141" y="538"/>
                </a:cxn>
                <a:cxn ang="0">
                  <a:pos x="215" y="428"/>
                </a:cxn>
                <a:cxn ang="0">
                  <a:pos x="301" y="346"/>
                </a:cxn>
                <a:cxn ang="0">
                  <a:pos x="388" y="285"/>
                </a:cxn>
                <a:cxn ang="0">
                  <a:pos x="477" y="238"/>
                </a:cxn>
                <a:cxn ang="0">
                  <a:pos x="561" y="196"/>
                </a:cxn>
                <a:cxn ang="0">
                  <a:pos x="633" y="160"/>
                </a:cxn>
                <a:cxn ang="0">
                  <a:pos x="687" y="135"/>
                </a:cxn>
                <a:cxn ang="0">
                  <a:pos x="728" y="80"/>
                </a:cxn>
                <a:cxn ang="0">
                  <a:pos x="770" y="71"/>
                </a:cxn>
                <a:cxn ang="0">
                  <a:pos x="829" y="40"/>
                </a:cxn>
                <a:cxn ang="0">
                  <a:pos x="871" y="4"/>
                </a:cxn>
              </a:cxnLst>
              <a:rect l="0" t="0" r="r" b="b"/>
              <a:pathLst>
                <a:path w="1506" h="1953">
                  <a:moveTo>
                    <a:pt x="878" y="0"/>
                  </a:moveTo>
                  <a:lnTo>
                    <a:pt x="882" y="6"/>
                  </a:lnTo>
                  <a:lnTo>
                    <a:pt x="886" y="15"/>
                  </a:lnTo>
                  <a:lnTo>
                    <a:pt x="894" y="29"/>
                  </a:lnTo>
                  <a:lnTo>
                    <a:pt x="899" y="42"/>
                  </a:lnTo>
                  <a:lnTo>
                    <a:pt x="911" y="59"/>
                  </a:lnTo>
                  <a:lnTo>
                    <a:pt x="920" y="76"/>
                  </a:lnTo>
                  <a:lnTo>
                    <a:pt x="934" y="99"/>
                  </a:lnTo>
                  <a:lnTo>
                    <a:pt x="945" y="120"/>
                  </a:lnTo>
                  <a:lnTo>
                    <a:pt x="958" y="143"/>
                  </a:lnTo>
                  <a:lnTo>
                    <a:pt x="972" y="164"/>
                  </a:lnTo>
                  <a:lnTo>
                    <a:pt x="987" y="187"/>
                  </a:lnTo>
                  <a:lnTo>
                    <a:pt x="1000" y="207"/>
                  </a:lnTo>
                  <a:lnTo>
                    <a:pt x="1013" y="230"/>
                  </a:lnTo>
                  <a:lnTo>
                    <a:pt x="1027" y="249"/>
                  </a:lnTo>
                  <a:lnTo>
                    <a:pt x="1042" y="268"/>
                  </a:lnTo>
                  <a:lnTo>
                    <a:pt x="1053" y="282"/>
                  </a:lnTo>
                  <a:lnTo>
                    <a:pt x="1065" y="295"/>
                  </a:lnTo>
                  <a:lnTo>
                    <a:pt x="1074" y="304"/>
                  </a:lnTo>
                  <a:lnTo>
                    <a:pt x="1086" y="312"/>
                  </a:lnTo>
                  <a:lnTo>
                    <a:pt x="1101" y="321"/>
                  </a:lnTo>
                  <a:lnTo>
                    <a:pt x="1116" y="327"/>
                  </a:lnTo>
                  <a:lnTo>
                    <a:pt x="1126" y="325"/>
                  </a:lnTo>
                  <a:lnTo>
                    <a:pt x="1133" y="323"/>
                  </a:lnTo>
                  <a:lnTo>
                    <a:pt x="1139" y="321"/>
                  </a:lnTo>
                  <a:lnTo>
                    <a:pt x="1141" y="321"/>
                  </a:lnTo>
                  <a:lnTo>
                    <a:pt x="1196" y="287"/>
                  </a:lnTo>
                  <a:lnTo>
                    <a:pt x="1238" y="373"/>
                  </a:lnTo>
                  <a:lnTo>
                    <a:pt x="1238" y="451"/>
                  </a:lnTo>
                  <a:lnTo>
                    <a:pt x="1240" y="453"/>
                  </a:lnTo>
                  <a:lnTo>
                    <a:pt x="1251" y="468"/>
                  </a:lnTo>
                  <a:lnTo>
                    <a:pt x="1257" y="477"/>
                  </a:lnTo>
                  <a:lnTo>
                    <a:pt x="1266" y="494"/>
                  </a:lnTo>
                  <a:lnTo>
                    <a:pt x="1272" y="504"/>
                  </a:lnTo>
                  <a:lnTo>
                    <a:pt x="1278" y="515"/>
                  </a:lnTo>
                  <a:lnTo>
                    <a:pt x="1283" y="527"/>
                  </a:lnTo>
                  <a:lnTo>
                    <a:pt x="1289" y="542"/>
                  </a:lnTo>
                  <a:lnTo>
                    <a:pt x="1295" y="553"/>
                  </a:lnTo>
                  <a:lnTo>
                    <a:pt x="1300" y="571"/>
                  </a:lnTo>
                  <a:lnTo>
                    <a:pt x="1306" y="586"/>
                  </a:lnTo>
                  <a:lnTo>
                    <a:pt x="1312" y="603"/>
                  </a:lnTo>
                  <a:lnTo>
                    <a:pt x="1318" y="618"/>
                  </a:lnTo>
                  <a:lnTo>
                    <a:pt x="1323" y="635"/>
                  </a:lnTo>
                  <a:lnTo>
                    <a:pt x="1329" y="652"/>
                  </a:lnTo>
                  <a:lnTo>
                    <a:pt x="1337" y="669"/>
                  </a:lnTo>
                  <a:lnTo>
                    <a:pt x="1340" y="683"/>
                  </a:lnTo>
                  <a:lnTo>
                    <a:pt x="1344" y="698"/>
                  </a:lnTo>
                  <a:lnTo>
                    <a:pt x="1348" y="709"/>
                  </a:lnTo>
                  <a:lnTo>
                    <a:pt x="1354" y="721"/>
                  </a:lnTo>
                  <a:lnTo>
                    <a:pt x="1357" y="736"/>
                  </a:lnTo>
                  <a:lnTo>
                    <a:pt x="1361" y="744"/>
                  </a:lnTo>
                  <a:lnTo>
                    <a:pt x="1361" y="747"/>
                  </a:lnTo>
                  <a:lnTo>
                    <a:pt x="1361" y="759"/>
                  </a:lnTo>
                  <a:lnTo>
                    <a:pt x="1363" y="776"/>
                  </a:lnTo>
                  <a:lnTo>
                    <a:pt x="1365" y="802"/>
                  </a:lnTo>
                  <a:lnTo>
                    <a:pt x="1367" y="831"/>
                  </a:lnTo>
                  <a:lnTo>
                    <a:pt x="1371" y="867"/>
                  </a:lnTo>
                  <a:lnTo>
                    <a:pt x="1373" y="907"/>
                  </a:lnTo>
                  <a:lnTo>
                    <a:pt x="1376" y="951"/>
                  </a:lnTo>
                  <a:lnTo>
                    <a:pt x="1378" y="994"/>
                  </a:lnTo>
                  <a:lnTo>
                    <a:pt x="1382" y="1042"/>
                  </a:lnTo>
                  <a:lnTo>
                    <a:pt x="1386" y="1088"/>
                  </a:lnTo>
                  <a:lnTo>
                    <a:pt x="1390" y="1135"/>
                  </a:lnTo>
                  <a:lnTo>
                    <a:pt x="1392" y="1179"/>
                  </a:lnTo>
                  <a:lnTo>
                    <a:pt x="1395" y="1225"/>
                  </a:lnTo>
                  <a:lnTo>
                    <a:pt x="1397" y="1266"/>
                  </a:lnTo>
                  <a:lnTo>
                    <a:pt x="1401" y="1306"/>
                  </a:lnTo>
                  <a:lnTo>
                    <a:pt x="1401" y="1339"/>
                  </a:lnTo>
                  <a:lnTo>
                    <a:pt x="1401" y="1369"/>
                  </a:lnTo>
                  <a:lnTo>
                    <a:pt x="1401" y="1398"/>
                  </a:lnTo>
                  <a:lnTo>
                    <a:pt x="1403" y="1422"/>
                  </a:lnTo>
                  <a:lnTo>
                    <a:pt x="1401" y="1441"/>
                  </a:lnTo>
                  <a:lnTo>
                    <a:pt x="1401" y="1460"/>
                  </a:lnTo>
                  <a:lnTo>
                    <a:pt x="1401" y="1475"/>
                  </a:lnTo>
                  <a:lnTo>
                    <a:pt x="1401" y="1489"/>
                  </a:lnTo>
                  <a:lnTo>
                    <a:pt x="1399" y="1498"/>
                  </a:lnTo>
                  <a:lnTo>
                    <a:pt x="1399" y="1508"/>
                  </a:lnTo>
                  <a:lnTo>
                    <a:pt x="1399" y="1515"/>
                  </a:lnTo>
                  <a:lnTo>
                    <a:pt x="1399" y="1523"/>
                  </a:lnTo>
                  <a:lnTo>
                    <a:pt x="1399" y="1533"/>
                  </a:lnTo>
                  <a:lnTo>
                    <a:pt x="1401" y="1542"/>
                  </a:lnTo>
                  <a:lnTo>
                    <a:pt x="1405" y="1555"/>
                  </a:lnTo>
                  <a:lnTo>
                    <a:pt x="1415" y="1569"/>
                  </a:lnTo>
                  <a:lnTo>
                    <a:pt x="1422" y="1576"/>
                  </a:lnTo>
                  <a:lnTo>
                    <a:pt x="1426" y="1580"/>
                  </a:lnTo>
                  <a:lnTo>
                    <a:pt x="1475" y="1593"/>
                  </a:lnTo>
                  <a:lnTo>
                    <a:pt x="1506" y="1751"/>
                  </a:lnTo>
                  <a:lnTo>
                    <a:pt x="1378" y="1884"/>
                  </a:lnTo>
                  <a:lnTo>
                    <a:pt x="1061" y="1821"/>
                  </a:lnTo>
                  <a:lnTo>
                    <a:pt x="991" y="1736"/>
                  </a:lnTo>
                  <a:lnTo>
                    <a:pt x="987" y="1736"/>
                  </a:lnTo>
                  <a:lnTo>
                    <a:pt x="981" y="1738"/>
                  </a:lnTo>
                  <a:lnTo>
                    <a:pt x="970" y="1742"/>
                  </a:lnTo>
                  <a:lnTo>
                    <a:pt x="958" y="1747"/>
                  </a:lnTo>
                  <a:lnTo>
                    <a:pt x="941" y="1753"/>
                  </a:lnTo>
                  <a:lnTo>
                    <a:pt x="922" y="1759"/>
                  </a:lnTo>
                  <a:lnTo>
                    <a:pt x="899" y="1766"/>
                  </a:lnTo>
                  <a:lnTo>
                    <a:pt x="877" y="1778"/>
                  </a:lnTo>
                  <a:lnTo>
                    <a:pt x="848" y="1785"/>
                  </a:lnTo>
                  <a:lnTo>
                    <a:pt x="820" y="1797"/>
                  </a:lnTo>
                  <a:lnTo>
                    <a:pt x="787" y="1806"/>
                  </a:lnTo>
                  <a:lnTo>
                    <a:pt x="755" y="1818"/>
                  </a:lnTo>
                  <a:lnTo>
                    <a:pt x="717" y="1827"/>
                  </a:lnTo>
                  <a:lnTo>
                    <a:pt x="681" y="1839"/>
                  </a:lnTo>
                  <a:lnTo>
                    <a:pt x="643" y="1850"/>
                  </a:lnTo>
                  <a:lnTo>
                    <a:pt x="605" y="1861"/>
                  </a:lnTo>
                  <a:lnTo>
                    <a:pt x="561" y="1869"/>
                  </a:lnTo>
                  <a:lnTo>
                    <a:pt x="521" y="1879"/>
                  </a:lnTo>
                  <a:lnTo>
                    <a:pt x="477" y="1888"/>
                  </a:lnTo>
                  <a:lnTo>
                    <a:pt x="437" y="1898"/>
                  </a:lnTo>
                  <a:lnTo>
                    <a:pt x="396" y="1905"/>
                  </a:lnTo>
                  <a:lnTo>
                    <a:pt x="358" y="1913"/>
                  </a:lnTo>
                  <a:lnTo>
                    <a:pt x="320" y="1918"/>
                  </a:lnTo>
                  <a:lnTo>
                    <a:pt x="285" y="1926"/>
                  </a:lnTo>
                  <a:lnTo>
                    <a:pt x="251" y="1930"/>
                  </a:lnTo>
                  <a:lnTo>
                    <a:pt x="221" y="1936"/>
                  </a:lnTo>
                  <a:lnTo>
                    <a:pt x="194" y="1939"/>
                  </a:lnTo>
                  <a:lnTo>
                    <a:pt x="173" y="1945"/>
                  </a:lnTo>
                  <a:lnTo>
                    <a:pt x="152" y="1947"/>
                  </a:lnTo>
                  <a:lnTo>
                    <a:pt x="139" y="1949"/>
                  </a:lnTo>
                  <a:lnTo>
                    <a:pt x="131" y="1951"/>
                  </a:lnTo>
                  <a:lnTo>
                    <a:pt x="130" y="1953"/>
                  </a:lnTo>
                  <a:lnTo>
                    <a:pt x="130" y="1949"/>
                  </a:lnTo>
                  <a:lnTo>
                    <a:pt x="131" y="1943"/>
                  </a:lnTo>
                  <a:lnTo>
                    <a:pt x="135" y="1934"/>
                  </a:lnTo>
                  <a:lnTo>
                    <a:pt x="139" y="1924"/>
                  </a:lnTo>
                  <a:lnTo>
                    <a:pt x="139" y="1909"/>
                  </a:lnTo>
                  <a:lnTo>
                    <a:pt x="139" y="1896"/>
                  </a:lnTo>
                  <a:lnTo>
                    <a:pt x="135" y="1880"/>
                  </a:lnTo>
                  <a:lnTo>
                    <a:pt x="130" y="1867"/>
                  </a:lnTo>
                  <a:lnTo>
                    <a:pt x="114" y="1850"/>
                  </a:lnTo>
                  <a:lnTo>
                    <a:pt x="97" y="1835"/>
                  </a:lnTo>
                  <a:lnTo>
                    <a:pt x="78" y="1818"/>
                  </a:lnTo>
                  <a:lnTo>
                    <a:pt x="59" y="1801"/>
                  </a:lnTo>
                  <a:lnTo>
                    <a:pt x="48" y="1789"/>
                  </a:lnTo>
                  <a:lnTo>
                    <a:pt x="38" y="1778"/>
                  </a:lnTo>
                  <a:lnTo>
                    <a:pt x="29" y="1766"/>
                  </a:lnTo>
                  <a:lnTo>
                    <a:pt x="23" y="1755"/>
                  </a:lnTo>
                  <a:lnTo>
                    <a:pt x="16" y="1740"/>
                  </a:lnTo>
                  <a:lnTo>
                    <a:pt x="10" y="1725"/>
                  </a:lnTo>
                  <a:lnTo>
                    <a:pt x="4" y="1707"/>
                  </a:lnTo>
                  <a:lnTo>
                    <a:pt x="4" y="1690"/>
                  </a:lnTo>
                  <a:lnTo>
                    <a:pt x="0" y="1669"/>
                  </a:lnTo>
                  <a:lnTo>
                    <a:pt x="2" y="1648"/>
                  </a:lnTo>
                  <a:lnTo>
                    <a:pt x="2" y="1626"/>
                  </a:lnTo>
                  <a:lnTo>
                    <a:pt x="6" y="1603"/>
                  </a:lnTo>
                  <a:lnTo>
                    <a:pt x="8" y="1576"/>
                  </a:lnTo>
                  <a:lnTo>
                    <a:pt x="12" y="1552"/>
                  </a:lnTo>
                  <a:lnTo>
                    <a:pt x="17" y="1525"/>
                  </a:lnTo>
                  <a:lnTo>
                    <a:pt x="23" y="1498"/>
                  </a:lnTo>
                  <a:lnTo>
                    <a:pt x="27" y="1468"/>
                  </a:lnTo>
                  <a:lnTo>
                    <a:pt x="33" y="1439"/>
                  </a:lnTo>
                  <a:lnTo>
                    <a:pt x="36" y="1409"/>
                  </a:lnTo>
                  <a:lnTo>
                    <a:pt x="42" y="1380"/>
                  </a:lnTo>
                  <a:lnTo>
                    <a:pt x="46" y="1348"/>
                  </a:lnTo>
                  <a:lnTo>
                    <a:pt x="50" y="1318"/>
                  </a:lnTo>
                  <a:lnTo>
                    <a:pt x="52" y="1285"/>
                  </a:lnTo>
                  <a:lnTo>
                    <a:pt x="55" y="1255"/>
                  </a:lnTo>
                  <a:lnTo>
                    <a:pt x="54" y="1221"/>
                  </a:lnTo>
                  <a:lnTo>
                    <a:pt x="52" y="1188"/>
                  </a:lnTo>
                  <a:lnTo>
                    <a:pt x="48" y="1156"/>
                  </a:lnTo>
                  <a:lnTo>
                    <a:pt x="46" y="1128"/>
                  </a:lnTo>
                  <a:lnTo>
                    <a:pt x="40" y="1095"/>
                  </a:lnTo>
                  <a:lnTo>
                    <a:pt x="36" y="1067"/>
                  </a:lnTo>
                  <a:lnTo>
                    <a:pt x="33" y="1038"/>
                  </a:lnTo>
                  <a:lnTo>
                    <a:pt x="29" y="1015"/>
                  </a:lnTo>
                  <a:lnTo>
                    <a:pt x="23" y="991"/>
                  </a:lnTo>
                  <a:lnTo>
                    <a:pt x="19" y="970"/>
                  </a:lnTo>
                  <a:lnTo>
                    <a:pt x="14" y="951"/>
                  </a:lnTo>
                  <a:lnTo>
                    <a:pt x="12" y="936"/>
                  </a:lnTo>
                  <a:lnTo>
                    <a:pt x="6" y="922"/>
                  </a:lnTo>
                  <a:lnTo>
                    <a:pt x="4" y="913"/>
                  </a:lnTo>
                  <a:lnTo>
                    <a:pt x="4" y="907"/>
                  </a:lnTo>
                  <a:lnTo>
                    <a:pt x="4" y="903"/>
                  </a:lnTo>
                  <a:lnTo>
                    <a:pt x="6" y="896"/>
                  </a:lnTo>
                  <a:lnTo>
                    <a:pt x="8" y="882"/>
                  </a:lnTo>
                  <a:lnTo>
                    <a:pt x="14" y="865"/>
                  </a:lnTo>
                  <a:lnTo>
                    <a:pt x="17" y="842"/>
                  </a:lnTo>
                  <a:lnTo>
                    <a:pt x="25" y="820"/>
                  </a:lnTo>
                  <a:lnTo>
                    <a:pt x="33" y="791"/>
                  </a:lnTo>
                  <a:lnTo>
                    <a:pt x="44" y="764"/>
                  </a:lnTo>
                  <a:lnTo>
                    <a:pt x="54" y="732"/>
                  </a:lnTo>
                  <a:lnTo>
                    <a:pt x="65" y="700"/>
                  </a:lnTo>
                  <a:lnTo>
                    <a:pt x="78" y="668"/>
                  </a:lnTo>
                  <a:lnTo>
                    <a:pt x="93" y="635"/>
                  </a:lnTo>
                  <a:lnTo>
                    <a:pt x="107" y="601"/>
                  </a:lnTo>
                  <a:lnTo>
                    <a:pt x="124" y="569"/>
                  </a:lnTo>
                  <a:lnTo>
                    <a:pt x="141" y="538"/>
                  </a:lnTo>
                  <a:lnTo>
                    <a:pt x="160" y="510"/>
                  </a:lnTo>
                  <a:lnTo>
                    <a:pt x="177" y="479"/>
                  </a:lnTo>
                  <a:lnTo>
                    <a:pt x="196" y="453"/>
                  </a:lnTo>
                  <a:lnTo>
                    <a:pt x="215" y="428"/>
                  </a:lnTo>
                  <a:lnTo>
                    <a:pt x="236" y="407"/>
                  </a:lnTo>
                  <a:lnTo>
                    <a:pt x="257" y="384"/>
                  </a:lnTo>
                  <a:lnTo>
                    <a:pt x="278" y="365"/>
                  </a:lnTo>
                  <a:lnTo>
                    <a:pt x="301" y="346"/>
                  </a:lnTo>
                  <a:lnTo>
                    <a:pt x="323" y="331"/>
                  </a:lnTo>
                  <a:lnTo>
                    <a:pt x="344" y="314"/>
                  </a:lnTo>
                  <a:lnTo>
                    <a:pt x="367" y="301"/>
                  </a:lnTo>
                  <a:lnTo>
                    <a:pt x="388" y="285"/>
                  </a:lnTo>
                  <a:lnTo>
                    <a:pt x="411" y="274"/>
                  </a:lnTo>
                  <a:lnTo>
                    <a:pt x="432" y="261"/>
                  </a:lnTo>
                  <a:lnTo>
                    <a:pt x="455" y="249"/>
                  </a:lnTo>
                  <a:lnTo>
                    <a:pt x="477" y="238"/>
                  </a:lnTo>
                  <a:lnTo>
                    <a:pt x="500" y="228"/>
                  </a:lnTo>
                  <a:lnTo>
                    <a:pt x="519" y="217"/>
                  </a:lnTo>
                  <a:lnTo>
                    <a:pt x="540" y="206"/>
                  </a:lnTo>
                  <a:lnTo>
                    <a:pt x="561" y="196"/>
                  </a:lnTo>
                  <a:lnTo>
                    <a:pt x="582" y="187"/>
                  </a:lnTo>
                  <a:lnTo>
                    <a:pt x="599" y="177"/>
                  </a:lnTo>
                  <a:lnTo>
                    <a:pt x="618" y="169"/>
                  </a:lnTo>
                  <a:lnTo>
                    <a:pt x="633" y="160"/>
                  </a:lnTo>
                  <a:lnTo>
                    <a:pt x="650" y="154"/>
                  </a:lnTo>
                  <a:lnTo>
                    <a:pt x="664" y="147"/>
                  </a:lnTo>
                  <a:lnTo>
                    <a:pt x="677" y="141"/>
                  </a:lnTo>
                  <a:lnTo>
                    <a:pt x="687" y="135"/>
                  </a:lnTo>
                  <a:lnTo>
                    <a:pt x="698" y="133"/>
                  </a:lnTo>
                  <a:lnTo>
                    <a:pt x="711" y="126"/>
                  </a:lnTo>
                  <a:lnTo>
                    <a:pt x="717" y="126"/>
                  </a:lnTo>
                  <a:lnTo>
                    <a:pt x="728" y="80"/>
                  </a:lnTo>
                  <a:lnTo>
                    <a:pt x="732" y="78"/>
                  </a:lnTo>
                  <a:lnTo>
                    <a:pt x="747" y="76"/>
                  </a:lnTo>
                  <a:lnTo>
                    <a:pt x="757" y="72"/>
                  </a:lnTo>
                  <a:lnTo>
                    <a:pt x="770" y="71"/>
                  </a:lnTo>
                  <a:lnTo>
                    <a:pt x="782" y="65"/>
                  </a:lnTo>
                  <a:lnTo>
                    <a:pt x="799" y="59"/>
                  </a:lnTo>
                  <a:lnTo>
                    <a:pt x="814" y="50"/>
                  </a:lnTo>
                  <a:lnTo>
                    <a:pt x="829" y="40"/>
                  </a:lnTo>
                  <a:lnTo>
                    <a:pt x="840" y="29"/>
                  </a:lnTo>
                  <a:lnTo>
                    <a:pt x="854" y="21"/>
                  </a:lnTo>
                  <a:lnTo>
                    <a:pt x="863" y="10"/>
                  </a:lnTo>
                  <a:lnTo>
                    <a:pt x="871" y="4"/>
                  </a:lnTo>
                  <a:lnTo>
                    <a:pt x="875" y="0"/>
                  </a:lnTo>
                  <a:lnTo>
                    <a:pt x="878" y="0"/>
                  </a:lnTo>
                  <a:lnTo>
                    <a:pt x="878" y="0"/>
                  </a:lnTo>
                  <a:close/>
                </a:path>
              </a:pathLst>
            </a:custGeom>
            <a:solidFill>
              <a:srgbClr val="CFDBFF"/>
            </a:solidFill>
            <a:ln w="9525">
              <a:noFill/>
              <a:round/>
            </a:ln>
          </p:spPr>
          <p:txBody>
            <a:bodyPr/>
            <a:lstStyle/>
            <a:p>
              <a:endParaRPr lang="en-US"/>
            </a:p>
          </p:txBody>
        </p:sp>
        <p:sp>
          <p:nvSpPr>
            <p:cNvPr id="352434" name="Freeform 178"/>
            <p:cNvSpPr/>
            <p:nvPr/>
          </p:nvSpPr>
          <p:spPr bwMode="auto">
            <a:xfrm>
              <a:off x="2997" y="2070"/>
              <a:ext cx="466" cy="494"/>
            </a:xfrm>
            <a:custGeom>
              <a:avLst/>
              <a:gdLst/>
              <a:ahLst/>
              <a:cxnLst>
                <a:cxn ang="0">
                  <a:pos x="933" y="133"/>
                </a:cxn>
                <a:cxn ang="0">
                  <a:pos x="933" y="150"/>
                </a:cxn>
                <a:cxn ang="0">
                  <a:pos x="933" y="169"/>
                </a:cxn>
                <a:cxn ang="0">
                  <a:pos x="929" y="192"/>
                </a:cxn>
                <a:cxn ang="0">
                  <a:pos x="925" y="217"/>
                </a:cxn>
                <a:cxn ang="0">
                  <a:pos x="923" y="244"/>
                </a:cxn>
                <a:cxn ang="0">
                  <a:pos x="920" y="272"/>
                </a:cxn>
                <a:cxn ang="0">
                  <a:pos x="914" y="299"/>
                </a:cxn>
                <a:cxn ang="0">
                  <a:pos x="906" y="325"/>
                </a:cxn>
                <a:cxn ang="0">
                  <a:pos x="899" y="348"/>
                </a:cxn>
                <a:cxn ang="0">
                  <a:pos x="891" y="371"/>
                </a:cxn>
                <a:cxn ang="0">
                  <a:pos x="880" y="398"/>
                </a:cxn>
                <a:cxn ang="0">
                  <a:pos x="870" y="420"/>
                </a:cxn>
                <a:cxn ang="0">
                  <a:pos x="823" y="445"/>
                </a:cxn>
                <a:cxn ang="0">
                  <a:pos x="786" y="641"/>
                </a:cxn>
                <a:cxn ang="0">
                  <a:pos x="709" y="681"/>
                </a:cxn>
                <a:cxn ang="0">
                  <a:pos x="663" y="761"/>
                </a:cxn>
                <a:cxn ang="0">
                  <a:pos x="661" y="770"/>
                </a:cxn>
                <a:cxn ang="0">
                  <a:pos x="653" y="789"/>
                </a:cxn>
                <a:cxn ang="0">
                  <a:pos x="642" y="820"/>
                </a:cxn>
                <a:cxn ang="0">
                  <a:pos x="631" y="854"/>
                </a:cxn>
                <a:cxn ang="0">
                  <a:pos x="619" y="884"/>
                </a:cxn>
                <a:cxn ang="0">
                  <a:pos x="615" y="903"/>
                </a:cxn>
                <a:cxn ang="0">
                  <a:pos x="612" y="909"/>
                </a:cxn>
                <a:cxn ang="0">
                  <a:pos x="593" y="915"/>
                </a:cxn>
                <a:cxn ang="0">
                  <a:pos x="572" y="915"/>
                </a:cxn>
                <a:cxn ang="0">
                  <a:pos x="539" y="907"/>
                </a:cxn>
                <a:cxn ang="0">
                  <a:pos x="501" y="892"/>
                </a:cxn>
                <a:cxn ang="0">
                  <a:pos x="467" y="877"/>
                </a:cxn>
                <a:cxn ang="0">
                  <a:pos x="446" y="867"/>
                </a:cxn>
                <a:cxn ang="0">
                  <a:pos x="342" y="989"/>
                </a:cxn>
                <a:cxn ang="0">
                  <a:pos x="0" y="768"/>
                </a:cxn>
                <a:cxn ang="0">
                  <a:pos x="7" y="753"/>
                </a:cxn>
                <a:cxn ang="0">
                  <a:pos x="20" y="725"/>
                </a:cxn>
                <a:cxn ang="0">
                  <a:pos x="41" y="688"/>
                </a:cxn>
                <a:cxn ang="0">
                  <a:pos x="62" y="647"/>
                </a:cxn>
                <a:cxn ang="0">
                  <a:pos x="83" y="601"/>
                </a:cxn>
                <a:cxn ang="0">
                  <a:pos x="104" y="555"/>
                </a:cxn>
                <a:cxn ang="0">
                  <a:pos x="121" y="510"/>
                </a:cxn>
                <a:cxn ang="0">
                  <a:pos x="135" y="472"/>
                </a:cxn>
                <a:cxn ang="0">
                  <a:pos x="142" y="432"/>
                </a:cxn>
                <a:cxn ang="0">
                  <a:pos x="152" y="394"/>
                </a:cxn>
                <a:cxn ang="0">
                  <a:pos x="159" y="360"/>
                </a:cxn>
                <a:cxn ang="0">
                  <a:pos x="167" y="329"/>
                </a:cxn>
                <a:cxn ang="0">
                  <a:pos x="171" y="304"/>
                </a:cxn>
                <a:cxn ang="0">
                  <a:pos x="176" y="284"/>
                </a:cxn>
                <a:cxn ang="0">
                  <a:pos x="268" y="6"/>
                </a:cxn>
                <a:cxn ang="0">
                  <a:pos x="933" y="131"/>
                </a:cxn>
              </a:cxnLst>
              <a:rect l="0" t="0" r="r" b="b"/>
              <a:pathLst>
                <a:path w="933" h="989">
                  <a:moveTo>
                    <a:pt x="933" y="131"/>
                  </a:moveTo>
                  <a:lnTo>
                    <a:pt x="933" y="133"/>
                  </a:lnTo>
                  <a:lnTo>
                    <a:pt x="933" y="145"/>
                  </a:lnTo>
                  <a:lnTo>
                    <a:pt x="933" y="150"/>
                  </a:lnTo>
                  <a:lnTo>
                    <a:pt x="933" y="160"/>
                  </a:lnTo>
                  <a:lnTo>
                    <a:pt x="933" y="169"/>
                  </a:lnTo>
                  <a:lnTo>
                    <a:pt x="933" y="181"/>
                  </a:lnTo>
                  <a:lnTo>
                    <a:pt x="929" y="192"/>
                  </a:lnTo>
                  <a:lnTo>
                    <a:pt x="927" y="204"/>
                  </a:lnTo>
                  <a:lnTo>
                    <a:pt x="925" y="217"/>
                  </a:lnTo>
                  <a:lnTo>
                    <a:pt x="925" y="230"/>
                  </a:lnTo>
                  <a:lnTo>
                    <a:pt x="923" y="244"/>
                  </a:lnTo>
                  <a:lnTo>
                    <a:pt x="923" y="259"/>
                  </a:lnTo>
                  <a:lnTo>
                    <a:pt x="920" y="272"/>
                  </a:lnTo>
                  <a:lnTo>
                    <a:pt x="918" y="287"/>
                  </a:lnTo>
                  <a:lnTo>
                    <a:pt x="914" y="299"/>
                  </a:lnTo>
                  <a:lnTo>
                    <a:pt x="910" y="312"/>
                  </a:lnTo>
                  <a:lnTo>
                    <a:pt x="906" y="325"/>
                  </a:lnTo>
                  <a:lnTo>
                    <a:pt x="904" y="339"/>
                  </a:lnTo>
                  <a:lnTo>
                    <a:pt x="899" y="348"/>
                  </a:lnTo>
                  <a:lnTo>
                    <a:pt x="897" y="360"/>
                  </a:lnTo>
                  <a:lnTo>
                    <a:pt x="891" y="371"/>
                  </a:lnTo>
                  <a:lnTo>
                    <a:pt x="887" y="382"/>
                  </a:lnTo>
                  <a:lnTo>
                    <a:pt x="880" y="398"/>
                  </a:lnTo>
                  <a:lnTo>
                    <a:pt x="876" y="411"/>
                  </a:lnTo>
                  <a:lnTo>
                    <a:pt x="870" y="420"/>
                  </a:lnTo>
                  <a:lnTo>
                    <a:pt x="870" y="424"/>
                  </a:lnTo>
                  <a:lnTo>
                    <a:pt x="823" y="445"/>
                  </a:lnTo>
                  <a:lnTo>
                    <a:pt x="828" y="641"/>
                  </a:lnTo>
                  <a:lnTo>
                    <a:pt x="786" y="641"/>
                  </a:lnTo>
                  <a:lnTo>
                    <a:pt x="752" y="635"/>
                  </a:lnTo>
                  <a:lnTo>
                    <a:pt x="709" y="681"/>
                  </a:lnTo>
                  <a:lnTo>
                    <a:pt x="623" y="681"/>
                  </a:lnTo>
                  <a:lnTo>
                    <a:pt x="663" y="761"/>
                  </a:lnTo>
                  <a:lnTo>
                    <a:pt x="663" y="766"/>
                  </a:lnTo>
                  <a:lnTo>
                    <a:pt x="661" y="770"/>
                  </a:lnTo>
                  <a:lnTo>
                    <a:pt x="659" y="780"/>
                  </a:lnTo>
                  <a:lnTo>
                    <a:pt x="653" y="789"/>
                  </a:lnTo>
                  <a:lnTo>
                    <a:pt x="650" y="804"/>
                  </a:lnTo>
                  <a:lnTo>
                    <a:pt x="642" y="820"/>
                  </a:lnTo>
                  <a:lnTo>
                    <a:pt x="636" y="837"/>
                  </a:lnTo>
                  <a:lnTo>
                    <a:pt x="631" y="854"/>
                  </a:lnTo>
                  <a:lnTo>
                    <a:pt x="625" y="871"/>
                  </a:lnTo>
                  <a:lnTo>
                    <a:pt x="619" y="884"/>
                  </a:lnTo>
                  <a:lnTo>
                    <a:pt x="617" y="896"/>
                  </a:lnTo>
                  <a:lnTo>
                    <a:pt x="615" y="903"/>
                  </a:lnTo>
                  <a:lnTo>
                    <a:pt x="615" y="907"/>
                  </a:lnTo>
                  <a:lnTo>
                    <a:pt x="612" y="909"/>
                  </a:lnTo>
                  <a:lnTo>
                    <a:pt x="602" y="913"/>
                  </a:lnTo>
                  <a:lnTo>
                    <a:pt x="593" y="915"/>
                  </a:lnTo>
                  <a:lnTo>
                    <a:pt x="583" y="917"/>
                  </a:lnTo>
                  <a:lnTo>
                    <a:pt x="572" y="915"/>
                  </a:lnTo>
                  <a:lnTo>
                    <a:pt x="558" y="915"/>
                  </a:lnTo>
                  <a:lnTo>
                    <a:pt x="539" y="907"/>
                  </a:lnTo>
                  <a:lnTo>
                    <a:pt x="520" y="901"/>
                  </a:lnTo>
                  <a:lnTo>
                    <a:pt x="501" y="892"/>
                  </a:lnTo>
                  <a:lnTo>
                    <a:pt x="484" y="886"/>
                  </a:lnTo>
                  <a:lnTo>
                    <a:pt x="467" y="877"/>
                  </a:lnTo>
                  <a:lnTo>
                    <a:pt x="456" y="871"/>
                  </a:lnTo>
                  <a:lnTo>
                    <a:pt x="446" y="867"/>
                  </a:lnTo>
                  <a:lnTo>
                    <a:pt x="444" y="867"/>
                  </a:lnTo>
                  <a:lnTo>
                    <a:pt x="342" y="989"/>
                  </a:lnTo>
                  <a:lnTo>
                    <a:pt x="0" y="772"/>
                  </a:lnTo>
                  <a:lnTo>
                    <a:pt x="0" y="768"/>
                  </a:lnTo>
                  <a:lnTo>
                    <a:pt x="3" y="763"/>
                  </a:lnTo>
                  <a:lnTo>
                    <a:pt x="7" y="753"/>
                  </a:lnTo>
                  <a:lnTo>
                    <a:pt x="15" y="742"/>
                  </a:lnTo>
                  <a:lnTo>
                    <a:pt x="20" y="725"/>
                  </a:lnTo>
                  <a:lnTo>
                    <a:pt x="30" y="707"/>
                  </a:lnTo>
                  <a:lnTo>
                    <a:pt x="41" y="688"/>
                  </a:lnTo>
                  <a:lnTo>
                    <a:pt x="53" y="669"/>
                  </a:lnTo>
                  <a:lnTo>
                    <a:pt x="62" y="647"/>
                  </a:lnTo>
                  <a:lnTo>
                    <a:pt x="74" y="624"/>
                  </a:lnTo>
                  <a:lnTo>
                    <a:pt x="83" y="601"/>
                  </a:lnTo>
                  <a:lnTo>
                    <a:pt x="95" y="578"/>
                  </a:lnTo>
                  <a:lnTo>
                    <a:pt x="104" y="555"/>
                  </a:lnTo>
                  <a:lnTo>
                    <a:pt x="114" y="533"/>
                  </a:lnTo>
                  <a:lnTo>
                    <a:pt x="121" y="510"/>
                  </a:lnTo>
                  <a:lnTo>
                    <a:pt x="131" y="493"/>
                  </a:lnTo>
                  <a:lnTo>
                    <a:pt x="135" y="472"/>
                  </a:lnTo>
                  <a:lnTo>
                    <a:pt x="138" y="453"/>
                  </a:lnTo>
                  <a:lnTo>
                    <a:pt x="142" y="432"/>
                  </a:lnTo>
                  <a:lnTo>
                    <a:pt x="148" y="413"/>
                  </a:lnTo>
                  <a:lnTo>
                    <a:pt x="152" y="394"/>
                  </a:lnTo>
                  <a:lnTo>
                    <a:pt x="155" y="377"/>
                  </a:lnTo>
                  <a:lnTo>
                    <a:pt x="159" y="360"/>
                  </a:lnTo>
                  <a:lnTo>
                    <a:pt x="165" y="346"/>
                  </a:lnTo>
                  <a:lnTo>
                    <a:pt x="167" y="329"/>
                  </a:lnTo>
                  <a:lnTo>
                    <a:pt x="169" y="318"/>
                  </a:lnTo>
                  <a:lnTo>
                    <a:pt x="171" y="304"/>
                  </a:lnTo>
                  <a:lnTo>
                    <a:pt x="174" y="297"/>
                  </a:lnTo>
                  <a:lnTo>
                    <a:pt x="176" y="284"/>
                  </a:lnTo>
                  <a:lnTo>
                    <a:pt x="178" y="280"/>
                  </a:lnTo>
                  <a:lnTo>
                    <a:pt x="268" y="6"/>
                  </a:lnTo>
                  <a:lnTo>
                    <a:pt x="729" y="0"/>
                  </a:lnTo>
                  <a:lnTo>
                    <a:pt x="933" y="131"/>
                  </a:lnTo>
                  <a:lnTo>
                    <a:pt x="933" y="131"/>
                  </a:lnTo>
                  <a:close/>
                </a:path>
              </a:pathLst>
            </a:custGeom>
            <a:solidFill>
              <a:srgbClr val="E8C2A3"/>
            </a:solidFill>
            <a:ln w="9525">
              <a:noFill/>
              <a:round/>
            </a:ln>
          </p:spPr>
          <p:txBody>
            <a:bodyPr/>
            <a:lstStyle/>
            <a:p>
              <a:endParaRPr lang="en-US"/>
            </a:p>
          </p:txBody>
        </p:sp>
        <p:sp>
          <p:nvSpPr>
            <p:cNvPr id="352435" name="Freeform 179"/>
            <p:cNvSpPr/>
            <p:nvPr/>
          </p:nvSpPr>
          <p:spPr bwMode="auto">
            <a:xfrm>
              <a:off x="2697" y="3485"/>
              <a:ext cx="2647" cy="308"/>
            </a:xfrm>
            <a:custGeom>
              <a:avLst/>
              <a:gdLst/>
              <a:ahLst/>
              <a:cxnLst>
                <a:cxn ang="0">
                  <a:pos x="0" y="162"/>
                </a:cxn>
                <a:cxn ang="0">
                  <a:pos x="3054" y="0"/>
                </a:cxn>
                <a:cxn ang="0">
                  <a:pos x="4514" y="127"/>
                </a:cxn>
                <a:cxn ang="0">
                  <a:pos x="5294" y="462"/>
                </a:cxn>
                <a:cxn ang="0">
                  <a:pos x="2775" y="616"/>
                </a:cxn>
                <a:cxn ang="0">
                  <a:pos x="0" y="162"/>
                </a:cxn>
                <a:cxn ang="0">
                  <a:pos x="0" y="162"/>
                </a:cxn>
              </a:cxnLst>
              <a:rect l="0" t="0" r="r" b="b"/>
              <a:pathLst>
                <a:path w="5294" h="616">
                  <a:moveTo>
                    <a:pt x="0" y="162"/>
                  </a:moveTo>
                  <a:lnTo>
                    <a:pt x="3054" y="0"/>
                  </a:lnTo>
                  <a:lnTo>
                    <a:pt x="4514" y="127"/>
                  </a:lnTo>
                  <a:lnTo>
                    <a:pt x="5294" y="462"/>
                  </a:lnTo>
                  <a:lnTo>
                    <a:pt x="2775" y="616"/>
                  </a:lnTo>
                  <a:lnTo>
                    <a:pt x="0" y="162"/>
                  </a:lnTo>
                  <a:lnTo>
                    <a:pt x="0" y="162"/>
                  </a:lnTo>
                  <a:close/>
                </a:path>
              </a:pathLst>
            </a:custGeom>
            <a:solidFill>
              <a:srgbClr val="C7E5F7"/>
            </a:solidFill>
            <a:ln w="9525">
              <a:noFill/>
              <a:round/>
            </a:ln>
          </p:spPr>
          <p:txBody>
            <a:bodyPr/>
            <a:lstStyle/>
            <a:p>
              <a:endParaRPr lang="en-US"/>
            </a:p>
          </p:txBody>
        </p:sp>
        <p:sp>
          <p:nvSpPr>
            <p:cNvPr id="352436" name="Freeform 180"/>
            <p:cNvSpPr/>
            <p:nvPr/>
          </p:nvSpPr>
          <p:spPr bwMode="auto">
            <a:xfrm>
              <a:off x="3122" y="3558"/>
              <a:ext cx="913" cy="194"/>
            </a:xfrm>
            <a:custGeom>
              <a:avLst/>
              <a:gdLst/>
              <a:ahLst/>
              <a:cxnLst>
                <a:cxn ang="0">
                  <a:pos x="259" y="0"/>
                </a:cxn>
                <a:cxn ang="0">
                  <a:pos x="0" y="42"/>
                </a:cxn>
                <a:cxn ang="0">
                  <a:pos x="567" y="210"/>
                </a:cxn>
                <a:cxn ang="0">
                  <a:pos x="379" y="274"/>
                </a:cxn>
                <a:cxn ang="0">
                  <a:pos x="785" y="308"/>
                </a:cxn>
                <a:cxn ang="0">
                  <a:pos x="778" y="308"/>
                </a:cxn>
                <a:cxn ang="0">
                  <a:pos x="763" y="308"/>
                </a:cxn>
                <a:cxn ang="0">
                  <a:pos x="751" y="308"/>
                </a:cxn>
                <a:cxn ang="0">
                  <a:pos x="740" y="312"/>
                </a:cxn>
                <a:cxn ang="0">
                  <a:pos x="727" y="314"/>
                </a:cxn>
                <a:cxn ang="0">
                  <a:pos x="715" y="318"/>
                </a:cxn>
                <a:cxn ang="0">
                  <a:pos x="702" y="318"/>
                </a:cxn>
                <a:cxn ang="0">
                  <a:pos x="690" y="322"/>
                </a:cxn>
                <a:cxn ang="0">
                  <a:pos x="679" y="324"/>
                </a:cxn>
                <a:cxn ang="0">
                  <a:pos x="673" y="327"/>
                </a:cxn>
                <a:cxn ang="0">
                  <a:pos x="658" y="333"/>
                </a:cxn>
                <a:cxn ang="0">
                  <a:pos x="656" y="341"/>
                </a:cxn>
                <a:cxn ang="0">
                  <a:pos x="660" y="345"/>
                </a:cxn>
                <a:cxn ang="0">
                  <a:pos x="668" y="348"/>
                </a:cxn>
                <a:cxn ang="0">
                  <a:pos x="677" y="352"/>
                </a:cxn>
                <a:cxn ang="0">
                  <a:pos x="690" y="358"/>
                </a:cxn>
                <a:cxn ang="0">
                  <a:pos x="706" y="362"/>
                </a:cxn>
                <a:cxn ang="0">
                  <a:pos x="725" y="365"/>
                </a:cxn>
                <a:cxn ang="0">
                  <a:pos x="744" y="369"/>
                </a:cxn>
                <a:cxn ang="0">
                  <a:pos x="766" y="375"/>
                </a:cxn>
                <a:cxn ang="0">
                  <a:pos x="789" y="377"/>
                </a:cxn>
                <a:cxn ang="0">
                  <a:pos x="814" y="381"/>
                </a:cxn>
                <a:cxn ang="0">
                  <a:pos x="839" y="383"/>
                </a:cxn>
                <a:cxn ang="0">
                  <a:pos x="865" y="386"/>
                </a:cxn>
                <a:cxn ang="0">
                  <a:pos x="892" y="386"/>
                </a:cxn>
                <a:cxn ang="0">
                  <a:pos x="920" y="388"/>
                </a:cxn>
                <a:cxn ang="0">
                  <a:pos x="947" y="388"/>
                </a:cxn>
                <a:cxn ang="0">
                  <a:pos x="976" y="388"/>
                </a:cxn>
                <a:cxn ang="0">
                  <a:pos x="1000" y="386"/>
                </a:cxn>
                <a:cxn ang="0">
                  <a:pos x="1027" y="384"/>
                </a:cxn>
                <a:cxn ang="0">
                  <a:pos x="1052" y="381"/>
                </a:cxn>
                <a:cxn ang="0">
                  <a:pos x="1078" y="377"/>
                </a:cxn>
                <a:cxn ang="0">
                  <a:pos x="1099" y="371"/>
                </a:cxn>
                <a:cxn ang="0">
                  <a:pos x="1122" y="367"/>
                </a:cxn>
                <a:cxn ang="0">
                  <a:pos x="1143" y="362"/>
                </a:cxn>
                <a:cxn ang="0">
                  <a:pos x="1164" y="360"/>
                </a:cxn>
                <a:cxn ang="0">
                  <a:pos x="1179" y="354"/>
                </a:cxn>
                <a:cxn ang="0">
                  <a:pos x="1196" y="348"/>
                </a:cxn>
                <a:cxn ang="0">
                  <a:pos x="1207" y="345"/>
                </a:cxn>
                <a:cxn ang="0">
                  <a:pos x="1221" y="341"/>
                </a:cxn>
                <a:cxn ang="0">
                  <a:pos x="1230" y="335"/>
                </a:cxn>
                <a:cxn ang="0">
                  <a:pos x="1238" y="335"/>
                </a:cxn>
                <a:cxn ang="0">
                  <a:pos x="1242" y="335"/>
                </a:cxn>
                <a:cxn ang="0">
                  <a:pos x="1244" y="335"/>
                </a:cxn>
                <a:cxn ang="0">
                  <a:pos x="1825" y="270"/>
                </a:cxn>
                <a:cxn ang="0">
                  <a:pos x="1339" y="111"/>
                </a:cxn>
                <a:cxn ang="0">
                  <a:pos x="259" y="0"/>
                </a:cxn>
                <a:cxn ang="0">
                  <a:pos x="259" y="0"/>
                </a:cxn>
              </a:cxnLst>
              <a:rect l="0" t="0" r="r" b="b"/>
              <a:pathLst>
                <a:path w="1825" h="388">
                  <a:moveTo>
                    <a:pt x="259" y="0"/>
                  </a:moveTo>
                  <a:lnTo>
                    <a:pt x="0" y="42"/>
                  </a:lnTo>
                  <a:lnTo>
                    <a:pt x="567" y="210"/>
                  </a:lnTo>
                  <a:lnTo>
                    <a:pt x="379" y="274"/>
                  </a:lnTo>
                  <a:lnTo>
                    <a:pt x="785" y="308"/>
                  </a:lnTo>
                  <a:lnTo>
                    <a:pt x="778" y="308"/>
                  </a:lnTo>
                  <a:lnTo>
                    <a:pt x="763" y="308"/>
                  </a:lnTo>
                  <a:lnTo>
                    <a:pt x="751" y="308"/>
                  </a:lnTo>
                  <a:lnTo>
                    <a:pt x="740" y="312"/>
                  </a:lnTo>
                  <a:lnTo>
                    <a:pt x="727" y="314"/>
                  </a:lnTo>
                  <a:lnTo>
                    <a:pt x="715" y="318"/>
                  </a:lnTo>
                  <a:lnTo>
                    <a:pt x="702" y="318"/>
                  </a:lnTo>
                  <a:lnTo>
                    <a:pt x="690" y="322"/>
                  </a:lnTo>
                  <a:lnTo>
                    <a:pt x="679" y="324"/>
                  </a:lnTo>
                  <a:lnTo>
                    <a:pt x="673" y="327"/>
                  </a:lnTo>
                  <a:lnTo>
                    <a:pt x="658" y="333"/>
                  </a:lnTo>
                  <a:lnTo>
                    <a:pt x="656" y="341"/>
                  </a:lnTo>
                  <a:lnTo>
                    <a:pt x="660" y="345"/>
                  </a:lnTo>
                  <a:lnTo>
                    <a:pt x="668" y="348"/>
                  </a:lnTo>
                  <a:lnTo>
                    <a:pt x="677" y="352"/>
                  </a:lnTo>
                  <a:lnTo>
                    <a:pt x="690" y="358"/>
                  </a:lnTo>
                  <a:lnTo>
                    <a:pt x="706" y="362"/>
                  </a:lnTo>
                  <a:lnTo>
                    <a:pt x="725" y="365"/>
                  </a:lnTo>
                  <a:lnTo>
                    <a:pt x="744" y="369"/>
                  </a:lnTo>
                  <a:lnTo>
                    <a:pt x="766" y="375"/>
                  </a:lnTo>
                  <a:lnTo>
                    <a:pt x="789" y="377"/>
                  </a:lnTo>
                  <a:lnTo>
                    <a:pt x="814" y="381"/>
                  </a:lnTo>
                  <a:lnTo>
                    <a:pt x="839" y="383"/>
                  </a:lnTo>
                  <a:lnTo>
                    <a:pt x="865" y="386"/>
                  </a:lnTo>
                  <a:lnTo>
                    <a:pt x="892" y="386"/>
                  </a:lnTo>
                  <a:lnTo>
                    <a:pt x="920" y="388"/>
                  </a:lnTo>
                  <a:lnTo>
                    <a:pt x="947" y="388"/>
                  </a:lnTo>
                  <a:lnTo>
                    <a:pt x="976" y="388"/>
                  </a:lnTo>
                  <a:lnTo>
                    <a:pt x="1000" y="386"/>
                  </a:lnTo>
                  <a:lnTo>
                    <a:pt x="1027" y="384"/>
                  </a:lnTo>
                  <a:lnTo>
                    <a:pt x="1052" y="381"/>
                  </a:lnTo>
                  <a:lnTo>
                    <a:pt x="1078" y="377"/>
                  </a:lnTo>
                  <a:lnTo>
                    <a:pt x="1099" y="371"/>
                  </a:lnTo>
                  <a:lnTo>
                    <a:pt x="1122" y="367"/>
                  </a:lnTo>
                  <a:lnTo>
                    <a:pt x="1143" y="362"/>
                  </a:lnTo>
                  <a:lnTo>
                    <a:pt x="1164" y="360"/>
                  </a:lnTo>
                  <a:lnTo>
                    <a:pt x="1179" y="354"/>
                  </a:lnTo>
                  <a:lnTo>
                    <a:pt x="1196" y="348"/>
                  </a:lnTo>
                  <a:lnTo>
                    <a:pt x="1207" y="345"/>
                  </a:lnTo>
                  <a:lnTo>
                    <a:pt x="1221" y="341"/>
                  </a:lnTo>
                  <a:lnTo>
                    <a:pt x="1230" y="335"/>
                  </a:lnTo>
                  <a:lnTo>
                    <a:pt x="1238" y="335"/>
                  </a:lnTo>
                  <a:lnTo>
                    <a:pt x="1242" y="335"/>
                  </a:lnTo>
                  <a:lnTo>
                    <a:pt x="1244" y="335"/>
                  </a:lnTo>
                  <a:lnTo>
                    <a:pt x="1825" y="270"/>
                  </a:lnTo>
                  <a:lnTo>
                    <a:pt x="1339" y="111"/>
                  </a:lnTo>
                  <a:lnTo>
                    <a:pt x="259" y="0"/>
                  </a:lnTo>
                  <a:lnTo>
                    <a:pt x="259" y="0"/>
                  </a:lnTo>
                  <a:close/>
                </a:path>
              </a:pathLst>
            </a:custGeom>
            <a:solidFill>
              <a:srgbClr val="9CBBEB"/>
            </a:solidFill>
            <a:ln w="9525">
              <a:noFill/>
              <a:round/>
            </a:ln>
          </p:spPr>
          <p:txBody>
            <a:bodyPr/>
            <a:lstStyle/>
            <a:p>
              <a:endParaRPr lang="en-US"/>
            </a:p>
          </p:txBody>
        </p:sp>
        <p:sp>
          <p:nvSpPr>
            <p:cNvPr id="352437" name="Freeform 181"/>
            <p:cNvSpPr/>
            <p:nvPr/>
          </p:nvSpPr>
          <p:spPr bwMode="auto">
            <a:xfrm>
              <a:off x="3781" y="3505"/>
              <a:ext cx="1348" cy="230"/>
            </a:xfrm>
            <a:custGeom>
              <a:avLst/>
              <a:gdLst/>
              <a:ahLst/>
              <a:cxnLst>
                <a:cxn ang="0">
                  <a:pos x="654" y="42"/>
                </a:cxn>
                <a:cxn ang="0">
                  <a:pos x="239" y="42"/>
                </a:cxn>
                <a:cxn ang="0">
                  <a:pos x="368" y="0"/>
                </a:cxn>
                <a:cxn ang="0">
                  <a:pos x="0" y="0"/>
                </a:cxn>
                <a:cxn ang="0">
                  <a:pos x="135" y="46"/>
                </a:cxn>
                <a:cxn ang="0">
                  <a:pos x="61" y="97"/>
                </a:cxn>
                <a:cxn ang="0">
                  <a:pos x="433" y="186"/>
                </a:cxn>
                <a:cxn ang="0">
                  <a:pos x="608" y="217"/>
                </a:cxn>
                <a:cxn ang="0">
                  <a:pos x="1060" y="236"/>
                </a:cxn>
                <a:cxn ang="0">
                  <a:pos x="762" y="266"/>
                </a:cxn>
                <a:cxn ang="0">
                  <a:pos x="528" y="297"/>
                </a:cxn>
                <a:cxn ang="0">
                  <a:pos x="1076" y="422"/>
                </a:cxn>
                <a:cxn ang="0">
                  <a:pos x="1566" y="388"/>
                </a:cxn>
                <a:cxn ang="0">
                  <a:pos x="2060" y="460"/>
                </a:cxn>
                <a:cxn ang="0">
                  <a:pos x="2695" y="422"/>
                </a:cxn>
                <a:cxn ang="0">
                  <a:pos x="2556" y="361"/>
                </a:cxn>
                <a:cxn ang="0">
                  <a:pos x="2227" y="335"/>
                </a:cxn>
                <a:cxn ang="0">
                  <a:pos x="1826" y="319"/>
                </a:cxn>
                <a:cxn ang="0">
                  <a:pos x="1594" y="27"/>
                </a:cxn>
                <a:cxn ang="0">
                  <a:pos x="654" y="42"/>
                </a:cxn>
                <a:cxn ang="0">
                  <a:pos x="654" y="42"/>
                </a:cxn>
              </a:cxnLst>
              <a:rect l="0" t="0" r="r" b="b"/>
              <a:pathLst>
                <a:path w="2695" h="460">
                  <a:moveTo>
                    <a:pt x="654" y="42"/>
                  </a:moveTo>
                  <a:lnTo>
                    <a:pt x="239" y="42"/>
                  </a:lnTo>
                  <a:lnTo>
                    <a:pt x="368" y="0"/>
                  </a:lnTo>
                  <a:lnTo>
                    <a:pt x="0" y="0"/>
                  </a:lnTo>
                  <a:lnTo>
                    <a:pt x="135" y="46"/>
                  </a:lnTo>
                  <a:lnTo>
                    <a:pt x="61" y="97"/>
                  </a:lnTo>
                  <a:lnTo>
                    <a:pt x="433" y="186"/>
                  </a:lnTo>
                  <a:lnTo>
                    <a:pt x="608" y="217"/>
                  </a:lnTo>
                  <a:lnTo>
                    <a:pt x="1060" y="236"/>
                  </a:lnTo>
                  <a:lnTo>
                    <a:pt x="762" y="266"/>
                  </a:lnTo>
                  <a:lnTo>
                    <a:pt x="528" y="297"/>
                  </a:lnTo>
                  <a:lnTo>
                    <a:pt x="1076" y="422"/>
                  </a:lnTo>
                  <a:lnTo>
                    <a:pt x="1566" y="388"/>
                  </a:lnTo>
                  <a:lnTo>
                    <a:pt x="2060" y="460"/>
                  </a:lnTo>
                  <a:lnTo>
                    <a:pt x="2695" y="422"/>
                  </a:lnTo>
                  <a:lnTo>
                    <a:pt x="2556" y="361"/>
                  </a:lnTo>
                  <a:lnTo>
                    <a:pt x="2227" y="335"/>
                  </a:lnTo>
                  <a:lnTo>
                    <a:pt x="1826" y="319"/>
                  </a:lnTo>
                  <a:lnTo>
                    <a:pt x="1594" y="27"/>
                  </a:lnTo>
                  <a:lnTo>
                    <a:pt x="654" y="42"/>
                  </a:lnTo>
                  <a:lnTo>
                    <a:pt x="654" y="42"/>
                  </a:lnTo>
                  <a:close/>
                </a:path>
              </a:pathLst>
            </a:custGeom>
            <a:solidFill>
              <a:srgbClr val="9CBBEB"/>
            </a:solidFill>
            <a:ln w="9525">
              <a:noFill/>
              <a:round/>
            </a:ln>
          </p:spPr>
          <p:txBody>
            <a:bodyPr/>
            <a:lstStyle/>
            <a:p>
              <a:endParaRPr lang="en-US"/>
            </a:p>
          </p:txBody>
        </p:sp>
        <p:sp>
          <p:nvSpPr>
            <p:cNvPr id="352438" name="Freeform 182"/>
            <p:cNvSpPr/>
            <p:nvPr/>
          </p:nvSpPr>
          <p:spPr bwMode="auto">
            <a:xfrm>
              <a:off x="3602" y="2660"/>
              <a:ext cx="947" cy="859"/>
            </a:xfrm>
            <a:custGeom>
              <a:avLst/>
              <a:gdLst/>
              <a:ahLst/>
              <a:cxnLst>
                <a:cxn ang="0">
                  <a:pos x="759" y="38"/>
                </a:cxn>
                <a:cxn ang="0">
                  <a:pos x="706" y="72"/>
                </a:cxn>
                <a:cxn ang="0">
                  <a:pos x="656" y="103"/>
                </a:cxn>
                <a:cxn ang="0">
                  <a:pos x="603" y="106"/>
                </a:cxn>
                <a:cxn ang="0">
                  <a:pos x="533" y="125"/>
                </a:cxn>
                <a:cxn ang="0">
                  <a:pos x="420" y="158"/>
                </a:cxn>
                <a:cxn ang="0">
                  <a:pos x="297" y="207"/>
                </a:cxn>
                <a:cxn ang="0">
                  <a:pos x="194" y="258"/>
                </a:cxn>
                <a:cxn ang="0">
                  <a:pos x="132" y="308"/>
                </a:cxn>
                <a:cxn ang="0">
                  <a:pos x="107" y="378"/>
                </a:cxn>
                <a:cxn ang="0">
                  <a:pos x="116" y="441"/>
                </a:cxn>
                <a:cxn ang="0">
                  <a:pos x="120" y="519"/>
                </a:cxn>
                <a:cxn ang="0">
                  <a:pos x="122" y="606"/>
                </a:cxn>
                <a:cxn ang="0">
                  <a:pos x="118" y="690"/>
                </a:cxn>
                <a:cxn ang="0">
                  <a:pos x="95" y="762"/>
                </a:cxn>
                <a:cxn ang="0">
                  <a:pos x="65" y="823"/>
                </a:cxn>
                <a:cxn ang="0">
                  <a:pos x="35" y="891"/>
                </a:cxn>
                <a:cxn ang="0">
                  <a:pos x="10" y="971"/>
                </a:cxn>
                <a:cxn ang="0">
                  <a:pos x="0" y="1066"/>
                </a:cxn>
                <a:cxn ang="0">
                  <a:pos x="6" y="1161"/>
                </a:cxn>
                <a:cxn ang="0">
                  <a:pos x="33" y="1247"/>
                </a:cxn>
                <a:cxn ang="0">
                  <a:pos x="76" y="1319"/>
                </a:cxn>
                <a:cxn ang="0">
                  <a:pos x="124" y="1386"/>
                </a:cxn>
                <a:cxn ang="0">
                  <a:pos x="160" y="1450"/>
                </a:cxn>
                <a:cxn ang="0">
                  <a:pos x="175" y="1521"/>
                </a:cxn>
                <a:cxn ang="0">
                  <a:pos x="179" y="1574"/>
                </a:cxn>
                <a:cxn ang="0">
                  <a:pos x="299" y="1718"/>
                </a:cxn>
                <a:cxn ang="0">
                  <a:pos x="517" y="1665"/>
                </a:cxn>
                <a:cxn ang="0">
                  <a:pos x="525" y="1593"/>
                </a:cxn>
                <a:cxn ang="0">
                  <a:pos x="561" y="1517"/>
                </a:cxn>
                <a:cxn ang="0">
                  <a:pos x="622" y="1452"/>
                </a:cxn>
                <a:cxn ang="0">
                  <a:pos x="692" y="1414"/>
                </a:cxn>
                <a:cxn ang="0">
                  <a:pos x="829" y="1426"/>
                </a:cxn>
                <a:cxn ang="0">
                  <a:pos x="1118" y="1403"/>
                </a:cxn>
                <a:cxn ang="0">
                  <a:pos x="1173" y="1403"/>
                </a:cxn>
                <a:cxn ang="0">
                  <a:pos x="1232" y="1407"/>
                </a:cxn>
                <a:cxn ang="0">
                  <a:pos x="1302" y="1433"/>
                </a:cxn>
                <a:cxn ang="0">
                  <a:pos x="1339" y="1433"/>
                </a:cxn>
                <a:cxn ang="0">
                  <a:pos x="1422" y="1380"/>
                </a:cxn>
                <a:cxn ang="0">
                  <a:pos x="1441" y="1412"/>
                </a:cxn>
                <a:cxn ang="0">
                  <a:pos x="1409" y="1473"/>
                </a:cxn>
                <a:cxn ang="0">
                  <a:pos x="1458" y="1559"/>
                </a:cxn>
                <a:cxn ang="0">
                  <a:pos x="1886" y="722"/>
                </a:cxn>
                <a:cxn ang="0">
                  <a:pos x="1827" y="658"/>
                </a:cxn>
                <a:cxn ang="0">
                  <a:pos x="1734" y="563"/>
                </a:cxn>
                <a:cxn ang="0">
                  <a:pos x="1637" y="473"/>
                </a:cxn>
                <a:cxn ang="0">
                  <a:pos x="1557" y="416"/>
                </a:cxn>
                <a:cxn ang="0">
                  <a:pos x="1498" y="386"/>
                </a:cxn>
                <a:cxn ang="0">
                  <a:pos x="1422" y="371"/>
                </a:cxn>
                <a:cxn ang="0">
                  <a:pos x="1350" y="348"/>
                </a:cxn>
                <a:cxn ang="0">
                  <a:pos x="1291" y="304"/>
                </a:cxn>
                <a:cxn ang="0">
                  <a:pos x="1219" y="243"/>
                </a:cxn>
                <a:cxn ang="0">
                  <a:pos x="1164" y="190"/>
                </a:cxn>
              </a:cxnLst>
              <a:rect l="0" t="0" r="r" b="b"/>
              <a:pathLst>
                <a:path w="1894" h="1718">
                  <a:moveTo>
                    <a:pt x="852" y="30"/>
                  </a:moveTo>
                  <a:lnTo>
                    <a:pt x="783" y="0"/>
                  </a:lnTo>
                  <a:lnTo>
                    <a:pt x="780" y="4"/>
                  </a:lnTo>
                  <a:lnTo>
                    <a:pt x="772" y="19"/>
                  </a:lnTo>
                  <a:lnTo>
                    <a:pt x="759" y="38"/>
                  </a:lnTo>
                  <a:lnTo>
                    <a:pt x="744" y="57"/>
                  </a:lnTo>
                  <a:lnTo>
                    <a:pt x="734" y="61"/>
                  </a:lnTo>
                  <a:lnTo>
                    <a:pt x="725" y="66"/>
                  </a:lnTo>
                  <a:lnTo>
                    <a:pt x="713" y="68"/>
                  </a:lnTo>
                  <a:lnTo>
                    <a:pt x="706" y="72"/>
                  </a:lnTo>
                  <a:lnTo>
                    <a:pt x="690" y="74"/>
                  </a:lnTo>
                  <a:lnTo>
                    <a:pt x="687" y="76"/>
                  </a:lnTo>
                  <a:lnTo>
                    <a:pt x="664" y="104"/>
                  </a:lnTo>
                  <a:lnTo>
                    <a:pt x="660" y="103"/>
                  </a:lnTo>
                  <a:lnTo>
                    <a:pt x="656" y="103"/>
                  </a:lnTo>
                  <a:lnTo>
                    <a:pt x="645" y="103"/>
                  </a:lnTo>
                  <a:lnTo>
                    <a:pt x="633" y="104"/>
                  </a:lnTo>
                  <a:lnTo>
                    <a:pt x="624" y="104"/>
                  </a:lnTo>
                  <a:lnTo>
                    <a:pt x="614" y="104"/>
                  </a:lnTo>
                  <a:lnTo>
                    <a:pt x="603" y="106"/>
                  </a:lnTo>
                  <a:lnTo>
                    <a:pt x="592" y="110"/>
                  </a:lnTo>
                  <a:lnTo>
                    <a:pt x="578" y="112"/>
                  </a:lnTo>
                  <a:lnTo>
                    <a:pt x="565" y="116"/>
                  </a:lnTo>
                  <a:lnTo>
                    <a:pt x="548" y="120"/>
                  </a:lnTo>
                  <a:lnTo>
                    <a:pt x="533" y="125"/>
                  </a:lnTo>
                  <a:lnTo>
                    <a:pt x="510" y="129"/>
                  </a:lnTo>
                  <a:lnTo>
                    <a:pt x="489" y="135"/>
                  </a:lnTo>
                  <a:lnTo>
                    <a:pt x="466" y="142"/>
                  </a:lnTo>
                  <a:lnTo>
                    <a:pt x="445" y="150"/>
                  </a:lnTo>
                  <a:lnTo>
                    <a:pt x="420" y="158"/>
                  </a:lnTo>
                  <a:lnTo>
                    <a:pt x="396" y="167"/>
                  </a:lnTo>
                  <a:lnTo>
                    <a:pt x="371" y="177"/>
                  </a:lnTo>
                  <a:lnTo>
                    <a:pt x="348" y="188"/>
                  </a:lnTo>
                  <a:lnTo>
                    <a:pt x="322" y="198"/>
                  </a:lnTo>
                  <a:lnTo>
                    <a:pt x="297" y="207"/>
                  </a:lnTo>
                  <a:lnTo>
                    <a:pt x="274" y="217"/>
                  </a:lnTo>
                  <a:lnTo>
                    <a:pt x="253" y="228"/>
                  </a:lnTo>
                  <a:lnTo>
                    <a:pt x="230" y="237"/>
                  </a:lnTo>
                  <a:lnTo>
                    <a:pt x="211" y="249"/>
                  </a:lnTo>
                  <a:lnTo>
                    <a:pt x="194" y="258"/>
                  </a:lnTo>
                  <a:lnTo>
                    <a:pt x="179" y="270"/>
                  </a:lnTo>
                  <a:lnTo>
                    <a:pt x="162" y="277"/>
                  </a:lnTo>
                  <a:lnTo>
                    <a:pt x="151" y="289"/>
                  </a:lnTo>
                  <a:lnTo>
                    <a:pt x="139" y="296"/>
                  </a:lnTo>
                  <a:lnTo>
                    <a:pt x="132" y="308"/>
                  </a:lnTo>
                  <a:lnTo>
                    <a:pt x="118" y="327"/>
                  </a:lnTo>
                  <a:lnTo>
                    <a:pt x="113" y="348"/>
                  </a:lnTo>
                  <a:lnTo>
                    <a:pt x="109" y="357"/>
                  </a:lnTo>
                  <a:lnTo>
                    <a:pt x="107" y="367"/>
                  </a:lnTo>
                  <a:lnTo>
                    <a:pt x="107" y="378"/>
                  </a:lnTo>
                  <a:lnTo>
                    <a:pt x="109" y="390"/>
                  </a:lnTo>
                  <a:lnTo>
                    <a:pt x="109" y="401"/>
                  </a:lnTo>
                  <a:lnTo>
                    <a:pt x="111" y="412"/>
                  </a:lnTo>
                  <a:lnTo>
                    <a:pt x="113" y="426"/>
                  </a:lnTo>
                  <a:lnTo>
                    <a:pt x="116" y="441"/>
                  </a:lnTo>
                  <a:lnTo>
                    <a:pt x="116" y="454"/>
                  </a:lnTo>
                  <a:lnTo>
                    <a:pt x="118" y="469"/>
                  </a:lnTo>
                  <a:lnTo>
                    <a:pt x="118" y="487"/>
                  </a:lnTo>
                  <a:lnTo>
                    <a:pt x="120" y="504"/>
                  </a:lnTo>
                  <a:lnTo>
                    <a:pt x="120" y="519"/>
                  </a:lnTo>
                  <a:lnTo>
                    <a:pt x="122" y="536"/>
                  </a:lnTo>
                  <a:lnTo>
                    <a:pt x="122" y="553"/>
                  </a:lnTo>
                  <a:lnTo>
                    <a:pt x="124" y="572"/>
                  </a:lnTo>
                  <a:lnTo>
                    <a:pt x="122" y="589"/>
                  </a:lnTo>
                  <a:lnTo>
                    <a:pt x="122" y="606"/>
                  </a:lnTo>
                  <a:lnTo>
                    <a:pt x="122" y="623"/>
                  </a:lnTo>
                  <a:lnTo>
                    <a:pt x="122" y="642"/>
                  </a:lnTo>
                  <a:lnTo>
                    <a:pt x="120" y="658"/>
                  </a:lnTo>
                  <a:lnTo>
                    <a:pt x="120" y="675"/>
                  </a:lnTo>
                  <a:lnTo>
                    <a:pt x="118" y="690"/>
                  </a:lnTo>
                  <a:lnTo>
                    <a:pt x="116" y="707"/>
                  </a:lnTo>
                  <a:lnTo>
                    <a:pt x="111" y="720"/>
                  </a:lnTo>
                  <a:lnTo>
                    <a:pt x="105" y="734"/>
                  </a:lnTo>
                  <a:lnTo>
                    <a:pt x="99" y="747"/>
                  </a:lnTo>
                  <a:lnTo>
                    <a:pt x="95" y="762"/>
                  </a:lnTo>
                  <a:lnTo>
                    <a:pt x="90" y="774"/>
                  </a:lnTo>
                  <a:lnTo>
                    <a:pt x="84" y="787"/>
                  </a:lnTo>
                  <a:lnTo>
                    <a:pt x="78" y="798"/>
                  </a:lnTo>
                  <a:lnTo>
                    <a:pt x="73" y="812"/>
                  </a:lnTo>
                  <a:lnTo>
                    <a:pt x="65" y="823"/>
                  </a:lnTo>
                  <a:lnTo>
                    <a:pt x="59" y="836"/>
                  </a:lnTo>
                  <a:lnTo>
                    <a:pt x="52" y="850"/>
                  </a:lnTo>
                  <a:lnTo>
                    <a:pt x="46" y="863"/>
                  </a:lnTo>
                  <a:lnTo>
                    <a:pt x="40" y="876"/>
                  </a:lnTo>
                  <a:lnTo>
                    <a:pt x="35" y="891"/>
                  </a:lnTo>
                  <a:lnTo>
                    <a:pt x="29" y="907"/>
                  </a:lnTo>
                  <a:lnTo>
                    <a:pt x="25" y="924"/>
                  </a:lnTo>
                  <a:lnTo>
                    <a:pt x="19" y="937"/>
                  </a:lnTo>
                  <a:lnTo>
                    <a:pt x="14" y="954"/>
                  </a:lnTo>
                  <a:lnTo>
                    <a:pt x="10" y="971"/>
                  </a:lnTo>
                  <a:lnTo>
                    <a:pt x="8" y="990"/>
                  </a:lnTo>
                  <a:lnTo>
                    <a:pt x="4" y="1007"/>
                  </a:lnTo>
                  <a:lnTo>
                    <a:pt x="2" y="1026"/>
                  </a:lnTo>
                  <a:lnTo>
                    <a:pt x="0" y="1045"/>
                  </a:lnTo>
                  <a:lnTo>
                    <a:pt x="0" y="1066"/>
                  </a:lnTo>
                  <a:lnTo>
                    <a:pt x="0" y="1083"/>
                  </a:lnTo>
                  <a:lnTo>
                    <a:pt x="0" y="1104"/>
                  </a:lnTo>
                  <a:lnTo>
                    <a:pt x="0" y="1122"/>
                  </a:lnTo>
                  <a:lnTo>
                    <a:pt x="4" y="1142"/>
                  </a:lnTo>
                  <a:lnTo>
                    <a:pt x="6" y="1161"/>
                  </a:lnTo>
                  <a:lnTo>
                    <a:pt x="10" y="1180"/>
                  </a:lnTo>
                  <a:lnTo>
                    <a:pt x="16" y="1198"/>
                  </a:lnTo>
                  <a:lnTo>
                    <a:pt x="21" y="1217"/>
                  </a:lnTo>
                  <a:lnTo>
                    <a:pt x="27" y="1232"/>
                  </a:lnTo>
                  <a:lnTo>
                    <a:pt x="33" y="1247"/>
                  </a:lnTo>
                  <a:lnTo>
                    <a:pt x="40" y="1262"/>
                  </a:lnTo>
                  <a:lnTo>
                    <a:pt x="50" y="1277"/>
                  </a:lnTo>
                  <a:lnTo>
                    <a:pt x="57" y="1291"/>
                  </a:lnTo>
                  <a:lnTo>
                    <a:pt x="67" y="1306"/>
                  </a:lnTo>
                  <a:lnTo>
                    <a:pt x="76" y="1319"/>
                  </a:lnTo>
                  <a:lnTo>
                    <a:pt x="88" y="1334"/>
                  </a:lnTo>
                  <a:lnTo>
                    <a:pt x="95" y="1346"/>
                  </a:lnTo>
                  <a:lnTo>
                    <a:pt x="105" y="1359"/>
                  </a:lnTo>
                  <a:lnTo>
                    <a:pt x="114" y="1372"/>
                  </a:lnTo>
                  <a:lnTo>
                    <a:pt x="124" y="1386"/>
                  </a:lnTo>
                  <a:lnTo>
                    <a:pt x="132" y="1397"/>
                  </a:lnTo>
                  <a:lnTo>
                    <a:pt x="141" y="1410"/>
                  </a:lnTo>
                  <a:lnTo>
                    <a:pt x="149" y="1424"/>
                  </a:lnTo>
                  <a:lnTo>
                    <a:pt x="156" y="1439"/>
                  </a:lnTo>
                  <a:lnTo>
                    <a:pt x="160" y="1450"/>
                  </a:lnTo>
                  <a:lnTo>
                    <a:pt x="164" y="1466"/>
                  </a:lnTo>
                  <a:lnTo>
                    <a:pt x="168" y="1477"/>
                  </a:lnTo>
                  <a:lnTo>
                    <a:pt x="171" y="1492"/>
                  </a:lnTo>
                  <a:lnTo>
                    <a:pt x="173" y="1506"/>
                  </a:lnTo>
                  <a:lnTo>
                    <a:pt x="175" y="1521"/>
                  </a:lnTo>
                  <a:lnTo>
                    <a:pt x="177" y="1530"/>
                  </a:lnTo>
                  <a:lnTo>
                    <a:pt x="179" y="1544"/>
                  </a:lnTo>
                  <a:lnTo>
                    <a:pt x="179" y="1553"/>
                  </a:lnTo>
                  <a:lnTo>
                    <a:pt x="179" y="1564"/>
                  </a:lnTo>
                  <a:lnTo>
                    <a:pt x="179" y="1574"/>
                  </a:lnTo>
                  <a:lnTo>
                    <a:pt x="179" y="1583"/>
                  </a:lnTo>
                  <a:lnTo>
                    <a:pt x="179" y="1591"/>
                  </a:lnTo>
                  <a:lnTo>
                    <a:pt x="179" y="1597"/>
                  </a:lnTo>
                  <a:lnTo>
                    <a:pt x="227" y="1663"/>
                  </a:lnTo>
                  <a:lnTo>
                    <a:pt x="299" y="1718"/>
                  </a:lnTo>
                  <a:lnTo>
                    <a:pt x="521" y="1707"/>
                  </a:lnTo>
                  <a:lnTo>
                    <a:pt x="519" y="1701"/>
                  </a:lnTo>
                  <a:lnTo>
                    <a:pt x="519" y="1690"/>
                  </a:lnTo>
                  <a:lnTo>
                    <a:pt x="517" y="1679"/>
                  </a:lnTo>
                  <a:lnTo>
                    <a:pt x="517" y="1665"/>
                  </a:lnTo>
                  <a:lnTo>
                    <a:pt x="517" y="1654"/>
                  </a:lnTo>
                  <a:lnTo>
                    <a:pt x="519" y="1641"/>
                  </a:lnTo>
                  <a:lnTo>
                    <a:pt x="519" y="1623"/>
                  </a:lnTo>
                  <a:lnTo>
                    <a:pt x="521" y="1610"/>
                  </a:lnTo>
                  <a:lnTo>
                    <a:pt x="525" y="1593"/>
                  </a:lnTo>
                  <a:lnTo>
                    <a:pt x="531" y="1578"/>
                  </a:lnTo>
                  <a:lnTo>
                    <a:pt x="534" y="1561"/>
                  </a:lnTo>
                  <a:lnTo>
                    <a:pt x="542" y="1547"/>
                  </a:lnTo>
                  <a:lnTo>
                    <a:pt x="550" y="1530"/>
                  </a:lnTo>
                  <a:lnTo>
                    <a:pt x="561" y="1517"/>
                  </a:lnTo>
                  <a:lnTo>
                    <a:pt x="571" y="1500"/>
                  </a:lnTo>
                  <a:lnTo>
                    <a:pt x="582" y="1487"/>
                  </a:lnTo>
                  <a:lnTo>
                    <a:pt x="595" y="1477"/>
                  </a:lnTo>
                  <a:lnTo>
                    <a:pt x="609" y="1464"/>
                  </a:lnTo>
                  <a:lnTo>
                    <a:pt x="622" y="1452"/>
                  </a:lnTo>
                  <a:lnTo>
                    <a:pt x="637" y="1443"/>
                  </a:lnTo>
                  <a:lnTo>
                    <a:pt x="652" y="1433"/>
                  </a:lnTo>
                  <a:lnTo>
                    <a:pt x="668" y="1428"/>
                  </a:lnTo>
                  <a:lnTo>
                    <a:pt x="679" y="1420"/>
                  </a:lnTo>
                  <a:lnTo>
                    <a:pt x="692" y="1414"/>
                  </a:lnTo>
                  <a:lnTo>
                    <a:pt x="702" y="1409"/>
                  </a:lnTo>
                  <a:lnTo>
                    <a:pt x="713" y="1407"/>
                  </a:lnTo>
                  <a:lnTo>
                    <a:pt x="728" y="1399"/>
                  </a:lnTo>
                  <a:lnTo>
                    <a:pt x="734" y="1399"/>
                  </a:lnTo>
                  <a:lnTo>
                    <a:pt x="829" y="1426"/>
                  </a:lnTo>
                  <a:lnTo>
                    <a:pt x="966" y="1511"/>
                  </a:lnTo>
                  <a:lnTo>
                    <a:pt x="1097" y="1407"/>
                  </a:lnTo>
                  <a:lnTo>
                    <a:pt x="1101" y="1403"/>
                  </a:lnTo>
                  <a:lnTo>
                    <a:pt x="1112" y="1403"/>
                  </a:lnTo>
                  <a:lnTo>
                    <a:pt x="1118" y="1403"/>
                  </a:lnTo>
                  <a:lnTo>
                    <a:pt x="1128" y="1403"/>
                  </a:lnTo>
                  <a:lnTo>
                    <a:pt x="1139" y="1403"/>
                  </a:lnTo>
                  <a:lnTo>
                    <a:pt x="1150" y="1403"/>
                  </a:lnTo>
                  <a:lnTo>
                    <a:pt x="1162" y="1403"/>
                  </a:lnTo>
                  <a:lnTo>
                    <a:pt x="1173" y="1403"/>
                  </a:lnTo>
                  <a:lnTo>
                    <a:pt x="1185" y="1403"/>
                  </a:lnTo>
                  <a:lnTo>
                    <a:pt x="1198" y="1403"/>
                  </a:lnTo>
                  <a:lnTo>
                    <a:pt x="1209" y="1403"/>
                  </a:lnTo>
                  <a:lnTo>
                    <a:pt x="1221" y="1407"/>
                  </a:lnTo>
                  <a:lnTo>
                    <a:pt x="1232" y="1407"/>
                  </a:lnTo>
                  <a:lnTo>
                    <a:pt x="1245" y="1410"/>
                  </a:lnTo>
                  <a:lnTo>
                    <a:pt x="1262" y="1412"/>
                  </a:lnTo>
                  <a:lnTo>
                    <a:pt x="1280" y="1418"/>
                  </a:lnTo>
                  <a:lnTo>
                    <a:pt x="1291" y="1424"/>
                  </a:lnTo>
                  <a:lnTo>
                    <a:pt x="1302" y="1433"/>
                  </a:lnTo>
                  <a:lnTo>
                    <a:pt x="1314" y="1443"/>
                  </a:lnTo>
                  <a:lnTo>
                    <a:pt x="1320" y="1450"/>
                  </a:lnTo>
                  <a:lnTo>
                    <a:pt x="1320" y="1445"/>
                  </a:lnTo>
                  <a:lnTo>
                    <a:pt x="1327" y="1441"/>
                  </a:lnTo>
                  <a:lnTo>
                    <a:pt x="1339" y="1433"/>
                  </a:lnTo>
                  <a:lnTo>
                    <a:pt x="1354" y="1422"/>
                  </a:lnTo>
                  <a:lnTo>
                    <a:pt x="1369" y="1407"/>
                  </a:lnTo>
                  <a:lnTo>
                    <a:pt x="1386" y="1395"/>
                  </a:lnTo>
                  <a:lnTo>
                    <a:pt x="1403" y="1384"/>
                  </a:lnTo>
                  <a:lnTo>
                    <a:pt x="1422" y="1380"/>
                  </a:lnTo>
                  <a:lnTo>
                    <a:pt x="1432" y="1380"/>
                  </a:lnTo>
                  <a:lnTo>
                    <a:pt x="1441" y="1388"/>
                  </a:lnTo>
                  <a:lnTo>
                    <a:pt x="1441" y="1393"/>
                  </a:lnTo>
                  <a:lnTo>
                    <a:pt x="1443" y="1403"/>
                  </a:lnTo>
                  <a:lnTo>
                    <a:pt x="1441" y="1412"/>
                  </a:lnTo>
                  <a:lnTo>
                    <a:pt x="1439" y="1426"/>
                  </a:lnTo>
                  <a:lnTo>
                    <a:pt x="1432" y="1435"/>
                  </a:lnTo>
                  <a:lnTo>
                    <a:pt x="1426" y="1450"/>
                  </a:lnTo>
                  <a:lnTo>
                    <a:pt x="1416" y="1460"/>
                  </a:lnTo>
                  <a:lnTo>
                    <a:pt x="1409" y="1473"/>
                  </a:lnTo>
                  <a:lnTo>
                    <a:pt x="1401" y="1483"/>
                  </a:lnTo>
                  <a:lnTo>
                    <a:pt x="1396" y="1492"/>
                  </a:lnTo>
                  <a:lnTo>
                    <a:pt x="1390" y="1496"/>
                  </a:lnTo>
                  <a:lnTo>
                    <a:pt x="1390" y="1500"/>
                  </a:lnTo>
                  <a:lnTo>
                    <a:pt x="1458" y="1559"/>
                  </a:lnTo>
                  <a:lnTo>
                    <a:pt x="1513" y="1650"/>
                  </a:lnTo>
                  <a:lnTo>
                    <a:pt x="1694" y="1650"/>
                  </a:lnTo>
                  <a:lnTo>
                    <a:pt x="1894" y="730"/>
                  </a:lnTo>
                  <a:lnTo>
                    <a:pt x="1890" y="726"/>
                  </a:lnTo>
                  <a:lnTo>
                    <a:pt x="1886" y="722"/>
                  </a:lnTo>
                  <a:lnTo>
                    <a:pt x="1878" y="713"/>
                  </a:lnTo>
                  <a:lnTo>
                    <a:pt x="1869" y="703"/>
                  </a:lnTo>
                  <a:lnTo>
                    <a:pt x="1856" y="690"/>
                  </a:lnTo>
                  <a:lnTo>
                    <a:pt x="1842" y="675"/>
                  </a:lnTo>
                  <a:lnTo>
                    <a:pt x="1827" y="658"/>
                  </a:lnTo>
                  <a:lnTo>
                    <a:pt x="1812" y="642"/>
                  </a:lnTo>
                  <a:lnTo>
                    <a:pt x="1791" y="622"/>
                  </a:lnTo>
                  <a:lnTo>
                    <a:pt x="1772" y="602"/>
                  </a:lnTo>
                  <a:lnTo>
                    <a:pt x="1753" y="582"/>
                  </a:lnTo>
                  <a:lnTo>
                    <a:pt x="1734" y="563"/>
                  </a:lnTo>
                  <a:lnTo>
                    <a:pt x="1713" y="542"/>
                  </a:lnTo>
                  <a:lnTo>
                    <a:pt x="1694" y="525"/>
                  </a:lnTo>
                  <a:lnTo>
                    <a:pt x="1673" y="506"/>
                  </a:lnTo>
                  <a:lnTo>
                    <a:pt x="1656" y="490"/>
                  </a:lnTo>
                  <a:lnTo>
                    <a:pt x="1637" y="473"/>
                  </a:lnTo>
                  <a:lnTo>
                    <a:pt x="1620" y="460"/>
                  </a:lnTo>
                  <a:lnTo>
                    <a:pt x="1603" y="447"/>
                  </a:lnTo>
                  <a:lnTo>
                    <a:pt x="1588" y="435"/>
                  </a:lnTo>
                  <a:lnTo>
                    <a:pt x="1570" y="424"/>
                  </a:lnTo>
                  <a:lnTo>
                    <a:pt x="1557" y="416"/>
                  </a:lnTo>
                  <a:lnTo>
                    <a:pt x="1544" y="409"/>
                  </a:lnTo>
                  <a:lnTo>
                    <a:pt x="1534" y="403"/>
                  </a:lnTo>
                  <a:lnTo>
                    <a:pt x="1519" y="395"/>
                  </a:lnTo>
                  <a:lnTo>
                    <a:pt x="1508" y="390"/>
                  </a:lnTo>
                  <a:lnTo>
                    <a:pt x="1498" y="386"/>
                  </a:lnTo>
                  <a:lnTo>
                    <a:pt x="1487" y="384"/>
                  </a:lnTo>
                  <a:lnTo>
                    <a:pt x="1468" y="376"/>
                  </a:lnTo>
                  <a:lnTo>
                    <a:pt x="1453" y="376"/>
                  </a:lnTo>
                  <a:lnTo>
                    <a:pt x="1435" y="371"/>
                  </a:lnTo>
                  <a:lnTo>
                    <a:pt x="1422" y="371"/>
                  </a:lnTo>
                  <a:lnTo>
                    <a:pt x="1407" y="367"/>
                  </a:lnTo>
                  <a:lnTo>
                    <a:pt x="1394" y="365"/>
                  </a:lnTo>
                  <a:lnTo>
                    <a:pt x="1377" y="359"/>
                  </a:lnTo>
                  <a:lnTo>
                    <a:pt x="1361" y="353"/>
                  </a:lnTo>
                  <a:lnTo>
                    <a:pt x="1350" y="348"/>
                  </a:lnTo>
                  <a:lnTo>
                    <a:pt x="1340" y="342"/>
                  </a:lnTo>
                  <a:lnTo>
                    <a:pt x="1329" y="334"/>
                  </a:lnTo>
                  <a:lnTo>
                    <a:pt x="1320" y="327"/>
                  </a:lnTo>
                  <a:lnTo>
                    <a:pt x="1304" y="315"/>
                  </a:lnTo>
                  <a:lnTo>
                    <a:pt x="1291" y="304"/>
                  </a:lnTo>
                  <a:lnTo>
                    <a:pt x="1276" y="293"/>
                  </a:lnTo>
                  <a:lnTo>
                    <a:pt x="1262" y="281"/>
                  </a:lnTo>
                  <a:lnTo>
                    <a:pt x="1247" y="268"/>
                  </a:lnTo>
                  <a:lnTo>
                    <a:pt x="1234" y="255"/>
                  </a:lnTo>
                  <a:lnTo>
                    <a:pt x="1219" y="243"/>
                  </a:lnTo>
                  <a:lnTo>
                    <a:pt x="1207" y="232"/>
                  </a:lnTo>
                  <a:lnTo>
                    <a:pt x="1194" y="218"/>
                  </a:lnTo>
                  <a:lnTo>
                    <a:pt x="1183" y="207"/>
                  </a:lnTo>
                  <a:lnTo>
                    <a:pt x="1171" y="196"/>
                  </a:lnTo>
                  <a:lnTo>
                    <a:pt x="1164" y="190"/>
                  </a:lnTo>
                  <a:lnTo>
                    <a:pt x="1152" y="177"/>
                  </a:lnTo>
                  <a:lnTo>
                    <a:pt x="1148" y="173"/>
                  </a:lnTo>
                  <a:lnTo>
                    <a:pt x="852" y="30"/>
                  </a:lnTo>
                  <a:lnTo>
                    <a:pt x="852" y="30"/>
                  </a:lnTo>
                  <a:close/>
                </a:path>
              </a:pathLst>
            </a:custGeom>
            <a:solidFill>
              <a:srgbClr val="EDEFF2"/>
            </a:solidFill>
            <a:ln w="9525">
              <a:noFill/>
              <a:round/>
            </a:ln>
          </p:spPr>
          <p:txBody>
            <a:bodyPr/>
            <a:lstStyle/>
            <a:p>
              <a:endParaRPr lang="en-US"/>
            </a:p>
          </p:txBody>
        </p:sp>
        <p:sp>
          <p:nvSpPr>
            <p:cNvPr id="352439" name="Freeform 183"/>
            <p:cNvSpPr/>
            <p:nvPr/>
          </p:nvSpPr>
          <p:spPr bwMode="auto">
            <a:xfrm>
              <a:off x="3596" y="2687"/>
              <a:ext cx="392" cy="831"/>
            </a:xfrm>
            <a:custGeom>
              <a:avLst/>
              <a:gdLst/>
              <a:ahLst/>
              <a:cxnLst>
                <a:cxn ang="0">
                  <a:pos x="549" y="1601"/>
                </a:cxn>
                <a:cxn ang="0">
                  <a:pos x="559" y="1525"/>
                </a:cxn>
                <a:cxn ang="0">
                  <a:pos x="574" y="1462"/>
                </a:cxn>
                <a:cxn ang="0">
                  <a:pos x="587" y="1413"/>
                </a:cxn>
                <a:cxn ang="0">
                  <a:pos x="564" y="1403"/>
                </a:cxn>
                <a:cxn ang="0">
                  <a:pos x="492" y="1445"/>
                </a:cxn>
                <a:cxn ang="0">
                  <a:pos x="443" y="1515"/>
                </a:cxn>
                <a:cxn ang="0">
                  <a:pos x="401" y="1576"/>
                </a:cxn>
                <a:cxn ang="0">
                  <a:pos x="354" y="1574"/>
                </a:cxn>
                <a:cxn ang="0">
                  <a:pos x="340" y="1500"/>
                </a:cxn>
                <a:cxn ang="0">
                  <a:pos x="340" y="1437"/>
                </a:cxn>
                <a:cxn ang="0">
                  <a:pos x="344" y="1380"/>
                </a:cxn>
                <a:cxn ang="0">
                  <a:pos x="350" y="1344"/>
                </a:cxn>
                <a:cxn ang="0">
                  <a:pos x="393" y="1325"/>
                </a:cxn>
                <a:cxn ang="0">
                  <a:pos x="452" y="1304"/>
                </a:cxn>
                <a:cxn ang="0">
                  <a:pos x="507" y="1280"/>
                </a:cxn>
                <a:cxn ang="0">
                  <a:pos x="521" y="1213"/>
                </a:cxn>
                <a:cxn ang="0">
                  <a:pos x="458" y="1152"/>
                </a:cxn>
                <a:cxn ang="0">
                  <a:pos x="390" y="1110"/>
                </a:cxn>
                <a:cxn ang="0">
                  <a:pos x="319" y="1059"/>
                </a:cxn>
                <a:cxn ang="0">
                  <a:pos x="323" y="973"/>
                </a:cxn>
                <a:cxn ang="0">
                  <a:pos x="348" y="911"/>
                </a:cxn>
                <a:cxn ang="0">
                  <a:pos x="352" y="818"/>
                </a:cxn>
                <a:cxn ang="0">
                  <a:pos x="325" y="700"/>
                </a:cxn>
                <a:cxn ang="0">
                  <a:pos x="291" y="584"/>
                </a:cxn>
                <a:cxn ang="0">
                  <a:pos x="272" y="491"/>
                </a:cxn>
                <a:cxn ang="0">
                  <a:pos x="287" y="432"/>
                </a:cxn>
                <a:cxn ang="0">
                  <a:pos x="722" y="135"/>
                </a:cxn>
                <a:cxn ang="0">
                  <a:pos x="620" y="50"/>
                </a:cxn>
                <a:cxn ang="0">
                  <a:pos x="566" y="67"/>
                </a:cxn>
                <a:cxn ang="0">
                  <a:pos x="488" y="97"/>
                </a:cxn>
                <a:cxn ang="0">
                  <a:pos x="397" y="135"/>
                </a:cxn>
                <a:cxn ang="0">
                  <a:pos x="314" y="179"/>
                </a:cxn>
                <a:cxn ang="0">
                  <a:pos x="253" y="211"/>
                </a:cxn>
                <a:cxn ang="0">
                  <a:pos x="300" y="255"/>
                </a:cxn>
                <a:cxn ang="0">
                  <a:pos x="287" y="310"/>
                </a:cxn>
                <a:cxn ang="0">
                  <a:pos x="205" y="280"/>
                </a:cxn>
                <a:cxn ang="0">
                  <a:pos x="141" y="304"/>
                </a:cxn>
                <a:cxn ang="0">
                  <a:pos x="122" y="375"/>
                </a:cxn>
                <a:cxn ang="0">
                  <a:pos x="122" y="420"/>
                </a:cxn>
                <a:cxn ang="0">
                  <a:pos x="116" y="500"/>
                </a:cxn>
                <a:cxn ang="0">
                  <a:pos x="89" y="616"/>
                </a:cxn>
                <a:cxn ang="0">
                  <a:pos x="61" y="740"/>
                </a:cxn>
                <a:cxn ang="0">
                  <a:pos x="47" y="810"/>
                </a:cxn>
                <a:cxn ang="0">
                  <a:pos x="40" y="838"/>
                </a:cxn>
                <a:cxn ang="0">
                  <a:pos x="19" y="916"/>
                </a:cxn>
                <a:cxn ang="0">
                  <a:pos x="2" y="998"/>
                </a:cxn>
                <a:cxn ang="0">
                  <a:pos x="2" y="1070"/>
                </a:cxn>
                <a:cxn ang="0">
                  <a:pos x="21" y="1141"/>
                </a:cxn>
                <a:cxn ang="0">
                  <a:pos x="38" y="1215"/>
                </a:cxn>
                <a:cxn ang="0">
                  <a:pos x="103" y="1289"/>
                </a:cxn>
                <a:cxn ang="0">
                  <a:pos x="186" y="1363"/>
                </a:cxn>
                <a:cxn ang="0">
                  <a:pos x="196" y="1424"/>
                </a:cxn>
                <a:cxn ang="0">
                  <a:pos x="184" y="1477"/>
                </a:cxn>
                <a:cxn ang="0">
                  <a:pos x="182" y="1534"/>
                </a:cxn>
                <a:cxn ang="0">
                  <a:pos x="232" y="1614"/>
                </a:cxn>
                <a:cxn ang="0">
                  <a:pos x="300" y="1664"/>
                </a:cxn>
              </a:cxnLst>
              <a:rect l="0" t="0" r="r" b="b"/>
              <a:pathLst>
                <a:path w="783" h="1664">
                  <a:moveTo>
                    <a:pt x="555" y="1645"/>
                  </a:moveTo>
                  <a:lnTo>
                    <a:pt x="553" y="1637"/>
                  </a:lnTo>
                  <a:lnTo>
                    <a:pt x="551" y="1626"/>
                  </a:lnTo>
                  <a:lnTo>
                    <a:pt x="549" y="1610"/>
                  </a:lnTo>
                  <a:lnTo>
                    <a:pt x="549" y="1601"/>
                  </a:lnTo>
                  <a:lnTo>
                    <a:pt x="549" y="1582"/>
                  </a:lnTo>
                  <a:lnTo>
                    <a:pt x="555" y="1565"/>
                  </a:lnTo>
                  <a:lnTo>
                    <a:pt x="555" y="1549"/>
                  </a:lnTo>
                  <a:lnTo>
                    <a:pt x="557" y="1538"/>
                  </a:lnTo>
                  <a:lnTo>
                    <a:pt x="559" y="1525"/>
                  </a:lnTo>
                  <a:lnTo>
                    <a:pt x="563" y="1511"/>
                  </a:lnTo>
                  <a:lnTo>
                    <a:pt x="564" y="1498"/>
                  </a:lnTo>
                  <a:lnTo>
                    <a:pt x="568" y="1485"/>
                  </a:lnTo>
                  <a:lnTo>
                    <a:pt x="570" y="1473"/>
                  </a:lnTo>
                  <a:lnTo>
                    <a:pt x="574" y="1462"/>
                  </a:lnTo>
                  <a:lnTo>
                    <a:pt x="576" y="1451"/>
                  </a:lnTo>
                  <a:lnTo>
                    <a:pt x="578" y="1439"/>
                  </a:lnTo>
                  <a:lnTo>
                    <a:pt x="580" y="1430"/>
                  </a:lnTo>
                  <a:lnTo>
                    <a:pt x="584" y="1424"/>
                  </a:lnTo>
                  <a:lnTo>
                    <a:pt x="587" y="1413"/>
                  </a:lnTo>
                  <a:lnTo>
                    <a:pt x="589" y="1409"/>
                  </a:lnTo>
                  <a:lnTo>
                    <a:pt x="585" y="1407"/>
                  </a:lnTo>
                  <a:lnTo>
                    <a:pt x="582" y="1405"/>
                  </a:lnTo>
                  <a:lnTo>
                    <a:pt x="574" y="1403"/>
                  </a:lnTo>
                  <a:lnTo>
                    <a:pt x="564" y="1403"/>
                  </a:lnTo>
                  <a:lnTo>
                    <a:pt x="551" y="1403"/>
                  </a:lnTo>
                  <a:lnTo>
                    <a:pt x="538" y="1407"/>
                  </a:lnTo>
                  <a:lnTo>
                    <a:pt x="523" y="1415"/>
                  </a:lnTo>
                  <a:lnTo>
                    <a:pt x="509" y="1430"/>
                  </a:lnTo>
                  <a:lnTo>
                    <a:pt x="492" y="1445"/>
                  </a:lnTo>
                  <a:lnTo>
                    <a:pt x="475" y="1468"/>
                  </a:lnTo>
                  <a:lnTo>
                    <a:pt x="466" y="1477"/>
                  </a:lnTo>
                  <a:lnTo>
                    <a:pt x="458" y="1489"/>
                  </a:lnTo>
                  <a:lnTo>
                    <a:pt x="449" y="1504"/>
                  </a:lnTo>
                  <a:lnTo>
                    <a:pt x="443" y="1515"/>
                  </a:lnTo>
                  <a:lnTo>
                    <a:pt x="435" y="1525"/>
                  </a:lnTo>
                  <a:lnTo>
                    <a:pt x="428" y="1538"/>
                  </a:lnTo>
                  <a:lnTo>
                    <a:pt x="420" y="1548"/>
                  </a:lnTo>
                  <a:lnTo>
                    <a:pt x="414" y="1559"/>
                  </a:lnTo>
                  <a:lnTo>
                    <a:pt x="401" y="1576"/>
                  </a:lnTo>
                  <a:lnTo>
                    <a:pt x="390" y="1591"/>
                  </a:lnTo>
                  <a:lnTo>
                    <a:pt x="376" y="1593"/>
                  </a:lnTo>
                  <a:lnTo>
                    <a:pt x="367" y="1591"/>
                  </a:lnTo>
                  <a:lnTo>
                    <a:pt x="359" y="1584"/>
                  </a:lnTo>
                  <a:lnTo>
                    <a:pt x="354" y="1574"/>
                  </a:lnTo>
                  <a:lnTo>
                    <a:pt x="348" y="1557"/>
                  </a:lnTo>
                  <a:lnTo>
                    <a:pt x="344" y="1538"/>
                  </a:lnTo>
                  <a:lnTo>
                    <a:pt x="342" y="1523"/>
                  </a:lnTo>
                  <a:lnTo>
                    <a:pt x="340" y="1511"/>
                  </a:lnTo>
                  <a:lnTo>
                    <a:pt x="340" y="1500"/>
                  </a:lnTo>
                  <a:lnTo>
                    <a:pt x="340" y="1489"/>
                  </a:lnTo>
                  <a:lnTo>
                    <a:pt x="340" y="1477"/>
                  </a:lnTo>
                  <a:lnTo>
                    <a:pt x="340" y="1462"/>
                  </a:lnTo>
                  <a:lnTo>
                    <a:pt x="340" y="1451"/>
                  </a:lnTo>
                  <a:lnTo>
                    <a:pt x="340" y="1437"/>
                  </a:lnTo>
                  <a:lnTo>
                    <a:pt x="340" y="1424"/>
                  </a:lnTo>
                  <a:lnTo>
                    <a:pt x="342" y="1413"/>
                  </a:lnTo>
                  <a:lnTo>
                    <a:pt x="342" y="1401"/>
                  </a:lnTo>
                  <a:lnTo>
                    <a:pt x="344" y="1392"/>
                  </a:lnTo>
                  <a:lnTo>
                    <a:pt x="344" y="1380"/>
                  </a:lnTo>
                  <a:lnTo>
                    <a:pt x="344" y="1371"/>
                  </a:lnTo>
                  <a:lnTo>
                    <a:pt x="344" y="1361"/>
                  </a:lnTo>
                  <a:lnTo>
                    <a:pt x="346" y="1356"/>
                  </a:lnTo>
                  <a:lnTo>
                    <a:pt x="348" y="1346"/>
                  </a:lnTo>
                  <a:lnTo>
                    <a:pt x="350" y="1344"/>
                  </a:lnTo>
                  <a:lnTo>
                    <a:pt x="354" y="1340"/>
                  </a:lnTo>
                  <a:lnTo>
                    <a:pt x="365" y="1337"/>
                  </a:lnTo>
                  <a:lnTo>
                    <a:pt x="373" y="1333"/>
                  </a:lnTo>
                  <a:lnTo>
                    <a:pt x="382" y="1329"/>
                  </a:lnTo>
                  <a:lnTo>
                    <a:pt x="393" y="1325"/>
                  </a:lnTo>
                  <a:lnTo>
                    <a:pt x="407" y="1323"/>
                  </a:lnTo>
                  <a:lnTo>
                    <a:pt x="418" y="1318"/>
                  </a:lnTo>
                  <a:lnTo>
                    <a:pt x="430" y="1314"/>
                  </a:lnTo>
                  <a:lnTo>
                    <a:pt x="441" y="1308"/>
                  </a:lnTo>
                  <a:lnTo>
                    <a:pt x="452" y="1304"/>
                  </a:lnTo>
                  <a:lnTo>
                    <a:pt x="464" y="1299"/>
                  </a:lnTo>
                  <a:lnTo>
                    <a:pt x="475" y="1295"/>
                  </a:lnTo>
                  <a:lnTo>
                    <a:pt x="485" y="1291"/>
                  </a:lnTo>
                  <a:lnTo>
                    <a:pt x="494" y="1289"/>
                  </a:lnTo>
                  <a:lnTo>
                    <a:pt x="507" y="1280"/>
                  </a:lnTo>
                  <a:lnTo>
                    <a:pt x="519" y="1268"/>
                  </a:lnTo>
                  <a:lnTo>
                    <a:pt x="525" y="1255"/>
                  </a:lnTo>
                  <a:lnTo>
                    <a:pt x="528" y="1243"/>
                  </a:lnTo>
                  <a:lnTo>
                    <a:pt x="526" y="1228"/>
                  </a:lnTo>
                  <a:lnTo>
                    <a:pt x="521" y="1213"/>
                  </a:lnTo>
                  <a:lnTo>
                    <a:pt x="509" y="1196"/>
                  </a:lnTo>
                  <a:lnTo>
                    <a:pt x="494" y="1181"/>
                  </a:lnTo>
                  <a:lnTo>
                    <a:pt x="483" y="1171"/>
                  </a:lnTo>
                  <a:lnTo>
                    <a:pt x="471" y="1162"/>
                  </a:lnTo>
                  <a:lnTo>
                    <a:pt x="458" y="1152"/>
                  </a:lnTo>
                  <a:lnTo>
                    <a:pt x="445" y="1145"/>
                  </a:lnTo>
                  <a:lnTo>
                    <a:pt x="430" y="1135"/>
                  </a:lnTo>
                  <a:lnTo>
                    <a:pt x="416" y="1127"/>
                  </a:lnTo>
                  <a:lnTo>
                    <a:pt x="401" y="1118"/>
                  </a:lnTo>
                  <a:lnTo>
                    <a:pt x="390" y="1110"/>
                  </a:lnTo>
                  <a:lnTo>
                    <a:pt x="374" y="1101"/>
                  </a:lnTo>
                  <a:lnTo>
                    <a:pt x="361" y="1093"/>
                  </a:lnTo>
                  <a:lnTo>
                    <a:pt x="348" y="1084"/>
                  </a:lnTo>
                  <a:lnTo>
                    <a:pt x="338" y="1076"/>
                  </a:lnTo>
                  <a:lnTo>
                    <a:pt x="319" y="1059"/>
                  </a:lnTo>
                  <a:lnTo>
                    <a:pt x="310" y="1042"/>
                  </a:lnTo>
                  <a:lnTo>
                    <a:pt x="304" y="1025"/>
                  </a:lnTo>
                  <a:lnTo>
                    <a:pt x="306" y="1008"/>
                  </a:lnTo>
                  <a:lnTo>
                    <a:pt x="312" y="991"/>
                  </a:lnTo>
                  <a:lnTo>
                    <a:pt x="323" y="973"/>
                  </a:lnTo>
                  <a:lnTo>
                    <a:pt x="327" y="962"/>
                  </a:lnTo>
                  <a:lnTo>
                    <a:pt x="333" y="951"/>
                  </a:lnTo>
                  <a:lnTo>
                    <a:pt x="338" y="937"/>
                  </a:lnTo>
                  <a:lnTo>
                    <a:pt x="344" y="926"/>
                  </a:lnTo>
                  <a:lnTo>
                    <a:pt x="348" y="911"/>
                  </a:lnTo>
                  <a:lnTo>
                    <a:pt x="352" y="896"/>
                  </a:lnTo>
                  <a:lnTo>
                    <a:pt x="354" y="878"/>
                  </a:lnTo>
                  <a:lnTo>
                    <a:pt x="355" y="861"/>
                  </a:lnTo>
                  <a:lnTo>
                    <a:pt x="354" y="838"/>
                  </a:lnTo>
                  <a:lnTo>
                    <a:pt x="352" y="818"/>
                  </a:lnTo>
                  <a:lnTo>
                    <a:pt x="348" y="795"/>
                  </a:lnTo>
                  <a:lnTo>
                    <a:pt x="344" y="774"/>
                  </a:lnTo>
                  <a:lnTo>
                    <a:pt x="336" y="749"/>
                  </a:lnTo>
                  <a:lnTo>
                    <a:pt x="331" y="724"/>
                  </a:lnTo>
                  <a:lnTo>
                    <a:pt x="325" y="700"/>
                  </a:lnTo>
                  <a:lnTo>
                    <a:pt x="319" y="677"/>
                  </a:lnTo>
                  <a:lnTo>
                    <a:pt x="312" y="652"/>
                  </a:lnTo>
                  <a:lnTo>
                    <a:pt x="304" y="627"/>
                  </a:lnTo>
                  <a:lnTo>
                    <a:pt x="296" y="605"/>
                  </a:lnTo>
                  <a:lnTo>
                    <a:pt x="291" y="584"/>
                  </a:lnTo>
                  <a:lnTo>
                    <a:pt x="285" y="561"/>
                  </a:lnTo>
                  <a:lnTo>
                    <a:pt x="279" y="542"/>
                  </a:lnTo>
                  <a:lnTo>
                    <a:pt x="276" y="523"/>
                  </a:lnTo>
                  <a:lnTo>
                    <a:pt x="276" y="508"/>
                  </a:lnTo>
                  <a:lnTo>
                    <a:pt x="272" y="491"/>
                  </a:lnTo>
                  <a:lnTo>
                    <a:pt x="272" y="477"/>
                  </a:lnTo>
                  <a:lnTo>
                    <a:pt x="272" y="466"/>
                  </a:lnTo>
                  <a:lnTo>
                    <a:pt x="276" y="456"/>
                  </a:lnTo>
                  <a:lnTo>
                    <a:pt x="279" y="441"/>
                  </a:lnTo>
                  <a:lnTo>
                    <a:pt x="287" y="432"/>
                  </a:lnTo>
                  <a:lnTo>
                    <a:pt x="302" y="422"/>
                  </a:lnTo>
                  <a:lnTo>
                    <a:pt x="310" y="422"/>
                  </a:lnTo>
                  <a:lnTo>
                    <a:pt x="443" y="500"/>
                  </a:lnTo>
                  <a:lnTo>
                    <a:pt x="494" y="255"/>
                  </a:lnTo>
                  <a:lnTo>
                    <a:pt x="722" y="135"/>
                  </a:lnTo>
                  <a:lnTo>
                    <a:pt x="783" y="0"/>
                  </a:lnTo>
                  <a:lnTo>
                    <a:pt x="682" y="74"/>
                  </a:lnTo>
                  <a:lnTo>
                    <a:pt x="637" y="46"/>
                  </a:lnTo>
                  <a:lnTo>
                    <a:pt x="631" y="46"/>
                  </a:lnTo>
                  <a:lnTo>
                    <a:pt x="620" y="50"/>
                  </a:lnTo>
                  <a:lnTo>
                    <a:pt x="610" y="50"/>
                  </a:lnTo>
                  <a:lnTo>
                    <a:pt x="603" y="53"/>
                  </a:lnTo>
                  <a:lnTo>
                    <a:pt x="591" y="57"/>
                  </a:lnTo>
                  <a:lnTo>
                    <a:pt x="582" y="63"/>
                  </a:lnTo>
                  <a:lnTo>
                    <a:pt x="566" y="67"/>
                  </a:lnTo>
                  <a:lnTo>
                    <a:pt x="553" y="72"/>
                  </a:lnTo>
                  <a:lnTo>
                    <a:pt x="538" y="78"/>
                  </a:lnTo>
                  <a:lnTo>
                    <a:pt x="523" y="86"/>
                  </a:lnTo>
                  <a:lnTo>
                    <a:pt x="506" y="91"/>
                  </a:lnTo>
                  <a:lnTo>
                    <a:pt x="488" y="97"/>
                  </a:lnTo>
                  <a:lnTo>
                    <a:pt x="471" y="105"/>
                  </a:lnTo>
                  <a:lnTo>
                    <a:pt x="454" y="114"/>
                  </a:lnTo>
                  <a:lnTo>
                    <a:pt x="433" y="120"/>
                  </a:lnTo>
                  <a:lnTo>
                    <a:pt x="416" y="127"/>
                  </a:lnTo>
                  <a:lnTo>
                    <a:pt x="397" y="135"/>
                  </a:lnTo>
                  <a:lnTo>
                    <a:pt x="380" y="145"/>
                  </a:lnTo>
                  <a:lnTo>
                    <a:pt x="361" y="152"/>
                  </a:lnTo>
                  <a:lnTo>
                    <a:pt x="344" y="162"/>
                  </a:lnTo>
                  <a:lnTo>
                    <a:pt x="327" y="169"/>
                  </a:lnTo>
                  <a:lnTo>
                    <a:pt x="314" y="179"/>
                  </a:lnTo>
                  <a:lnTo>
                    <a:pt x="298" y="184"/>
                  </a:lnTo>
                  <a:lnTo>
                    <a:pt x="287" y="192"/>
                  </a:lnTo>
                  <a:lnTo>
                    <a:pt x="274" y="198"/>
                  </a:lnTo>
                  <a:lnTo>
                    <a:pt x="266" y="203"/>
                  </a:lnTo>
                  <a:lnTo>
                    <a:pt x="253" y="211"/>
                  </a:lnTo>
                  <a:lnTo>
                    <a:pt x="249" y="215"/>
                  </a:lnTo>
                  <a:lnTo>
                    <a:pt x="253" y="217"/>
                  </a:lnTo>
                  <a:lnTo>
                    <a:pt x="264" y="226"/>
                  </a:lnTo>
                  <a:lnTo>
                    <a:pt x="279" y="238"/>
                  </a:lnTo>
                  <a:lnTo>
                    <a:pt x="300" y="255"/>
                  </a:lnTo>
                  <a:lnTo>
                    <a:pt x="315" y="270"/>
                  </a:lnTo>
                  <a:lnTo>
                    <a:pt x="321" y="291"/>
                  </a:lnTo>
                  <a:lnTo>
                    <a:pt x="315" y="306"/>
                  </a:lnTo>
                  <a:lnTo>
                    <a:pt x="300" y="314"/>
                  </a:lnTo>
                  <a:lnTo>
                    <a:pt x="287" y="310"/>
                  </a:lnTo>
                  <a:lnTo>
                    <a:pt x="272" y="306"/>
                  </a:lnTo>
                  <a:lnTo>
                    <a:pt x="255" y="299"/>
                  </a:lnTo>
                  <a:lnTo>
                    <a:pt x="239" y="293"/>
                  </a:lnTo>
                  <a:lnTo>
                    <a:pt x="222" y="285"/>
                  </a:lnTo>
                  <a:lnTo>
                    <a:pt x="205" y="280"/>
                  </a:lnTo>
                  <a:lnTo>
                    <a:pt x="188" y="278"/>
                  </a:lnTo>
                  <a:lnTo>
                    <a:pt x="175" y="280"/>
                  </a:lnTo>
                  <a:lnTo>
                    <a:pt x="160" y="283"/>
                  </a:lnTo>
                  <a:lnTo>
                    <a:pt x="150" y="293"/>
                  </a:lnTo>
                  <a:lnTo>
                    <a:pt x="141" y="304"/>
                  </a:lnTo>
                  <a:lnTo>
                    <a:pt x="135" y="319"/>
                  </a:lnTo>
                  <a:lnTo>
                    <a:pt x="127" y="333"/>
                  </a:lnTo>
                  <a:lnTo>
                    <a:pt x="124" y="348"/>
                  </a:lnTo>
                  <a:lnTo>
                    <a:pt x="122" y="361"/>
                  </a:lnTo>
                  <a:lnTo>
                    <a:pt x="122" y="375"/>
                  </a:lnTo>
                  <a:lnTo>
                    <a:pt x="122" y="382"/>
                  </a:lnTo>
                  <a:lnTo>
                    <a:pt x="122" y="390"/>
                  </a:lnTo>
                  <a:lnTo>
                    <a:pt x="122" y="397"/>
                  </a:lnTo>
                  <a:lnTo>
                    <a:pt x="124" y="409"/>
                  </a:lnTo>
                  <a:lnTo>
                    <a:pt x="122" y="420"/>
                  </a:lnTo>
                  <a:lnTo>
                    <a:pt x="122" y="439"/>
                  </a:lnTo>
                  <a:lnTo>
                    <a:pt x="120" y="451"/>
                  </a:lnTo>
                  <a:lnTo>
                    <a:pt x="120" y="464"/>
                  </a:lnTo>
                  <a:lnTo>
                    <a:pt x="118" y="481"/>
                  </a:lnTo>
                  <a:lnTo>
                    <a:pt x="116" y="500"/>
                  </a:lnTo>
                  <a:lnTo>
                    <a:pt x="110" y="519"/>
                  </a:lnTo>
                  <a:lnTo>
                    <a:pt x="105" y="542"/>
                  </a:lnTo>
                  <a:lnTo>
                    <a:pt x="99" y="565"/>
                  </a:lnTo>
                  <a:lnTo>
                    <a:pt x="95" y="591"/>
                  </a:lnTo>
                  <a:lnTo>
                    <a:pt x="89" y="616"/>
                  </a:lnTo>
                  <a:lnTo>
                    <a:pt x="84" y="643"/>
                  </a:lnTo>
                  <a:lnTo>
                    <a:pt x="78" y="669"/>
                  </a:lnTo>
                  <a:lnTo>
                    <a:pt x="72" y="696"/>
                  </a:lnTo>
                  <a:lnTo>
                    <a:pt x="66" y="717"/>
                  </a:lnTo>
                  <a:lnTo>
                    <a:pt x="61" y="740"/>
                  </a:lnTo>
                  <a:lnTo>
                    <a:pt x="57" y="759"/>
                  </a:lnTo>
                  <a:lnTo>
                    <a:pt x="53" y="778"/>
                  </a:lnTo>
                  <a:lnTo>
                    <a:pt x="49" y="791"/>
                  </a:lnTo>
                  <a:lnTo>
                    <a:pt x="47" y="804"/>
                  </a:lnTo>
                  <a:lnTo>
                    <a:pt x="47" y="810"/>
                  </a:lnTo>
                  <a:lnTo>
                    <a:pt x="47" y="814"/>
                  </a:lnTo>
                  <a:lnTo>
                    <a:pt x="46" y="814"/>
                  </a:lnTo>
                  <a:lnTo>
                    <a:pt x="44" y="819"/>
                  </a:lnTo>
                  <a:lnTo>
                    <a:pt x="42" y="827"/>
                  </a:lnTo>
                  <a:lnTo>
                    <a:pt x="40" y="838"/>
                  </a:lnTo>
                  <a:lnTo>
                    <a:pt x="36" y="850"/>
                  </a:lnTo>
                  <a:lnTo>
                    <a:pt x="32" y="865"/>
                  </a:lnTo>
                  <a:lnTo>
                    <a:pt x="28" y="882"/>
                  </a:lnTo>
                  <a:lnTo>
                    <a:pt x="25" y="899"/>
                  </a:lnTo>
                  <a:lnTo>
                    <a:pt x="19" y="916"/>
                  </a:lnTo>
                  <a:lnTo>
                    <a:pt x="15" y="934"/>
                  </a:lnTo>
                  <a:lnTo>
                    <a:pt x="11" y="951"/>
                  </a:lnTo>
                  <a:lnTo>
                    <a:pt x="8" y="968"/>
                  </a:lnTo>
                  <a:lnTo>
                    <a:pt x="4" y="983"/>
                  </a:lnTo>
                  <a:lnTo>
                    <a:pt x="2" y="998"/>
                  </a:lnTo>
                  <a:lnTo>
                    <a:pt x="2" y="1010"/>
                  </a:lnTo>
                  <a:lnTo>
                    <a:pt x="2" y="1021"/>
                  </a:lnTo>
                  <a:lnTo>
                    <a:pt x="0" y="1038"/>
                  </a:lnTo>
                  <a:lnTo>
                    <a:pt x="0" y="1055"/>
                  </a:lnTo>
                  <a:lnTo>
                    <a:pt x="2" y="1070"/>
                  </a:lnTo>
                  <a:lnTo>
                    <a:pt x="6" y="1086"/>
                  </a:lnTo>
                  <a:lnTo>
                    <a:pt x="9" y="1099"/>
                  </a:lnTo>
                  <a:lnTo>
                    <a:pt x="13" y="1112"/>
                  </a:lnTo>
                  <a:lnTo>
                    <a:pt x="17" y="1126"/>
                  </a:lnTo>
                  <a:lnTo>
                    <a:pt x="21" y="1141"/>
                  </a:lnTo>
                  <a:lnTo>
                    <a:pt x="23" y="1154"/>
                  </a:lnTo>
                  <a:lnTo>
                    <a:pt x="25" y="1169"/>
                  </a:lnTo>
                  <a:lnTo>
                    <a:pt x="28" y="1184"/>
                  </a:lnTo>
                  <a:lnTo>
                    <a:pt x="34" y="1202"/>
                  </a:lnTo>
                  <a:lnTo>
                    <a:pt x="38" y="1215"/>
                  </a:lnTo>
                  <a:lnTo>
                    <a:pt x="46" y="1230"/>
                  </a:lnTo>
                  <a:lnTo>
                    <a:pt x="55" y="1245"/>
                  </a:lnTo>
                  <a:lnTo>
                    <a:pt x="70" y="1261"/>
                  </a:lnTo>
                  <a:lnTo>
                    <a:pt x="84" y="1274"/>
                  </a:lnTo>
                  <a:lnTo>
                    <a:pt x="103" y="1289"/>
                  </a:lnTo>
                  <a:lnTo>
                    <a:pt x="120" y="1302"/>
                  </a:lnTo>
                  <a:lnTo>
                    <a:pt x="141" y="1318"/>
                  </a:lnTo>
                  <a:lnTo>
                    <a:pt x="156" y="1331"/>
                  </a:lnTo>
                  <a:lnTo>
                    <a:pt x="173" y="1348"/>
                  </a:lnTo>
                  <a:lnTo>
                    <a:pt x="186" y="1363"/>
                  </a:lnTo>
                  <a:lnTo>
                    <a:pt x="196" y="1384"/>
                  </a:lnTo>
                  <a:lnTo>
                    <a:pt x="196" y="1392"/>
                  </a:lnTo>
                  <a:lnTo>
                    <a:pt x="196" y="1401"/>
                  </a:lnTo>
                  <a:lnTo>
                    <a:pt x="196" y="1411"/>
                  </a:lnTo>
                  <a:lnTo>
                    <a:pt x="196" y="1424"/>
                  </a:lnTo>
                  <a:lnTo>
                    <a:pt x="192" y="1432"/>
                  </a:lnTo>
                  <a:lnTo>
                    <a:pt x="192" y="1443"/>
                  </a:lnTo>
                  <a:lnTo>
                    <a:pt x="188" y="1454"/>
                  </a:lnTo>
                  <a:lnTo>
                    <a:pt x="188" y="1468"/>
                  </a:lnTo>
                  <a:lnTo>
                    <a:pt x="184" y="1477"/>
                  </a:lnTo>
                  <a:lnTo>
                    <a:pt x="182" y="1489"/>
                  </a:lnTo>
                  <a:lnTo>
                    <a:pt x="182" y="1500"/>
                  </a:lnTo>
                  <a:lnTo>
                    <a:pt x="182" y="1511"/>
                  </a:lnTo>
                  <a:lnTo>
                    <a:pt x="182" y="1523"/>
                  </a:lnTo>
                  <a:lnTo>
                    <a:pt x="182" y="1534"/>
                  </a:lnTo>
                  <a:lnTo>
                    <a:pt x="184" y="1548"/>
                  </a:lnTo>
                  <a:lnTo>
                    <a:pt x="190" y="1557"/>
                  </a:lnTo>
                  <a:lnTo>
                    <a:pt x="200" y="1576"/>
                  </a:lnTo>
                  <a:lnTo>
                    <a:pt x="215" y="1597"/>
                  </a:lnTo>
                  <a:lnTo>
                    <a:pt x="232" y="1614"/>
                  </a:lnTo>
                  <a:lnTo>
                    <a:pt x="253" y="1631"/>
                  </a:lnTo>
                  <a:lnTo>
                    <a:pt x="268" y="1645"/>
                  </a:lnTo>
                  <a:lnTo>
                    <a:pt x="285" y="1654"/>
                  </a:lnTo>
                  <a:lnTo>
                    <a:pt x="295" y="1662"/>
                  </a:lnTo>
                  <a:lnTo>
                    <a:pt x="300" y="1664"/>
                  </a:lnTo>
                  <a:lnTo>
                    <a:pt x="555" y="1645"/>
                  </a:lnTo>
                  <a:lnTo>
                    <a:pt x="555" y="1645"/>
                  </a:lnTo>
                  <a:close/>
                </a:path>
              </a:pathLst>
            </a:custGeom>
            <a:solidFill>
              <a:srgbClr val="BDCAD4"/>
            </a:solidFill>
            <a:ln w="9525">
              <a:noFill/>
              <a:round/>
            </a:ln>
          </p:spPr>
          <p:txBody>
            <a:bodyPr/>
            <a:lstStyle/>
            <a:p>
              <a:endParaRPr lang="en-US"/>
            </a:p>
          </p:txBody>
        </p:sp>
        <p:sp>
          <p:nvSpPr>
            <p:cNvPr id="352440" name="Freeform 184"/>
            <p:cNvSpPr/>
            <p:nvPr/>
          </p:nvSpPr>
          <p:spPr bwMode="auto">
            <a:xfrm>
              <a:off x="4093" y="2938"/>
              <a:ext cx="400" cy="558"/>
            </a:xfrm>
            <a:custGeom>
              <a:avLst/>
              <a:gdLst/>
              <a:ahLst/>
              <a:cxnLst>
                <a:cxn ang="0">
                  <a:pos x="186" y="563"/>
                </a:cxn>
                <a:cxn ang="0">
                  <a:pos x="186" y="610"/>
                </a:cxn>
                <a:cxn ang="0">
                  <a:pos x="185" y="667"/>
                </a:cxn>
                <a:cxn ang="0">
                  <a:pos x="179" y="726"/>
                </a:cxn>
                <a:cxn ang="0">
                  <a:pos x="145" y="757"/>
                </a:cxn>
                <a:cxn ang="0">
                  <a:pos x="97" y="705"/>
                </a:cxn>
                <a:cxn ang="0">
                  <a:pos x="69" y="646"/>
                </a:cxn>
                <a:cxn ang="0">
                  <a:pos x="40" y="584"/>
                </a:cxn>
                <a:cxn ang="0">
                  <a:pos x="12" y="534"/>
                </a:cxn>
                <a:cxn ang="0">
                  <a:pos x="0" y="547"/>
                </a:cxn>
                <a:cxn ang="0">
                  <a:pos x="2" y="606"/>
                </a:cxn>
                <a:cxn ang="0">
                  <a:pos x="8" y="688"/>
                </a:cxn>
                <a:cxn ang="0">
                  <a:pos x="15" y="774"/>
                </a:cxn>
                <a:cxn ang="0">
                  <a:pos x="19" y="844"/>
                </a:cxn>
                <a:cxn ang="0">
                  <a:pos x="17" y="901"/>
                </a:cxn>
                <a:cxn ang="0">
                  <a:pos x="13" y="950"/>
                </a:cxn>
                <a:cxn ang="0">
                  <a:pos x="339" y="916"/>
                </a:cxn>
                <a:cxn ang="0">
                  <a:pos x="722" y="479"/>
                </a:cxn>
                <a:cxn ang="0">
                  <a:pos x="713" y="418"/>
                </a:cxn>
                <a:cxn ang="0">
                  <a:pos x="696" y="314"/>
                </a:cxn>
                <a:cxn ang="0">
                  <a:pos x="677" y="205"/>
                </a:cxn>
                <a:cxn ang="0">
                  <a:pos x="662" y="135"/>
                </a:cxn>
                <a:cxn ang="0">
                  <a:pos x="641" y="78"/>
                </a:cxn>
                <a:cxn ang="0">
                  <a:pos x="620" y="32"/>
                </a:cxn>
                <a:cxn ang="0">
                  <a:pos x="595" y="0"/>
                </a:cxn>
                <a:cxn ang="0">
                  <a:pos x="580" y="28"/>
                </a:cxn>
                <a:cxn ang="0">
                  <a:pos x="580" y="76"/>
                </a:cxn>
                <a:cxn ang="0">
                  <a:pos x="576" y="133"/>
                </a:cxn>
                <a:cxn ang="0">
                  <a:pos x="572" y="192"/>
                </a:cxn>
                <a:cxn ang="0">
                  <a:pos x="563" y="239"/>
                </a:cxn>
                <a:cxn ang="0">
                  <a:pos x="544" y="285"/>
                </a:cxn>
                <a:cxn ang="0">
                  <a:pos x="502" y="296"/>
                </a:cxn>
                <a:cxn ang="0">
                  <a:pos x="460" y="239"/>
                </a:cxn>
                <a:cxn ang="0">
                  <a:pos x="434" y="201"/>
                </a:cxn>
                <a:cxn ang="0">
                  <a:pos x="426" y="224"/>
                </a:cxn>
                <a:cxn ang="0">
                  <a:pos x="428" y="264"/>
                </a:cxn>
                <a:cxn ang="0">
                  <a:pos x="435" y="319"/>
                </a:cxn>
                <a:cxn ang="0">
                  <a:pos x="447" y="388"/>
                </a:cxn>
                <a:cxn ang="0">
                  <a:pos x="456" y="456"/>
                </a:cxn>
                <a:cxn ang="0">
                  <a:pos x="454" y="517"/>
                </a:cxn>
                <a:cxn ang="0">
                  <a:pos x="432" y="565"/>
                </a:cxn>
                <a:cxn ang="0">
                  <a:pos x="363" y="572"/>
                </a:cxn>
                <a:cxn ang="0">
                  <a:pos x="342" y="572"/>
                </a:cxn>
                <a:cxn ang="0">
                  <a:pos x="363" y="623"/>
                </a:cxn>
                <a:cxn ang="0">
                  <a:pos x="369" y="671"/>
                </a:cxn>
                <a:cxn ang="0">
                  <a:pos x="359" y="726"/>
                </a:cxn>
                <a:cxn ang="0">
                  <a:pos x="344" y="777"/>
                </a:cxn>
                <a:cxn ang="0">
                  <a:pos x="287" y="795"/>
                </a:cxn>
                <a:cxn ang="0">
                  <a:pos x="251" y="730"/>
                </a:cxn>
                <a:cxn ang="0">
                  <a:pos x="219" y="644"/>
                </a:cxn>
                <a:cxn ang="0">
                  <a:pos x="194" y="568"/>
                </a:cxn>
                <a:cxn ang="0">
                  <a:pos x="186" y="538"/>
                </a:cxn>
              </a:cxnLst>
              <a:rect l="0" t="0" r="r" b="b"/>
              <a:pathLst>
                <a:path w="800" h="1116">
                  <a:moveTo>
                    <a:pt x="186" y="538"/>
                  </a:moveTo>
                  <a:lnTo>
                    <a:pt x="186" y="542"/>
                  </a:lnTo>
                  <a:lnTo>
                    <a:pt x="186" y="555"/>
                  </a:lnTo>
                  <a:lnTo>
                    <a:pt x="186" y="563"/>
                  </a:lnTo>
                  <a:lnTo>
                    <a:pt x="186" y="574"/>
                  </a:lnTo>
                  <a:lnTo>
                    <a:pt x="186" y="585"/>
                  </a:lnTo>
                  <a:lnTo>
                    <a:pt x="188" y="599"/>
                  </a:lnTo>
                  <a:lnTo>
                    <a:pt x="186" y="610"/>
                  </a:lnTo>
                  <a:lnTo>
                    <a:pt x="186" y="625"/>
                  </a:lnTo>
                  <a:lnTo>
                    <a:pt x="186" y="639"/>
                  </a:lnTo>
                  <a:lnTo>
                    <a:pt x="186" y="654"/>
                  </a:lnTo>
                  <a:lnTo>
                    <a:pt x="185" y="667"/>
                  </a:lnTo>
                  <a:lnTo>
                    <a:pt x="185" y="680"/>
                  </a:lnTo>
                  <a:lnTo>
                    <a:pt x="185" y="694"/>
                  </a:lnTo>
                  <a:lnTo>
                    <a:pt x="185" y="709"/>
                  </a:lnTo>
                  <a:lnTo>
                    <a:pt x="179" y="726"/>
                  </a:lnTo>
                  <a:lnTo>
                    <a:pt x="173" y="741"/>
                  </a:lnTo>
                  <a:lnTo>
                    <a:pt x="164" y="753"/>
                  </a:lnTo>
                  <a:lnTo>
                    <a:pt x="156" y="758"/>
                  </a:lnTo>
                  <a:lnTo>
                    <a:pt x="145" y="757"/>
                  </a:lnTo>
                  <a:lnTo>
                    <a:pt x="133" y="751"/>
                  </a:lnTo>
                  <a:lnTo>
                    <a:pt x="120" y="738"/>
                  </a:lnTo>
                  <a:lnTo>
                    <a:pt x="107" y="720"/>
                  </a:lnTo>
                  <a:lnTo>
                    <a:pt x="97" y="705"/>
                  </a:lnTo>
                  <a:lnTo>
                    <a:pt x="91" y="692"/>
                  </a:lnTo>
                  <a:lnTo>
                    <a:pt x="82" y="677"/>
                  </a:lnTo>
                  <a:lnTo>
                    <a:pt x="76" y="663"/>
                  </a:lnTo>
                  <a:lnTo>
                    <a:pt x="69" y="646"/>
                  </a:lnTo>
                  <a:lnTo>
                    <a:pt x="61" y="631"/>
                  </a:lnTo>
                  <a:lnTo>
                    <a:pt x="53" y="614"/>
                  </a:lnTo>
                  <a:lnTo>
                    <a:pt x="48" y="601"/>
                  </a:lnTo>
                  <a:lnTo>
                    <a:pt x="40" y="584"/>
                  </a:lnTo>
                  <a:lnTo>
                    <a:pt x="32" y="572"/>
                  </a:lnTo>
                  <a:lnTo>
                    <a:pt x="27" y="559"/>
                  </a:lnTo>
                  <a:lnTo>
                    <a:pt x="21" y="549"/>
                  </a:lnTo>
                  <a:lnTo>
                    <a:pt x="12" y="534"/>
                  </a:lnTo>
                  <a:lnTo>
                    <a:pt x="8" y="532"/>
                  </a:lnTo>
                  <a:lnTo>
                    <a:pt x="4" y="534"/>
                  </a:lnTo>
                  <a:lnTo>
                    <a:pt x="2" y="540"/>
                  </a:lnTo>
                  <a:lnTo>
                    <a:pt x="0" y="547"/>
                  </a:lnTo>
                  <a:lnTo>
                    <a:pt x="0" y="561"/>
                  </a:lnTo>
                  <a:lnTo>
                    <a:pt x="0" y="572"/>
                  </a:lnTo>
                  <a:lnTo>
                    <a:pt x="0" y="589"/>
                  </a:lnTo>
                  <a:lnTo>
                    <a:pt x="2" y="606"/>
                  </a:lnTo>
                  <a:lnTo>
                    <a:pt x="4" y="627"/>
                  </a:lnTo>
                  <a:lnTo>
                    <a:pt x="4" y="644"/>
                  </a:lnTo>
                  <a:lnTo>
                    <a:pt x="8" y="665"/>
                  </a:lnTo>
                  <a:lnTo>
                    <a:pt x="8" y="688"/>
                  </a:lnTo>
                  <a:lnTo>
                    <a:pt x="12" y="711"/>
                  </a:lnTo>
                  <a:lnTo>
                    <a:pt x="12" y="732"/>
                  </a:lnTo>
                  <a:lnTo>
                    <a:pt x="15" y="753"/>
                  </a:lnTo>
                  <a:lnTo>
                    <a:pt x="15" y="774"/>
                  </a:lnTo>
                  <a:lnTo>
                    <a:pt x="19" y="795"/>
                  </a:lnTo>
                  <a:lnTo>
                    <a:pt x="19" y="812"/>
                  </a:lnTo>
                  <a:lnTo>
                    <a:pt x="19" y="829"/>
                  </a:lnTo>
                  <a:lnTo>
                    <a:pt x="19" y="844"/>
                  </a:lnTo>
                  <a:lnTo>
                    <a:pt x="19" y="861"/>
                  </a:lnTo>
                  <a:lnTo>
                    <a:pt x="17" y="876"/>
                  </a:lnTo>
                  <a:lnTo>
                    <a:pt x="17" y="890"/>
                  </a:lnTo>
                  <a:lnTo>
                    <a:pt x="17" y="901"/>
                  </a:lnTo>
                  <a:lnTo>
                    <a:pt x="17" y="912"/>
                  </a:lnTo>
                  <a:lnTo>
                    <a:pt x="15" y="930"/>
                  </a:lnTo>
                  <a:lnTo>
                    <a:pt x="13" y="943"/>
                  </a:lnTo>
                  <a:lnTo>
                    <a:pt x="13" y="950"/>
                  </a:lnTo>
                  <a:lnTo>
                    <a:pt x="13" y="954"/>
                  </a:lnTo>
                  <a:lnTo>
                    <a:pt x="116" y="859"/>
                  </a:lnTo>
                  <a:lnTo>
                    <a:pt x="276" y="871"/>
                  </a:lnTo>
                  <a:lnTo>
                    <a:pt x="339" y="916"/>
                  </a:lnTo>
                  <a:lnTo>
                    <a:pt x="519" y="1104"/>
                  </a:lnTo>
                  <a:lnTo>
                    <a:pt x="800" y="1116"/>
                  </a:lnTo>
                  <a:lnTo>
                    <a:pt x="724" y="483"/>
                  </a:lnTo>
                  <a:lnTo>
                    <a:pt x="722" y="479"/>
                  </a:lnTo>
                  <a:lnTo>
                    <a:pt x="721" y="469"/>
                  </a:lnTo>
                  <a:lnTo>
                    <a:pt x="719" y="456"/>
                  </a:lnTo>
                  <a:lnTo>
                    <a:pt x="717" y="441"/>
                  </a:lnTo>
                  <a:lnTo>
                    <a:pt x="713" y="418"/>
                  </a:lnTo>
                  <a:lnTo>
                    <a:pt x="709" y="395"/>
                  </a:lnTo>
                  <a:lnTo>
                    <a:pt x="705" y="369"/>
                  </a:lnTo>
                  <a:lnTo>
                    <a:pt x="702" y="344"/>
                  </a:lnTo>
                  <a:lnTo>
                    <a:pt x="696" y="314"/>
                  </a:lnTo>
                  <a:lnTo>
                    <a:pt x="692" y="285"/>
                  </a:lnTo>
                  <a:lnTo>
                    <a:pt x="686" y="257"/>
                  </a:lnTo>
                  <a:lnTo>
                    <a:pt x="683" y="232"/>
                  </a:lnTo>
                  <a:lnTo>
                    <a:pt x="677" y="205"/>
                  </a:lnTo>
                  <a:lnTo>
                    <a:pt x="673" y="184"/>
                  </a:lnTo>
                  <a:lnTo>
                    <a:pt x="669" y="163"/>
                  </a:lnTo>
                  <a:lnTo>
                    <a:pt x="667" y="150"/>
                  </a:lnTo>
                  <a:lnTo>
                    <a:pt x="662" y="135"/>
                  </a:lnTo>
                  <a:lnTo>
                    <a:pt x="656" y="120"/>
                  </a:lnTo>
                  <a:lnTo>
                    <a:pt x="650" y="104"/>
                  </a:lnTo>
                  <a:lnTo>
                    <a:pt x="646" y="93"/>
                  </a:lnTo>
                  <a:lnTo>
                    <a:pt x="641" y="78"/>
                  </a:lnTo>
                  <a:lnTo>
                    <a:pt x="635" y="65"/>
                  </a:lnTo>
                  <a:lnTo>
                    <a:pt x="629" y="53"/>
                  </a:lnTo>
                  <a:lnTo>
                    <a:pt x="626" y="44"/>
                  </a:lnTo>
                  <a:lnTo>
                    <a:pt x="620" y="32"/>
                  </a:lnTo>
                  <a:lnTo>
                    <a:pt x="614" y="23"/>
                  </a:lnTo>
                  <a:lnTo>
                    <a:pt x="608" y="15"/>
                  </a:lnTo>
                  <a:lnTo>
                    <a:pt x="605" y="9"/>
                  </a:lnTo>
                  <a:lnTo>
                    <a:pt x="595" y="0"/>
                  </a:lnTo>
                  <a:lnTo>
                    <a:pt x="589" y="2"/>
                  </a:lnTo>
                  <a:lnTo>
                    <a:pt x="582" y="6"/>
                  </a:lnTo>
                  <a:lnTo>
                    <a:pt x="580" y="21"/>
                  </a:lnTo>
                  <a:lnTo>
                    <a:pt x="580" y="28"/>
                  </a:lnTo>
                  <a:lnTo>
                    <a:pt x="580" y="40"/>
                  </a:lnTo>
                  <a:lnTo>
                    <a:pt x="580" y="51"/>
                  </a:lnTo>
                  <a:lnTo>
                    <a:pt x="580" y="65"/>
                  </a:lnTo>
                  <a:lnTo>
                    <a:pt x="580" y="76"/>
                  </a:lnTo>
                  <a:lnTo>
                    <a:pt x="580" y="91"/>
                  </a:lnTo>
                  <a:lnTo>
                    <a:pt x="580" y="104"/>
                  </a:lnTo>
                  <a:lnTo>
                    <a:pt x="580" y="120"/>
                  </a:lnTo>
                  <a:lnTo>
                    <a:pt x="576" y="133"/>
                  </a:lnTo>
                  <a:lnTo>
                    <a:pt x="576" y="148"/>
                  </a:lnTo>
                  <a:lnTo>
                    <a:pt x="576" y="163"/>
                  </a:lnTo>
                  <a:lnTo>
                    <a:pt x="576" y="179"/>
                  </a:lnTo>
                  <a:lnTo>
                    <a:pt x="572" y="192"/>
                  </a:lnTo>
                  <a:lnTo>
                    <a:pt x="570" y="205"/>
                  </a:lnTo>
                  <a:lnTo>
                    <a:pt x="567" y="217"/>
                  </a:lnTo>
                  <a:lnTo>
                    <a:pt x="565" y="230"/>
                  </a:lnTo>
                  <a:lnTo>
                    <a:pt x="563" y="239"/>
                  </a:lnTo>
                  <a:lnTo>
                    <a:pt x="557" y="251"/>
                  </a:lnTo>
                  <a:lnTo>
                    <a:pt x="553" y="260"/>
                  </a:lnTo>
                  <a:lnTo>
                    <a:pt x="553" y="272"/>
                  </a:lnTo>
                  <a:lnTo>
                    <a:pt x="544" y="285"/>
                  </a:lnTo>
                  <a:lnTo>
                    <a:pt x="534" y="296"/>
                  </a:lnTo>
                  <a:lnTo>
                    <a:pt x="525" y="302"/>
                  </a:lnTo>
                  <a:lnTo>
                    <a:pt x="515" y="304"/>
                  </a:lnTo>
                  <a:lnTo>
                    <a:pt x="502" y="296"/>
                  </a:lnTo>
                  <a:lnTo>
                    <a:pt x="491" y="285"/>
                  </a:lnTo>
                  <a:lnTo>
                    <a:pt x="481" y="270"/>
                  </a:lnTo>
                  <a:lnTo>
                    <a:pt x="472" y="257"/>
                  </a:lnTo>
                  <a:lnTo>
                    <a:pt x="460" y="239"/>
                  </a:lnTo>
                  <a:lnTo>
                    <a:pt x="453" y="226"/>
                  </a:lnTo>
                  <a:lnTo>
                    <a:pt x="445" y="213"/>
                  </a:lnTo>
                  <a:lnTo>
                    <a:pt x="441" y="207"/>
                  </a:lnTo>
                  <a:lnTo>
                    <a:pt x="434" y="201"/>
                  </a:lnTo>
                  <a:lnTo>
                    <a:pt x="430" y="203"/>
                  </a:lnTo>
                  <a:lnTo>
                    <a:pt x="426" y="207"/>
                  </a:lnTo>
                  <a:lnTo>
                    <a:pt x="426" y="218"/>
                  </a:lnTo>
                  <a:lnTo>
                    <a:pt x="426" y="224"/>
                  </a:lnTo>
                  <a:lnTo>
                    <a:pt x="426" y="232"/>
                  </a:lnTo>
                  <a:lnTo>
                    <a:pt x="426" y="241"/>
                  </a:lnTo>
                  <a:lnTo>
                    <a:pt x="428" y="253"/>
                  </a:lnTo>
                  <a:lnTo>
                    <a:pt x="428" y="264"/>
                  </a:lnTo>
                  <a:lnTo>
                    <a:pt x="430" y="276"/>
                  </a:lnTo>
                  <a:lnTo>
                    <a:pt x="432" y="289"/>
                  </a:lnTo>
                  <a:lnTo>
                    <a:pt x="435" y="306"/>
                  </a:lnTo>
                  <a:lnTo>
                    <a:pt x="435" y="319"/>
                  </a:lnTo>
                  <a:lnTo>
                    <a:pt x="439" y="336"/>
                  </a:lnTo>
                  <a:lnTo>
                    <a:pt x="441" y="353"/>
                  </a:lnTo>
                  <a:lnTo>
                    <a:pt x="445" y="371"/>
                  </a:lnTo>
                  <a:lnTo>
                    <a:pt x="447" y="388"/>
                  </a:lnTo>
                  <a:lnTo>
                    <a:pt x="451" y="405"/>
                  </a:lnTo>
                  <a:lnTo>
                    <a:pt x="453" y="422"/>
                  </a:lnTo>
                  <a:lnTo>
                    <a:pt x="456" y="441"/>
                  </a:lnTo>
                  <a:lnTo>
                    <a:pt x="456" y="456"/>
                  </a:lnTo>
                  <a:lnTo>
                    <a:pt x="456" y="473"/>
                  </a:lnTo>
                  <a:lnTo>
                    <a:pt x="456" y="488"/>
                  </a:lnTo>
                  <a:lnTo>
                    <a:pt x="456" y="504"/>
                  </a:lnTo>
                  <a:lnTo>
                    <a:pt x="454" y="517"/>
                  </a:lnTo>
                  <a:lnTo>
                    <a:pt x="453" y="530"/>
                  </a:lnTo>
                  <a:lnTo>
                    <a:pt x="449" y="540"/>
                  </a:lnTo>
                  <a:lnTo>
                    <a:pt x="447" y="551"/>
                  </a:lnTo>
                  <a:lnTo>
                    <a:pt x="432" y="565"/>
                  </a:lnTo>
                  <a:lnTo>
                    <a:pt x="416" y="572"/>
                  </a:lnTo>
                  <a:lnTo>
                    <a:pt x="397" y="574"/>
                  </a:lnTo>
                  <a:lnTo>
                    <a:pt x="380" y="576"/>
                  </a:lnTo>
                  <a:lnTo>
                    <a:pt x="363" y="572"/>
                  </a:lnTo>
                  <a:lnTo>
                    <a:pt x="350" y="570"/>
                  </a:lnTo>
                  <a:lnTo>
                    <a:pt x="340" y="566"/>
                  </a:lnTo>
                  <a:lnTo>
                    <a:pt x="339" y="566"/>
                  </a:lnTo>
                  <a:lnTo>
                    <a:pt x="342" y="572"/>
                  </a:lnTo>
                  <a:lnTo>
                    <a:pt x="348" y="578"/>
                  </a:lnTo>
                  <a:lnTo>
                    <a:pt x="354" y="591"/>
                  </a:lnTo>
                  <a:lnTo>
                    <a:pt x="358" y="604"/>
                  </a:lnTo>
                  <a:lnTo>
                    <a:pt x="363" y="623"/>
                  </a:lnTo>
                  <a:lnTo>
                    <a:pt x="365" y="633"/>
                  </a:lnTo>
                  <a:lnTo>
                    <a:pt x="367" y="644"/>
                  </a:lnTo>
                  <a:lnTo>
                    <a:pt x="367" y="656"/>
                  </a:lnTo>
                  <a:lnTo>
                    <a:pt x="369" y="671"/>
                  </a:lnTo>
                  <a:lnTo>
                    <a:pt x="367" y="682"/>
                  </a:lnTo>
                  <a:lnTo>
                    <a:pt x="365" y="698"/>
                  </a:lnTo>
                  <a:lnTo>
                    <a:pt x="361" y="711"/>
                  </a:lnTo>
                  <a:lnTo>
                    <a:pt x="359" y="726"/>
                  </a:lnTo>
                  <a:lnTo>
                    <a:pt x="356" y="739"/>
                  </a:lnTo>
                  <a:lnTo>
                    <a:pt x="352" y="753"/>
                  </a:lnTo>
                  <a:lnTo>
                    <a:pt x="348" y="764"/>
                  </a:lnTo>
                  <a:lnTo>
                    <a:pt x="344" y="777"/>
                  </a:lnTo>
                  <a:lnTo>
                    <a:pt x="331" y="795"/>
                  </a:lnTo>
                  <a:lnTo>
                    <a:pt x="318" y="806"/>
                  </a:lnTo>
                  <a:lnTo>
                    <a:pt x="302" y="806"/>
                  </a:lnTo>
                  <a:lnTo>
                    <a:pt x="287" y="795"/>
                  </a:lnTo>
                  <a:lnTo>
                    <a:pt x="278" y="781"/>
                  </a:lnTo>
                  <a:lnTo>
                    <a:pt x="268" y="766"/>
                  </a:lnTo>
                  <a:lnTo>
                    <a:pt x="259" y="747"/>
                  </a:lnTo>
                  <a:lnTo>
                    <a:pt x="251" y="730"/>
                  </a:lnTo>
                  <a:lnTo>
                    <a:pt x="242" y="707"/>
                  </a:lnTo>
                  <a:lnTo>
                    <a:pt x="234" y="686"/>
                  </a:lnTo>
                  <a:lnTo>
                    <a:pt x="224" y="665"/>
                  </a:lnTo>
                  <a:lnTo>
                    <a:pt x="219" y="644"/>
                  </a:lnTo>
                  <a:lnTo>
                    <a:pt x="211" y="622"/>
                  </a:lnTo>
                  <a:lnTo>
                    <a:pt x="204" y="603"/>
                  </a:lnTo>
                  <a:lnTo>
                    <a:pt x="198" y="584"/>
                  </a:lnTo>
                  <a:lnTo>
                    <a:pt x="194" y="568"/>
                  </a:lnTo>
                  <a:lnTo>
                    <a:pt x="188" y="555"/>
                  </a:lnTo>
                  <a:lnTo>
                    <a:pt x="186" y="545"/>
                  </a:lnTo>
                  <a:lnTo>
                    <a:pt x="186" y="538"/>
                  </a:lnTo>
                  <a:lnTo>
                    <a:pt x="186" y="538"/>
                  </a:lnTo>
                  <a:close/>
                </a:path>
              </a:pathLst>
            </a:custGeom>
            <a:solidFill>
              <a:srgbClr val="BDCAD4"/>
            </a:solidFill>
            <a:ln w="9525">
              <a:noFill/>
              <a:round/>
            </a:ln>
          </p:spPr>
          <p:txBody>
            <a:bodyPr/>
            <a:lstStyle/>
            <a:p>
              <a:endParaRPr lang="en-US"/>
            </a:p>
          </p:txBody>
        </p:sp>
        <p:sp>
          <p:nvSpPr>
            <p:cNvPr id="352441" name="Freeform 185"/>
            <p:cNvSpPr/>
            <p:nvPr/>
          </p:nvSpPr>
          <p:spPr bwMode="auto">
            <a:xfrm>
              <a:off x="3043" y="2937"/>
              <a:ext cx="285" cy="385"/>
            </a:xfrm>
            <a:custGeom>
              <a:avLst/>
              <a:gdLst/>
              <a:ahLst/>
              <a:cxnLst>
                <a:cxn ang="0">
                  <a:pos x="355" y="141"/>
                </a:cxn>
                <a:cxn ang="0">
                  <a:pos x="351" y="164"/>
                </a:cxn>
                <a:cxn ang="0">
                  <a:pos x="351" y="188"/>
                </a:cxn>
                <a:cxn ang="0">
                  <a:pos x="349" y="217"/>
                </a:cxn>
                <a:cxn ang="0">
                  <a:pos x="349" y="249"/>
                </a:cxn>
                <a:cxn ang="0">
                  <a:pos x="349" y="281"/>
                </a:cxn>
                <a:cxn ang="0">
                  <a:pos x="353" y="316"/>
                </a:cxn>
                <a:cxn ang="0">
                  <a:pos x="359" y="346"/>
                </a:cxn>
                <a:cxn ang="0">
                  <a:pos x="367" y="373"/>
                </a:cxn>
                <a:cxn ang="0">
                  <a:pos x="378" y="396"/>
                </a:cxn>
                <a:cxn ang="0">
                  <a:pos x="389" y="416"/>
                </a:cxn>
                <a:cxn ang="0">
                  <a:pos x="403" y="439"/>
                </a:cxn>
                <a:cxn ang="0">
                  <a:pos x="418" y="458"/>
                </a:cxn>
                <a:cxn ang="0">
                  <a:pos x="420" y="462"/>
                </a:cxn>
                <a:cxn ang="0">
                  <a:pos x="412" y="473"/>
                </a:cxn>
                <a:cxn ang="0">
                  <a:pos x="401" y="496"/>
                </a:cxn>
                <a:cxn ang="0">
                  <a:pos x="387" y="525"/>
                </a:cxn>
                <a:cxn ang="0">
                  <a:pos x="372" y="557"/>
                </a:cxn>
                <a:cxn ang="0">
                  <a:pos x="359" y="588"/>
                </a:cxn>
                <a:cxn ang="0">
                  <a:pos x="348" y="618"/>
                </a:cxn>
                <a:cxn ang="0">
                  <a:pos x="340" y="641"/>
                </a:cxn>
                <a:cxn ang="0">
                  <a:pos x="338" y="660"/>
                </a:cxn>
                <a:cxn ang="0">
                  <a:pos x="351" y="656"/>
                </a:cxn>
                <a:cxn ang="0">
                  <a:pos x="380" y="631"/>
                </a:cxn>
                <a:cxn ang="0">
                  <a:pos x="410" y="603"/>
                </a:cxn>
                <a:cxn ang="0">
                  <a:pos x="441" y="584"/>
                </a:cxn>
                <a:cxn ang="0">
                  <a:pos x="463" y="578"/>
                </a:cxn>
                <a:cxn ang="0">
                  <a:pos x="482" y="584"/>
                </a:cxn>
                <a:cxn ang="0">
                  <a:pos x="568" y="673"/>
                </a:cxn>
                <a:cxn ang="0">
                  <a:pos x="148" y="719"/>
                </a:cxn>
                <a:cxn ang="0">
                  <a:pos x="148" y="711"/>
                </a:cxn>
                <a:cxn ang="0">
                  <a:pos x="152" y="694"/>
                </a:cxn>
                <a:cxn ang="0">
                  <a:pos x="156" y="667"/>
                </a:cxn>
                <a:cxn ang="0">
                  <a:pos x="159" y="635"/>
                </a:cxn>
                <a:cxn ang="0">
                  <a:pos x="159" y="599"/>
                </a:cxn>
                <a:cxn ang="0">
                  <a:pos x="159" y="565"/>
                </a:cxn>
                <a:cxn ang="0">
                  <a:pos x="156" y="532"/>
                </a:cxn>
                <a:cxn ang="0">
                  <a:pos x="148" y="508"/>
                </a:cxn>
                <a:cxn ang="0">
                  <a:pos x="133" y="487"/>
                </a:cxn>
                <a:cxn ang="0">
                  <a:pos x="114" y="473"/>
                </a:cxn>
                <a:cxn ang="0">
                  <a:pos x="91" y="466"/>
                </a:cxn>
                <a:cxn ang="0">
                  <a:pos x="70" y="462"/>
                </a:cxn>
                <a:cxn ang="0">
                  <a:pos x="47" y="458"/>
                </a:cxn>
                <a:cxn ang="0">
                  <a:pos x="28" y="456"/>
                </a:cxn>
                <a:cxn ang="0">
                  <a:pos x="5" y="451"/>
                </a:cxn>
                <a:cxn ang="0">
                  <a:pos x="3" y="428"/>
                </a:cxn>
                <a:cxn ang="0">
                  <a:pos x="23" y="394"/>
                </a:cxn>
                <a:cxn ang="0">
                  <a:pos x="32" y="367"/>
                </a:cxn>
                <a:cxn ang="0">
                  <a:pos x="42" y="338"/>
                </a:cxn>
                <a:cxn ang="0">
                  <a:pos x="51" y="304"/>
                </a:cxn>
                <a:cxn ang="0">
                  <a:pos x="57" y="268"/>
                </a:cxn>
                <a:cxn ang="0">
                  <a:pos x="55" y="222"/>
                </a:cxn>
                <a:cxn ang="0">
                  <a:pos x="51" y="179"/>
                </a:cxn>
                <a:cxn ang="0">
                  <a:pos x="43" y="133"/>
                </a:cxn>
                <a:cxn ang="0">
                  <a:pos x="36" y="93"/>
                </a:cxn>
                <a:cxn ang="0">
                  <a:pos x="24" y="55"/>
                </a:cxn>
                <a:cxn ang="0">
                  <a:pos x="17" y="27"/>
                </a:cxn>
                <a:cxn ang="0">
                  <a:pos x="11" y="6"/>
                </a:cxn>
                <a:cxn ang="0">
                  <a:pos x="357" y="137"/>
                </a:cxn>
              </a:cxnLst>
              <a:rect l="0" t="0" r="r" b="b"/>
              <a:pathLst>
                <a:path w="568" h="770">
                  <a:moveTo>
                    <a:pt x="357" y="137"/>
                  </a:moveTo>
                  <a:lnTo>
                    <a:pt x="355" y="141"/>
                  </a:lnTo>
                  <a:lnTo>
                    <a:pt x="353" y="156"/>
                  </a:lnTo>
                  <a:lnTo>
                    <a:pt x="351" y="164"/>
                  </a:lnTo>
                  <a:lnTo>
                    <a:pt x="351" y="177"/>
                  </a:lnTo>
                  <a:lnTo>
                    <a:pt x="351" y="188"/>
                  </a:lnTo>
                  <a:lnTo>
                    <a:pt x="351" y="203"/>
                  </a:lnTo>
                  <a:lnTo>
                    <a:pt x="349" y="217"/>
                  </a:lnTo>
                  <a:lnTo>
                    <a:pt x="349" y="232"/>
                  </a:lnTo>
                  <a:lnTo>
                    <a:pt x="349" y="249"/>
                  </a:lnTo>
                  <a:lnTo>
                    <a:pt x="349" y="266"/>
                  </a:lnTo>
                  <a:lnTo>
                    <a:pt x="349" y="281"/>
                  </a:lnTo>
                  <a:lnTo>
                    <a:pt x="351" y="299"/>
                  </a:lnTo>
                  <a:lnTo>
                    <a:pt x="353" y="316"/>
                  </a:lnTo>
                  <a:lnTo>
                    <a:pt x="357" y="333"/>
                  </a:lnTo>
                  <a:lnTo>
                    <a:pt x="359" y="346"/>
                  </a:lnTo>
                  <a:lnTo>
                    <a:pt x="363" y="359"/>
                  </a:lnTo>
                  <a:lnTo>
                    <a:pt x="367" y="373"/>
                  </a:lnTo>
                  <a:lnTo>
                    <a:pt x="372" y="386"/>
                  </a:lnTo>
                  <a:lnTo>
                    <a:pt x="378" y="396"/>
                  </a:lnTo>
                  <a:lnTo>
                    <a:pt x="384" y="407"/>
                  </a:lnTo>
                  <a:lnTo>
                    <a:pt x="389" y="416"/>
                  </a:lnTo>
                  <a:lnTo>
                    <a:pt x="395" y="426"/>
                  </a:lnTo>
                  <a:lnTo>
                    <a:pt x="403" y="439"/>
                  </a:lnTo>
                  <a:lnTo>
                    <a:pt x="412" y="453"/>
                  </a:lnTo>
                  <a:lnTo>
                    <a:pt x="418" y="458"/>
                  </a:lnTo>
                  <a:lnTo>
                    <a:pt x="422" y="462"/>
                  </a:lnTo>
                  <a:lnTo>
                    <a:pt x="420" y="462"/>
                  </a:lnTo>
                  <a:lnTo>
                    <a:pt x="418" y="468"/>
                  </a:lnTo>
                  <a:lnTo>
                    <a:pt x="412" y="473"/>
                  </a:lnTo>
                  <a:lnTo>
                    <a:pt x="408" y="485"/>
                  </a:lnTo>
                  <a:lnTo>
                    <a:pt x="401" y="496"/>
                  </a:lnTo>
                  <a:lnTo>
                    <a:pt x="395" y="510"/>
                  </a:lnTo>
                  <a:lnTo>
                    <a:pt x="387" y="525"/>
                  </a:lnTo>
                  <a:lnTo>
                    <a:pt x="382" y="542"/>
                  </a:lnTo>
                  <a:lnTo>
                    <a:pt x="372" y="557"/>
                  </a:lnTo>
                  <a:lnTo>
                    <a:pt x="367" y="572"/>
                  </a:lnTo>
                  <a:lnTo>
                    <a:pt x="359" y="588"/>
                  </a:lnTo>
                  <a:lnTo>
                    <a:pt x="353" y="605"/>
                  </a:lnTo>
                  <a:lnTo>
                    <a:pt x="348" y="618"/>
                  </a:lnTo>
                  <a:lnTo>
                    <a:pt x="344" y="631"/>
                  </a:lnTo>
                  <a:lnTo>
                    <a:pt x="340" y="641"/>
                  </a:lnTo>
                  <a:lnTo>
                    <a:pt x="340" y="652"/>
                  </a:lnTo>
                  <a:lnTo>
                    <a:pt x="338" y="660"/>
                  </a:lnTo>
                  <a:lnTo>
                    <a:pt x="344" y="662"/>
                  </a:lnTo>
                  <a:lnTo>
                    <a:pt x="351" y="656"/>
                  </a:lnTo>
                  <a:lnTo>
                    <a:pt x="367" y="646"/>
                  </a:lnTo>
                  <a:lnTo>
                    <a:pt x="380" y="631"/>
                  </a:lnTo>
                  <a:lnTo>
                    <a:pt x="395" y="616"/>
                  </a:lnTo>
                  <a:lnTo>
                    <a:pt x="410" y="603"/>
                  </a:lnTo>
                  <a:lnTo>
                    <a:pt x="427" y="593"/>
                  </a:lnTo>
                  <a:lnTo>
                    <a:pt x="441" y="584"/>
                  </a:lnTo>
                  <a:lnTo>
                    <a:pt x="454" y="580"/>
                  </a:lnTo>
                  <a:lnTo>
                    <a:pt x="463" y="578"/>
                  </a:lnTo>
                  <a:lnTo>
                    <a:pt x="473" y="580"/>
                  </a:lnTo>
                  <a:lnTo>
                    <a:pt x="482" y="584"/>
                  </a:lnTo>
                  <a:lnTo>
                    <a:pt x="488" y="588"/>
                  </a:lnTo>
                  <a:lnTo>
                    <a:pt x="568" y="673"/>
                  </a:lnTo>
                  <a:lnTo>
                    <a:pt x="482" y="770"/>
                  </a:lnTo>
                  <a:lnTo>
                    <a:pt x="148" y="719"/>
                  </a:lnTo>
                  <a:lnTo>
                    <a:pt x="148" y="715"/>
                  </a:lnTo>
                  <a:lnTo>
                    <a:pt x="148" y="711"/>
                  </a:lnTo>
                  <a:lnTo>
                    <a:pt x="150" y="703"/>
                  </a:lnTo>
                  <a:lnTo>
                    <a:pt x="152" y="694"/>
                  </a:lnTo>
                  <a:lnTo>
                    <a:pt x="152" y="681"/>
                  </a:lnTo>
                  <a:lnTo>
                    <a:pt x="156" y="667"/>
                  </a:lnTo>
                  <a:lnTo>
                    <a:pt x="156" y="650"/>
                  </a:lnTo>
                  <a:lnTo>
                    <a:pt x="159" y="635"/>
                  </a:lnTo>
                  <a:lnTo>
                    <a:pt x="159" y="616"/>
                  </a:lnTo>
                  <a:lnTo>
                    <a:pt x="159" y="599"/>
                  </a:lnTo>
                  <a:lnTo>
                    <a:pt x="159" y="582"/>
                  </a:lnTo>
                  <a:lnTo>
                    <a:pt x="159" y="565"/>
                  </a:lnTo>
                  <a:lnTo>
                    <a:pt x="157" y="548"/>
                  </a:lnTo>
                  <a:lnTo>
                    <a:pt x="156" y="532"/>
                  </a:lnTo>
                  <a:lnTo>
                    <a:pt x="152" y="519"/>
                  </a:lnTo>
                  <a:lnTo>
                    <a:pt x="148" y="508"/>
                  </a:lnTo>
                  <a:lnTo>
                    <a:pt x="140" y="496"/>
                  </a:lnTo>
                  <a:lnTo>
                    <a:pt x="133" y="487"/>
                  </a:lnTo>
                  <a:lnTo>
                    <a:pt x="123" y="479"/>
                  </a:lnTo>
                  <a:lnTo>
                    <a:pt x="114" y="473"/>
                  </a:lnTo>
                  <a:lnTo>
                    <a:pt x="102" y="468"/>
                  </a:lnTo>
                  <a:lnTo>
                    <a:pt x="91" y="466"/>
                  </a:lnTo>
                  <a:lnTo>
                    <a:pt x="80" y="462"/>
                  </a:lnTo>
                  <a:lnTo>
                    <a:pt x="70" y="462"/>
                  </a:lnTo>
                  <a:lnTo>
                    <a:pt x="59" y="460"/>
                  </a:lnTo>
                  <a:lnTo>
                    <a:pt x="47" y="458"/>
                  </a:lnTo>
                  <a:lnTo>
                    <a:pt x="38" y="456"/>
                  </a:lnTo>
                  <a:lnTo>
                    <a:pt x="28" y="456"/>
                  </a:lnTo>
                  <a:lnTo>
                    <a:pt x="13" y="454"/>
                  </a:lnTo>
                  <a:lnTo>
                    <a:pt x="5" y="451"/>
                  </a:lnTo>
                  <a:lnTo>
                    <a:pt x="0" y="439"/>
                  </a:lnTo>
                  <a:lnTo>
                    <a:pt x="3" y="428"/>
                  </a:lnTo>
                  <a:lnTo>
                    <a:pt x="11" y="411"/>
                  </a:lnTo>
                  <a:lnTo>
                    <a:pt x="23" y="394"/>
                  </a:lnTo>
                  <a:lnTo>
                    <a:pt x="26" y="380"/>
                  </a:lnTo>
                  <a:lnTo>
                    <a:pt x="32" y="367"/>
                  </a:lnTo>
                  <a:lnTo>
                    <a:pt x="36" y="352"/>
                  </a:lnTo>
                  <a:lnTo>
                    <a:pt x="42" y="338"/>
                  </a:lnTo>
                  <a:lnTo>
                    <a:pt x="45" y="321"/>
                  </a:lnTo>
                  <a:lnTo>
                    <a:pt x="51" y="304"/>
                  </a:lnTo>
                  <a:lnTo>
                    <a:pt x="53" y="285"/>
                  </a:lnTo>
                  <a:lnTo>
                    <a:pt x="57" y="268"/>
                  </a:lnTo>
                  <a:lnTo>
                    <a:pt x="55" y="245"/>
                  </a:lnTo>
                  <a:lnTo>
                    <a:pt x="55" y="222"/>
                  </a:lnTo>
                  <a:lnTo>
                    <a:pt x="53" y="200"/>
                  </a:lnTo>
                  <a:lnTo>
                    <a:pt x="51" y="179"/>
                  </a:lnTo>
                  <a:lnTo>
                    <a:pt x="47" y="156"/>
                  </a:lnTo>
                  <a:lnTo>
                    <a:pt x="43" y="133"/>
                  </a:lnTo>
                  <a:lnTo>
                    <a:pt x="40" y="112"/>
                  </a:lnTo>
                  <a:lnTo>
                    <a:pt x="36" y="93"/>
                  </a:lnTo>
                  <a:lnTo>
                    <a:pt x="30" y="72"/>
                  </a:lnTo>
                  <a:lnTo>
                    <a:pt x="24" y="55"/>
                  </a:lnTo>
                  <a:lnTo>
                    <a:pt x="21" y="38"/>
                  </a:lnTo>
                  <a:lnTo>
                    <a:pt x="17" y="27"/>
                  </a:lnTo>
                  <a:lnTo>
                    <a:pt x="13" y="13"/>
                  </a:lnTo>
                  <a:lnTo>
                    <a:pt x="11" y="6"/>
                  </a:lnTo>
                  <a:lnTo>
                    <a:pt x="11" y="0"/>
                  </a:lnTo>
                  <a:lnTo>
                    <a:pt x="357" y="137"/>
                  </a:lnTo>
                  <a:lnTo>
                    <a:pt x="357" y="137"/>
                  </a:lnTo>
                  <a:close/>
                </a:path>
              </a:pathLst>
            </a:custGeom>
            <a:solidFill>
              <a:srgbClr val="96A3F7"/>
            </a:solidFill>
            <a:ln w="9525">
              <a:noFill/>
              <a:round/>
            </a:ln>
          </p:spPr>
          <p:txBody>
            <a:bodyPr/>
            <a:lstStyle/>
            <a:p>
              <a:endParaRPr lang="en-US"/>
            </a:p>
          </p:txBody>
        </p:sp>
        <p:sp>
          <p:nvSpPr>
            <p:cNvPr id="352442" name="Freeform 186"/>
            <p:cNvSpPr/>
            <p:nvPr/>
          </p:nvSpPr>
          <p:spPr bwMode="auto">
            <a:xfrm>
              <a:off x="3196" y="3250"/>
              <a:ext cx="325" cy="149"/>
            </a:xfrm>
            <a:custGeom>
              <a:avLst/>
              <a:gdLst/>
              <a:ahLst/>
              <a:cxnLst>
                <a:cxn ang="0">
                  <a:pos x="268" y="0"/>
                </a:cxn>
                <a:cxn ang="0">
                  <a:pos x="272" y="2"/>
                </a:cxn>
                <a:cxn ang="0">
                  <a:pos x="283" y="14"/>
                </a:cxn>
                <a:cxn ang="0">
                  <a:pos x="291" y="19"/>
                </a:cxn>
                <a:cxn ang="0">
                  <a:pos x="302" y="29"/>
                </a:cxn>
                <a:cxn ang="0">
                  <a:pos x="313" y="38"/>
                </a:cxn>
                <a:cxn ang="0">
                  <a:pos x="329" y="50"/>
                </a:cxn>
                <a:cxn ang="0">
                  <a:pos x="340" y="59"/>
                </a:cxn>
                <a:cxn ang="0">
                  <a:pos x="355" y="71"/>
                </a:cxn>
                <a:cxn ang="0">
                  <a:pos x="372" y="84"/>
                </a:cxn>
                <a:cxn ang="0">
                  <a:pos x="389" y="99"/>
                </a:cxn>
                <a:cxn ang="0">
                  <a:pos x="406" y="111"/>
                </a:cxn>
                <a:cxn ang="0">
                  <a:pos x="426" y="126"/>
                </a:cxn>
                <a:cxn ang="0">
                  <a:pos x="445" y="141"/>
                </a:cxn>
                <a:cxn ang="0">
                  <a:pos x="462" y="156"/>
                </a:cxn>
                <a:cxn ang="0">
                  <a:pos x="481" y="168"/>
                </a:cxn>
                <a:cxn ang="0">
                  <a:pos x="498" y="181"/>
                </a:cxn>
                <a:cxn ang="0">
                  <a:pos x="515" y="194"/>
                </a:cxn>
                <a:cxn ang="0">
                  <a:pos x="530" y="208"/>
                </a:cxn>
                <a:cxn ang="0">
                  <a:pos x="545" y="219"/>
                </a:cxn>
                <a:cxn ang="0">
                  <a:pos x="560" y="232"/>
                </a:cxn>
                <a:cxn ang="0">
                  <a:pos x="576" y="244"/>
                </a:cxn>
                <a:cxn ang="0">
                  <a:pos x="591" y="255"/>
                </a:cxn>
                <a:cxn ang="0">
                  <a:pos x="602" y="263"/>
                </a:cxn>
                <a:cxn ang="0">
                  <a:pos x="614" y="272"/>
                </a:cxn>
                <a:cxn ang="0">
                  <a:pos x="623" y="278"/>
                </a:cxn>
                <a:cxn ang="0">
                  <a:pos x="633" y="286"/>
                </a:cxn>
                <a:cxn ang="0">
                  <a:pos x="644" y="297"/>
                </a:cxn>
                <a:cxn ang="0">
                  <a:pos x="650" y="299"/>
                </a:cxn>
                <a:cxn ang="0">
                  <a:pos x="241" y="223"/>
                </a:cxn>
                <a:cxn ang="0">
                  <a:pos x="0" y="116"/>
                </a:cxn>
                <a:cxn ang="0">
                  <a:pos x="268" y="0"/>
                </a:cxn>
                <a:cxn ang="0">
                  <a:pos x="268" y="0"/>
                </a:cxn>
              </a:cxnLst>
              <a:rect l="0" t="0" r="r" b="b"/>
              <a:pathLst>
                <a:path w="650" h="299">
                  <a:moveTo>
                    <a:pt x="268" y="0"/>
                  </a:moveTo>
                  <a:lnTo>
                    <a:pt x="272" y="2"/>
                  </a:lnTo>
                  <a:lnTo>
                    <a:pt x="283" y="14"/>
                  </a:lnTo>
                  <a:lnTo>
                    <a:pt x="291" y="19"/>
                  </a:lnTo>
                  <a:lnTo>
                    <a:pt x="302" y="29"/>
                  </a:lnTo>
                  <a:lnTo>
                    <a:pt x="313" y="38"/>
                  </a:lnTo>
                  <a:lnTo>
                    <a:pt x="329" y="50"/>
                  </a:lnTo>
                  <a:lnTo>
                    <a:pt x="340" y="59"/>
                  </a:lnTo>
                  <a:lnTo>
                    <a:pt x="355" y="71"/>
                  </a:lnTo>
                  <a:lnTo>
                    <a:pt x="372" y="84"/>
                  </a:lnTo>
                  <a:lnTo>
                    <a:pt x="389" y="99"/>
                  </a:lnTo>
                  <a:lnTo>
                    <a:pt x="406" y="111"/>
                  </a:lnTo>
                  <a:lnTo>
                    <a:pt x="426" y="126"/>
                  </a:lnTo>
                  <a:lnTo>
                    <a:pt x="445" y="141"/>
                  </a:lnTo>
                  <a:lnTo>
                    <a:pt x="462" y="156"/>
                  </a:lnTo>
                  <a:lnTo>
                    <a:pt x="481" y="168"/>
                  </a:lnTo>
                  <a:lnTo>
                    <a:pt x="498" y="181"/>
                  </a:lnTo>
                  <a:lnTo>
                    <a:pt x="515" y="194"/>
                  </a:lnTo>
                  <a:lnTo>
                    <a:pt x="530" y="208"/>
                  </a:lnTo>
                  <a:lnTo>
                    <a:pt x="545" y="219"/>
                  </a:lnTo>
                  <a:lnTo>
                    <a:pt x="560" y="232"/>
                  </a:lnTo>
                  <a:lnTo>
                    <a:pt x="576" y="244"/>
                  </a:lnTo>
                  <a:lnTo>
                    <a:pt x="591" y="255"/>
                  </a:lnTo>
                  <a:lnTo>
                    <a:pt x="602" y="263"/>
                  </a:lnTo>
                  <a:lnTo>
                    <a:pt x="614" y="272"/>
                  </a:lnTo>
                  <a:lnTo>
                    <a:pt x="623" y="278"/>
                  </a:lnTo>
                  <a:lnTo>
                    <a:pt x="633" y="286"/>
                  </a:lnTo>
                  <a:lnTo>
                    <a:pt x="644" y="297"/>
                  </a:lnTo>
                  <a:lnTo>
                    <a:pt x="650" y="299"/>
                  </a:lnTo>
                  <a:lnTo>
                    <a:pt x="241" y="223"/>
                  </a:lnTo>
                  <a:lnTo>
                    <a:pt x="0" y="116"/>
                  </a:lnTo>
                  <a:lnTo>
                    <a:pt x="268" y="0"/>
                  </a:lnTo>
                  <a:lnTo>
                    <a:pt x="268" y="0"/>
                  </a:lnTo>
                  <a:close/>
                </a:path>
              </a:pathLst>
            </a:custGeom>
            <a:solidFill>
              <a:srgbClr val="E8C2A3"/>
            </a:solidFill>
            <a:ln w="9525">
              <a:noFill/>
              <a:round/>
            </a:ln>
          </p:spPr>
          <p:txBody>
            <a:bodyPr/>
            <a:lstStyle/>
            <a:p>
              <a:endParaRPr lang="en-US"/>
            </a:p>
          </p:txBody>
        </p:sp>
        <p:sp>
          <p:nvSpPr>
            <p:cNvPr id="352443" name="Freeform 187"/>
            <p:cNvSpPr/>
            <p:nvPr/>
          </p:nvSpPr>
          <p:spPr bwMode="auto">
            <a:xfrm>
              <a:off x="3162" y="3251"/>
              <a:ext cx="192" cy="93"/>
            </a:xfrm>
            <a:custGeom>
              <a:avLst/>
              <a:gdLst/>
              <a:ahLst/>
              <a:cxnLst>
                <a:cxn ang="0">
                  <a:pos x="322" y="0"/>
                </a:cxn>
                <a:cxn ang="0">
                  <a:pos x="310" y="14"/>
                </a:cxn>
                <a:cxn ang="0">
                  <a:pos x="303" y="25"/>
                </a:cxn>
                <a:cxn ang="0">
                  <a:pos x="295" y="36"/>
                </a:cxn>
                <a:cxn ang="0">
                  <a:pos x="291" y="54"/>
                </a:cxn>
                <a:cxn ang="0">
                  <a:pos x="289" y="71"/>
                </a:cxn>
                <a:cxn ang="0">
                  <a:pos x="293" y="92"/>
                </a:cxn>
                <a:cxn ang="0">
                  <a:pos x="299" y="111"/>
                </a:cxn>
                <a:cxn ang="0">
                  <a:pos x="312" y="130"/>
                </a:cxn>
                <a:cxn ang="0">
                  <a:pos x="325" y="145"/>
                </a:cxn>
                <a:cxn ang="0">
                  <a:pos x="342" y="160"/>
                </a:cxn>
                <a:cxn ang="0">
                  <a:pos x="356" y="170"/>
                </a:cxn>
                <a:cxn ang="0">
                  <a:pos x="371" y="179"/>
                </a:cxn>
                <a:cxn ang="0">
                  <a:pos x="380" y="183"/>
                </a:cxn>
                <a:cxn ang="0">
                  <a:pos x="384" y="187"/>
                </a:cxn>
                <a:cxn ang="0">
                  <a:pos x="0" y="120"/>
                </a:cxn>
                <a:cxn ang="0">
                  <a:pos x="322" y="0"/>
                </a:cxn>
                <a:cxn ang="0">
                  <a:pos x="322" y="0"/>
                </a:cxn>
              </a:cxnLst>
              <a:rect l="0" t="0" r="r" b="b"/>
              <a:pathLst>
                <a:path w="384" h="187">
                  <a:moveTo>
                    <a:pt x="322" y="0"/>
                  </a:moveTo>
                  <a:lnTo>
                    <a:pt x="310" y="14"/>
                  </a:lnTo>
                  <a:lnTo>
                    <a:pt x="303" y="25"/>
                  </a:lnTo>
                  <a:lnTo>
                    <a:pt x="295" y="36"/>
                  </a:lnTo>
                  <a:lnTo>
                    <a:pt x="291" y="54"/>
                  </a:lnTo>
                  <a:lnTo>
                    <a:pt x="289" y="71"/>
                  </a:lnTo>
                  <a:lnTo>
                    <a:pt x="293" y="92"/>
                  </a:lnTo>
                  <a:lnTo>
                    <a:pt x="299" y="111"/>
                  </a:lnTo>
                  <a:lnTo>
                    <a:pt x="312" y="130"/>
                  </a:lnTo>
                  <a:lnTo>
                    <a:pt x="325" y="145"/>
                  </a:lnTo>
                  <a:lnTo>
                    <a:pt x="342" y="160"/>
                  </a:lnTo>
                  <a:lnTo>
                    <a:pt x="356" y="170"/>
                  </a:lnTo>
                  <a:lnTo>
                    <a:pt x="371" y="179"/>
                  </a:lnTo>
                  <a:lnTo>
                    <a:pt x="380" y="183"/>
                  </a:lnTo>
                  <a:lnTo>
                    <a:pt x="384" y="187"/>
                  </a:lnTo>
                  <a:lnTo>
                    <a:pt x="0" y="120"/>
                  </a:lnTo>
                  <a:lnTo>
                    <a:pt x="322" y="0"/>
                  </a:lnTo>
                  <a:lnTo>
                    <a:pt x="322" y="0"/>
                  </a:lnTo>
                  <a:close/>
                </a:path>
              </a:pathLst>
            </a:custGeom>
            <a:solidFill>
              <a:srgbClr val="C29970"/>
            </a:solidFill>
            <a:ln w="9525">
              <a:noFill/>
              <a:round/>
            </a:ln>
          </p:spPr>
          <p:txBody>
            <a:bodyPr/>
            <a:lstStyle/>
            <a:p>
              <a:endParaRPr lang="en-US"/>
            </a:p>
          </p:txBody>
        </p:sp>
        <p:sp>
          <p:nvSpPr>
            <p:cNvPr id="352444" name="Freeform 188"/>
            <p:cNvSpPr/>
            <p:nvPr/>
          </p:nvSpPr>
          <p:spPr bwMode="auto">
            <a:xfrm>
              <a:off x="3984" y="2358"/>
              <a:ext cx="70" cy="200"/>
            </a:xfrm>
            <a:custGeom>
              <a:avLst/>
              <a:gdLst/>
              <a:ahLst/>
              <a:cxnLst>
                <a:cxn ang="0">
                  <a:pos x="67" y="0"/>
                </a:cxn>
                <a:cxn ang="0">
                  <a:pos x="61" y="0"/>
                </a:cxn>
                <a:cxn ang="0">
                  <a:pos x="52" y="2"/>
                </a:cxn>
                <a:cxn ang="0">
                  <a:pos x="40" y="6"/>
                </a:cxn>
                <a:cxn ang="0">
                  <a:pos x="33" y="17"/>
                </a:cxn>
                <a:cxn ang="0">
                  <a:pos x="29" y="31"/>
                </a:cxn>
                <a:cxn ang="0">
                  <a:pos x="31" y="50"/>
                </a:cxn>
                <a:cxn ang="0">
                  <a:pos x="31" y="59"/>
                </a:cxn>
                <a:cxn ang="0">
                  <a:pos x="33" y="71"/>
                </a:cxn>
                <a:cxn ang="0">
                  <a:pos x="33" y="80"/>
                </a:cxn>
                <a:cxn ang="0">
                  <a:pos x="33" y="92"/>
                </a:cxn>
                <a:cxn ang="0">
                  <a:pos x="27" y="109"/>
                </a:cxn>
                <a:cxn ang="0">
                  <a:pos x="21" y="126"/>
                </a:cxn>
                <a:cxn ang="0">
                  <a:pos x="18" y="135"/>
                </a:cxn>
                <a:cxn ang="0">
                  <a:pos x="14" y="145"/>
                </a:cxn>
                <a:cxn ang="0">
                  <a:pos x="10" y="156"/>
                </a:cxn>
                <a:cxn ang="0">
                  <a:pos x="8" y="168"/>
                </a:cxn>
                <a:cxn ang="0">
                  <a:pos x="2" y="179"/>
                </a:cxn>
                <a:cxn ang="0">
                  <a:pos x="0" y="192"/>
                </a:cxn>
                <a:cxn ang="0">
                  <a:pos x="0" y="204"/>
                </a:cxn>
                <a:cxn ang="0">
                  <a:pos x="0" y="219"/>
                </a:cxn>
                <a:cxn ang="0">
                  <a:pos x="0" y="232"/>
                </a:cxn>
                <a:cxn ang="0">
                  <a:pos x="0" y="246"/>
                </a:cxn>
                <a:cxn ang="0">
                  <a:pos x="2" y="257"/>
                </a:cxn>
                <a:cxn ang="0">
                  <a:pos x="8" y="268"/>
                </a:cxn>
                <a:cxn ang="0">
                  <a:pos x="14" y="284"/>
                </a:cxn>
                <a:cxn ang="0">
                  <a:pos x="23" y="295"/>
                </a:cxn>
                <a:cxn ang="0">
                  <a:pos x="29" y="304"/>
                </a:cxn>
                <a:cxn ang="0">
                  <a:pos x="33" y="314"/>
                </a:cxn>
                <a:cxn ang="0">
                  <a:pos x="31" y="323"/>
                </a:cxn>
                <a:cxn ang="0">
                  <a:pos x="29" y="337"/>
                </a:cxn>
                <a:cxn ang="0">
                  <a:pos x="27" y="348"/>
                </a:cxn>
                <a:cxn ang="0">
                  <a:pos x="33" y="365"/>
                </a:cxn>
                <a:cxn ang="0">
                  <a:pos x="46" y="377"/>
                </a:cxn>
                <a:cxn ang="0">
                  <a:pos x="65" y="388"/>
                </a:cxn>
                <a:cxn ang="0">
                  <a:pos x="80" y="398"/>
                </a:cxn>
                <a:cxn ang="0">
                  <a:pos x="88" y="401"/>
                </a:cxn>
                <a:cxn ang="0">
                  <a:pos x="139" y="54"/>
                </a:cxn>
                <a:cxn ang="0">
                  <a:pos x="67" y="0"/>
                </a:cxn>
                <a:cxn ang="0">
                  <a:pos x="67" y="0"/>
                </a:cxn>
              </a:cxnLst>
              <a:rect l="0" t="0" r="r" b="b"/>
              <a:pathLst>
                <a:path w="139" h="401">
                  <a:moveTo>
                    <a:pt x="67" y="0"/>
                  </a:moveTo>
                  <a:lnTo>
                    <a:pt x="61" y="0"/>
                  </a:lnTo>
                  <a:lnTo>
                    <a:pt x="52" y="2"/>
                  </a:lnTo>
                  <a:lnTo>
                    <a:pt x="40" y="6"/>
                  </a:lnTo>
                  <a:lnTo>
                    <a:pt x="33" y="17"/>
                  </a:lnTo>
                  <a:lnTo>
                    <a:pt x="29" y="31"/>
                  </a:lnTo>
                  <a:lnTo>
                    <a:pt x="31" y="50"/>
                  </a:lnTo>
                  <a:lnTo>
                    <a:pt x="31" y="59"/>
                  </a:lnTo>
                  <a:lnTo>
                    <a:pt x="33" y="71"/>
                  </a:lnTo>
                  <a:lnTo>
                    <a:pt x="33" y="80"/>
                  </a:lnTo>
                  <a:lnTo>
                    <a:pt x="33" y="92"/>
                  </a:lnTo>
                  <a:lnTo>
                    <a:pt x="27" y="109"/>
                  </a:lnTo>
                  <a:lnTo>
                    <a:pt x="21" y="126"/>
                  </a:lnTo>
                  <a:lnTo>
                    <a:pt x="18" y="135"/>
                  </a:lnTo>
                  <a:lnTo>
                    <a:pt x="14" y="145"/>
                  </a:lnTo>
                  <a:lnTo>
                    <a:pt x="10" y="156"/>
                  </a:lnTo>
                  <a:lnTo>
                    <a:pt x="8" y="168"/>
                  </a:lnTo>
                  <a:lnTo>
                    <a:pt x="2" y="179"/>
                  </a:lnTo>
                  <a:lnTo>
                    <a:pt x="0" y="192"/>
                  </a:lnTo>
                  <a:lnTo>
                    <a:pt x="0" y="204"/>
                  </a:lnTo>
                  <a:lnTo>
                    <a:pt x="0" y="219"/>
                  </a:lnTo>
                  <a:lnTo>
                    <a:pt x="0" y="232"/>
                  </a:lnTo>
                  <a:lnTo>
                    <a:pt x="0" y="246"/>
                  </a:lnTo>
                  <a:lnTo>
                    <a:pt x="2" y="257"/>
                  </a:lnTo>
                  <a:lnTo>
                    <a:pt x="8" y="268"/>
                  </a:lnTo>
                  <a:lnTo>
                    <a:pt x="14" y="284"/>
                  </a:lnTo>
                  <a:lnTo>
                    <a:pt x="23" y="295"/>
                  </a:lnTo>
                  <a:lnTo>
                    <a:pt x="29" y="304"/>
                  </a:lnTo>
                  <a:lnTo>
                    <a:pt x="33" y="314"/>
                  </a:lnTo>
                  <a:lnTo>
                    <a:pt x="31" y="323"/>
                  </a:lnTo>
                  <a:lnTo>
                    <a:pt x="29" y="337"/>
                  </a:lnTo>
                  <a:lnTo>
                    <a:pt x="27" y="348"/>
                  </a:lnTo>
                  <a:lnTo>
                    <a:pt x="33" y="365"/>
                  </a:lnTo>
                  <a:lnTo>
                    <a:pt x="46" y="377"/>
                  </a:lnTo>
                  <a:lnTo>
                    <a:pt x="65" y="388"/>
                  </a:lnTo>
                  <a:lnTo>
                    <a:pt x="80" y="398"/>
                  </a:lnTo>
                  <a:lnTo>
                    <a:pt x="88" y="401"/>
                  </a:lnTo>
                  <a:lnTo>
                    <a:pt x="139" y="54"/>
                  </a:lnTo>
                  <a:lnTo>
                    <a:pt x="67" y="0"/>
                  </a:lnTo>
                  <a:lnTo>
                    <a:pt x="67" y="0"/>
                  </a:lnTo>
                  <a:close/>
                </a:path>
              </a:pathLst>
            </a:custGeom>
            <a:solidFill>
              <a:srgbClr val="756868"/>
            </a:solidFill>
            <a:ln w="9525">
              <a:noFill/>
              <a:round/>
            </a:ln>
          </p:spPr>
          <p:txBody>
            <a:bodyPr/>
            <a:lstStyle/>
            <a:p>
              <a:endParaRPr lang="en-US"/>
            </a:p>
          </p:txBody>
        </p:sp>
        <p:sp>
          <p:nvSpPr>
            <p:cNvPr id="352445" name="Freeform 189"/>
            <p:cNvSpPr/>
            <p:nvPr/>
          </p:nvSpPr>
          <p:spPr bwMode="auto">
            <a:xfrm>
              <a:off x="3620" y="2684"/>
              <a:ext cx="511" cy="758"/>
            </a:xfrm>
            <a:custGeom>
              <a:avLst/>
              <a:gdLst/>
              <a:ahLst/>
              <a:cxnLst>
                <a:cxn ang="0">
                  <a:pos x="622" y="94"/>
                </a:cxn>
                <a:cxn ang="0">
                  <a:pos x="556" y="116"/>
                </a:cxn>
                <a:cxn ang="0">
                  <a:pos x="489" y="151"/>
                </a:cxn>
                <a:cxn ang="0">
                  <a:pos x="443" y="227"/>
                </a:cxn>
                <a:cxn ang="0">
                  <a:pos x="367" y="229"/>
                </a:cxn>
                <a:cxn ang="0">
                  <a:pos x="289" y="257"/>
                </a:cxn>
                <a:cxn ang="0">
                  <a:pos x="346" y="312"/>
                </a:cxn>
                <a:cxn ang="0">
                  <a:pos x="377" y="415"/>
                </a:cxn>
                <a:cxn ang="0">
                  <a:pos x="383" y="481"/>
                </a:cxn>
                <a:cxn ang="0">
                  <a:pos x="286" y="407"/>
                </a:cxn>
                <a:cxn ang="0">
                  <a:pos x="196" y="365"/>
                </a:cxn>
                <a:cxn ang="0">
                  <a:pos x="115" y="400"/>
                </a:cxn>
                <a:cxn ang="0">
                  <a:pos x="122" y="470"/>
                </a:cxn>
                <a:cxn ang="0">
                  <a:pos x="113" y="573"/>
                </a:cxn>
                <a:cxn ang="0">
                  <a:pos x="71" y="704"/>
                </a:cxn>
                <a:cxn ang="0">
                  <a:pos x="46" y="774"/>
                </a:cxn>
                <a:cxn ang="0">
                  <a:pos x="71" y="972"/>
                </a:cxn>
                <a:cxn ang="0">
                  <a:pos x="170" y="928"/>
                </a:cxn>
                <a:cxn ang="0">
                  <a:pos x="211" y="976"/>
                </a:cxn>
                <a:cxn ang="0">
                  <a:pos x="177" y="1073"/>
                </a:cxn>
                <a:cxn ang="0">
                  <a:pos x="120" y="1177"/>
                </a:cxn>
                <a:cxn ang="0">
                  <a:pos x="71" y="1253"/>
                </a:cxn>
                <a:cxn ang="0">
                  <a:pos x="154" y="1263"/>
                </a:cxn>
                <a:cxn ang="0">
                  <a:pos x="249" y="1286"/>
                </a:cxn>
                <a:cxn ang="0">
                  <a:pos x="257" y="1365"/>
                </a:cxn>
                <a:cxn ang="0">
                  <a:pos x="234" y="1447"/>
                </a:cxn>
                <a:cxn ang="0">
                  <a:pos x="200" y="1517"/>
                </a:cxn>
                <a:cxn ang="0">
                  <a:pos x="268" y="1438"/>
                </a:cxn>
                <a:cxn ang="0">
                  <a:pos x="345" y="1365"/>
                </a:cxn>
                <a:cxn ang="0">
                  <a:pos x="424" y="1310"/>
                </a:cxn>
                <a:cxn ang="0">
                  <a:pos x="504" y="1187"/>
                </a:cxn>
                <a:cxn ang="0">
                  <a:pos x="428" y="1152"/>
                </a:cxn>
                <a:cxn ang="0">
                  <a:pos x="299" y="1152"/>
                </a:cxn>
                <a:cxn ang="0">
                  <a:pos x="213" y="1137"/>
                </a:cxn>
                <a:cxn ang="0">
                  <a:pos x="287" y="1063"/>
                </a:cxn>
                <a:cxn ang="0">
                  <a:pos x="371" y="976"/>
                </a:cxn>
                <a:cxn ang="0">
                  <a:pos x="388" y="930"/>
                </a:cxn>
                <a:cxn ang="0">
                  <a:pos x="369" y="806"/>
                </a:cxn>
                <a:cxn ang="0">
                  <a:pos x="327" y="637"/>
                </a:cxn>
                <a:cxn ang="0">
                  <a:pos x="257" y="516"/>
                </a:cxn>
                <a:cxn ang="0">
                  <a:pos x="217" y="466"/>
                </a:cxn>
                <a:cxn ang="0">
                  <a:pos x="303" y="483"/>
                </a:cxn>
                <a:cxn ang="0">
                  <a:pos x="388" y="529"/>
                </a:cxn>
                <a:cxn ang="0">
                  <a:pos x="466" y="609"/>
                </a:cxn>
                <a:cxn ang="0">
                  <a:pos x="504" y="704"/>
                </a:cxn>
                <a:cxn ang="0">
                  <a:pos x="544" y="856"/>
                </a:cxn>
                <a:cxn ang="0">
                  <a:pos x="540" y="983"/>
                </a:cxn>
                <a:cxn ang="0">
                  <a:pos x="523" y="1075"/>
                </a:cxn>
                <a:cxn ang="0">
                  <a:pos x="559" y="1151"/>
                </a:cxn>
                <a:cxn ang="0">
                  <a:pos x="590" y="1240"/>
                </a:cxn>
                <a:cxn ang="0">
                  <a:pos x="766" y="1369"/>
                </a:cxn>
                <a:cxn ang="0">
                  <a:pos x="879" y="1114"/>
                </a:cxn>
                <a:cxn ang="0">
                  <a:pos x="888" y="985"/>
                </a:cxn>
                <a:cxn ang="0">
                  <a:pos x="892" y="843"/>
                </a:cxn>
                <a:cxn ang="0">
                  <a:pos x="898" y="738"/>
                </a:cxn>
                <a:cxn ang="0">
                  <a:pos x="913" y="660"/>
                </a:cxn>
                <a:cxn ang="0">
                  <a:pos x="953" y="576"/>
                </a:cxn>
                <a:cxn ang="0">
                  <a:pos x="1016" y="607"/>
                </a:cxn>
                <a:cxn ang="0">
                  <a:pos x="1012" y="521"/>
                </a:cxn>
                <a:cxn ang="0">
                  <a:pos x="989" y="449"/>
                </a:cxn>
              </a:cxnLst>
              <a:rect l="0" t="0" r="r" b="b"/>
              <a:pathLst>
                <a:path w="1021" h="1517">
                  <a:moveTo>
                    <a:pt x="698" y="38"/>
                  </a:moveTo>
                  <a:lnTo>
                    <a:pt x="656" y="73"/>
                  </a:lnTo>
                  <a:lnTo>
                    <a:pt x="622" y="57"/>
                  </a:lnTo>
                  <a:lnTo>
                    <a:pt x="622" y="65"/>
                  </a:lnTo>
                  <a:lnTo>
                    <a:pt x="622" y="73"/>
                  </a:lnTo>
                  <a:lnTo>
                    <a:pt x="624" y="84"/>
                  </a:lnTo>
                  <a:lnTo>
                    <a:pt x="622" y="94"/>
                  </a:lnTo>
                  <a:lnTo>
                    <a:pt x="622" y="105"/>
                  </a:lnTo>
                  <a:lnTo>
                    <a:pt x="616" y="113"/>
                  </a:lnTo>
                  <a:lnTo>
                    <a:pt x="611" y="120"/>
                  </a:lnTo>
                  <a:lnTo>
                    <a:pt x="599" y="120"/>
                  </a:lnTo>
                  <a:lnTo>
                    <a:pt x="586" y="120"/>
                  </a:lnTo>
                  <a:lnTo>
                    <a:pt x="571" y="118"/>
                  </a:lnTo>
                  <a:lnTo>
                    <a:pt x="556" y="116"/>
                  </a:lnTo>
                  <a:lnTo>
                    <a:pt x="538" y="113"/>
                  </a:lnTo>
                  <a:lnTo>
                    <a:pt x="525" y="113"/>
                  </a:lnTo>
                  <a:lnTo>
                    <a:pt x="512" y="113"/>
                  </a:lnTo>
                  <a:lnTo>
                    <a:pt x="502" y="120"/>
                  </a:lnTo>
                  <a:lnTo>
                    <a:pt x="495" y="126"/>
                  </a:lnTo>
                  <a:lnTo>
                    <a:pt x="491" y="137"/>
                  </a:lnTo>
                  <a:lnTo>
                    <a:pt x="489" y="151"/>
                  </a:lnTo>
                  <a:lnTo>
                    <a:pt x="489" y="168"/>
                  </a:lnTo>
                  <a:lnTo>
                    <a:pt x="485" y="181"/>
                  </a:lnTo>
                  <a:lnTo>
                    <a:pt x="481" y="196"/>
                  </a:lnTo>
                  <a:lnTo>
                    <a:pt x="474" y="209"/>
                  </a:lnTo>
                  <a:lnTo>
                    <a:pt x="462" y="221"/>
                  </a:lnTo>
                  <a:lnTo>
                    <a:pt x="453" y="223"/>
                  </a:lnTo>
                  <a:lnTo>
                    <a:pt x="443" y="227"/>
                  </a:lnTo>
                  <a:lnTo>
                    <a:pt x="432" y="229"/>
                  </a:lnTo>
                  <a:lnTo>
                    <a:pt x="422" y="230"/>
                  </a:lnTo>
                  <a:lnTo>
                    <a:pt x="411" y="230"/>
                  </a:lnTo>
                  <a:lnTo>
                    <a:pt x="400" y="230"/>
                  </a:lnTo>
                  <a:lnTo>
                    <a:pt x="388" y="230"/>
                  </a:lnTo>
                  <a:lnTo>
                    <a:pt x="379" y="230"/>
                  </a:lnTo>
                  <a:lnTo>
                    <a:pt x="367" y="229"/>
                  </a:lnTo>
                  <a:lnTo>
                    <a:pt x="356" y="227"/>
                  </a:lnTo>
                  <a:lnTo>
                    <a:pt x="346" y="225"/>
                  </a:lnTo>
                  <a:lnTo>
                    <a:pt x="341" y="225"/>
                  </a:lnTo>
                  <a:lnTo>
                    <a:pt x="326" y="223"/>
                  </a:lnTo>
                  <a:lnTo>
                    <a:pt x="263" y="253"/>
                  </a:lnTo>
                  <a:lnTo>
                    <a:pt x="278" y="253"/>
                  </a:lnTo>
                  <a:lnTo>
                    <a:pt x="289" y="257"/>
                  </a:lnTo>
                  <a:lnTo>
                    <a:pt x="301" y="261"/>
                  </a:lnTo>
                  <a:lnTo>
                    <a:pt x="316" y="270"/>
                  </a:lnTo>
                  <a:lnTo>
                    <a:pt x="322" y="276"/>
                  </a:lnTo>
                  <a:lnTo>
                    <a:pt x="327" y="284"/>
                  </a:lnTo>
                  <a:lnTo>
                    <a:pt x="335" y="291"/>
                  </a:lnTo>
                  <a:lnTo>
                    <a:pt x="343" y="303"/>
                  </a:lnTo>
                  <a:lnTo>
                    <a:pt x="346" y="312"/>
                  </a:lnTo>
                  <a:lnTo>
                    <a:pt x="352" y="325"/>
                  </a:lnTo>
                  <a:lnTo>
                    <a:pt x="356" y="339"/>
                  </a:lnTo>
                  <a:lnTo>
                    <a:pt x="362" y="354"/>
                  </a:lnTo>
                  <a:lnTo>
                    <a:pt x="365" y="369"/>
                  </a:lnTo>
                  <a:lnTo>
                    <a:pt x="369" y="384"/>
                  </a:lnTo>
                  <a:lnTo>
                    <a:pt x="373" y="400"/>
                  </a:lnTo>
                  <a:lnTo>
                    <a:pt x="377" y="415"/>
                  </a:lnTo>
                  <a:lnTo>
                    <a:pt x="379" y="428"/>
                  </a:lnTo>
                  <a:lnTo>
                    <a:pt x="381" y="441"/>
                  </a:lnTo>
                  <a:lnTo>
                    <a:pt x="383" y="453"/>
                  </a:lnTo>
                  <a:lnTo>
                    <a:pt x="384" y="464"/>
                  </a:lnTo>
                  <a:lnTo>
                    <a:pt x="386" y="478"/>
                  </a:lnTo>
                  <a:lnTo>
                    <a:pt x="388" y="485"/>
                  </a:lnTo>
                  <a:lnTo>
                    <a:pt x="383" y="481"/>
                  </a:lnTo>
                  <a:lnTo>
                    <a:pt x="373" y="472"/>
                  </a:lnTo>
                  <a:lnTo>
                    <a:pt x="356" y="459"/>
                  </a:lnTo>
                  <a:lnTo>
                    <a:pt x="337" y="443"/>
                  </a:lnTo>
                  <a:lnTo>
                    <a:pt x="324" y="434"/>
                  </a:lnTo>
                  <a:lnTo>
                    <a:pt x="312" y="424"/>
                  </a:lnTo>
                  <a:lnTo>
                    <a:pt x="299" y="415"/>
                  </a:lnTo>
                  <a:lnTo>
                    <a:pt x="286" y="407"/>
                  </a:lnTo>
                  <a:lnTo>
                    <a:pt x="272" y="398"/>
                  </a:lnTo>
                  <a:lnTo>
                    <a:pt x="259" y="390"/>
                  </a:lnTo>
                  <a:lnTo>
                    <a:pt x="246" y="384"/>
                  </a:lnTo>
                  <a:lnTo>
                    <a:pt x="234" y="381"/>
                  </a:lnTo>
                  <a:lnTo>
                    <a:pt x="221" y="375"/>
                  </a:lnTo>
                  <a:lnTo>
                    <a:pt x="208" y="369"/>
                  </a:lnTo>
                  <a:lnTo>
                    <a:pt x="196" y="365"/>
                  </a:lnTo>
                  <a:lnTo>
                    <a:pt x="187" y="365"/>
                  </a:lnTo>
                  <a:lnTo>
                    <a:pt x="166" y="365"/>
                  </a:lnTo>
                  <a:lnTo>
                    <a:pt x="151" y="369"/>
                  </a:lnTo>
                  <a:lnTo>
                    <a:pt x="135" y="373"/>
                  </a:lnTo>
                  <a:lnTo>
                    <a:pt x="124" y="381"/>
                  </a:lnTo>
                  <a:lnTo>
                    <a:pt x="116" y="388"/>
                  </a:lnTo>
                  <a:lnTo>
                    <a:pt x="115" y="400"/>
                  </a:lnTo>
                  <a:lnTo>
                    <a:pt x="111" y="407"/>
                  </a:lnTo>
                  <a:lnTo>
                    <a:pt x="113" y="417"/>
                  </a:lnTo>
                  <a:lnTo>
                    <a:pt x="115" y="428"/>
                  </a:lnTo>
                  <a:lnTo>
                    <a:pt x="120" y="443"/>
                  </a:lnTo>
                  <a:lnTo>
                    <a:pt x="120" y="451"/>
                  </a:lnTo>
                  <a:lnTo>
                    <a:pt x="122" y="460"/>
                  </a:lnTo>
                  <a:lnTo>
                    <a:pt x="122" y="470"/>
                  </a:lnTo>
                  <a:lnTo>
                    <a:pt x="124" y="483"/>
                  </a:lnTo>
                  <a:lnTo>
                    <a:pt x="124" y="495"/>
                  </a:lnTo>
                  <a:lnTo>
                    <a:pt x="124" y="508"/>
                  </a:lnTo>
                  <a:lnTo>
                    <a:pt x="122" y="523"/>
                  </a:lnTo>
                  <a:lnTo>
                    <a:pt x="122" y="540"/>
                  </a:lnTo>
                  <a:lnTo>
                    <a:pt x="116" y="555"/>
                  </a:lnTo>
                  <a:lnTo>
                    <a:pt x="113" y="573"/>
                  </a:lnTo>
                  <a:lnTo>
                    <a:pt x="107" y="592"/>
                  </a:lnTo>
                  <a:lnTo>
                    <a:pt x="103" y="613"/>
                  </a:lnTo>
                  <a:lnTo>
                    <a:pt x="96" y="630"/>
                  </a:lnTo>
                  <a:lnTo>
                    <a:pt x="90" y="651"/>
                  </a:lnTo>
                  <a:lnTo>
                    <a:pt x="84" y="668"/>
                  </a:lnTo>
                  <a:lnTo>
                    <a:pt x="78" y="689"/>
                  </a:lnTo>
                  <a:lnTo>
                    <a:pt x="71" y="704"/>
                  </a:lnTo>
                  <a:lnTo>
                    <a:pt x="65" y="721"/>
                  </a:lnTo>
                  <a:lnTo>
                    <a:pt x="59" y="734"/>
                  </a:lnTo>
                  <a:lnTo>
                    <a:pt x="56" y="748"/>
                  </a:lnTo>
                  <a:lnTo>
                    <a:pt x="50" y="757"/>
                  </a:lnTo>
                  <a:lnTo>
                    <a:pt x="48" y="767"/>
                  </a:lnTo>
                  <a:lnTo>
                    <a:pt x="46" y="770"/>
                  </a:lnTo>
                  <a:lnTo>
                    <a:pt x="46" y="774"/>
                  </a:lnTo>
                  <a:lnTo>
                    <a:pt x="0" y="1016"/>
                  </a:lnTo>
                  <a:lnTo>
                    <a:pt x="4" y="1010"/>
                  </a:lnTo>
                  <a:lnTo>
                    <a:pt x="19" y="1000"/>
                  </a:lnTo>
                  <a:lnTo>
                    <a:pt x="29" y="993"/>
                  </a:lnTo>
                  <a:lnTo>
                    <a:pt x="42" y="985"/>
                  </a:lnTo>
                  <a:lnTo>
                    <a:pt x="54" y="978"/>
                  </a:lnTo>
                  <a:lnTo>
                    <a:pt x="71" y="972"/>
                  </a:lnTo>
                  <a:lnTo>
                    <a:pt x="84" y="962"/>
                  </a:lnTo>
                  <a:lnTo>
                    <a:pt x="99" y="955"/>
                  </a:lnTo>
                  <a:lnTo>
                    <a:pt x="115" y="947"/>
                  </a:lnTo>
                  <a:lnTo>
                    <a:pt x="130" y="941"/>
                  </a:lnTo>
                  <a:lnTo>
                    <a:pt x="143" y="936"/>
                  </a:lnTo>
                  <a:lnTo>
                    <a:pt x="156" y="932"/>
                  </a:lnTo>
                  <a:lnTo>
                    <a:pt x="170" y="928"/>
                  </a:lnTo>
                  <a:lnTo>
                    <a:pt x="183" y="928"/>
                  </a:lnTo>
                  <a:lnTo>
                    <a:pt x="198" y="928"/>
                  </a:lnTo>
                  <a:lnTo>
                    <a:pt x="208" y="940"/>
                  </a:lnTo>
                  <a:lnTo>
                    <a:pt x="210" y="945"/>
                  </a:lnTo>
                  <a:lnTo>
                    <a:pt x="211" y="955"/>
                  </a:lnTo>
                  <a:lnTo>
                    <a:pt x="211" y="964"/>
                  </a:lnTo>
                  <a:lnTo>
                    <a:pt x="211" y="976"/>
                  </a:lnTo>
                  <a:lnTo>
                    <a:pt x="208" y="987"/>
                  </a:lnTo>
                  <a:lnTo>
                    <a:pt x="206" y="998"/>
                  </a:lnTo>
                  <a:lnTo>
                    <a:pt x="200" y="1012"/>
                  </a:lnTo>
                  <a:lnTo>
                    <a:pt x="196" y="1027"/>
                  </a:lnTo>
                  <a:lnTo>
                    <a:pt x="191" y="1042"/>
                  </a:lnTo>
                  <a:lnTo>
                    <a:pt x="185" y="1057"/>
                  </a:lnTo>
                  <a:lnTo>
                    <a:pt x="177" y="1073"/>
                  </a:lnTo>
                  <a:lnTo>
                    <a:pt x="172" y="1090"/>
                  </a:lnTo>
                  <a:lnTo>
                    <a:pt x="162" y="1105"/>
                  </a:lnTo>
                  <a:lnTo>
                    <a:pt x="154" y="1120"/>
                  </a:lnTo>
                  <a:lnTo>
                    <a:pt x="145" y="1135"/>
                  </a:lnTo>
                  <a:lnTo>
                    <a:pt x="137" y="1151"/>
                  </a:lnTo>
                  <a:lnTo>
                    <a:pt x="128" y="1164"/>
                  </a:lnTo>
                  <a:lnTo>
                    <a:pt x="120" y="1177"/>
                  </a:lnTo>
                  <a:lnTo>
                    <a:pt x="111" y="1190"/>
                  </a:lnTo>
                  <a:lnTo>
                    <a:pt x="105" y="1206"/>
                  </a:lnTo>
                  <a:lnTo>
                    <a:pt x="96" y="1215"/>
                  </a:lnTo>
                  <a:lnTo>
                    <a:pt x="88" y="1227"/>
                  </a:lnTo>
                  <a:lnTo>
                    <a:pt x="82" y="1234"/>
                  </a:lnTo>
                  <a:lnTo>
                    <a:pt x="78" y="1244"/>
                  </a:lnTo>
                  <a:lnTo>
                    <a:pt x="71" y="1253"/>
                  </a:lnTo>
                  <a:lnTo>
                    <a:pt x="69" y="1259"/>
                  </a:lnTo>
                  <a:lnTo>
                    <a:pt x="94" y="1316"/>
                  </a:lnTo>
                  <a:lnTo>
                    <a:pt x="96" y="1312"/>
                  </a:lnTo>
                  <a:lnTo>
                    <a:pt x="105" y="1303"/>
                  </a:lnTo>
                  <a:lnTo>
                    <a:pt x="118" y="1291"/>
                  </a:lnTo>
                  <a:lnTo>
                    <a:pt x="137" y="1278"/>
                  </a:lnTo>
                  <a:lnTo>
                    <a:pt x="154" y="1263"/>
                  </a:lnTo>
                  <a:lnTo>
                    <a:pt x="175" y="1253"/>
                  </a:lnTo>
                  <a:lnTo>
                    <a:pt x="191" y="1244"/>
                  </a:lnTo>
                  <a:lnTo>
                    <a:pt x="208" y="1244"/>
                  </a:lnTo>
                  <a:lnTo>
                    <a:pt x="219" y="1246"/>
                  </a:lnTo>
                  <a:lnTo>
                    <a:pt x="232" y="1255"/>
                  </a:lnTo>
                  <a:lnTo>
                    <a:pt x="242" y="1267"/>
                  </a:lnTo>
                  <a:lnTo>
                    <a:pt x="249" y="1286"/>
                  </a:lnTo>
                  <a:lnTo>
                    <a:pt x="251" y="1293"/>
                  </a:lnTo>
                  <a:lnTo>
                    <a:pt x="253" y="1305"/>
                  </a:lnTo>
                  <a:lnTo>
                    <a:pt x="255" y="1316"/>
                  </a:lnTo>
                  <a:lnTo>
                    <a:pt x="259" y="1327"/>
                  </a:lnTo>
                  <a:lnTo>
                    <a:pt x="257" y="1339"/>
                  </a:lnTo>
                  <a:lnTo>
                    <a:pt x="257" y="1352"/>
                  </a:lnTo>
                  <a:lnTo>
                    <a:pt x="257" y="1365"/>
                  </a:lnTo>
                  <a:lnTo>
                    <a:pt x="257" y="1379"/>
                  </a:lnTo>
                  <a:lnTo>
                    <a:pt x="253" y="1390"/>
                  </a:lnTo>
                  <a:lnTo>
                    <a:pt x="249" y="1403"/>
                  </a:lnTo>
                  <a:lnTo>
                    <a:pt x="246" y="1413"/>
                  </a:lnTo>
                  <a:lnTo>
                    <a:pt x="244" y="1426"/>
                  </a:lnTo>
                  <a:lnTo>
                    <a:pt x="238" y="1436"/>
                  </a:lnTo>
                  <a:lnTo>
                    <a:pt x="234" y="1447"/>
                  </a:lnTo>
                  <a:lnTo>
                    <a:pt x="230" y="1459"/>
                  </a:lnTo>
                  <a:lnTo>
                    <a:pt x="227" y="1470"/>
                  </a:lnTo>
                  <a:lnTo>
                    <a:pt x="217" y="1485"/>
                  </a:lnTo>
                  <a:lnTo>
                    <a:pt x="210" y="1500"/>
                  </a:lnTo>
                  <a:lnTo>
                    <a:pt x="204" y="1512"/>
                  </a:lnTo>
                  <a:lnTo>
                    <a:pt x="202" y="1517"/>
                  </a:lnTo>
                  <a:lnTo>
                    <a:pt x="200" y="1517"/>
                  </a:lnTo>
                  <a:lnTo>
                    <a:pt x="204" y="1512"/>
                  </a:lnTo>
                  <a:lnTo>
                    <a:pt x="210" y="1502"/>
                  </a:lnTo>
                  <a:lnTo>
                    <a:pt x="223" y="1491"/>
                  </a:lnTo>
                  <a:lnTo>
                    <a:pt x="234" y="1474"/>
                  </a:lnTo>
                  <a:lnTo>
                    <a:pt x="251" y="1457"/>
                  </a:lnTo>
                  <a:lnTo>
                    <a:pt x="259" y="1447"/>
                  </a:lnTo>
                  <a:lnTo>
                    <a:pt x="268" y="1438"/>
                  </a:lnTo>
                  <a:lnTo>
                    <a:pt x="280" y="1430"/>
                  </a:lnTo>
                  <a:lnTo>
                    <a:pt x="291" y="1419"/>
                  </a:lnTo>
                  <a:lnTo>
                    <a:pt x="301" y="1407"/>
                  </a:lnTo>
                  <a:lnTo>
                    <a:pt x="312" y="1396"/>
                  </a:lnTo>
                  <a:lnTo>
                    <a:pt x="324" y="1386"/>
                  </a:lnTo>
                  <a:lnTo>
                    <a:pt x="335" y="1377"/>
                  </a:lnTo>
                  <a:lnTo>
                    <a:pt x="345" y="1365"/>
                  </a:lnTo>
                  <a:lnTo>
                    <a:pt x="356" y="1360"/>
                  </a:lnTo>
                  <a:lnTo>
                    <a:pt x="367" y="1348"/>
                  </a:lnTo>
                  <a:lnTo>
                    <a:pt x="379" y="1343"/>
                  </a:lnTo>
                  <a:lnTo>
                    <a:pt x="396" y="1327"/>
                  </a:lnTo>
                  <a:lnTo>
                    <a:pt x="411" y="1318"/>
                  </a:lnTo>
                  <a:lnTo>
                    <a:pt x="421" y="1310"/>
                  </a:lnTo>
                  <a:lnTo>
                    <a:pt x="424" y="1310"/>
                  </a:lnTo>
                  <a:lnTo>
                    <a:pt x="508" y="1255"/>
                  </a:lnTo>
                  <a:lnTo>
                    <a:pt x="508" y="1251"/>
                  </a:lnTo>
                  <a:lnTo>
                    <a:pt x="510" y="1244"/>
                  </a:lnTo>
                  <a:lnTo>
                    <a:pt x="512" y="1230"/>
                  </a:lnTo>
                  <a:lnTo>
                    <a:pt x="514" y="1217"/>
                  </a:lnTo>
                  <a:lnTo>
                    <a:pt x="510" y="1202"/>
                  </a:lnTo>
                  <a:lnTo>
                    <a:pt x="504" y="1187"/>
                  </a:lnTo>
                  <a:lnTo>
                    <a:pt x="497" y="1179"/>
                  </a:lnTo>
                  <a:lnTo>
                    <a:pt x="491" y="1173"/>
                  </a:lnTo>
                  <a:lnTo>
                    <a:pt x="483" y="1168"/>
                  </a:lnTo>
                  <a:lnTo>
                    <a:pt x="474" y="1164"/>
                  </a:lnTo>
                  <a:lnTo>
                    <a:pt x="459" y="1158"/>
                  </a:lnTo>
                  <a:lnTo>
                    <a:pt x="445" y="1156"/>
                  </a:lnTo>
                  <a:lnTo>
                    <a:pt x="428" y="1152"/>
                  </a:lnTo>
                  <a:lnTo>
                    <a:pt x="411" y="1152"/>
                  </a:lnTo>
                  <a:lnTo>
                    <a:pt x="392" y="1152"/>
                  </a:lnTo>
                  <a:lnTo>
                    <a:pt x="373" y="1152"/>
                  </a:lnTo>
                  <a:lnTo>
                    <a:pt x="354" y="1152"/>
                  </a:lnTo>
                  <a:lnTo>
                    <a:pt x="337" y="1152"/>
                  </a:lnTo>
                  <a:lnTo>
                    <a:pt x="316" y="1152"/>
                  </a:lnTo>
                  <a:lnTo>
                    <a:pt x="299" y="1152"/>
                  </a:lnTo>
                  <a:lnTo>
                    <a:pt x="280" y="1152"/>
                  </a:lnTo>
                  <a:lnTo>
                    <a:pt x="267" y="1152"/>
                  </a:lnTo>
                  <a:lnTo>
                    <a:pt x="249" y="1151"/>
                  </a:lnTo>
                  <a:lnTo>
                    <a:pt x="238" y="1149"/>
                  </a:lnTo>
                  <a:lnTo>
                    <a:pt x="229" y="1147"/>
                  </a:lnTo>
                  <a:lnTo>
                    <a:pt x="223" y="1147"/>
                  </a:lnTo>
                  <a:lnTo>
                    <a:pt x="213" y="1137"/>
                  </a:lnTo>
                  <a:lnTo>
                    <a:pt x="217" y="1126"/>
                  </a:lnTo>
                  <a:lnTo>
                    <a:pt x="229" y="1113"/>
                  </a:lnTo>
                  <a:lnTo>
                    <a:pt x="246" y="1097"/>
                  </a:lnTo>
                  <a:lnTo>
                    <a:pt x="253" y="1088"/>
                  </a:lnTo>
                  <a:lnTo>
                    <a:pt x="265" y="1080"/>
                  </a:lnTo>
                  <a:lnTo>
                    <a:pt x="276" y="1071"/>
                  </a:lnTo>
                  <a:lnTo>
                    <a:pt x="287" y="1063"/>
                  </a:lnTo>
                  <a:lnTo>
                    <a:pt x="297" y="1054"/>
                  </a:lnTo>
                  <a:lnTo>
                    <a:pt x="308" y="1044"/>
                  </a:lnTo>
                  <a:lnTo>
                    <a:pt x="320" y="1035"/>
                  </a:lnTo>
                  <a:lnTo>
                    <a:pt x="331" y="1027"/>
                  </a:lnTo>
                  <a:lnTo>
                    <a:pt x="346" y="1008"/>
                  </a:lnTo>
                  <a:lnTo>
                    <a:pt x="360" y="993"/>
                  </a:lnTo>
                  <a:lnTo>
                    <a:pt x="371" y="976"/>
                  </a:lnTo>
                  <a:lnTo>
                    <a:pt x="379" y="964"/>
                  </a:lnTo>
                  <a:lnTo>
                    <a:pt x="383" y="953"/>
                  </a:lnTo>
                  <a:lnTo>
                    <a:pt x="386" y="945"/>
                  </a:lnTo>
                  <a:lnTo>
                    <a:pt x="388" y="940"/>
                  </a:lnTo>
                  <a:lnTo>
                    <a:pt x="390" y="940"/>
                  </a:lnTo>
                  <a:lnTo>
                    <a:pt x="388" y="936"/>
                  </a:lnTo>
                  <a:lnTo>
                    <a:pt x="388" y="930"/>
                  </a:lnTo>
                  <a:lnTo>
                    <a:pt x="386" y="919"/>
                  </a:lnTo>
                  <a:lnTo>
                    <a:pt x="384" y="907"/>
                  </a:lnTo>
                  <a:lnTo>
                    <a:pt x="381" y="890"/>
                  </a:lnTo>
                  <a:lnTo>
                    <a:pt x="379" y="873"/>
                  </a:lnTo>
                  <a:lnTo>
                    <a:pt x="377" y="852"/>
                  </a:lnTo>
                  <a:lnTo>
                    <a:pt x="375" y="831"/>
                  </a:lnTo>
                  <a:lnTo>
                    <a:pt x="369" y="806"/>
                  </a:lnTo>
                  <a:lnTo>
                    <a:pt x="365" y="782"/>
                  </a:lnTo>
                  <a:lnTo>
                    <a:pt x="360" y="757"/>
                  </a:lnTo>
                  <a:lnTo>
                    <a:pt x="356" y="732"/>
                  </a:lnTo>
                  <a:lnTo>
                    <a:pt x="348" y="706"/>
                  </a:lnTo>
                  <a:lnTo>
                    <a:pt x="343" y="681"/>
                  </a:lnTo>
                  <a:lnTo>
                    <a:pt x="335" y="658"/>
                  </a:lnTo>
                  <a:lnTo>
                    <a:pt x="327" y="637"/>
                  </a:lnTo>
                  <a:lnTo>
                    <a:pt x="318" y="614"/>
                  </a:lnTo>
                  <a:lnTo>
                    <a:pt x="308" y="595"/>
                  </a:lnTo>
                  <a:lnTo>
                    <a:pt x="297" y="576"/>
                  </a:lnTo>
                  <a:lnTo>
                    <a:pt x="287" y="559"/>
                  </a:lnTo>
                  <a:lnTo>
                    <a:pt x="276" y="542"/>
                  </a:lnTo>
                  <a:lnTo>
                    <a:pt x="267" y="529"/>
                  </a:lnTo>
                  <a:lnTo>
                    <a:pt x="257" y="516"/>
                  </a:lnTo>
                  <a:lnTo>
                    <a:pt x="249" y="506"/>
                  </a:lnTo>
                  <a:lnTo>
                    <a:pt x="230" y="487"/>
                  </a:lnTo>
                  <a:lnTo>
                    <a:pt x="217" y="476"/>
                  </a:lnTo>
                  <a:lnTo>
                    <a:pt x="208" y="468"/>
                  </a:lnTo>
                  <a:lnTo>
                    <a:pt x="206" y="466"/>
                  </a:lnTo>
                  <a:lnTo>
                    <a:pt x="208" y="466"/>
                  </a:lnTo>
                  <a:lnTo>
                    <a:pt x="217" y="466"/>
                  </a:lnTo>
                  <a:lnTo>
                    <a:pt x="229" y="466"/>
                  </a:lnTo>
                  <a:lnTo>
                    <a:pt x="248" y="470"/>
                  </a:lnTo>
                  <a:lnTo>
                    <a:pt x="257" y="470"/>
                  </a:lnTo>
                  <a:lnTo>
                    <a:pt x="268" y="472"/>
                  </a:lnTo>
                  <a:lnTo>
                    <a:pt x="280" y="474"/>
                  </a:lnTo>
                  <a:lnTo>
                    <a:pt x="291" y="479"/>
                  </a:lnTo>
                  <a:lnTo>
                    <a:pt x="303" y="483"/>
                  </a:lnTo>
                  <a:lnTo>
                    <a:pt x="316" y="487"/>
                  </a:lnTo>
                  <a:lnTo>
                    <a:pt x="329" y="493"/>
                  </a:lnTo>
                  <a:lnTo>
                    <a:pt x="343" y="500"/>
                  </a:lnTo>
                  <a:lnTo>
                    <a:pt x="354" y="506"/>
                  </a:lnTo>
                  <a:lnTo>
                    <a:pt x="365" y="514"/>
                  </a:lnTo>
                  <a:lnTo>
                    <a:pt x="377" y="519"/>
                  </a:lnTo>
                  <a:lnTo>
                    <a:pt x="388" y="529"/>
                  </a:lnTo>
                  <a:lnTo>
                    <a:pt x="407" y="546"/>
                  </a:lnTo>
                  <a:lnTo>
                    <a:pt x="426" y="563"/>
                  </a:lnTo>
                  <a:lnTo>
                    <a:pt x="441" y="578"/>
                  </a:lnTo>
                  <a:lnTo>
                    <a:pt x="453" y="592"/>
                  </a:lnTo>
                  <a:lnTo>
                    <a:pt x="460" y="599"/>
                  </a:lnTo>
                  <a:lnTo>
                    <a:pt x="464" y="603"/>
                  </a:lnTo>
                  <a:lnTo>
                    <a:pt x="466" y="609"/>
                  </a:lnTo>
                  <a:lnTo>
                    <a:pt x="468" y="614"/>
                  </a:lnTo>
                  <a:lnTo>
                    <a:pt x="474" y="626"/>
                  </a:lnTo>
                  <a:lnTo>
                    <a:pt x="478" y="637"/>
                  </a:lnTo>
                  <a:lnTo>
                    <a:pt x="483" y="652"/>
                  </a:lnTo>
                  <a:lnTo>
                    <a:pt x="491" y="668"/>
                  </a:lnTo>
                  <a:lnTo>
                    <a:pt x="498" y="687"/>
                  </a:lnTo>
                  <a:lnTo>
                    <a:pt x="504" y="704"/>
                  </a:lnTo>
                  <a:lnTo>
                    <a:pt x="512" y="725"/>
                  </a:lnTo>
                  <a:lnTo>
                    <a:pt x="517" y="746"/>
                  </a:lnTo>
                  <a:lnTo>
                    <a:pt x="525" y="768"/>
                  </a:lnTo>
                  <a:lnTo>
                    <a:pt x="529" y="789"/>
                  </a:lnTo>
                  <a:lnTo>
                    <a:pt x="535" y="812"/>
                  </a:lnTo>
                  <a:lnTo>
                    <a:pt x="538" y="833"/>
                  </a:lnTo>
                  <a:lnTo>
                    <a:pt x="544" y="856"/>
                  </a:lnTo>
                  <a:lnTo>
                    <a:pt x="544" y="875"/>
                  </a:lnTo>
                  <a:lnTo>
                    <a:pt x="546" y="894"/>
                  </a:lnTo>
                  <a:lnTo>
                    <a:pt x="546" y="913"/>
                  </a:lnTo>
                  <a:lnTo>
                    <a:pt x="546" y="934"/>
                  </a:lnTo>
                  <a:lnTo>
                    <a:pt x="544" y="949"/>
                  </a:lnTo>
                  <a:lnTo>
                    <a:pt x="542" y="966"/>
                  </a:lnTo>
                  <a:lnTo>
                    <a:pt x="540" y="983"/>
                  </a:lnTo>
                  <a:lnTo>
                    <a:pt x="538" y="1000"/>
                  </a:lnTo>
                  <a:lnTo>
                    <a:pt x="535" y="1014"/>
                  </a:lnTo>
                  <a:lnTo>
                    <a:pt x="533" y="1027"/>
                  </a:lnTo>
                  <a:lnTo>
                    <a:pt x="529" y="1040"/>
                  </a:lnTo>
                  <a:lnTo>
                    <a:pt x="527" y="1054"/>
                  </a:lnTo>
                  <a:lnTo>
                    <a:pt x="525" y="1063"/>
                  </a:lnTo>
                  <a:lnTo>
                    <a:pt x="523" y="1075"/>
                  </a:lnTo>
                  <a:lnTo>
                    <a:pt x="523" y="1084"/>
                  </a:lnTo>
                  <a:lnTo>
                    <a:pt x="525" y="1095"/>
                  </a:lnTo>
                  <a:lnTo>
                    <a:pt x="525" y="1109"/>
                  </a:lnTo>
                  <a:lnTo>
                    <a:pt x="531" y="1122"/>
                  </a:lnTo>
                  <a:lnTo>
                    <a:pt x="538" y="1132"/>
                  </a:lnTo>
                  <a:lnTo>
                    <a:pt x="550" y="1143"/>
                  </a:lnTo>
                  <a:lnTo>
                    <a:pt x="559" y="1151"/>
                  </a:lnTo>
                  <a:lnTo>
                    <a:pt x="569" y="1162"/>
                  </a:lnTo>
                  <a:lnTo>
                    <a:pt x="576" y="1171"/>
                  </a:lnTo>
                  <a:lnTo>
                    <a:pt x="584" y="1185"/>
                  </a:lnTo>
                  <a:lnTo>
                    <a:pt x="588" y="1196"/>
                  </a:lnTo>
                  <a:lnTo>
                    <a:pt x="590" y="1211"/>
                  </a:lnTo>
                  <a:lnTo>
                    <a:pt x="590" y="1225"/>
                  </a:lnTo>
                  <a:lnTo>
                    <a:pt x="590" y="1240"/>
                  </a:lnTo>
                  <a:lnTo>
                    <a:pt x="586" y="1251"/>
                  </a:lnTo>
                  <a:lnTo>
                    <a:pt x="586" y="1263"/>
                  </a:lnTo>
                  <a:lnTo>
                    <a:pt x="584" y="1268"/>
                  </a:lnTo>
                  <a:lnTo>
                    <a:pt x="584" y="1272"/>
                  </a:lnTo>
                  <a:lnTo>
                    <a:pt x="704" y="1278"/>
                  </a:lnTo>
                  <a:lnTo>
                    <a:pt x="759" y="1341"/>
                  </a:lnTo>
                  <a:lnTo>
                    <a:pt x="766" y="1369"/>
                  </a:lnTo>
                  <a:lnTo>
                    <a:pt x="841" y="1413"/>
                  </a:lnTo>
                  <a:lnTo>
                    <a:pt x="879" y="1152"/>
                  </a:lnTo>
                  <a:lnTo>
                    <a:pt x="879" y="1149"/>
                  </a:lnTo>
                  <a:lnTo>
                    <a:pt x="879" y="1145"/>
                  </a:lnTo>
                  <a:lnTo>
                    <a:pt x="879" y="1137"/>
                  </a:lnTo>
                  <a:lnTo>
                    <a:pt x="879" y="1128"/>
                  </a:lnTo>
                  <a:lnTo>
                    <a:pt x="879" y="1114"/>
                  </a:lnTo>
                  <a:lnTo>
                    <a:pt x="881" y="1099"/>
                  </a:lnTo>
                  <a:lnTo>
                    <a:pt x="882" y="1082"/>
                  </a:lnTo>
                  <a:lnTo>
                    <a:pt x="884" y="1067"/>
                  </a:lnTo>
                  <a:lnTo>
                    <a:pt x="884" y="1046"/>
                  </a:lnTo>
                  <a:lnTo>
                    <a:pt x="884" y="1027"/>
                  </a:lnTo>
                  <a:lnTo>
                    <a:pt x="886" y="1006"/>
                  </a:lnTo>
                  <a:lnTo>
                    <a:pt x="888" y="985"/>
                  </a:lnTo>
                  <a:lnTo>
                    <a:pt x="888" y="962"/>
                  </a:lnTo>
                  <a:lnTo>
                    <a:pt x="888" y="941"/>
                  </a:lnTo>
                  <a:lnTo>
                    <a:pt x="890" y="921"/>
                  </a:lnTo>
                  <a:lnTo>
                    <a:pt x="892" y="902"/>
                  </a:lnTo>
                  <a:lnTo>
                    <a:pt x="892" y="879"/>
                  </a:lnTo>
                  <a:lnTo>
                    <a:pt x="892" y="860"/>
                  </a:lnTo>
                  <a:lnTo>
                    <a:pt x="892" y="843"/>
                  </a:lnTo>
                  <a:lnTo>
                    <a:pt x="894" y="825"/>
                  </a:lnTo>
                  <a:lnTo>
                    <a:pt x="894" y="808"/>
                  </a:lnTo>
                  <a:lnTo>
                    <a:pt x="896" y="793"/>
                  </a:lnTo>
                  <a:lnTo>
                    <a:pt x="896" y="778"/>
                  </a:lnTo>
                  <a:lnTo>
                    <a:pt x="898" y="767"/>
                  </a:lnTo>
                  <a:lnTo>
                    <a:pt x="898" y="751"/>
                  </a:lnTo>
                  <a:lnTo>
                    <a:pt x="898" y="738"/>
                  </a:lnTo>
                  <a:lnTo>
                    <a:pt x="900" y="727"/>
                  </a:lnTo>
                  <a:lnTo>
                    <a:pt x="901" y="715"/>
                  </a:lnTo>
                  <a:lnTo>
                    <a:pt x="901" y="704"/>
                  </a:lnTo>
                  <a:lnTo>
                    <a:pt x="905" y="692"/>
                  </a:lnTo>
                  <a:lnTo>
                    <a:pt x="907" y="681"/>
                  </a:lnTo>
                  <a:lnTo>
                    <a:pt x="913" y="671"/>
                  </a:lnTo>
                  <a:lnTo>
                    <a:pt x="913" y="660"/>
                  </a:lnTo>
                  <a:lnTo>
                    <a:pt x="917" y="649"/>
                  </a:lnTo>
                  <a:lnTo>
                    <a:pt x="919" y="639"/>
                  </a:lnTo>
                  <a:lnTo>
                    <a:pt x="924" y="630"/>
                  </a:lnTo>
                  <a:lnTo>
                    <a:pt x="932" y="613"/>
                  </a:lnTo>
                  <a:lnTo>
                    <a:pt x="941" y="599"/>
                  </a:lnTo>
                  <a:lnTo>
                    <a:pt x="947" y="586"/>
                  </a:lnTo>
                  <a:lnTo>
                    <a:pt x="953" y="576"/>
                  </a:lnTo>
                  <a:lnTo>
                    <a:pt x="957" y="571"/>
                  </a:lnTo>
                  <a:lnTo>
                    <a:pt x="960" y="571"/>
                  </a:lnTo>
                  <a:lnTo>
                    <a:pt x="989" y="649"/>
                  </a:lnTo>
                  <a:lnTo>
                    <a:pt x="993" y="643"/>
                  </a:lnTo>
                  <a:lnTo>
                    <a:pt x="1004" y="630"/>
                  </a:lnTo>
                  <a:lnTo>
                    <a:pt x="1010" y="618"/>
                  </a:lnTo>
                  <a:lnTo>
                    <a:pt x="1016" y="607"/>
                  </a:lnTo>
                  <a:lnTo>
                    <a:pt x="1017" y="590"/>
                  </a:lnTo>
                  <a:lnTo>
                    <a:pt x="1021" y="575"/>
                  </a:lnTo>
                  <a:lnTo>
                    <a:pt x="1019" y="563"/>
                  </a:lnTo>
                  <a:lnTo>
                    <a:pt x="1017" y="554"/>
                  </a:lnTo>
                  <a:lnTo>
                    <a:pt x="1016" y="542"/>
                  </a:lnTo>
                  <a:lnTo>
                    <a:pt x="1016" y="533"/>
                  </a:lnTo>
                  <a:lnTo>
                    <a:pt x="1012" y="521"/>
                  </a:lnTo>
                  <a:lnTo>
                    <a:pt x="1010" y="510"/>
                  </a:lnTo>
                  <a:lnTo>
                    <a:pt x="1006" y="500"/>
                  </a:lnTo>
                  <a:lnTo>
                    <a:pt x="1004" y="491"/>
                  </a:lnTo>
                  <a:lnTo>
                    <a:pt x="998" y="472"/>
                  </a:lnTo>
                  <a:lnTo>
                    <a:pt x="993" y="460"/>
                  </a:lnTo>
                  <a:lnTo>
                    <a:pt x="989" y="451"/>
                  </a:lnTo>
                  <a:lnTo>
                    <a:pt x="989" y="449"/>
                  </a:lnTo>
                  <a:lnTo>
                    <a:pt x="919" y="377"/>
                  </a:lnTo>
                  <a:lnTo>
                    <a:pt x="744" y="0"/>
                  </a:lnTo>
                  <a:lnTo>
                    <a:pt x="698" y="38"/>
                  </a:lnTo>
                  <a:lnTo>
                    <a:pt x="698" y="38"/>
                  </a:lnTo>
                  <a:close/>
                </a:path>
              </a:pathLst>
            </a:custGeom>
            <a:solidFill>
              <a:srgbClr val="96ABBA"/>
            </a:solidFill>
            <a:ln w="9525">
              <a:noFill/>
              <a:round/>
            </a:ln>
          </p:spPr>
          <p:txBody>
            <a:bodyPr/>
            <a:lstStyle/>
            <a:p>
              <a:endParaRPr lang="en-US"/>
            </a:p>
          </p:txBody>
        </p:sp>
        <p:sp>
          <p:nvSpPr>
            <p:cNvPr id="352446" name="Freeform 190"/>
            <p:cNvSpPr/>
            <p:nvPr/>
          </p:nvSpPr>
          <p:spPr bwMode="auto">
            <a:xfrm>
              <a:off x="4018" y="2892"/>
              <a:ext cx="105" cy="552"/>
            </a:xfrm>
            <a:custGeom>
              <a:avLst/>
              <a:gdLst/>
              <a:ahLst/>
              <a:cxnLst>
                <a:cxn ang="0">
                  <a:pos x="160" y="13"/>
                </a:cxn>
                <a:cxn ang="0">
                  <a:pos x="173" y="40"/>
                </a:cxn>
                <a:cxn ang="0">
                  <a:pos x="180" y="87"/>
                </a:cxn>
                <a:cxn ang="0">
                  <a:pos x="184" y="133"/>
                </a:cxn>
                <a:cxn ang="0">
                  <a:pos x="184" y="158"/>
                </a:cxn>
                <a:cxn ang="0">
                  <a:pos x="146" y="237"/>
                </a:cxn>
                <a:cxn ang="0">
                  <a:pos x="160" y="277"/>
                </a:cxn>
                <a:cxn ang="0">
                  <a:pos x="175" y="332"/>
                </a:cxn>
                <a:cxn ang="0">
                  <a:pos x="190" y="397"/>
                </a:cxn>
                <a:cxn ang="0">
                  <a:pos x="203" y="462"/>
                </a:cxn>
                <a:cxn ang="0">
                  <a:pos x="207" y="521"/>
                </a:cxn>
                <a:cxn ang="0">
                  <a:pos x="209" y="576"/>
                </a:cxn>
                <a:cxn ang="0">
                  <a:pos x="205" y="627"/>
                </a:cxn>
                <a:cxn ang="0">
                  <a:pos x="201" y="677"/>
                </a:cxn>
                <a:cxn ang="0">
                  <a:pos x="198" y="724"/>
                </a:cxn>
                <a:cxn ang="0">
                  <a:pos x="194" y="770"/>
                </a:cxn>
                <a:cxn ang="0">
                  <a:pos x="194" y="813"/>
                </a:cxn>
                <a:cxn ang="0">
                  <a:pos x="194" y="853"/>
                </a:cxn>
                <a:cxn ang="0">
                  <a:pos x="194" y="880"/>
                </a:cxn>
                <a:cxn ang="0">
                  <a:pos x="196" y="905"/>
                </a:cxn>
                <a:cxn ang="0">
                  <a:pos x="6" y="1032"/>
                </a:cxn>
                <a:cxn ang="0">
                  <a:pos x="4" y="1005"/>
                </a:cxn>
                <a:cxn ang="0">
                  <a:pos x="2" y="950"/>
                </a:cxn>
                <a:cxn ang="0">
                  <a:pos x="0" y="884"/>
                </a:cxn>
                <a:cxn ang="0">
                  <a:pos x="0" y="808"/>
                </a:cxn>
                <a:cxn ang="0">
                  <a:pos x="2" y="739"/>
                </a:cxn>
                <a:cxn ang="0">
                  <a:pos x="2" y="673"/>
                </a:cxn>
                <a:cxn ang="0">
                  <a:pos x="6" y="619"/>
                </a:cxn>
                <a:cxn ang="0">
                  <a:pos x="9" y="572"/>
                </a:cxn>
                <a:cxn ang="0">
                  <a:pos x="17" y="532"/>
                </a:cxn>
                <a:cxn ang="0">
                  <a:pos x="23" y="490"/>
                </a:cxn>
                <a:cxn ang="0">
                  <a:pos x="30" y="450"/>
                </a:cxn>
                <a:cxn ang="0">
                  <a:pos x="36" y="410"/>
                </a:cxn>
                <a:cxn ang="0">
                  <a:pos x="44" y="372"/>
                </a:cxn>
                <a:cxn ang="0">
                  <a:pos x="51" y="334"/>
                </a:cxn>
                <a:cxn ang="0">
                  <a:pos x="61" y="298"/>
                </a:cxn>
                <a:cxn ang="0">
                  <a:pos x="76" y="260"/>
                </a:cxn>
                <a:cxn ang="0">
                  <a:pos x="103" y="218"/>
                </a:cxn>
                <a:cxn ang="0">
                  <a:pos x="53" y="119"/>
                </a:cxn>
                <a:cxn ang="0">
                  <a:pos x="68" y="89"/>
                </a:cxn>
                <a:cxn ang="0">
                  <a:pos x="93" y="61"/>
                </a:cxn>
                <a:cxn ang="0">
                  <a:pos x="120" y="24"/>
                </a:cxn>
                <a:cxn ang="0">
                  <a:pos x="150" y="0"/>
                </a:cxn>
              </a:cxnLst>
              <a:rect l="0" t="0" r="r" b="b"/>
              <a:pathLst>
                <a:path w="209" h="1104">
                  <a:moveTo>
                    <a:pt x="150" y="0"/>
                  </a:moveTo>
                  <a:lnTo>
                    <a:pt x="152" y="2"/>
                  </a:lnTo>
                  <a:lnTo>
                    <a:pt x="160" y="13"/>
                  </a:lnTo>
                  <a:lnTo>
                    <a:pt x="163" y="19"/>
                  </a:lnTo>
                  <a:lnTo>
                    <a:pt x="169" y="28"/>
                  </a:lnTo>
                  <a:lnTo>
                    <a:pt x="173" y="40"/>
                  </a:lnTo>
                  <a:lnTo>
                    <a:pt x="179" y="55"/>
                  </a:lnTo>
                  <a:lnTo>
                    <a:pt x="179" y="70"/>
                  </a:lnTo>
                  <a:lnTo>
                    <a:pt x="180" y="87"/>
                  </a:lnTo>
                  <a:lnTo>
                    <a:pt x="182" y="102"/>
                  </a:lnTo>
                  <a:lnTo>
                    <a:pt x="184" y="119"/>
                  </a:lnTo>
                  <a:lnTo>
                    <a:pt x="184" y="133"/>
                  </a:lnTo>
                  <a:lnTo>
                    <a:pt x="184" y="146"/>
                  </a:lnTo>
                  <a:lnTo>
                    <a:pt x="184" y="154"/>
                  </a:lnTo>
                  <a:lnTo>
                    <a:pt x="184" y="158"/>
                  </a:lnTo>
                  <a:lnTo>
                    <a:pt x="141" y="216"/>
                  </a:lnTo>
                  <a:lnTo>
                    <a:pt x="141" y="220"/>
                  </a:lnTo>
                  <a:lnTo>
                    <a:pt x="146" y="237"/>
                  </a:lnTo>
                  <a:lnTo>
                    <a:pt x="150" y="249"/>
                  </a:lnTo>
                  <a:lnTo>
                    <a:pt x="154" y="262"/>
                  </a:lnTo>
                  <a:lnTo>
                    <a:pt x="160" y="277"/>
                  </a:lnTo>
                  <a:lnTo>
                    <a:pt x="165" y="296"/>
                  </a:lnTo>
                  <a:lnTo>
                    <a:pt x="169" y="313"/>
                  </a:lnTo>
                  <a:lnTo>
                    <a:pt x="175" y="332"/>
                  </a:lnTo>
                  <a:lnTo>
                    <a:pt x="180" y="353"/>
                  </a:lnTo>
                  <a:lnTo>
                    <a:pt x="186" y="376"/>
                  </a:lnTo>
                  <a:lnTo>
                    <a:pt x="190" y="397"/>
                  </a:lnTo>
                  <a:lnTo>
                    <a:pt x="196" y="418"/>
                  </a:lnTo>
                  <a:lnTo>
                    <a:pt x="199" y="439"/>
                  </a:lnTo>
                  <a:lnTo>
                    <a:pt x="203" y="462"/>
                  </a:lnTo>
                  <a:lnTo>
                    <a:pt x="205" y="481"/>
                  </a:lnTo>
                  <a:lnTo>
                    <a:pt x="207" y="502"/>
                  </a:lnTo>
                  <a:lnTo>
                    <a:pt x="207" y="521"/>
                  </a:lnTo>
                  <a:lnTo>
                    <a:pt x="209" y="542"/>
                  </a:lnTo>
                  <a:lnTo>
                    <a:pt x="209" y="559"/>
                  </a:lnTo>
                  <a:lnTo>
                    <a:pt x="209" y="576"/>
                  </a:lnTo>
                  <a:lnTo>
                    <a:pt x="209" y="593"/>
                  </a:lnTo>
                  <a:lnTo>
                    <a:pt x="209" y="612"/>
                  </a:lnTo>
                  <a:lnTo>
                    <a:pt x="205" y="627"/>
                  </a:lnTo>
                  <a:lnTo>
                    <a:pt x="205" y="644"/>
                  </a:lnTo>
                  <a:lnTo>
                    <a:pt x="201" y="659"/>
                  </a:lnTo>
                  <a:lnTo>
                    <a:pt x="201" y="677"/>
                  </a:lnTo>
                  <a:lnTo>
                    <a:pt x="199" y="692"/>
                  </a:lnTo>
                  <a:lnTo>
                    <a:pt x="198" y="709"/>
                  </a:lnTo>
                  <a:lnTo>
                    <a:pt x="198" y="724"/>
                  </a:lnTo>
                  <a:lnTo>
                    <a:pt x="198" y="741"/>
                  </a:lnTo>
                  <a:lnTo>
                    <a:pt x="196" y="754"/>
                  </a:lnTo>
                  <a:lnTo>
                    <a:pt x="194" y="770"/>
                  </a:lnTo>
                  <a:lnTo>
                    <a:pt x="194" y="785"/>
                  </a:lnTo>
                  <a:lnTo>
                    <a:pt x="194" y="800"/>
                  </a:lnTo>
                  <a:lnTo>
                    <a:pt x="194" y="813"/>
                  </a:lnTo>
                  <a:lnTo>
                    <a:pt x="194" y="827"/>
                  </a:lnTo>
                  <a:lnTo>
                    <a:pt x="194" y="840"/>
                  </a:lnTo>
                  <a:lnTo>
                    <a:pt x="194" y="853"/>
                  </a:lnTo>
                  <a:lnTo>
                    <a:pt x="194" y="863"/>
                  </a:lnTo>
                  <a:lnTo>
                    <a:pt x="194" y="872"/>
                  </a:lnTo>
                  <a:lnTo>
                    <a:pt x="194" y="880"/>
                  </a:lnTo>
                  <a:lnTo>
                    <a:pt x="194" y="889"/>
                  </a:lnTo>
                  <a:lnTo>
                    <a:pt x="194" y="899"/>
                  </a:lnTo>
                  <a:lnTo>
                    <a:pt x="196" y="905"/>
                  </a:lnTo>
                  <a:lnTo>
                    <a:pt x="175" y="1104"/>
                  </a:lnTo>
                  <a:lnTo>
                    <a:pt x="8" y="1036"/>
                  </a:lnTo>
                  <a:lnTo>
                    <a:pt x="6" y="1032"/>
                  </a:lnTo>
                  <a:lnTo>
                    <a:pt x="6" y="1026"/>
                  </a:lnTo>
                  <a:lnTo>
                    <a:pt x="4" y="1017"/>
                  </a:lnTo>
                  <a:lnTo>
                    <a:pt x="4" y="1005"/>
                  </a:lnTo>
                  <a:lnTo>
                    <a:pt x="2" y="988"/>
                  </a:lnTo>
                  <a:lnTo>
                    <a:pt x="2" y="971"/>
                  </a:lnTo>
                  <a:lnTo>
                    <a:pt x="2" y="950"/>
                  </a:lnTo>
                  <a:lnTo>
                    <a:pt x="2" y="931"/>
                  </a:lnTo>
                  <a:lnTo>
                    <a:pt x="0" y="907"/>
                  </a:lnTo>
                  <a:lnTo>
                    <a:pt x="0" y="884"/>
                  </a:lnTo>
                  <a:lnTo>
                    <a:pt x="0" y="859"/>
                  </a:lnTo>
                  <a:lnTo>
                    <a:pt x="0" y="834"/>
                  </a:lnTo>
                  <a:lnTo>
                    <a:pt x="0" y="808"/>
                  </a:lnTo>
                  <a:lnTo>
                    <a:pt x="0" y="785"/>
                  </a:lnTo>
                  <a:lnTo>
                    <a:pt x="0" y="760"/>
                  </a:lnTo>
                  <a:lnTo>
                    <a:pt x="2" y="739"/>
                  </a:lnTo>
                  <a:lnTo>
                    <a:pt x="2" y="715"/>
                  </a:lnTo>
                  <a:lnTo>
                    <a:pt x="2" y="694"/>
                  </a:lnTo>
                  <a:lnTo>
                    <a:pt x="2" y="673"/>
                  </a:lnTo>
                  <a:lnTo>
                    <a:pt x="4" y="656"/>
                  </a:lnTo>
                  <a:lnTo>
                    <a:pt x="4" y="637"/>
                  </a:lnTo>
                  <a:lnTo>
                    <a:pt x="6" y="619"/>
                  </a:lnTo>
                  <a:lnTo>
                    <a:pt x="8" y="602"/>
                  </a:lnTo>
                  <a:lnTo>
                    <a:pt x="9" y="589"/>
                  </a:lnTo>
                  <a:lnTo>
                    <a:pt x="9" y="572"/>
                  </a:lnTo>
                  <a:lnTo>
                    <a:pt x="13" y="559"/>
                  </a:lnTo>
                  <a:lnTo>
                    <a:pt x="13" y="543"/>
                  </a:lnTo>
                  <a:lnTo>
                    <a:pt x="17" y="532"/>
                  </a:lnTo>
                  <a:lnTo>
                    <a:pt x="19" y="517"/>
                  </a:lnTo>
                  <a:lnTo>
                    <a:pt x="21" y="504"/>
                  </a:lnTo>
                  <a:lnTo>
                    <a:pt x="23" y="490"/>
                  </a:lnTo>
                  <a:lnTo>
                    <a:pt x="27" y="479"/>
                  </a:lnTo>
                  <a:lnTo>
                    <a:pt x="27" y="464"/>
                  </a:lnTo>
                  <a:lnTo>
                    <a:pt x="30" y="450"/>
                  </a:lnTo>
                  <a:lnTo>
                    <a:pt x="30" y="437"/>
                  </a:lnTo>
                  <a:lnTo>
                    <a:pt x="34" y="424"/>
                  </a:lnTo>
                  <a:lnTo>
                    <a:pt x="36" y="410"/>
                  </a:lnTo>
                  <a:lnTo>
                    <a:pt x="38" y="397"/>
                  </a:lnTo>
                  <a:lnTo>
                    <a:pt x="40" y="384"/>
                  </a:lnTo>
                  <a:lnTo>
                    <a:pt x="44" y="372"/>
                  </a:lnTo>
                  <a:lnTo>
                    <a:pt x="46" y="359"/>
                  </a:lnTo>
                  <a:lnTo>
                    <a:pt x="49" y="346"/>
                  </a:lnTo>
                  <a:lnTo>
                    <a:pt x="51" y="334"/>
                  </a:lnTo>
                  <a:lnTo>
                    <a:pt x="55" y="323"/>
                  </a:lnTo>
                  <a:lnTo>
                    <a:pt x="57" y="310"/>
                  </a:lnTo>
                  <a:lnTo>
                    <a:pt x="61" y="298"/>
                  </a:lnTo>
                  <a:lnTo>
                    <a:pt x="65" y="289"/>
                  </a:lnTo>
                  <a:lnTo>
                    <a:pt x="70" y="279"/>
                  </a:lnTo>
                  <a:lnTo>
                    <a:pt x="76" y="260"/>
                  </a:lnTo>
                  <a:lnTo>
                    <a:pt x="85" y="243"/>
                  </a:lnTo>
                  <a:lnTo>
                    <a:pt x="93" y="230"/>
                  </a:lnTo>
                  <a:lnTo>
                    <a:pt x="103" y="218"/>
                  </a:lnTo>
                  <a:lnTo>
                    <a:pt x="116" y="203"/>
                  </a:lnTo>
                  <a:lnTo>
                    <a:pt x="123" y="199"/>
                  </a:lnTo>
                  <a:lnTo>
                    <a:pt x="53" y="119"/>
                  </a:lnTo>
                  <a:lnTo>
                    <a:pt x="55" y="114"/>
                  </a:lnTo>
                  <a:lnTo>
                    <a:pt x="65" y="100"/>
                  </a:lnTo>
                  <a:lnTo>
                    <a:pt x="68" y="89"/>
                  </a:lnTo>
                  <a:lnTo>
                    <a:pt x="76" y="80"/>
                  </a:lnTo>
                  <a:lnTo>
                    <a:pt x="84" y="70"/>
                  </a:lnTo>
                  <a:lnTo>
                    <a:pt x="93" y="61"/>
                  </a:lnTo>
                  <a:lnTo>
                    <a:pt x="101" y="47"/>
                  </a:lnTo>
                  <a:lnTo>
                    <a:pt x="110" y="36"/>
                  </a:lnTo>
                  <a:lnTo>
                    <a:pt x="120" y="24"/>
                  </a:lnTo>
                  <a:lnTo>
                    <a:pt x="129" y="17"/>
                  </a:lnTo>
                  <a:lnTo>
                    <a:pt x="142" y="4"/>
                  </a:lnTo>
                  <a:lnTo>
                    <a:pt x="150" y="0"/>
                  </a:lnTo>
                  <a:lnTo>
                    <a:pt x="150" y="0"/>
                  </a:lnTo>
                  <a:close/>
                </a:path>
              </a:pathLst>
            </a:custGeom>
            <a:solidFill>
              <a:srgbClr val="666666"/>
            </a:solidFill>
            <a:ln w="9525">
              <a:noFill/>
              <a:round/>
            </a:ln>
          </p:spPr>
          <p:txBody>
            <a:bodyPr/>
            <a:lstStyle/>
            <a:p>
              <a:endParaRPr lang="en-US"/>
            </a:p>
          </p:txBody>
        </p:sp>
        <p:sp>
          <p:nvSpPr>
            <p:cNvPr id="352447" name="Freeform 191"/>
            <p:cNvSpPr/>
            <p:nvPr/>
          </p:nvSpPr>
          <p:spPr bwMode="auto">
            <a:xfrm>
              <a:off x="4415" y="2735"/>
              <a:ext cx="1008" cy="945"/>
            </a:xfrm>
            <a:custGeom>
              <a:avLst/>
              <a:gdLst/>
              <a:ahLst/>
              <a:cxnLst>
                <a:cxn ang="0">
                  <a:pos x="171" y="15"/>
                </a:cxn>
                <a:cxn ang="0">
                  <a:pos x="247" y="0"/>
                </a:cxn>
                <a:cxn ang="0">
                  <a:pos x="1243" y="29"/>
                </a:cxn>
                <a:cxn ang="0">
                  <a:pos x="1473" y="183"/>
                </a:cxn>
                <a:cxn ang="0">
                  <a:pos x="1591" y="656"/>
                </a:cxn>
                <a:cxn ang="0">
                  <a:pos x="2016" y="1021"/>
                </a:cxn>
                <a:cxn ang="0">
                  <a:pos x="1535" y="1082"/>
                </a:cxn>
                <a:cxn ang="0">
                  <a:pos x="1322" y="1726"/>
                </a:cxn>
                <a:cxn ang="0">
                  <a:pos x="1271" y="1757"/>
                </a:cxn>
                <a:cxn ang="0">
                  <a:pos x="1399" y="1831"/>
                </a:cxn>
                <a:cxn ang="0">
                  <a:pos x="1220" y="1890"/>
                </a:cxn>
                <a:cxn ang="0">
                  <a:pos x="1214" y="1886"/>
                </a:cxn>
                <a:cxn ang="0">
                  <a:pos x="1201" y="1886"/>
                </a:cxn>
                <a:cxn ang="0">
                  <a:pos x="1180" y="1884"/>
                </a:cxn>
                <a:cxn ang="0">
                  <a:pos x="1155" y="1884"/>
                </a:cxn>
                <a:cxn ang="0">
                  <a:pos x="1121" y="1880"/>
                </a:cxn>
                <a:cxn ang="0">
                  <a:pos x="1085" y="1876"/>
                </a:cxn>
                <a:cxn ang="0">
                  <a:pos x="1045" y="1875"/>
                </a:cxn>
                <a:cxn ang="0">
                  <a:pos x="1003" y="1875"/>
                </a:cxn>
                <a:cxn ang="0">
                  <a:pos x="958" y="1871"/>
                </a:cxn>
                <a:cxn ang="0">
                  <a:pos x="912" y="1867"/>
                </a:cxn>
                <a:cxn ang="0">
                  <a:pos x="864" y="1863"/>
                </a:cxn>
                <a:cxn ang="0">
                  <a:pos x="821" y="1859"/>
                </a:cxn>
                <a:cxn ang="0">
                  <a:pos x="777" y="1857"/>
                </a:cxn>
                <a:cxn ang="0">
                  <a:pos x="739" y="1854"/>
                </a:cxn>
                <a:cxn ang="0">
                  <a:pos x="703" y="1848"/>
                </a:cxn>
                <a:cxn ang="0">
                  <a:pos x="672" y="1848"/>
                </a:cxn>
                <a:cxn ang="0">
                  <a:pos x="642" y="1840"/>
                </a:cxn>
                <a:cxn ang="0">
                  <a:pos x="613" y="1831"/>
                </a:cxn>
                <a:cxn ang="0">
                  <a:pos x="585" y="1819"/>
                </a:cxn>
                <a:cxn ang="0">
                  <a:pos x="560" y="1806"/>
                </a:cxn>
                <a:cxn ang="0">
                  <a:pos x="534" y="1789"/>
                </a:cxn>
                <a:cxn ang="0">
                  <a:pos x="511" y="1776"/>
                </a:cxn>
                <a:cxn ang="0">
                  <a:pos x="488" y="1760"/>
                </a:cxn>
                <a:cxn ang="0">
                  <a:pos x="469" y="1743"/>
                </a:cxn>
                <a:cxn ang="0">
                  <a:pos x="448" y="1726"/>
                </a:cxn>
                <a:cxn ang="0">
                  <a:pos x="431" y="1709"/>
                </a:cxn>
                <a:cxn ang="0">
                  <a:pos x="416" y="1696"/>
                </a:cxn>
                <a:cxn ang="0">
                  <a:pos x="406" y="1683"/>
                </a:cxn>
                <a:cxn ang="0">
                  <a:pos x="395" y="1671"/>
                </a:cxn>
                <a:cxn ang="0">
                  <a:pos x="389" y="1664"/>
                </a:cxn>
                <a:cxn ang="0">
                  <a:pos x="384" y="1658"/>
                </a:cxn>
                <a:cxn ang="0">
                  <a:pos x="393" y="1504"/>
                </a:cxn>
                <a:cxn ang="0">
                  <a:pos x="429" y="1032"/>
                </a:cxn>
                <a:cxn ang="0">
                  <a:pos x="0" y="1042"/>
                </a:cxn>
                <a:cxn ang="0">
                  <a:pos x="171" y="15"/>
                </a:cxn>
                <a:cxn ang="0">
                  <a:pos x="171" y="15"/>
                </a:cxn>
              </a:cxnLst>
              <a:rect l="0" t="0" r="r" b="b"/>
              <a:pathLst>
                <a:path w="2016" h="1890">
                  <a:moveTo>
                    <a:pt x="171" y="15"/>
                  </a:moveTo>
                  <a:lnTo>
                    <a:pt x="247" y="0"/>
                  </a:lnTo>
                  <a:lnTo>
                    <a:pt x="1243" y="29"/>
                  </a:lnTo>
                  <a:lnTo>
                    <a:pt x="1473" y="183"/>
                  </a:lnTo>
                  <a:lnTo>
                    <a:pt x="1591" y="656"/>
                  </a:lnTo>
                  <a:lnTo>
                    <a:pt x="2016" y="1021"/>
                  </a:lnTo>
                  <a:lnTo>
                    <a:pt x="1535" y="1082"/>
                  </a:lnTo>
                  <a:lnTo>
                    <a:pt x="1322" y="1726"/>
                  </a:lnTo>
                  <a:lnTo>
                    <a:pt x="1271" y="1757"/>
                  </a:lnTo>
                  <a:lnTo>
                    <a:pt x="1399" y="1831"/>
                  </a:lnTo>
                  <a:lnTo>
                    <a:pt x="1220" y="1890"/>
                  </a:lnTo>
                  <a:lnTo>
                    <a:pt x="1214" y="1886"/>
                  </a:lnTo>
                  <a:lnTo>
                    <a:pt x="1201" y="1886"/>
                  </a:lnTo>
                  <a:lnTo>
                    <a:pt x="1180" y="1884"/>
                  </a:lnTo>
                  <a:lnTo>
                    <a:pt x="1155" y="1884"/>
                  </a:lnTo>
                  <a:lnTo>
                    <a:pt x="1121" y="1880"/>
                  </a:lnTo>
                  <a:lnTo>
                    <a:pt x="1085" y="1876"/>
                  </a:lnTo>
                  <a:lnTo>
                    <a:pt x="1045" y="1875"/>
                  </a:lnTo>
                  <a:lnTo>
                    <a:pt x="1003" y="1875"/>
                  </a:lnTo>
                  <a:lnTo>
                    <a:pt x="958" y="1871"/>
                  </a:lnTo>
                  <a:lnTo>
                    <a:pt x="912" y="1867"/>
                  </a:lnTo>
                  <a:lnTo>
                    <a:pt x="864" y="1863"/>
                  </a:lnTo>
                  <a:lnTo>
                    <a:pt x="821" y="1859"/>
                  </a:lnTo>
                  <a:lnTo>
                    <a:pt x="777" y="1857"/>
                  </a:lnTo>
                  <a:lnTo>
                    <a:pt x="739" y="1854"/>
                  </a:lnTo>
                  <a:lnTo>
                    <a:pt x="703" y="1848"/>
                  </a:lnTo>
                  <a:lnTo>
                    <a:pt x="672" y="1848"/>
                  </a:lnTo>
                  <a:lnTo>
                    <a:pt x="642" y="1840"/>
                  </a:lnTo>
                  <a:lnTo>
                    <a:pt x="613" y="1831"/>
                  </a:lnTo>
                  <a:lnTo>
                    <a:pt x="585" y="1819"/>
                  </a:lnTo>
                  <a:lnTo>
                    <a:pt x="560" y="1806"/>
                  </a:lnTo>
                  <a:lnTo>
                    <a:pt x="534" y="1789"/>
                  </a:lnTo>
                  <a:lnTo>
                    <a:pt x="511" y="1776"/>
                  </a:lnTo>
                  <a:lnTo>
                    <a:pt x="488" y="1760"/>
                  </a:lnTo>
                  <a:lnTo>
                    <a:pt x="469" y="1743"/>
                  </a:lnTo>
                  <a:lnTo>
                    <a:pt x="448" y="1726"/>
                  </a:lnTo>
                  <a:lnTo>
                    <a:pt x="431" y="1709"/>
                  </a:lnTo>
                  <a:lnTo>
                    <a:pt x="416" y="1696"/>
                  </a:lnTo>
                  <a:lnTo>
                    <a:pt x="406" y="1683"/>
                  </a:lnTo>
                  <a:lnTo>
                    <a:pt x="395" y="1671"/>
                  </a:lnTo>
                  <a:lnTo>
                    <a:pt x="389" y="1664"/>
                  </a:lnTo>
                  <a:lnTo>
                    <a:pt x="384" y="1658"/>
                  </a:lnTo>
                  <a:lnTo>
                    <a:pt x="393" y="1504"/>
                  </a:lnTo>
                  <a:lnTo>
                    <a:pt x="429" y="1032"/>
                  </a:lnTo>
                  <a:lnTo>
                    <a:pt x="0" y="1042"/>
                  </a:lnTo>
                  <a:lnTo>
                    <a:pt x="171" y="15"/>
                  </a:lnTo>
                  <a:lnTo>
                    <a:pt x="171" y="15"/>
                  </a:lnTo>
                  <a:close/>
                </a:path>
              </a:pathLst>
            </a:custGeom>
            <a:solidFill>
              <a:srgbClr val="E8D9D9"/>
            </a:solidFill>
            <a:ln w="9525">
              <a:noFill/>
              <a:round/>
            </a:ln>
          </p:spPr>
          <p:txBody>
            <a:bodyPr/>
            <a:lstStyle/>
            <a:p>
              <a:endParaRPr lang="en-US"/>
            </a:p>
          </p:txBody>
        </p:sp>
        <p:sp>
          <p:nvSpPr>
            <p:cNvPr id="352448" name="Freeform 192"/>
            <p:cNvSpPr/>
            <p:nvPr/>
          </p:nvSpPr>
          <p:spPr bwMode="auto">
            <a:xfrm>
              <a:off x="4052" y="3445"/>
              <a:ext cx="588" cy="171"/>
            </a:xfrm>
            <a:custGeom>
              <a:avLst/>
              <a:gdLst/>
              <a:ahLst/>
              <a:cxnLst>
                <a:cxn ang="0">
                  <a:pos x="75" y="69"/>
                </a:cxn>
                <a:cxn ang="0">
                  <a:pos x="0" y="101"/>
                </a:cxn>
                <a:cxn ang="0">
                  <a:pos x="27" y="200"/>
                </a:cxn>
                <a:cxn ang="0">
                  <a:pos x="97" y="238"/>
                </a:cxn>
                <a:cxn ang="0">
                  <a:pos x="392" y="314"/>
                </a:cxn>
                <a:cxn ang="0">
                  <a:pos x="565" y="342"/>
                </a:cxn>
                <a:cxn ang="0">
                  <a:pos x="1099" y="179"/>
                </a:cxn>
                <a:cxn ang="0">
                  <a:pos x="1177" y="162"/>
                </a:cxn>
                <a:cxn ang="0">
                  <a:pos x="1177" y="129"/>
                </a:cxn>
                <a:cxn ang="0">
                  <a:pos x="681" y="0"/>
                </a:cxn>
                <a:cxn ang="0">
                  <a:pos x="677" y="0"/>
                </a:cxn>
                <a:cxn ang="0">
                  <a:pos x="671" y="4"/>
                </a:cxn>
                <a:cxn ang="0">
                  <a:pos x="658" y="10"/>
                </a:cxn>
                <a:cxn ang="0">
                  <a:pos x="643" y="17"/>
                </a:cxn>
                <a:cxn ang="0">
                  <a:pos x="630" y="21"/>
                </a:cxn>
                <a:cxn ang="0">
                  <a:pos x="618" y="23"/>
                </a:cxn>
                <a:cxn ang="0">
                  <a:pos x="603" y="27"/>
                </a:cxn>
                <a:cxn ang="0">
                  <a:pos x="592" y="31"/>
                </a:cxn>
                <a:cxn ang="0">
                  <a:pos x="573" y="32"/>
                </a:cxn>
                <a:cxn ang="0">
                  <a:pos x="559" y="34"/>
                </a:cxn>
                <a:cxn ang="0">
                  <a:pos x="540" y="38"/>
                </a:cxn>
                <a:cxn ang="0">
                  <a:pos x="523" y="40"/>
                </a:cxn>
                <a:cxn ang="0">
                  <a:pos x="500" y="40"/>
                </a:cxn>
                <a:cxn ang="0">
                  <a:pos x="478" y="40"/>
                </a:cxn>
                <a:cxn ang="0">
                  <a:pos x="455" y="40"/>
                </a:cxn>
                <a:cxn ang="0">
                  <a:pos x="432" y="40"/>
                </a:cxn>
                <a:cxn ang="0">
                  <a:pos x="407" y="38"/>
                </a:cxn>
                <a:cxn ang="0">
                  <a:pos x="384" y="38"/>
                </a:cxn>
                <a:cxn ang="0">
                  <a:pos x="362" y="34"/>
                </a:cxn>
                <a:cxn ang="0">
                  <a:pos x="341" y="34"/>
                </a:cxn>
                <a:cxn ang="0">
                  <a:pos x="318" y="32"/>
                </a:cxn>
                <a:cxn ang="0">
                  <a:pos x="301" y="31"/>
                </a:cxn>
                <a:cxn ang="0">
                  <a:pos x="284" y="31"/>
                </a:cxn>
                <a:cxn ang="0">
                  <a:pos x="272" y="31"/>
                </a:cxn>
                <a:cxn ang="0">
                  <a:pos x="259" y="27"/>
                </a:cxn>
                <a:cxn ang="0">
                  <a:pos x="251" y="27"/>
                </a:cxn>
                <a:cxn ang="0">
                  <a:pos x="246" y="27"/>
                </a:cxn>
                <a:cxn ang="0">
                  <a:pos x="75" y="69"/>
                </a:cxn>
                <a:cxn ang="0">
                  <a:pos x="75" y="69"/>
                </a:cxn>
              </a:cxnLst>
              <a:rect l="0" t="0" r="r" b="b"/>
              <a:pathLst>
                <a:path w="1177" h="342">
                  <a:moveTo>
                    <a:pt x="75" y="69"/>
                  </a:moveTo>
                  <a:lnTo>
                    <a:pt x="0" y="101"/>
                  </a:lnTo>
                  <a:lnTo>
                    <a:pt x="27" y="200"/>
                  </a:lnTo>
                  <a:lnTo>
                    <a:pt x="97" y="238"/>
                  </a:lnTo>
                  <a:lnTo>
                    <a:pt x="392" y="314"/>
                  </a:lnTo>
                  <a:lnTo>
                    <a:pt x="565" y="342"/>
                  </a:lnTo>
                  <a:lnTo>
                    <a:pt x="1099" y="179"/>
                  </a:lnTo>
                  <a:lnTo>
                    <a:pt x="1177" y="162"/>
                  </a:lnTo>
                  <a:lnTo>
                    <a:pt x="1177" y="129"/>
                  </a:lnTo>
                  <a:lnTo>
                    <a:pt x="681" y="0"/>
                  </a:lnTo>
                  <a:lnTo>
                    <a:pt x="677" y="0"/>
                  </a:lnTo>
                  <a:lnTo>
                    <a:pt x="671" y="4"/>
                  </a:lnTo>
                  <a:lnTo>
                    <a:pt x="658" y="10"/>
                  </a:lnTo>
                  <a:lnTo>
                    <a:pt x="643" y="17"/>
                  </a:lnTo>
                  <a:lnTo>
                    <a:pt x="630" y="21"/>
                  </a:lnTo>
                  <a:lnTo>
                    <a:pt x="618" y="23"/>
                  </a:lnTo>
                  <a:lnTo>
                    <a:pt x="603" y="27"/>
                  </a:lnTo>
                  <a:lnTo>
                    <a:pt x="592" y="31"/>
                  </a:lnTo>
                  <a:lnTo>
                    <a:pt x="573" y="32"/>
                  </a:lnTo>
                  <a:lnTo>
                    <a:pt x="559" y="34"/>
                  </a:lnTo>
                  <a:lnTo>
                    <a:pt x="540" y="38"/>
                  </a:lnTo>
                  <a:lnTo>
                    <a:pt x="523" y="40"/>
                  </a:lnTo>
                  <a:lnTo>
                    <a:pt x="500" y="40"/>
                  </a:lnTo>
                  <a:lnTo>
                    <a:pt x="478" y="40"/>
                  </a:lnTo>
                  <a:lnTo>
                    <a:pt x="455" y="40"/>
                  </a:lnTo>
                  <a:lnTo>
                    <a:pt x="432" y="40"/>
                  </a:lnTo>
                  <a:lnTo>
                    <a:pt x="407" y="38"/>
                  </a:lnTo>
                  <a:lnTo>
                    <a:pt x="384" y="38"/>
                  </a:lnTo>
                  <a:lnTo>
                    <a:pt x="362" y="34"/>
                  </a:lnTo>
                  <a:lnTo>
                    <a:pt x="341" y="34"/>
                  </a:lnTo>
                  <a:lnTo>
                    <a:pt x="318" y="32"/>
                  </a:lnTo>
                  <a:lnTo>
                    <a:pt x="301" y="31"/>
                  </a:lnTo>
                  <a:lnTo>
                    <a:pt x="284" y="31"/>
                  </a:lnTo>
                  <a:lnTo>
                    <a:pt x="272" y="31"/>
                  </a:lnTo>
                  <a:lnTo>
                    <a:pt x="259" y="27"/>
                  </a:lnTo>
                  <a:lnTo>
                    <a:pt x="251" y="27"/>
                  </a:lnTo>
                  <a:lnTo>
                    <a:pt x="246" y="27"/>
                  </a:lnTo>
                  <a:lnTo>
                    <a:pt x="75" y="69"/>
                  </a:lnTo>
                  <a:lnTo>
                    <a:pt x="75" y="69"/>
                  </a:lnTo>
                  <a:close/>
                </a:path>
              </a:pathLst>
            </a:custGeom>
            <a:solidFill>
              <a:srgbClr val="E8D9D9"/>
            </a:solidFill>
            <a:ln w="9525">
              <a:noFill/>
              <a:round/>
            </a:ln>
          </p:spPr>
          <p:txBody>
            <a:bodyPr/>
            <a:lstStyle/>
            <a:p>
              <a:endParaRPr lang="en-US"/>
            </a:p>
          </p:txBody>
        </p:sp>
        <p:sp>
          <p:nvSpPr>
            <p:cNvPr id="352449" name="Freeform 193"/>
            <p:cNvSpPr/>
            <p:nvPr/>
          </p:nvSpPr>
          <p:spPr bwMode="auto">
            <a:xfrm>
              <a:off x="2639" y="3243"/>
              <a:ext cx="1036" cy="316"/>
            </a:xfrm>
            <a:custGeom>
              <a:avLst/>
              <a:gdLst/>
              <a:ahLst/>
              <a:cxnLst>
                <a:cxn ang="0">
                  <a:pos x="45" y="204"/>
                </a:cxn>
                <a:cxn ang="0">
                  <a:pos x="28" y="226"/>
                </a:cxn>
                <a:cxn ang="0">
                  <a:pos x="15" y="259"/>
                </a:cxn>
                <a:cxn ang="0">
                  <a:pos x="4" y="293"/>
                </a:cxn>
                <a:cxn ang="0">
                  <a:pos x="0" y="333"/>
                </a:cxn>
                <a:cxn ang="0">
                  <a:pos x="4" y="375"/>
                </a:cxn>
                <a:cxn ang="0">
                  <a:pos x="25" y="422"/>
                </a:cxn>
                <a:cxn ang="0">
                  <a:pos x="63" y="472"/>
                </a:cxn>
                <a:cxn ang="0">
                  <a:pos x="116" y="519"/>
                </a:cxn>
                <a:cxn ang="0">
                  <a:pos x="175" y="563"/>
                </a:cxn>
                <a:cxn ang="0">
                  <a:pos x="230" y="599"/>
                </a:cxn>
                <a:cxn ang="0">
                  <a:pos x="270" y="622"/>
                </a:cxn>
                <a:cxn ang="0">
                  <a:pos x="289" y="633"/>
                </a:cxn>
                <a:cxn ang="0">
                  <a:pos x="371" y="628"/>
                </a:cxn>
                <a:cxn ang="0">
                  <a:pos x="589" y="610"/>
                </a:cxn>
                <a:cxn ang="0">
                  <a:pos x="889" y="588"/>
                </a:cxn>
                <a:cxn ang="0">
                  <a:pos x="1220" y="569"/>
                </a:cxn>
                <a:cxn ang="0">
                  <a:pos x="1526" y="550"/>
                </a:cxn>
                <a:cxn ang="0">
                  <a:pos x="1760" y="542"/>
                </a:cxn>
                <a:cxn ang="0">
                  <a:pos x="1914" y="542"/>
                </a:cxn>
                <a:cxn ang="0">
                  <a:pos x="2026" y="550"/>
                </a:cxn>
                <a:cxn ang="0">
                  <a:pos x="2062" y="542"/>
                </a:cxn>
                <a:cxn ang="0">
                  <a:pos x="2047" y="502"/>
                </a:cxn>
                <a:cxn ang="0">
                  <a:pos x="2028" y="456"/>
                </a:cxn>
                <a:cxn ang="0">
                  <a:pos x="2007" y="409"/>
                </a:cxn>
                <a:cxn ang="0">
                  <a:pos x="1986" y="375"/>
                </a:cxn>
                <a:cxn ang="0">
                  <a:pos x="1961" y="344"/>
                </a:cxn>
                <a:cxn ang="0">
                  <a:pos x="1933" y="322"/>
                </a:cxn>
                <a:cxn ang="0">
                  <a:pos x="1893" y="312"/>
                </a:cxn>
                <a:cxn ang="0">
                  <a:pos x="1868" y="308"/>
                </a:cxn>
                <a:cxn ang="0">
                  <a:pos x="1825" y="297"/>
                </a:cxn>
                <a:cxn ang="0">
                  <a:pos x="1769" y="280"/>
                </a:cxn>
                <a:cxn ang="0">
                  <a:pos x="1707" y="261"/>
                </a:cxn>
                <a:cxn ang="0">
                  <a:pos x="1642" y="244"/>
                </a:cxn>
                <a:cxn ang="0">
                  <a:pos x="1568" y="221"/>
                </a:cxn>
                <a:cxn ang="0">
                  <a:pos x="1496" y="200"/>
                </a:cxn>
                <a:cxn ang="0">
                  <a:pos x="1414" y="179"/>
                </a:cxn>
                <a:cxn ang="0">
                  <a:pos x="1319" y="156"/>
                </a:cxn>
                <a:cxn ang="0">
                  <a:pos x="1205" y="133"/>
                </a:cxn>
                <a:cxn ang="0">
                  <a:pos x="1087" y="105"/>
                </a:cxn>
                <a:cxn ang="0">
                  <a:pos x="1000" y="72"/>
                </a:cxn>
                <a:cxn ang="0">
                  <a:pos x="946" y="44"/>
                </a:cxn>
                <a:cxn ang="0">
                  <a:pos x="912" y="17"/>
                </a:cxn>
                <a:cxn ang="0">
                  <a:pos x="899" y="0"/>
                </a:cxn>
                <a:cxn ang="0">
                  <a:pos x="867" y="8"/>
                </a:cxn>
                <a:cxn ang="0">
                  <a:pos x="785" y="36"/>
                </a:cxn>
                <a:cxn ang="0">
                  <a:pos x="677" y="74"/>
                </a:cxn>
                <a:cxn ang="0">
                  <a:pos x="555" y="112"/>
                </a:cxn>
                <a:cxn ang="0">
                  <a:pos x="441" y="143"/>
                </a:cxn>
                <a:cxn ang="0">
                  <a:pos x="342" y="162"/>
                </a:cxn>
                <a:cxn ang="0">
                  <a:pos x="249" y="175"/>
                </a:cxn>
                <a:cxn ang="0">
                  <a:pos x="167" y="187"/>
                </a:cxn>
                <a:cxn ang="0">
                  <a:pos x="101" y="192"/>
                </a:cxn>
                <a:cxn ang="0">
                  <a:pos x="63" y="196"/>
                </a:cxn>
                <a:cxn ang="0">
                  <a:pos x="55" y="198"/>
                </a:cxn>
              </a:cxnLst>
              <a:rect l="0" t="0" r="r" b="b"/>
              <a:pathLst>
                <a:path w="2072" h="633">
                  <a:moveTo>
                    <a:pt x="55" y="198"/>
                  </a:moveTo>
                  <a:lnTo>
                    <a:pt x="51" y="198"/>
                  </a:lnTo>
                  <a:lnTo>
                    <a:pt x="45" y="204"/>
                  </a:lnTo>
                  <a:lnTo>
                    <a:pt x="40" y="207"/>
                  </a:lnTo>
                  <a:lnTo>
                    <a:pt x="34" y="217"/>
                  </a:lnTo>
                  <a:lnTo>
                    <a:pt x="28" y="226"/>
                  </a:lnTo>
                  <a:lnTo>
                    <a:pt x="25" y="244"/>
                  </a:lnTo>
                  <a:lnTo>
                    <a:pt x="19" y="249"/>
                  </a:lnTo>
                  <a:lnTo>
                    <a:pt x="15" y="259"/>
                  </a:lnTo>
                  <a:lnTo>
                    <a:pt x="11" y="270"/>
                  </a:lnTo>
                  <a:lnTo>
                    <a:pt x="7" y="282"/>
                  </a:lnTo>
                  <a:lnTo>
                    <a:pt x="4" y="293"/>
                  </a:lnTo>
                  <a:lnTo>
                    <a:pt x="2" y="304"/>
                  </a:lnTo>
                  <a:lnTo>
                    <a:pt x="0" y="318"/>
                  </a:lnTo>
                  <a:lnTo>
                    <a:pt x="0" y="333"/>
                  </a:lnTo>
                  <a:lnTo>
                    <a:pt x="0" y="346"/>
                  </a:lnTo>
                  <a:lnTo>
                    <a:pt x="2" y="361"/>
                  </a:lnTo>
                  <a:lnTo>
                    <a:pt x="4" y="375"/>
                  </a:lnTo>
                  <a:lnTo>
                    <a:pt x="9" y="392"/>
                  </a:lnTo>
                  <a:lnTo>
                    <a:pt x="15" y="409"/>
                  </a:lnTo>
                  <a:lnTo>
                    <a:pt x="25" y="422"/>
                  </a:lnTo>
                  <a:lnTo>
                    <a:pt x="34" y="439"/>
                  </a:lnTo>
                  <a:lnTo>
                    <a:pt x="49" y="456"/>
                  </a:lnTo>
                  <a:lnTo>
                    <a:pt x="63" y="472"/>
                  </a:lnTo>
                  <a:lnTo>
                    <a:pt x="80" y="489"/>
                  </a:lnTo>
                  <a:lnTo>
                    <a:pt x="97" y="502"/>
                  </a:lnTo>
                  <a:lnTo>
                    <a:pt x="116" y="519"/>
                  </a:lnTo>
                  <a:lnTo>
                    <a:pt x="135" y="534"/>
                  </a:lnTo>
                  <a:lnTo>
                    <a:pt x="156" y="550"/>
                  </a:lnTo>
                  <a:lnTo>
                    <a:pt x="175" y="563"/>
                  </a:lnTo>
                  <a:lnTo>
                    <a:pt x="196" y="578"/>
                  </a:lnTo>
                  <a:lnTo>
                    <a:pt x="213" y="588"/>
                  </a:lnTo>
                  <a:lnTo>
                    <a:pt x="230" y="599"/>
                  </a:lnTo>
                  <a:lnTo>
                    <a:pt x="245" y="607"/>
                  </a:lnTo>
                  <a:lnTo>
                    <a:pt x="260" y="616"/>
                  </a:lnTo>
                  <a:lnTo>
                    <a:pt x="270" y="622"/>
                  </a:lnTo>
                  <a:lnTo>
                    <a:pt x="279" y="629"/>
                  </a:lnTo>
                  <a:lnTo>
                    <a:pt x="285" y="631"/>
                  </a:lnTo>
                  <a:lnTo>
                    <a:pt x="289" y="633"/>
                  </a:lnTo>
                  <a:lnTo>
                    <a:pt x="298" y="631"/>
                  </a:lnTo>
                  <a:lnTo>
                    <a:pt x="327" y="629"/>
                  </a:lnTo>
                  <a:lnTo>
                    <a:pt x="371" y="628"/>
                  </a:lnTo>
                  <a:lnTo>
                    <a:pt x="433" y="622"/>
                  </a:lnTo>
                  <a:lnTo>
                    <a:pt x="505" y="614"/>
                  </a:lnTo>
                  <a:lnTo>
                    <a:pt x="589" y="610"/>
                  </a:lnTo>
                  <a:lnTo>
                    <a:pt x="682" y="603"/>
                  </a:lnTo>
                  <a:lnTo>
                    <a:pt x="785" y="597"/>
                  </a:lnTo>
                  <a:lnTo>
                    <a:pt x="889" y="588"/>
                  </a:lnTo>
                  <a:lnTo>
                    <a:pt x="998" y="584"/>
                  </a:lnTo>
                  <a:lnTo>
                    <a:pt x="1108" y="576"/>
                  </a:lnTo>
                  <a:lnTo>
                    <a:pt x="1220" y="569"/>
                  </a:lnTo>
                  <a:lnTo>
                    <a:pt x="1327" y="561"/>
                  </a:lnTo>
                  <a:lnTo>
                    <a:pt x="1429" y="557"/>
                  </a:lnTo>
                  <a:lnTo>
                    <a:pt x="1526" y="550"/>
                  </a:lnTo>
                  <a:lnTo>
                    <a:pt x="1616" y="550"/>
                  </a:lnTo>
                  <a:lnTo>
                    <a:pt x="1692" y="542"/>
                  </a:lnTo>
                  <a:lnTo>
                    <a:pt x="1760" y="542"/>
                  </a:lnTo>
                  <a:lnTo>
                    <a:pt x="1819" y="542"/>
                  </a:lnTo>
                  <a:lnTo>
                    <a:pt x="1872" y="542"/>
                  </a:lnTo>
                  <a:lnTo>
                    <a:pt x="1914" y="542"/>
                  </a:lnTo>
                  <a:lnTo>
                    <a:pt x="1952" y="542"/>
                  </a:lnTo>
                  <a:lnTo>
                    <a:pt x="1982" y="544"/>
                  </a:lnTo>
                  <a:lnTo>
                    <a:pt x="2026" y="550"/>
                  </a:lnTo>
                  <a:lnTo>
                    <a:pt x="2053" y="553"/>
                  </a:lnTo>
                  <a:lnTo>
                    <a:pt x="2072" y="563"/>
                  </a:lnTo>
                  <a:lnTo>
                    <a:pt x="2062" y="542"/>
                  </a:lnTo>
                  <a:lnTo>
                    <a:pt x="2057" y="527"/>
                  </a:lnTo>
                  <a:lnTo>
                    <a:pt x="2053" y="515"/>
                  </a:lnTo>
                  <a:lnTo>
                    <a:pt x="2047" y="502"/>
                  </a:lnTo>
                  <a:lnTo>
                    <a:pt x="2043" y="489"/>
                  </a:lnTo>
                  <a:lnTo>
                    <a:pt x="2036" y="472"/>
                  </a:lnTo>
                  <a:lnTo>
                    <a:pt x="2028" y="456"/>
                  </a:lnTo>
                  <a:lnTo>
                    <a:pt x="2020" y="439"/>
                  </a:lnTo>
                  <a:lnTo>
                    <a:pt x="2015" y="426"/>
                  </a:lnTo>
                  <a:lnTo>
                    <a:pt x="2007" y="409"/>
                  </a:lnTo>
                  <a:lnTo>
                    <a:pt x="1999" y="399"/>
                  </a:lnTo>
                  <a:lnTo>
                    <a:pt x="1992" y="384"/>
                  </a:lnTo>
                  <a:lnTo>
                    <a:pt x="1986" y="375"/>
                  </a:lnTo>
                  <a:lnTo>
                    <a:pt x="1977" y="365"/>
                  </a:lnTo>
                  <a:lnTo>
                    <a:pt x="1969" y="356"/>
                  </a:lnTo>
                  <a:lnTo>
                    <a:pt x="1961" y="344"/>
                  </a:lnTo>
                  <a:lnTo>
                    <a:pt x="1956" y="339"/>
                  </a:lnTo>
                  <a:lnTo>
                    <a:pt x="1944" y="327"/>
                  </a:lnTo>
                  <a:lnTo>
                    <a:pt x="1933" y="322"/>
                  </a:lnTo>
                  <a:lnTo>
                    <a:pt x="1914" y="314"/>
                  </a:lnTo>
                  <a:lnTo>
                    <a:pt x="1901" y="314"/>
                  </a:lnTo>
                  <a:lnTo>
                    <a:pt x="1893" y="312"/>
                  </a:lnTo>
                  <a:lnTo>
                    <a:pt x="1887" y="312"/>
                  </a:lnTo>
                  <a:lnTo>
                    <a:pt x="1878" y="312"/>
                  </a:lnTo>
                  <a:lnTo>
                    <a:pt x="1868" y="308"/>
                  </a:lnTo>
                  <a:lnTo>
                    <a:pt x="1855" y="304"/>
                  </a:lnTo>
                  <a:lnTo>
                    <a:pt x="1842" y="301"/>
                  </a:lnTo>
                  <a:lnTo>
                    <a:pt x="1825" y="297"/>
                  </a:lnTo>
                  <a:lnTo>
                    <a:pt x="1809" y="293"/>
                  </a:lnTo>
                  <a:lnTo>
                    <a:pt x="1789" y="285"/>
                  </a:lnTo>
                  <a:lnTo>
                    <a:pt x="1769" y="280"/>
                  </a:lnTo>
                  <a:lnTo>
                    <a:pt x="1749" y="274"/>
                  </a:lnTo>
                  <a:lnTo>
                    <a:pt x="1730" y="268"/>
                  </a:lnTo>
                  <a:lnTo>
                    <a:pt x="1707" y="261"/>
                  </a:lnTo>
                  <a:lnTo>
                    <a:pt x="1686" y="255"/>
                  </a:lnTo>
                  <a:lnTo>
                    <a:pt x="1665" y="249"/>
                  </a:lnTo>
                  <a:lnTo>
                    <a:pt x="1642" y="244"/>
                  </a:lnTo>
                  <a:lnTo>
                    <a:pt x="1619" y="236"/>
                  </a:lnTo>
                  <a:lnTo>
                    <a:pt x="1595" y="228"/>
                  </a:lnTo>
                  <a:lnTo>
                    <a:pt x="1568" y="221"/>
                  </a:lnTo>
                  <a:lnTo>
                    <a:pt x="1547" y="215"/>
                  </a:lnTo>
                  <a:lnTo>
                    <a:pt x="1520" y="207"/>
                  </a:lnTo>
                  <a:lnTo>
                    <a:pt x="1496" y="200"/>
                  </a:lnTo>
                  <a:lnTo>
                    <a:pt x="1469" y="192"/>
                  </a:lnTo>
                  <a:lnTo>
                    <a:pt x="1444" y="187"/>
                  </a:lnTo>
                  <a:lnTo>
                    <a:pt x="1414" y="179"/>
                  </a:lnTo>
                  <a:lnTo>
                    <a:pt x="1384" y="171"/>
                  </a:lnTo>
                  <a:lnTo>
                    <a:pt x="1351" y="164"/>
                  </a:lnTo>
                  <a:lnTo>
                    <a:pt x="1319" y="156"/>
                  </a:lnTo>
                  <a:lnTo>
                    <a:pt x="1281" y="149"/>
                  </a:lnTo>
                  <a:lnTo>
                    <a:pt x="1245" y="141"/>
                  </a:lnTo>
                  <a:lnTo>
                    <a:pt x="1205" y="133"/>
                  </a:lnTo>
                  <a:lnTo>
                    <a:pt x="1165" y="126"/>
                  </a:lnTo>
                  <a:lnTo>
                    <a:pt x="1123" y="114"/>
                  </a:lnTo>
                  <a:lnTo>
                    <a:pt x="1087" y="105"/>
                  </a:lnTo>
                  <a:lnTo>
                    <a:pt x="1053" y="93"/>
                  </a:lnTo>
                  <a:lnTo>
                    <a:pt x="1026" y="84"/>
                  </a:lnTo>
                  <a:lnTo>
                    <a:pt x="1000" y="72"/>
                  </a:lnTo>
                  <a:lnTo>
                    <a:pt x="979" y="63"/>
                  </a:lnTo>
                  <a:lnTo>
                    <a:pt x="960" y="53"/>
                  </a:lnTo>
                  <a:lnTo>
                    <a:pt x="946" y="44"/>
                  </a:lnTo>
                  <a:lnTo>
                    <a:pt x="931" y="33"/>
                  </a:lnTo>
                  <a:lnTo>
                    <a:pt x="922" y="25"/>
                  </a:lnTo>
                  <a:lnTo>
                    <a:pt x="912" y="17"/>
                  </a:lnTo>
                  <a:lnTo>
                    <a:pt x="908" y="12"/>
                  </a:lnTo>
                  <a:lnTo>
                    <a:pt x="901" y="2"/>
                  </a:lnTo>
                  <a:lnTo>
                    <a:pt x="899" y="0"/>
                  </a:lnTo>
                  <a:lnTo>
                    <a:pt x="893" y="0"/>
                  </a:lnTo>
                  <a:lnTo>
                    <a:pt x="884" y="4"/>
                  </a:lnTo>
                  <a:lnTo>
                    <a:pt x="867" y="8"/>
                  </a:lnTo>
                  <a:lnTo>
                    <a:pt x="844" y="17"/>
                  </a:lnTo>
                  <a:lnTo>
                    <a:pt x="815" y="25"/>
                  </a:lnTo>
                  <a:lnTo>
                    <a:pt x="785" y="36"/>
                  </a:lnTo>
                  <a:lnTo>
                    <a:pt x="751" y="50"/>
                  </a:lnTo>
                  <a:lnTo>
                    <a:pt x="716" y="63"/>
                  </a:lnTo>
                  <a:lnTo>
                    <a:pt x="677" y="74"/>
                  </a:lnTo>
                  <a:lnTo>
                    <a:pt x="637" y="88"/>
                  </a:lnTo>
                  <a:lnTo>
                    <a:pt x="595" y="99"/>
                  </a:lnTo>
                  <a:lnTo>
                    <a:pt x="555" y="112"/>
                  </a:lnTo>
                  <a:lnTo>
                    <a:pt x="515" y="124"/>
                  </a:lnTo>
                  <a:lnTo>
                    <a:pt x="477" y="135"/>
                  </a:lnTo>
                  <a:lnTo>
                    <a:pt x="441" y="143"/>
                  </a:lnTo>
                  <a:lnTo>
                    <a:pt x="409" y="152"/>
                  </a:lnTo>
                  <a:lnTo>
                    <a:pt x="374" y="156"/>
                  </a:lnTo>
                  <a:lnTo>
                    <a:pt x="342" y="162"/>
                  </a:lnTo>
                  <a:lnTo>
                    <a:pt x="310" y="166"/>
                  </a:lnTo>
                  <a:lnTo>
                    <a:pt x="279" y="171"/>
                  </a:lnTo>
                  <a:lnTo>
                    <a:pt x="249" y="175"/>
                  </a:lnTo>
                  <a:lnTo>
                    <a:pt x="220" y="179"/>
                  </a:lnTo>
                  <a:lnTo>
                    <a:pt x="192" y="183"/>
                  </a:lnTo>
                  <a:lnTo>
                    <a:pt x="167" y="187"/>
                  </a:lnTo>
                  <a:lnTo>
                    <a:pt x="141" y="188"/>
                  </a:lnTo>
                  <a:lnTo>
                    <a:pt x="120" y="190"/>
                  </a:lnTo>
                  <a:lnTo>
                    <a:pt x="101" y="192"/>
                  </a:lnTo>
                  <a:lnTo>
                    <a:pt x="85" y="194"/>
                  </a:lnTo>
                  <a:lnTo>
                    <a:pt x="72" y="194"/>
                  </a:lnTo>
                  <a:lnTo>
                    <a:pt x="63" y="196"/>
                  </a:lnTo>
                  <a:lnTo>
                    <a:pt x="55" y="196"/>
                  </a:lnTo>
                  <a:lnTo>
                    <a:pt x="55" y="198"/>
                  </a:lnTo>
                  <a:lnTo>
                    <a:pt x="55" y="198"/>
                  </a:lnTo>
                  <a:close/>
                </a:path>
              </a:pathLst>
            </a:custGeom>
            <a:solidFill>
              <a:srgbClr val="788578"/>
            </a:solidFill>
            <a:ln w="9525">
              <a:noFill/>
              <a:round/>
            </a:ln>
          </p:spPr>
          <p:txBody>
            <a:bodyPr/>
            <a:lstStyle/>
            <a:p>
              <a:endParaRPr lang="en-US"/>
            </a:p>
          </p:txBody>
        </p:sp>
        <p:sp>
          <p:nvSpPr>
            <p:cNvPr id="352450" name="Freeform 194"/>
            <p:cNvSpPr/>
            <p:nvPr/>
          </p:nvSpPr>
          <p:spPr bwMode="auto">
            <a:xfrm>
              <a:off x="3075" y="2569"/>
              <a:ext cx="138" cy="707"/>
            </a:xfrm>
            <a:custGeom>
              <a:avLst/>
              <a:gdLst/>
              <a:ahLst/>
              <a:cxnLst>
                <a:cxn ang="0">
                  <a:pos x="181" y="0"/>
                </a:cxn>
                <a:cxn ang="0">
                  <a:pos x="223" y="25"/>
                </a:cxn>
                <a:cxn ang="0">
                  <a:pos x="227" y="63"/>
                </a:cxn>
                <a:cxn ang="0">
                  <a:pos x="223" y="99"/>
                </a:cxn>
                <a:cxn ang="0">
                  <a:pos x="229" y="112"/>
                </a:cxn>
                <a:cxn ang="0">
                  <a:pos x="259" y="156"/>
                </a:cxn>
                <a:cxn ang="0">
                  <a:pos x="268" y="189"/>
                </a:cxn>
                <a:cxn ang="0">
                  <a:pos x="274" y="236"/>
                </a:cxn>
                <a:cxn ang="0">
                  <a:pos x="276" y="287"/>
                </a:cxn>
                <a:cxn ang="0">
                  <a:pos x="276" y="343"/>
                </a:cxn>
                <a:cxn ang="0">
                  <a:pos x="272" y="384"/>
                </a:cxn>
                <a:cxn ang="0">
                  <a:pos x="272" y="415"/>
                </a:cxn>
                <a:cxn ang="0">
                  <a:pos x="257" y="784"/>
                </a:cxn>
                <a:cxn ang="0">
                  <a:pos x="251" y="795"/>
                </a:cxn>
                <a:cxn ang="0">
                  <a:pos x="242" y="835"/>
                </a:cxn>
                <a:cxn ang="0">
                  <a:pos x="230" y="888"/>
                </a:cxn>
                <a:cxn ang="0">
                  <a:pos x="221" y="955"/>
                </a:cxn>
                <a:cxn ang="0">
                  <a:pos x="215" y="1023"/>
                </a:cxn>
                <a:cxn ang="0">
                  <a:pos x="215" y="1084"/>
                </a:cxn>
                <a:cxn ang="0">
                  <a:pos x="223" y="1137"/>
                </a:cxn>
                <a:cxn ang="0">
                  <a:pos x="236" y="1181"/>
                </a:cxn>
                <a:cxn ang="0">
                  <a:pos x="246" y="1209"/>
                </a:cxn>
                <a:cxn ang="0">
                  <a:pos x="257" y="1232"/>
                </a:cxn>
                <a:cxn ang="0">
                  <a:pos x="242" y="1247"/>
                </a:cxn>
                <a:cxn ang="0">
                  <a:pos x="221" y="1289"/>
                </a:cxn>
                <a:cxn ang="0">
                  <a:pos x="204" y="1341"/>
                </a:cxn>
                <a:cxn ang="0">
                  <a:pos x="200" y="1386"/>
                </a:cxn>
                <a:cxn ang="0">
                  <a:pos x="202" y="1411"/>
                </a:cxn>
                <a:cxn ang="0">
                  <a:pos x="192" y="1415"/>
                </a:cxn>
                <a:cxn ang="0">
                  <a:pos x="152" y="1407"/>
                </a:cxn>
                <a:cxn ang="0">
                  <a:pos x="101" y="1382"/>
                </a:cxn>
                <a:cxn ang="0">
                  <a:pos x="73" y="1352"/>
                </a:cxn>
                <a:cxn ang="0">
                  <a:pos x="50" y="1320"/>
                </a:cxn>
                <a:cxn ang="0">
                  <a:pos x="27" y="1278"/>
                </a:cxn>
                <a:cxn ang="0">
                  <a:pos x="16" y="1249"/>
                </a:cxn>
                <a:cxn ang="0">
                  <a:pos x="6" y="1105"/>
                </a:cxn>
                <a:cxn ang="0">
                  <a:pos x="29" y="1073"/>
                </a:cxn>
                <a:cxn ang="0">
                  <a:pos x="44" y="1035"/>
                </a:cxn>
                <a:cxn ang="0">
                  <a:pos x="54" y="968"/>
                </a:cxn>
                <a:cxn ang="0">
                  <a:pos x="57" y="875"/>
                </a:cxn>
                <a:cxn ang="0">
                  <a:pos x="54" y="759"/>
                </a:cxn>
                <a:cxn ang="0">
                  <a:pos x="48" y="647"/>
                </a:cxn>
                <a:cxn ang="0">
                  <a:pos x="38" y="546"/>
                </a:cxn>
                <a:cxn ang="0">
                  <a:pos x="35" y="487"/>
                </a:cxn>
                <a:cxn ang="0">
                  <a:pos x="86" y="251"/>
                </a:cxn>
                <a:cxn ang="0">
                  <a:pos x="101" y="80"/>
                </a:cxn>
              </a:cxnLst>
              <a:rect l="0" t="0" r="r" b="b"/>
              <a:pathLst>
                <a:path w="276" h="1415">
                  <a:moveTo>
                    <a:pt x="101" y="80"/>
                  </a:moveTo>
                  <a:lnTo>
                    <a:pt x="177" y="0"/>
                  </a:lnTo>
                  <a:lnTo>
                    <a:pt x="181" y="0"/>
                  </a:lnTo>
                  <a:lnTo>
                    <a:pt x="194" y="2"/>
                  </a:lnTo>
                  <a:lnTo>
                    <a:pt x="210" y="10"/>
                  </a:lnTo>
                  <a:lnTo>
                    <a:pt x="223" y="25"/>
                  </a:lnTo>
                  <a:lnTo>
                    <a:pt x="225" y="35"/>
                  </a:lnTo>
                  <a:lnTo>
                    <a:pt x="227" y="48"/>
                  </a:lnTo>
                  <a:lnTo>
                    <a:pt x="227" y="63"/>
                  </a:lnTo>
                  <a:lnTo>
                    <a:pt x="227" y="78"/>
                  </a:lnTo>
                  <a:lnTo>
                    <a:pt x="225" y="88"/>
                  </a:lnTo>
                  <a:lnTo>
                    <a:pt x="223" y="99"/>
                  </a:lnTo>
                  <a:lnTo>
                    <a:pt x="223" y="107"/>
                  </a:lnTo>
                  <a:lnTo>
                    <a:pt x="223" y="111"/>
                  </a:lnTo>
                  <a:lnTo>
                    <a:pt x="229" y="112"/>
                  </a:lnTo>
                  <a:lnTo>
                    <a:pt x="242" y="128"/>
                  </a:lnTo>
                  <a:lnTo>
                    <a:pt x="249" y="139"/>
                  </a:lnTo>
                  <a:lnTo>
                    <a:pt x="259" y="156"/>
                  </a:lnTo>
                  <a:lnTo>
                    <a:pt x="261" y="166"/>
                  </a:lnTo>
                  <a:lnTo>
                    <a:pt x="265" y="177"/>
                  </a:lnTo>
                  <a:lnTo>
                    <a:pt x="268" y="189"/>
                  </a:lnTo>
                  <a:lnTo>
                    <a:pt x="272" y="206"/>
                  </a:lnTo>
                  <a:lnTo>
                    <a:pt x="272" y="219"/>
                  </a:lnTo>
                  <a:lnTo>
                    <a:pt x="274" y="236"/>
                  </a:lnTo>
                  <a:lnTo>
                    <a:pt x="274" y="253"/>
                  </a:lnTo>
                  <a:lnTo>
                    <a:pt x="276" y="270"/>
                  </a:lnTo>
                  <a:lnTo>
                    <a:pt x="276" y="287"/>
                  </a:lnTo>
                  <a:lnTo>
                    <a:pt x="276" y="306"/>
                  </a:lnTo>
                  <a:lnTo>
                    <a:pt x="276" y="324"/>
                  </a:lnTo>
                  <a:lnTo>
                    <a:pt x="276" y="343"/>
                  </a:lnTo>
                  <a:lnTo>
                    <a:pt x="274" y="358"/>
                  </a:lnTo>
                  <a:lnTo>
                    <a:pt x="274" y="373"/>
                  </a:lnTo>
                  <a:lnTo>
                    <a:pt x="272" y="384"/>
                  </a:lnTo>
                  <a:lnTo>
                    <a:pt x="272" y="398"/>
                  </a:lnTo>
                  <a:lnTo>
                    <a:pt x="272" y="407"/>
                  </a:lnTo>
                  <a:lnTo>
                    <a:pt x="272" y="415"/>
                  </a:lnTo>
                  <a:lnTo>
                    <a:pt x="272" y="419"/>
                  </a:lnTo>
                  <a:lnTo>
                    <a:pt x="272" y="422"/>
                  </a:lnTo>
                  <a:lnTo>
                    <a:pt x="257" y="784"/>
                  </a:lnTo>
                  <a:lnTo>
                    <a:pt x="255" y="784"/>
                  </a:lnTo>
                  <a:lnTo>
                    <a:pt x="253" y="789"/>
                  </a:lnTo>
                  <a:lnTo>
                    <a:pt x="251" y="795"/>
                  </a:lnTo>
                  <a:lnTo>
                    <a:pt x="249" y="806"/>
                  </a:lnTo>
                  <a:lnTo>
                    <a:pt x="246" y="818"/>
                  </a:lnTo>
                  <a:lnTo>
                    <a:pt x="242" y="835"/>
                  </a:lnTo>
                  <a:lnTo>
                    <a:pt x="238" y="850"/>
                  </a:lnTo>
                  <a:lnTo>
                    <a:pt x="236" y="871"/>
                  </a:lnTo>
                  <a:lnTo>
                    <a:pt x="230" y="888"/>
                  </a:lnTo>
                  <a:lnTo>
                    <a:pt x="227" y="911"/>
                  </a:lnTo>
                  <a:lnTo>
                    <a:pt x="223" y="932"/>
                  </a:lnTo>
                  <a:lnTo>
                    <a:pt x="221" y="955"/>
                  </a:lnTo>
                  <a:lnTo>
                    <a:pt x="217" y="978"/>
                  </a:lnTo>
                  <a:lnTo>
                    <a:pt x="215" y="1000"/>
                  </a:lnTo>
                  <a:lnTo>
                    <a:pt x="215" y="1023"/>
                  </a:lnTo>
                  <a:lnTo>
                    <a:pt x="215" y="1046"/>
                  </a:lnTo>
                  <a:lnTo>
                    <a:pt x="215" y="1065"/>
                  </a:lnTo>
                  <a:lnTo>
                    <a:pt x="215" y="1084"/>
                  </a:lnTo>
                  <a:lnTo>
                    <a:pt x="217" y="1103"/>
                  </a:lnTo>
                  <a:lnTo>
                    <a:pt x="221" y="1122"/>
                  </a:lnTo>
                  <a:lnTo>
                    <a:pt x="223" y="1137"/>
                  </a:lnTo>
                  <a:lnTo>
                    <a:pt x="227" y="1152"/>
                  </a:lnTo>
                  <a:lnTo>
                    <a:pt x="230" y="1166"/>
                  </a:lnTo>
                  <a:lnTo>
                    <a:pt x="236" y="1181"/>
                  </a:lnTo>
                  <a:lnTo>
                    <a:pt x="238" y="1190"/>
                  </a:lnTo>
                  <a:lnTo>
                    <a:pt x="242" y="1202"/>
                  </a:lnTo>
                  <a:lnTo>
                    <a:pt x="246" y="1209"/>
                  </a:lnTo>
                  <a:lnTo>
                    <a:pt x="249" y="1217"/>
                  </a:lnTo>
                  <a:lnTo>
                    <a:pt x="253" y="1227"/>
                  </a:lnTo>
                  <a:lnTo>
                    <a:pt x="257" y="1232"/>
                  </a:lnTo>
                  <a:lnTo>
                    <a:pt x="253" y="1232"/>
                  </a:lnTo>
                  <a:lnTo>
                    <a:pt x="249" y="1240"/>
                  </a:lnTo>
                  <a:lnTo>
                    <a:pt x="242" y="1247"/>
                  </a:lnTo>
                  <a:lnTo>
                    <a:pt x="236" y="1261"/>
                  </a:lnTo>
                  <a:lnTo>
                    <a:pt x="227" y="1274"/>
                  </a:lnTo>
                  <a:lnTo>
                    <a:pt x="221" y="1289"/>
                  </a:lnTo>
                  <a:lnTo>
                    <a:pt x="213" y="1306"/>
                  </a:lnTo>
                  <a:lnTo>
                    <a:pt x="210" y="1325"/>
                  </a:lnTo>
                  <a:lnTo>
                    <a:pt x="204" y="1341"/>
                  </a:lnTo>
                  <a:lnTo>
                    <a:pt x="202" y="1358"/>
                  </a:lnTo>
                  <a:lnTo>
                    <a:pt x="200" y="1371"/>
                  </a:lnTo>
                  <a:lnTo>
                    <a:pt x="200" y="1386"/>
                  </a:lnTo>
                  <a:lnTo>
                    <a:pt x="200" y="1396"/>
                  </a:lnTo>
                  <a:lnTo>
                    <a:pt x="202" y="1405"/>
                  </a:lnTo>
                  <a:lnTo>
                    <a:pt x="202" y="1411"/>
                  </a:lnTo>
                  <a:lnTo>
                    <a:pt x="204" y="1415"/>
                  </a:lnTo>
                  <a:lnTo>
                    <a:pt x="200" y="1415"/>
                  </a:lnTo>
                  <a:lnTo>
                    <a:pt x="192" y="1415"/>
                  </a:lnTo>
                  <a:lnTo>
                    <a:pt x="181" y="1413"/>
                  </a:lnTo>
                  <a:lnTo>
                    <a:pt x="170" y="1413"/>
                  </a:lnTo>
                  <a:lnTo>
                    <a:pt x="152" y="1407"/>
                  </a:lnTo>
                  <a:lnTo>
                    <a:pt x="135" y="1403"/>
                  </a:lnTo>
                  <a:lnTo>
                    <a:pt x="118" y="1394"/>
                  </a:lnTo>
                  <a:lnTo>
                    <a:pt x="101" y="1382"/>
                  </a:lnTo>
                  <a:lnTo>
                    <a:pt x="90" y="1373"/>
                  </a:lnTo>
                  <a:lnTo>
                    <a:pt x="82" y="1363"/>
                  </a:lnTo>
                  <a:lnTo>
                    <a:pt x="73" y="1352"/>
                  </a:lnTo>
                  <a:lnTo>
                    <a:pt x="65" y="1343"/>
                  </a:lnTo>
                  <a:lnTo>
                    <a:pt x="57" y="1331"/>
                  </a:lnTo>
                  <a:lnTo>
                    <a:pt x="50" y="1320"/>
                  </a:lnTo>
                  <a:lnTo>
                    <a:pt x="44" y="1308"/>
                  </a:lnTo>
                  <a:lnTo>
                    <a:pt x="38" y="1299"/>
                  </a:lnTo>
                  <a:lnTo>
                    <a:pt x="27" y="1278"/>
                  </a:lnTo>
                  <a:lnTo>
                    <a:pt x="21" y="1263"/>
                  </a:lnTo>
                  <a:lnTo>
                    <a:pt x="16" y="1253"/>
                  </a:lnTo>
                  <a:lnTo>
                    <a:pt x="16" y="1249"/>
                  </a:lnTo>
                  <a:lnTo>
                    <a:pt x="0" y="1109"/>
                  </a:lnTo>
                  <a:lnTo>
                    <a:pt x="0" y="1107"/>
                  </a:lnTo>
                  <a:lnTo>
                    <a:pt x="6" y="1105"/>
                  </a:lnTo>
                  <a:lnTo>
                    <a:pt x="14" y="1097"/>
                  </a:lnTo>
                  <a:lnTo>
                    <a:pt x="25" y="1084"/>
                  </a:lnTo>
                  <a:lnTo>
                    <a:pt x="29" y="1073"/>
                  </a:lnTo>
                  <a:lnTo>
                    <a:pt x="35" y="1063"/>
                  </a:lnTo>
                  <a:lnTo>
                    <a:pt x="38" y="1050"/>
                  </a:lnTo>
                  <a:lnTo>
                    <a:pt x="44" y="1035"/>
                  </a:lnTo>
                  <a:lnTo>
                    <a:pt x="48" y="1016"/>
                  </a:lnTo>
                  <a:lnTo>
                    <a:pt x="52" y="993"/>
                  </a:lnTo>
                  <a:lnTo>
                    <a:pt x="54" y="968"/>
                  </a:lnTo>
                  <a:lnTo>
                    <a:pt x="57" y="941"/>
                  </a:lnTo>
                  <a:lnTo>
                    <a:pt x="57" y="907"/>
                  </a:lnTo>
                  <a:lnTo>
                    <a:pt x="57" y="875"/>
                  </a:lnTo>
                  <a:lnTo>
                    <a:pt x="56" y="837"/>
                  </a:lnTo>
                  <a:lnTo>
                    <a:pt x="56" y="799"/>
                  </a:lnTo>
                  <a:lnTo>
                    <a:pt x="54" y="759"/>
                  </a:lnTo>
                  <a:lnTo>
                    <a:pt x="52" y="721"/>
                  </a:lnTo>
                  <a:lnTo>
                    <a:pt x="50" y="681"/>
                  </a:lnTo>
                  <a:lnTo>
                    <a:pt x="48" y="647"/>
                  </a:lnTo>
                  <a:lnTo>
                    <a:pt x="44" y="609"/>
                  </a:lnTo>
                  <a:lnTo>
                    <a:pt x="42" y="576"/>
                  </a:lnTo>
                  <a:lnTo>
                    <a:pt x="38" y="546"/>
                  </a:lnTo>
                  <a:lnTo>
                    <a:pt x="38" y="523"/>
                  </a:lnTo>
                  <a:lnTo>
                    <a:pt x="37" y="502"/>
                  </a:lnTo>
                  <a:lnTo>
                    <a:pt x="35" y="487"/>
                  </a:lnTo>
                  <a:lnTo>
                    <a:pt x="35" y="476"/>
                  </a:lnTo>
                  <a:lnTo>
                    <a:pt x="35" y="474"/>
                  </a:lnTo>
                  <a:lnTo>
                    <a:pt x="86" y="251"/>
                  </a:lnTo>
                  <a:lnTo>
                    <a:pt x="160" y="126"/>
                  </a:lnTo>
                  <a:lnTo>
                    <a:pt x="130" y="120"/>
                  </a:lnTo>
                  <a:lnTo>
                    <a:pt x="101" y="80"/>
                  </a:lnTo>
                  <a:lnTo>
                    <a:pt x="101" y="80"/>
                  </a:lnTo>
                  <a:close/>
                </a:path>
              </a:pathLst>
            </a:custGeom>
            <a:solidFill>
              <a:srgbClr val="9454AD"/>
            </a:solidFill>
            <a:ln w="9525">
              <a:noFill/>
              <a:round/>
            </a:ln>
          </p:spPr>
          <p:txBody>
            <a:bodyPr/>
            <a:lstStyle/>
            <a:p>
              <a:endParaRPr lang="en-US"/>
            </a:p>
          </p:txBody>
        </p:sp>
        <p:sp>
          <p:nvSpPr>
            <p:cNvPr id="352451" name="Freeform 195"/>
            <p:cNvSpPr/>
            <p:nvPr/>
          </p:nvSpPr>
          <p:spPr bwMode="auto">
            <a:xfrm>
              <a:off x="3433" y="2956"/>
              <a:ext cx="676" cy="218"/>
            </a:xfrm>
            <a:custGeom>
              <a:avLst/>
              <a:gdLst/>
              <a:ahLst/>
              <a:cxnLst>
                <a:cxn ang="0">
                  <a:pos x="221" y="8"/>
                </a:cxn>
                <a:cxn ang="0">
                  <a:pos x="241" y="2"/>
                </a:cxn>
                <a:cxn ang="0">
                  <a:pos x="279" y="0"/>
                </a:cxn>
                <a:cxn ang="0">
                  <a:pos x="331" y="2"/>
                </a:cxn>
                <a:cxn ang="0">
                  <a:pos x="405" y="13"/>
                </a:cxn>
                <a:cxn ang="0">
                  <a:pos x="489" y="32"/>
                </a:cxn>
                <a:cxn ang="0">
                  <a:pos x="582" y="59"/>
                </a:cxn>
                <a:cxn ang="0">
                  <a:pos x="669" y="86"/>
                </a:cxn>
                <a:cxn ang="0">
                  <a:pos x="738" y="108"/>
                </a:cxn>
                <a:cxn ang="0">
                  <a:pos x="772" y="122"/>
                </a:cxn>
                <a:cxn ang="0">
                  <a:pos x="1072" y="124"/>
                </a:cxn>
                <a:cxn ang="0">
                  <a:pos x="1089" y="129"/>
                </a:cxn>
                <a:cxn ang="0">
                  <a:pos x="1118" y="145"/>
                </a:cxn>
                <a:cxn ang="0">
                  <a:pos x="1150" y="160"/>
                </a:cxn>
                <a:cxn ang="0">
                  <a:pos x="1188" y="179"/>
                </a:cxn>
                <a:cxn ang="0">
                  <a:pos x="1226" y="202"/>
                </a:cxn>
                <a:cxn ang="0">
                  <a:pos x="1266" y="224"/>
                </a:cxn>
                <a:cxn ang="0">
                  <a:pos x="1298" y="245"/>
                </a:cxn>
                <a:cxn ang="0">
                  <a:pos x="1338" y="272"/>
                </a:cxn>
                <a:cxn ang="0">
                  <a:pos x="1300" y="312"/>
                </a:cxn>
                <a:cxn ang="0">
                  <a:pos x="1148" y="281"/>
                </a:cxn>
                <a:cxn ang="0">
                  <a:pos x="1110" y="327"/>
                </a:cxn>
                <a:cxn ang="0">
                  <a:pos x="1059" y="386"/>
                </a:cxn>
                <a:cxn ang="0">
                  <a:pos x="1026" y="407"/>
                </a:cxn>
                <a:cxn ang="0">
                  <a:pos x="977" y="434"/>
                </a:cxn>
                <a:cxn ang="0">
                  <a:pos x="945" y="437"/>
                </a:cxn>
                <a:cxn ang="0">
                  <a:pos x="895" y="432"/>
                </a:cxn>
                <a:cxn ang="0">
                  <a:pos x="838" y="392"/>
                </a:cxn>
                <a:cxn ang="0">
                  <a:pos x="798" y="356"/>
                </a:cxn>
                <a:cxn ang="0">
                  <a:pos x="734" y="295"/>
                </a:cxn>
                <a:cxn ang="0">
                  <a:pos x="715" y="295"/>
                </a:cxn>
                <a:cxn ang="0">
                  <a:pos x="675" y="297"/>
                </a:cxn>
                <a:cxn ang="0">
                  <a:pos x="616" y="300"/>
                </a:cxn>
                <a:cxn ang="0">
                  <a:pos x="549" y="308"/>
                </a:cxn>
                <a:cxn ang="0">
                  <a:pos x="483" y="316"/>
                </a:cxn>
                <a:cxn ang="0">
                  <a:pos x="426" y="327"/>
                </a:cxn>
                <a:cxn ang="0">
                  <a:pos x="374" y="335"/>
                </a:cxn>
                <a:cxn ang="0">
                  <a:pos x="333" y="346"/>
                </a:cxn>
                <a:cxn ang="0">
                  <a:pos x="291" y="350"/>
                </a:cxn>
                <a:cxn ang="0">
                  <a:pos x="247" y="352"/>
                </a:cxn>
                <a:cxn ang="0">
                  <a:pos x="198" y="348"/>
                </a:cxn>
                <a:cxn ang="0">
                  <a:pos x="143" y="340"/>
                </a:cxn>
                <a:cxn ang="0">
                  <a:pos x="89" y="327"/>
                </a:cxn>
                <a:cxn ang="0">
                  <a:pos x="42" y="312"/>
                </a:cxn>
                <a:cxn ang="0">
                  <a:pos x="6" y="300"/>
                </a:cxn>
                <a:cxn ang="0">
                  <a:pos x="211" y="13"/>
                </a:cxn>
              </a:cxnLst>
              <a:rect l="0" t="0" r="r" b="b"/>
              <a:pathLst>
                <a:path w="1351" h="437">
                  <a:moveTo>
                    <a:pt x="211" y="13"/>
                  </a:moveTo>
                  <a:lnTo>
                    <a:pt x="213" y="11"/>
                  </a:lnTo>
                  <a:lnTo>
                    <a:pt x="221" y="8"/>
                  </a:lnTo>
                  <a:lnTo>
                    <a:pt x="224" y="6"/>
                  </a:lnTo>
                  <a:lnTo>
                    <a:pt x="232" y="4"/>
                  </a:lnTo>
                  <a:lnTo>
                    <a:pt x="241" y="2"/>
                  </a:lnTo>
                  <a:lnTo>
                    <a:pt x="253" y="2"/>
                  </a:lnTo>
                  <a:lnTo>
                    <a:pt x="264" y="0"/>
                  </a:lnTo>
                  <a:lnTo>
                    <a:pt x="279" y="0"/>
                  </a:lnTo>
                  <a:lnTo>
                    <a:pt x="295" y="0"/>
                  </a:lnTo>
                  <a:lnTo>
                    <a:pt x="314" y="2"/>
                  </a:lnTo>
                  <a:lnTo>
                    <a:pt x="331" y="2"/>
                  </a:lnTo>
                  <a:lnTo>
                    <a:pt x="354" y="4"/>
                  </a:lnTo>
                  <a:lnTo>
                    <a:pt x="376" y="8"/>
                  </a:lnTo>
                  <a:lnTo>
                    <a:pt x="405" y="13"/>
                  </a:lnTo>
                  <a:lnTo>
                    <a:pt x="432" y="17"/>
                  </a:lnTo>
                  <a:lnTo>
                    <a:pt x="460" y="25"/>
                  </a:lnTo>
                  <a:lnTo>
                    <a:pt x="489" y="32"/>
                  </a:lnTo>
                  <a:lnTo>
                    <a:pt x="521" y="42"/>
                  </a:lnTo>
                  <a:lnTo>
                    <a:pt x="551" y="50"/>
                  </a:lnTo>
                  <a:lnTo>
                    <a:pt x="582" y="59"/>
                  </a:lnTo>
                  <a:lnTo>
                    <a:pt x="612" y="69"/>
                  </a:lnTo>
                  <a:lnTo>
                    <a:pt x="642" y="78"/>
                  </a:lnTo>
                  <a:lnTo>
                    <a:pt x="669" y="86"/>
                  </a:lnTo>
                  <a:lnTo>
                    <a:pt x="694" y="93"/>
                  </a:lnTo>
                  <a:lnTo>
                    <a:pt x="717" y="101"/>
                  </a:lnTo>
                  <a:lnTo>
                    <a:pt x="738" y="108"/>
                  </a:lnTo>
                  <a:lnTo>
                    <a:pt x="753" y="112"/>
                  </a:lnTo>
                  <a:lnTo>
                    <a:pt x="764" y="118"/>
                  </a:lnTo>
                  <a:lnTo>
                    <a:pt x="772" y="122"/>
                  </a:lnTo>
                  <a:lnTo>
                    <a:pt x="776" y="124"/>
                  </a:lnTo>
                  <a:lnTo>
                    <a:pt x="1019" y="78"/>
                  </a:lnTo>
                  <a:lnTo>
                    <a:pt x="1072" y="124"/>
                  </a:lnTo>
                  <a:lnTo>
                    <a:pt x="1074" y="124"/>
                  </a:lnTo>
                  <a:lnTo>
                    <a:pt x="1083" y="127"/>
                  </a:lnTo>
                  <a:lnTo>
                    <a:pt x="1089" y="129"/>
                  </a:lnTo>
                  <a:lnTo>
                    <a:pt x="1097" y="133"/>
                  </a:lnTo>
                  <a:lnTo>
                    <a:pt x="1106" y="139"/>
                  </a:lnTo>
                  <a:lnTo>
                    <a:pt x="1118" y="145"/>
                  </a:lnTo>
                  <a:lnTo>
                    <a:pt x="1127" y="148"/>
                  </a:lnTo>
                  <a:lnTo>
                    <a:pt x="1139" y="154"/>
                  </a:lnTo>
                  <a:lnTo>
                    <a:pt x="1150" y="160"/>
                  </a:lnTo>
                  <a:lnTo>
                    <a:pt x="1163" y="167"/>
                  </a:lnTo>
                  <a:lnTo>
                    <a:pt x="1175" y="173"/>
                  </a:lnTo>
                  <a:lnTo>
                    <a:pt x="1188" y="179"/>
                  </a:lnTo>
                  <a:lnTo>
                    <a:pt x="1199" y="186"/>
                  </a:lnTo>
                  <a:lnTo>
                    <a:pt x="1215" y="196"/>
                  </a:lnTo>
                  <a:lnTo>
                    <a:pt x="1226" y="202"/>
                  </a:lnTo>
                  <a:lnTo>
                    <a:pt x="1239" y="209"/>
                  </a:lnTo>
                  <a:lnTo>
                    <a:pt x="1253" y="217"/>
                  </a:lnTo>
                  <a:lnTo>
                    <a:pt x="1266" y="224"/>
                  </a:lnTo>
                  <a:lnTo>
                    <a:pt x="1275" y="230"/>
                  </a:lnTo>
                  <a:lnTo>
                    <a:pt x="1287" y="238"/>
                  </a:lnTo>
                  <a:lnTo>
                    <a:pt x="1298" y="245"/>
                  </a:lnTo>
                  <a:lnTo>
                    <a:pt x="1310" y="253"/>
                  </a:lnTo>
                  <a:lnTo>
                    <a:pt x="1325" y="262"/>
                  </a:lnTo>
                  <a:lnTo>
                    <a:pt x="1338" y="272"/>
                  </a:lnTo>
                  <a:lnTo>
                    <a:pt x="1348" y="278"/>
                  </a:lnTo>
                  <a:lnTo>
                    <a:pt x="1351" y="281"/>
                  </a:lnTo>
                  <a:lnTo>
                    <a:pt x="1300" y="312"/>
                  </a:lnTo>
                  <a:lnTo>
                    <a:pt x="1158" y="270"/>
                  </a:lnTo>
                  <a:lnTo>
                    <a:pt x="1154" y="272"/>
                  </a:lnTo>
                  <a:lnTo>
                    <a:pt x="1148" y="281"/>
                  </a:lnTo>
                  <a:lnTo>
                    <a:pt x="1137" y="293"/>
                  </a:lnTo>
                  <a:lnTo>
                    <a:pt x="1127" y="310"/>
                  </a:lnTo>
                  <a:lnTo>
                    <a:pt x="1110" y="327"/>
                  </a:lnTo>
                  <a:lnTo>
                    <a:pt x="1095" y="346"/>
                  </a:lnTo>
                  <a:lnTo>
                    <a:pt x="1076" y="365"/>
                  </a:lnTo>
                  <a:lnTo>
                    <a:pt x="1059" y="386"/>
                  </a:lnTo>
                  <a:lnTo>
                    <a:pt x="1047" y="394"/>
                  </a:lnTo>
                  <a:lnTo>
                    <a:pt x="1038" y="401"/>
                  </a:lnTo>
                  <a:lnTo>
                    <a:pt x="1026" y="407"/>
                  </a:lnTo>
                  <a:lnTo>
                    <a:pt x="1017" y="415"/>
                  </a:lnTo>
                  <a:lnTo>
                    <a:pt x="996" y="424"/>
                  </a:lnTo>
                  <a:lnTo>
                    <a:pt x="977" y="434"/>
                  </a:lnTo>
                  <a:lnTo>
                    <a:pt x="966" y="435"/>
                  </a:lnTo>
                  <a:lnTo>
                    <a:pt x="956" y="437"/>
                  </a:lnTo>
                  <a:lnTo>
                    <a:pt x="945" y="437"/>
                  </a:lnTo>
                  <a:lnTo>
                    <a:pt x="935" y="437"/>
                  </a:lnTo>
                  <a:lnTo>
                    <a:pt x="914" y="435"/>
                  </a:lnTo>
                  <a:lnTo>
                    <a:pt x="895" y="432"/>
                  </a:lnTo>
                  <a:lnTo>
                    <a:pt x="874" y="420"/>
                  </a:lnTo>
                  <a:lnTo>
                    <a:pt x="855" y="407"/>
                  </a:lnTo>
                  <a:lnTo>
                    <a:pt x="838" y="392"/>
                  </a:lnTo>
                  <a:lnTo>
                    <a:pt x="823" y="380"/>
                  </a:lnTo>
                  <a:lnTo>
                    <a:pt x="808" y="365"/>
                  </a:lnTo>
                  <a:lnTo>
                    <a:pt x="798" y="356"/>
                  </a:lnTo>
                  <a:lnTo>
                    <a:pt x="791" y="348"/>
                  </a:lnTo>
                  <a:lnTo>
                    <a:pt x="791" y="346"/>
                  </a:lnTo>
                  <a:lnTo>
                    <a:pt x="734" y="295"/>
                  </a:lnTo>
                  <a:lnTo>
                    <a:pt x="730" y="295"/>
                  </a:lnTo>
                  <a:lnTo>
                    <a:pt x="724" y="295"/>
                  </a:lnTo>
                  <a:lnTo>
                    <a:pt x="715" y="295"/>
                  </a:lnTo>
                  <a:lnTo>
                    <a:pt x="705" y="295"/>
                  </a:lnTo>
                  <a:lnTo>
                    <a:pt x="690" y="295"/>
                  </a:lnTo>
                  <a:lnTo>
                    <a:pt x="675" y="297"/>
                  </a:lnTo>
                  <a:lnTo>
                    <a:pt x="656" y="299"/>
                  </a:lnTo>
                  <a:lnTo>
                    <a:pt x="639" y="300"/>
                  </a:lnTo>
                  <a:lnTo>
                    <a:pt x="616" y="300"/>
                  </a:lnTo>
                  <a:lnTo>
                    <a:pt x="593" y="304"/>
                  </a:lnTo>
                  <a:lnTo>
                    <a:pt x="570" y="304"/>
                  </a:lnTo>
                  <a:lnTo>
                    <a:pt x="549" y="308"/>
                  </a:lnTo>
                  <a:lnTo>
                    <a:pt x="527" y="310"/>
                  </a:lnTo>
                  <a:lnTo>
                    <a:pt x="506" y="314"/>
                  </a:lnTo>
                  <a:lnTo>
                    <a:pt x="483" y="316"/>
                  </a:lnTo>
                  <a:lnTo>
                    <a:pt x="466" y="321"/>
                  </a:lnTo>
                  <a:lnTo>
                    <a:pt x="443" y="323"/>
                  </a:lnTo>
                  <a:lnTo>
                    <a:pt x="426" y="327"/>
                  </a:lnTo>
                  <a:lnTo>
                    <a:pt x="409" y="329"/>
                  </a:lnTo>
                  <a:lnTo>
                    <a:pt x="392" y="333"/>
                  </a:lnTo>
                  <a:lnTo>
                    <a:pt x="374" y="335"/>
                  </a:lnTo>
                  <a:lnTo>
                    <a:pt x="361" y="338"/>
                  </a:lnTo>
                  <a:lnTo>
                    <a:pt x="346" y="342"/>
                  </a:lnTo>
                  <a:lnTo>
                    <a:pt x="333" y="346"/>
                  </a:lnTo>
                  <a:lnTo>
                    <a:pt x="317" y="346"/>
                  </a:lnTo>
                  <a:lnTo>
                    <a:pt x="304" y="348"/>
                  </a:lnTo>
                  <a:lnTo>
                    <a:pt x="291" y="350"/>
                  </a:lnTo>
                  <a:lnTo>
                    <a:pt x="278" y="352"/>
                  </a:lnTo>
                  <a:lnTo>
                    <a:pt x="262" y="352"/>
                  </a:lnTo>
                  <a:lnTo>
                    <a:pt x="247" y="352"/>
                  </a:lnTo>
                  <a:lnTo>
                    <a:pt x="232" y="352"/>
                  </a:lnTo>
                  <a:lnTo>
                    <a:pt x="217" y="352"/>
                  </a:lnTo>
                  <a:lnTo>
                    <a:pt x="198" y="348"/>
                  </a:lnTo>
                  <a:lnTo>
                    <a:pt x="179" y="346"/>
                  </a:lnTo>
                  <a:lnTo>
                    <a:pt x="160" y="342"/>
                  </a:lnTo>
                  <a:lnTo>
                    <a:pt x="143" y="340"/>
                  </a:lnTo>
                  <a:lnTo>
                    <a:pt x="124" y="335"/>
                  </a:lnTo>
                  <a:lnTo>
                    <a:pt x="106" y="331"/>
                  </a:lnTo>
                  <a:lnTo>
                    <a:pt x="89" y="327"/>
                  </a:lnTo>
                  <a:lnTo>
                    <a:pt x="74" y="323"/>
                  </a:lnTo>
                  <a:lnTo>
                    <a:pt x="57" y="318"/>
                  </a:lnTo>
                  <a:lnTo>
                    <a:pt x="42" y="312"/>
                  </a:lnTo>
                  <a:lnTo>
                    <a:pt x="29" y="308"/>
                  </a:lnTo>
                  <a:lnTo>
                    <a:pt x="19" y="306"/>
                  </a:lnTo>
                  <a:lnTo>
                    <a:pt x="6" y="300"/>
                  </a:lnTo>
                  <a:lnTo>
                    <a:pt x="0" y="300"/>
                  </a:lnTo>
                  <a:lnTo>
                    <a:pt x="211" y="13"/>
                  </a:lnTo>
                  <a:lnTo>
                    <a:pt x="211" y="13"/>
                  </a:lnTo>
                  <a:close/>
                </a:path>
              </a:pathLst>
            </a:custGeom>
            <a:solidFill>
              <a:srgbClr val="E8C2A3"/>
            </a:solidFill>
            <a:ln w="9525">
              <a:noFill/>
              <a:round/>
            </a:ln>
          </p:spPr>
          <p:txBody>
            <a:bodyPr/>
            <a:lstStyle/>
            <a:p>
              <a:endParaRPr lang="en-US"/>
            </a:p>
          </p:txBody>
        </p:sp>
        <p:sp>
          <p:nvSpPr>
            <p:cNvPr id="352452" name="Freeform 196"/>
            <p:cNvSpPr/>
            <p:nvPr/>
          </p:nvSpPr>
          <p:spPr bwMode="auto">
            <a:xfrm>
              <a:off x="3023" y="2623"/>
              <a:ext cx="573" cy="548"/>
            </a:xfrm>
            <a:custGeom>
              <a:avLst/>
              <a:gdLst/>
              <a:ahLst/>
              <a:cxnLst>
                <a:cxn ang="0">
                  <a:pos x="80" y="5"/>
                </a:cxn>
                <a:cxn ang="0">
                  <a:pos x="144" y="43"/>
                </a:cxn>
                <a:cxn ang="0">
                  <a:pos x="253" y="106"/>
                </a:cxn>
                <a:cxn ang="0">
                  <a:pos x="376" y="182"/>
                </a:cxn>
                <a:cxn ang="0">
                  <a:pos x="503" y="268"/>
                </a:cxn>
                <a:cxn ang="0">
                  <a:pos x="614" y="350"/>
                </a:cxn>
                <a:cxn ang="0">
                  <a:pos x="697" y="424"/>
                </a:cxn>
                <a:cxn ang="0">
                  <a:pos x="758" y="486"/>
                </a:cxn>
                <a:cxn ang="0">
                  <a:pos x="798" y="536"/>
                </a:cxn>
                <a:cxn ang="0">
                  <a:pos x="827" y="576"/>
                </a:cxn>
                <a:cxn ang="0">
                  <a:pos x="882" y="536"/>
                </a:cxn>
                <a:cxn ang="0">
                  <a:pos x="924" y="564"/>
                </a:cxn>
                <a:cxn ang="0">
                  <a:pos x="956" y="581"/>
                </a:cxn>
                <a:cxn ang="0">
                  <a:pos x="990" y="599"/>
                </a:cxn>
                <a:cxn ang="0">
                  <a:pos x="1026" y="616"/>
                </a:cxn>
                <a:cxn ang="0">
                  <a:pos x="1059" y="625"/>
                </a:cxn>
                <a:cxn ang="0">
                  <a:pos x="1087" y="631"/>
                </a:cxn>
                <a:cxn ang="0">
                  <a:pos x="1123" y="637"/>
                </a:cxn>
                <a:cxn ang="0">
                  <a:pos x="1135" y="642"/>
                </a:cxn>
                <a:cxn ang="0">
                  <a:pos x="1144" y="665"/>
                </a:cxn>
                <a:cxn ang="0">
                  <a:pos x="1146" y="697"/>
                </a:cxn>
                <a:cxn ang="0">
                  <a:pos x="1140" y="743"/>
                </a:cxn>
                <a:cxn ang="0">
                  <a:pos x="1127" y="808"/>
                </a:cxn>
                <a:cxn ang="0">
                  <a:pos x="1106" y="882"/>
                </a:cxn>
                <a:cxn ang="0">
                  <a:pos x="1085" y="960"/>
                </a:cxn>
                <a:cxn ang="0">
                  <a:pos x="1062" y="1024"/>
                </a:cxn>
                <a:cxn ang="0">
                  <a:pos x="1049" y="1068"/>
                </a:cxn>
                <a:cxn ang="0">
                  <a:pos x="1043" y="1076"/>
                </a:cxn>
                <a:cxn ang="0">
                  <a:pos x="1021" y="1070"/>
                </a:cxn>
                <a:cxn ang="0">
                  <a:pos x="975" y="1061"/>
                </a:cxn>
                <a:cxn ang="0">
                  <a:pos x="922" y="1051"/>
                </a:cxn>
                <a:cxn ang="0">
                  <a:pos x="865" y="1043"/>
                </a:cxn>
                <a:cxn ang="0">
                  <a:pos x="819" y="1043"/>
                </a:cxn>
                <a:cxn ang="0">
                  <a:pos x="789" y="1047"/>
                </a:cxn>
                <a:cxn ang="0">
                  <a:pos x="770" y="1072"/>
                </a:cxn>
                <a:cxn ang="0">
                  <a:pos x="673" y="1017"/>
                </a:cxn>
                <a:cxn ang="0">
                  <a:pos x="388" y="884"/>
                </a:cxn>
                <a:cxn ang="0">
                  <a:pos x="346" y="865"/>
                </a:cxn>
                <a:cxn ang="0">
                  <a:pos x="268" y="821"/>
                </a:cxn>
                <a:cxn ang="0">
                  <a:pos x="178" y="758"/>
                </a:cxn>
                <a:cxn ang="0">
                  <a:pos x="93" y="667"/>
                </a:cxn>
                <a:cxn ang="0">
                  <a:pos x="32" y="555"/>
                </a:cxn>
                <a:cxn ang="0">
                  <a:pos x="2" y="418"/>
                </a:cxn>
                <a:cxn ang="0">
                  <a:pos x="4" y="279"/>
                </a:cxn>
                <a:cxn ang="0">
                  <a:pos x="23" y="150"/>
                </a:cxn>
                <a:cxn ang="0">
                  <a:pos x="47" y="53"/>
                </a:cxn>
                <a:cxn ang="0">
                  <a:pos x="64" y="2"/>
                </a:cxn>
              </a:cxnLst>
              <a:rect l="0" t="0" r="r" b="b"/>
              <a:pathLst>
                <a:path w="1146" h="1097">
                  <a:moveTo>
                    <a:pt x="66" y="0"/>
                  </a:moveTo>
                  <a:lnTo>
                    <a:pt x="68" y="0"/>
                  </a:lnTo>
                  <a:lnTo>
                    <a:pt x="80" y="5"/>
                  </a:lnTo>
                  <a:lnTo>
                    <a:pt x="97" y="15"/>
                  </a:lnTo>
                  <a:lnTo>
                    <a:pt x="120" y="28"/>
                  </a:lnTo>
                  <a:lnTo>
                    <a:pt x="144" y="43"/>
                  </a:lnTo>
                  <a:lnTo>
                    <a:pt x="177" y="61"/>
                  </a:lnTo>
                  <a:lnTo>
                    <a:pt x="213" y="81"/>
                  </a:lnTo>
                  <a:lnTo>
                    <a:pt x="253" y="106"/>
                  </a:lnTo>
                  <a:lnTo>
                    <a:pt x="291" y="129"/>
                  </a:lnTo>
                  <a:lnTo>
                    <a:pt x="332" y="156"/>
                  </a:lnTo>
                  <a:lnTo>
                    <a:pt x="376" y="182"/>
                  </a:lnTo>
                  <a:lnTo>
                    <a:pt x="420" y="211"/>
                  </a:lnTo>
                  <a:lnTo>
                    <a:pt x="462" y="239"/>
                  </a:lnTo>
                  <a:lnTo>
                    <a:pt x="503" y="268"/>
                  </a:lnTo>
                  <a:lnTo>
                    <a:pt x="542" y="296"/>
                  </a:lnTo>
                  <a:lnTo>
                    <a:pt x="581" y="325"/>
                  </a:lnTo>
                  <a:lnTo>
                    <a:pt x="614" y="350"/>
                  </a:lnTo>
                  <a:lnTo>
                    <a:pt x="644" y="376"/>
                  </a:lnTo>
                  <a:lnTo>
                    <a:pt x="671" y="399"/>
                  </a:lnTo>
                  <a:lnTo>
                    <a:pt x="697" y="424"/>
                  </a:lnTo>
                  <a:lnTo>
                    <a:pt x="718" y="445"/>
                  </a:lnTo>
                  <a:lnTo>
                    <a:pt x="741" y="467"/>
                  </a:lnTo>
                  <a:lnTo>
                    <a:pt x="758" y="486"/>
                  </a:lnTo>
                  <a:lnTo>
                    <a:pt x="775" y="507"/>
                  </a:lnTo>
                  <a:lnTo>
                    <a:pt x="787" y="523"/>
                  </a:lnTo>
                  <a:lnTo>
                    <a:pt x="798" y="536"/>
                  </a:lnTo>
                  <a:lnTo>
                    <a:pt x="808" y="547"/>
                  </a:lnTo>
                  <a:lnTo>
                    <a:pt x="817" y="561"/>
                  </a:lnTo>
                  <a:lnTo>
                    <a:pt x="827" y="576"/>
                  </a:lnTo>
                  <a:lnTo>
                    <a:pt x="829" y="581"/>
                  </a:lnTo>
                  <a:lnTo>
                    <a:pt x="880" y="536"/>
                  </a:lnTo>
                  <a:lnTo>
                    <a:pt x="882" y="536"/>
                  </a:lnTo>
                  <a:lnTo>
                    <a:pt x="891" y="543"/>
                  </a:lnTo>
                  <a:lnTo>
                    <a:pt x="906" y="551"/>
                  </a:lnTo>
                  <a:lnTo>
                    <a:pt x="924" y="564"/>
                  </a:lnTo>
                  <a:lnTo>
                    <a:pt x="933" y="570"/>
                  </a:lnTo>
                  <a:lnTo>
                    <a:pt x="944" y="576"/>
                  </a:lnTo>
                  <a:lnTo>
                    <a:pt x="956" y="581"/>
                  </a:lnTo>
                  <a:lnTo>
                    <a:pt x="967" y="587"/>
                  </a:lnTo>
                  <a:lnTo>
                    <a:pt x="979" y="593"/>
                  </a:lnTo>
                  <a:lnTo>
                    <a:pt x="990" y="599"/>
                  </a:lnTo>
                  <a:lnTo>
                    <a:pt x="1003" y="604"/>
                  </a:lnTo>
                  <a:lnTo>
                    <a:pt x="1017" y="612"/>
                  </a:lnTo>
                  <a:lnTo>
                    <a:pt x="1026" y="616"/>
                  </a:lnTo>
                  <a:lnTo>
                    <a:pt x="1038" y="619"/>
                  </a:lnTo>
                  <a:lnTo>
                    <a:pt x="1047" y="621"/>
                  </a:lnTo>
                  <a:lnTo>
                    <a:pt x="1059" y="625"/>
                  </a:lnTo>
                  <a:lnTo>
                    <a:pt x="1068" y="627"/>
                  </a:lnTo>
                  <a:lnTo>
                    <a:pt x="1078" y="629"/>
                  </a:lnTo>
                  <a:lnTo>
                    <a:pt x="1087" y="631"/>
                  </a:lnTo>
                  <a:lnTo>
                    <a:pt x="1097" y="635"/>
                  </a:lnTo>
                  <a:lnTo>
                    <a:pt x="1110" y="635"/>
                  </a:lnTo>
                  <a:lnTo>
                    <a:pt x="1123" y="637"/>
                  </a:lnTo>
                  <a:lnTo>
                    <a:pt x="1129" y="637"/>
                  </a:lnTo>
                  <a:lnTo>
                    <a:pt x="1133" y="638"/>
                  </a:lnTo>
                  <a:lnTo>
                    <a:pt x="1135" y="642"/>
                  </a:lnTo>
                  <a:lnTo>
                    <a:pt x="1138" y="648"/>
                  </a:lnTo>
                  <a:lnTo>
                    <a:pt x="1144" y="659"/>
                  </a:lnTo>
                  <a:lnTo>
                    <a:pt x="1144" y="665"/>
                  </a:lnTo>
                  <a:lnTo>
                    <a:pt x="1144" y="675"/>
                  </a:lnTo>
                  <a:lnTo>
                    <a:pt x="1144" y="684"/>
                  </a:lnTo>
                  <a:lnTo>
                    <a:pt x="1146" y="697"/>
                  </a:lnTo>
                  <a:lnTo>
                    <a:pt x="1144" y="709"/>
                  </a:lnTo>
                  <a:lnTo>
                    <a:pt x="1144" y="726"/>
                  </a:lnTo>
                  <a:lnTo>
                    <a:pt x="1140" y="743"/>
                  </a:lnTo>
                  <a:lnTo>
                    <a:pt x="1138" y="764"/>
                  </a:lnTo>
                  <a:lnTo>
                    <a:pt x="1133" y="783"/>
                  </a:lnTo>
                  <a:lnTo>
                    <a:pt x="1127" y="808"/>
                  </a:lnTo>
                  <a:lnTo>
                    <a:pt x="1121" y="830"/>
                  </a:lnTo>
                  <a:lnTo>
                    <a:pt x="1116" y="857"/>
                  </a:lnTo>
                  <a:lnTo>
                    <a:pt x="1106" y="882"/>
                  </a:lnTo>
                  <a:lnTo>
                    <a:pt x="1100" y="908"/>
                  </a:lnTo>
                  <a:lnTo>
                    <a:pt x="1091" y="933"/>
                  </a:lnTo>
                  <a:lnTo>
                    <a:pt x="1085" y="960"/>
                  </a:lnTo>
                  <a:lnTo>
                    <a:pt x="1076" y="983"/>
                  </a:lnTo>
                  <a:lnTo>
                    <a:pt x="1068" y="1005"/>
                  </a:lnTo>
                  <a:lnTo>
                    <a:pt x="1062" y="1024"/>
                  </a:lnTo>
                  <a:lnTo>
                    <a:pt x="1057" y="1043"/>
                  </a:lnTo>
                  <a:lnTo>
                    <a:pt x="1051" y="1057"/>
                  </a:lnTo>
                  <a:lnTo>
                    <a:pt x="1049" y="1068"/>
                  </a:lnTo>
                  <a:lnTo>
                    <a:pt x="1047" y="1074"/>
                  </a:lnTo>
                  <a:lnTo>
                    <a:pt x="1047" y="1078"/>
                  </a:lnTo>
                  <a:lnTo>
                    <a:pt x="1043" y="1076"/>
                  </a:lnTo>
                  <a:lnTo>
                    <a:pt x="1040" y="1074"/>
                  </a:lnTo>
                  <a:lnTo>
                    <a:pt x="1030" y="1072"/>
                  </a:lnTo>
                  <a:lnTo>
                    <a:pt x="1021" y="1070"/>
                  </a:lnTo>
                  <a:lnTo>
                    <a:pt x="1007" y="1066"/>
                  </a:lnTo>
                  <a:lnTo>
                    <a:pt x="992" y="1064"/>
                  </a:lnTo>
                  <a:lnTo>
                    <a:pt x="975" y="1061"/>
                  </a:lnTo>
                  <a:lnTo>
                    <a:pt x="960" y="1059"/>
                  </a:lnTo>
                  <a:lnTo>
                    <a:pt x="939" y="1053"/>
                  </a:lnTo>
                  <a:lnTo>
                    <a:pt x="922" y="1051"/>
                  </a:lnTo>
                  <a:lnTo>
                    <a:pt x="901" y="1047"/>
                  </a:lnTo>
                  <a:lnTo>
                    <a:pt x="884" y="1045"/>
                  </a:lnTo>
                  <a:lnTo>
                    <a:pt x="865" y="1043"/>
                  </a:lnTo>
                  <a:lnTo>
                    <a:pt x="848" y="1042"/>
                  </a:lnTo>
                  <a:lnTo>
                    <a:pt x="832" y="1042"/>
                  </a:lnTo>
                  <a:lnTo>
                    <a:pt x="819" y="1043"/>
                  </a:lnTo>
                  <a:lnTo>
                    <a:pt x="808" y="1043"/>
                  </a:lnTo>
                  <a:lnTo>
                    <a:pt x="798" y="1045"/>
                  </a:lnTo>
                  <a:lnTo>
                    <a:pt x="789" y="1047"/>
                  </a:lnTo>
                  <a:lnTo>
                    <a:pt x="783" y="1053"/>
                  </a:lnTo>
                  <a:lnTo>
                    <a:pt x="773" y="1061"/>
                  </a:lnTo>
                  <a:lnTo>
                    <a:pt x="770" y="1072"/>
                  </a:lnTo>
                  <a:lnTo>
                    <a:pt x="764" y="1087"/>
                  </a:lnTo>
                  <a:lnTo>
                    <a:pt x="770" y="1097"/>
                  </a:lnTo>
                  <a:lnTo>
                    <a:pt x="673" y="1017"/>
                  </a:lnTo>
                  <a:lnTo>
                    <a:pt x="593" y="952"/>
                  </a:lnTo>
                  <a:lnTo>
                    <a:pt x="391" y="886"/>
                  </a:lnTo>
                  <a:lnTo>
                    <a:pt x="388" y="884"/>
                  </a:lnTo>
                  <a:lnTo>
                    <a:pt x="378" y="880"/>
                  </a:lnTo>
                  <a:lnTo>
                    <a:pt x="363" y="872"/>
                  </a:lnTo>
                  <a:lnTo>
                    <a:pt x="346" y="865"/>
                  </a:lnTo>
                  <a:lnTo>
                    <a:pt x="321" y="851"/>
                  </a:lnTo>
                  <a:lnTo>
                    <a:pt x="296" y="838"/>
                  </a:lnTo>
                  <a:lnTo>
                    <a:pt x="268" y="821"/>
                  </a:lnTo>
                  <a:lnTo>
                    <a:pt x="241" y="804"/>
                  </a:lnTo>
                  <a:lnTo>
                    <a:pt x="209" y="781"/>
                  </a:lnTo>
                  <a:lnTo>
                    <a:pt x="178" y="758"/>
                  </a:lnTo>
                  <a:lnTo>
                    <a:pt x="148" y="730"/>
                  </a:lnTo>
                  <a:lnTo>
                    <a:pt x="121" y="701"/>
                  </a:lnTo>
                  <a:lnTo>
                    <a:pt x="93" y="667"/>
                  </a:lnTo>
                  <a:lnTo>
                    <a:pt x="68" y="633"/>
                  </a:lnTo>
                  <a:lnTo>
                    <a:pt x="47" y="593"/>
                  </a:lnTo>
                  <a:lnTo>
                    <a:pt x="32" y="555"/>
                  </a:lnTo>
                  <a:lnTo>
                    <a:pt x="17" y="509"/>
                  </a:lnTo>
                  <a:lnTo>
                    <a:pt x="7" y="465"/>
                  </a:lnTo>
                  <a:lnTo>
                    <a:pt x="2" y="418"/>
                  </a:lnTo>
                  <a:lnTo>
                    <a:pt x="2" y="372"/>
                  </a:lnTo>
                  <a:lnTo>
                    <a:pt x="0" y="325"/>
                  </a:lnTo>
                  <a:lnTo>
                    <a:pt x="4" y="279"/>
                  </a:lnTo>
                  <a:lnTo>
                    <a:pt x="9" y="234"/>
                  </a:lnTo>
                  <a:lnTo>
                    <a:pt x="17" y="192"/>
                  </a:lnTo>
                  <a:lnTo>
                    <a:pt x="23" y="150"/>
                  </a:lnTo>
                  <a:lnTo>
                    <a:pt x="32" y="114"/>
                  </a:lnTo>
                  <a:lnTo>
                    <a:pt x="38" y="80"/>
                  </a:lnTo>
                  <a:lnTo>
                    <a:pt x="47" y="53"/>
                  </a:lnTo>
                  <a:lnTo>
                    <a:pt x="53" y="30"/>
                  </a:lnTo>
                  <a:lnTo>
                    <a:pt x="61" y="13"/>
                  </a:lnTo>
                  <a:lnTo>
                    <a:pt x="64" y="2"/>
                  </a:lnTo>
                  <a:lnTo>
                    <a:pt x="66" y="0"/>
                  </a:lnTo>
                  <a:lnTo>
                    <a:pt x="66" y="0"/>
                  </a:lnTo>
                  <a:close/>
                </a:path>
              </a:pathLst>
            </a:custGeom>
            <a:solidFill>
              <a:srgbClr val="CFDBFF"/>
            </a:solidFill>
            <a:ln w="9525">
              <a:noFill/>
              <a:round/>
            </a:ln>
          </p:spPr>
          <p:txBody>
            <a:bodyPr/>
            <a:lstStyle/>
            <a:p>
              <a:endParaRPr lang="en-US"/>
            </a:p>
          </p:txBody>
        </p:sp>
        <p:sp>
          <p:nvSpPr>
            <p:cNvPr id="352453" name="Freeform 197"/>
            <p:cNvSpPr/>
            <p:nvPr/>
          </p:nvSpPr>
          <p:spPr bwMode="auto">
            <a:xfrm>
              <a:off x="3978" y="2358"/>
              <a:ext cx="356" cy="534"/>
            </a:xfrm>
            <a:custGeom>
              <a:avLst/>
              <a:gdLst/>
              <a:ahLst/>
              <a:cxnLst>
                <a:cxn ang="0">
                  <a:pos x="650" y="514"/>
                </a:cxn>
                <a:cxn ang="0">
                  <a:pos x="620" y="647"/>
                </a:cxn>
                <a:cxn ang="0">
                  <a:pos x="599" y="669"/>
                </a:cxn>
                <a:cxn ang="0">
                  <a:pos x="572" y="702"/>
                </a:cxn>
                <a:cxn ang="0">
                  <a:pos x="540" y="738"/>
                </a:cxn>
                <a:cxn ang="0">
                  <a:pos x="513" y="778"/>
                </a:cxn>
                <a:cxn ang="0">
                  <a:pos x="483" y="816"/>
                </a:cxn>
                <a:cxn ang="0">
                  <a:pos x="458" y="850"/>
                </a:cxn>
                <a:cxn ang="0">
                  <a:pos x="435" y="888"/>
                </a:cxn>
                <a:cxn ang="0">
                  <a:pos x="422" y="915"/>
                </a:cxn>
                <a:cxn ang="0">
                  <a:pos x="403" y="926"/>
                </a:cxn>
                <a:cxn ang="0">
                  <a:pos x="361" y="932"/>
                </a:cxn>
                <a:cxn ang="0">
                  <a:pos x="323" y="932"/>
                </a:cxn>
                <a:cxn ang="0">
                  <a:pos x="304" y="936"/>
                </a:cxn>
                <a:cxn ang="0">
                  <a:pos x="285" y="974"/>
                </a:cxn>
                <a:cxn ang="0">
                  <a:pos x="259" y="1012"/>
                </a:cxn>
                <a:cxn ang="0">
                  <a:pos x="230" y="1046"/>
                </a:cxn>
                <a:cxn ang="0">
                  <a:pos x="207" y="1065"/>
                </a:cxn>
                <a:cxn ang="0">
                  <a:pos x="186" y="1044"/>
                </a:cxn>
                <a:cxn ang="0">
                  <a:pos x="148" y="998"/>
                </a:cxn>
                <a:cxn ang="0">
                  <a:pos x="103" y="943"/>
                </a:cxn>
                <a:cxn ang="0">
                  <a:pos x="55" y="882"/>
                </a:cxn>
                <a:cxn ang="0">
                  <a:pos x="23" y="823"/>
                </a:cxn>
                <a:cxn ang="0">
                  <a:pos x="4" y="768"/>
                </a:cxn>
                <a:cxn ang="0">
                  <a:pos x="0" y="725"/>
                </a:cxn>
                <a:cxn ang="0">
                  <a:pos x="6" y="690"/>
                </a:cxn>
                <a:cxn ang="0">
                  <a:pos x="15" y="668"/>
                </a:cxn>
                <a:cxn ang="0">
                  <a:pos x="23" y="654"/>
                </a:cxn>
                <a:cxn ang="0">
                  <a:pos x="40" y="622"/>
                </a:cxn>
                <a:cxn ang="0">
                  <a:pos x="50" y="588"/>
                </a:cxn>
                <a:cxn ang="0">
                  <a:pos x="61" y="548"/>
                </a:cxn>
                <a:cxn ang="0">
                  <a:pos x="71" y="495"/>
                </a:cxn>
                <a:cxn ang="0">
                  <a:pos x="76" y="438"/>
                </a:cxn>
                <a:cxn ang="0">
                  <a:pos x="78" y="381"/>
                </a:cxn>
                <a:cxn ang="0">
                  <a:pos x="80" y="329"/>
                </a:cxn>
                <a:cxn ang="0">
                  <a:pos x="80" y="293"/>
                </a:cxn>
                <a:cxn ang="0">
                  <a:pos x="78" y="276"/>
                </a:cxn>
                <a:cxn ang="0">
                  <a:pos x="69" y="249"/>
                </a:cxn>
                <a:cxn ang="0">
                  <a:pos x="61" y="215"/>
                </a:cxn>
                <a:cxn ang="0">
                  <a:pos x="57" y="181"/>
                </a:cxn>
                <a:cxn ang="0">
                  <a:pos x="55" y="147"/>
                </a:cxn>
                <a:cxn ang="0">
                  <a:pos x="69" y="107"/>
                </a:cxn>
                <a:cxn ang="0">
                  <a:pos x="97" y="84"/>
                </a:cxn>
                <a:cxn ang="0">
                  <a:pos x="131" y="88"/>
                </a:cxn>
                <a:cxn ang="0">
                  <a:pos x="164" y="122"/>
                </a:cxn>
                <a:cxn ang="0">
                  <a:pos x="388" y="0"/>
                </a:cxn>
                <a:cxn ang="0">
                  <a:pos x="702" y="71"/>
                </a:cxn>
              </a:cxnLst>
              <a:rect l="0" t="0" r="r" b="b"/>
              <a:pathLst>
                <a:path w="713" h="1069">
                  <a:moveTo>
                    <a:pt x="702" y="71"/>
                  </a:moveTo>
                  <a:lnTo>
                    <a:pt x="713" y="411"/>
                  </a:lnTo>
                  <a:lnTo>
                    <a:pt x="650" y="514"/>
                  </a:lnTo>
                  <a:lnTo>
                    <a:pt x="633" y="635"/>
                  </a:lnTo>
                  <a:lnTo>
                    <a:pt x="629" y="637"/>
                  </a:lnTo>
                  <a:lnTo>
                    <a:pt x="620" y="647"/>
                  </a:lnTo>
                  <a:lnTo>
                    <a:pt x="612" y="652"/>
                  </a:lnTo>
                  <a:lnTo>
                    <a:pt x="607" y="660"/>
                  </a:lnTo>
                  <a:lnTo>
                    <a:pt x="599" y="669"/>
                  </a:lnTo>
                  <a:lnTo>
                    <a:pt x="591" y="681"/>
                  </a:lnTo>
                  <a:lnTo>
                    <a:pt x="582" y="690"/>
                  </a:lnTo>
                  <a:lnTo>
                    <a:pt x="572" y="702"/>
                  </a:lnTo>
                  <a:lnTo>
                    <a:pt x="561" y="713"/>
                  </a:lnTo>
                  <a:lnTo>
                    <a:pt x="551" y="727"/>
                  </a:lnTo>
                  <a:lnTo>
                    <a:pt x="540" y="738"/>
                  </a:lnTo>
                  <a:lnTo>
                    <a:pt x="530" y="751"/>
                  </a:lnTo>
                  <a:lnTo>
                    <a:pt x="521" y="763"/>
                  </a:lnTo>
                  <a:lnTo>
                    <a:pt x="513" y="778"/>
                  </a:lnTo>
                  <a:lnTo>
                    <a:pt x="502" y="789"/>
                  </a:lnTo>
                  <a:lnTo>
                    <a:pt x="492" y="803"/>
                  </a:lnTo>
                  <a:lnTo>
                    <a:pt x="483" y="816"/>
                  </a:lnTo>
                  <a:lnTo>
                    <a:pt x="475" y="829"/>
                  </a:lnTo>
                  <a:lnTo>
                    <a:pt x="466" y="839"/>
                  </a:lnTo>
                  <a:lnTo>
                    <a:pt x="458" y="850"/>
                  </a:lnTo>
                  <a:lnTo>
                    <a:pt x="453" y="861"/>
                  </a:lnTo>
                  <a:lnTo>
                    <a:pt x="447" y="873"/>
                  </a:lnTo>
                  <a:lnTo>
                    <a:pt x="435" y="888"/>
                  </a:lnTo>
                  <a:lnTo>
                    <a:pt x="428" y="901"/>
                  </a:lnTo>
                  <a:lnTo>
                    <a:pt x="422" y="911"/>
                  </a:lnTo>
                  <a:lnTo>
                    <a:pt x="422" y="915"/>
                  </a:lnTo>
                  <a:lnTo>
                    <a:pt x="420" y="917"/>
                  </a:lnTo>
                  <a:lnTo>
                    <a:pt x="415" y="922"/>
                  </a:lnTo>
                  <a:lnTo>
                    <a:pt x="403" y="926"/>
                  </a:lnTo>
                  <a:lnTo>
                    <a:pt x="388" y="932"/>
                  </a:lnTo>
                  <a:lnTo>
                    <a:pt x="375" y="932"/>
                  </a:lnTo>
                  <a:lnTo>
                    <a:pt x="361" y="932"/>
                  </a:lnTo>
                  <a:lnTo>
                    <a:pt x="348" y="932"/>
                  </a:lnTo>
                  <a:lnTo>
                    <a:pt x="337" y="932"/>
                  </a:lnTo>
                  <a:lnTo>
                    <a:pt x="323" y="932"/>
                  </a:lnTo>
                  <a:lnTo>
                    <a:pt x="316" y="932"/>
                  </a:lnTo>
                  <a:lnTo>
                    <a:pt x="308" y="932"/>
                  </a:lnTo>
                  <a:lnTo>
                    <a:pt x="304" y="936"/>
                  </a:lnTo>
                  <a:lnTo>
                    <a:pt x="297" y="953"/>
                  </a:lnTo>
                  <a:lnTo>
                    <a:pt x="291" y="962"/>
                  </a:lnTo>
                  <a:lnTo>
                    <a:pt x="285" y="974"/>
                  </a:lnTo>
                  <a:lnTo>
                    <a:pt x="276" y="987"/>
                  </a:lnTo>
                  <a:lnTo>
                    <a:pt x="268" y="1000"/>
                  </a:lnTo>
                  <a:lnTo>
                    <a:pt x="259" y="1012"/>
                  </a:lnTo>
                  <a:lnTo>
                    <a:pt x="249" y="1025"/>
                  </a:lnTo>
                  <a:lnTo>
                    <a:pt x="238" y="1034"/>
                  </a:lnTo>
                  <a:lnTo>
                    <a:pt x="230" y="1046"/>
                  </a:lnTo>
                  <a:lnTo>
                    <a:pt x="215" y="1061"/>
                  </a:lnTo>
                  <a:lnTo>
                    <a:pt x="211" y="1069"/>
                  </a:lnTo>
                  <a:lnTo>
                    <a:pt x="207" y="1065"/>
                  </a:lnTo>
                  <a:lnTo>
                    <a:pt x="204" y="1061"/>
                  </a:lnTo>
                  <a:lnTo>
                    <a:pt x="196" y="1054"/>
                  </a:lnTo>
                  <a:lnTo>
                    <a:pt x="186" y="1044"/>
                  </a:lnTo>
                  <a:lnTo>
                    <a:pt x="173" y="1031"/>
                  </a:lnTo>
                  <a:lnTo>
                    <a:pt x="162" y="1015"/>
                  </a:lnTo>
                  <a:lnTo>
                    <a:pt x="148" y="998"/>
                  </a:lnTo>
                  <a:lnTo>
                    <a:pt x="135" y="983"/>
                  </a:lnTo>
                  <a:lnTo>
                    <a:pt x="118" y="962"/>
                  </a:lnTo>
                  <a:lnTo>
                    <a:pt x="103" y="943"/>
                  </a:lnTo>
                  <a:lnTo>
                    <a:pt x="86" y="922"/>
                  </a:lnTo>
                  <a:lnTo>
                    <a:pt x="72" y="903"/>
                  </a:lnTo>
                  <a:lnTo>
                    <a:pt x="55" y="882"/>
                  </a:lnTo>
                  <a:lnTo>
                    <a:pt x="44" y="861"/>
                  </a:lnTo>
                  <a:lnTo>
                    <a:pt x="31" y="841"/>
                  </a:lnTo>
                  <a:lnTo>
                    <a:pt x="23" y="823"/>
                  </a:lnTo>
                  <a:lnTo>
                    <a:pt x="13" y="803"/>
                  </a:lnTo>
                  <a:lnTo>
                    <a:pt x="10" y="785"/>
                  </a:lnTo>
                  <a:lnTo>
                    <a:pt x="4" y="768"/>
                  </a:lnTo>
                  <a:lnTo>
                    <a:pt x="2" y="753"/>
                  </a:lnTo>
                  <a:lnTo>
                    <a:pt x="0" y="736"/>
                  </a:lnTo>
                  <a:lnTo>
                    <a:pt x="0" y="725"/>
                  </a:lnTo>
                  <a:lnTo>
                    <a:pt x="2" y="711"/>
                  </a:lnTo>
                  <a:lnTo>
                    <a:pt x="6" y="702"/>
                  </a:lnTo>
                  <a:lnTo>
                    <a:pt x="6" y="690"/>
                  </a:lnTo>
                  <a:lnTo>
                    <a:pt x="10" y="681"/>
                  </a:lnTo>
                  <a:lnTo>
                    <a:pt x="12" y="673"/>
                  </a:lnTo>
                  <a:lnTo>
                    <a:pt x="15" y="668"/>
                  </a:lnTo>
                  <a:lnTo>
                    <a:pt x="19" y="660"/>
                  </a:lnTo>
                  <a:lnTo>
                    <a:pt x="23" y="658"/>
                  </a:lnTo>
                  <a:lnTo>
                    <a:pt x="23" y="654"/>
                  </a:lnTo>
                  <a:lnTo>
                    <a:pt x="27" y="649"/>
                  </a:lnTo>
                  <a:lnTo>
                    <a:pt x="32" y="635"/>
                  </a:lnTo>
                  <a:lnTo>
                    <a:pt x="40" y="622"/>
                  </a:lnTo>
                  <a:lnTo>
                    <a:pt x="42" y="611"/>
                  </a:lnTo>
                  <a:lnTo>
                    <a:pt x="46" y="599"/>
                  </a:lnTo>
                  <a:lnTo>
                    <a:pt x="50" y="588"/>
                  </a:lnTo>
                  <a:lnTo>
                    <a:pt x="53" y="576"/>
                  </a:lnTo>
                  <a:lnTo>
                    <a:pt x="57" y="561"/>
                  </a:lnTo>
                  <a:lnTo>
                    <a:pt x="61" y="548"/>
                  </a:lnTo>
                  <a:lnTo>
                    <a:pt x="65" y="531"/>
                  </a:lnTo>
                  <a:lnTo>
                    <a:pt x="69" y="515"/>
                  </a:lnTo>
                  <a:lnTo>
                    <a:pt x="71" y="495"/>
                  </a:lnTo>
                  <a:lnTo>
                    <a:pt x="72" y="476"/>
                  </a:lnTo>
                  <a:lnTo>
                    <a:pt x="74" y="457"/>
                  </a:lnTo>
                  <a:lnTo>
                    <a:pt x="76" y="438"/>
                  </a:lnTo>
                  <a:lnTo>
                    <a:pt x="76" y="417"/>
                  </a:lnTo>
                  <a:lnTo>
                    <a:pt x="78" y="398"/>
                  </a:lnTo>
                  <a:lnTo>
                    <a:pt x="78" y="381"/>
                  </a:lnTo>
                  <a:lnTo>
                    <a:pt x="80" y="363"/>
                  </a:lnTo>
                  <a:lnTo>
                    <a:pt x="80" y="344"/>
                  </a:lnTo>
                  <a:lnTo>
                    <a:pt x="80" y="329"/>
                  </a:lnTo>
                  <a:lnTo>
                    <a:pt x="80" y="314"/>
                  </a:lnTo>
                  <a:lnTo>
                    <a:pt x="80" y="304"/>
                  </a:lnTo>
                  <a:lnTo>
                    <a:pt x="80" y="293"/>
                  </a:lnTo>
                  <a:lnTo>
                    <a:pt x="80" y="287"/>
                  </a:lnTo>
                  <a:lnTo>
                    <a:pt x="80" y="282"/>
                  </a:lnTo>
                  <a:lnTo>
                    <a:pt x="78" y="276"/>
                  </a:lnTo>
                  <a:lnTo>
                    <a:pt x="74" y="266"/>
                  </a:lnTo>
                  <a:lnTo>
                    <a:pt x="71" y="257"/>
                  </a:lnTo>
                  <a:lnTo>
                    <a:pt x="69" y="249"/>
                  </a:lnTo>
                  <a:lnTo>
                    <a:pt x="67" y="238"/>
                  </a:lnTo>
                  <a:lnTo>
                    <a:pt x="65" y="228"/>
                  </a:lnTo>
                  <a:lnTo>
                    <a:pt x="61" y="215"/>
                  </a:lnTo>
                  <a:lnTo>
                    <a:pt x="59" y="204"/>
                  </a:lnTo>
                  <a:lnTo>
                    <a:pt x="57" y="192"/>
                  </a:lnTo>
                  <a:lnTo>
                    <a:pt x="57" y="181"/>
                  </a:lnTo>
                  <a:lnTo>
                    <a:pt x="55" y="169"/>
                  </a:lnTo>
                  <a:lnTo>
                    <a:pt x="55" y="158"/>
                  </a:lnTo>
                  <a:lnTo>
                    <a:pt x="55" y="147"/>
                  </a:lnTo>
                  <a:lnTo>
                    <a:pt x="57" y="139"/>
                  </a:lnTo>
                  <a:lnTo>
                    <a:pt x="61" y="120"/>
                  </a:lnTo>
                  <a:lnTo>
                    <a:pt x="69" y="107"/>
                  </a:lnTo>
                  <a:lnTo>
                    <a:pt x="76" y="95"/>
                  </a:lnTo>
                  <a:lnTo>
                    <a:pt x="88" y="90"/>
                  </a:lnTo>
                  <a:lnTo>
                    <a:pt x="97" y="84"/>
                  </a:lnTo>
                  <a:lnTo>
                    <a:pt x="109" y="84"/>
                  </a:lnTo>
                  <a:lnTo>
                    <a:pt x="120" y="84"/>
                  </a:lnTo>
                  <a:lnTo>
                    <a:pt x="131" y="88"/>
                  </a:lnTo>
                  <a:lnTo>
                    <a:pt x="147" y="97"/>
                  </a:lnTo>
                  <a:lnTo>
                    <a:pt x="158" y="111"/>
                  </a:lnTo>
                  <a:lnTo>
                    <a:pt x="164" y="122"/>
                  </a:lnTo>
                  <a:lnTo>
                    <a:pt x="166" y="128"/>
                  </a:lnTo>
                  <a:lnTo>
                    <a:pt x="234" y="128"/>
                  </a:lnTo>
                  <a:lnTo>
                    <a:pt x="388" y="0"/>
                  </a:lnTo>
                  <a:lnTo>
                    <a:pt x="593" y="82"/>
                  </a:lnTo>
                  <a:lnTo>
                    <a:pt x="702" y="71"/>
                  </a:lnTo>
                  <a:lnTo>
                    <a:pt x="702" y="71"/>
                  </a:lnTo>
                  <a:close/>
                </a:path>
              </a:pathLst>
            </a:custGeom>
            <a:solidFill>
              <a:srgbClr val="E6C7A9"/>
            </a:solidFill>
            <a:ln w="9525">
              <a:noFill/>
              <a:round/>
            </a:ln>
          </p:spPr>
          <p:txBody>
            <a:bodyPr/>
            <a:lstStyle/>
            <a:p>
              <a:endParaRPr lang="en-US"/>
            </a:p>
          </p:txBody>
        </p:sp>
        <p:sp>
          <p:nvSpPr>
            <p:cNvPr id="352454" name="Freeform 198"/>
            <p:cNvSpPr/>
            <p:nvPr/>
          </p:nvSpPr>
          <p:spPr bwMode="auto">
            <a:xfrm>
              <a:off x="4185" y="3134"/>
              <a:ext cx="51" cy="63"/>
            </a:xfrm>
            <a:custGeom>
              <a:avLst/>
              <a:gdLst/>
              <a:ahLst/>
              <a:cxnLst>
                <a:cxn ang="0">
                  <a:pos x="98" y="28"/>
                </a:cxn>
                <a:cxn ang="0">
                  <a:pos x="0" y="0"/>
                </a:cxn>
                <a:cxn ang="0">
                  <a:pos x="1" y="3"/>
                </a:cxn>
                <a:cxn ang="0">
                  <a:pos x="9" y="17"/>
                </a:cxn>
                <a:cxn ang="0">
                  <a:pos x="17" y="32"/>
                </a:cxn>
                <a:cxn ang="0">
                  <a:pos x="24" y="51"/>
                </a:cxn>
                <a:cxn ang="0">
                  <a:pos x="26" y="66"/>
                </a:cxn>
                <a:cxn ang="0">
                  <a:pos x="28" y="77"/>
                </a:cxn>
                <a:cxn ang="0">
                  <a:pos x="28" y="85"/>
                </a:cxn>
                <a:cxn ang="0">
                  <a:pos x="28" y="89"/>
                </a:cxn>
                <a:cxn ang="0">
                  <a:pos x="102" y="125"/>
                </a:cxn>
                <a:cxn ang="0">
                  <a:pos x="98" y="28"/>
                </a:cxn>
                <a:cxn ang="0">
                  <a:pos x="98" y="28"/>
                </a:cxn>
              </a:cxnLst>
              <a:rect l="0" t="0" r="r" b="b"/>
              <a:pathLst>
                <a:path w="102" h="125">
                  <a:moveTo>
                    <a:pt x="98" y="28"/>
                  </a:moveTo>
                  <a:lnTo>
                    <a:pt x="0" y="0"/>
                  </a:lnTo>
                  <a:lnTo>
                    <a:pt x="1" y="3"/>
                  </a:lnTo>
                  <a:lnTo>
                    <a:pt x="9" y="17"/>
                  </a:lnTo>
                  <a:lnTo>
                    <a:pt x="17" y="32"/>
                  </a:lnTo>
                  <a:lnTo>
                    <a:pt x="24" y="51"/>
                  </a:lnTo>
                  <a:lnTo>
                    <a:pt x="26" y="66"/>
                  </a:lnTo>
                  <a:lnTo>
                    <a:pt x="28" y="77"/>
                  </a:lnTo>
                  <a:lnTo>
                    <a:pt x="28" y="85"/>
                  </a:lnTo>
                  <a:lnTo>
                    <a:pt x="28" y="89"/>
                  </a:lnTo>
                  <a:lnTo>
                    <a:pt x="102" y="125"/>
                  </a:lnTo>
                  <a:lnTo>
                    <a:pt x="98" y="28"/>
                  </a:lnTo>
                  <a:lnTo>
                    <a:pt x="98" y="28"/>
                  </a:lnTo>
                  <a:close/>
                </a:path>
              </a:pathLst>
            </a:custGeom>
            <a:solidFill>
              <a:srgbClr val="96ABBA"/>
            </a:solidFill>
            <a:ln w="9525">
              <a:noFill/>
              <a:round/>
            </a:ln>
          </p:spPr>
          <p:txBody>
            <a:bodyPr/>
            <a:lstStyle/>
            <a:p>
              <a:endParaRPr lang="en-US"/>
            </a:p>
          </p:txBody>
        </p:sp>
        <p:sp>
          <p:nvSpPr>
            <p:cNvPr id="352455" name="Freeform 199"/>
            <p:cNvSpPr/>
            <p:nvPr/>
          </p:nvSpPr>
          <p:spPr bwMode="auto">
            <a:xfrm>
              <a:off x="3854" y="3330"/>
              <a:ext cx="489" cy="197"/>
            </a:xfrm>
            <a:custGeom>
              <a:avLst/>
              <a:gdLst/>
              <a:ahLst/>
              <a:cxnLst>
                <a:cxn ang="0">
                  <a:pos x="202" y="57"/>
                </a:cxn>
                <a:cxn ang="0">
                  <a:pos x="154" y="74"/>
                </a:cxn>
                <a:cxn ang="0">
                  <a:pos x="112" y="95"/>
                </a:cxn>
                <a:cxn ang="0">
                  <a:pos x="70" y="122"/>
                </a:cxn>
                <a:cxn ang="0">
                  <a:pos x="29" y="171"/>
                </a:cxn>
                <a:cxn ang="0">
                  <a:pos x="10" y="211"/>
                </a:cxn>
                <a:cxn ang="0">
                  <a:pos x="2" y="255"/>
                </a:cxn>
                <a:cxn ang="0">
                  <a:pos x="0" y="297"/>
                </a:cxn>
                <a:cxn ang="0">
                  <a:pos x="2" y="342"/>
                </a:cxn>
                <a:cxn ang="0">
                  <a:pos x="15" y="367"/>
                </a:cxn>
                <a:cxn ang="0">
                  <a:pos x="80" y="367"/>
                </a:cxn>
                <a:cxn ang="0">
                  <a:pos x="127" y="367"/>
                </a:cxn>
                <a:cxn ang="0">
                  <a:pos x="177" y="359"/>
                </a:cxn>
                <a:cxn ang="0">
                  <a:pos x="228" y="354"/>
                </a:cxn>
                <a:cxn ang="0">
                  <a:pos x="276" y="344"/>
                </a:cxn>
                <a:cxn ang="0">
                  <a:pos x="325" y="339"/>
                </a:cxn>
                <a:cxn ang="0">
                  <a:pos x="399" y="323"/>
                </a:cxn>
                <a:cxn ang="0">
                  <a:pos x="430" y="321"/>
                </a:cxn>
                <a:cxn ang="0">
                  <a:pos x="466" y="333"/>
                </a:cxn>
                <a:cxn ang="0">
                  <a:pos x="538" y="344"/>
                </a:cxn>
                <a:cxn ang="0">
                  <a:pos x="597" y="316"/>
                </a:cxn>
                <a:cxn ang="0">
                  <a:pos x="624" y="295"/>
                </a:cxn>
                <a:cxn ang="0">
                  <a:pos x="673" y="323"/>
                </a:cxn>
                <a:cxn ang="0">
                  <a:pos x="713" y="378"/>
                </a:cxn>
                <a:cxn ang="0">
                  <a:pos x="755" y="339"/>
                </a:cxn>
                <a:cxn ang="0">
                  <a:pos x="751" y="289"/>
                </a:cxn>
                <a:cxn ang="0">
                  <a:pos x="745" y="268"/>
                </a:cxn>
                <a:cxn ang="0">
                  <a:pos x="797" y="283"/>
                </a:cxn>
                <a:cxn ang="0">
                  <a:pos x="846" y="340"/>
                </a:cxn>
                <a:cxn ang="0">
                  <a:pos x="874" y="392"/>
                </a:cxn>
                <a:cxn ang="0">
                  <a:pos x="979" y="350"/>
                </a:cxn>
                <a:cxn ang="0">
                  <a:pos x="899" y="152"/>
                </a:cxn>
                <a:cxn ang="0">
                  <a:pos x="935" y="101"/>
                </a:cxn>
                <a:cxn ang="0">
                  <a:pos x="947" y="42"/>
                </a:cxn>
                <a:cxn ang="0">
                  <a:pos x="935" y="2"/>
                </a:cxn>
                <a:cxn ang="0">
                  <a:pos x="886" y="21"/>
                </a:cxn>
                <a:cxn ang="0">
                  <a:pos x="842" y="67"/>
                </a:cxn>
                <a:cxn ang="0">
                  <a:pos x="810" y="82"/>
                </a:cxn>
                <a:cxn ang="0">
                  <a:pos x="753" y="59"/>
                </a:cxn>
                <a:cxn ang="0">
                  <a:pos x="698" y="55"/>
                </a:cxn>
                <a:cxn ang="0">
                  <a:pos x="648" y="55"/>
                </a:cxn>
                <a:cxn ang="0">
                  <a:pos x="605" y="57"/>
                </a:cxn>
                <a:cxn ang="0">
                  <a:pos x="456" y="150"/>
                </a:cxn>
                <a:cxn ang="0">
                  <a:pos x="428" y="131"/>
                </a:cxn>
                <a:cxn ang="0">
                  <a:pos x="359" y="97"/>
                </a:cxn>
                <a:cxn ang="0">
                  <a:pos x="314" y="78"/>
                </a:cxn>
                <a:cxn ang="0">
                  <a:pos x="272" y="63"/>
                </a:cxn>
                <a:cxn ang="0">
                  <a:pos x="230" y="51"/>
                </a:cxn>
              </a:cxnLst>
              <a:rect l="0" t="0" r="r" b="b"/>
              <a:pathLst>
                <a:path w="979" h="394">
                  <a:moveTo>
                    <a:pt x="230" y="51"/>
                  </a:moveTo>
                  <a:lnTo>
                    <a:pt x="226" y="51"/>
                  </a:lnTo>
                  <a:lnTo>
                    <a:pt x="217" y="53"/>
                  </a:lnTo>
                  <a:lnTo>
                    <a:pt x="202" y="57"/>
                  </a:lnTo>
                  <a:lnTo>
                    <a:pt x="186" y="63"/>
                  </a:lnTo>
                  <a:lnTo>
                    <a:pt x="175" y="67"/>
                  </a:lnTo>
                  <a:lnTo>
                    <a:pt x="165" y="69"/>
                  </a:lnTo>
                  <a:lnTo>
                    <a:pt x="154" y="74"/>
                  </a:lnTo>
                  <a:lnTo>
                    <a:pt x="145" y="80"/>
                  </a:lnTo>
                  <a:lnTo>
                    <a:pt x="133" y="84"/>
                  </a:lnTo>
                  <a:lnTo>
                    <a:pt x="122" y="89"/>
                  </a:lnTo>
                  <a:lnTo>
                    <a:pt x="112" y="95"/>
                  </a:lnTo>
                  <a:lnTo>
                    <a:pt x="103" y="103"/>
                  </a:lnTo>
                  <a:lnTo>
                    <a:pt x="91" y="110"/>
                  </a:lnTo>
                  <a:lnTo>
                    <a:pt x="80" y="114"/>
                  </a:lnTo>
                  <a:lnTo>
                    <a:pt x="70" y="122"/>
                  </a:lnTo>
                  <a:lnTo>
                    <a:pt x="63" y="129"/>
                  </a:lnTo>
                  <a:lnTo>
                    <a:pt x="48" y="145"/>
                  </a:lnTo>
                  <a:lnTo>
                    <a:pt x="36" y="164"/>
                  </a:lnTo>
                  <a:lnTo>
                    <a:pt x="29" y="171"/>
                  </a:lnTo>
                  <a:lnTo>
                    <a:pt x="23" y="181"/>
                  </a:lnTo>
                  <a:lnTo>
                    <a:pt x="19" y="190"/>
                  </a:lnTo>
                  <a:lnTo>
                    <a:pt x="15" y="202"/>
                  </a:lnTo>
                  <a:lnTo>
                    <a:pt x="10" y="211"/>
                  </a:lnTo>
                  <a:lnTo>
                    <a:pt x="8" y="224"/>
                  </a:lnTo>
                  <a:lnTo>
                    <a:pt x="6" y="234"/>
                  </a:lnTo>
                  <a:lnTo>
                    <a:pt x="6" y="245"/>
                  </a:lnTo>
                  <a:lnTo>
                    <a:pt x="2" y="255"/>
                  </a:lnTo>
                  <a:lnTo>
                    <a:pt x="0" y="268"/>
                  </a:lnTo>
                  <a:lnTo>
                    <a:pt x="0" y="278"/>
                  </a:lnTo>
                  <a:lnTo>
                    <a:pt x="0" y="287"/>
                  </a:lnTo>
                  <a:lnTo>
                    <a:pt x="0" y="297"/>
                  </a:lnTo>
                  <a:lnTo>
                    <a:pt x="0" y="308"/>
                  </a:lnTo>
                  <a:lnTo>
                    <a:pt x="0" y="318"/>
                  </a:lnTo>
                  <a:lnTo>
                    <a:pt x="2" y="327"/>
                  </a:lnTo>
                  <a:lnTo>
                    <a:pt x="2" y="342"/>
                  </a:lnTo>
                  <a:lnTo>
                    <a:pt x="4" y="358"/>
                  </a:lnTo>
                  <a:lnTo>
                    <a:pt x="6" y="365"/>
                  </a:lnTo>
                  <a:lnTo>
                    <a:pt x="8" y="367"/>
                  </a:lnTo>
                  <a:lnTo>
                    <a:pt x="15" y="367"/>
                  </a:lnTo>
                  <a:lnTo>
                    <a:pt x="27" y="367"/>
                  </a:lnTo>
                  <a:lnTo>
                    <a:pt x="42" y="369"/>
                  </a:lnTo>
                  <a:lnTo>
                    <a:pt x="59" y="367"/>
                  </a:lnTo>
                  <a:lnTo>
                    <a:pt x="80" y="367"/>
                  </a:lnTo>
                  <a:lnTo>
                    <a:pt x="91" y="367"/>
                  </a:lnTo>
                  <a:lnTo>
                    <a:pt x="103" y="367"/>
                  </a:lnTo>
                  <a:lnTo>
                    <a:pt x="114" y="367"/>
                  </a:lnTo>
                  <a:lnTo>
                    <a:pt x="127" y="367"/>
                  </a:lnTo>
                  <a:lnTo>
                    <a:pt x="139" y="367"/>
                  </a:lnTo>
                  <a:lnTo>
                    <a:pt x="150" y="365"/>
                  </a:lnTo>
                  <a:lnTo>
                    <a:pt x="164" y="361"/>
                  </a:lnTo>
                  <a:lnTo>
                    <a:pt x="177" y="359"/>
                  </a:lnTo>
                  <a:lnTo>
                    <a:pt x="188" y="358"/>
                  </a:lnTo>
                  <a:lnTo>
                    <a:pt x="202" y="358"/>
                  </a:lnTo>
                  <a:lnTo>
                    <a:pt x="215" y="354"/>
                  </a:lnTo>
                  <a:lnTo>
                    <a:pt x="228" y="354"/>
                  </a:lnTo>
                  <a:lnTo>
                    <a:pt x="240" y="350"/>
                  </a:lnTo>
                  <a:lnTo>
                    <a:pt x="251" y="350"/>
                  </a:lnTo>
                  <a:lnTo>
                    <a:pt x="262" y="348"/>
                  </a:lnTo>
                  <a:lnTo>
                    <a:pt x="276" y="344"/>
                  </a:lnTo>
                  <a:lnTo>
                    <a:pt x="287" y="340"/>
                  </a:lnTo>
                  <a:lnTo>
                    <a:pt x="300" y="340"/>
                  </a:lnTo>
                  <a:lnTo>
                    <a:pt x="312" y="339"/>
                  </a:lnTo>
                  <a:lnTo>
                    <a:pt x="325" y="339"/>
                  </a:lnTo>
                  <a:lnTo>
                    <a:pt x="344" y="331"/>
                  </a:lnTo>
                  <a:lnTo>
                    <a:pt x="365" y="331"/>
                  </a:lnTo>
                  <a:lnTo>
                    <a:pt x="382" y="325"/>
                  </a:lnTo>
                  <a:lnTo>
                    <a:pt x="399" y="323"/>
                  </a:lnTo>
                  <a:lnTo>
                    <a:pt x="411" y="323"/>
                  </a:lnTo>
                  <a:lnTo>
                    <a:pt x="420" y="321"/>
                  </a:lnTo>
                  <a:lnTo>
                    <a:pt x="426" y="321"/>
                  </a:lnTo>
                  <a:lnTo>
                    <a:pt x="430" y="321"/>
                  </a:lnTo>
                  <a:lnTo>
                    <a:pt x="432" y="321"/>
                  </a:lnTo>
                  <a:lnTo>
                    <a:pt x="439" y="323"/>
                  </a:lnTo>
                  <a:lnTo>
                    <a:pt x="449" y="327"/>
                  </a:lnTo>
                  <a:lnTo>
                    <a:pt x="466" y="333"/>
                  </a:lnTo>
                  <a:lnTo>
                    <a:pt x="481" y="339"/>
                  </a:lnTo>
                  <a:lnTo>
                    <a:pt x="500" y="340"/>
                  </a:lnTo>
                  <a:lnTo>
                    <a:pt x="517" y="342"/>
                  </a:lnTo>
                  <a:lnTo>
                    <a:pt x="538" y="344"/>
                  </a:lnTo>
                  <a:lnTo>
                    <a:pt x="553" y="340"/>
                  </a:lnTo>
                  <a:lnTo>
                    <a:pt x="570" y="333"/>
                  </a:lnTo>
                  <a:lnTo>
                    <a:pt x="584" y="323"/>
                  </a:lnTo>
                  <a:lnTo>
                    <a:pt x="597" y="316"/>
                  </a:lnTo>
                  <a:lnTo>
                    <a:pt x="606" y="306"/>
                  </a:lnTo>
                  <a:lnTo>
                    <a:pt x="616" y="299"/>
                  </a:lnTo>
                  <a:lnTo>
                    <a:pt x="620" y="295"/>
                  </a:lnTo>
                  <a:lnTo>
                    <a:pt x="624" y="295"/>
                  </a:lnTo>
                  <a:lnTo>
                    <a:pt x="627" y="295"/>
                  </a:lnTo>
                  <a:lnTo>
                    <a:pt x="637" y="299"/>
                  </a:lnTo>
                  <a:lnTo>
                    <a:pt x="652" y="308"/>
                  </a:lnTo>
                  <a:lnTo>
                    <a:pt x="673" y="323"/>
                  </a:lnTo>
                  <a:lnTo>
                    <a:pt x="686" y="340"/>
                  </a:lnTo>
                  <a:lnTo>
                    <a:pt x="700" y="358"/>
                  </a:lnTo>
                  <a:lnTo>
                    <a:pt x="709" y="371"/>
                  </a:lnTo>
                  <a:lnTo>
                    <a:pt x="713" y="378"/>
                  </a:lnTo>
                  <a:lnTo>
                    <a:pt x="755" y="367"/>
                  </a:lnTo>
                  <a:lnTo>
                    <a:pt x="755" y="359"/>
                  </a:lnTo>
                  <a:lnTo>
                    <a:pt x="757" y="348"/>
                  </a:lnTo>
                  <a:lnTo>
                    <a:pt x="755" y="339"/>
                  </a:lnTo>
                  <a:lnTo>
                    <a:pt x="755" y="327"/>
                  </a:lnTo>
                  <a:lnTo>
                    <a:pt x="755" y="316"/>
                  </a:lnTo>
                  <a:lnTo>
                    <a:pt x="755" y="308"/>
                  </a:lnTo>
                  <a:lnTo>
                    <a:pt x="751" y="289"/>
                  </a:lnTo>
                  <a:lnTo>
                    <a:pt x="747" y="278"/>
                  </a:lnTo>
                  <a:lnTo>
                    <a:pt x="741" y="270"/>
                  </a:lnTo>
                  <a:lnTo>
                    <a:pt x="741" y="270"/>
                  </a:lnTo>
                  <a:lnTo>
                    <a:pt x="745" y="268"/>
                  </a:lnTo>
                  <a:lnTo>
                    <a:pt x="762" y="270"/>
                  </a:lnTo>
                  <a:lnTo>
                    <a:pt x="772" y="270"/>
                  </a:lnTo>
                  <a:lnTo>
                    <a:pt x="785" y="278"/>
                  </a:lnTo>
                  <a:lnTo>
                    <a:pt x="797" y="283"/>
                  </a:lnTo>
                  <a:lnTo>
                    <a:pt x="812" y="297"/>
                  </a:lnTo>
                  <a:lnTo>
                    <a:pt x="823" y="308"/>
                  </a:lnTo>
                  <a:lnTo>
                    <a:pt x="835" y="323"/>
                  </a:lnTo>
                  <a:lnTo>
                    <a:pt x="846" y="340"/>
                  </a:lnTo>
                  <a:lnTo>
                    <a:pt x="857" y="358"/>
                  </a:lnTo>
                  <a:lnTo>
                    <a:pt x="863" y="369"/>
                  </a:lnTo>
                  <a:lnTo>
                    <a:pt x="871" y="384"/>
                  </a:lnTo>
                  <a:lnTo>
                    <a:pt x="874" y="392"/>
                  </a:lnTo>
                  <a:lnTo>
                    <a:pt x="878" y="394"/>
                  </a:lnTo>
                  <a:lnTo>
                    <a:pt x="920" y="392"/>
                  </a:lnTo>
                  <a:lnTo>
                    <a:pt x="924" y="354"/>
                  </a:lnTo>
                  <a:lnTo>
                    <a:pt x="979" y="350"/>
                  </a:lnTo>
                  <a:lnTo>
                    <a:pt x="954" y="281"/>
                  </a:lnTo>
                  <a:lnTo>
                    <a:pt x="935" y="211"/>
                  </a:lnTo>
                  <a:lnTo>
                    <a:pt x="895" y="160"/>
                  </a:lnTo>
                  <a:lnTo>
                    <a:pt x="899" y="152"/>
                  </a:lnTo>
                  <a:lnTo>
                    <a:pt x="912" y="137"/>
                  </a:lnTo>
                  <a:lnTo>
                    <a:pt x="920" y="126"/>
                  </a:lnTo>
                  <a:lnTo>
                    <a:pt x="928" y="114"/>
                  </a:lnTo>
                  <a:lnTo>
                    <a:pt x="935" y="101"/>
                  </a:lnTo>
                  <a:lnTo>
                    <a:pt x="941" y="88"/>
                  </a:lnTo>
                  <a:lnTo>
                    <a:pt x="945" y="70"/>
                  </a:lnTo>
                  <a:lnTo>
                    <a:pt x="947" y="55"/>
                  </a:lnTo>
                  <a:lnTo>
                    <a:pt x="947" y="42"/>
                  </a:lnTo>
                  <a:lnTo>
                    <a:pt x="947" y="31"/>
                  </a:lnTo>
                  <a:lnTo>
                    <a:pt x="941" y="17"/>
                  </a:lnTo>
                  <a:lnTo>
                    <a:pt x="941" y="10"/>
                  </a:lnTo>
                  <a:lnTo>
                    <a:pt x="935" y="2"/>
                  </a:lnTo>
                  <a:lnTo>
                    <a:pt x="931" y="0"/>
                  </a:lnTo>
                  <a:lnTo>
                    <a:pt x="914" y="0"/>
                  </a:lnTo>
                  <a:lnTo>
                    <a:pt x="897" y="13"/>
                  </a:lnTo>
                  <a:lnTo>
                    <a:pt x="886" y="21"/>
                  </a:lnTo>
                  <a:lnTo>
                    <a:pt x="878" y="32"/>
                  </a:lnTo>
                  <a:lnTo>
                    <a:pt x="869" y="42"/>
                  </a:lnTo>
                  <a:lnTo>
                    <a:pt x="861" y="51"/>
                  </a:lnTo>
                  <a:lnTo>
                    <a:pt x="842" y="67"/>
                  </a:lnTo>
                  <a:lnTo>
                    <a:pt x="827" y="76"/>
                  </a:lnTo>
                  <a:lnTo>
                    <a:pt x="817" y="82"/>
                  </a:lnTo>
                  <a:lnTo>
                    <a:pt x="816" y="86"/>
                  </a:lnTo>
                  <a:lnTo>
                    <a:pt x="810" y="82"/>
                  </a:lnTo>
                  <a:lnTo>
                    <a:pt x="797" y="74"/>
                  </a:lnTo>
                  <a:lnTo>
                    <a:pt x="783" y="69"/>
                  </a:lnTo>
                  <a:lnTo>
                    <a:pt x="772" y="67"/>
                  </a:lnTo>
                  <a:lnTo>
                    <a:pt x="753" y="59"/>
                  </a:lnTo>
                  <a:lnTo>
                    <a:pt x="736" y="59"/>
                  </a:lnTo>
                  <a:lnTo>
                    <a:pt x="722" y="57"/>
                  </a:lnTo>
                  <a:lnTo>
                    <a:pt x="711" y="55"/>
                  </a:lnTo>
                  <a:lnTo>
                    <a:pt x="698" y="55"/>
                  </a:lnTo>
                  <a:lnTo>
                    <a:pt x="686" y="55"/>
                  </a:lnTo>
                  <a:lnTo>
                    <a:pt x="673" y="55"/>
                  </a:lnTo>
                  <a:lnTo>
                    <a:pt x="660" y="55"/>
                  </a:lnTo>
                  <a:lnTo>
                    <a:pt x="648" y="55"/>
                  </a:lnTo>
                  <a:lnTo>
                    <a:pt x="637" y="57"/>
                  </a:lnTo>
                  <a:lnTo>
                    <a:pt x="625" y="57"/>
                  </a:lnTo>
                  <a:lnTo>
                    <a:pt x="614" y="57"/>
                  </a:lnTo>
                  <a:lnTo>
                    <a:pt x="605" y="57"/>
                  </a:lnTo>
                  <a:lnTo>
                    <a:pt x="599" y="59"/>
                  </a:lnTo>
                  <a:lnTo>
                    <a:pt x="587" y="61"/>
                  </a:lnTo>
                  <a:lnTo>
                    <a:pt x="584" y="63"/>
                  </a:lnTo>
                  <a:lnTo>
                    <a:pt x="456" y="150"/>
                  </a:lnTo>
                  <a:lnTo>
                    <a:pt x="452" y="148"/>
                  </a:lnTo>
                  <a:lnTo>
                    <a:pt x="447" y="145"/>
                  </a:lnTo>
                  <a:lnTo>
                    <a:pt x="437" y="137"/>
                  </a:lnTo>
                  <a:lnTo>
                    <a:pt x="428" y="131"/>
                  </a:lnTo>
                  <a:lnTo>
                    <a:pt x="411" y="122"/>
                  </a:lnTo>
                  <a:lnTo>
                    <a:pt x="395" y="114"/>
                  </a:lnTo>
                  <a:lnTo>
                    <a:pt x="376" y="105"/>
                  </a:lnTo>
                  <a:lnTo>
                    <a:pt x="359" y="97"/>
                  </a:lnTo>
                  <a:lnTo>
                    <a:pt x="348" y="93"/>
                  </a:lnTo>
                  <a:lnTo>
                    <a:pt x="337" y="86"/>
                  </a:lnTo>
                  <a:lnTo>
                    <a:pt x="325" y="82"/>
                  </a:lnTo>
                  <a:lnTo>
                    <a:pt x="314" y="78"/>
                  </a:lnTo>
                  <a:lnTo>
                    <a:pt x="302" y="72"/>
                  </a:lnTo>
                  <a:lnTo>
                    <a:pt x="291" y="69"/>
                  </a:lnTo>
                  <a:lnTo>
                    <a:pt x="281" y="67"/>
                  </a:lnTo>
                  <a:lnTo>
                    <a:pt x="272" y="63"/>
                  </a:lnTo>
                  <a:lnTo>
                    <a:pt x="253" y="57"/>
                  </a:lnTo>
                  <a:lnTo>
                    <a:pt x="241" y="53"/>
                  </a:lnTo>
                  <a:lnTo>
                    <a:pt x="232" y="51"/>
                  </a:lnTo>
                  <a:lnTo>
                    <a:pt x="230" y="51"/>
                  </a:lnTo>
                  <a:lnTo>
                    <a:pt x="230" y="51"/>
                  </a:lnTo>
                  <a:close/>
                </a:path>
              </a:pathLst>
            </a:custGeom>
            <a:solidFill>
              <a:srgbClr val="E6C7A9"/>
            </a:solidFill>
            <a:ln w="9525">
              <a:noFill/>
              <a:round/>
            </a:ln>
          </p:spPr>
          <p:txBody>
            <a:bodyPr/>
            <a:lstStyle/>
            <a:p>
              <a:endParaRPr lang="en-US"/>
            </a:p>
          </p:txBody>
        </p:sp>
        <p:sp>
          <p:nvSpPr>
            <p:cNvPr id="352456" name="Freeform 200"/>
            <p:cNvSpPr/>
            <p:nvPr/>
          </p:nvSpPr>
          <p:spPr bwMode="auto">
            <a:xfrm>
              <a:off x="4216" y="3113"/>
              <a:ext cx="141" cy="97"/>
            </a:xfrm>
            <a:custGeom>
              <a:avLst/>
              <a:gdLst/>
              <a:ahLst/>
              <a:cxnLst>
                <a:cxn ang="0">
                  <a:pos x="14" y="146"/>
                </a:cxn>
                <a:cxn ang="0">
                  <a:pos x="14" y="131"/>
                </a:cxn>
                <a:cxn ang="0">
                  <a:pos x="14" y="112"/>
                </a:cxn>
                <a:cxn ang="0">
                  <a:pos x="10" y="85"/>
                </a:cxn>
                <a:cxn ang="0">
                  <a:pos x="6" y="51"/>
                </a:cxn>
                <a:cxn ang="0">
                  <a:pos x="2" y="19"/>
                </a:cxn>
                <a:cxn ang="0">
                  <a:pos x="0" y="2"/>
                </a:cxn>
                <a:cxn ang="0">
                  <a:pos x="8" y="3"/>
                </a:cxn>
                <a:cxn ang="0">
                  <a:pos x="29" y="17"/>
                </a:cxn>
                <a:cxn ang="0">
                  <a:pos x="57" y="36"/>
                </a:cxn>
                <a:cxn ang="0">
                  <a:pos x="88" y="57"/>
                </a:cxn>
                <a:cxn ang="0">
                  <a:pos x="112" y="72"/>
                </a:cxn>
                <a:cxn ang="0">
                  <a:pos x="135" y="85"/>
                </a:cxn>
                <a:cxn ang="0">
                  <a:pos x="158" y="91"/>
                </a:cxn>
                <a:cxn ang="0">
                  <a:pos x="185" y="93"/>
                </a:cxn>
                <a:cxn ang="0">
                  <a:pos x="215" y="83"/>
                </a:cxn>
                <a:cxn ang="0">
                  <a:pos x="244" y="72"/>
                </a:cxn>
                <a:cxn ang="0">
                  <a:pos x="268" y="62"/>
                </a:cxn>
                <a:cxn ang="0">
                  <a:pos x="280" y="59"/>
                </a:cxn>
                <a:cxn ang="0">
                  <a:pos x="282" y="70"/>
                </a:cxn>
                <a:cxn ang="0">
                  <a:pos x="282" y="85"/>
                </a:cxn>
                <a:cxn ang="0">
                  <a:pos x="280" y="108"/>
                </a:cxn>
                <a:cxn ang="0">
                  <a:pos x="268" y="135"/>
                </a:cxn>
                <a:cxn ang="0">
                  <a:pos x="253" y="163"/>
                </a:cxn>
                <a:cxn ang="0">
                  <a:pos x="240" y="184"/>
                </a:cxn>
                <a:cxn ang="0">
                  <a:pos x="236" y="194"/>
                </a:cxn>
                <a:cxn ang="0">
                  <a:pos x="226" y="194"/>
                </a:cxn>
                <a:cxn ang="0">
                  <a:pos x="204" y="194"/>
                </a:cxn>
                <a:cxn ang="0">
                  <a:pos x="171" y="190"/>
                </a:cxn>
                <a:cxn ang="0">
                  <a:pos x="133" y="188"/>
                </a:cxn>
                <a:cxn ang="0">
                  <a:pos x="112" y="182"/>
                </a:cxn>
                <a:cxn ang="0">
                  <a:pos x="92" y="176"/>
                </a:cxn>
                <a:cxn ang="0">
                  <a:pos x="53" y="163"/>
                </a:cxn>
                <a:cxn ang="0">
                  <a:pos x="23" y="154"/>
                </a:cxn>
                <a:cxn ang="0">
                  <a:pos x="14" y="150"/>
                </a:cxn>
              </a:cxnLst>
              <a:rect l="0" t="0" r="r" b="b"/>
              <a:pathLst>
                <a:path w="282" h="194">
                  <a:moveTo>
                    <a:pt x="14" y="150"/>
                  </a:moveTo>
                  <a:lnTo>
                    <a:pt x="14" y="146"/>
                  </a:lnTo>
                  <a:lnTo>
                    <a:pt x="14" y="138"/>
                  </a:lnTo>
                  <a:lnTo>
                    <a:pt x="14" y="131"/>
                  </a:lnTo>
                  <a:lnTo>
                    <a:pt x="14" y="123"/>
                  </a:lnTo>
                  <a:lnTo>
                    <a:pt x="14" y="112"/>
                  </a:lnTo>
                  <a:lnTo>
                    <a:pt x="14" y="102"/>
                  </a:lnTo>
                  <a:lnTo>
                    <a:pt x="10" y="85"/>
                  </a:lnTo>
                  <a:lnTo>
                    <a:pt x="10" y="68"/>
                  </a:lnTo>
                  <a:lnTo>
                    <a:pt x="6" y="51"/>
                  </a:lnTo>
                  <a:lnTo>
                    <a:pt x="6" y="36"/>
                  </a:lnTo>
                  <a:lnTo>
                    <a:pt x="2" y="19"/>
                  </a:lnTo>
                  <a:lnTo>
                    <a:pt x="0" y="9"/>
                  </a:lnTo>
                  <a:lnTo>
                    <a:pt x="0" y="2"/>
                  </a:lnTo>
                  <a:lnTo>
                    <a:pt x="0" y="0"/>
                  </a:lnTo>
                  <a:lnTo>
                    <a:pt x="8" y="3"/>
                  </a:lnTo>
                  <a:lnTo>
                    <a:pt x="15" y="9"/>
                  </a:lnTo>
                  <a:lnTo>
                    <a:pt x="29" y="17"/>
                  </a:lnTo>
                  <a:lnTo>
                    <a:pt x="42" y="24"/>
                  </a:lnTo>
                  <a:lnTo>
                    <a:pt x="57" y="36"/>
                  </a:lnTo>
                  <a:lnTo>
                    <a:pt x="73" y="45"/>
                  </a:lnTo>
                  <a:lnTo>
                    <a:pt x="88" y="57"/>
                  </a:lnTo>
                  <a:lnTo>
                    <a:pt x="99" y="64"/>
                  </a:lnTo>
                  <a:lnTo>
                    <a:pt x="112" y="72"/>
                  </a:lnTo>
                  <a:lnTo>
                    <a:pt x="124" y="78"/>
                  </a:lnTo>
                  <a:lnTo>
                    <a:pt x="135" y="85"/>
                  </a:lnTo>
                  <a:lnTo>
                    <a:pt x="147" y="89"/>
                  </a:lnTo>
                  <a:lnTo>
                    <a:pt x="158" y="91"/>
                  </a:lnTo>
                  <a:lnTo>
                    <a:pt x="169" y="91"/>
                  </a:lnTo>
                  <a:lnTo>
                    <a:pt x="185" y="93"/>
                  </a:lnTo>
                  <a:lnTo>
                    <a:pt x="198" y="87"/>
                  </a:lnTo>
                  <a:lnTo>
                    <a:pt x="215" y="83"/>
                  </a:lnTo>
                  <a:lnTo>
                    <a:pt x="230" y="78"/>
                  </a:lnTo>
                  <a:lnTo>
                    <a:pt x="244" y="72"/>
                  </a:lnTo>
                  <a:lnTo>
                    <a:pt x="255" y="66"/>
                  </a:lnTo>
                  <a:lnTo>
                    <a:pt x="268" y="62"/>
                  </a:lnTo>
                  <a:lnTo>
                    <a:pt x="274" y="59"/>
                  </a:lnTo>
                  <a:lnTo>
                    <a:pt x="280" y="59"/>
                  </a:lnTo>
                  <a:lnTo>
                    <a:pt x="280" y="61"/>
                  </a:lnTo>
                  <a:lnTo>
                    <a:pt x="282" y="70"/>
                  </a:lnTo>
                  <a:lnTo>
                    <a:pt x="282" y="76"/>
                  </a:lnTo>
                  <a:lnTo>
                    <a:pt x="282" y="85"/>
                  </a:lnTo>
                  <a:lnTo>
                    <a:pt x="280" y="95"/>
                  </a:lnTo>
                  <a:lnTo>
                    <a:pt x="280" y="108"/>
                  </a:lnTo>
                  <a:lnTo>
                    <a:pt x="272" y="119"/>
                  </a:lnTo>
                  <a:lnTo>
                    <a:pt x="268" y="135"/>
                  </a:lnTo>
                  <a:lnTo>
                    <a:pt x="261" y="148"/>
                  </a:lnTo>
                  <a:lnTo>
                    <a:pt x="253" y="163"/>
                  </a:lnTo>
                  <a:lnTo>
                    <a:pt x="244" y="173"/>
                  </a:lnTo>
                  <a:lnTo>
                    <a:pt x="240" y="184"/>
                  </a:lnTo>
                  <a:lnTo>
                    <a:pt x="236" y="190"/>
                  </a:lnTo>
                  <a:lnTo>
                    <a:pt x="236" y="194"/>
                  </a:lnTo>
                  <a:lnTo>
                    <a:pt x="232" y="194"/>
                  </a:lnTo>
                  <a:lnTo>
                    <a:pt x="226" y="194"/>
                  </a:lnTo>
                  <a:lnTo>
                    <a:pt x="215" y="194"/>
                  </a:lnTo>
                  <a:lnTo>
                    <a:pt x="204" y="194"/>
                  </a:lnTo>
                  <a:lnTo>
                    <a:pt x="187" y="192"/>
                  </a:lnTo>
                  <a:lnTo>
                    <a:pt x="171" y="190"/>
                  </a:lnTo>
                  <a:lnTo>
                    <a:pt x="152" y="188"/>
                  </a:lnTo>
                  <a:lnTo>
                    <a:pt x="133" y="188"/>
                  </a:lnTo>
                  <a:lnTo>
                    <a:pt x="122" y="184"/>
                  </a:lnTo>
                  <a:lnTo>
                    <a:pt x="112" y="182"/>
                  </a:lnTo>
                  <a:lnTo>
                    <a:pt x="101" y="178"/>
                  </a:lnTo>
                  <a:lnTo>
                    <a:pt x="92" y="176"/>
                  </a:lnTo>
                  <a:lnTo>
                    <a:pt x="71" y="169"/>
                  </a:lnTo>
                  <a:lnTo>
                    <a:pt x="53" y="163"/>
                  </a:lnTo>
                  <a:lnTo>
                    <a:pt x="34" y="157"/>
                  </a:lnTo>
                  <a:lnTo>
                    <a:pt x="23" y="154"/>
                  </a:lnTo>
                  <a:lnTo>
                    <a:pt x="15" y="150"/>
                  </a:lnTo>
                  <a:lnTo>
                    <a:pt x="14" y="150"/>
                  </a:lnTo>
                  <a:lnTo>
                    <a:pt x="14" y="150"/>
                  </a:lnTo>
                  <a:close/>
                </a:path>
              </a:pathLst>
            </a:custGeom>
            <a:solidFill>
              <a:srgbClr val="FFFFFF"/>
            </a:solidFill>
            <a:ln w="9525">
              <a:noFill/>
              <a:round/>
            </a:ln>
          </p:spPr>
          <p:txBody>
            <a:bodyPr/>
            <a:lstStyle/>
            <a:p>
              <a:endParaRPr lang="en-US"/>
            </a:p>
          </p:txBody>
        </p:sp>
        <p:sp>
          <p:nvSpPr>
            <p:cNvPr id="352457" name="Freeform 201"/>
            <p:cNvSpPr/>
            <p:nvPr/>
          </p:nvSpPr>
          <p:spPr bwMode="auto">
            <a:xfrm>
              <a:off x="4281" y="3091"/>
              <a:ext cx="57" cy="183"/>
            </a:xfrm>
            <a:custGeom>
              <a:avLst/>
              <a:gdLst/>
              <a:ahLst/>
              <a:cxnLst>
                <a:cxn ang="0">
                  <a:pos x="30" y="245"/>
                </a:cxn>
                <a:cxn ang="0">
                  <a:pos x="26" y="249"/>
                </a:cxn>
                <a:cxn ang="0">
                  <a:pos x="19" y="262"/>
                </a:cxn>
                <a:cxn ang="0">
                  <a:pos x="13" y="270"/>
                </a:cxn>
                <a:cxn ang="0">
                  <a:pos x="9" y="280"/>
                </a:cxn>
                <a:cxn ang="0">
                  <a:pos x="3" y="291"/>
                </a:cxn>
                <a:cxn ang="0">
                  <a:pos x="3" y="302"/>
                </a:cxn>
                <a:cxn ang="0">
                  <a:pos x="0" y="312"/>
                </a:cxn>
                <a:cxn ang="0">
                  <a:pos x="0" y="323"/>
                </a:cxn>
                <a:cxn ang="0">
                  <a:pos x="0" y="333"/>
                </a:cxn>
                <a:cxn ang="0">
                  <a:pos x="1" y="342"/>
                </a:cxn>
                <a:cxn ang="0">
                  <a:pos x="3" y="354"/>
                </a:cxn>
                <a:cxn ang="0">
                  <a:pos x="7" y="359"/>
                </a:cxn>
                <a:cxn ang="0">
                  <a:pos x="24" y="367"/>
                </a:cxn>
                <a:cxn ang="0">
                  <a:pos x="22" y="359"/>
                </a:cxn>
                <a:cxn ang="0">
                  <a:pos x="20" y="346"/>
                </a:cxn>
                <a:cxn ang="0">
                  <a:pos x="19" y="327"/>
                </a:cxn>
                <a:cxn ang="0">
                  <a:pos x="20" y="310"/>
                </a:cxn>
                <a:cxn ang="0">
                  <a:pos x="24" y="293"/>
                </a:cxn>
                <a:cxn ang="0">
                  <a:pos x="36" y="276"/>
                </a:cxn>
                <a:cxn ang="0">
                  <a:pos x="41" y="266"/>
                </a:cxn>
                <a:cxn ang="0">
                  <a:pos x="47" y="257"/>
                </a:cxn>
                <a:cxn ang="0">
                  <a:pos x="55" y="245"/>
                </a:cxn>
                <a:cxn ang="0">
                  <a:pos x="64" y="234"/>
                </a:cxn>
                <a:cxn ang="0">
                  <a:pos x="70" y="217"/>
                </a:cxn>
                <a:cxn ang="0">
                  <a:pos x="77" y="200"/>
                </a:cxn>
                <a:cxn ang="0">
                  <a:pos x="85" y="181"/>
                </a:cxn>
                <a:cxn ang="0">
                  <a:pos x="93" y="164"/>
                </a:cxn>
                <a:cxn ang="0">
                  <a:pos x="96" y="146"/>
                </a:cxn>
                <a:cxn ang="0">
                  <a:pos x="102" y="129"/>
                </a:cxn>
                <a:cxn ang="0">
                  <a:pos x="106" y="114"/>
                </a:cxn>
                <a:cxn ang="0">
                  <a:pos x="110" y="103"/>
                </a:cxn>
                <a:cxn ang="0">
                  <a:pos x="110" y="89"/>
                </a:cxn>
                <a:cxn ang="0">
                  <a:pos x="110" y="82"/>
                </a:cxn>
                <a:cxn ang="0">
                  <a:pos x="106" y="74"/>
                </a:cxn>
                <a:cxn ang="0">
                  <a:pos x="106" y="70"/>
                </a:cxn>
                <a:cxn ang="0">
                  <a:pos x="102" y="65"/>
                </a:cxn>
                <a:cxn ang="0">
                  <a:pos x="100" y="65"/>
                </a:cxn>
                <a:cxn ang="0">
                  <a:pos x="114" y="13"/>
                </a:cxn>
                <a:cxn ang="0">
                  <a:pos x="87" y="0"/>
                </a:cxn>
                <a:cxn ang="0">
                  <a:pos x="72" y="53"/>
                </a:cxn>
                <a:cxn ang="0">
                  <a:pos x="36" y="76"/>
                </a:cxn>
                <a:cxn ang="0">
                  <a:pos x="15" y="133"/>
                </a:cxn>
                <a:cxn ang="0">
                  <a:pos x="58" y="137"/>
                </a:cxn>
                <a:cxn ang="0">
                  <a:pos x="55" y="143"/>
                </a:cxn>
                <a:cxn ang="0">
                  <a:pos x="53" y="160"/>
                </a:cxn>
                <a:cxn ang="0">
                  <a:pos x="49" y="169"/>
                </a:cxn>
                <a:cxn ang="0">
                  <a:pos x="47" y="181"/>
                </a:cxn>
                <a:cxn ang="0">
                  <a:pos x="43" y="190"/>
                </a:cxn>
                <a:cxn ang="0">
                  <a:pos x="41" y="202"/>
                </a:cxn>
                <a:cxn ang="0">
                  <a:pos x="34" y="219"/>
                </a:cxn>
                <a:cxn ang="0">
                  <a:pos x="30" y="232"/>
                </a:cxn>
                <a:cxn ang="0">
                  <a:pos x="30" y="241"/>
                </a:cxn>
                <a:cxn ang="0">
                  <a:pos x="30" y="245"/>
                </a:cxn>
                <a:cxn ang="0">
                  <a:pos x="30" y="245"/>
                </a:cxn>
              </a:cxnLst>
              <a:rect l="0" t="0" r="r" b="b"/>
              <a:pathLst>
                <a:path w="114" h="367">
                  <a:moveTo>
                    <a:pt x="30" y="245"/>
                  </a:moveTo>
                  <a:lnTo>
                    <a:pt x="26" y="249"/>
                  </a:lnTo>
                  <a:lnTo>
                    <a:pt x="19" y="262"/>
                  </a:lnTo>
                  <a:lnTo>
                    <a:pt x="13" y="270"/>
                  </a:lnTo>
                  <a:lnTo>
                    <a:pt x="9" y="280"/>
                  </a:lnTo>
                  <a:lnTo>
                    <a:pt x="3" y="291"/>
                  </a:lnTo>
                  <a:lnTo>
                    <a:pt x="3" y="302"/>
                  </a:lnTo>
                  <a:lnTo>
                    <a:pt x="0" y="312"/>
                  </a:lnTo>
                  <a:lnTo>
                    <a:pt x="0" y="323"/>
                  </a:lnTo>
                  <a:lnTo>
                    <a:pt x="0" y="333"/>
                  </a:lnTo>
                  <a:lnTo>
                    <a:pt x="1" y="342"/>
                  </a:lnTo>
                  <a:lnTo>
                    <a:pt x="3" y="354"/>
                  </a:lnTo>
                  <a:lnTo>
                    <a:pt x="7" y="359"/>
                  </a:lnTo>
                  <a:lnTo>
                    <a:pt x="24" y="367"/>
                  </a:lnTo>
                  <a:lnTo>
                    <a:pt x="22" y="359"/>
                  </a:lnTo>
                  <a:lnTo>
                    <a:pt x="20" y="346"/>
                  </a:lnTo>
                  <a:lnTo>
                    <a:pt x="19" y="327"/>
                  </a:lnTo>
                  <a:lnTo>
                    <a:pt x="20" y="310"/>
                  </a:lnTo>
                  <a:lnTo>
                    <a:pt x="24" y="293"/>
                  </a:lnTo>
                  <a:lnTo>
                    <a:pt x="36" y="276"/>
                  </a:lnTo>
                  <a:lnTo>
                    <a:pt x="41" y="266"/>
                  </a:lnTo>
                  <a:lnTo>
                    <a:pt x="47" y="257"/>
                  </a:lnTo>
                  <a:lnTo>
                    <a:pt x="55" y="245"/>
                  </a:lnTo>
                  <a:lnTo>
                    <a:pt x="64" y="234"/>
                  </a:lnTo>
                  <a:lnTo>
                    <a:pt x="70" y="217"/>
                  </a:lnTo>
                  <a:lnTo>
                    <a:pt x="77" y="200"/>
                  </a:lnTo>
                  <a:lnTo>
                    <a:pt x="85" y="181"/>
                  </a:lnTo>
                  <a:lnTo>
                    <a:pt x="93" y="164"/>
                  </a:lnTo>
                  <a:lnTo>
                    <a:pt x="96" y="146"/>
                  </a:lnTo>
                  <a:lnTo>
                    <a:pt x="102" y="129"/>
                  </a:lnTo>
                  <a:lnTo>
                    <a:pt x="106" y="114"/>
                  </a:lnTo>
                  <a:lnTo>
                    <a:pt x="110" y="103"/>
                  </a:lnTo>
                  <a:lnTo>
                    <a:pt x="110" y="89"/>
                  </a:lnTo>
                  <a:lnTo>
                    <a:pt x="110" y="82"/>
                  </a:lnTo>
                  <a:lnTo>
                    <a:pt x="106" y="74"/>
                  </a:lnTo>
                  <a:lnTo>
                    <a:pt x="106" y="70"/>
                  </a:lnTo>
                  <a:lnTo>
                    <a:pt x="102" y="65"/>
                  </a:lnTo>
                  <a:lnTo>
                    <a:pt x="100" y="65"/>
                  </a:lnTo>
                  <a:lnTo>
                    <a:pt x="114" y="13"/>
                  </a:lnTo>
                  <a:lnTo>
                    <a:pt x="87" y="0"/>
                  </a:lnTo>
                  <a:lnTo>
                    <a:pt x="72" y="53"/>
                  </a:lnTo>
                  <a:lnTo>
                    <a:pt x="36" y="76"/>
                  </a:lnTo>
                  <a:lnTo>
                    <a:pt x="15" y="133"/>
                  </a:lnTo>
                  <a:lnTo>
                    <a:pt x="58" y="137"/>
                  </a:lnTo>
                  <a:lnTo>
                    <a:pt x="55" y="143"/>
                  </a:lnTo>
                  <a:lnTo>
                    <a:pt x="53" y="160"/>
                  </a:lnTo>
                  <a:lnTo>
                    <a:pt x="49" y="169"/>
                  </a:lnTo>
                  <a:lnTo>
                    <a:pt x="47" y="181"/>
                  </a:lnTo>
                  <a:lnTo>
                    <a:pt x="43" y="190"/>
                  </a:lnTo>
                  <a:lnTo>
                    <a:pt x="41" y="202"/>
                  </a:lnTo>
                  <a:lnTo>
                    <a:pt x="34" y="219"/>
                  </a:lnTo>
                  <a:lnTo>
                    <a:pt x="30" y="232"/>
                  </a:lnTo>
                  <a:lnTo>
                    <a:pt x="30" y="241"/>
                  </a:lnTo>
                  <a:lnTo>
                    <a:pt x="30" y="245"/>
                  </a:lnTo>
                  <a:lnTo>
                    <a:pt x="30" y="245"/>
                  </a:lnTo>
                  <a:close/>
                </a:path>
              </a:pathLst>
            </a:custGeom>
            <a:solidFill>
              <a:srgbClr val="FFDBA6"/>
            </a:solidFill>
            <a:ln w="9525">
              <a:noFill/>
              <a:round/>
            </a:ln>
          </p:spPr>
          <p:txBody>
            <a:bodyPr/>
            <a:lstStyle/>
            <a:p>
              <a:endParaRPr lang="en-US"/>
            </a:p>
          </p:txBody>
        </p:sp>
        <p:sp>
          <p:nvSpPr>
            <p:cNvPr id="352458" name="Freeform 202"/>
            <p:cNvSpPr/>
            <p:nvPr/>
          </p:nvSpPr>
          <p:spPr bwMode="auto">
            <a:xfrm>
              <a:off x="4276" y="3133"/>
              <a:ext cx="45" cy="75"/>
            </a:xfrm>
            <a:custGeom>
              <a:avLst/>
              <a:gdLst/>
              <a:ahLst/>
              <a:cxnLst>
                <a:cxn ang="0">
                  <a:pos x="2" y="142"/>
                </a:cxn>
                <a:cxn ang="0">
                  <a:pos x="0" y="138"/>
                </a:cxn>
                <a:cxn ang="0">
                  <a:pos x="0" y="135"/>
                </a:cxn>
                <a:cxn ang="0">
                  <a:pos x="0" y="127"/>
                </a:cxn>
                <a:cxn ang="0">
                  <a:pos x="2" y="117"/>
                </a:cxn>
                <a:cxn ang="0">
                  <a:pos x="2" y="104"/>
                </a:cxn>
                <a:cxn ang="0">
                  <a:pos x="4" y="93"/>
                </a:cxn>
                <a:cxn ang="0">
                  <a:pos x="8" y="79"/>
                </a:cxn>
                <a:cxn ang="0">
                  <a:pos x="13" y="68"/>
                </a:cxn>
                <a:cxn ang="0">
                  <a:pos x="17" y="55"/>
                </a:cxn>
                <a:cxn ang="0">
                  <a:pos x="23" y="41"/>
                </a:cxn>
                <a:cxn ang="0">
                  <a:pos x="29" y="30"/>
                </a:cxn>
                <a:cxn ang="0">
                  <a:pos x="36" y="21"/>
                </a:cxn>
                <a:cxn ang="0">
                  <a:pos x="48" y="3"/>
                </a:cxn>
                <a:cxn ang="0">
                  <a:pos x="53" y="0"/>
                </a:cxn>
                <a:cxn ang="0">
                  <a:pos x="63" y="22"/>
                </a:cxn>
                <a:cxn ang="0">
                  <a:pos x="89" y="5"/>
                </a:cxn>
                <a:cxn ang="0">
                  <a:pos x="87" y="22"/>
                </a:cxn>
                <a:cxn ang="0">
                  <a:pos x="86" y="38"/>
                </a:cxn>
                <a:cxn ang="0">
                  <a:pos x="82" y="51"/>
                </a:cxn>
                <a:cxn ang="0">
                  <a:pos x="80" y="68"/>
                </a:cxn>
                <a:cxn ang="0">
                  <a:pos x="76" y="83"/>
                </a:cxn>
                <a:cxn ang="0">
                  <a:pos x="74" y="98"/>
                </a:cxn>
                <a:cxn ang="0">
                  <a:pos x="67" y="108"/>
                </a:cxn>
                <a:cxn ang="0">
                  <a:pos x="61" y="119"/>
                </a:cxn>
                <a:cxn ang="0">
                  <a:pos x="55" y="127"/>
                </a:cxn>
                <a:cxn ang="0">
                  <a:pos x="51" y="136"/>
                </a:cxn>
                <a:cxn ang="0">
                  <a:pos x="42" y="146"/>
                </a:cxn>
                <a:cxn ang="0">
                  <a:pos x="40" y="150"/>
                </a:cxn>
                <a:cxn ang="0">
                  <a:pos x="2" y="142"/>
                </a:cxn>
                <a:cxn ang="0">
                  <a:pos x="2" y="142"/>
                </a:cxn>
              </a:cxnLst>
              <a:rect l="0" t="0" r="r" b="b"/>
              <a:pathLst>
                <a:path w="89" h="150">
                  <a:moveTo>
                    <a:pt x="2" y="142"/>
                  </a:moveTo>
                  <a:lnTo>
                    <a:pt x="0" y="138"/>
                  </a:lnTo>
                  <a:lnTo>
                    <a:pt x="0" y="135"/>
                  </a:lnTo>
                  <a:lnTo>
                    <a:pt x="0" y="127"/>
                  </a:lnTo>
                  <a:lnTo>
                    <a:pt x="2" y="117"/>
                  </a:lnTo>
                  <a:lnTo>
                    <a:pt x="2" y="104"/>
                  </a:lnTo>
                  <a:lnTo>
                    <a:pt x="4" y="93"/>
                  </a:lnTo>
                  <a:lnTo>
                    <a:pt x="8" y="79"/>
                  </a:lnTo>
                  <a:lnTo>
                    <a:pt x="13" y="68"/>
                  </a:lnTo>
                  <a:lnTo>
                    <a:pt x="17" y="55"/>
                  </a:lnTo>
                  <a:lnTo>
                    <a:pt x="23" y="41"/>
                  </a:lnTo>
                  <a:lnTo>
                    <a:pt x="29" y="30"/>
                  </a:lnTo>
                  <a:lnTo>
                    <a:pt x="36" y="21"/>
                  </a:lnTo>
                  <a:lnTo>
                    <a:pt x="48" y="3"/>
                  </a:lnTo>
                  <a:lnTo>
                    <a:pt x="53" y="0"/>
                  </a:lnTo>
                  <a:lnTo>
                    <a:pt x="63" y="22"/>
                  </a:lnTo>
                  <a:lnTo>
                    <a:pt x="89" y="5"/>
                  </a:lnTo>
                  <a:lnTo>
                    <a:pt x="87" y="22"/>
                  </a:lnTo>
                  <a:lnTo>
                    <a:pt x="86" y="38"/>
                  </a:lnTo>
                  <a:lnTo>
                    <a:pt x="82" y="51"/>
                  </a:lnTo>
                  <a:lnTo>
                    <a:pt x="80" y="68"/>
                  </a:lnTo>
                  <a:lnTo>
                    <a:pt x="76" y="83"/>
                  </a:lnTo>
                  <a:lnTo>
                    <a:pt x="74" y="98"/>
                  </a:lnTo>
                  <a:lnTo>
                    <a:pt x="67" y="108"/>
                  </a:lnTo>
                  <a:lnTo>
                    <a:pt x="61" y="119"/>
                  </a:lnTo>
                  <a:lnTo>
                    <a:pt x="55" y="127"/>
                  </a:lnTo>
                  <a:lnTo>
                    <a:pt x="51" y="136"/>
                  </a:lnTo>
                  <a:lnTo>
                    <a:pt x="42" y="146"/>
                  </a:lnTo>
                  <a:lnTo>
                    <a:pt x="40" y="150"/>
                  </a:lnTo>
                  <a:lnTo>
                    <a:pt x="2" y="142"/>
                  </a:lnTo>
                  <a:lnTo>
                    <a:pt x="2" y="142"/>
                  </a:lnTo>
                  <a:close/>
                </a:path>
              </a:pathLst>
            </a:custGeom>
            <a:solidFill>
              <a:srgbClr val="F0B385"/>
            </a:solidFill>
            <a:ln w="9525">
              <a:noFill/>
              <a:round/>
            </a:ln>
          </p:spPr>
          <p:txBody>
            <a:bodyPr/>
            <a:lstStyle/>
            <a:p>
              <a:endParaRPr lang="en-US"/>
            </a:p>
          </p:txBody>
        </p:sp>
        <p:sp>
          <p:nvSpPr>
            <p:cNvPr id="352459" name="Freeform 203"/>
            <p:cNvSpPr/>
            <p:nvPr/>
          </p:nvSpPr>
          <p:spPr bwMode="auto">
            <a:xfrm>
              <a:off x="4051" y="3515"/>
              <a:ext cx="589" cy="117"/>
            </a:xfrm>
            <a:custGeom>
              <a:avLst/>
              <a:gdLst/>
              <a:ahLst/>
              <a:cxnLst>
                <a:cxn ang="0">
                  <a:pos x="560" y="44"/>
                </a:cxn>
                <a:cxn ang="0">
                  <a:pos x="593" y="40"/>
                </a:cxn>
                <a:cxn ang="0">
                  <a:pos x="653" y="40"/>
                </a:cxn>
                <a:cxn ang="0">
                  <a:pos x="724" y="32"/>
                </a:cxn>
                <a:cxn ang="0">
                  <a:pos x="809" y="26"/>
                </a:cxn>
                <a:cxn ang="0">
                  <a:pos x="897" y="23"/>
                </a:cxn>
                <a:cxn ang="0">
                  <a:pos x="982" y="15"/>
                </a:cxn>
                <a:cxn ang="0">
                  <a:pos x="1056" y="7"/>
                </a:cxn>
                <a:cxn ang="0">
                  <a:pos x="1119" y="4"/>
                </a:cxn>
                <a:cxn ang="0">
                  <a:pos x="1161" y="0"/>
                </a:cxn>
                <a:cxn ang="0">
                  <a:pos x="1178" y="0"/>
                </a:cxn>
                <a:cxn ang="0">
                  <a:pos x="1165" y="85"/>
                </a:cxn>
                <a:cxn ang="0">
                  <a:pos x="1131" y="93"/>
                </a:cxn>
                <a:cxn ang="0">
                  <a:pos x="1100" y="101"/>
                </a:cxn>
                <a:cxn ang="0">
                  <a:pos x="1058" y="103"/>
                </a:cxn>
                <a:cxn ang="0">
                  <a:pos x="1018" y="110"/>
                </a:cxn>
                <a:cxn ang="0">
                  <a:pos x="984" y="118"/>
                </a:cxn>
                <a:cxn ang="0">
                  <a:pos x="958" y="125"/>
                </a:cxn>
                <a:cxn ang="0">
                  <a:pos x="883" y="182"/>
                </a:cxn>
                <a:cxn ang="0">
                  <a:pos x="857" y="182"/>
                </a:cxn>
                <a:cxn ang="0">
                  <a:pos x="824" y="184"/>
                </a:cxn>
                <a:cxn ang="0">
                  <a:pos x="781" y="188"/>
                </a:cxn>
                <a:cxn ang="0">
                  <a:pos x="735" y="190"/>
                </a:cxn>
                <a:cxn ang="0">
                  <a:pos x="688" y="199"/>
                </a:cxn>
                <a:cxn ang="0">
                  <a:pos x="638" y="209"/>
                </a:cxn>
                <a:cxn ang="0">
                  <a:pos x="598" y="217"/>
                </a:cxn>
                <a:cxn ang="0">
                  <a:pos x="566" y="226"/>
                </a:cxn>
                <a:cxn ang="0">
                  <a:pos x="539" y="234"/>
                </a:cxn>
                <a:cxn ang="0">
                  <a:pos x="526" y="232"/>
                </a:cxn>
                <a:cxn ang="0">
                  <a:pos x="479" y="222"/>
                </a:cxn>
                <a:cxn ang="0">
                  <a:pos x="408" y="209"/>
                </a:cxn>
                <a:cxn ang="0">
                  <a:pos x="323" y="188"/>
                </a:cxn>
                <a:cxn ang="0">
                  <a:pos x="239" y="167"/>
                </a:cxn>
                <a:cxn ang="0">
                  <a:pos x="167" y="148"/>
                </a:cxn>
                <a:cxn ang="0">
                  <a:pos x="117" y="131"/>
                </a:cxn>
                <a:cxn ang="0">
                  <a:pos x="83" y="118"/>
                </a:cxn>
                <a:cxn ang="0">
                  <a:pos x="58" y="103"/>
                </a:cxn>
                <a:cxn ang="0">
                  <a:pos x="3" y="15"/>
                </a:cxn>
                <a:cxn ang="0">
                  <a:pos x="34" y="15"/>
                </a:cxn>
                <a:cxn ang="0">
                  <a:pos x="74" y="17"/>
                </a:cxn>
                <a:cxn ang="0">
                  <a:pos x="127" y="25"/>
                </a:cxn>
                <a:cxn ang="0">
                  <a:pos x="190" y="38"/>
                </a:cxn>
                <a:cxn ang="0">
                  <a:pos x="260" y="51"/>
                </a:cxn>
                <a:cxn ang="0">
                  <a:pos x="342" y="66"/>
                </a:cxn>
                <a:cxn ang="0">
                  <a:pos x="420" y="82"/>
                </a:cxn>
                <a:cxn ang="0">
                  <a:pos x="482" y="87"/>
                </a:cxn>
                <a:cxn ang="0">
                  <a:pos x="526" y="95"/>
                </a:cxn>
                <a:cxn ang="0">
                  <a:pos x="555" y="47"/>
                </a:cxn>
              </a:cxnLst>
              <a:rect l="0" t="0" r="r" b="b"/>
              <a:pathLst>
                <a:path w="1178" h="234">
                  <a:moveTo>
                    <a:pt x="555" y="47"/>
                  </a:moveTo>
                  <a:lnTo>
                    <a:pt x="555" y="44"/>
                  </a:lnTo>
                  <a:lnTo>
                    <a:pt x="560" y="44"/>
                  </a:lnTo>
                  <a:lnTo>
                    <a:pt x="566" y="42"/>
                  </a:lnTo>
                  <a:lnTo>
                    <a:pt x="581" y="42"/>
                  </a:lnTo>
                  <a:lnTo>
                    <a:pt x="593" y="40"/>
                  </a:lnTo>
                  <a:lnTo>
                    <a:pt x="610" y="40"/>
                  </a:lnTo>
                  <a:lnTo>
                    <a:pt x="629" y="40"/>
                  </a:lnTo>
                  <a:lnTo>
                    <a:pt x="653" y="40"/>
                  </a:lnTo>
                  <a:lnTo>
                    <a:pt x="672" y="38"/>
                  </a:lnTo>
                  <a:lnTo>
                    <a:pt x="697" y="34"/>
                  </a:lnTo>
                  <a:lnTo>
                    <a:pt x="724" y="32"/>
                  </a:lnTo>
                  <a:lnTo>
                    <a:pt x="752" y="30"/>
                  </a:lnTo>
                  <a:lnTo>
                    <a:pt x="781" y="30"/>
                  </a:lnTo>
                  <a:lnTo>
                    <a:pt x="809" y="26"/>
                  </a:lnTo>
                  <a:lnTo>
                    <a:pt x="840" y="25"/>
                  </a:lnTo>
                  <a:lnTo>
                    <a:pt x="870" y="25"/>
                  </a:lnTo>
                  <a:lnTo>
                    <a:pt x="897" y="23"/>
                  </a:lnTo>
                  <a:lnTo>
                    <a:pt x="925" y="21"/>
                  </a:lnTo>
                  <a:lnTo>
                    <a:pt x="954" y="15"/>
                  </a:lnTo>
                  <a:lnTo>
                    <a:pt x="982" y="15"/>
                  </a:lnTo>
                  <a:lnTo>
                    <a:pt x="1007" y="13"/>
                  </a:lnTo>
                  <a:lnTo>
                    <a:pt x="1034" y="11"/>
                  </a:lnTo>
                  <a:lnTo>
                    <a:pt x="1056" y="7"/>
                  </a:lnTo>
                  <a:lnTo>
                    <a:pt x="1081" y="7"/>
                  </a:lnTo>
                  <a:lnTo>
                    <a:pt x="1100" y="4"/>
                  </a:lnTo>
                  <a:lnTo>
                    <a:pt x="1119" y="4"/>
                  </a:lnTo>
                  <a:lnTo>
                    <a:pt x="1136" y="0"/>
                  </a:lnTo>
                  <a:lnTo>
                    <a:pt x="1151" y="0"/>
                  </a:lnTo>
                  <a:lnTo>
                    <a:pt x="1161" y="0"/>
                  </a:lnTo>
                  <a:lnTo>
                    <a:pt x="1170" y="0"/>
                  </a:lnTo>
                  <a:lnTo>
                    <a:pt x="1174" y="0"/>
                  </a:lnTo>
                  <a:lnTo>
                    <a:pt x="1178" y="0"/>
                  </a:lnTo>
                  <a:lnTo>
                    <a:pt x="1178" y="82"/>
                  </a:lnTo>
                  <a:lnTo>
                    <a:pt x="1174" y="82"/>
                  </a:lnTo>
                  <a:lnTo>
                    <a:pt x="1165" y="85"/>
                  </a:lnTo>
                  <a:lnTo>
                    <a:pt x="1153" y="87"/>
                  </a:lnTo>
                  <a:lnTo>
                    <a:pt x="1140" y="93"/>
                  </a:lnTo>
                  <a:lnTo>
                    <a:pt x="1131" y="93"/>
                  </a:lnTo>
                  <a:lnTo>
                    <a:pt x="1123" y="95"/>
                  </a:lnTo>
                  <a:lnTo>
                    <a:pt x="1112" y="95"/>
                  </a:lnTo>
                  <a:lnTo>
                    <a:pt x="1100" y="101"/>
                  </a:lnTo>
                  <a:lnTo>
                    <a:pt x="1085" y="101"/>
                  </a:lnTo>
                  <a:lnTo>
                    <a:pt x="1072" y="103"/>
                  </a:lnTo>
                  <a:lnTo>
                    <a:pt x="1058" y="103"/>
                  </a:lnTo>
                  <a:lnTo>
                    <a:pt x="1045" y="108"/>
                  </a:lnTo>
                  <a:lnTo>
                    <a:pt x="1032" y="110"/>
                  </a:lnTo>
                  <a:lnTo>
                    <a:pt x="1018" y="110"/>
                  </a:lnTo>
                  <a:lnTo>
                    <a:pt x="1007" y="112"/>
                  </a:lnTo>
                  <a:lnTo>
                    <a:pt x="996" y="118"/>
                  </a:lnTo>
                  <a:lnTo>
                    <a:pt x="984" y="118"/>
                  </a:lnTo>
                  <a:lnTo>
                    <a:pt x="973" y="120"/>
                  </a:lnTo>
                  <a:lnTo>
                    <a:pt x="963" y="120"/>
                  </a:lnTo>
                  <a:lnTo>
                    <a:pt x="958" y="125"/>
                  </a:lnTo>
                  <a:lnTo>
                    <a:pt x="946" y="127"/>
                  </a:lnTo>
                  <a:lnTo>
                    <a:pt x="944" y="129"/>
                  </a:lnTo>
                  <a:lnTo>
                    <a:pt x="883" y="182"/>
                  </a:lnTo>
                  <a:lnTo>
                    <a:pt x="878" y="182"/>
                  </a:lnTo>
                  <a:lnTo>
                    <a:pt x="866" y="182"/>
                  </a:lnTo>
                  <a:lnTo>
                    <a:pt x="857" y="182"/>
                  </a:lnTo>
                  <a:lnTo>
                    <a:pt x="847" y="182"/>
                  </a:lnTo>
                  <a:lnTo>
                    <a:pt x="836" y="182"/>
                  </a:lnTo>
                  <a:lnTo>
                    <a:pt x="824" y="184"/>
                  </a:lnTo>
                  <a:lnTo>
                    <a:pt x="809" y="184"/>
                  </a:lnTo>
                  <a:lnTo>
                    <a:pt x="796" y="184"/>
                  </a:lnTo>
                  <a:lnTo>
                    <a:pt x="781" y="188"/>
                  </a:lnTo>
                  <a:lnTo>
                    <a:pt x="767" y="190"/>
                  </a:lnTo>
                  <a:lnTo>
                    <a:pt x="750" y="190"/>
                  </a:lnTo>
                  <a:lnTo>
                    <a:pt x="735" y="190"/>
                  </a:lnTo>
                  <a:lnTo>
                    <a:pt x="720" y="192"/>
                  </a:lnTo>
                  <a:lnTo>
                    <a:pt x="705" y="198"/>
                  </a:lnTo>
                  <a:lnTo>
                    <a:pt x="688" y="199"/>
                  </a:lnTo>
                  <a:lnTo>
                    <a:pt x="672" y="201"/>
                  </a:lnTo>
                  <a:lnTo>
                    <a:pt x="653" y="205"/>
                  </a:lnTo>
                  <a:lnTo>
                    <a:pt x="638" y="209"/>
                  </a:lnTo>
                  <a:lnTo>
                    <a:pt x="625" y="209"/>
                  </a:lnTo>
                  <a:lnTo>
                    <a:pt x="610" y="215"/>
                  </a:lnTo>
                  <a:lnTo>
                    <a:pt x="598" y="217"/>
                  </a:lnTo>
                  <a:lnTo>
                    <a:pt x="585" y="222"/>
                  </a:lnTo>
                  <a:lnTo>
                    <a:pt x="574" y="224"/>
                  </a:lnTo>
                  <a:lnTo>
                    <a:pt x="566" y="226"/>
                  </a:lnTo>
                  <a:lnTo>
                    <a:pt x="556" y="226"/>
                  </a:lnTo>
                  <a:lnTo>
                    <a:pt x="551" y="232"/>
                  </a:lnTo>
                  <a:lnTo>
                    <a:pt x="539" y="234"/>
                  </a:lnTo>
                  <a:lnTo>
                    <a:pt x="537" y="234"/>
                  </a:lnTo>
                  <a:lnTo>
                    <a:pt x="534" y="234"/>
                  </a:lnTo>
                  <a:lnTo>
                    <a:pt x="526" y="232"/>
                  </a:lnTo>
                  <a:lnTo>
                    <a:pt x="515" y="228"/>
                  </a:lnTo>
                  <a:lnTo>
                    <a:pt x="499" y="226"/>
                  </a:lnTo>
                  <a:lnTo>
                    <a:pt x="479" y="222"/>
                  </a:lnTo>
                  <a:lnTo>
                    <a:pt x="458" y="217"/>
                  </a:lnTo>
                  <a:lnTo>
                    <a:pt x="433" y="211"/>
                  </a:lnTo>
                  <a:lnTo>
                    <a:pt x="408" y="209"/>
                  </a:lnTo>
                  <a:lnTo>
                    <a:pt x="380" y="199"/>
                  </a:lnTo>
                  <a:lnTo>
                    <a:pt x="351" y="196"/>
                  </a:lnTo>
                  <a:lnTo>
                    <a:pt x="323" y="188"/>
                  </a:lnTo>
                  <a:lnTo>
                    <a:pt x="294" y="182"/>
                  </a:lnTo>
                  <a:lnTo>
                    <a:pt x="266" y="173"/>
                  </a:lnTo>
                  <a:lnTo>
                    <a:pt x="239" y="167"/>
                  </a:lnTo>
                  <a:lnTo>
                    <a:pt x="212" y="163"/>
                  </a:lnTo>
                  <a:lnTo>
                    <a:pt x="190" y="156"/>
                  </a:lnTo>
                  <a:lnTo>
                    <a:pt x="167" y="148"/>
                  </a:lnTo>
                  <a:lnTo>
                    <a:pt x="148" y="144"/>
                  </a:lnTo>
                  <a:lnTo>
                    <a:pt x="131" y="137"/>
                  </a:lnTo>
                  <a:lnTo>
                    <a:pt x="117" y="131"/>
                  </a:lnTo>
                  <a:lnTo>
                    <a:pt x="104" y="127"/>
                  </a:lnTo>
                  <a:lnTo>
                    <a:pt x="93" y="120"/>
                  </a:lnTo>
                  <a:lnTo>
                    <a:pt x="83" y="118"/>
                  </a:lnTo>
                  <a:lnTo>
                    <a:pt x="77" y="114"/>
                  </a:lnTo>
                  <a:lnTo>
                    <a:pt x="64" y="108"/>
                  </a:lnTo>
                  <a:lnTo>
                    <a:pt x="58" y="103"/>
                  </a:lnTo>
                  <a:lnTo>
                    <a:pt x="57" y="101"/>
                  </a:lnTo>
                  <a:lnTo>
                    <a:pt x="0" y="17"/>
                  </a:lnTo>
                  <a:lnTo>
                    <a:pt x="3" y="15"/>
                  </a:lnTo>
                  <a:lnTo>
                    <a:pt x="15" y="15"/>
                  </a:lnTo>
                  <a:lnTo>
                    <a:pt x="22" y="15"/>
                  </a:lnTo>
                  <a:lnTo>
                    <a:pt x="34" y="15"/>
                  </a:lnTo>
                  <a:lnTo>
                    <a:pt x="45" y="15"/>
                  </a:lnTo>
                  <a:lnTo>
                    <a:pt x="60" y="17"/>
                  </a:lnTo>
                  <a:lnTo>
                    <a:pt x="74" y="17"/>
                  </a:lnTo>
                  <a:lnTo>
                    <a:pt x="91" y="21"/>
                  </a:lnTo>
                  <a:lnTo>
                    <a:pt x="108" y="23"/>
                  </a:lnTo>
                  <a:lnTo>
                    <a:pt x="127" y="25"/>
                  </a:lnTo>
                  <a:lnTo>
                    <a:pt x="146" y="26"/>
                  </a:lnTo>
                  <a:lnTo>
                    <a:pt x="167" y="30"/>
                  </a:lnTo>
                  <a:lnTo>
                    <a:pt x="190" y="38"/>
                  </a:lnTo>
                  <a:lnTo>
                    <a:pt x="212" y="42"/>
                  </a:lnTo>
                  <a:lnTo>
                    <a:pt x="235" y="47"/>
                  </a:lnTo>
                  <a:lnTo>
                    <a:pt x="260" y="51"/>
                  </a:lnTo>
                  <a:lnTo>
                    <a:pt x="287" y="57"/>
                  </a:lnTo>
                  <a:lnTo>
                    <a:pt x="315" y="64"/>
                  </a:lnTo>
                  <a:lnTo>
                    <a:pt x="342" y="66"/>
                  </a:lnTo>
                  <a:lnTo>
                    <a:pt x="368" y="70"/>
                  </a:lnTo>
                  <a:lnTo>
                    <a:pt x="393" y="76"/>
                  </a:lnTo>
                  <a:lnTo>
                    <a:pt x="420" y="82"/>
                  </a:lnTo>
                  <a:lnTo>
                    <a:pt x="441" y="83"/>
                  </a:lnTo>
                  <a:lnTo>
                    <a:pt x="463" y="85"/>
                  </a:lnTo>
                  <a:lnTo>
                    <a:pt x="482" y="87"/>
                  </a:lnTo>
                  <a:lnTo>
                    <a:pt x="501" y="93"/>
                  </a:lnTo>
                  <a:lnTo>
                    <a:pt x="515" y="93"/>
                  </a:lnTo>
                  <a:lnTo>
                    <a:pt x="526" y="95"/>
                  </a:lnTo>
                  <a:lnTo>
                    <a:pt x="532" y="95"/>
                  </a:lnTo>
                  <a:lnTo>
                    <a:pt x="536" y="97"/>
                  </a:lnTo>
                  <a:lnTo>
                    <a:pt x="555" y="47"/>
                  </a:lnTo>
                  <a:lnTo>
                    <a:pt x="555" y="47"/>
                  </a:lnTo>
                  <a:close/>
                </a:path>
              </a:pathLst>
            </a:custGeom>
            <a:solidFill>
              <a:srgbClr val="A39494"/>
            </a:solidFill>
            <a:ln w="9525">
              <a:noFill/>
              <a:round/>
            </a:ln>
          </p:spPr>
          <p:txBody>
            <a:bodyPr/>
            <a:lstStyle/>
            <a:p>
              <a:endParaRPr lang="en-US"/>
            </a:p>
          </p:txBody>
        </p:sp>
        <p:sp>
          <p:nvSpPr>
            <p:cNvPr id="352460" name="Freeform 204"/>
            <p:cNvSpPr/>
            <p:nvPr/>
          </p:nvSpPr>
          <p:spPr bwMode="auto">
            <a:xfrm>
              <a:off x="5051" y="3243"/>
              <a:ext cx="375" cy="370"/>
            </a:xfrm>
            <a:custGeom>
              <a:avLst/>
              <a:gdLst/>
              <a:ahLst/>
              <a:cxnLst>
                <a:cxn ang="0">
                  <a:pos x="247" y="55"/>
                </a:cxn>
                <a:cxn ang="0">
                  <a:pos x="751" y="0"/>
                </a:cxn>
                <a:cxn ang="0">
                  <a:pos x="751" y="46"/>
                </a:cxn>
                <a:cxn ang="0">
                  <a:pos x="523" y="622"/>
                </a:cxn>
                <a:cxn ang="0">
                  <a:pos x="88" y="730"/>
                </a:cxn>
                <a:cxn ang="0">
                  <a:pos x="0" y="742"/>
                </a:cxn>
                <a:cxn ang="0">
                  <a:pos x="48" y="683"/>
                </a:cxn>
                <a:cxn ang="0">
                  <a:pos x="247" y="55"/>
                </a:cxn>
                <a:cxn ang="0">
                  <a:pos x="247" y="55"/>
                </a:cxn>
              </a:cxnLst>
              <a:rect l="0" t="0" r="r" b="b"/>
              <a:pathLst>
                <a:path w="751" h="742">
                  <a:moveTo>
                    <a:pt x="247" y="55"/>
                  </a:moveTo>
                  <a:lnTo>
                    <a:pt x="751" y="0"/>
                  </a:lnTo>
                  <a:lnTo>
                    <a:pt x="751" y="46"/>
                  </a:lnTo>
                  <a:lnTo>
                    <a:pt x="523" y="622"/>
                  </a:lnTo>
                  <a:lnTo>
                    <a:pt x="88" y="730"/>
                  </a:lnTo>
                  <a:lnTo>
                    <a:pt x="0" y="742"/>
                  </a:lnTo>
                  <a:lnTo>
                    <a:pt x="48" y="683"/>
                  </a:lnTo>
                  <a:lnTo>
                    <a:pt x="247" y="55"/>
                  </a:lnTo>
                  <a:lnTo>
                    <a:pt x="247" y="55"/>
                  </a:lnTo>
                  <a:close/>
                </a:path>
              </a:pathLst>
            </a:custGeom>
            <a:solidFill>
              <a:srgbClr val="D1BDBD"/>
            </a:solidFill>
            <a:ln w="9525">
              <a:noFill/>
              <a:round/>
            </a:ln>
          </p:spPr>
          <p:txBody>
            <a:bodyPr/>
            <a:lstStyle/>
            <a:p>
              <a:endParaRPr lang="en-US"/>
            </a:p>
          </p:txBody>
        </p:sp>
        <p:sp>
          <p:nvSpPr>
            <p:cNvPr id="352461" name="Freeform 205"/>
            <p:cNvSpPr/>
            <p:nvPr/>
          </p:nvSpPr>
          <p:spPr bwMode="auto">
            <a:xfrm>
              <a:off x="4951" y="3091"/>
              <a:ext cx="260" cy="28"/>
            </a:xfrm>
            <a:custGeom>
              <a:avLst/>
              <a:gdLst/>
              <a:ahLst/>
              <a:cxnLst>
                <a:cxn ang="0">
                  <a:pos x="0" y="9"/>
                </a:cxn>
                <a:cxn ang="0">
                  <a:pos x="480" y="0"/>
                </a:cxn>
                <a:cxn ang="0">
                  <a:pos x="520" y="32"/>
                </a:cxn>
                <a:cxn ang="0">
                  <a:pos x="81" y="55"/>
                </a:cxn>
                <a:cxn ang="0">
                  <a:pos x="0" y="9"/>
                </a:cxn>
                <a:cxn ang="0">
                  <a:pos x="0" y="9"/>
                </a:cxn>
              </a:cxnLst>
              <a:rect l="0" t="0" r="r" b="b"/>
              <a:pathLst>
                <a:path w="520" h="55">
                  <a:moveTo>
                    <a:pt x="0" y="9"/>
                  </a:moveTo>
                  <a:lnTo>
                    <a:pt x="480" y="0"/>
                  </a:lnTo>
                  <a:lnTo>
                    <a:pt x="520" y="32"/>
                  </a:lnTo>
                  <a:lnTo>
                    <a:pt x="81" y="55"/>
                  </a:lnTo>
                  <a:lnTo>
                    <a:pt x="0" y="9"/>
                  </a:lnTo>
                  <a:lnTo>
                    <a:pt x="0" y="9"/>
                  </a:lnTo>
                  <a:close/>
                </a:path>
              </a:pathLst>
            </a:custGeom>
            <a:solidFill>
              <a:srgbClr val="D1BDBD"/>
            </a:solidFill>
            <a:ln w="9525">
              <a:noFill/>
              <a:round/>
            </a:ln>
          </p:spPr>
          <p:txBody>
            <a:bodyPr/>
            <a:lstStyle/>
            <a:p>
              <a:endParaRPr lang="en-US"/>
            </a:p>
          </p:txBody>
        </p:sp>
        <p:sp>
          <p:nvSpPr>
            <p:cNvPr id="352462" name="Freeform 206"/>
            <p:cNvSpPr/>
            <p:nvPr/>
          </p:nvSpPr>
          <p:spPr bwMode="auto">
            <a:xfrm>
              <a:off x="5002" y="3122"/>
              <a:ext cx="245" cy="29"/>
            </a:xfrm>
            <a:custGeom>
              <a:avLst/>
              <a:gdLst/>
              <a:ahLst/>
              <a:cxnLst>
                <a:cxn ang="0">
                  <a:pos x="0" y="17"/>
                </a:cxn>
                <a:cxn ang="0">
                  <a:pos x="451" y="0"/>
                </a:cxn>
                <a:cxn ang="0">
                  <a:pos x="491" y="30"/>
                </a:cxn>
                <a:cxn ang="0">
                  <a:pos x="71" y="59"/>
                </a:cxn>
                <a:cxn ang="0">
                  <a:pos x="0" y="17"/>
                </a:cxn>
                <a:cxn ang="0">
                  <a:pos x="0" y="17"/>
                </a:cxn>
              </a:cxnLst>
              <a:rect l="0" t="0" r="r" b="b"/>
              <a:pathLst>
                <a:path w="491" h="59">
                  <a:moveTo>
                    <a:pt x="0" y="17"/>
                  </a:moveTo>
                  <a:lnTo>
                    <a:pt x="451" y="0"/>
                  </a:lnTo>
                  <a:lnTo>
                    <a:pt x="491" y="30"/>
                  </a:lnTo>
                  <a:lnTo>
                    <a:pt x="71" y="59"/>
                  </a:lnTo>
                  <a:lnTo>
                    <a:pt x="0" y="17"/>
                  </a:lnTo>
                  <a:lnTo>
                    <a:pt x="0" y="17"/>
                  </a:lnTo>
                  <a:close/>
                </a:path>
              </a:pathLst>
            </a:custGeom>
            <a:solidFill>
              <a:srgbClr val="D1BDBD"/>
            </a:solidFill>
            <a:ln w="9525">
              <a:noFill/>
              <a:round/>
            </a:ln>
          </p:spPr>
          <p:txBody>
            <a:bodyPr/>
            <a:lstStyle/>
            <a:p>
              <a:endParaRPr lang="en-US"/>
            </a:p>
          </p:txBody>
        </p:sp>
        <p:sp>
          <p:nvSpPr>
            <p:cNvPr id="352463" name="Freeform 207"/>
            <p:cNvSpPr/>
            <p:nvPr/>
          </p:nvSpPr>
          <p:spPr bwMode="auto">
            <a:xfrm>
              <a:off x="5054" y="3151"/>
              <a:ext cx="229" cy="34"/>
            </a:xfrm>
            <a:custGeom>
              <a:avLst/>
              <a:gdLst/>
              <a:ahLst/>
              <a:cxnLst>
                <a:cxn ang="0">
                  <a:pos x="0" y="26"/>
                </a:cxn>
                <a:cxn ang="0">
                  <a:pos x="420" y="0"/>
                </a:cxn>
                <a:cxn ang="0">
                  <a:pos x="458" y="28"/>
                </a:cxn>
                <a:cxn ang="0">
                  <a:pos x="61" y="66"/>
                </a:cxn>
                <a:cxn ang="0">
                  <a:pos x="0" y="26"/>
                </a:cxn>
                <a:cxn ang="0">
                  <a:pos x="0" y="26"/>
                </a:cxn>
              </a:cxnLst>
              <a:rect l="0" t="0" r="r" b="b"/>
              <a:pathLst>
                <a:path w="458" h="66">
                  <a:moveTo>
                    <a:pt x="0" y="26"/>
                  </a:moveTo>
                  <a:lnTo>
                    <a:pt x="420" y="0"/>
                  </a:lnTo>
                  <a:lnTo>
                    <a:pt x="458" y="28"/>
                  </a:lnTo>
                  <a:lnTo>
                    <a:pt x="61" y="66"/>
                  </a:lnTo>
                  <a:lnTo>
                    <a:pt x="0" y="26"/>
                  </a:lnTo>
                  <a:lnTo>
                    <a:pt x="0" y="26"/>
                  </a:lnTo>
                  <a:close/>
                </a:path>
              </a:pathLst>
            </a:custGeom>
            <a:solidFill>
              <a:srgbClr val="D1BDBD"/>
            </a:solidFill>
            <a:ln w="9525">
              <a:noFill/>
              <a:round/>
            </a:ln>
          </p:spPr>
          <p:txBody>
            <a:bodyPr/>
            <a:lstStyle/>
            <a:p>
              <a:endParaRPr lang="en-US"/>
            </a:p>
          </p:txBody>
        </p:sp>
        <p:sp>
          <p:nvSpPr>
            <p:cNvPr id="352464" name="Freeform 208"/>
            <p:cNvSpPr/>
            <p:nvPr/>
          </p:nvSpPr>
          <p:spPr bwMode="auto">
            <a:xfrm>
              <a:off x="5106" y="3182"/>
              <a:ext cx="213" cy="35"/>
            </a:xfrm>
            <a:custGeom>
              <a:avLst/>
              <a:gdLst/>
              <a:ahLst/>
              <a:cxnLst>
                <a:cxn ang="0">
                  <a:pos x="0" y="34"/>
                </a:cxn>
                <a:cxn ang="0">
                  <a:pos x="386" y="0"/>
                </a:cxn>
                <a:cxn ang="0">
                  <a:pos x="426" y="28"/>
                </a:cxn>
                <a:cxn ang="0">
                  <a:pos x="50" y="70"/>
                </a:cxn>
                <a:cxn ang="0">
                  <a:pos x="0" y="34"/>
                </a:cxn>
                <a:cxn ang="0">
                  <a:pos x="0" y="34"/>
                </a:cxn>
              </a:cxnLst>
              <a:rect l="0" t="0" r="r" b="b"/>
              <a:pathLst>
                <a:path w="426" h="70">
                  <a:moveTo>
                    <a:pt x="0" y="34"/>
                  </a:moveTo>
                  <a:lnTo>
                    <a:pt x="386" y="0"/>
                  </a:lnTo>
                  <a:lnTo>
                    <a:pt x="426" y="28"/>
                  </a:lnTo>
                  <a:lnTo>
                    <a:pt x="50" y="70"/>
                  </a:lnTo>
                  <a:lnTo>
                    <a:pt x="0" y="34"/>
                  </a:lnTo>
                  <a:lnTo>
                    <a:pt x="0" y="34"/>
                  </a:lnTo>
                  <a:close/>
                </a:path>
              </a:pathLst>
            </a:custGeom>
            <a:solidFill>
              <a:srgbClr val="D1BDBD"/>
            </a:solidFill>
            <a:ln w="9525">
              <a:noFill/>
              <a:round/>
            </a:ln>
          </p:spPr>
          <p:txBody>
            <a:bodyPr/>
            <a:lstStyle/>
            <a:p>
              <a:endParaRPr lang="en-US"/>
            </a:p>
          </p:txBody>
        </p:sp>
        <p:sp>
          <p:nvSpPr>
            <p:cNvPr id="352465" name="Freeform 209"/>
            <p:cNvSpPr/>
            <p:nvPr/>
          </p:nvSpPr>
          <p:spPr bwMode="auto">
            <a:xfrm>
              <a:off x="5159" y="3211"/>
              <a:ext cx="196" cy="39"/>
            </a:xfrm>
            <a:custGeom>
              <a:avLst/>
              <a:gdLst/>
              <a:ahLst/>
              <a:cxnLst>
                <a:cxn ang="0">
                  <a:pos x="0" y="40"/>
                </a:cxn>
                <a:cxn ang="0">
                  <a:pos x="352" y="0"/>
                </a:cxn>
                <a:cxn ang="0">
                  <a:pos x="391" y="29"/>
                </a:cxn>
                <a:cxn ang="0">
                  <a:pos x="34" y="78"/>
                </a:cxn>
                <a:cxn ang="0">
                  <a:pos x="0" y="40"/>
                </a:cxn>
                <a:cxn ang="0">
                  <a:pos x="0" y="40"/>
                </a:cxn>
              </a:cxnLst>
              <a:rect l="0" t="0" r="r" b="b"/>
              <a:pathLst>
                <a:path w="391" h="78">
                  <a:moveTo>
                    <a:pt x="0" y="40"/>
                  </a:moveTo>
                  <a:lnTo>
                    <a:pt x="352" y="0"/>
                  </a:lnTo>
                  <a:lnTo>
                    <a:pt x="391" y="29"/>
                  </a:lnTo>
                  <a:lnTo>
                    <a:pt x="34" y="78"/>
                  </a:lnTo>
                  <a:lnTo>
                    <a:pt x="0" y="40"/>
                  </a:lnTo>
                  <a:lnTo>
                    <a:pt x="0" y="40"/>
                  </a:lnTo>
                  <a:close/>
                </a:path>
              </a:pathLst>
            </a:custGeom>
            <a:solidFill>
              <a:srgbClr val="D1BDBD"/>
            </a:solidFill>
            <a:ln w="9525">
              <a:noFill/>
              <a:round/>
            </a:ln>
          </p:spPr>
          <p:txBody>
            <a:bodyPr/>
            <a:lstStyle/>
            <a:p>
              <a:endParaRPr lang="en-US"/>
            </a:p>
          </p:txBody>
        </p:sp>
        <p:sp>
          <p:nvSpPr>
            <p:cNvPr id="352466" name="Freeform 210"/>
            <p:cNvSpPr/>
            <p:nvPr/>
          </p:nvSpPr>
          <p:spPr bwMode="auto">
            <a:xfrm>
              <a:off x="4483" y="3499"/>
              <a:ext cx="640" cy="200"/>
            </a:xfrm>
            <a:custGeom>
              <a:avLst/>
              <a:gdLst/>
              <a:ahLst/>
              <a:cxnLst>
                <a:cxn ang="0">
                  <a:pos x="831" y="89"/>
                </a:cxn>
                <a:cxn ang="0">
                  <a:pos x="810" y="123"/>
                </a:cxn>
                <a:cxn ang="0">
                  <a:pos x="782" y="142"/>
                </a:cxn>
                <a:cxn ang="0">
                  <a:pos x="744" y="161"/>
                </a:cxn>
                <a:cxn ang="0">
                  <a:pos x="687" y="169"/>
                </a:cxn>
                <a:cxn ang="0">
                  <a:pos x="614" y="171"/>
                </a:cxn>
                <a:cxn ang="0">
                  <a:pos x="536" y="167"/>
                </a:cxn>
                <a:cxn ang="0">
                  <a:pos x="468" y="159"/>
                </a:cxn>
                <a:cxn ang="0">
                  <a:pos x="417" y="152"/>
                </a:cxn>
                <a:cxn ang="0">
                  <a:pos x="405" y="150"/>
                </a:cxn>
                <a:cxn ang="0">
                  <a:pos x="434" y="159"/>
                </a:cxn>
                <a:cxn ang="0">
                  <a:pos x="487" y="173"/>
                </a:cxn>
                <a:cxn ang="0">
                  <a:pos x="550" y="188"/>
                </a:cxn>
                <a:cxn ang="0">
                  <a:pos x="616" y="203"/>
                </a:cxn>
                <a:cxn ang="0">
                  <a:pos x="681" y="211"/>
                </a:cxn>
                <a:cxn ang="0">
                  <a:pos x="734" y="214"/>
                </a:cxn>
                <a:cxn ang="0">
                  <a:pos x="778" y="212"/>
                </a:cxn>
                <a:cxn ang="0">
                  <a:pos x="810" y="207"/>
                </a:cxn>
                <a:cxn ang="0">
                  <a:pos x="837" y="205"/>
                </a:cxn>
                <a:cxn ang="0">
                  <a:pos x="1103" y="228"/>
                </a:cxn>
                <a:cxn ang="0">
                  <a:pos x="1095" y="249"/>
                </a:cxn>
                <a:cxn ang="0">
                  <a:pos x="1071" y="264"/>
                </a:cxn>
                <a:cxn ang="0">
                  <a:pos x="1017" y="275"/>
                </a:cxn>
                <a:cxn ang="0">
                  <a:pos x="932" y="285"/>
                </a:cxn>
                <a:cxn ang="0">
                  <a:pos x="820" y="287"/>
                </a:cxn>
                <a:cxn ang="0">
                  <a:pos x="704" y="292"/>
                </a:cxn>
                <a:cxn ang="0">
                  <a:pos x="599" y="292"/>
                </a:cxn>
                <a:cxn ang="0">
                  <a:pos x="535" y="292"/>
                </a:cxn>
                <a:cxn ang="0">
                  <a:pos x="523" y="294"/>
                </a:cxn>
                <a:cxn ang="0">
                  <a:pos x="569" y="300"/>
                </a:cxn>
                <a:cxn ang="0">
                  <a:pos x="654" y="308"/>
                </a:cxn>
                <a:cxn ang="0">
                  <a:pos x="765" y="319"/>
                </a:cxn>
                <a:cxn ang="0">
                  <a:pos x="884" y="328"/>
                </a:cxn>
                <a:cxn ang="0">
                  <a:pos x="1000" y="336"/>
                </a:cxn>
                <a:cxn ang="0">
                  <a:pos x="1091" y="330"/>
                </a:cxn>
                <a:cxn ang="0">
                  <a:pos x="1164" y="325"/>
                </a:cxn>
                <a:cxn ang="0">
                  <a:pos x="1213" y="317"/>
                </a:cxn>
                <a:cxn ang="0">
                  <a:pos x="1247" y="311"/>
                </a:cxn>
                <a:cxn ang="0">
                  <a:pos x="1280" y="361"/>
                </a:cxn>
                <a:cxn ang="0">
                  <a:pos x="1263" y="363"/>
                </a:cxn>
                <a:cxn ang="0">
                  <a:pos x="1223" y="372"/>
                </a:cxn>
                <a:cxn ang="0">
                  <a:pos x="1160" y="382"/>
                </a:cxn>
                <a:cxn ang="0">
                  <a:pos x="1082" y="391"/>
                </a:cxn>
                <a:cxn ang="0">
                  <a:pos x="989" y="397"/>
                </a:cxn>
                <a:cxn ang="0">
                  <a:pos x="886" y="395"/>
                </a:cxn>
                <a:cxn ang="0">
                  <a:pos x="770" y="391"/>
                </a:cxn>
                <a:cxn ang="0">
                  <a:pos x="652" y="385"/>
                </a:cxn>
                <a:cxn ang="0">
                  <a:pos x="531" y="372"/>
                </a:cxn>
                <a:cxn ang="0">
                  <a:pos x="415" y="357"/>
                </a:cxn>
                <a:cxn ang="0">
                  <a:pos x="305" y="338"/>
                </a:cxn>
                <a:cxn ang="0">
                  <a:pos x="206" y="317"/>
                </a:cxn>
                <a:cxn ang="0">
                  <a:pos x="120" y="298"/>
                </a:cxn>
                <a:cxn ang="0">
                  <a:pos x="56" y="281"/>
                </a:cxn>
                <a:cxn ang="0">
                  <a:pos x="12" y="268"/>
                </a:cxn>
                <a:cxn ang="0">
                  <a:pos x="18" y="176"/>
                </a:cxn>
                <a:cxn ang="0">
                  <a:pos x="314" y="0"/>
                </a:cxn>
              </a:cxnLst>
              <a:rect l="0" t="0" r="r" b="b"/>
              <a:pathLst>
                <a:path w="1280" h="399">
                  <a:moveTo>
                    <a:pt x="314" y="0"/>
                  </a:moveTo>
                  <a:lnTo>
                    <a:pt x="833" y="85"/>
                  </a:lnTo>
                  <a:lnTo>
                    <a:pt x="831" y="89"/>
                  </a:lnTo>
                  <a:lnTo>
                    <a:pt x="827" y="96"/>
                  </a:lnTo>
                  <a:lnTo>
                    <a:pt x="822" y="108"/>
                  </a:lnTo>
                  <a:lnTo>
                    <a:pt x="810" y="123"/>
                  </a:lnTo>
                  <a:lnTo>
                    <a:pt x="801" y="127"/>
                  </a:lnTo>
                  <a:lnTo>
                    <a:pt x="793" y="135"/>
                  </a:lnTo>
                  <a:lnTo>
                    <a:pt x="782" y="142"/>
                  </a:lnTo>
                  <a:lnTo>
                    <a:pt x="772" y="150"/>
                  </a:lnTo>
                  <a:lnTo>
                    <a:pt x="759" y="154"/>
                  </a:lnTo>
                  <a:lnTo>
                    <a:pt x="744" y="161"/>
                  </a:lnTo>
                  <a:lnTo>
                    <a:pt x="727" y="163"/>
                  </a:lnTo>
                  <a:lnTo>
                    <a:pt x="709" y="169"/>
                  </a:lnTo>
                  <a:lnTo>
                    <a:pt x="687" y="169"/>
                  </a:lnTo>
                  <a:lnTo>
                    <a:pt x="664" y="171"/>
                  </a:lnTo>
                  <a:lnTo>
                    <a:pt x="639" y="171"/>
                  </a:lnTo>
                  <a:lnTo>
                    <a:pt x="614" y="171"/>
                  </a:lnTo>
                  <a:lnTo>
                    <a:pt x="588" y="169"/>
                  </a:lnTo>
                  <a:lnTo>
                    <a:pt x="561" y="169"/>
                  </a:lnTo>
                  <a:lnTo>
                    <a:pt x="536" y="167"/>
                  </a:lnTo>
                  <a:lnTo>
                    <a:pt x="514" y="163"/>
                  </a:lnTo>
                  <a:lnTo>
                    <a:pt x="489" y="161"/>
                  </a:lnTo>
                  <a:lnTo>
                    <a:pt x="468" y="159"/>
                  </a:lnTo>
                  <a:lnTo>
                    <a:pt x="447" y="154"/>
                  </a:lnTo>
                  <a:lnTo>
                    <a:pt x="432" y="152"/>
                  </a:lnTo>
                  <a:lnTo>
                    <a:pt x="417" y="152"/>
                  </a:lnTo>
                  <a:lnTo>
                    <a:pt x="407" y="150"/>
                  </a:lnTo>
                  <a:lnTo>
                    <a:pt x="400" y="150"/>
                  </a:lnTo>
                  <a:lnTo>
                    <a:pt x="405" y="150"/>
                  </a:lnTo>
                  <a:lnTo>
                    <a:pt x="411" y="152"/>
                  </a:lnTo>
                  <a:lnTo>
                    <a:pt x="422" y="154"/>
                  </a:lnTo>
                  <a:lnTo>
                    <a:pt x="434" y="159"/>
                  </a:lnTo>
                  <a:lnTo>
                    <a:pt x="451" y="161"/>
                  </a:lnTo>
                  <a:lnTo>
                    <a:pt x="466" y="169"/>
                  </a:lnTo>
                  <a:lnTo>
                    <a:pt x="487" y="173"/>
                  </a:lnTo>
                  <a:lnTo>
                    <a:pt x="506" y="178"/>
                  </a:lnTo>
                  <a:lnTo>
                    <a:pt x="527" y="184"/>
                  </a:lnTo>
                  <a:lnTo>
                    <a:pt x="550" y="188"/>
                  </a:lnTo>
                  <a:lnTo>
                    <a:pt x="573" y="193"/>
                  </a:lnTo>
                  <a:lnTo>
                    <a:pt x="593" y="195"/>
                  </a:lnTo>
                  <a:lnTo>
                    <a:pt x="616" y="203"/>
                  </a:lnTo>
                  <a:lnTo>
                    <a:pt x="639" y="205"/>
                  </a:lnTo>
                  <a:lnTo>
                    <a:pt x="662" y="211"/>
                  </a:lnTo>
                  <a:lnTo>
                    <a:pt x="681" y="211"/>
                  </a:lnTo>
                  <a:lnTo>
                    <a:pt x="700" y="212"/>
                  </a:lnTo>
                  <a:lnTo>
                    <a:pt x="717" y="212"/>
                  </a:lnTo>
                  <a:lnTo>
                    <a:pt x="734" y="214"/>
                  </a:lnTo>
                  <a:lnTo>
                    <a:pt x="749" y="212"/>
                  </a:lnTo>
                  <a:lnTo>
                    <a:pt x="765" y="212"/>
                  </a:lnTo>
                  <a:lnTo>
                    <a:pt x="778" y="212"/>
                  </a:lnTo>
                  <a:lnTo>
                    <a:pt x="791" y="212"/>
                  </a:lnTo>
                  <a:lnTo>
                    <a:pt x="801" y="211"/>
                  </a:lnTo>
                  <a:lnTo>
                    <a:pt x="810" y="207"/>
                  </a:lnTo>
                  <a:lnTo>
                    <a:pt x="818" y="207"/>
                  </a:lnTo>
                  <a:lnTo>
                    <a:pt x="827" y="207"/>
                  </a:lnTo>
                  <a:lnTo>
                    <a:pt x="837" y="205"/>
                  </a:lnTo>
                  <a:lnTo>
                    <a:pt x="841" y="205"/>
                  </a:lnTo>
                  <a:lnTo>
                    <a:pt x="841" y="129"/>
                  </a:lnTo>
                  <a:lnTo>
                    <a:pt x="1103" y="228"/>
                  </a:lnTo>
                  <a:lnTo>
                    <a:pt x="1105" y="231"/>
                  </a:lnTo>
                  <a:lnTo>
                    <a:pt x="1103" y="247"/>
                  </a:lnTo>
                  <a:lnTo>
                    <a:pt x="1095" y="249"/>
                  </a:lnTo>
                  <a:lnTo>
                    <a:pt x="1090" y="254"/>
                  </a:lnTo>
                  <a:lnTo>
                    <a:pt x="1080" y="258"/>
                  </a:lnTo>
                  <a:lnTo>
                    <a:pt x="1071" y="264"/>
                  </a:lnTo>
                  <a:lnTo>
                    <a:pt x="1055" y="266"/>
                  </a:lnTo>
                  <a:lnTo>
                    <a:pt x="1040" y="271"/>
                  </a:lnTo>
                  <a:lnTo>
                    <a:pt x="1017" y="275"/>
                  </a:lnTo>
                  <a:lnTo>
                    <a:pt x="995" y="281"/>
                  </a:lnTo>
                  <a:lnTo>
                    <a:pt x="964" y="283"/>
                  </a:lnTo>
                  <a:lnTo>
                    <a:pt x="932" y="285"/>
                  </a:lnTo>
                  <a:lnTo>
                    <a:pt x="896" y="285"/>
                  </a:lnTo>
                  <a:lnTo>
                    <a:pt x="860" y="287"/>
                  </a:lnTo>
                  <a:lnTo>
                    <a:pt x="820" y="287"/>
                  </a:lnTo>
                  <a:lnTo>
                    <a:pt x="780" y="290"/>
                  </a:lnTo>
                  <a:lnTo>
                    <a:pt x="740" y="292"/>
                  </a:lnTo>
                  <a:lnTo>
                    <a:pt x="704" y="292"/>
                  </a:lnTo>
                  <a:lnTo>
                    <a:pt x="664" y="292"/>
                  </a:lnTo>
                  <a:lnTo>
                    <a:pt x="631" y="292"/>
                  </a:lnTo>
                  <a:lnTo>
                    <a:pt x="599" y="292"/>
                  </a:lnTo>
                  <a:lnTo>
                    <a:pt x="574" y="292"/>
                  </a:lnTo>
                  <a:lnTo>
                    <a:pt x="552" y="292"/>
                  </a:lnTo>
                  <a:lnTo>
                    <a:pt x="535" y="292"/>
                  </a:lnTo>
                  <a:lnTo>
                    <a:pt x="523" y="292"/>
                  </a:lnTo>
                  <a:lnTo>
                    <a:pt x="521" y="294"/>
                  </a:lnTo>
                  <a:lnTo>
                    <a:pt x="523" y="294"/>
                  </a:lnTo>
                  <a:lnTo>
                    <a:pt x="533" y="294"/>
                  </a:lnTo>
                  <a:lnTo>
                    <a:pt x="548" y="298"/>
                  </a:lnTo>
                  <a:lnTo>
                    <a:pt x="569" y="300"/>
                  </a:lnTo>
                  <a:lnTo>
                    <a:pt x="592" y="302"/>
                  </a:lnTo>
                  <a:lnTo>
                    <a:pt x="622" y="304"/>
                  </a:lnTo>
                  <a:lnTo>
                    <a:pt x="654" y="308"/>
                  </a:lnTo>
                  <a:lnTo>
                    <a:pt x="690" y="311"/>
                  </a:lnTo>
                  <a:lnTo>
                    <a:pt x="727" y="315"/>
                  </a:lnTo>
                  <a:lnTo>
                    <a:pt x="765" y="319"/>
                  </a:lnTo>
                  <a:lnTo>
                    <a:pt x="804" y="321"/>
                  </a:lnTo>
                  <a:lnTo>
                    <a:pt x="846" y="327"/>
                  </a:lnTo>
                  <a:lnTo>
                    <a:pt x="884" y="328"/>
                  </a:lnTo>
                  <a:lnTo>
                    <a:pt x="924" y="328"/>
                  </a:lnTo>
                  <a:lnTo>
                    <a:pt x="962" y="330"/>
                  </a:lnTo>
                  <a:lnTo>
                    <a:pt x="1000" y="336"/>
                  </a:lnTo>
                  <a:lnTo>
                    <a:pt x="1033" y="334"/>
                  </a:lnTo>
                  <a:lnTo>
                    <a:pt x="1063" y="334"/>
                  </a:lnTo>
                  <a:lnTo>
                    <a:pt x="1091" y="330"/>
                  </a:lnTo>
                  <a:lnTo>
                    <a:pt x="1118" y="328"/>
                  </a:lnTo>
                  <a:lnTo>
                    <a:pt x="1141" y="327"/>
                  </a:lnTo>
                  <a:lnTo>
                    <a:pt x="1164" y="325"/>
                  </a:lnTo>
                  <a:lnTo>
                    <a:pt x="1181" y="321"/>
                  </a:lnTo>
                  <a:lnTo>
                    <a:pt x="1200" y="319"/>
                  </a:lnTo>
                  <a:lnTo>
                    <a:pt x="1213" y="317"/>
                  </a:lnTo>
                  <a:lnTo>
                    <a:pt x="1226" y="315"/>
                  </a:lnTo>
                  <a:lnTo>
                    <a:pt x="1236" y="311"/>
                  </a:lnTo>
                  <a:lnTo>
                    <a:pt x="1247" y="311"/>
                  </a:lnTo>
                  <a:lnTo>
                    <a:pt x="1257" y="308"/>
                  </a:lnTo>
                  <a:lnTo>
                    <a:pt x="1263" y="308"/>
                  </a:lnTo>
                  <a:lnTo>
                    <a:pt x="1280" y="361"/>
                  </a:lnTo>
                  <a:lnTo>
                    <a:pt x="1276" y="361"/>
                  </a:lnTo>
                  <a:lnTo>
                    <a:pt x="1272" y="361"/>
                  </a:lnTo>
                  <a:lnTo>
                    <a:pt x="1263" y="363"/>
                  </a:lnTo>
                  <a:lnTo>
                    <a:pt x="1253" y="365"/>
                  </a:lnTo>
                  <a:lnTo>
                    <a:pt x="1238" y="368"/>
                  </a:lnTo>
                  <a:lnTo>
                    <a:pt x="1223" y="372"/>
                  </a:lnTo>
                  <a:lnTo>
                    <a:pt x="1204" y="372"/>
                  </a:lnTo>
                  <a:lnTo>
                    <a:pt x="1185" y="380"/>
                  </a:lnTo>
                  <a:lnTo>
                    <a:pt x="1160" y="382"/>
                  </a:lnTo>
                  <a:lnTo>
                    <a:pt x="1135" y="385"/>
                  </a:lnTo>
                  <a:lnTo>
                    <a:pt x="1109" y="387"/>
                  </a:lnTo>
                  <a:lnTo>
                    <a:pt x="1082" y="391"/>
                  </a:lnTo>
                  <a:lnTo>
                    <a:pt x="1052" y="391"/>
                  </a:lnTo>
                  <a:lnTo>
                    <a:pt x="1021" y="395"/>
                  </a:lnTo>
                  <a:lnTo>
                    <a:pt x="989" y="397"/>
                  </a:lnTo>
                  <a:lnTo>
                    <a:pt x="958" y="399"/>
                  </a:lnTo>
                  <a:lnTo>
                    <a:pt x="922" y="397"/>
                  </a:lnTo>
                  <a:lnTo>
                    <a:pt x="886" y="395"/>
                  </a:lnTo>
                  <a:lnTo>
                    <a:pt x="848" y="391"/>
                  </a:lnTo>
                  <a:lnTo>
                    <a:pt x="810" y="391"/>
                  </a:lnTo>
                  <a:lnTo>
                    <a:pt x="770" y="391"/>
                  </a:lnTo>
                  <a:lnTo>
                    <a:pt x="730" y="389"/>
                  </a:lnTo>
                  <a:lnTo>
                    <a:pt x="690" y="387"/>
                  </a:lnTo>
                  <a:lnTo>
                    <a:pt x="652" y="385"/>
                  </a:lnTo>
                  <a:lnTo>
                    <a:pt x="611" y="382"/>
                  </a:lnTo>
                  <a:lnTo>
                    <a:pt x="571" y="378"/>
                  </a:lnTo>
                  <a:lnTo>
                    <a:pt x="531" y="372"/>
                  </a:lnTo>
                  <a:lnTo>
                    <a:pt x="493" y="370"/>
                  </a:lnTo>
                  <a:lnTo>
                    <a:pt x="453" y="365"/>
                  </a:lnTo>
                  <a:lnTo>
                    <a:pt x="415" y="357"/>
                  </a:lnTo>
                  <a:lnTo>
                    <a:pt x="377" y="353"/>
                  </a:lnTo>
                  <a:lnTo>
                    <a:pt x="343" y="346"/>
                  </a:lnTo>
                  <a:lnTo>
                    <a:pt x="305" y="338"/>
                  </a:lnTo>
                  <a:lnTo>
                    <a:pt x="270" y="330"/>
                  </a:lnTo>
                  <a:lnTo>
                    <a:pt x="236" y="321"/>
                  </a:lnTo>
                  <a:lnTo>
                    <a:pt x="206" y="317"/>
                  </a:lnTo>
                  <a:lnTo>
                    <a:pt x="175" y="309"/>
                  </a:lnTo>
                  <a:lnTo>
                    <a:pt x="147" y="302"/>
                  </a:lnTo>
                  <a:lnTo>
                    <a:pt x="120" y="298"/>
                  </a:lnTo>
                  <a:lnTo>
                    <a:pt x="97" y="292"/>
                  </a:lnTo>
                  <a:lnTo>
                    <a:pt x="75" y="285"/>
                  </a:lnTo>
                  <a:lnTo>
                    <a:pt x="56" y="281"/>
                  </a:lnTo>
                  <a:lnTo>
                    <a:pt x="38" y="275"/>
                  </a:lnTo>
                  <a:lnTo>
                    <a:pt x="25" y="273"/>
                  </a:lnTo>
                  <a:lnTo>
                    <a:pt x="12" y="268"/>
                  </a:lnTo>
                  <a:lnTo>
                    <a:pt x="6" y="266"/>
                  </a:lnTo>
                  <a:lnTo>
                    <a:pt x="0" y="266"/>
                  </a:lnTo>
                  <a:lnTo>
                    <a:pt x="18" y="176"/>
                  </a:lnTo>
                  <a:lnTo>
                    <a:pt x="303" y="96"/>
                  </a:lnTo>
                  <a:lnTo>
                    <a:pt x="314" y="0"/>
                  </a:lnTo>
                  <a:lnTo>
                    <a:pt x="314" y="0"/>
                  </a:lnTo>
                  <a:close/>
                </a:path>
              </a:pathLst>
            </a:custGeom>
            <a:solidFill>
              <a:srgbClr val="9E9494"/>
            </a:solidFill>
            <a:ln w="9525">
              <a:noFill/>
              <a:round/>
            </a:ln>
          </p:spPr>
          <p:txBody>
            <a:bodyPr/>
            <a:lstStyle/>
            <a:p>
              <a:endParaRPr lang="en-US"/>
            </a:p>
          </p:txBody>
        </p:sp>
        <p:sp>
          <p:nvSpPr>
            <p:cNvPr id="352467" name="Freeform 211"/>
            <p:cNvSpPr/>
            <p:nvPr/>
          </p:nvSpPr>
          <p:spPr bwMode="auto">
            <a:xfrm>
              <a:off x="4327" y="2738"/>
              <a:ext cx="555" cy="790"/>
            </a:xfrm>
            <a:custGeom>
              <a:avLst/>
              <a:gdLst/>
              <a:ahLst/>
              <a:cxnLst>
                <a:cxn ang="0">
                  <a:pos x="357" y="0"/>
                </a:cxn>
                <a:cxn ang="0">
                  <a:pos x="553" y="152"/>
                </a:cxn>
                <a:cxn ang="0">
                  <a:pos x="545" y="291"/>
                </a:cxn>
                <a:cxn ang="0">
                  <a:pos x="621" y="251"/>
                </a:cxn>
                <a:cxn ang="0">
                  <a:pos x="1110" y="667"/>
                </a:cxn>
                <a:cxn ang="0">
                  <a:pos x="853" y="1580"/>
                </a:cxn>
                <a:cxn ang="0">
                  <a:pos x="214" y="1507"/>
                </a:cxn>
                <a:cxn ang="0">
                  <a:pos x="199" y="1475"/>
                </a:cxn>
                <a:cxn ang="0">
                  <a:pos x="165" y="1488"/>
                </a:cxn>
                <a:cxn ang="0">
                  <a:pos x="0" y="1355"/>
                </a:cxn>
                <a:cxn ang="0">
                  <a:pos x="325" y="32"/>
                </a:cxn>
                <a:cxn ang="0">
                  <a:pos x="357" y="0"/>
                </a:cxn>
                <a:cxn ang="0">
                  <a:pos x="357" y="0"/>
                </a:cxn>
              </a:cxnLst>
              <a:rect l="0" t="0" r="r" b="b"/>
              <a:pathLst>
                <a:path w="1110" h="1580">
                  <a:moveTo>
                    <a:pt x="357" y="0"/>
                  </a:moveTo>
                  <a:lnTo>
                    <a:pt x="553" y="152"/>
                  </a:lnTo>
                  <a:lnTo>
                    <a:pt x="545" y="291"/>
                  </a:lnTo>
                  <a:lnTo>
                    <a:pt x="621" y="251"/>
                  </a:lnTo>
                  <a:lnTo>
                    <a:pt x="1110" y="667"/>
                  </a:lnTo>
                  <a:lnTo>
                    <a:pt x="853" y="1580"/>
                  </a:lnTo>
                  <a:lnTo>
                    <a:pt x="214" y="1507"/>
                  </a:lnTo>
                  <a:lnTo>
                    <a:pt x="199" y="1475"/>
                  </a:lnTo>
                  <a:lnTo>
                    <a:pt x="165" y="1488"/>
                  </a:lnTo>
                  <a:lnTo>
                    <a:pt x="0" y="1355"/>
                  </a:lnTo>
                  <a:lnTo>
                    <a:pt x="325" y="32"/>
                  </a:lnTo>
                  <a:lnTo>
                    <a:pt x="357" y="0"/>
                  </a:lnTo>
                  <a:lnTo>
                    <a:pt x="357" y="0"/>
                  </a:lnTo>
                  <a:close/>
                </a:path>
              </a:pathLst>
            </a:custGeom>
            <a:solidFill>
              <a:srgbClr val="9E9494"/>
            </a:solidFill>
            <a:ln w="9525">
              <a:noFill/>
              <a:round/>
            </a:ln>
          </p:spPr>
          <p:txBody>
            <a:bodyPr/>
            <a:lstStyle/>
            <a:p>
              <a:endParaRPr lang="en-US"/>
            </a:p>
          </p:txBody>
        </p:sp>
        <p:sp>
          <p:nvSpPr>
            <p:cNvPr id="352468" name="Freeform 212"/>
            <p:cNvSpPr/>
            <p:nvPr/>
          </p:nvSpPr>
          <p:spPr bwMode="auto">
            <a:xfrm>
              <a:off x="4748" y="3074"/>
              <a:ext cx="419" cy="545"/>
            </a:xfrm>
            <a:custGeom>
              <a:avLst/>
              <a:gdLst/>
              <a:ahLst/>
              <a:cxnLst>
                <a:cxn ang="0">
                  <a:pos x="253" y="0"/>
                </a:cxn>
                <a:cxn ang="0">
                  <a:pos x="838" y="386"/>
                </a:cxn>
                <a:cxn ang="0">
                  <a:pos x="612" y="1089"/>
                </a:cxn>
                <a:cxn ang="0">
                  <a:pos x="566" y="1089"/>
                </a:cxn>
                <a:cxn ang="0">
                  <a:pos x="0" y="907"/>
                </a:cxn>
                <a:cxn ang="0">
                  <a:pos x="253" y="0"/>
                </a:cxn>
                <a:cxn ang="0">
                  <a:pos x="253" y="0"/>
                </a:cxn>
              </a:cxnLst>
              <a:rect l="0" t="0" r="r" b="b"/>
              <a:pathLst>
                <a:path w="838" h="1089">
                  <a:moveTo>
                    <a:pt x="253" y="0"/>
                  </a:moveTo>
                  <a:lnTo>
                    <a:pt x="838" y="386"/>
                  </a:lnTo>
                  <a:lnTo>
                    <a:pt x="612" y="1089"/>
                  </a:lnTo>
                  <a:lnTo>
                    <a:pt x="566" y="1089"/>
                  </a:lnTo>
                  <a:lnTo>
                    <a:pt x="0" y="907"/>
                  </a:lnTo>
                  <a:lnTo>
                    <a:pt x="253" y="0"/>
                  </a:lnTo>
                  <a:lnTo>
                    <a:pt x="253" y="0"/>
                  </a:lnTo>
                  <a:close/>
                </a:path>
              </a:pathLst>
            </a:custGeom>
            <a:solidFill>
              <a:srgbClr val="9E9494"/>
            </a:solidFill>
            <a:ln w="9525">
              <a:noFill/>
              <a:round/>
            </a:ln>
          </p:spPr>
          <p:txBody>
            <a:bodyPr/>
            <a:lstStyle/>
            <a:p>
              <a:endParaRPr lang="en-US"/>
            </a:p>
          </p:txBody>
        </p:sp>
        <p:sp>
          <p:nvSpPr>
            <p:cNvPr id="352469" name="Freeform 213"/>
            <p:cNvSpPr/>
            <p:nvPr/>
          </p:nvSpPr>
          <p:spPr bwMode="auto">
            <a:xfrm>
              <a:off x="4430" y="2815"/>
              <a:ext cx="730" cy="654"/>
            </a:xfrm>
            <a:custGeom>
              <a:avLst/>
              <a:gdLst/>
              <a:ahLst/>
              <a:cxnLst>
                <a:cxn ang="0">
                  <a:pos x="0" y="1308"/>
                </a:cxn>
                <a:cxn ang="0">
                  <a:pos x="346" y="0"/>
                </a:cxn>
                <a:cxn ang="0">
                  <a:pos x="1452" y="55"/>
                </a:cxn>
                <a:cxn ang="0">
                  <a:pos x="1460" y="102"/>
                </a:cxn>
                <a:cxn ang="0">
                  <a:pos x="399" y="45"/>
                </a:cxn>
                <a:cxn ang="0">
                  <a:pos x="0" y="1308"/>
                </a:cxn>
                <a:cxn ang="0">
                  <a:pos x="0" y="1308"/>
                </a:cxn>
              </a:cxnLst>
              <a:rect l="0" t="0" r="r" b="b"/>
              <a:pathLst>
                <a:path w="1460" h="1308">
                  <a:moveTo>
                    <a:pt x="0" y="1308"/>
                  </a:moveTo>
                  <a:lnTo>
                    <a:pt x="346" y="0"/>
                  </a:lnTo>
                  <a:lnTo>
                    <a:pt x="1452" y="55"/>
                  </a:lnTo>
                  <a:lnTo>
                    <a:pt x="1460" y="102"/>
                  </a:lnTo>
                  <a:lnTo>
                    <a:pt x="399" y="45"/>
                  </a:lnTo>
                  <a:lnTo>
                    <a:pt x="0" y="1308"/>
                  </a:lnTo>
                  <a:lnTo>
                    <a:pt x="0" y="1308"/>
                  </a:lnTo>
                  <a:close/>
                </a:path>
              </a:pathLst>
            </a:custGeom>
            <a:solidFill>
              <a:srgbClr val="D1BDBD"/>
            </a:solidFill>
            <a:ln w="9525">
              <a:noFill/>
              <a:round/>
            </a:ln>
          </p:spPr>
          <p:txBody>
            <a:bodyPr/>
            <a:lstStyle/>
            <a:p>
              <a:endParaRPr lang="en-US"/>
            </a:p>
          </p:txBody>
        </p:sp>
        <p:sp>
          <p:nvSpPr>
            <p:cNvPr id="352470" name="Freeform 214"/>
            <p:cNvSpPr/>
            <p:nvPr/>
          </p:nvSpPr>
          <p:spPr bwMode="auto">
            <a:xfrm>
              <a:off x="3203" y="3539"/>
              <a:ext cx="845" cy="195"/>
            </a:xfrm>
            <a:custGeom>
              <a:avLst/>
              <a:gdLst/>
              <a:ahLst/>
              <a:cxnLst>
                <a:cxn ang="0">
                  <a:pos x="23" y="0"/>
                </a:cxn>
                <a:cxn ang="0">
                  <a:pos x="46" y="2"/>
                </a:cxn>
                <a:cxn ang="0">
                  <a:pos x="89" y="6"/>
                </a:cxn>
                <a:cxn ang="0">
                  <a:pos x="152" y="14"/>
                </a:cxn>
                <a:cxn ang="0">
                  <a:pos x="224" y="21"/>
                </a:cxn>
                <a:cxn ang="0">
                  <a:pos x="306" y="29"/>
                </a:cxn>
                <a:cxn ang="0">
                  <a:pos x="393" y="36"/>
                </a:cxn>
                <a:cxn ang="0">
                  <a:pos x="479" y="38"/>
                </a:cxn>
                <a:cxn ang="0">
                  <a:pos x="563" y="38"/>
                </a:cxn>
                <a:cxn ang="0">
                  <a:pos x="641" y="36"/>
                </a:cxn>
                <a:cxn ang="0">
                  <a:pos x="711" y="31"/>
                </a:cxn>
                <a:cxn ang="0">
                  <a:pos x="776" y="27"/>
                </a:cxn>
                <a:cxn ang="0">
                  <a:pos x="829" y="19"/>
                </a:cxn>
                <a:cxn ang="0">
                  <a:pos x="871" y="12"/>
                </a:cxn>
                <a:cxn ang="0">
                  <a:pos x="899" y="6"/>
                </a:cxn>
                <a:cxn ang="0">
                  <a:pos x="916" y="4"/>
                </a:cxn>
                <a:cxn ang="0">
                  <a:pos x="1275" y="75"/>
                </a:cxn>
                <a:cxn ang="0">
                  <a:pos x="1281" y="73"/>
                </a:cxn>
                <a:cxn ang="0">
                  <a:pos x="1300" y="71"/>
                </a:cxn>
                <a:cxn ang="0">
                  <a:pos x="1327" y="63"/>
                </a:cxn>
                <a:cxn ang="0">
                  <a:pos x="1363" y="61"/>
                </a:cxn>
                <a:cxn ang="0">
                  <a:pos x="1401" y="54"/>
                </a:cxn>
                <a:cxn ang="0">
                  <a:pos x="1447" y="46"/>
                </a:cxn>
                <a:cxn ang="0">
                  <a:pos x="1488" y="44"/>
                </a:cxn>
                <a:cxn ang="0">
                  <a:pos x="1530" y="40"/>
                </a:cxn>
                <a:cxn ang="0">
                  <a:pos x="1564" y="38"/>
                </a:cxn>
                <a:cxn ang="0">
                  <a:pos x="1595" y="40"/>
                </a:cxn>
                <a:cxn ang="0">
                  <a:pos x="1620" y="46"/>
                </a:cxn>
                <a:cxn ang="0">
                  <a:pos x="1642" y="56"/>
                </a:cxn>
                <a:cxn ang="0">
                  <a:pos x="1673" y="80"/>
                </a:cxn>
                <a:cxn ang="0">
                  <a:pos x="1682" y="94"/>
                </a:cxn>
                <a:cxn ang="0">
                  <a:pos x="1690" y="116"/>
                </a:cxn>
                <a:cxn ang="0">
                  <a:pos x="1688" y="137"/>
                </a:cxn>
                <a:cxn ang="0">
                  <a:pos x="1686" y="164"/>
                </a:cxn>
                <a:cxn ang="0">
                  <a:pos x="1680" y="189"/>
                </a:cxn>
                <a:cxn ang="0">
                  <a:pos x="1677" y="213"/>
                </a:cxn>
                <a:cxn ang="0">
                  <a:pos x="1671" y="236"/>
                </a:cxn>
                <a:cxn ang="0">
                  <a:pos x="1665" y="251"/>
                </a:cxn>
                <a:cxn ang="0">
                  <a:pos x="1661" y="268"/>
                </a:cxn>
                <a:cxn ang="0">
                  <a:pos x="1059" y="379"/>
                </a:cxn>
                <a:cxn ang="0">
                  <a:pos x="819" y="263"/>
                </a:cxn>
                <a:cxn ang="0">
                  <a:pos x="0" y="29"/>
                </a:cxn>
                <a:cxn ang="0">
                  <a:pos x="21" y="0"/>
                </a:cxn>
              </a:cxnLst>
              <a:rect l="0" t="0" r="r" b="b"/>
              <a:pathLst>
                <a:path w="1690" h="390">
                  <a:moveTo>
                    <a:pt x="21" y="0"/>
                  </a:moveTo>
                  <a:lnTo>
                    <a:pt x="23" y="0"/>
                  </a:lnTo>
                  <a:lnTo>
                    <a:pt x="32" y="0"/>
                  </a:lnTo>
                  <a:lnTo>
                    <a:pt x="46" y="2"/>
                  </a:lnTo>
                  <a:lnTo>
                    <a:pt x="67" y="4"/>
                  </a:lnTo>
                  <a:lnTo>
                    <a:pt x="89" y="6"/>
                  </a:lnTo>
                  <a:lnTo>
                    <a:pt x="120" y="10"/>
                  </a:lnTo>
                  <a:lnTo>
                    <a:pt x="152" y="14"/>
                  </a:lnTo>
                  <a:lnTo>
                    <a:pt x="188" y="19"/>
                  </a:lnTo>
                  <a:lnTo>
                    <a:pt x="224" y="21"/>
                  </a:lnTo>
                  <a:lnTo>
                    <a:pt x="264" y="27"/>
                  </a:lnTo>
                  <a:lnTo>
                    <a:pt x="306" y="29"/>
                  </a:lnTo>
                  <a:lnTo>
                    <a:pt x="350" y="35"/>
                  </a:lnTo>
                  <a:lnTo>
                    <a:pt x="393" y="36"/>
                  </a:lnTo>
                  <a:lnTo>
                    <a:pt x="437" y="36"/>
                  </a:lnTo>
                  <a:lnTo>
                    <a:pt x="479" y="38"/>
                  </a:lnTo>
                  <a:lnTo>
                    <a:pt x="523" y="40"/>
                  </a:lnTo>
                  <a:lnTo>
                    <a:pt x="563" y="38"/>
                  </a:lnTo>
                  <a:lnTo>
                    <a:pt x="603" y="38"/>
                  </a:lnTo>
                  <a:lnTo>
                    <a:pt x="641" y="36"/>
                  </a:lnTo>
                  <a:lnTo>
                    <a:pt x="679" y="36"/>
                  </a:lnTo>
                  <a:lnTo>
                    <a:pt x="711" y="31"/>
                  </a:lnTo>
                  <a:lnTo>
                    <a:pt x="745" y="29"/>
                  </a:lnTo>
                  <a:lnTo>
                    <a:pt x="776" y="27"/>
                  </a:lnTo>
                  <a:lnTo>
                    <a:pt x="806" y="23"/>
                  </a:lnTo>
                  <a:lnTo>
                    <a:pt x="829" y="19"/>
                  </a:lnTo>
                  <a:lnTo>
                    <a:pt x="852" y="17"/>
                  </a:lnTo>
                  <a:lnTo>
                    <a:pt x="871" y="12"/>
                  </a:lnTo>
                  <a:lnTo>
                    <a:pt x="888" y="10"/>
                  </a:lnTo>
                  <a:lnTo>
                    <a:pt x="899" y="6"/>
                  </a:lnTo>
                  <a:lnTo>
                    <a:pt x="911" y="4"/>
                  </a:lnTo>
                  <a:lnTo>
                    <a:pt x="916" y="4"/>
                  </a:lnTo>
                  <a:lnTo>
                    <a:pt x="920" y="4"/>
                  </a:lnTo>
                  <a:lnTo>
                    <a:pt x="1275" y="75"/>
                  </a:lnTo>
                  <a:lnTo>
                    <a:pt x="1275" y="73"/>
                  </a:lnTo>
                  <a:lnTo>
                    <a:pt x="1281" y="73"/>
                  </a:lnTo>
                  <a:lnTo>
                    <a:pt x="1289" y="73"/>
                  </a:lnTo>
                  <a:lnTo>
                    <a:pt x="1300" y="71"/>
                  </a:lnTo>
                  <a:lnTo>
                    <a:pt x="1312" y="65"/>
                  </a:lnTo>
                  <a:lnTo>
                    <a:pt x="1327" y="63"/>
                  </a:lnTo>
                  <a:lnTo>
                    <a:pt x="1344" y="63"/>
                  </a:lnTo>
                  <a:lnTo>
                    <a:pt x="1363" y="61"/>
                  </a:lnTo>
                  <a:lnTo>
                    <a:pt x="1380" y="56"/>
                  </a:lnTo>
                  <a:lnTo>
                    <a:pt x="1401" y="54"/>
                  </a:lnTo>
                  <a:lnTo>
                    <a:pt x="1424" y="48"/>
                  </a:lnTo>
                  <a:lnTo>
                    <a:pt x="1447" y="46"/>
                  </a:lnTo>
                  <a:lnTo>
                    <a:pt x="1467" y="44"/>
                  </a:lnTo>
                  <a:lnTo>
                    <a:pt x="1488" y="44"/>
                  </a:lnTo>
                  <a:lnTo>
                    <a:pt x="1509" y="40"/>
                  </a:lnTo>
                  <a:lnTo>
                    <a:pt x="1530" y="40"/>
                  </a:lnTo>
                  <a:lnTo>
                    <a:pt x="1547" y="38"/>
                  </a:lnTo>
                  <a:lnTo>
                    <a:pt x="1564" y="38"/>
                  </a:lnTo>
                  <a:lnTo>
                    <a:pt x="1580" y="38"/>
                  </a:lnTo>
                  <a:lnTo>
                    <a:pt x="1595" y="40"/>
                  </a:lnTo>
                  <a:lnTo>
                    <a:pt x="1606" y="44"/>
                  </a:lnTo>
                  <a:lnTo>
                    <a:pt x="1620" y="46"/>
                  </a:lnTo>
                  <a:lnTo>
                    <a:pt x="1631" y="48"/>
                  </a:lnTo>
                  <a:lnTo>
                    <a:pt x="1642" y="56"/>
                  </a:lnTo>
                  <a:lnTo>
                    <a:pt x="1659" y="63"/>
                  </a:lnTo>
                  <a:lnTo>
                    <a:pt x="1673" y="80"/>
                  </a:lnTo>
                  <a:lnTo>
                    <a:pt x="1677" y="84"/>
                  </a:lnTo>
                  <a:lnTo>
                    <a:pt x="1682" y="94"/>
                  </a:lnTo>
                  <a:lnTo>
                    <a:pt x="1686" y="105"/>
                  </a:lnTo>
                  <a:lnTo>
                    <a:pt x="1690" y="116"/>
                  </a:lnTo>
                  <a:lnTo>
                    <a:pt x="1688" y="126"/>
                  </a:lnTo>
                  <a:lnTo>
                    <a:pt x="1688" y="137"/>
                  </a:lnTo>
                  <a:lnTo>
                    <a:pt x="1686" y="152"/>
                  </a:lnTo>
                  <a:lnTo>
                    <a:pt x="1686" y="164"/>
                  </a:lnTo>
                  <a:lnTo>
                    <a:pt x="1682" y="177"/>
                  </a:lnTo>
                  <a:lnTo>
                    <a:pt x="1680" y="189"/>
                  </a:lnTo>
                  <a:lnTo>
                    <a:pt x="1678" y="202"/>
                  </a:lnTo>
                  <a:lnTo>
                    <a:pt x="1677" y="213"/>
                  </a:lnTo>
                  <a:lnTo>
                    <a:pt x="1673" y="223"/>
                  </a:lnTo>
                  <a:lnTo>
                    <a:pt x="1671" y="236"/>
                  </a:lnTo>
                  <a:lnTo>
                    <a:pt x="1667" y="242"/>
                  </a:lnTo>
                  <a:lnTo>
                    <a:pt x="1665" y="251"/>
                  </a:lnTo>
                  <a:lnTo>
                    <a:pt x="1661" y="265"/>
                  </a:lnTo>
                  <a:lnTo>
                    <a:pt x="1661" y="268"/>
                  </a:lnTo>
                  <a:lnTo>
                    <a:pt x="1450" y="230"/>
                  </a:lnTo>
                  <a:lnTo>
                    <a:pt x="1059" y="379"/>
                  </a:lnTo>
                  <a:lnTo>
                    <a:pt x="931" y="390"/>
                  </a:lnTo>
                  <a:lnTo>
                    <a:pt x="819" y="263"/>
                  </a:lnTo>
                  <a:lnTo>
                    <a:pt x="152" y="92"/>
                  </a:lnTo>
                  <a:lnTo>
                    <a:pt x="0" y="29"/>
                  </a:lnTo>
                  <a:lnTo>
                    <a:pt x="21" y="0"/>
                  </a:lnTo>
                  <a:lnTo>
                    <a:pt x="21" y="0"/>
                  </a:lnTo>
                  <a:close/>
                </a:path>
              </a:pathLst>
            </a:custGeom>
            <a:solidFill>
              <a:srgbClr val="FFFF85"/>
            </a:solidFill>
            <a:ln w="9525">
              <a:noFill/>
              <a:round/>
            </a:ln>
          </p:spPr>
          <p:txBody>
            <a:bodyPr/>
            <a:lstStyle/>
            <a:p>
              <a:endParaRPr lang="en-US"/>
            </a:p>
          </p:txBody>
        </p:sp>
        <p:sp>
          <p:nvSpPr>
            <p:cNvPr id="352471" name="Freeform 215"/>
            <p:cNvSpPr/>
            <p:nvPr/>
          </p:nvSpPr>
          <p:spPr bwMode="auto">
            <a:xfrm>
              <a:off x="3203" y="3549"/>
              <a:ext cx="525" cy="185"/>
            </a:xfrm>
            <a:custGeom>
              <a:avLst/>
              <a:gdLst/>
              <a:ahLst/>
              <a:cxnLst>
                <a:cxn ang="0">
                  <a:pos x="65" y="16"/>
                </a:cxn>
                <a:cxn ang="0">
                  <a:pos x="82" y="19"/>
                </a:cxn>
                <a:cxn ang="0">
                  <a:pos x="118" y="29"/>
                </a:cxn>
                <a:cxn ang="0">
                  <a:pos x="167" y="44"/>
                </a:cxn>
                <a:cxn ang="0">
                  <a:pos x="228" y="63"/>
                </a:cxn>
                <a:cxn ang="0">
                  <a:pos x="297" y="80"/>
                </a:cxn>
                <a:cxn ang="0">
                  <a:pos x="371" y="101"/>
                </a:cxn>
                <a:cxn ang="0">
                  <a:pos x="449" y="124"/>
                </a:cxn>
                <a:cxn ang="0">
                  <a:pos x="523" y="143"/>
                </a:cxn>
                <a:cxn ang="0">
                  <a:pos x="597" y="158"/>
                </a:cxn>
                <a:cxn ang="0">
                  <a:pos x="667" y="170"/>
                </a:cxn>
                <a:cxn ang="0">
                  <a:pos x="732" y="185"/>
                </a:cxn>
                <a:cxn ang="0">
                  <a:pos x="787" y="194"/>
                </a:cxn>
                <a:cxn ang="0">
                  <a:pos x="833" y="204"/>
                </a:cxn>
                <a:cxn ang="0">
                  <a:pos x="865" y="211"/>
                </a:cxn>
                <a:cxn ang="0">
                  <a:pos x="882" y="213"/>
                </a:cxn>
                <a:cxn ang="0">
                  <a:pos x="882" y="213"/>
                </a:cxn>
                <a:cxn ang="0">
                  <a:pos x="867" y="192"/>
                </a:cxn>
                <a:cxn ang="0">
                  <a:pos x="846" y="160"/>
                </a:cxn>
                <a:cxn ang="0">
                  <a:pos x="836" y="126"/>
                </a:cxn>
                <a:cxn ang="0">
                  <a:pos x="850" y="99"/>
                </a:cxn>
                <a:cxn ang="0">
                  <a:pos x="871" y="88"/>
                </a:cxn>
                <a:cxn ang="0">
                  <a:pos x="893" y="86"/>
                </a:cxn>
                <a:cxn ang="0">
                  <a:pos x="916" y="88"/>
                </a:cxn>
                <a:cxn ang="0">
                  <a:pos x="939" y="90"/>
                </a:cxn>
                <a:cxn ang="0">
                  <a:pos x="962" y="97"/>
                </a:cxn>
                <a:cxn ang="0">
                  <a:pos x="985" y="107"/>
                </a:cxn>
                <a:cxn ang="0">
                  <a:pos x="1011" y="133"/>
                </a:cxn>
                <a:cxn ang="0">
                  <a:pos x="1030" y="162"/>
                </a:cxn>
                <a:cxn ang="0">
                  <a:pos x="1040" y="187"/>
                </a:cxn>
                <a:cxn ang="0">
                  <a:pos x="1045" y="210"/>
                </a:cxn>
                <a:cxn ang="0">
                  <a:pos x="1047" y="230"/>
                </a:cxn>
                <a:cxn ang="0">
                  <a:pos x="1047" y="257"/>
                </a:cxn>
                <a:cxn ang="0">
                  <a:pos x="1042" y="280"/>
                </a:cxn>
                <a:cxn ang="0">
                  <a:pos x="1026" y="306"/>
                </a:cxn>
                <a:cxn ang="0">
                  <a:pos x="1000" y="337"/>
                </a:cxn>
                <a:cxn ang="0">
                  <a:pos x="973" y="358"/>
                </a:cxn>
                <a:cxn ang="0">
                  <a:pos x="956" y="369"/>
                </a:cxn>
                <a:cxn ang="0">
                  <a:pos x="952" y="369"/>
                </a:cxn>
                <a:cxn ang="0">
                  <a:pos x="941" y="364"/>
                </a:cxn>
                <a:cxn ang="0">
                  <a:pos x="916" y="360"/>
                </a:cxn>
                <a:cxn ang="0">
                  <a:pos x="884" y="352"/>
                </a:cxn>
                <a:cxn ang="0">
                  <a:pos x="844" y="344"/>
                </a:cxn>
                <a:cxn ang="0">
                  <a:pos x="798" y="335"/>
                </a:cxn>
                <a:cxn ang="0">
                  <a:pos x="749" y="325"/>
                </a:cxn>
                <a:cxn ang="0">
                  <a:pos x="696" y="320"/>
                </a:cxn>
                <a:cxn ang="0">
                  <a:pos x="641" y="310"/>
                </a:cxn>
                <a:cxn ang="0">
                  <a:pos x="584" y="303"/>
                </a:cxn>
                <a:cxn ang="0">
                  <a:pos x="530" y="299"/>
                </a:cxn>
                <a:cxn ang="0">
                  <a:pos x="485" y="293"/>
                </a:cxn>
                <a:cxn ang="0">
                  <a:pos x="441" y="293"/>
                </a:cxn>
                <a:cxn ang="0">
                  <a:pos x="405" y="291"/>
                </a:cxn>
                <a:cxn ang="0">
                  <a:pos x="382" y="291"/>
                </a:cxn>
                <a:cxn ang="0">
                  <a:pos x="369" y="291"/>
                </a:cxn>
                <a:cxn ang="0">
                  <a:pos x="63" y="63"/>
                </a:cxn>
                <a:cxn ang="0">
                  <a:pos x="42" y="46"/>
                </a:cxn>
                <a:cxn ang="0">
                  <a:pos x="10" y="19"/>
                </a:cxn>
                <a:cxn ang="0">
                  <a:pos x="2" y="0"/>
                </a:cxn>
                <a:cxn ang="0">
                  <a:pos x="21" y="0"/>
                </a:cxn>
                <a:cxn ang="0">
                  <a:pos x="63" y="16"/>
                </a:cxn>
              </a:cxnLst>
              <a:rect l="0" t="0" r="r" b="b"/>
              <a:pathLst>
                <a:path w="1049" h="371">
                  <a:moveTo>
                    <a:pt x="63" y="16"/>
                  </a:moveTo>
                  <a:lnTo>
                    <a:pt x="65" y="16"/>
                  </a:lnTo>
                  <a:lnTo>
                    <a:pt x="72" y="17"/>
                  </a:lnTo>
                  <a:lnTo>
                    <a:pt x="82" y="19"/>
                  </a:lnTo>
                  <a:lnTo>
                    <a:pt x="99" y="27"/>
                  </a:lnTo>
                  <a:lnTo>
                    <a:pt x="118" y="29"/>
                  </a:lnTo>
                  <a:lnTo>
                    <a:pt x="143" y="37"/>
                  </a:lnTo>
                  <a:lnTo>
                    <a:pt x="167" y="44"/>
                  </a:lnTo>
                  <a:lnTo>
                    <a:pt x="198" y="54"/>
                  </a:lnTo>
                  <a:lnTo>
                    <a:pt x="228" y="63"/>
                  </a:lnTo>
                  <a:lnTo>
                    <a:pt x="262" y="71"/>
                  </a:lnTo>
                  <a:lnTo>
                    <a:pt x="297" y="80"/>
                  </a:lnTo>
                  <a:lnTo>
                    <a:pt x="335" y="92"/>
                  </a:lnTo>
                  <a:lnTo>
                    <a:pt x="371" y="101"/>
                  </a:lnTo>
                  <a:lnTo>
                    <a:pt x="411" y="114"/>
                  </a:lnTo>
                  <a:lnTo>
                    <a:pt x="449" y="124"/>
                  </a:lnTo>
                  <a:lnTo>
                    <a:pt x="487" y="133"/>
                  </a:lnTo>
                  <a:lnTo>
                    <a:pt x="523" y="143"/>
                  </a:lnTo>
                  <a:lnTo>
                    <a:pt x="561" y="151"/>
                  </a:lnTo>
                  <a:lnTo>
                    <a:pt x="597" y="158"/>
                  </a:lnTo>
                  <a:lnTo>
                    <a:pt x="635" y="166"/>
                  </a:lnTo>
                  <a:lnTo>
                    <a:pt x="667" y="170"/>
                  </a:lnTo>
                  <a:lnTo>
                    <a:pt x="701" y="177"/>
                  </a:lnTo>
                  <a:lnTo>
                    <a:pt x="732" y="185"/>
                  </a:lnTo>
                  <a:lnTo>
                    <a:pt x="762" y="192"/>
                  </a:lnTo>
                  <a:lnTo>
                    <a:pt x="787" y="194"/>
                  </a:lnTo>
                  <a:lnTo>
                    <a:pt x="812" y="202"/>
                  </a:lnTo>
                  <a:lnTo>
                    <a:pt x="833" y="204"/>
                  </a:lnTo>
                  <a:lnTo>
                    <a:pt x="852" y="210"/>
                  </a:lnTo>
                  <a:lnTo>
                    <a:pt x="865" y="211"/>
                  </a:lnTo>
                  <a:lnTo>
                    <a:pt x="876" y="213"/>
                  </a:lnTo>
                  <a:lnTo>
                    <a:pt x="882" y="213"/>
                  </a:lnTo>
                  <a:lnTo>
                    <a:pt x="886" y="217"/>
                  </a:lnTo>
                  <a:lnTo>
                    <a:pt x="882" y="213"/>
                  </a:lnTo>
                  <a:lnTo>
                    <a:pt x="876" y="204"/>
                  </a:lnTo>
                  <a:lnTo>
                    <a:pt x="867" y="192"/>
                  </a:lnTo>
                  <a:lnTo>
                    <a:pt x="857" y="177"/>
                  </a:lnTo>
                  <a:lnTo>
                    <a:pt x="846" y="160"/>
                  </a:lnTo>
                  <a:lnTo>
                    <a:pt x="840" y="143"/>
                  </a:lnTo>
                  <a:lnTo>
                    <a:pt x="836" y="126"/>
                  </a:lnTo>
                  <a:lnTo>
                    <a:pt x="842" y="114"/>
                  </a:lnTo>
                  <a:lnTo>
                    <a:pt x="850" y="99"/>
                  </a:lnTo>
                  <a:lnTo>
                    <a:pt x="865" y="90"/>
                  </a:lnTo>
                  <a:lnTo>
                    <a:pt x="871" y="88"/>
                  </a:lnTo>
                  <a:lnTo>
                    <a:pt x="882" y="86"/>
                  </a:lnTo>
                  <a:lnTo>
                    <a:pt x="893" y="86"/>
                  </a:lnTo>
                  <a:lnTo>
                    <a:pt x="905" y="88"/>
                  </a:lnTo>
                  <a:lnTo>
                    <a:pt x="916" y="88"/>
                  </a:lnTo>
                  <a:lnTo>
                    <a:pt x="928" y="88"/>
                  </a:lnTo>
                  <a:lnTo>
                    <a:pt x="939" y="90"/>
                  </a:lnTo>
                  <a:lnTo>
                    <a:pt x="950" y="92"/>
                  </a:lnTo>
                  <a:lnTo>
                    <a:pt x="962" y="97"/>
                  </a:lnTo>
                  <a:lnTo>
                    <a:pt x="973" y="101"/>
                  </a:lnTo>
                  <a:lnTo>
                    <a:pt x="985" y="107"/>
                  </a:lnTo>
                  <a:lnTo>
                    <a:pt x="996" y="116"/>
                  </a:lnTo>
                  <a:lnTo>
                    <a:pt x="1011" y="133"/>
                  </a:lnTo>
                  <a:lnTo>
                    <a:pt x="1026" y="151"/>
                  </a:lnTo>
                  <a:lnTo>
                    <a:pt x="1030" y="162"/>
                  </a:lnTo>
                  <a:lnTo>
                    <a:pt x="1036" y="175"/>
                  </a:lnTo>
                  <a:lnTo>
                    <a:pt x="1040" y="187"/>
                  </a:lnTo>
                  <a:lnTo>
                    <a:pt x="1045" y="196"/>
                  </a:lnTo>
                  <a:lnTo>
                    <a:pt x="1045" y="210"/>
                  </a:lnTo>
                  <a:lnTo>
                    <a:pt x="1047" y="221"/>
                  </a:lnTo>
                  <a:lnTo>
                    <a:pt x="1047" y="230"/>
                  </a:lnTo>
                  <a:lnTo>
                    <a:pt x="1049" y="246"/>
                  </a:lnTo>
                  <a:lnTo>
                    <a:pt x="1047" y="257"/>
                  </a:lnTo>
                  <a:lnTo>
                    <a:pt x="1045" y="267"/>
                  </a:lnTo>
                  <a:lnTo>
                    <a:pt x="1042" y="280"/>
                  </a:lnTo>
                  <a:lnTo>
                    <a:pt x="1040" y="291"/>
                  </a:lnTo>
                  <a:lnTo>
                    <a:pt x="1026" y="306"/>
                  </a:lnTo>
                  <a:lnTo>
                    <a:pt x="1015" y="324"/>
                  </a:lnTo>
                  <a:lnTo>
                    <a:pt x="1000" y="337"/>
                  </a:lnTo>
                  <a:lnTo>
                    <a:pt x="987" y="350"/>
                  </a:lnTo>
                  <a:lnTo>
                    <a:pt x="973" y="358"/>
                  </a:lnTo>
                  <a:lnTo>
                    <a:pt x="964" y="364"/>
                  </a:lnTo>
                  <a:lnTo>
                    <a:pt x="956" y="369"/>
                  </a:lnTo>
                  <a:lnTo>
                    <a:pt x="956" y="371"/>
                  </a:lnTo>
                  <a:lnTo>
                    <a:pt x="952" y="369"/>
                  </a:lnTo>
                  <a:lnTo>
                    <a:pt x="949" y="367"/>
                  </a:lnTo>
                  <a:lnTo>
                    <a:pt x="941" y="364"/>
                  </a:lnTo>
                  <a:lnTo>
                    <a:pt x="931" y="364"/>
                  </a:lnTo>
                  <a:lnTo>
                    <a:pt x="916" y="360"/>
                  </a:lnTo>
                  <a:lnTo>
                    <a:pt x="901" y="354"/>
                  </a:lnTo>
                  <a:lnTo>
                    <a:pt x="884" y="352"/>
                  </a:lnTo>
                  <a:lnTo>
                    <a:pt x="867" y="350"/>
                  </a:lnTo>
                  <a:lnTo>
                    <a:pt x="844" y="344"/>
                  </a:lnTo>
                  <a:lnTo>
                    <a:pt x="823" y="341"/>
                  </a:lnTo>
                  <a:lnTo>
                    <a:pt x="798" y="335"/>
                  </a:lnTo>
                  <a:lnTo>
                    <a:pt x="776" y="331"/>
                  </a:lnTo>
                  <a:lnTo>
                    <a:pt x="749" y="325"/>
                  </a:lnTo>
                  <a:lnTo>
                    <a:pt x="722" y="324"/>
                  </a:lnTo>
                  <a:lnTo>
                    <a:pt x="696" y="320"/>
                  </a:lnTo>
                  <a:lnTo>
                    <a:pt x="669" y="318"/>
                  </a:lnTo>
                  <a:lnTo>
                    <a:pt x="641" y="310"/>
                  </a:lnTo>
                  <a:lnTo>
                    <a:pt x="612" y="308"/>
                  </a:lnTo>
                  <a:lnTo>
                    <a:pt x="584" y="303"/>
                  </a:lnTo>
                  <a:lnTo>
                    <a:pt x="559" y="301"/>
                  </a:lnTo>
                  <a:lnTo>
                    <a:pt x="530" y="299"/>
                  </a:lnTo>
                  <a:lnTo>
                    <a:pt x="508" y="299"/>
                  </a:lnTo>
                  <a:lnTo>
                    <a:pt x="485" y="293"/>
                  </a:lnTo>
                  <a:lnTo>
                    <a:pt x="464" y="293"/>
                  </a:lnTo>
                  <a:lnTo>
                    <a:pt x="441" y="293"/>
                  </a:lnTo>
                  <a:lnTo>
                    <a:pt x="424" y="291"/>
                  </a:lnTo>
                  <a:lnTo>
                    <a:pt x="405" y="291"/>
                  </a:lnTo>
                  <a:lnTo>
                    <a:pt x="393" y="291"/>
                  </a:lnTo>
                  <a:lnTo>
                    <a:pt x="382" y="291"/>
                  </a:lnTo>
                  <a:lnTo>
                    <a:pt x="374" y="291"/>
                  </a:lnTo>
                  <a:lnTo>
                    <a:pt x="369" y="291"/>
                  </a:lnTo>
                  <a:lnTo>
                    <a:pt x="468" y="221"/>
                  </a:lnTo>
                  <a:lnTo>
                    <a:pt x="63" y="63"/>
                  </a:lnTo>
                  <a:lnTo>
                    <a:pt x="55" y="56"/>
                  </a:lnTo>
                  <a:lnTo>
                    <a:pt x="42" y="46"/>
                  </a:lnTo>
                  <a:lnTo>
                    <a:pt x="23" y="35"/>
                  </a:lnTo>
                  <a:lnTo>
                    <a:pt x="10" y="19"/>
                  </a:lnTo>
                  <a:lnTo>
                    <a:pt x="0" y="8"/>
                  </a:lnTo>
                  <a:lnTo>
                    <a:pt x="2" y="0"/>
                  </a:lnTo>
                  <a:lnTo>
                    <a:pt x="8" y="0"/>
                  </a:lnTo>
                  <a:lnTo>
                    <a:pt x="21" y="0"/>
                  </a:lnTo>
                  <a:lnTo>
                    <a:pt x="38" y="8"/>
                  </a:lnTo>
                  <a:lnTo>
                    <a:pt x="63" y="16"/>
                  </a:lnTo>
                  <a:lnTo>
                    <a:pt x="63" y="16"/>
                  </a:lnTo>
                  <a:close/>
                </a:path>
              </a:pathLst>
            </a:custGeom>
            <a:solidFill>
              <a:srgbClr val="C9C66B"/>
            </a:solidFill>
            <a:ln w="9525">
              <a:noFill/>
              <a:round/>
            </a:ln>
          </p:spPr>
          <p:txBody>
            <a:bodyPr/>
            <a:lstStyle/>
            <a:p>
              <a:endParaRPr lang="en-US"/>
            </a:p>
          </p:txBody>
        </p:sp>
        <p:sp>
          <p:nvSpPr>
            <p:cNvPr id="352472" name="Freeform 216"/>
            <p:cNvSpPr/>
            <p:nvPr/>
          </p:nvSpPr>
          <p:spPr bwMode="auto">
            <a:xfrm>
              <a:off x="3724" y="3637"/>
              <a:ext cx="310" cy="93"/>
            </a:xfrm>
            <a:custGeom>
              <a:avLst/>
              <a:gdLst/>
              <a:ahLst/>
              <a:cxnLst>
                <a:cxn ang="0">
                  <a:pos x="3" y="185"/>
                </a:cxn>
                <a:cxn ang="0">
                  <a:pos x="28" y="177"/>
                </a:cxn>
                <a:cxn ang="0">
                  <a:pos x="55" y="169"/>
                </a:cxn>
                <a:cxn ang="0">
                  <a:pos x="91" y="160"/>
                </a:cxn>
                <a:cxn ang="0">
                  <a:pos x="133" y="150"/>
                </a:cxn>
                <a:cxn ang="0">
                  <a:pos x="180" y="139"/>
                </a:cxn>
                <a:cxn ang="0">
                  <a:pos x="235" y="126"/>
                </a:cxn>
                <a:cxn ang="0">
                  <a:pos x="294" y="116"/>
                </a:cxn>
                <a:cxn ang="0">
                  <a:pos x="353" y="105"/>
                </a:cxn>
                <a:cxn ang="0">
                  <a:pos x="414" y="93"/>
                </a:cxn>
                <a:cxn ang="0">
                  <a:pos x="471" y="86"/>
                </a:cxn>
                <a:cxn ang="0">
                  <a:pos x="522" y="76"/>
                </a:cxn>
                <a:cxn ang="0">
                  <a:pos x="566" y="71"/>
                </a:cxn>
                <a:cxn ang="0">
                  <a:pos x="598" y="67"/>
                </a:cxn>
                <a:cxn ang="0">
                  <a:pos x="616" y="67"/>
                </a:cxn>
                <a:cxn ang="0">
                  <a:pos x="614" y="63"/>
                </a:cxn>
                <a:cxn ang="0">
                  <a:pos x="589" y="50"/>
                </a:cxn>
                <a:cxn ang="0">
                  <a:pos x="566" y="36"/>
                </a:cxn>
                <a:cxn ang="0">
                  <a:pos x="538" y="25"/>
                </a:cxn>
                <a:cxn ang="0">
                  <a:pos x="505" y="12"/>
                </a:cxn>
                <a:cxn ang="0">
                  <a:pos x="469" y="2"/>
                </a:cxn>
                <a:cxn ang="0">
                  <a:pos x="431" y="0"/>
                </a:cxn>
                <a:cxn ang="0">
                  <a:pos x="391" y="0"/>
                </a:cxn>
                <a:cxn ang="0">
                  <a:pos x="349" y="6"/>
                </a:cxn>
                <a:cxn ang="0">
                  <a:pos x="309" y="17"/>
                </a:cxn>
                <a:cxn ang="0">
                  <a:pos x="270" y="33"/>
                </a:cxn>
                <a:cxn ang="0">
                  <a:pos x="232" y="50"/>
                </a:cxn>
                <a:cxn ang="0">
                  <a:pos x="194" y="69"/>
                </a:cxn>
                <a:cxn ang="0">
                  <a:pos x="159" y="90"/>
                </a:cxn>
                <a:cxn ang="0">
                  <a:pos x="127" y="107"/>
                </a:cxn>
                <a:cxn ang="0">
                  <a:pos x="99" y="126"/>
                </a:cxn>
                <a:cxn ang="0">
                  <a:pos x="74" y="141"/>
                </a:cxn>
                <a:cxn ang="0">
                  <a:pos x="43" y="160"/>
                </a:cxn>
                <a:cxn ang="0">
                  <a:pos x="15" y="177"/>
                </a:cxn>
                <a:cxn ang="0">
                  <a:pos x="0" y="187"/>
                </a:cxn>
                <a:cxn ang="0">
                  <a:pos x="0" y="187"/>
                </a:cxn>
              </a:cxnLst>
              <a:rect l="0" t="0" r="r" b="b"/>
              <a:pathLst>
                <a:path w="619" h="187">
                  <a:moveTo>
                    <a:pt x="0" y="187"/>
                  </a:moveTo>
                  <a:lnTo>
                    <a:pt x="3" y="185"/>
                  </a:lnTo>
                  <a:lnTo>
                    <a:pt x="19" y="181"/>
                  </a:lnTo>
                  <a:lnTo>
                    <a:pt x="28" y="177"/>
                  </a:lnTo>
                  <a:lnTo>
                    <a:pt x="40" y="173"/>
                  </a:lnTo>
                  <a:lnTo>
                    <a:pt x="55" y="169"/>
                  </a:lnTo>
                  <a:lnTo>
                    <a:pt x="74" y="167"/>
                  </a:lnTo>
                  <a:lnTo>
                    <a:pt x="91" y="160"/>
                  </a:lnTo>
                  <a:lnTo>
                    <a:pt x="112" y="156"/>
                  </a:lnTo>
                  <a:lnTo>
                    <a:pt x="133" y="150"/>
                  </a:lnTo>
                  <a:lnTo>
                    <a:pt x="157" y="143"/>
                  </a:lnTo>
                  <a:lnTo>
                    <a:pt x="180" y="139"/>
                  </a:lnTo>
                  <a:lnTo>
                    <a:pt x="209" y="133"/>
                  </a:lnTo>
                  <a:lnTo>
                    <a:pt x="235" y="126"/>
                  </a:lnTo>
                  <a:lnTo>
                    <a:pt x="266" y="124"/>
                  </a:lnTo>
                  <a:lnTo>
                    <a:pt x="294" y="116"/>
                  </a:lnTo>
                  <a:lnTo>
                    <a:pt x="323" y="110"/>
                  </a:lnTo>
                  <a:lnTo>
                    <a:pt x="353" y="105"/>
                  </a:lnTo>
                  <a:lnTo>
                    <a:pt x="386" y="97"/>
                  </a:lnTo>
                  <a:lnTo>
                    <a:pt x="414" y="93"/>
                  </a:lnTo>
                  <a:lnTo>
                    <a:pt x="444" y="90"/>
                  </a:lnTo>
                  <a:lnTo>
                    <a:pt x="471" y="86"/>
                  </a:lnTo>
                  <a:lnTo>
                    <a:pt x="500" y="80"/>
                  </a:lnTo>
                  <a:lnTo>
                    <a:pt x="522" y="76"/>
                  </a:lnTo>
                  <a:lnTo>
                    <a:pt x="545" y="72"/>
                  </a:lnTo>
                  <a:lnTo>
                    <a:pt x="566" y="71"/>
                  </a:lnTo>
                  <a:lnTo>
                    <a:pt x="585" y="71"/>
                  </a:lnTo>
                  <a:lnTo>
                    <a:pt x="598" y="67"/>
                  </a:lnTo>
                  <a:lnTo>
                    <a:pt x="610" y="67"/>
                  </a:lnTo>
                  <a:lnTo>
                    <a:pt x="616" y="67"/>
                  </a:lnTo>
                  <a:lnTo>
                    <a:pt x="619" y="67"/>
                  </a:lnTo>
                  <a:lnTo>
                    <a:pt x="614" y="63"/>
                  </a:lnTo>
                  <a:lnTo>
                    <a:pt x="600" y="53"/>
                  </a:lnTo>
                  <a:lnTo>
                    <a:pt x="589" y="50"/>
                  </a:lnTo>
                  <a:lnTo>
                    <a:pt x="579" y="44"/>
                  </a:lnTo>
                  <a:lnTo>
                    <a:pt x="566" y="36"/>
                  </a:lnTo>
                  <a:lnTo>
                    <a:pt x="555" y="33"/>
                  </a:lnTo>
                  <a:lnTo>
                    <a:pt x="538" y="25"/>
                  </a:lnTo>
                  <a:lnTo>
                    <a:pt x="522" y="17"/>
                  </a:lnTo>
                  <a:lnTo>
                    <a:pt x="505" y="12"/>
                  </a:lnTo>
                  <a:lnTo>
                    <a:pt x="488" y="10"/>
                  </a:lnTo>
                  <a:lnTo>
                    <a:pt x="469" y="2"/>
                  </a:lnTo>
                  <a:lnTo>
                    <a:pt x="450" y="0"/>
                  </a:lnTo>
                  <a:lnTo>
                    <a:pt x="431" y="0"/>
                  </a:lnTo>
                  <a:lnTo>
                    <a:pt x="414" y="0"/>
                  </a:lnTo>
                  <a:lnTo>
                    <a:pt x="391" y="0"/>
                  </a:lnTo>
                  <a:lnTo>
                    <a:pt x="372" y="0"/>
                  </a:lnTo>
                  <a:lnTo>
                    <a:pt x="349" y="6"/>
                  </a:lnTo>
                  <a:lnTo>
                    <a:pt x="330" y="10"/>
                  </a:lnTo>
                  <a:lnTo>
                    <a:pt x="309" y="17"/>
                  </a:lnTo>
                  <a:lnTo>
                    <a:pt x="290" y="25"/>
                  </a:lnTo>
                  <a:lnTo>
                    <a:pt x="270" y="33"/>
                  </a:lnTo>
                  <a:lnTo>
                    <a:pt x="252" y="42"/>
                  </a:lnTo>
                  <a:lnTo>
                    <a:pt x="232" y="50"/>
                  </a:lnTo>
                  <a:lnTo>
                    <a:pt x="213" y="59"/>
                  </a:lnTo>
                  <a:lnTo>
                    <a:pt x="194" y="69"/>
                  </a:lnTo>
                  <a:lnTo>
                    <a:pt x="176" y="80"/>
                  </a:lnTo>
                  <a:lnTo>
                    <a:pt x="159" y="90"/>
                  </a:lnTo>
                  <a:lnTo>
                    <a:pt x="142" y="97"/>
                  </a:lnTo>
                  <a:lnTo>
                    <a:pt x="127" y="107"/>
                  </a:lnTo>
                  <a:lnTo>
                    <a:pt x="114" y="120"/>
                  </a:lnTo>
                  <a:lnTo>
                    <a:pt x="99" y="126"/>
                  </a:lnTo>
                  <a:lnTo>
                    <a:pt x="85" y="133"/>
                  </a:lnTo>
                  <a:lnTo>
                    <a:pt x="74" y="141"/>
                  </a:lnTo>
                  <a:lnTo>
                    <a:pt x="62" y="148"/>
                  </a:lnTo>
                  <a:lnTo>
                    <a:pt x="43" y="160"/>
                  </a:lnTo>
                  <a:lnTo>
                    <a:pt x="28" y="169"/>
                  </a:lnTo>
                  <a:lnTo>
                    <a:pt x="15" y="177"/>
                  </a:lnTo>
                  <a:lnTo>
                    <a:pt x="5" y="183"/>
                  </a:lnTo>
                  <a:lnTo>
                    <a:pt x="0" y="187"/>
                  </a:lnTo>
                  <a:lnTo>
                    <a:pt x="0" y="187"/>
                  </a:lnTo>
                  <a:lnTo>
                    <a:pt x="0" y="187"/>
                  </a:lnTo>
                  <a:close/>
                </a:path>
              </a:pathLst>
            </a:custGeom>
            <a:solidFill>
              <a:srgbClr val="C9C66B"/>
            </a:solidFill>
            <a:ln w="9525">
              <a:noFill/>
              <a:round/>
            </a:ln>
          </p:spPr>
          <p:txBody>
            <a:bodyPr/>
            <a:lstStyle/>
            <a:p>
              <a:endParaRPr lang="en-US"/>
            </a:p>
          </p:txBody>
        </p:sp>
        <p:sp>
          <p:nvSpPr>
            <p:cNvPr id="352473" name="Freeform 217"/>
            <p:cNvSpPr/>
            <p:nvPr/>
          </p:nvSpPr>
          <p:spPr bwMode="auto">
            <a:xfrm>
              <a:off x="3276" y="3549"/>
              <a:ext cx="542" cy="93"/>
            </a:xfrm>
            <a:custGeom>
              <a:avLst/>
              <a:gdLst/>
              <a:ahLst/>
              <a:cxnLst>
                <a:cxn ang="0">
                  <a:pos x="4" y="2"/>
                </a:cxn>
                <a:cxn ang="0">
                  <a:pos x="33" y="2"/>
                </a:cxn>
                <a:cxn ang="0">
                  <a:pos x="88" y="4"/>
                </a:cxn>
                <a:cxn ang="0">
                  <a:pos x="164" y="10"/>
                </a:cxn>
                <a:cxn ang="0">
                  <a:pos x="251" y="10"/>
                </a:cxn>
                <a:cxn ang="0">
                  <a:pos x="343" y="16"/>
                </a:cxn>
                <a:cxn ang="0">
                  <a:pos x="436" y="17"/>
                </a:cxn>
                <a:cxn ang="0">
                  <a:pos x="523" y="17"/>
                </a:cxn>
                <a:cxn ang="0">
                  <a:pos x="599" y="17"/>
                </a:cxn>
                <a:cxn ang="0">
                  <a:pos x="658" y="16"/>
                </a:cxn>
                <a:cxn ang="0">
                  <a:pos x="706" y="10"/>
                </a:cxn>
                <a:cxn ang="0">
                  <a:pos x="740" y="8"/>
                </a:cxn>
                <a:cxn ang="0">
                  <a:pos x="765" y="4"/>
                </a:cxn>
                <a:cxn ang="0">
                  <a:pos x="780" y="0"/>
                </a:cxn>
                <a:cxn ang="0">
                  <a:pos x="793" y="0"/>
                </a:cxn>
                <a:cxn ang="0">
                  <a:pos x="1084" y="63"/>
                </a:cxn>
                <a:cxn ang="0">
                  <a:pos x="1076" y="63"/>
                </a:cxn>
                <a:cxn ang="0">
                  <a:pos x="1057" y="63"/>
                </a:cxn>
                <a:cxn ang="0">
                  <a:pos x="1027" y="63"/>
                </a:cxn>
                <a:cxn ang="0">
                  <a:pos x="993" y="63"/>
                </a:cxn>
                <a:cxn ang="0">
                  <a:pos x="951" y="63"/>
                </a:cxn>
                <a:cxn ang="0">
                  <a:pos x="909" y="63"/>
                </a:cxn>
                <a:cxn ang="0">
                  <a:pos x="863" y="65"/>
                </a:cxn>
                <a:cxn ang="0">
                  <a:pos x="825" y="69"/>
                </a:cxn>
                <a:cxn ang="0">
                  <a:pos x="787" y="69"/>
                </a:cxn>
                <a:cxn ang="0">
                  <a:pos x="757" y="71"/>
                </a:cxn>
                <a:cxn ang="0">
                  <a:pos x="728" y="71"/>
                </a:cxn>
                <a:cxn ang="0">
                  <a:pos x="706" y="75"/>
                </a:cxn>
                <a:cxn ang="0">
                  <a:pos x="685" y="78"/>
                </a:cxn>
                <a:cxn ang="0">
                  <a:pos x="671" y="82"/>
                </a:cxn>
                <a:cxn ang="0">
                  <a:pos x="660" y="101"/>
                </a:cxn>
                <a:cxn ang="0">
                  <a:pos x="660" y="124"/>
                </a:cxn>
                <a:cxn ang="0">
                  <a:pos x="671" y="156"/>
                </a:cxn>
                <a:cxn ang="0">
                  <a:pos x="683" y="177"/>
                </a:cxn>
                <a:cxn ang="0">
                  <a:pos x="690" y="187"/>
                </a:cxn>
                <a:cxn ang="0">
                  <a:pos x="679" y="187"/>
                </a:cxn>
                <a:cxn ang="0">
                  <a:pos x="666" y="187"/>
                </a:cxn>
                <a:cxn ang="0">
                  <a:pos x="647" y="187"/>
                </a:cxn>
                <a:cxn ang="0">
                  <a:pos x="618" y="183"/>
                </a:cxn>
                <a:cxn ang="0">
                  <a:pos x="580" y="177"/>
                </a:cxn>
                <a:cxn ang="0">
                  <a:pos x="533" y="166"/>
                </a:cxn>
                <a:cxn ang="0">
                  <a:pos x="474" y="152"/>
                </a:cxn>
                <a:cxn ang="0">
                  <a:pos x="401" y="133"/>
                </a:cxn>
                <a:cxn ang="0">
                  <a:pos x="327" y="109"/>
                </a:cxn>
                <a:cxn ang="0">
                  <a:pos x="247" y="82"/>
                </a:cxn>
                <a:cxn ang="0">
                  <a:pos x="171" y="61"/>
                </a:cxn>
                <a:cxn ang="0">
                  <a:pos x="103" y="37"/>
                </a:cxn>
                <a:cxn ang="0">
                  <a:pos x="48" y="17"/>
                </a:cxn>
                <a:cxn ang="0">
                  <a:pos x="12" y="8"/>
                </a:cxn>
                <a:cxn ang="0">
                  <a:pos x="0" y="2"/>
                </a:cxn>
              </a:cxnLst>
              <a:rect l="0" t="0" r="r" b="b"/>
              <a:pathLst>
                <a:path w="1084" h="187">
                  <a:moveTo>
                    <a:pt x="0" y="2"/>
                  </a:moveTo>
                  <a:lnTo>
                    <a:pt x="4" y="2"/>
                  </a:lnTo>
                  <a:lnTo>
                    <a:pt x="16" y="2"/>
                  </a:lnTo>
                  <a:lnTo>
                    <a:pt x="33" y="2"/>
                  </a:lnTo>
                  <a:lnTo>
                    <a:pt x="59" y="4"/>
                  </a:lnTo>
                  <a:lnTo>
                    <a:pt x="88" y="4"/>
                  </a:lnTo>
                  <a:lnTo>
                    <a:pt x="124" y="8"/>
                  </a:lnTo>
                  <a:lnTo>
                    <a:pt x="164" y="10"/>
                  </a:lnTo>
                  <a:lnTo>
                    <a:pt x="208" y="10"/>
                  </a:lnTo>
                  <a:lnTo>
                    <a:pt x="251" y="10"/>
                  </a:lnTo>
                  <a:lnTo>
                    <a:pt x="299" y="12"/>
                  </a:lnTo>
                  <a:lnTo>
                    <a:pt x="343" y="16"/>
                  </a:lnTo>
                  <a:lnTo>
                    <a:pt x="392" y="17"/>
                  </a:lnTo>
                  <a:lnTo>
                    <a:pt x="436" y="17"/>
                  </a:lnTo>
                  <a:lnTo>
                    <a:pt x="481" y="17"/>
                  </a:lnTo>
                  <a:lnTo>
                    <a:pt x="523" y="17"/>
                  </a:lnTo>
                  <a:lnTo>
                    <a:pt x="565" y="19"/>
                  </a:lnTo>
                  <a:lnTo>
                    <a:pt x="599" y="17"/>
                  </a:lnTo>
                  <a:lnTo>
                    <a:pt x="630" y="17"/>
                  </a:lnTo>
                  <a:lnTo>
                    <a:pt x="658" y="16"/>
                  </a:lnTo>
                  <a:lnTo>
                    <a:pt x="685" y="16"/>
                  </a:lnTo>
                  <a:lnTo>
                    <a:pt x="706" y="10"/>
                  </a:lnTo>
                  <a:lnTo>
                    <a:pt x="725" y="10"/>
                  </a:lnTo>
                  <a:lnTo>
                    <a:pt x="740" y="8"/>
                  </a:lnTo>
                  <a:lnTo>
                    <a:pt x="755" y="8"/>
                  </a:lnTo>
                  <a:lnTo>
                    <a:pt x="765" y="4"/>
                  </a:lnTo>
                  <a:lnTo>
                    <a:pt x="774" y="2"/>
                  </a:lnTo>
                  <a:lnTo>
                    <a:pt x="780" y="0"/>
                  </a:lnTo>
                  <a:lnTo>
                    <a:pt x="787" y="0"/>
                  </a:lnTo>
                  <a:lnTo>
                    <a:pt x="793" y="0"/>
                  </a:lnTo>
                  <a:lnTo>
                    <a:pt x="797" y="0"/>
                  </a:lnTo>
                  <a:lnTo>
                    <a:pt x="1084" y="63"/>
                  </a:lnTo>
                  <a:lnTo>
                    <a:pt x="1080" y="63"/>
                  </a:lnTo>
                  <a:lnTo>
                    <a:pt x="1076" y="63"/>
                  </a:lnTo>
                  <a:lnTo>
                    <a:pt x="1067" y="63"/>
                  </a:lnTo>
                  <a:lnTo>
                    <a:pt x="1057" y="63"/>
                  </a:lnTo>
                  <a:lnTo>
                    <a:pt x="1042" y="63"/>
                  </a:lnTo>
                  <a:lnTo>
                    <a:pt x="1027" y="63"/>
                  </a:lnTo>
                  <a:lnTo>
                    <a:pt x="1010" y="63"/>
                  </a:lnTo>
                  <a:lnTo>
                    <a:pt x="993" y="63"/>
                  </a:lnTo>
                  <a:lnTo>
                    <a:pt x="972" y="63"/>
                  </a:lnTo>
                  <a:lnTo>
                    <a:pt x="951" y="63"/>
                  </a:lnTo>
                  <a:lnTo>
                    <a:pt x="930" y="63"/>
                  </a:lnTo>
                  <a:lnTo>
                    <a:pt x="909" y="63"/>
                  </a:lnTo>
                  <a:lnTo>
                    <a:pt x="886" y="63"/>
                  </a:lnTo>
                  <a:lnTo>
                    <a:pt x="863" y="65"/>
                  </a:lnTo>
                  <a:lnTo>
                    <a:pt x="842" y="65"/>
                  </a:lnTo>
                  <a:lnTo>
                    <a:pt x="825" y="69"/>
                  </a:lnTo>
                  <a:lnTo>
                    <a:pt x="804" y="69"/>
                  </a:lnTo>
                  <a:lnTo>
                    <a:pt x="787" y="69"/>
                  </a:lnTo>
                  <a:lnTo>
                    <a:pt x="770" y="69"/>
                  </a:lnTo>
                  <a:lnTo>
                    <a:pt x="757" y="71"/>
                  </a:lnTo>
                  <a:lnTo>
                    <a:pt x="740" y="71"/>
                  </a:lnTo>
                  <a:lnTo>
                    <a:pt x="728" y="71"/>
                  </a:lnTo>
                  <a:lnTo>
                    <a:pt x="715" y="71"/>
                  </a:lnTo>
                  <a:lnTo>
                    <a:pt x="706" y="75"/>
                  </a:lnTo>
                  <a:lnTo>
                    <a:pt x="694" y="75"/>
                  </a:lnTo>
                  <a:lnTo>
                    <a:pt x="685" y="78"/>
                  </a:lnTo>
                  <a:lnTo>
                    <a:pt x="677" y="80"/>
                  </a:lnTo>
                  <a:lnTo>
                    <a:pt x="671" y="82"/>
                  </a:lnTo>
                  <a:lnTo>
                    <a:pt x="662" y="90"/>
                  </a:lnTo>
                  <a:lnTo>
                    <a:pt x="660" y="101"/>
                  </a:lnTo>
                  <a:lnTo>
                    <a:pt x="656" y="113"/>
                  </a:lnTo>
                  <a:lnTo>
                    <a:pt x="660" y="124"/>
                  </a:lnTo>
                  <a:lnTo>
                    <a:pt x="664" y="141"/>
                  </a:lnTo>
                  <a:lnTo>
                    <a:pt x="671" y="156"/>
                  </a:lnTo>
                  <a:lnTo>
                    <a:pt x="677" y="166"/>
                  </a:lnTo>
                  <a:lnTo>
                    <a:pt x="683" y="177"/>
                  </a:lnTo>
                  <a:lnTo>
                    <a:pt x="687" y="185"/>
                  </a:lnTo>
                  <a:lnTo>
                    <a:pt x="690" y="187"/>
                  </a:lnTo>
                  <a:lnTo>
                    <a:pt x="687" y="187"/>
                  </a:lnTo>
                  <a:lnTo>
                    <a:pt x="679" y="187"/>
                  </a:lnTo>
                  <a:lnTo>
                    <a:pt x="671" y="187"/>
                  </a:lnTo>
                  <a:lnTo>
                    <a:pt x="666" y="187"/>
                  </a:lnTo>
                  <a:lnTo>
                    <a:pt x="656" y="187"/>
                  </a:lnTo>
                  <a:lnTo>
                    <a:pt x="647" y="187"/>
                  </a:lnTo>
                  <a:lnTo>
                    <a:pt x="633" y="185"/>
                  </a:lnTo>
                  <a:lnTo>
                    <a:pt x="618" y="183"/>
                  </a:lnTo>
                  <a:lnTo>
                    <a:pt x="599" y="177"/>
                  </a:lnTo>
                  <a:lnTo>
                    <a:pt x="580" y="177"/>
                  </a:lnTo>
                  <a:lnTo>
                    <a:pt x="555" y="170"/>
                  </a:lnTo>
                  <a:lnTo>
                    <a:pt x="533" y="166"/>
                  </a:lnTo>
                  <a:lnTo>
                    <a:pt x="502" y="160"/>
                  </a:lnTo>
                  <a:lnTo>
                    <a:pt x="474" y="152"/>
                  </a:lnTo>
                  <a:lnTo>
                    <a:pt x="438" y="143"/>
                  </a:lnTo>
                  <a:lnTo>
                    <a:pt x="401" y="133"/>
                  </a:lnTo>
                  <a:lnTo>
                    <a:pt x="365" y="122"/>
                  </a:lnTo>
                  <a:lnTo>
                    <a:pt x="327" y="109"/>
                  </a:lnTo>
                  <a:lnTo>
                    <a:pt x="286" y="97"/>
                  </a:lnTo>
                  <a:lnTo>
                    <a:pt x="247" y="82"/>
                  </a:lnTo>
                  <a:lnTo>
                    <a:pt x="208" y="71"/>
                  </a:lnTo>
                  <a:lnTo>
                    <a:pt x="171" y="61"/>
                  </a:lnTo>
                  <a:lnTo>
                    <a:pt x="135" y="46"/>
                  </a:lnTo>
                  <a:lnTo>
                    <a:pt x="103" y="37"/>
                  </a:lnTo>
                  <a:lnTo>
                    <a:pt x="73" y="27"/>
                  </a:lnTo>
                  <a:lnTo>
                    <a:pt x="48" y="17"/>
                  </a:lnTo>
                  <a:lnTo>
                    <a:pt x="27" y="10"/>
                  </a:lnTo>
                  <a:lnTo>
                    <a:pt x="12" y="8"/>
                  </a:lnTo>
                  <a:lnTo>
                    <a:pt x="2" y="2"/>
                  </a:lnTo>
                  <a:lnTo>
                    <a:pt x="0" y="2"/>
                  </a:lnTo>
                  <a:lnTo>
                    <a:pt x="0" y="2"/>
                  </a:lnTo>
                  <a:close/>
                </a:path>
              </a:pathLst>
            </a:custGeom>
            <a:solidFill>
              <a:srgbClr val="FFFFC2"/>
            </a:solidFill>
            <a:ln w="9525">
              <a:noFill/>
              <a:round/>
            </a:ln>
          </p:spPr>
          <p:txBody>
            <a:bodyPr/>
            <a:lstStyle/>
            <a:p>
              <a:endParaRPr lang="en-US"/>
            </a:p>
          </p:txBody>
        </p:sp>
        <p:sp>
          <p:nvSpPr>
            <p:cNvPr id="352474" name="Freeform 218"/>
            <p:cNvSpPr/>
            <p:nvPr/>
          </p:nvSpPr>
          <p:spPr bwMode="auto">
            <a:xfrm>
              <a:off x="3348" y="3553"/>
              <a:ext cx="363" cy="21"/>
            </a:xfrm>
            <a:custGeom>
              <a:avLst/>
              <a:gdLst/>
              <a:ahLst/>
              <a:cxnLst>
                <a:cxn ang="0">
                  <a:pos x="0" y="42"/>
                </a:cxn>
                <a:cxn ang="0">
                  <a:pos x="4" y="38"/>
                </a:cxn>
                <a:cxn ang="0">
                  <a:pos x="19" y="38"/>
                </a:cxn>
                <a:cxn ang="0">
                  <a:pos x="28" y="38"/>
                </a:cxn>
                <a:cxn ang="0">
                  <a:pos x="40" y="38"/>
                </a:cxn>
                <a:cxn ang="0">
                  <a:pos x="55" y="38"/>
                </a:cxn>
                <a:cxn ang="0">
                  <a:pos x="74" y="38"/>
                </a:cxn>
                <a:cxn ang="0">
                  <a:pos x="91" y="36"/>
                </a:cxn>
                <a:cxn ang="0">
                  <a:pos x="114" y="36"/>
                </a:cxn>
                <a:cxn ang="0">
                  <a:pos x="137" y="34"/>
                </a:cxn>
                <a:cxn ang="0">
                  <a:pos x="163" y="34"/>
                </a:cxn>
                <a:cxn ang="0">
                  <a:pos x="186" y="34"/>
                </a:cxn>
                <a:cxn ang="0">
                  <a:pos x="217" y="32"/>
                </a:cxn>
                <a:cxn ang="0">
                  <a:pos x="247" y="28"/>
                </a:cxn>
                <a:cxn ang="0">
                  <a:pos x="281" y="28"/>
                </a:cxn>
                <a:cxn ang="0">
                  <a:pos x="313" y="27"/>
                </a:cxn>
                <a:cxn ang="0">
                  <a:pos x="348" y="25"/>
                </a:cxn>
                <a:cxn ang="0">
                  <a:pos x="384" y="21"/>
                </a:cxn>
                <a:cxn ang="0">
                  <a:pos x="420" y="19"/>
                </a:cxn>
                <a:cxn ang="0">
                  <a:pos x="456" y="17"/>
                </a:cxn>
                <a:cxn ang="0">
                  <a:pos x="492" y="17"/>
                </a:cxn>
                <a:cxn ang="0">
                  <a:pos x="524" y="11"/>
                </a:cxn>
                <a:cxn ang="0">
                  <a:pos x="559" y="11"/>
                </a:cxn>
                <a:cxn ang="0">
                  <a:pos x="587" y="7"/>
                </a:cxn>
                <a:cxn ang="0">
                  <a:pos x="616" y="7"/>
                </a:cxn>
                <a:cxn ang="0">
                  <a:pos x="640" y="2"/>
                </a:cxn>
                <a:cxn ang="0">
                  <a:pos x="663" y="2"/>
                </a:cxn>
                <a:cxn ang="0">
                  <a:pos x="678" y="0"/>
                </a:cxn>
                <a:cxn ang="0">
                  <a:pos x="692" y="0"/>
                </a:cxn>
                <a:cxn ang="0">
                  <a:pos x="701" y="0"/>
                </a:cxn>
                <a:cxn ang="0">
                  <a:pos x="705" y="0"/>
                </a:cxn>
                <a:cxn ang="0">
                  <a:pos x="726" y="7"/>
                </a:cxn>
                <a:cxn ang="0">
                  <a:pos x="300" y="38"/>
                </a:cxn>
                <a:cxn ang="0">
                  <a:pos x="0" y="42"/>
                </a:cxn>
                <a:cxn ang="0">
                  <a:pos x="0" y="42"/>
                </a:cxn>
              </a:cxnLst>
              <a:rect l="0" t="0" r="r" b="b"/>
              <a:pathLst>
                <a:path w="726" h="42">
                  <a:moveTo>
                    <a:pt x="0" y="42"/>
                  </a:moveTo>
                  <a:lnTo>
                    <a:pt x="4" y="38"/>
                  </a:lnTo>
                  <a:lnTo>
                    <a:pt x="19" y="38"/>
                  </a:lnTo>
                  <a:lnTo>
                    <a:pt x="28" y="38"/>
                  </a:lnTo>
                  <a:lnTo>
                    <a:pt x="40" y="38"/>
                  </a:lnTo>
                  <a:lnTo>
                    <a:pt x="55" y="38"/>
                  </a:lnTo>
                  <a:lnTo>
                    <a:pt x="74" y="38"/>
                  </a:lnTo>
                  <a:lnTo>
                    <a:pt x="91" y="36"/>
                  </a:lnTo>
                  <a:lnTo>
                    <a:pt x="114" y="36"/>
                  </a:lnTo>
                  <a:lnTo>
                    <a:pt x="137" y="34"/>
                  </a:lnTo>
                  <a:lnTo>
                    <a:pt x="163" y="34"/>
                  </a:lnTo>
                  <a:lnTo>
                    <a:pt x="186" y="34"/>
                  </a:lnTo>
                  <a:lnTo>
                    <a:pt x="217" y="32"/>
                  </a:lnTo>
                  <a:lnTo>
                    <a:pt x="247" y="28"/>
                  </a:lnTo>
                  <a:lnTo>
                    <a:pt x="281" y="28"/>
                  </a:lnTo>
                  <a:lnTo>
                    <a:pt x="313" y="27"/>
                  </a:lnTo>
                  <a:lnTo>
                    <a:pt x="348" y="25"/>
                  </a:lnTo>
                  <a:lnTo>
                    <a:pt x="384" y="21"/>
                  </a:lnTo>
                  <a:lnTo>
                    <a:pt x="420" y="19"/>
                  </a:lnTo>
                  <a:lnTo>
                    <a:pt x="456" y="17"/>
                  </a:lnTo>
                  <a:lnTo>
                    <a:pt x="492" y="17"/>
                  </a:lnTo>
                  <a:lnTo>
                    <a:pt x="524" y="11"/>
                  </a:lnTo>
                  <a:lnTo>
                    <a:pt x="559" y="11"/>
                  </a:lnTo>
                  <a:lnTo>
                    <a:pt x="587" y="7"/>
                  </a:lnTo>
                  <a:lnTo>
                    <a:pt x="616" y="7"/>
                  </a:lnTo>
                  <a:lnTo>
                    <a:pt x="640" y="2"/>
                  </a:lnTo>
                  <a:lnTo>
                    <a:pt x="663" y="2"/>
                  </a:lnTo>
                  <a:lnTo>
                    <a:pt x="678" y="0"/>
                  </a:lnTo>
                  <a:lnTo>
                    <a:pt x="692" y="0"/>
                  </a:lnTo>
                  <a:lnTo>
                    <a:pt x="701" y="0"/>
                  </a:lnTo>
                  <a:lnTo>
                    <a:pt x="705" y="0"/>
                  </a:lnTo>
                  <a:lnTo>
                    <a:pt x="726" y="7"/>
                  </a:lnTo>
                  <a:lnTo>
                    <a:pt x="300" y="38"/>
                  </a:lnTo>
                  <a:lnTo>
                    <a:pt x="0" y="42"/>
                  </a:lnTo>
                  <a:lnTo>
                    <a:pt x="0" y="42"/>
                  </a:lnTo>
                  <a:close/>
                </a:path>
              </a:pathLst>
            </a:custGeom>
            <a:solidFill>
              <a:srgbClr val="A0E5F7"/>
            </a:solidFill>
            <a:ln w="9525">
              <a:noFill/>
              <a:round/>
            </a:ln>
          </p:spPr>
          <p:txBody>
            <a:bodyPr/>
            <a:lstStyle/>
            <a:p>
              <a:endParaRPr lang="en-US"/>
            </a:p>
          </p:txBody>
        </p:sp>
        <p:sp>
          <p:nvSpPr>
            <p:cNvPr id="352475" name="Freeform 219"/>
            <p:cNvSpPr/>
            <p:nvPr/>
          </p:nvSpPr>
          <p:spPr bwMode="auto">
            <a:xfrm>
              <a:off x="3379" y="3564"/>
              <a:ext cx="362" cy="20"/>
            </a:xfrm>
            <a:custGeom>
              <a:avLst/>
              <a:gdLst/>
              <a:ahLst/>
              <a:cxnLst>
                <a:cxn ang="0">
                  <a:pos x="0" y="40"/>
                </a:cxn>
                <a:cxn ang="0">
                  <a:pos x="3" y="40"/>
                </a:cxn>
                <a:cxn ang="0">
                  <a:pos x="17" y="40"/>
                </a:cxn>
                <a:cxn ang="0">
                  <a:pos x="26" y="40"/>
                </a:cxn>
                <a:cxn ang="0">
                  <a:pos x="40" y="40"/>
                </a:cxn>
                <a:cxn ang="0">
                  <a:pos x="53" y="40"/>
                </a:cxn>
                <a:cxn ang="0">
                  <a:pos x="74" y="40"/>
                </a:cxn>
                <a:cxn ang="0">
                  <a:pos x="89" y="38"/>
                </a:cxn>
                <a:cxn ang="0">
                  <a:pos x="112" y="38"/>
                </a:cxn>
                <a:cxn ang="0">
                  <a:pos x="133" y="34"/>
                </a:cxn>
                <a:cxn ang="0">
                  <a:pos x="159" y="34"/>
                </a:cxn>
                <a:cxn ang="0">
                  <a:pos x="186" y="32"/>
                </a:cxn>
                <a:cxn ang="0">
                  <a:pos x="214" y="32"/>
                </a:cxn>
                <a:cxn ang="0">
                  <a:pos x="245" y="30"/>
                </a:cxn>
                <a:cxn ang="0">
                  <a:pos x="279" y="30"/>
                </a:cxn>
                <a:cxn ang="0">
                  <a:pos x="311" y="25"/>
                </a:cxn>
                <a:cxn ang="0">
                  <a:pos x="346" y="23"/>
                </a:cxn>
                <a:cxn ang="0">
                  <a:pos x="382" y="21"/>
                </a:cxn>
                <a:cxn ang="0">
                  <a:pos x="418" y="21"/>
                </a:cxn>
                <a:cxn ang="0">
                  <a:pos x="454" y="15"/>
                </a:cxn>
                <a:cxn ang="0">
                  <a:pos x="490" y="13"/>
                </a:cxn>
                <a:cxn ang="0">
                  <a:pos x="522" y="11"/>
                </a:cxn>
                <a:cxn ang="0">
                  <a:pos x="557" y="11"/>
                </a:cxn>
                <a:cxn ang="0">
                  <a:pos x="585" y="6"/>
                </a:cxn>
                <a:cxn ang="0">
                  <a:pos x="614" y="6"/>
                </a:cxn>
                <a:cxn ang="0">
                  <a:pos x="638" y="4"/>
                </a:cxn>
                <a:cxn ang="0">
                  <a:pos x="661" y="4"/>
                </a:cxn>
                <a:cxn ang="0">
                  <a:pos x="678" y="0"/>
                </a:cxn>
                <a:cxn ang="0">
                  <a:pos x="692" y="0"/>
                </a:cxn>
                <a:cxn ang="0">
                  <a:pos x="701" y="0"/>
                </a:cxn>
                <a:cxn ang="0">
                  <a:pos x="705" y="0"/>
                </a:cxn>
                <a:cxn ang="0">
                  <a:pos x="724" y="6"/>
                </a:cxn>
                <a:cxn ang="0">
                  <a:pos x="300" y="38"/>
                </a:cxn>
                <a:cxn ang="0">
                  <a:pos x="0" y="40"/>
                </a:cxn>
                <a:cxn ang="0">
                  <a:pos x="0" y="40"/>
                </a:cxn>
              </a:cxnLst>
              <a:rect l="0" t="0" r="r" b="b"/>
              <a:pathLst>
                <a:path w="724" h="40">
                  <a:moveTo>
                    <a:pt x="0" y="40"/>
                  </a:moveTo>
                  <a:lnTo>
                    <a:pt x="3" y="40"/>
                  </a:lnTo>
                  <a:lnTo>
                    <a:pt x="17" y="40"/>
                  </a:lnTo>
                  <a:lnTo>
                    <a:pt x="26" y="40"/>
                  </a:lnTo>
                  <a:lnTo>
                    <a:pt x="40" y="40"/>
                  </a:lnTo>
                  <a:lnTo>
                    <a:pt x="53" y="40"/>
                  </a:lnTo>
                  <a:lnTo>
                    <a:pt x="74" y="40"/>
                  </a:lnTo>
                  <a:lnTo>
                    <a:pt x="89" y="38"/>
                  </a:lnTo>
                  <a:lnTo>
                    <a:pt x="112" y="38"/>
                  </a:lnTo>
                  <a:lnTo>
                    <a:pt x="133" y="34"/>
                  </a:lnTo>
                  <a:lnTo>
                    <a:pt x="159" y="34"/>
                  </a:lnTo>
                  <a:lnTo>
                    <a:pt x="186" y="32"/>
                  </a:lnTo>
                  <a:lnTo>
                    <a:pt x="214" y="32"/>
                  </a:lnTo>
                  <a:lnTo>
                    <a:pt x="245" y="30"/>
                  </a:lnTo>
                  <a:lnTo>
                    <a:pt x="279" y="30"/>
                  </a:lnTo>
                  <a:lnTo>
                    <a:pt x="311" y="25"/>
                  </a:lnTo>
                  <a:lnTo>
                    <a:pt x="346" y="23"/>
                  </a:lnTo>
                  <a:lnTo>
                    <a:pt x="382" y="21"/>
                  </a:lnTo>
                  <a:lnTo>
                    <a:pt x="418" y="21"/>
                  </a:lnTo>
                  <a:lnTo>
                    <a:pt x="454" y="15"/>
                  </a:lnTo>
                  <a:lnTo>
                    <a:pt x="490" y="13"/>
                  </a:lnTo>
                  <a:lnTo>
                    <a:pt x="522" y="11"/>
                  </a:lnTo>
                  <a:lnTo>
                    <a:pt x="557" y="11"/>
                  </a:lnTo>
                  <a:lnTo>
                    <a:pt x="585" y="6"/>
                  </a:lnTo>
                  <a:lnTo>
                    <a:pt x="614" y="6"/>
                  </a:lnTo>
                  <a:lnTo>
                    <a:pt x="638" y="4"/>
                  </a:lnTo>
                  <a:lnTo>
                    <a:pt x="661" y="4"/>
                  </a:lnTo>
                  <a:lnTo>
                    <a:pt x="678" y="0"/>
                  </a:lnTo>
                  <a:lnTo>
                    <a:pt x="692" y="0"/>
                  </a:lnTo>
                  <a:lnTo>
                    <a:pt x="701" y="0"/>
                  </a:lnTo>
                  <a:lnTo>
                    <a:pt x="705" y="0"/>
                  </a:lnTo>
                  <a:lnTo>
                    <a:pt x="724" y="6"/>
                  </a:lnTo>
                  <a:lnTo>
                    <a:pt x="300" y="38"/>
                  </a:lnTo>
                  <a:lnTo>
                    <a:pt x="0" y="40"/>
                  </a:lnTo>
                  <a:lnTo>
                    <a:pt x="0" y="40"/>
                  </a:lnTo>
                  <a:close/>
                </a:path>
              </a:pathLst>
            </a:custGeom>
            <a:solidFill>
              <a:srgbClr val="A0E5F7"/>
            </a:solidFill>
            <a:ln w="9525">
              <a:noFill/>
              <a:round/>
            </a:ln>
          </p:spPr>
          <p:txBody>
            <a:bodyPr/>
            <a:lstStyle/>
            <a:p>
              <a:endParaRPr lang="en-US"/>
            </a:p>
          </p:txBody>
        </p:sp>
        <p:sp>
          <p:nvSpPr>
            <p:cNvPr id="352476" name="Freeform 220"/>
            <p:cNvSpPr/>
            <p:nvPr/>
          </p:nvSpPr>
          <p:spPr bwMode="auto">
            <a:xfrm>
              <a:off x="3408" y="3574"/>
              <a:ext cx="363" cy="19"/>
            </a:xfrm>
            <a:custGeom>
              <a:avLst/>
              <a:gdLst/>
              <a:ahLst/>
              <a:cxnLst>
                <a:cxn ang="0">
                  <a:pos x="0" y="38"/>
                </a:cxn>
                <a:cxn ang="0">
                  <a:pos x="3" y="38"/>
                </a:cxn>
                <a:cxn ang="0">
                  <a:pos x="19" y="38"/>
                </a:cxn>
                <a:cxn ang="0">
                  <a:pos x="28" y="38"/>
                </a:cxn>
                <a:cxn ang="0">
                  <a:pos x="38" y="38"/>
                </a:cxn>
                <a:cxn ang="0">
                  <a:pos x="55" y="38"/>
                </a:cxn>
                <a:cxn ang="0">
                  <a:pos x="74" y="38"/>
                </a:cxn>
                <a:cxn ang="0">
                  <a:pos x="91" y="36"/>
                </a:cxn>
                <a:cxn ang="0">
                  <a:pos x="110" y="36"/>
                </a:cxn>
                <a:cxn ang="0">
                  <a:pos x="133" y="34"/>
                </a:cxn>
                <a:cxn ang="0">
                  <a:pos x="159" y="34"/>
                </a:cxn>
                <a:cxn ang="0">
                  <a:pos x="184" y="30"/>
                </a:cxn>
                <a:cxn ang="0">
                  <a:pos x="214" y="28"/>
                </a:cxn>
                <a:cxn ang="0">
                  <a:pos x="243" y="28"/>
                </a:cxn>
                <a:cxn ang="0">
                  <a:pos x="277" y="28"/>
                </a:cxn>
                <a:cxn ang="0">
                  <a:pos x="309" y="23"/>
                </a:cxn>
                <a:cxn ang="0">
                  <a:pos x="346" y="21"/>
                </a:cxn>
                <a:cxn ang="0">
                  <a:pos x="380" y="19"/>
                </a:cxn>
                <a:cxn ang="0">
                  <a:pos x="418" y="19"/>
                </a:cxn>
                <a:cxn ang="0">
                  <a:pos x="454" y="13"/>
                </a:cxn>
                <a:cxn ang="0">
                  <a:pos x="490" y="13"/>
                </a:cxn>
                <a:cxn ang="0">
                  <a:pos x="524" y="11"/>
                </a:cxn>
                <a:cxn ang="0">
                  <a:pos x="558" y="11"/>
                </a:cxn>
                <a:cxn ang="0">
                  <a:pos x="587" y="7"/>
                </a:cxn>
                <a:cxn ang="0">
                  <a:pos x="615" y="4"/>
                </a:cxn>
                <a:cxn ang="0">
                  <a:pos x="640" y="2"/>
                </a:cxn>
                <a:cxn ang="0">
                  <a:pos x="663" y="2"/>
                </a:cxn>
                <a:cxn ang="0">
                  <a:pos x="678" y="0"/>
                </a:cxn>
                <a:cxn ang="0">
                  <a:pos x="691" y="0"/>
                </a:cxn>
                <a:cxn ang="0">
                  <a:pos x="701" y="0"/>
                </a:cxn>
                <a:cxn ang="0">
                  <a:pos x="705" y="0"/>
                </a:cxn>
                <a:cxn ang="0">
                  <a:pos x="726" y="4"/>
                </a:cxn>
                <a:cxn ang="0">
                  <a:pos x="300" y="38"/>
                </a:cxn>
                <a:cxn ang="0">
                  <a:pos x="0" y="38"/>
                </a:cxn>
                <a:cxn ang="0">
                  <a:pos x="0" y="38"/>
                </a:cxn>
              </a:cxnLst>
              <a:rect l="0" t="0" r="r" b="b"/>
              <a:pathLst>
                <a:path w="726" h="38">
                  <a:moveTo>
                    <a:pt x="0" y="38"/>
                  </a:moveTo>
                  <a:lnTo>
                    <a:pt x="3" y="38"/>
                  </a:lnTo>
                  <a:lnTo>
                    <a:pt x="19" y="38"/>
                  </a:lnTo>
                  <a:lnTo>
                    <a:pt x="28" y="38"/>
                  </a:lnTo>
                  <a:lnTo>
                    <a:pt x="38" y="38"/>
                  </a:lnTo>
                  <a:lnTo>
                    <a:pt x="55" y="38"/>
                  </a:lnTo>
                  <a:lnTo>
                    <a:pt x="74" y="38"/>
                  </a:lnTo>
                  <a:lnTo>
                    <a:pt x="91" y="36"/>
                  </a:lnTo>
                  <a:lnTo>
                    <a:pt x="110" y="36"/>
                  </a:lnTo>
                  <a:lnTo>
                    <a:pt x="133" y="34"/>
                  </a:lnTo>
                  <a:lnTo>
                    <a:pt x="159" y="34"/>
                  </a:lnTo>
                  <a:lnTo>
                    <a:pt x="184" y="30"/>
                  </a:lnTo>
                  <a:lnTo>
                    <a:pt x="214" y="28"/>
                  </a:lnTo>
                  <a:lnTo>
                    <a:pt x="243" y="28"/>
                  </a:lnTo>
                  <a:lnTo>
                    <a:pt x="277" y="28"/>
                  </a:lnTo>
                  <a:lnTo>
                    <a:pt x="309" y="23"/>
                  </a:lnTo>
                  <a:lnTo>
                    <a:pt x="346" y="21"/>
                  </a:lnTo>
                  <a:lnTo>
                    <a:pt x="380" y="19"/>
                  </a:lnTo>
                  <a:lnTo>
                    <a:pt x="418" y="19"/>
                  </a:lnTo>
                  <a:lnTo>
                    <a:pt x="454" y="13"/>
                  </a:lnTo>
                  <a:lnTo>
                    <a:pt x="490" y="13"/>
                  </a:lnTo>
                  <a:lnTo>
                    <a:pt x="524" y="11"/>
                  </a:lnTo>
                  <a:lnTo>
                    <a:pt x="558" y="11"/>
                  </a:lnTo>
                  <a:lnTo>
                    <a:pt x="587" y="7"/>
                  </a:lnTo>
                  <a:lnTo>
                    <a:pt x="615" y="4"/>
                  </a:lnTo>
                  <a:lnTo>
                    <a:pt x="640" y="2"/>
                  </a:lnTo>
                  <a:lnTo>
                    <a:pt x="663" y="2"/>
                  </a:lnTo>
                  <a:lnTo>
                    <a:pt x="678" y="0"/>
                  </a:lnTo>
                  <a:lnTo>
                    <a:pt x="691" y="0"/>
                  </a:lnTo>
                  <a:lnTo>
                    <a:pt x="701" y="0"/>
                  </a:lnTo>
                  <a:lnTo>
                    <a:pt x="705" y="0"/>
                  </a:lnTo>
                  <a:lnTo>
                    <a:pt x="726" y="4"/>
                  </a:lnTo>
                  <a:lnTo>
                    <a:pt x="300" y="38"/>
                  </a:lnTo>
                  <a:lnTo>
                    <a:pt x="0" y="38"/>
                  </a:lnTo>
                  <a:lnTo>
                    <a:pt x="0" y="38"/>
                  </a:lnTo>
                  <a:close/>
                </a:path>
              </a:pathLst>
            </a:custGeom>
            <a:solidFill>
              <a:srgbClr val="A0E5F7"/>
            </a:solidFill>
            <a:ln w="9525">
              <a:noFill/>
              <a:round/>
            </a:ln>
          </p:spPr>
          <p:txBody>
            <a:bodyPr/>
            <a:lstStyle/>
            <a:p>
              <a:endParaRPr lang="en-US"/>
            </a:p>
          </p:txBody>
        </p:sp>
        <p:sp>
          <p:nvSpPr>
            <p:cNvPr id="352477" name="Freeform 221"/>
            <p:cNvSpPr/>
            <p:nvPr/>
          </p:nvSpPr>
          <p:spPr bwMode="auto">
            <a:xfrm>
              <a:off x="3438" y="3597"/>
              <a:ext cx="177" cy="10"/>
            </a:xfrm>
            <a:custGeom>
              <a:avLst/>
              <a:gdLst/>
              <a:ahLst/>
              <a:cxnLst>
                <a:cxn ang="0">
                  <a:pos x="0" y="16"/>
                </a:cxn>
                <a:cxn ang="0">
                  <a:pos x="5" y="12"/>
                </a:cxn>
                <a:cxn ang="0">
                  <a:pos x="17" y="12"/>
                </a:cxn>
                <a:cxn ang="0">
                  <a:pos x="26" y="12"/>
                </a:cxn>
                <a:cxn ang="0">
                  <a:pos x="41" y="12"/>
                </a:cxn>
                <a:cxn ang="0">
                  <a:pos x="53" y="12"/>
                </a:cxn>
                <a:cxn ang="0">
                  <a:pos x="72" y="12"/>
                </a:cxn>
                <a:cxn ang="0">
                  <a:pos x="89" y="10"/>
                </a:cxn>
                <a:cxn ang="0">
                  <a:pos x="110" y="10"/>
                </a:cxn>
                <a:cxn ang="0">
                  <a:pos x="133" y="10"/>
                </a:cxn>
                <a:cxn ang="0">
                  <a:pos x="159" y="10"/>
                </a:cxn>
                <a:cxn ang="0">
                  <a:pos x="184" y="8"/>
                </a:cxn>
                <a:cxn ang="0">
                  <a:pos x="214" y="4"/>
                </a:cxn>
                <a:cxn ang="0">
                  <a:pos x="245" y="2"/>
                </a:cxn>
                <a:cxn ang="0">
                  <a:pos x="279" y="2"/>
                </a:cxn>
                <a:cxn ang="0">
                  <a:pos x="353" y="0"/>
                </a:cxn>
                <a:cxn ang="0">
                  <a:pos x="344" y="10"/>
                </a:cxn>
                <a:cxn ang="0">
                  <a:pos x="171" y="19"/>
                </a:cxn>
                <a:cxn ang="0">
                  <a:pos x="0" y="16"/>
                </a:cxn>
                <a:cxn ang="0">
                  <a:pos x="0" y="16"/>
                </a:cxn>
              </a:cxnLst>
              <a:rect l="0" t="0" r="r" b="b"/>
              <a:pathLst>
                <a:path w="353" h="19">
                  <a:moveTo>
                    <a:pt x="0" y="16"/>
                  </a:moveTo>
                  <a:lnTo>
                    <a:pt x="5" y="12"/>
                  </a:lnTo>
                  <a:lnTo>
                    <a:pt x="17" y="12"/>
                  </a:lnTo>
                  <a:lnTo>
                    <a:pt x="26" y="12"/>
                  </a:lnTo>
                  <a:lnTo>
                    <a:pt x="41" y="12"/>
                  </a:lnTo>
                  <a:lnTo>
                    <a:pt x="53" y="12"/>
                  </a:lnTo>
                  <a:lnTo>
                    <a:pt x="72" y="12"/>
                  </a:lnTo>
                  <a:lnTo>
                    <a:pt x="89" y="10"/>
                  </a:lnTo>
                  <a:lnTo>
                    <a:pt x="110" y="10"/>
                  </a:lnTo>
                  <a:lnTo>
                    <a:pt x="133" y="10"/>
                  </a:lnTo>
                  <a:lnTo>
                    <a:pt x="159" y="10"/>
                  </a:lnTo>
                  <a:lnTo>
                    <a:pt x="184" y="8"/>
                  </a:lnTo>
                  <a:lnTo>
                    <a:pt x="214" y="4"/>
                  </a:lnTo>
                  <a:lnTo>
                    <a:pt x="245" y="2"/>
                  </a:lnTo>
                  <a:lnTo>
                    <a:pt x="279" y="2"/>
                  </a:lnTo>
                  <a:lnTo>
                    <a:pt x="353" y="0"/>
                  </a:lnTo>
                  <a:lnTo>
                    <a:pt x="344" y="10"/>
                  </a:lnTo>
                  <a:lnTo>
                    <a:pt x="171" y="19"/>
                  </a:lnTo>
                  <a:lnTo>
                    <a:pt x="0" y="16"/>
                  </a:lnTo>
                  <a:lnTo>
                    <a:pt x="0" y="16"/>
                  </a:lnTo>
                  <a:close/>
                </a:path>
              </a:pathLst>
            </a:custGeom>
            <a:solidFill>
              <a:srgbClr val="A0E5F7"/>
            </a:solidFill>
            <a:ln w="9525">
              <a:noFill/>
              <a:round/>
            </a:ln>
          </p:spPr>
          <p:txBody>
            <a:bodyPr/>
            <a:lstStyle/>
            <a:p>
              <a:endParaRPr lang="en-US"/>
            </a:p>
          </p:txBody>
        </p:sp>
        <p:sp>
          <p:nvSpPr>
            <p:cNvPr id="352478" name="Freeform 222"/>
            <p:cNvSpPr/>
            <p:nvPr/>
          </p:nvSpPr>
          <p:spPr bwMode="auto">
            <a:xfrm>
              <a:off x="3486" y="3615"/>
              <a:ext cx="121" cy="9"/>
            </a:xfrm>
            <a:custGeom>
              <a:avLst/>
              <a:gdLst/>
              <a:ahLst/>
              <a:cxnLst>
                <a:cxn ang="0">
                  <a:pos x="2" y="16"/>
                </a:cxn>
                <a:cxn ang="0">
                  <a:pos x="0" y="12"/>
                </a:cxn>
                <a:cxn ang="0">
                  <a:pos x="2" y="12"/>
                </a:cxn>
                <a:cxn ang="0">
                  <a:pos x="6" y="10"/>
                </a:cxn>
                <a:cxn ang="0">
                  <a:pos x="18" y="10"/>
                </a:cxn>
                <a:cxn ang="0">
                  <a:pos x="23" y="10"/>
                </a:cxn>
                <a:cxn ang="0">
                  <a:pos x="35" y="10"/>
                </a:cxn>
                <a:cxn ang="0">
                  <a:pos x="48" y="8"/>
                </a:cxn>
                <a:cxn ang="0">
                  <a:pos x="65" y="8"/>
                </a:cxn>
                <a:cxn ang="0">
                  <a:pos x="84" y="6"/>
                </a:cxn>
                <a:cxn ang="0">
                  <a:pos x="107" y="2"/>
                </a:cxn>
                <a:cxn ang="0">
                  <a:pos x="134" y="0"/>
                </a:cxn>
                <a:cxn ang="0">
                  <a:pos x="168" y="0"/>
                </a:cxn>
                <a:cxn ang="0">
                  <a:pos x="242" y="0"/>
                </a:cxn>
                <a:cxn ang="0">
                  <a:pos x="234" y="10"/>
                </a:cxn>
                <a:cxn ang="0">
                  <a:pos x="63" y="18"/>
                </a:cxn>
                <a:cxn ang="0">
                  <a:pos x="2" y="16"/>
                </a:cxn>
                <a:cxn ang="0">
                  <a:pos x="2" y="16"/>
                </a:cxn>
              </a:cxnLst>
              <a:rect l="0" t="0" r="r" b="b"/>
              <a:pathLst>
                <a:path w="242" h="18">
                  <a:moveTo>
                    <a:pt x="2" y="16"/>
                  </a:moveTo>
                  <a:lnTo>
                    <a:pt x="0" y="12"/>
                  </a:lnTo>
                  <a:lnTo>
                    <a:pt x="2" y="12"/>
                  </a:lnTo>
                  <a:lnTo>
                    <a:pt x="6" y="10"/>
                  </a:lnTo>
                  <a:lnTo>
                    <a:pt x="18" y="10"/>
                  </a:lnTo>
                  <a:lnTo>
                    <a:pt x="23" y="10"/>
                  </a:lnTo>
                  <a:lnTo>
                    <a:pt x="35" y="10"/>
                  </a:lnTo>
                  <a:lnTo>
                    <a:pt x="48" y="8"/>
                  </a:lnTo>
                  <a:lnTo>
                    <a:pt x="65" y="8"/>
                  </a:lnTo>
                  <a:lnTo>
                    <a:pt x="84" y="6"/>
                  </a:lnTo>
                  <a:lnTo>
                    <a:pt x="107" y="2"/>
                  </a:lnTo>
                  <a:lnTo>
                    <a:pt x="134" y="0"/>
                  </a:lnTo>
                  <a:lnTo>
                    <a:pt x="168" y="0"/>
                  </a:lnTo>
                  <a:lnTo>
                    <a:pt x="242" y="0"/>
                  </a:lnTo>
                  <a:lnTo>
                    <a:pt x="234" y="10"/>
                  </a:lnTo>
                  <a:lnTo>
                    <a:pt x="63" y="18"/>
                  </a:lnTo>
                  <a:lnTo>
                    <a:pt x="2" y="16"/>
                  </a:lnTo>
                  <a:lnTo>
                    <a:pt x="2" y="16"/>
                  </a:lnTo>
                  <a:close/>
                </a:path>
              </a:pathLst>
            </a:custGeom>
            <a:solidFill>
              <a:srgbClr val="A0E5F7"/>
            </a:solidFill>
            <a:ln w="9525">
              <a:noFill/>
              <a:round/>
            </a:ln>
          </p:spPr>
          <p:txBody>
            <a:bodyPr/>
            <a:lstStyle/>
            <a:p>
              <a:endParaRPr lang="en-US"/>
            </a:p>
          </p:txBody>
        </p:sp>
        <p:sp>
          <p:nvSpPr>
            <p:cNvPr id="352479" name="Freeform 223"/>
            <p:cNvSpPr/>
            <p:nvPr/>
          </p:nvSpPr>
          <p:spPr bwMode="auto">
            <a:xfrm>
              <a:off x="3539" y="3628"/>
              <a:ext cx="81" cy="8"/>
            </a:xfrm>
            <a:custGeom>
              <a:avLst/>
              <a:gdLst/>
              <a:ahLst/>
              <a:cxnLst>
                <a:cxn ang="0">
                  <a:pos x="0" y="10"/>
                </a:cxn>
                <a:cxn ang="0">
                  <a:pos x="80" y="2"/>
                </a:cxn>
                <a:cxn ang="0">
                  <a:pos x="146" y="0"/>
                </a:cxn>
                <a:cxn ang="0">
                  <a:pos x="163" y="17"/>
                </a:cxn>
                <a:cxn ang="0">
                  <a:pos x="32" y="12"/>
                </a:cxn>
                <a:cxn ang="0">
                  <a:pos x="0" y="10"/>
                </a:cxn>
                <a:cxn ang="0">
                  <a:pos x="0" y="10"/>
                </a:cxn>
              </a:cxnLst>
              <a:rect l="0" t="0" r="r" b="b"/>
              <a:pathLst>
                <a:path w="163" h="17">
                  <a:moveTo>
                    <a:pt x="0" y="10"/>
                  </a:moveTo>
                  <a:lnTo>
                    <a:pt x="80" y="2"/>
                  </a:lnTo>
                  <a:lnTo>
                    <a:pt x="146" y="0"/>
                  </a:lnTo>
                  <a:lnTo>
                    <a:pt x="163" y="17"/>
                  </a:lnTo>
                  <a:lnTo>
                    <a:pt x="32" y="12"/>
                  </a:lnTo>
                  <a:lnTo>
                    <a:pt x="0" y="10"/>
                  </a:lnTo>
                  <a:lnTo>
                    <a:pt x="0" y="10"/>
                  </a:lnTo>
                  <a:close/>
                </a:path>
              </a:pathLst>
            </a:custGeom>
            <a:solidFill>
              <a:srgbClr val="A0E5F7"/>
            </a:solidFill>
            <a:ln w="9525">
              <a:noFill/>
              <a:round/>
            </a:ln>
          </p:spPr>
          <p:txBody>
            <a:bodyPr/>
            <a:lstStyle/>
            <a:p>
              <a:endParaRPr lang="en-US"/>
            </a:p>
          </p:txBody>
        </p:sp>
        <p:sp>
          <p:nvSpPr>
            <p:cNvPr id="352480" name="Freeform 224"/>
            <p:cNvSpPr/>
            <p:nvPr/>
          </p:nvSpPr>
          <p:spPr bwMode="auto">
            <a:xfrm>
              <a:off x="3980" y="2355"/>
              <a:ext cx="334" cy="511"/>
            </a:xfrm>
            <a:custGeom>
              <a:avLst/>
              <a:gdLst/>
              <a:ahLst/>
              <a:cxnLst>
                <a:cxn ang="0">
                  <a:pos x="65" y="169"/>
                </a:cxn>
                <a:cxn ang="0">
                  <a:pos x="112" y="133"/>
                </a:cxn>
                <a:cxn ang="0">
                  <a:pos x="139" y="157"/>
                </a:cxn>
                <a:cxn ang="0">
                  <a:pos x="137" y="211"/>
                </a:cxn>
                <a:cxn ang="0">
                  <a:pos x="274" y="59"/>
                </a:cxn>
                <a:cxn ang="0">
                  <a:pos x="663" y="112"/>
                </a:cxn>
                <a:cxn ang="0">
                  <a:pos x="667" y="161"/>
                </a:cxn>
                <a:cxn ang="0">
                  <a:pos x="639" y="197"/>
                </a:cxn>
                <a:cxn ang="0">
                  <a:pos x="574" y="195"/>
                </a:cxn>
                <a:cxn ang="0">
                  <a:pos x="500" y="176"/>
                </a:cxn>
                <a:cxn ang="0">
                  <a:pos x="426" y="163"/>
                </a:cxn>
                <a:cxn ang="0">
                  <a:pos x="363" y="184"/>
                </a:cxn>
                <a:cxn ang="0">
                  <a:pos x="317" y="232"/>
                </a:cxn>
                <a:cxn ang="0">
                  <a:pos x="374" y="228"/>
                </a:cxn>
                <a:cxn ang="0">
                  <a:pos x="441" y="260"/>
                </a:cxn>
                <a:cxn ang="0">
                  <a:pos x="490" y="313"/>
                </a:cxn>
                <a:cxn ang="0">
                  <a:pos x="519" y="340"/>
                </a:cxn>
                <a:cxn ang="0">
                  <a:pos x="496" y="387"/>
                </a:cxn>
                <a:cxn ang="0">
                  <a:pos x="486" y="431"/>
                </a:cxn>
                <a:cxn ang="0">
                  <a:pos x="485" y="486"/>
                </a:cxn>
                <a:cxn ang="0">
                  <a:pos x="488" y="545"/>
                </a:cxn>
                <a:cxn ang="0">
                  <a:pos x="494" y="595"/>
                </a:cxn>
                <a:cxn ang="0">
                  <a:pos x="433" y="669"/>
                </a:cxn>
                <a:cxn ang="0">
                  <a:pos x="274" y="657"/>
                </a:cxn>
                <a:cxn ang="0">
                  <a:pos x="295" y="711"/>
                </a:cxn>
                <a:cxn ang="0">
                  <a:pos x="340" y="775"/>
                </a:cxn>
                <a:cxn ang="0">
                  <a:pos x="391" y="809"/>
                </a:cxn>
                <a:cxn ang="0">
                  <a:pos x="382" y="823"/>
                </a:cxn>
                <a:cxn ang="0">
                  <a:pos x="346" y="832"/>
                </a:cxn>
                <a:cxn ang="0">
                  <a:pos x="289" y="834"/>
                </a:cxn>
                <a:cxn ang="0">
                  <a:pos x="266" y="857"/>
                </a:cxn>
                <a:cxn ang="0">
                  <a:pos x="285" y="901"/>
                </a:cxn>
                <a:cxn ang="0">
                  <a:pos x="312" y="937"/>
                </a:cxn>
                <a:cxn ang="0">
                  <a:pos x="268" y="962"/>
                </a:cxn>
                <a:cxn ang="0">
                  <a:pos x="222" y="958"/>
                </a:cxn>
                <a:cxn ang="0">
                  <a:pos x="179" y="984"/>
                </a:cxn>
                <a:cxn ang="0">
                  <a:pos x="154" y="1019"/>
                </a:cxn>
                <a:cxn ang="0">
                  <a:pos x="99" y="967"/>
                </a:cxn>
                <a:cxn ang="0">
                  <a:pos x="57" y="920"/>
                </a:cxn>
                <a:cxn ang="0">
                  <a:pos x="23" y="872"/>
                </a:cxn>
                <a:cxn ang="0">
                  <a:pos x="4" y="823"/>
                </a:cxn>
                <a:cxn ang="0">
                  <a:pos x="0" y="775"/>
                </a:cxn>
                <a:cxn ang="0">
                  <a:pos x="4" y="752"/>
                </a:cxn>
                <a:cxn ang="0">
                  <a:pos x="38" y="711"/>
                </a:cxn>
                <a:cxn ang="0">
                  <a:pos x="66" y="657"/>
                </a:cxn>
                <a:cxn ang="0">
                  <a:pos x="82" y="597"/>
                </a:cxn>
                <a:cxn ang="0">
                  <a:pos x="91" y="530"/>
                </a:cxn>
                <a:cxn ang="0">
                  <a:pos x="99" y="473"/>
                </a:cxn>
                <a:cxn ang="0">
                  <a:pos x="123" y="359"/>
                </a:cxn>
                <a:cxn ang="0">
                  <a:pos x="95" y="330"/>
                </a:cxn>
                <a:cxn ang="0">
                  <a:pos x="120" y="270"/>
                </a:cxn>
                <a:cxn ang="0">
                  <a:pos x="74" y="233"/>
                </a:cxn>
                <a:cxn ang="0">
                  <a:pos x="55" y="190"/>
                </a:cxn>
              </a:cxnLst>
              <a:rect l="0" t="0" r="r" b="b"/>
              <a:pathLst>
                <a:path w="667" h="1022">
                  <a:moveTo>
                    <a:pt x="55" y="190"/>
                  </a:moveTo>
                  <a:lnTo>
                    <a:pt x="55" y="186"/>
                  </a:lnTo>
                  <a:lnTo>
                    <a:pt x="59" y="178"/>
                  </a:lnTo>
                  <a:lnTo>
                    <a:pt x="65" y="169"/>
                  </a:lnTo>
                  <a:lnTo>
                    <a:pt x="74" y="159"/>
                  </a:lnTo>
                  <a:lnTo>
                    <a:pt x="85" y="148"/>
                  </a:lnTo>
                  <a:lnTo>
                    <a:pt x="99" y="138"/>
                  </a:lnTo>
                  <a:lnTo>
                    <a:pt x="112" y="133"/>
                  </a:lnTo>
                  <a:lnTo>
                    <a:pt x="123" y="133"/>
                  </a:lnTo>
                  <a:lnTo>
                    <a:pt x="129" y="136"/>
                  </a:lnTo>
                  <a:lnTo>
                    <a:pt x="137" y="146"/>
                  </a:lnTo>
                  <a:lnTo>
                    <a:pt x="139" y="157"/>
                  </a:lnTo>
                  <a:lnTo>
                    <a:pt x="141" y="173"/>
                  </a:lnTo>
                  <a:lnTo>
                    <a:pt x="139" y="186"/>
                  </a:lnTo>
                  <a:lnTo>
                    <a:pt x="139" y="201"/>
                  </a:lnTo>
                  <a:lnTo>
                    <a:pt x="137" y="211"/>
                  </a:lnTo>
                  <a:lnTo>
                    <a:pt x="137" y="216"/>
                  </a:lnTo>
                  <a:lnTo>
                    <a:pt x="158" y="216"/>
                  </a:lnTo>
                  <a:lnTo>
                    <a:pt x="165" y="131"/>
                  </a:lnTo>
                  <a:lnTo>
                    <a:pt x="274" y="59"/>
                  </a:lnTo>
                  <a:lnTo>
                    <a:pt x="399" y="0"/>
                  </a:lnTo>
                  <a:lnTo>
                    <a:pt x="530" y="93"/>
                  </a:lnTo>
                  <a:lnTo>
                    <a:pt x="661" y="104"/>
                  </a:lnTo>
                  <a:lnTo>
                    <a:pt x="663" y="112"/>
                  </a:lnTo>
                  <a:lnTo>
                    <a:pt x="663" y="121"/>
                  </a:lnTo>
                  <a:lnTo>
                    <a:pt x="667" y="135"/>
                  </a:lnTo>
                  <a:lnTo>
                    <a:pt x="667" y="146"/>
                  </a:lnTo>
                  <a:lnTo>
                    <a:pt x="667" y="161"/>
                  </a:lnTo>
                  <a:lnTo>
                    <a:pt x="663" y="173"/>
                  </a:lnTo>
                  <a:lnTo>
                    <a:pt x="659" y="184"/>
                  </a:lnTo>
                  <a:lnTo>
                    <a:pt x="650" y="190"/>
                  </a:lnTo>
                  <a:lnTo>
                    <a:pt x="639" y="197"/>
                  </a:lnTo>
                  <a:lnTo>
                    <a:pt x="625" y="199"/>
                  </a:lnTo>
                  <a:lnTo>
                    <a:pt x="610" y="201"/>
                  </a:lnTo>
                  <a:lnTo>
                    <a:pt x="591" y="197"/>
                  </a:lnTo>
                  <a:lnTo>
                    <a:pt x="574" y="195"/>
                  </a:lnTo>
                  <a:lnTo>
                    <a:pt x="557" y="192"/>
                  </a:lnTo>
                  <a:lnTo>
                    <a:pt x="540" y="190"/>
                  </a:lnTo>
                  <a:lnTo>
                    <a:pt x="519" y="182"/>
                  </a:lnTo>
                  <a:lnTo>
                    <a:pt x="500" y="176"/>
                  </a:lnTo>
                  <a:lnTo>
                    <a:pt x="481" y="171"/>
                  </a:lnTo>
                  <a:lnTo>
                    <a:pt x="464" y="169"/>
                  </a:lnTo>
                  <a:lnTo>
                    <a:pt x="445" y="163"/>
                  </a:lnTo>
                  <a:lnTo>
                    <a:pt x="426" y="163"/>
                  </a:lnTo>
                  <a:lnTo>
                    <a:pt x="409" y="163"/>
                  </a:lnTo>
                  <a:lnTo>
                    <a:pt x="393" y="171"/>
                  </a:lnTo>
                  <a:lnTo>
                    <a:pt x="376" y="174"/>
                  </a:lnTo>
                  <a:lnTo>
                    <a:pt x="363" y="184"/>
                  </a:lnTo>
                  <a:lnTo>
                    <a:pt x="350" y="195"/>
                  </a:lnTo>
                  <a:lnTo>
                    <a:pt x="338" y="207"/>
                  </a:lnTo>
                  <a:lnTo>
                    <a:pt x="321" y="224"/>
                  </a:lnTo>
                  <a:lnTo>
                    <a:pt x="317" y="232"/>
                  </a:lnTo>
                  <a:lnTo>
                    <a:pt x="333" y="228"/>
                  </a:lnTo>
                  <a:lnTo>
                    <a:pt x="346" y="228"/>
                  </a:lnTo>
                  <a:lnTo>
                    <a:pt x="357" y="226"/>
                  </a:lnTo>
                  <a:lnTo>
                    <a:pt x="374" y="228"/>
                  </a:lnTo>
                  <a:lnTo>
                    <a:pt x="391" y="232"/>
                  </a:lnTo>
                  <a:lnTo>
                    <a:pt x="409" y="239"/>
                  </a:lnTo>
                  <a:lnTo>
                    <a:pt x="424" y="247"/>
                  </a:lnTo>
                  <a:lnTo>
                    <a:pt x="441" y="260"/>
                  </a:lnTo>
                  <a:lnTo>
                    <a:pt x="456" y="273"/>
                  </a:lnTo>
                  <a:lnTo>
                    <a:pt x="471" y="289"/>
                  </a:lnTo>
                  <a:lnTo>
                    <a:pt x="481" y="300"/>
                  </a:lnTo>
                  <a:lnTo>
                    <a:pt x="490" y="313"/>
                  </a:lnTo>
                  <a:lnTo>
                    <a:pt x="496" y="321"/>
                  </a:lnTo>
                  <a:lnTo>
                    <a:pt x="500" y="325"/>
                  </a:lnTo>
                  <a:lnTo>
                    <a:pt x="523" y="338"/>
                  </a:lnTo>
                  <a:lnTo>
                    <a:pt x="519" y="340"/>
                  </a:lnTo>
                  <a:lnTo>
                    <a:pt x="511" y="355"/>
                  </a:lnTo>
                  <a:lnTo>
                    <a:pt x="505" y="365"/>
                  </a:lnTo>
                  <a:lnTo>
                    <a:pt x="500" y="380"/>
                  </a:lnTo>
                  <a:lnTo>
                    <a:pt x="496" y="387"/>
                  </a:lnTo>
                  <a:lnTo>
                    <a:pt x="494" y="397"/>
                  </a:lnTo>
                  <a:lnTo>
                    <a:pt x="492" y="408"/>
                  </a:lnTo>
                  <a:lnTo>
                    <a:pt x="490" y="422"/>
                  </a:lnTo>
                  <a:lnTo>
                    <a:pt x="486" y="431"/>
                  </a:lnTo>
                  <a:lnTo>
                    <a:pt x="485" y="444"/>
                  </a:lnTo>
                  <a:lnTo>
                    <a:pt x="485" y="458"/>
                  </a:lnTo>
                  <a:lnTo>
                    <a:pt x="485" y="473"/>
                  </a:lnTo>
                  <a:lnTo>
                    <a:pt x="485" y="486"/>
                  </a:lnTo>
                  <a:lnTo>
                    <a:pt x="485" y="501"/>
                  </a:lnTo>
                  <a:lnTo>
                    <a:pt x="486" y="517"/>
                  </a:lnTo>
                  <a:lnTo>
                    <a:pt x="488" y="532"/>
                  </a:lnTo>
                  <a:lnTo>
                    <a:pt x="488" y="545"/>
                  </a:lnTo>
                  <a:lnTo>
                    <a:pt x="488" y="559"/>
                  </a:lnTo>
                  <a:lnTo>
                    <a:pt x="490" y="568"/>
                  </a:lnTo>
                  <a:lnTo>
                    <a:pt x="492" y="579"/>
                  </a:lnTo>
                  <a:lnTo>
                    <a:pt x="494" y="595"/>
                  </a:lnTo>
                  <a:lnTo>
                    <a:pt x="496" y="600"/>
                  </a:lnTo>
                  <a:lnTo>
                    <a:pt x="409" y="604"/>
                  </a:lnTo>
                  <a:lnTo>
                    <a:pt x="433" y="621"/>
                  </a:lnTo>
                  <a:lnTo>
                    <a:pt x="433" y="669"/>
                  </a:lnTo>
                  <a:lnTo>
                    <a:pt x="405" y="680"/>
                  </a:lnTo>
                  <a:lnTo>
                    <a:pt x="371" y="655"/>
                  </a:lnTo>
                  <a:lnTo>
                    <a:pt x="274" y="655"/>
                  </a:lnTo>
                  <a:lnTo>
                    <a:pt x="274" y="657"/>
                  </a:lnTo>
                  <a:lnTo>
                    <a:pt x="277" y="665"/>
                  </a:lnTo>
                  <a:lnTo>
                    <a:pt x="281" y="676"/>
                  </a:lnTo>
                  <a:lnTo>
                    <a:pt x="289" y="693"/>
                  </a:lnTo>
                  <a:lnTo>
                    <a:pt x="295" y="711"/>
                  </a:lnTo>
                  <a:lnTo>
                    <a:pt x="306" y="728"/>
                  </a:lnTo>
                  <a:lnTo>
                    <a:pt x="315" y="745"/>
                  </a:lnTo>
                  <a:lnTo>
                    <a:pt x="329" y="764"/>
                  </a:lnTo>
                  <a:lnTo>
                    <a:pt x="340" y="775"/>
                  </a:lnTo>
                  <a:lnTo>
                    <a:pt x="352" y="787"/>
                  </a:lnTo>
                  <a:lnTo>
                    <a:pt x="363" y="794"/>
                  </a:lnTo>
                  <a:lnTo>
                    <a:pt x="374" y="802"/>
                  </a:lnTo>
                  <a:lnTo>
                    <a:pt x="391" y="809"/>
                  </a:lnTo>
                  <a:lnTo>
                    <a:pt x="399" y="811"/>
                  </a:lnTo>
                  <a:lnTo>
                    <a:pt x="397" y="813"/>
                  </a:lnTo>
                  <a:lnTo>
                    <a:pt x="390" y="819"/>
                  </a:lnTo>
                  <a:lnTo>
                    <a:pt x="382" y="823"/>
                  </a:lnTo>
                  <a:lnTo>
                    <a:pt x="376" y="827"/>
                  </a:lnTo>
                  <a:lnTo>
                    <a:pt x="369" y="828"/>
                  </a:lnTo>
                  <a:lnTo>
                    <a:pt x="359" y="832"/>
                  </a:lnTo>
                  <a:lnTo>
                    <a:pt x="346" y="832"/>
                  </a:lnTo>
                  <a:lnTo>
                    <a:pt x="331" y="832"/>
                  </a:lnTo>
                  <a:lnTo>
                    <a:pt x="315" y="832"/>
                  </a:lnTo>
                  <a:lnTo>
                    <a:pt x="304" y="834"/>
                  </a:lnTo>
                  <a:lnTo>
                    <a:pt x="289" y="834"/>
                  </a:lnTo>
                  <a:lnTo>
                    <a:pt x="279" y="836"/>
                  </a:lnTo>
                  <a:lnTo>
                    <a:pt x="270" y="842"/>
                  </a:lnTo>
                  <a:lnTo>
                    <a:pt x="268" y="849"/>
                  </a:lnTo>
                  <a:lnTo>
                    <a:pt x="266" y="857"/>
                  </a:lnTo>
                  <a:lnTo>
                    <a:pt x="268" y="866"/>
                  </a:lnTo>
                  <a:lnTo>
                    <a:pt x="272" y="878"/>
                  </a:lnTo>
                  <a:lnTo>
                    <a:pt x="279" y="891"/>
                  </a:lnTo>
                  <a:lnTo>
                    <a:pt x="285" y="901"/>
                  </a:lnTo>
                  <a:lnTo>
                    <a:pt x="291" y="910"/>
                  </a:lnTo>
                  <a:lnTo>
                    <a:pt x="293" y="916"/>
                  </a:lnTo>
                  <a:lnTo>
                    <a:pt x="296" y="920"/>
                  </a:lnTo>
                  <a:lnTo>
                    <a:pt x="312" y="937"/>
                  </a:lnTo>
                  <a:lnTo>
                    <a:pt x="285" y="969"/>
                  </a:lnTo>
                  <a:lnTo>
                    <a:pt x="281" y="967"/>
                  </a:lnTo>
                  <a:lnTo>
                    <a:pt x="277" y="965"/>
                  </a:lnTo>
                  <a:lnTo>
                    <a:pt x="268" y="962"/>
                  </a:lnTo>
                  <a:lnTo>
                    <a:pt x="258" y="960"/>
                  </a:lnTo>
                  <a:lnTo>
                    <a:pt x="245" y="956"/>
                  </a:lnTo>
                  <a:lnTo>
                    <a:pt x="234" y="956"/>
                  </a:lnTo>
                  <a:lnTo>
                    <a:pt x="222" y="958"/>
                  </a:lnTo>
                  <a:lnTo>
                    <a:pt x="211" y="963"/>
                  </a:lnTo>
                  <a:lnTo>
                    <a:pt x="199" y="967"/>
                  </a:lnTo>
                  <a:lnTo>
                    <a:pt x="188" y="977"/>
                  </a:lnTo>
                  <a:lnTo>
                    <a:pt x="179" y="984"/>
                  </a:lnTo>
                  <a:lnTo>
                    <a:pt x="173" y="996"/>
                  </a:lnTo>
                  <a:lnTo>
                    <a:pt x="161" y="1013"/>
                  </a:lnTo>
                  <a:lnTo>
                    <a:pt x="160" y="1022"/>
                  </a:lnTo>
                  <a:lnTo>
                    <a:pt x="154" y="1019"/>
                  </a:lnTo>
                  <a:lnTo>
                    <a:pt x="144" y="1009"/>
                  </a:lnTo>
                  <a:lnTo>
                    <a:pt x="127" y="994"/>
                  </a:lnTo>
                  <a:lnTo>
                    <a:pt x="110" y="979"/>
                  </a:lnTo>
                  <a:lnTo>
                    <a:pt x="99" y="967"/>
                  </a:lnTo>
                  <a:lnTo>
                    <a:pt x="89" y="956"/>
                  </a:lnTo>
                  <a:lnTo>
                    <a:pt x="78" y="944"/>
                  </a:lnTo>
                  <a:lnTo>
                    <a:pt x="68" y="933"/>
                  </a:lnTo>
                  <a:lnTo>
                    <a:pt x="57" y="920"/>
                  </a:lnTo>
                  <a:lnTo>
                    <a:pt x="47" y="908"/>
                  </a:lnTo>
                  <a:lnTo>
                    <a:pt x="38" y="897"/>
                  </a:lnTo>
                  <a:lnTo>
                    <a:pt x="32" y="886"/>
                  </a:lnTo>
                  <a:lnTo>
                    <a:pt x="23" y="872"/>
                  </a:lnTo>
                  <a:lnTo>
                    <a:pt x="17" y="859"/>
                  </a:lnTo>
                  <a:lnTo>
                    <a:pt x="11" y="846"/>
                  </a:lnTo>
                  <a:lnTo>
                    <a:pt x="9" y="834"/>
                  </a:lnTo>
                  <a:lnTo>
                    <a:pt x="4" y="823"/>
                  </a:lnTo>
                  <a:lnTo>
                    <a:pt x="2" y="811"/>
                  </a:lnTo>
                  <a:lnTo>
                    <a:pt x="2" y="802"/>
                  </a:lnTo>
                  <a:lnTo>
                    <a:pt x="2" y="794"/>
                  </a:lnTo>
                  <a:lnTo>
                    <a:pt x="0" y="775"/>
                  </a:lnTo>
                  <a:lnTo>
                    <a:pt x="2" y="764"/>
                  </a:lnTo>
                  <a:lnTo>
                    <a:pt x="2" y="756"/>
                  </a:lnTo>
                  <a:lnTo>
                    <a:pt x="4" y="754"/>
                  </a:lnTo>
                  <a:lnTo>
                    <a:pt x="4" y="752"/>
                  </a:lnTo>
                  <a:lnTo>
                    <a:pt x="9" y="747"/>
                  </a:lnTo>
                  <a:lnTo>
                    <a:pt x="15" y="739"/>
                  </a:lnTo>
                  <a:lnTo>
                    <a:pt x="26" y="728"/>
                  </a:lnTo>
                  <a:lnTo>
                    <a:pt x="38" y="711"/>
                  </a:lnTo>
                  <a:lnTo>
                    <a:pt x="49" y="693"/>
                  </a:lnTo>
                  <a:lnTo>
                    <a:pt x="55" y="682"/>
                  </a:lnTo>
                  <a:lnTo>
                    <a:pt x="61" y="671"/>
                  </a:lnTo>
                  <a:lnTo>
                    <a:pt x="66" y="657"/>
                  </a:lnTo>
                  <a:lnTo>
                    <a:pt x="72" y="646"/>
                  </a:lnTo>
                  <a:lnTo>
                    <a:pt x="74" y="629"/>
                  </a:lnTo>
                  <a:lnTo>
                    <a:pt x="78" y="614"/>
                  </a:lnTo>
                  <a:lnTo>
                    <a:pt x="82" y="597"/>
                  </a:lnTo>
                  <a:lnTo>
                    <a:pt x="85" y="581"/>
                  </a:lnTo>
                  <a:lnTo>
                    <a:pt x="87" y="564"/>
                  </a:lnTo>
                  <a:lnTo>
                    <a:pt x="89" y="547"/>
                  </a:lnTo>
                  <a:lnTo>
                    <a:pt x="91" y="530"/>
                  </a:lnTo>
                  <a:lnTo>
                    <a:pt x="95" y="517"/>
                  </a:lnTo>
                  <a:lnTo>
                    <a:pt x="95" y="500"/>
                  </a:lnTo>
                  <a:lnTo>
                    <a:pt x="97" y="486"/>
                  </a:lnTo>
                  <a:lnTo>
                    <a:pt x="99" y="473"/>
                  </a:lnTo>
                  <a:lnTo>
                    <a:pt x="101" y="463"/>
                  </a:lnTo>
                  <a:lnTo>
                    <a:pt x="101" y="448"/>
                  </a:lnTo>
                  <a:lnTo>
                    <a:pt x="103" y="444"/>
                  </a:lnTo>
                  <a:lnTo>
                    <a:pt x="123" y="359"/>
                  </a:lnTo>
                  <a:lnTo>
                    <a:pt x="118" y="355"/>
                  </a:lnTo>
                  <a:lnTo>
                    <a:pt x="108" y="349"/>
                  </a:lnTo>
                  <a:lnTo>
                    <a:pt x="99" y="340"/>
                  </a:lnTo>
                  <a:lnTo>
                    <a:pt x="95" y="330"/>
                  </a:lnTo>
                  <a:lnTo>
                    <a:pt x="97" y="315"/>
                  </a:lnTo>
                  <a:lnTo>
                    <a:pt x="106" y="300"/>
                  </a:lnTo>
                  <a:lnTo>
                    <a:pt x="114" y="283"/>
                  </a:lnTo>
                  <a:lnTo>
                    <a:pt x="120" y="270"/>
                  </a:lnTo>
                  <a:lnTo>
                    <a:pt x="114" y="260"/>
                  </a:lnTo>
                  <a:lnTo>
                    <a:pt x="103" y="252"/>
                  </a:lnTo>
                  <a:lnTo>
                    <a:pt x="87" y="243"/>
                  </a:lnTo>
                  <a:lnTo>
                    <a:pt x="74" y="233"/>
                  </a:lnTo>
                  <a:lnTo>
                    <a:pt x="65" y="218"/>
                  </a:lnTo>
                  <a:lnTo>
                    <a:pt x="59" y="205"/>
                  </a:lnTo>
                  <a:lnTo>
                    <a:pt x="55" y="193"/>
                  </a:lnTo>
                  <a:lnTo>
                    <a:pt x="55" y="190"/>
                  </a:lnTo>
                  <a:lnTo>
                    <a:pt x="55" y="190"/>
                  </a:lnTo>
                  <a:close/>
                </a:path>
              </a:pathLst>
            </a:custGeom>
            <a:solidFill>
              <a:srgbClr val="C29970"/>
            </a:solidFill>
            <a:ln w="9525">
              <a:noFill/>
              <a:round/>
            </a:ln>
          </p:spPr>
          <p:txBody>
            <a:bodyPr/>
            <a:lstStyle/>
            <a:p>
              <a:endParaRPr lang="en-US"/>
            </a:p>
          </p:txBody>
        </p:sp>
        <p:sp>
          <p:nvSpPr>
            <p:cNvPr id="352481" name="Freeform 225"/>
            <p:cNvSpPr/>
            <p:nvPr/>
          </p:nvSpPr>
          <p:spPr bwMode="auto">
            <a:xfrm>
              <a:off x="4243" y="2544"/>
              <a:ext cx="62" cy="47"/>
            </a:xfrm>
            <a:custGeom>
              <a:avLst/>
              <a:gdLst/>
              <a:ahLst/>
              <a:cxnLst>
                <a:cxn ang="0">
                  <a:pos x="10" y="28"/>
                </a:cxn>
                <a:cxn ang="0">
                  <a:pos x="16" y="25"/>
                </a:cxn>
                <a:cxn ang="0">
                  <a:pos x="33" y="15"/>
                </a:cxn>
                <a:cxn ang="0">
                  <a:pos x="42" y="9"/>
                </a:cxn>
                <a:cxn ang="0">
                  <a:pos x="54" y="6"/>
                </a:cxn>
                <a:cxn ang="0">
                  <a:pos x="65" y="4"/>
                </a:cxn>
                <a:cxn ang="0">
                  <a:pos x="78" y="4"/>
                </a:cxn>
                <a:cxn ang="0">
                  <a:pos x="88" y="0"/>
                </a:cxn>
                <a:cxn ang="0">
                  <a:pos x="97" y="0"/>
                </a:cxn>
                <a:cxn ang="0">
                  <a:pos x="105" y="2"/>
                </a:cxn>
                <a:cxn ang="0">
                  <a:pos x="113" y="4"/>
                </a:cxn>
                <a:cxn ang="0">
                  <a:pos x="122" y="6"/>
                </a:cxn>
                <a:cxn ang="0">
                  <a:pos x="126" y="9"/>
                </a:cxn>
                <a:cxn ang="0">
                  <a:pos x="120" y="9"/>
                </a:cxn>
                <a:cxn ang="0">
                  <a:pos x="111" y="17"/>
                </a:cxn>
                <a:cxn ang="0">
                  <a:pos x="101" y="25"/>
                </a:cxn>
                <a:cxn ang="0">
                  <a:pos x="97" y="38"/>
                </a:cxn>
                <a:cxn ang="0">
                  <a:pos x="101" y="51"/>
                </a:cxn>
                <a:cxn ang="0">
                  <a:pos x="111" y="65"/>
                </a:cxn>
                <a:cxn ang="0">
                  <a:pos x="120" y="74"/>
                </a:cxn>
                <a:cxn ang="0">
                  <a:pos x="126" y="80"/>
                </a:cxn>
                <a:cxn ang="0">
                  <a:pos x="122" y="82"/>
                </a:cxn>
                <a:cxn ang="0">
                  <a:pos x="113" y="87"/>
                </a:cxn>
                <a:cxn ang="0">
                  <a:pos x="105" y="89"/>
                </a:cxn>
                <a:cxn ang="0">
                  <a:pos x="97" y="91"/>
                </a:cxn>
                <a:cxn ang="0">
                  <a:pos x="88" y="93"/>
                </a:cxn>
                <a:cxn ang="0">
                  <a:pos x="78" y="95"/>
                </a:cxn>
                <a:cxn ang="0">
                  <a:pos x="63" y="91"/>
                </a:cxn>
                <a:cxn ang="0">
                  <a:pos x="52" y="89"/>
                </a:cxn>
                <a:cxn ang="0">
                  <a:pos x="39" y="85"/>
                </a:cxn>
                <a:cxn ang="0">
                  <a:pos x="27" y="82"/>
                </a:cxn>
                <a:cxn ang="0">
                  <a:pos x="16" y="76"/>
                </a:cxn>
                <a:cxn ang="0">
                  <a:pos x="8" y="74"/>
                </a:cxn>
                <a:cxn ang="0">
                  <a:pos x="0" y="72"/>
                </a:cxn>
                <a:cxn ang="0">
                  <a:pos x="10" y="28"/>
                </a:cxn>
                <a:cxn ang="0">
                  <a:pos x="10" y="28"/>
                </a:cxn>
              </a:cxnLst>
              <a:rect l="0" t="0" r="r" b="b"/>
              <a:pathLst>
                <a:path w="126" h="95">
                  <a:moveTo>
                    <a:pt x="10" y="28"/>
                  </a:moveTo>
                  <a:lnTo>
                    <a:pt x="16" y="25"/>
                  </a:lnTo>
                  <a:lnTo>
                    <a:pt x="33" y="15"/>
                  </a:lnTo>
                  <a:lnTo>
                    <a:pt x="42" y="9"/>
                  </a:lnTo>
                  <a:lnTo>
                    <a:pt x="54" y="6"/>
                  </a:lnTo>
                  <a:lnTo>
                    <a:pt x="65" y="4"/>
                  </a:lnTo>
                  <a:lnTo>
                    <a:pt x="78" y="4"/>
                  </a:lnTo>
                  <a:lnTo>
                    <a:pt x="88" y="0"/>
                  </a:lnTo>
                  <a:lnTo>
                    <a:pt x="97" y="0"/>
                  </a:lnTo>
                  <a:lnTo>
                    <a:pt x="105" y="2"/>
                  </a:lnTo>
                  <a:lnTo>
                    <a:pt x="113" y="4"/>
                  </a:lnTo>
                  <a:lnTo>
                    <a:pt x="122" y="6"/>
                  </a:lnTo>
                  <a:lnTo>
                    <a:pt x="126" y="9"/>
                  </a:lnTo>
                  <a:lnTo>
                    <a:pt x="120" y="9"/>
                  </a:lnTo>
                  <a:lnTo>
                    <a:pt x="111" y="17"/>
                  </a:lnTo>
                  <a:lnTo>
                    <a:pt x="101" y="25"/>
                  </a:lnTo>
                  <a:lnTo>
                    <a:pt x="97" y="38"/>
                  </a:lnTo>
                  <a:lnTo>
                    <a:pt x="101" y="51"/>
                  </a:lnTo>
                  <a:lnTo>
                    <a:pt x="111" y="65"/>
                  </a:lnTo>
                  <a:lnTo>
                    <a:pt x="120" y="74"/>
                  </a:lnTo>
                  <a:lnTo>
                    <a:pt x="126" y="80"/>
                  </a:lnTo>
                  <a:lnTo>
                    <a:pt x="122" y="82"/>
                  </a:lnTo>
                  <a:lnTo>
                    <a:pt x="113" y="87"/>
                  </a:lnTo>
                  <a:lnTo>
                    <a:pt x="105" y="89"/>
                  </a:lnTo>
                  <a:lnTo>
                    <a:pt x="97" y="91"/>
                  </a:lnTo>
                  <a:lnTo>
                    <a:pt x="88" y="93"/>
                  </a:lnTo>
                  <a:lnTo>
                    <a:pt x="78" y="95"/>
                  </a:lnTo>
                  <a:lnTo>
                    <a:pt x="63" y="91"/>
                  </a:lnTo>
                  <a:lnTo>
                    <a:pt x="52" y="89"/>
                  </a:lnTo>
                  <a:lnTo>
                    <a:pt x="39" y="85"/>
                  </a:lnTo>
                  <a:lnTo>
                    <a:pt x="27" y="82"/>
                  </a:lnTo>
                  <a:lnTo>
                    <a:pt x="16" y="76"/>
                  </a:lnTo>
                  <a:lnTo>
                    <a:pt x="8" y="74"/>
                  </a:lnTo>
                  <a:lnTo>
                    <a:pt x="0" y="72"/>
                  </a:lnTo>
                  <a:lnTo>
                    <a:pt x="10" y="28"/>
                  </a:lnTo>
                  <a:lnTo>
                    <a:pt x="10" y="28"/>
                  </a:lnTo>
                  <a:close/>
                </a:path>
              </a:pathLst>
            </a:custGeom>
            <a:solidFill>
              <a:srgbClr val="C29970"/>
            </a:solidFill>
            <a:ln w="9525">
              <a:noFill/>
              <a:round/>
            </a:ln>
          </p:spPr>
          <p:txBody>
            <a:bodyPr/>
            <a:lstStyle/>
            <a:p>
              <a:endParaRPr lang="en-US"/>
            </a:p>
          </p:txBody>
        </p:sp>
        <p:sp>
          <p:nvSpPr>
            <p:cNvPr id="352482" name="Freeform 226"/>
            <p:cNvSpPr/>
            <p:nvPr/>
          </p:nvSpPr>
          <p:spPr bwMode="auto">
            <a:xfrm>
              <a:off x="4133" y="2695"/>
              <a:ext cx="93" cy="40"/>
            </a:xfrm>
            <a:custGeom>
              <a:avLst/>
              <a:gdLst/>
              <a:ahLst/>
              <a:cxnLst>
                <a:cxn ang="0">
                  <a:pos x="0" y="0"/>
                </a:cxn>
                <a:cxn ang="0">
                  <a:pos x="70" y="10"/>
                </a:cxn>
                <a:cxn ang="0">
                  <a:pos x="103" y="33"/>
                </a:cxn>
                <a:cxn ang="0">
                  <a:pos x="184" y="52"/>
                </a:cxn>
                <a:cxn ang="0">
                  <a:pos x="104" y="80"/>
                </a:cxn>
                <a:cxn ang="0">
                  <a:pos x="99" y="78"/>
                </a:cxn>
                <a:cxn ang="0">
                  <a:pos x="85" y="74"/>
                </a:cxn>
                <a:cxn ang="0">
                  <a:pos x="66" y="67"/>
                </a:cxn>
                <a:cxn ang="0">
                  <a:pos x="47" y="55"/>
                </a:cxn>
                <a:cxn ang="0">
                  <a:pos x="28" y="36"/>
                </a:cxn>
                <a:cxn ang="0">
                  <a:pos x="15" y="19"/>
                </a:cxn>
                <a:cxn ang="0">
                  <a:pos x="4" y="4"/>
                </a:cxn>
                <a:cxn ang="0">
                  <a:pos x="0" y="0"/>
                </a:cxn>
                <a:cxn ang="0">
                  <a:pos x="0" y="0"/>
                </a:cxn>
              </a:cxnLst>
              <a:rect l="0" t="0" r="r" b="b"/>
              <a:pathLst>
                <a:path w="184" h="80">
                  <a:moveTo>
                    <a:pt x="0" y="0"/>
                  </a:moveTo>
                  <a:lnTo>
                    <a:pt x="70" y="10"/>
                  </a:lnTo>
                  <a:lnTo>
                    <a:pt x="103" y="33"/>
                  </a:lnTo>
                  <a:lnTo>
                    <a:pt x="184" y="52"/>
                  </a:lnTo>
                  <a:lnTo>
                    <a:pt x="104" y="80"/>
                  </a:lnTo>
                  <a:lnTo>
                    <a:pt x="99" y="78"/>
                  </a:lnTo>
                  <a:lnTo>
                    <a:pt x="85" y="74"/>
                  </a:lnTo>
                  <a:lnTo>
                    <a:pt x="66" y="67"/>
                  </a:lnTo>
                  <a:lnTo>
                    <a:pt x="47" y="55"/>
                  </a:lnTo>
                  <a:lnTo>
                    <a:pt x="28" y="36"/>
                  </a:lnTo>
                  <a:lnTo>
                    <a:pt x="15" y="19"/>
                  </a:lnTo>
                  <a:lnTo>
                    <a:pt x="4" y="4"/>
                  </a:lnTo>
                  <a:lnTo>
                    <a:pt x="0" y="0"/>
                  </a:lnTo>
                  <a:lnTo>
                    <a:pt x="0" y="0"/>
                  </a:lnTo>
                  <a:close/>
                </a:path>
              </a:pathLst>
            </a:custGeom>
            <a:solidFill>
              <a:srgbClr val="C29970"/>
            </a:solidFill>
            <a:ln w="9525">
              <a:noFill/>
              <a:round/>
            </a:ln>
          </p:spPr>
          <p:txBody>
            <a:bodyPr/>
            <a:lstStyle/>
            <a:p>
              <a:endParaRPr lang="en-US"/>
            </a:p>
          </p:txBody>
        </p:sp>
        <p:sp>
          <p:nvSpPr>
            <p:cNvPr id="352483" name="Freeform 227"/>
            <p:cNvSpPr/>
            <p:nvPr/>
          </p:nvSpPr>
          <p:spPr bwMode="auto">
            <a:xfrm>
              <a:off x="4013" y="2244"/>
              <a:ext cx="352" cy="266"/>
            </a:xfrm>
            <a:custGeom>
              <a:avLst/>
              <a:gdLst/>
              <a:ahLst/>
              <a:cxnLst>
                <a:cxn ang="0">
                  <a:pos x="349" y="274"/>
                </a:cxn>
                <a:cxn ang="0">
                  <a:pos x="389" y="308"/>
                </a:cxn>
                <a:cxn ang="0">
                  <a:pos x="423" y="333"/>
                </a:cxn>
                <a:cxn ang="0">
                  <a:pos x="461" y="354"/>
                </a:cxn>
                <a:cxn ang="0">
                  <a:pos x="501" y="365"/>
                </a:cxn>
                <a:cxn ang="0">
                  <a:pos x="539" y="365"/>
                </a:cxn>
                <a:cxn ang="0">
                  <a:pos x="575" y="365"/>
                </a:cxn>
                <a:cxn ang="0">
                  <a:pos x="619" y="354"/>
                </a:cxn>
                <a:cxn ang="0">
                  <a:pos x="636" y="527"/>
                </a:cxn>
                <a:cxn ang="0">
                  <a:pos x="659" y="483"/>
                </a:cxn>
                <a:cxn ang="0">
                  <a:pos x="670" y="449"/>
                </a:cxn>
                <a:cxn ang="0">
                  <a:pos x="695" y="399"/>
                </a:cxn>
                <a:cxn ang="0">
                  <a:pos x="703" y="344"/>
                </a:cxn>
                <a:cxn ang="0">
                  <a:pos x="703" y="291"/>
                </a:cxn>
                <a:cxn ang="0">
                  <a:pos x="684" y="249"/>
                </a:cxn>
                <a:cxn ang="0">
                  <a:pos x="655" y="232"/>
                </a:cxn>
                <a:cxn ang="0">
                  <a:pos x="632" y="224"/>
                </a:cxn>
                <a:cxn ang="0">
                  <a:pos x="619" y="194"/>
                </a:cxn>
                <a:cxn ang="0">
                  <a:pos x="596" y="145"/>
                </a:cxn>
                <a:cxn ang="0">
                  <a:pos x="564" y="99"/>
                </a:cxn>
                <a:cxn ang="0">
                  <a:pos x="517" y="57"/>
                </a:cxn>
                <a:cxn ang="0">
                  <a:pos x="479" y="34"/>
                </a:cxn>
                <a:cxn ang="0">
                  <a:pos x="444" y="23"/>
                </a:cxn>
                <a:cxn ang="0">
                  <a:pos x="406" y="15"/>
                </a:cxn>
                <a:cxn ang="0">
                  <a:pos x="368" y="10"/>
                </a:cxn>
                <a:cxn ang="0">
                  <a:pos x="330" y="6"/>
                </a:cxn>
                <a:cxn ang="0">
                  <a:pos x="287" y="6"/>
                </a:cxn>
                <a:cxn ang="0">
                  <a:pos x="239" y="2"/>
                </a:cxn>
                <a:cxn ang="0">
                  <a:pos x="203" y="4"/>
                </a:cxn>
                <a:cxn ang="0">
                  <a:pos x="167" y="27"/>
                </a:cxn>
                <a:cxn ang="0">
                  <a:pos x="131" y="57"/>
                </a:cxn>
                <a:cxn ang="0">
                  <a:pos x="104" y="61"/>
                </a:cxn>
                <a:cxn ang="0">
                  <a:pos x="70" y="67"/>
                </a:cxn>
                <a:cxn ang="0">
                  <a:pos x="38" y="93"/>
                </a:cxn>
                <a:cxn ang="0">
                  <a:pos x="17" y="131"/>
                </a:cxn>
                <a:cxn ang="0">
                  <a:pos x="9" y="162"/>
                </a:cxn>
                <a:cxn ang="0">
                  <a:pos x="3" y="194"/>
                </a:cxn>
                <a:cxn ang="0">
                  <a:pos x="0" y="226"/>
                </a:cxn>
                <a:cxn ang="0">
                  <a:pos x="0" y="257"/>
                </a:cxn>
                <a:cxn ang="0">
                  <a:pos x="3" y="289"/>
                </a:cxn>
                <a:cxn ang="0">
                  <a:pos x="7" y="327"/>
                </a:cxn>
                <a:cxn ang="0">
                  <a:pos x="24" y="320"/>
                </a:cxn>
                <a:cxn ang="0">
                  <a:pos x="70" y="325"/>
                </a:cxn>
                <a:cxn ang="0">
                  <a:pos x="95" y="361"/>
                </a:cxn>
                <a:cxn ang="0">
                  <a:pos x="190" y="354"/>
                </a:cxn>
                <a:cxn ang="0">
                  <a:pos x="220" y="335"/>
                </a:cxn>
                <a:cxn ang="0">
                  <a:pos x="254" y="340"/>
                </a:cxn>
                <a:cxn ang="0">
                  <a:pos x="287" y="327"/>
                </a:cxn>
                <a:cxn ang="0">
                  <a:pos x="317" y="293"/>
                </a:cxn>
                <a:cxn ang="0">
                  <a:pos x="334" y="263"/>
                </a:cxn>
              </a:cxnLst>
              <a:rect l="0" t="0" r="r" b="b"/>
              <a:pathLst>
                <a:path w="705" h="532">
                  <a:moveTo>
                    <a:pt x="338" y="263"/>
                  </a:moveTo>
                  <a:lnTo>
                    <a:pt x="340" y="264"/>
                  </a:lnTo>
                  <a:lnTo>
                    <a:pt x="349" y="274"/>
                  </a:lnTo>
                  <a:lnTo>
                    <a:pt x="361" y="285"/>
                  </a:lnTo>
                  <a:lnTo>
                    <a:pt x="380" y="302"/>
                  </a:lnTo>
                  <a:lnTo>
                    <a:pt x="389" y="308"/>
                  </a:lnTo>
                  <a:lnTo>
                    <a:pt x="401" y="318"/>
                  </a:lnTo>
                  <a:lnTo>
                    <a:pt x="412" y="323"/>
                  </a:lnTo>
                  <a:lnTo>
                    <a:pt x="423" y="333"/>
                  </a:lnTo>
                  <a:lnTo>
                    <a:pt x="435" y="340"/>
                  </a:lnTo>
                  <a:lnTo>
                    <a:pt x="448" y="348"/>
                  </a:lnTo>
                  <a:lnTo>
                    <a:pt x="461" y="354"/>
                  </a:lnTo>
                  <a:lnTo>
                    <a:pt x="477" y="359"/>
                  </a:lnTo>
                  <a:lnTo>
                    <a:pt x="488" y="361"/>
                  </a:lnTo>
                  <a:lnTo>
                    <a:pt x="501" y="365"/>
                  </a:lnTo>
                  <a:lnTo>
                    <a:pt x="515" y="365"/>
                  </a:lnTo>
                  <a:lnTo>
                    <a:pt x="528" y="367"/>
                  </a:lnTo>
                  <a:lnTo>
                    <a:pt x="539" y="365"/>
                  </a:lnTo>
                  <a:lnTo>
                    <a:pt x="553" y="365"/>
                  </a:lnTo>
                  <a:lnTo>
                    <a:pt x="564" y="365"/>
                  </a:lnTo>
                  <a:lnTo>
                    <a:pt x="575" y="365"/>
                  </a:lnTo>
                  <a:lnTo>
                    <a:pt x="593" y="359"/>
                  </a:lnTo>
                  <a:lnTo>
                    <a:pt x="610" y="356"/>
                  </a:lnTo>
                  <a:lnTo>
                    <a:pt x="619" y="354"/>
                  </a:lnTo>
                  <a:lnTo>
                    <a:pt x="623" y="354"/>
                  </a:lnTo>
                  <a:lnTo>
                    <a:pt x="636" y="532"/>
                  </a:lnTo>
                  <a:lnTo>
                    <a:pt x="636" y="527"/>
                  </a:lnTo>
                  <a:lnTo>
                    <a:pt x="642" y="517"/>
                  </a:lnTo>
                  <a:lnTo>
                    <a:pt x="648" y="500"/>
                  </a:lnTo>
                  <a:lnTo>
                    <a:pt x="659" y="483"/>
                  </a:lnTo>
                  <a:lnTo>
                    <a:pt x="661" y="472"/>
                  </a:lnTo>
                  <a:lnTo>
                    <a:pt x="669" y="460"/>
                  </a:lnTo>
                  <a:lnTo>
                    <a:pt x="670" y="449"/>
                  </a:lnTo>
                  <a:lnTo>
                    <a:pt x="676" y="437"/>
                  </a:lnTo>
                  <a:lnTo>
                    <a:pt x="686" y="416"/>
                  </a:lnTo>
                  <a:lnTo>
                    <a:pt x="695" y="399"/>
                  </a:lnTo>
                  <a:lnTo>
                    <a:pt x="697" y="380"/>
                  </a:lnTo>
                  <a:lnTo>
                    <a:pt x="703" y="363"/>
                  </a:lnTo>
                  <a:lnTo>
                    <a:pt x="703" y="344"/>
                  </a:lnTo>
                  <a:lnTo>
                    <a:pt x="705" y="327"/>
                  </a:lnTo>
                  <a:lnTo>
                    <a:pt x="703" y="308"/>
                  </a:lnTo>
                  <a:lnTo>
                    <a:pt x="703" y="291"/>
                  </a:lnTo>
                  <a:lnTo>
                    <a:pt x="695" y="274"/>
                  </a:lnTo>
                  <a:lnTo>
                    <a:pt x="693" y="263"/>
                  </a:lnTo>
                  <a:lnTo>
                    <a:pt x="684" y="249"/>
                  </a:lnTo>
                  <a:lnTo>
                    <a:pt x="674" y="242"/>
                  </a:lnTo>
                  <a:lnTo>
                    <a:pt x="665" y="236"/>
                  </a:lnTo>
                  <a:lnTo>
                    <a:pt x="655" y="232"/>
                  </a:lnTo>
                  <a:lnTo>
                    <a:pt x="640" y="228"/>
                  </a:lnTo>
                  <a:lnTo>
                    <a:pt x="632" y="228"/>
                  </a:lnTo>
                  <a:lnTo>
                    <a:pt x="632" y="224"/>
                  </a:lnTo>
                  <a:lnTo>
                    <a:pt x="629" y="217"/>
                  </a:lnTo>
                  <a:lnTo>
                    <a:pt x="623" y="205"/>
                  </a:lnTo>
                  <a:lnTo>
                    <a:pt x="619" y="194"/>
                  </a:lnTo>
                  <a:lnTo>
                    <a:pt x="612" y="177"/>
                  </a:lnTo>
                  <a:lnTo>
                    <a:pt x="604" y="162"/>
                  </a:lnTo>
                  <a:lnTo>
                    <a:pt x="596" y="145"/>
                  </a:lnTo>
                  <a:lnTo>
                    <a:pt x="589" y="131"/>
                  </a:lnTo>
                  <a:lnTo>
                    <a:pt x="575" y="114"/>
                  </a:lnTo>
                  <a:lnTo>
                    <a:pt x="564" y="99"/>
                  </a:lnTo>
                  <a:lnTo>
                    <a:pt x="551" y="84"/>
                  </a:lnTo>
                  <a:lnTo>
                    <a:pt x="536" y="70"/>
                  </a:lnTo>
                  <a:lnTo>
                    <a:pt x="517" y="57"/>
                  </a:lnTo>
                  <a:lnTo>
                    <a:pt x="499" y="46"/>
                  </a:lnTo>
                  <a:lnTo>
                    <a:pt x="488" y="40"/>
                  </a:lnTo>
                  <a:lnTo>
                    <a:pt x="479" y="34"/>
                  </a:lnTo>
                  <a:lnTo>
                    <a:pt x="467" y="31"/>
                  </a:lnTo>
                  <a:lnTo>
                    <a:pt x="458" y="29"/>
                  </a:lnTo>
                  <a:lnTo>
                    <a:pt x="444" y="23"/>
                  </a:lnTo>
                  <a:lnTo>
                    <a:pt x="431" y="19"/>
                  </a:lnTo>
                  <a:lnTo>
                    <a:pt x="418" y="15"/>
                  </a:lnTo>
                  <a:lnTo>
                    <a:pt x="406" y="15"/>
                  </a:lnTo>
                  <a:lnTo>
                    <a:pt x="393" y="12"/>
                  </a:lnTo>
                  <a:lnTo>
                    <a:pt x="380" y="10"/>
                  </a:lnTo>
                  <a:lnTo>
                    <a:pt x="368" y="10"/>
                  </a:lnTo>
                  <a:lnTo>
                    <a:pt x="357" y="10"/>
                  </a:lnTo>
                  <a:lnTo>
                    <a:pt x="344" y="8"/>
                  </a:lnTo>
                  <a:lnTo>
                    <a:pt x="330" y="6"/>
                  </a:lnTo>
                  <a:lnTo>
                    <a:pt x="319" y="6"/>
                  </a:lnTo>
                  <a:lnTo>
                    <a:pt x="307" y="6"/>
                  </a:lnTo>
                  <a:lnTo>
                    <a:pt x="287" y="6"/>
                  </a:lnTo>
                  <a:lnTo>
                    <a:pt x="269" y="6"/>
                  </a:lnTo>
                  <a:lnTo>
                    <a:pt x="252" y="2"/>
                  </a:lnTo>
                  <a:lnTo>
                    <a:pt x="239" y="2"/>
                  </a:lnTo>
                  <a:lnTo>
                    <a:pt x="228" y="0"/>
                  </a:lnTo>
                  <a:lnTo>
                    <a:pt x="220" y="0"/>
                  </a:lnTo>
                  <a:lnTo>
                    <a:pt x="203" y="4"/>
                  </a:lnTo>
                  <a:lnTo>
                    <a:pt x="186" y="13"/>
                  </a:lnTo>
                  <a:lnTo>
                    <a:pt x="176" y="19"/>
                  </a:lnTo>
                  <a:lnTo>
                    <a:pt x="167" y="27"/>
                  </a:lnTo>
                  <a:lnTo>
                    <a:pt x="155" y="34"/>
                  </a:lnTo>
                  <a:lnTo>
                    <a:pt x="148" y="44"/>
                  </a:lnTo>
                  <a:lnTo>
                    <a:pt x="131" y="57"/>
                  </a:lnTo>
                  <a:lnTo>
                    <a:pt x="127" y="65"/>
                  </a:lnTo>
                  <a:lnTo>
                    <a:pt x="119" y="63"/>
                  </a:lnTo>
                  <a:lnTo>
                    <a:pt x="104" y="61"/>
                  </a:lnTo>
                  <a:lnTo>
                    <a:pt x="93" y="61"/>
                  </a:lnTo>
                  <a:lnTo>
                    <a:pt x="81" y="63"/>
                  </a:lnTo>
                  <a:lnTo>
                    <a:pt x="70" y="67"/>
                  </a:lnTo>
                  <a:lnTo>
                    <a:pt x="60" y="74"/>
                  </a:lnTo>
                  <a:lnTo>
                    <a:pt x="49" y="82"/>
                  </a:lnTo>
                  <a:lnTo>
                    <a:pt x="38" y="93"/>
                  </a:lnTo>
                  <a:lnTo>
                    <a:pt x="28" y="107"/>
                  </a:lnTo>
                  <a:lnTo>
                    <a:pt x="22" y="124"/>
                  </a:lnTo>
                  <a:lnTo>
                    <a:pt x="17" y="131"/>
                  </a:lnTo>
                  <a:lnTo>
                    <a:pt x="15" y="141"/>
                  </a:lnTo>
                  <a:lnTo>
                    <a:pt x="11" y="150"/>
                  </a:lnTo>
                  <a:lnTo>
                    <a:pt x="9" y="162"/>
                  </a:lnTo>
                  <a:lnTo>
                    <a:pt x="5" y="171"/>
                  </a:lnTo>
                  <a:lnTo>
                    <a:pt x="3" y="183"/>
                  </a:lnTo>
                  <a:lnTo>
                    <a:pt x="3" y="194"/>
                  </a:lnTo>
                  <a:lnTo>
                    <a:pt x="3" y="205"/>
                  </a:lnTo>
                  <a:lnTo>
                    <a:pt x="1" y="215"/>
                  </a:lnTo>
                  <a:lnTo>
                    <a:pt x="0" y="226"/>
                  </a:lnTo>
                  <a:lnTo>
                    <a:pt x="0" y="236"/>
                  </a:lnTo>
                  <a:lnTo>
                    <a:pt x="0" y="247"/>
                  </a:lnTo>
                  <a:lnTo>
                    <a:pt x="0" y="257"/>
                  </a:lnTo>
                  <a:lnTo>
                    <a:pt x="1" y="268"/>
                  </a:lnTo>
                  <a:lnTo>
                    <a:pt x="1" y="278"/>
                  </a:lnTo>
                  <a:lnTo>
                    <a:pt x="3" y="289"/>
                  </a:lnTo>
                  <a:lnTo>
                    <a:pt x="3" y="304"/>
                  </a:lnTo>
                  <a:lnTo>
                    <a:pt x="5" y="318"/>
                  </a:lnTo>
                  <a:lnTo>
                    <a:pt x="7" y="327"/>
                  </a:lnTo>
                  <a:lnTo>
                    <a:pt x="9" y="331"/>
                  </a:lnTo>
                  <a:lnTo>
                    <a:pt x="13" y="327"/>
                  </a:lnTo>
                  <a:lnTo>
                    <a:pt x="24" y="320"/>
                  </a:lnTo>
                  <a:lnTo>
                    <a:pt x="39" y="314"/>
                  </a:lnTo>
                  <a:lnTo>
                    <a:pt x="55" y="316"/>
                  </a:lnTo>
                  <a:lnTo>
                    <a:pt x="70" y="325"/>
                  </a:lnTo>
                  <a:lnTo>
                    <a:pt x="83" y="340"/>
                  </a:lnTo>
                  <a:lnTo>
                    <a:pt x="91" y="354"/>
                  </a:lnTo>
                  <a:lnTo>
                    <a:pt x="95" y="361"/>
                  </a:lnTo>
                  <a:lnTo>
                    <a:pt x="184" y="373"/>
                  </a:lnTo>
                  <a:lnTo>
                    <a:pt x="184" y="365"/>
                  </a:lnTo>
                  <a:lnTo>
                    <a:pt x="190" y="354"/>
                  </a:lnTo>
                  <a:lnTo>
                    <a:pt x="195" y="342"/>
                  </a:lnTo>
                  <a:lnTo>
                    <a:pt x="207" y="337"/>
                  </a:lnTo>
                  <a:lnTo>
                    <a:pt x="220" y="335"/>
                  </a:lnTo>
                  <a:lnTo>
                    <a:pt x="237" y="340"/>
                  </a:lnTo>
                  <a:lnTo>
                    <a:pt x="245" y="340"/>
                  </a:lnTo>
                  <a:lnTo>
                    <a:pt x="254" y="340"/>
                  </a:lnTo>
                  <a:lnTo>
                    <a:pt x="266" y="339"/>
                  </a:lnTo>
                  <a:lnTo>
                    <a:pt x="277" y="337"/>
                  </a:lnTo>
                  <a:lnTo>
                    <a:pt x="287" y="327"/>
                  </a:lnTo>
                  <a:lnTo>
                    <a:pt x="296" y="318"/>
                  </a:lnTo>
                  <a:lnTo>
                    <a:pt x="306" y="304"/>
                  </a:lnTo>
                  <a:lnTo>
                    <a:pt x="317" y="293"/>
                  </a:lnTo>
                  <a:lnTo>
                    <a:pt x="323" y="280"/>
                  </a:lnTo>
                  <a:lnTo>
                    <a:pt x="330" y="270"/>
                  </a:lnTo>
                  <a:lnTo>
                    <a:pt x="334" y="263"/>
                  </a:lnTo>
                  <a:lnTo>
                    <a:pt x="338" y="263"/>
                  </a:lnTo>
                  <a:lnTo>
                    <a:pt x="338" y="263"/>
                  </a:lnTo>
                  <a:close/>
                </a:path>
              </a:pathLst>
            </a:custGeom>
            <a:solidFill>
              <a:srgbClr val="756868"/>
            </a:solidFill>
            <a:ln w="9525">
              <a:noFill/>
              <a:round/>
            </a:ln>
          </p:spPr>
          <p:txBody>
            <a:bodyPr/>
            <a:lstStyle/>
            <a:p>
              <a:endParaRPr lang="en-US"/>
            </a:p>
          </p:txBody>
        </p:sp>
        <p:sp>
          <p:nvSpPr>
            <p:cNvPr id="352484" name="Freeform 228"/>
            <p:cNvSpPr/>
            <p:nvPr/>
          </p:nvSpPr>
          <p:spPr bwMode="auto">
            <a:xfrm>
              <a:off x="2665" y="3253"/>
              <a:ext cx="941" cy="311"/>
            </a:xfrm>
            <a:custGeom>
              <a:avLst/>
              <a:gdLst/>
              <a:ahLst/>
              <a:cxnLst>
                <a:cxn ang="0">
                  <a:pos x="65" y="158"/>
                </a:cxn>
                <a:cxn ang="0">
                  <a:pos x="86" y="160"/>
                </a:cxn>
                <a:cxn ang="0">
                  <a:pos x="120" y="162"/>
                </a:cxn>
                <a:cxn ang="0">
                  <a:pos x="166" y="160"/>
                </a:cxn>
                <a:cxn ang="0">
                  <a:pos x="226" y="156"/>
                </a:cxn>
                <a:cxn ang="0">
                  <a:pos x="295" y="143"/>
                </a:cxn>
                <a:cxn ang="0">
                  <a:pos x="369" y="129"/>
                </a:cxn>
                <a:cxn ang="0">
                  <a:pos x="435" y="114"/>
                </a:cxn>
                <a:cxn ang="0">
                  <a:pos x="491" y="103"/>
                </a:cxn>
                <a:cxn ang="0">
                  <a:pos x="517" y="97"/>
                </a:cxn>
                <a:cxn ang="0">
                  <a:pos x="808" y="70"/>
                </a:cxn>
                <a:cxn ang="0">
                  <a:pos x="631" y="97"/>
                </a:cxn>
                <a:cxn ang="0">
                  <a:pos x="576" y="116"/>
                </a:cxn>
                <a:cxn ang="0">
                  <a:pos x="479" y="150"/>
                </a:cxn>
                <a:cxn ang="0">
                  <a:pos x="380" y="188"/>
                </a:cxn>
                <a:cxn ang="0">
                  <a:pos x="304" y="221"/>
                </a:cxn>
                <a:cxn ang="0">
                  <a:pos x="287" y="236"/>
                </a:cxn>
                <a:cxn ang="0">
                  <a:pos x="333" y="224"/>
                </a:cxn>
                <a:cxn ang="0">
                  <a:pos x="418" y="205"/>
                </a:cxn>
                <a:cxn ang="0">
                  <a:pos x="521" y="185"/>
                </a:cxn>
                <a:cxn ang="0">
                  <a:pos x="618" y="169"/>
                </a:cxn>
                <a:cxn ang="0">
                  <a:pos x="681" y="166"/>
                </a:cxn>
                <a:cxn ang="0">
                  <a:pos x="690" y="185"/>
                </a:cxn>
                <a:cxn ang="0">
                  <a:pos x="646" y="221"/>
                </a:cxn>
                <a:cxn ang="0">
                  <a:pos x="580" y="272"/>
                </a:cxn>
                <a:cxn ang="0">
                  <a:pos x="506" y="323"/>
                </a:cxn>
                <a:cxn ang="0">
                  <a:pos x="449" y="373"/>
                </a:cxn>
                <a:cxn ang="0">
                  <a:pos x="426" y="407"/>
                </a:cxn>
                <a:cxn ang="0">
                  <a:pos x="451" y="424"/>
                </a:cxn>
                <a:cxn ang="0">
                  <a:pos x="510" y="426"/>
                </a:cxn>
                <a:cxn ang="0">
                  <a:pos x="597" y="418"/>
                </a:cxn>
                <a:cxn ang="0">
                  <a:pos x="694" y="401"/>
                </a:cxn>
                <a:cxn ang="0">
                  <a:pos x="795" y="384"/>
                </a:cxn>
                <a:cxn ang="0">
                  <a:pos x="880" y="361"/>
                </a:cxn>
                <a:cxn ang="0">
                  <a:pos x="954" y="344"/>
                </a:cxn>
                <a:cxn ang="0">
                  <a:pos x="1011" y="327"/>
                </a:cxn>
                <a:cxn ang="0">
                  <a:pos x="1048" y="321"/>
                </a:cxn>
                <a:cxn ang="0">
                  <a:pos x="1049" y="337"/>
                </a:cxn>
                <a:cxn ang="0">
                  <a:pos x="1019" y="363"/>
                </a:cxn>
                <a:cxn ang="0">
                  <a:pos x="977" y="397"/>
                </a:cxn>
                <a:cxn ang="0">
                  <a:pos x="943" y="432"/>
                </a:cxn>
                <a:cxn ang="0">
                  <a:pos x="928" y="464"/>
                </a:cxn>
                <a:cxn ang="0">
                  <a:pos x="951" y="493"/>
                </a:cxn>
                <a:cxn ang="0">
                  <a:pos x="1013" y="502"/>
                </a:cxn>
                <a:cxn ang="0">
                  <a:pos x="1106" y="504"/>
                </a:cxn>
                <a:cxn ang="0">
                  <a:pos x="1205" y="504"/>
                </a:cxn>
                <a:cxn ang="0">
                  <a:pos x="1291" y="498"/>
                </a:cxn>
                <a:cxn ang="0">
                  <a:pos x="1336" y="496"/>
                </a:cxn>
                <a:cxn ang="0">
                  <a:pos x="1836" y="445"/>
                </a:cxn>
                <a:cxn ang="0">
                  <a:pos x="247" y="622"/>
                </a:cxn>
                <a:cxn ang="0">
                  <a:pos x="228" y="610"/>
                </a:cxn>
                <a:cxn ang="0">
                  <a:pos x="186" y="586"/>
                </a:cxn>
                <a:cxn ang="0">
                  <a:pos x="129" y="548"/>
                </a:cxn>
                <a:cxn ang="0">
                  <a:pos x="72" y="506"/>
                </a:cxn>
                <a:cxn ang="0">
                  <a:pos x="29" y="458"/>
                </a:cxn>
                <a:cxn ang="0">
                  <a:pos x="4" y="415"/>
                </a:cxn>
                <a:cxn ang="0">
                  <a:pos x="0" y="371"/>
                </a:cxn>
                <a:cxn ang="0">
                  <a:pos x="13" y="337"/>
                </a:cxn>
                <a:cxn ang="0">
                  <a:pos x="46" y="295"/>
                </a:cxn>
                <a:cxn ang="0">
                  <a:pos x="44" y="242"/>
                </a:cxn>
              </a:cxnLst>
              <a:rect l="0" t="0" r="r" b="b"/>
              <a:pathLst>
                <a:path w="1882" h="622">
                  <a:moveTo>
                    <a:pt x="55" y="156"/>
                  </a:moveTo>
                  <a:lnTo>
                    <a:pt x="57" y="156"/>
                  </a:lnTo>
                  <a:lnTo>
                    <a:pt x="65" y="158"/>
                  </a:lnTo>
                  <a:lnTo>
                    <a:pt x="71" y="158"/>
                  </a:lnTo>
                  <a:lnTo>
                    <a:pt x="78" y="158"/>
                  </a:lnTo>
                  <a:lnTo>
                    <a:pt x="86" y="160"/>
                  </a:lnTo>
                  <a:lnTo>
                    <a:pt x="97" y="162"/>
                  </a:lnTo>
                  <a:lnTo>
                    <a:pt x="107" y="162"/>
                  </a:lnTo>
                  <a:lnTo>
                    <a:pt x="120" y="162"/>
                  </a:lnTo>
                  <a:lnTo>
                    <a:pt x="133" y="162"/>
                  </a:lnTo>
                  <a:lnTo>
                    <a:pt x="150" y="162"/>
                  </a:lnTo>
                  <a:lnTo>
                    <a:pt x="166" y="160"/>
                  </a:lnTo>
                  <a:lnTo>
                    <a:pt x="185" y="160"/>
                  </a:lnTo>
                  <a:lnTo>
                    <a:pt x="204" y="158"/>
                  </a:lnTo>
                  <a:lnTo>
                    <a:pt x="226" y="156"/>
                  </a:lnTo>
                  <a:lnTo>
                    <a:pt x="247" y="152"/>
                  </a:lnTo>
                  <a:lnTo>
                    <a:pt x="270" y="148"/>
                  </a:lnTo>
                  <a:lnTo>
                    <a:pt x="295" y="143"/>
                  </a:lnTo>
                  <a:lnTo>
                    <a:pt x="321" y="139"/>
                  </a:lnTo>
                  <a:lnTo>
                    <a:pt x="344" y="133"/>
                  </a:lnTo>
                  <a:lnTo>
                    <a:pt x="369" y="129"/>
                  </a:lnTo>
                  <a:lnTo>
                    <a:pt x="392" y="124"/>
                  </a:lnTo>
                  <a:lnTo>
                    <a:pt x="416" y="120"/>
                  </a:lnTo>
                  <a:lnTo>
                    <a:pt x="435" y="114"/>
                  </a:lnTo>
                  <a:lnTo>
                    <a:pt x="456" y="110"/>
                  </a:lnTo>
                  <a:lnTo>
                    <a:pt x="473" y="107"/>
                  </a:lnTo>
                  <a:lnTo>
                    <a:pt x="491" y="103"/>
                  </a:lnTo>
                  <a:lnTo>
                    <a:pt x="502" y="99"/>
                  </a:lnTo>
                  <a:lnTo>
                    <a:pt x="511" y="97"/>
                  </a:lnTo>
                  <a:lnTo>
                    <a:pt x="517" y="97"/>
                  </a:lnTo>
                  <a:lnTo>
                    <a:pt x="521" y="97"/>
                  </a:lnTo>
                  <a:lnTo>
                    <a:pt x="774" y="0"/>
                  </a:lnTo>
                  <a:lnTo>
                    <a:pt x="808" y="70"/>
                  </a:lnTo>
                  <a:lnTo>
                    <a:pt x="728" y="105"/>
                  </a:lnTo>
                  <a:lnTo>
                    <a:pt x="637" y="97"/>
                  </a:lnTo>
                  <a:lnTo>
                    <a:pt x="631" y="97"/>
                  </a:lnTo>
                  <a:lnTo>
                    <a:pt x="620" y="101"/>
                  </a:lnTo>
                  <a:lnTo>
                    <a:pt x="599" y="107"/>
                  </a:lnTo>
                  <a:lnTo>
                    <a:pt x="576" y="116"/>
                  </a:lnTo>
                  <a:lnTo>
                    <a:pt x="546" y="126"/>
                  </a:lnTo>
                  <a:lnTo>
                    <a:pt x="513" y="137"/>
                  </a:lnTo>
                  <a:lnTo>
                    <a:pt x="479" y="150"/>
                  </a:lnTo>
                  <a:lnTo>
                    <a:pt x="447" y="164"/>
                  </a:lnTo>
                  <a:lnTo>
                    <a:pt x="413" y="175"/>
                  </a:lnTo>
                  <a:lnTo>
                    <a:pt x="380" y="188"/>
                  </a:lnTo>
                  <a:lnTo>
                    <a:pt x="350" y="200"/>
                  </a:lnTo>
                  <a:lnTo>
                    <a:pt x="325" y="211"/>
                  </a:lnTo>
                  <a:lnTo>
                    <a:pt x="304" y="221"/>
                  </a:lnTo>
                  <a:lnTo>
                    <a:pt x="291" y="226"/>
                  </a:lnTo>
                  <a:lnTo>
                    <a:pt x="283" y="232"/>
                  </a:lnTo>
                  <a:lnTo>
                    <a:pt x="287" y="236"/>
                  </a:lnTo>
                  <a:lnTo>
                    <a:pt x="295" y="234"/>
                  </a:lnTo>
                  <a:lnTo>
                    <a:pt x="312" y="230"/>
                  </a:lnTo>
                  <a:lnTo>
                    <a:pt x="333" y="224"/>
                  </a:lnTo>
                  <a:lnTo>
                    <a:pt x="359" y="221"/>
                  </a:lnTo>
                  <a:lnTo>
                    <a:pt x="386" y="213"/>
                  </a:lnTo>
                  <a:lnTo>
                    <a:pt x="418" y="205"/>
                  </a:lnTo>
                  <a:lnTo>
                    <a:pt x="453" y="198"/>
                  </a:lnTo>
                  <a:lnTo>
                    <a:pt x="489" y="192"/>
                  </a:lnTo>
                  <a:lnTo>
                    <a:pt x="521" y="185"/>
                  </a:lnTo>
                  <a:lnTo>
                    <a:pt x="555" y="177"/>
                  </a:lnTo>
                  <a:lnTo>
                    <a:pt x="588" y="171"/>
                  </a:lnTo>
                  <a:lnTo>
                    <a:pt x="618" y="169"/>
                  </a:lnTo>
                  <a:lnTo>
                    <a:pt x="643" y="164"/>
                  </a:lnTo>
                  <a:lnTo>
                    <a:pt x="665" y="164"/>
                  </a:lnTo>
                  <a:lnTo>
                    <a:pt x="681" y="166"/>
                  </a:lnTo>
                  <a:lnTo>
                    <a:pt x="692" y="171"/>
                  </a:lnTo>
                  <a:lnTo>
                    <a:pt x="694" y="175"/>
                  </a:lnTo>
                  <a:lnTo>
                    <a:pt x="690" y="185"/>
                  </a:lnTo>
                  <a:lnTo>
                    <a:pt x="679" y="194"/>
                  </a:lnTo>
                  <a:lnTo>
                    <a:pt x="665" y="207"/>
                  </a:lnTo>
                  <a:lnTo>
                    <a:pt x="646" y="221"/>
                  </a:lnTo>
                  <a:lnTo>
                    <a:pt x="626" y="236"/>
                  </a:lnTo>
                  <a:lnTo>
                    <a:pt x="603" y="253"/>
                  </a:lnTo>
                  <a:lnTo>
                    <a:pt x="580" y="272"/>
                  </a:lnTo>
                  <a:lnTo>
                    <a:pt x="553" y="291"/>
                  </a:lnTo>
                  <a:lnTo>
                    <a:pt x="529" y="306"/>
                  </a:lnTo>
                  <a:lnTo>
                    <a:pt x="506" y="323"/>
                  </a:lnTo>
                  <a:lnTo>
                    <a:pt x="485" y="344"/>
                  </a:lnTo>
                  <a:lnTo>
                    <a:pt x="464" y="358"/>
                  </a:lnTo>
                  <a:lnTo>
                    <a:pt x="449" y="373"/>
                  </a:lnTo>
                  <a:lnTo>
                    <a:pt x="435" y="388"/>
                  </a:lnTo>
                  <a:lnTo>
                    <a:pt x="430" y="399"/>
                  </a:lnTo>
                  <a:lnTo>
                    <a:pt x="426" y="407"/>
                  </a:lnTo>
                  <a:lnTo>
                    <a:pt x="430" y="415"/>
                  </a:lnTo>
                  <a:lnTo>
                    <a:pt x="437" y="418"/>
                  </a:lnTo>
                  <a:lnTo>
                    <a:pt x="451" y="424"/>
                  </a:lnTo>
                  <a:lnTo>
                    <a:pt x="466" y="424"/>
                  </a:lnTo>
                  <a:lnTo>
                    <a:pt x="487" y="426"/>
                  </a:lnTo>
                  <a:lnTo>
                    <a:pt x="510" y="426"/>
                  </a:lnTo>
                  <a:lnTo>
                    <a:pt x="538" y="426"/>
                  </a:lnTo>
                  <a:lnTo>
                    <a:pt x="565" y="424"/>
                  </a:lnTo>
                  <a:lnTo>
                    <a:pt x="597" y="418"/>
                  </a:lnTo>
                  <a:lnTo>
                    <a:pt x="627" y="415"/>
                  </a:lnTo>
                  <a:lnTo>
                    <a:pt x="662" y="409"/>
                  </a:lnTo>
                  <a:lnTo>
                    <a:pt x="694" y="401"/>
                  </a:lnTo>
                  <a:lnTo>
                    <a:pt x="728" y="397"/>
                  </a:lnTo>
                  <a:lnTo>
                    <a:pt x="760" y="390"/>
                  </a:lnTo>
                  <a:lnTo>
                    <a:pt x="795" y="384"/>
                  </a:lnTo>
                  <a:lnTo>
                    <a:pt x="823" y="378"/>
                  </a:lnTo>
                  <a:lnTo>
                    <a:pt x="854" y="371"/>
                  </a:lnTo>
                  <a:lnTo>
                    <a:pt x="880" y="361"/>
                  </a:lnTo>
                  <a:lnTo>
                    <a:pt x="909" y="356"/>
                  </a:lnTo>
                  <a:lnTo>
                    <a:pt x="932" y="348"/>
                  </a:lnTo>
                  <a:lnTo>
                    <a:pt x="954" y="344"/>
                  </a:lnTo>
                  <a:lnTo>
                    <a:pt x="975" y="337"/>
                  </a:lnTo>
                  <a:lnTo>
                    <a:pt x="996" y="335"/>
                  </a:lnTo>
                  <a:lnTo>
                    <a:pt x="1011" y="327"/>
                  </a:lnTo>
                  <a:lnTo>
                    <a:pt x="1027" y="325"/>
                  </a:lnTo>
                  <a:lnTo>
                    <a:pt x="1036" y="321"/>
                  </a:lnTo>
                  <a:lnTo>
                    <a:pt x="1048" y="321"/>
                  </a:lnTo>
                  <a:lnTo>
                    <a:pt x="1057" y="323"/>
                  </a:lnTo>
                  <a:lnTo>
                    <a:pt x="1057" y="335"/>
                  </a:lnTo>
                  <a:lnTo>
                    <a:pt x="1049" y="337"/>
                  </a:lnTo>
                  <a:lnTo>
                    <a:pt x="1042" y="344"/>
                  </a:lnTo>
                  <a:lnTo>
                    <a:pt x="1030" y="352"/>
                  </a:lnTo>
                  <a:lnTo>
                    <a:pt x="1019" y="363"/>
                  </a:lnTo>
                  <a:lnTo>
                    <a:pt x="1004" y="373"/>
                  </a:lnTo>
                  <a:lnTo>
                    <a:pt x="992" y="384"/>
                  </a:lnTo>
                  <a:lnTo>
                    <a:pt x="977" y="397"/>
                  </a:lnTo>
                  <a:lnTo>
                    <a:pt x="966" y="409"/>
                  </a:lnTo>
                  <a:lnTo>
                    <a:pt x="952" y="422"/>
                  </a:lnTo>
                  <a:lnTo>
                    <a:pt x="943" y="432"/>
                  </a:lnTo>
                  <a:lnTo>
                    <a:pt x="935" y="443"/>
                  </a:lnTo>
                  <a:lnTo>
                    <a:pt x="932" y="455"/>
                  </a:lnTo>
                  <a:lnTo>
                    <a:pt x="928" y="464"/>
                  </a:lnTo>
                  <a:lnTo>
                    <a:pt x="932" y="475"/>
                  </a:lnTo>
                  <a:lnTo>
                    <a:pt x="937" y="481"/>
                  </a:lnTo>
                  <a:lnTo>
                    <a:pt x="951" y="493"/>
                  </a:lnTo>
                  <a:lnTo>
                    <a:pt x="966" y="494"/>
                  </a:lnTo>
                  <a:lnTo>
                    <a:pt x="989" y="498"/>
                  </a:lnTo>
                  <a:lnTo>
                    <a:pt x="1013" y="502"/>
                  </a:lnTo>
                  <a:lnTo>
                    <a:pt x="1044" y="504"/>
                  </a:lnTo>
                  <a:lnTo>
                    <a:pt x="1074" y="504"/>
                  </a:lnTo>
                  <a:lnTo>
                    <a:pt x="1106" y="504"/>
                  </a:lnTo>
                  <a:lnTo>
                    <a:pt x="1141" y="504"/>
                  </a:lnTo>
                  <a:lnTo>
                    <a:pt x="1175" y="506"/>
                  </a:lnTo>
                  <a:lnTo>
                    <a:pt x="1205" y="504"/>
                  </a:lnTo>
                  <a:lnTo>
                    <a:pt x="1238" y="504"/>
                  </a:lnTo>
                  <a:lnTo>
                    <a:pt x="1264" y="498"/>
                  </a:lnTo>
                  <a:lnTo>
                    <a:pt x="1291" y="498"/>
                  </a:lnTo>
                  <a:lnTo>
                    <a:pt x="1310" y="496"/>
                  </a:lnTo>
                  <a:lnTo>
                    <a:pt x="1327" y="496"/>
                  </a:lnTo>
                  <a:lnTo>
                    <a:pt x="1336" y="496"/>
                  </a:lnTo>
                  <a:lnTo>
                    <a:pt x="1342" y="496"/>
                  </a:lnTo>
                  <a:lnTo>
                    <a:pt x="1656" y="493"/>
                  </a:lnTo>
                  <a:lnTo>
                    <a:pt x="1836" y="445"/>
                  </a:lnTo>
                  <a:lnTo>
                    <a:pt x="1882" y="515"/>
                  </a:lnTo>
                  <a:lnTo>
                    <a:pt x="1310" y="542"/>
                  </a:lnTo>
                  <a:lnTo>
                    <a:pt x="247" y="622"/>
                  </a:lnTo>
                  <a:lnTo>
                    <a:pt x="243" y="620"/>
                  </a:lnTo>
                  <a:lnTo>
                    <a:pt x="238" y="618"/>
                  </a:lnTo>
                  <a:lnTo>
                    <a:pt x="228" y="610"/>
                  </a:lnTo>
                  <a:lnTo>
                    <a:pt x="217" y="607"/>
                  </a:lnTo>
                  <a:lnTo>
                    <a:pt x="202" y="595"/>
                  </a:lnTo>
                  <a:lnTo>
                    <a:pt x="186" y="586"/>
                  </a:lnTo>
                  <a:lnTo>
                    <a:pt x="167" y="574"/>
                  </a:lnTo>
                  <a:lnTo>
                    <a:pt x="150" y="565"/>
                  </a:lnTo>
                  <a:lnTo>
                    <a:pt x="129" y="548"/>
                  </a:lnTo>
                  <a:lnTo>
                    <a:pt x="110" y="536"/>
                  </a:lnTo>
                  <a:lnTo>
                    <a:pt x="90" y="521"/>
                  </a:lnTo>
                  <a:lnTo>
                    <a:pt x="72" y="506"/>
                  </a:lnTo>
                  <a:lnTo>
                    <a:pt x="55" y="489"/>
                  </a:lnTo>
                  <a:lnTo>
                    <a:pt x="40" y="475"/>
                  </a:lnTo>
                  <a:lnTo>
                    <a:pt x="29" y="458"/>
                  </a:lnTo>
                  <a:lnTo>
                    <a:pt x="19" y="445"/>
                  </a:lnTo>
                  <a:lnTo>
                    <a:pt x="10" y="428"/>
                  </a:lnTo>
                  <a:lnTo>
                    <a:pt x="4" y="415"/>
                  </a:lnTo>
                  <a:lnTo>
                    <a:pt x="0" y="397"/>
                  </a:lnTo>
                  <a:lnTo>
                    <a:pt x="0" y="384"/>
                  </a:lnTo>
                  <a:lnTo>
                    <a:pt x="0" y="371"/>
                  </a:lnTo>
                  <a:lnTo>
                    <a:pt x="4" y="358"/>
                  </a:lnTo>
                  <a:lnTo>
                    <a:pt x="8" y="346"/>
                  </a:lnTo>
                  <a:lnTo>
                    <a:pt x="13" y="337"/>
                  </a:lnTo>
                  <a:lnTo>
                    <a:pt x="25" y="318"/>
                  </a:lnTo>
                  <a:lnTo>
                    <a:pt x="36" y="304"/>
                  </a:lnTo>
                  <a:lnTo>
                    <a:pt x="46" y="295"/>
                  </a:lnTo>
                  <a:lnTo>
                    <a:pt x="50" y="293"/>
                  </a:lnTo>
                  <a:lnTo>
                    <a:pt x="162" y="274"/>
                  </a:lnTo>
                  <a:lnTo>
                    <a:pt x="44" y="242"/>
                  </a:lnTo>
                  <a:lnTo>
                    <a:pt x="55" y="156"/>
                  </a:lnTo>
                  <a:lnTo>
                    <a:pt x="55" y="156"/>
                  </a:lnTo>
                  <a:close/>
                </a:path>
              </a:pathLst>
            </a:custGeom>
            <a:solidFill>
              <a:srgbClr val="525C52"/>
            </a:solidFill>
            <a:ln w="9525">
              <a:noFill/>
              <a:round/>
            </a:ln>
          </p:spPr>
          <p:txBody>
            <a:bodyPr/>
            <a:lstStyle/>
            <a:p>
              <a:endParaRPr lang="en-US"/>
            </a:p>
          </p:txBody>
        </p:sp>
        <p:sp>
          <p:nvSpPr>
            <p:cNvPr id="352485" name="Freeform 229"/>
            <p:cNvSpPr/>
            <p:nvPr/>
          </p:nvSpPr>
          <p:spPr bwMode="auto">
            <a:xfrm>
              <a:off x="3043" y="2093"/>
              <a:ext cx="411" cy="444"/>
            </a:xfrm>
            <a:custGeom>
              <a:avLst/>
              <a:gdLst/>
              <a:ahLst/>
              <a:cxnLst>
                <a:cxn ang="0">
                  <a:pos x="804" y="199"/>
                </a:cxn>
                <a:cxn ang="0">
                  <a:pos x="770" y="241"/>
                </a:cxn>
                <a:cxn ang="0">
                  <a:pos x="716" y="241"/>
                </a:cxn>
                <a:cxn ang="0">
                  <a:pos x="657" y="239"/>
                </a:cxn>
                <a:cxn ang="0">
                  <a:pos x="608" y="251"/>
                </a:cxn>
                <a:cxn ang="0">
                  <a:pos x="560" y="266"/>
                </a:cxn>
                <a:cxn ang="0">
                  <a:pos x="522" y="281"/>
                </a:cxn>
                <a:cxn ang="0">
                  <a:pos x="591" y="422"/>
                </a:cxn>
                <a:cxn ang="0">
                  <a:pos x="549" y="399"/>
                </a:cxn>
                <a:cxn ang="0">
                  <a:pos x="507" y="380"/>
                </a:cxn>
                <a:cxn ang="0">
                  <a:pos x="477" y="386"/>
                </a:cxn>
                <a:cxn ang="0">
                  <a:pos x="502" y="454"/>
                </a:cxn>
                <a:cxn ang="0">
                  <a:pos x="452" y="477"/>
                </a:cxn>
                <a:cxn ang="0">
                  <a:pos x="397" y="475"/>
                </a:cxn>
                <a:cxn ang="0">
                  <a:pos x="344" y="505"/>
                </a:cxn>
                <a:cxn ang="0">
                  <a:pos x="313" y="563"/>
                </a:cxn>
                <a:cxn ang="0">
                  <a:pos x="334" y="678"/>
                </a:cxn>
                <a:cxn ang="0">
                  <a:pos x="361" y="644"/>
                </a:cxn>
                <a:cxn ang="0">
                  <a:pos x="422" y="587"/>
                </a:cxn>
                <a:cxn ang="0">
                  <a:pos x="479" y="549"/>
                </a:cxn>
                <a:cxn ang="0">
                  <a:pos x="505" y="540"/>
                </a:cxn>
                <a:cxn ang="0">
                  <a:pos x="583" y="635"/>
                </a:cxn>
                <a:cxn ang="0">
                  <a:pos x="538" y="646"/>
                </a:cxn>
                <a:cxn ang="0">
                  <a:pos x="545" y="690"/>
                </a:cxn>
                <a:cxn ang="0">
                  <a:pos x="530" y="701"/>
                </a:cxn>
                <a:cxn ang="0">
                  <a:pos x="484" y="713"/>
                </a:cxn>
                <a:cxn ang="0">
                  <a:pos x="424" y="724"/>
                </a:cxn>
                <a:cxn ang="0">
                  <a:pos x="386" y="751"/>
                </a:cxn>
                <a:cxn ang="0">
                  <a:pos x="395" y="793"/>
                </a:cxn>
                <a:cxn ang="0">
                  <a:pos x="435" y="844"/>
                </a:cxn>
                <a:cxn ang="0">
                  <a:pos x="460" y="869"/>
                </a:cxn>
                <a:cxn ang="0">
                  <a:pos x="410" y="855"/>
                </a:cxn>
                <a:cxn ang="0">
                  <a:pos x="367" y="836"/>
                </a:cxn>
                <a:cxn ang="0">
                  <a:pos x="291" y="859"/>
                </a:cxn>
                <a:cxn ang="0">
                  <a:pos x="260" y="838"/>
                </a:cxn>
                <a:cxn ang="0">
                  <a:pos x="213" y="848"/>
                </a:cxn>
                <a:cxn ang="0">
                  <a:pos x="165" y="880"/>
                </a:cxn>
                <a:cxn ang="0">
                  <a:pos x="140" y="869"/>
                </a:cxn>
                <a:cxn ang="0">
                  <a:pos x="104" y="827"/>
                </a:cxn>
                <a:cxn ang="0">
                  <a:pos x="59" y="774"/>
                </a:cxn>
                <a:cxn ang="0">
                  <a:pos x="23" y="722"/>
                </a:cxn>
                <a:cxn ang="0">
                  <a:pos x="3" y="680"/>
                </a:cxn>
                <a:cxn ang="0">
                  <a:pos x="9" y="637"/>
                </a:cxn>
                <a:cxn ang="0">
                  <a:pos x="49" y="602"/>
                </a:cxn>
                <a:cxn ang="0">
                  <a:pos x="74" y="543"/>
                </a:cxn>
                <a:cxn ang="0">
                  <a:pos x="83" y="490"/>
                </a:cxn>
                <a:cxn ang="0">
                  <a:pos x="87" y="439"/>
                </a:cxn>
                <a:cxn ang="0">
                  <a:pos x="91" y="403"/>
                </a:cxn>
                <a:cxn ang="0">
                  <a:pos x="214" y="325"/>
                </a:cxn>
                <a:cxn ang="0">
                  <a:pos x="195" y="270"/>
                </a:cxn>
                <a:cxn ang="0">
                  <a:pos x="180" y="226"/>
                </a:cxn>
                <a:cxn ang="0">
                  <a:pos x="205" y="175"/>
                </a:cxn>
                <a:cxn ang="0">
                  <a:pos x="241" y="173"/>
                </a:cxn>
                <a:cxn ang="0">
                  <a:pos x="268" y="114"/>
                </a:cxn>
                <a:cxn ang="0">
                  <a:pos x="313" y="142"/>
                </a:cxn>
                <a:cxn ang="0">
                  <a:pos x="344" y="199"/>
                </a:cxn>
                <a:cxn ang="0">
                  <a:pos x="505" y="0"/>
                </a:cxn>
              </a:cxnLst>
              <a:rect l="0" t="0" r="r" b="b"/>
              <a:pathLst>
                <a:path w="821" h="888">
                  <a:moveTo>
                    <a:pt x="821" y="182"/>
                  </a:moveTo>
                  <a:lnTo>
                    <a:pt x="815" y="182"/>
                  </a:lnTo>
                  <a:lnTo>
                    <a:pt x="813" y="190"/>
                  </a:lnTo>
                  <a:lnTo>
                    <a:pt x="804" y="199"/>
                  </a:lnTo>
                  <a:lnTo>
                    <a:pt x="798" y="211"/>
                  </a:lnTo>
                  <a:lnTo>
                    <a:pt x="789" y="220"/>
                  </a:lnTo>
                  <a:lnTo>
                    <a:pt x="779" y="232"/>
                  </a:lnTo>
                  <a:lnTo>
                    <a:pt x="770" y="241"/>
                  </a:lnTo>
                  <a:lnTo>
                    <a:pt x="764" y="249"/>
                  </a:lnTo>
                  <a:lnTo>
                    <a:pt x="747" y="251"/>
                  </a:lnTo>
                  <a:lnTo>
                    <a:pt x="730" y="247"/>
                  </a:lnTo>
                  <a:lnTo>
                    <a:pt x="716" y="241"/>
                  </a:lnTo>
                  <a:lnTo>
                    <a:pt x="705" y="239"/>
                  </a:lnTo>
                  <a:lnTo>
                    <a:pt x="688" y="237"/>
                  </a:lnTo>
                  <a:lnTo>
                    <a:pt x="671" y="239"/>
                  </a:lnTo>
                  <a:lnTo>
                    <a:pt x="657" y="239"/>
                  </a:lnTo>
                  <a:lnTo>
                    <a:pt x="646" y="241"/>
                  </a:lnTo>
                  <a:lnTo>
                    <a:pt x="633" y="243"/>
                  </a:lnTo>
                  <a:lnTo>
                    <a:pt x="621" y="247"/>
                  </a:lnTo>
                  <a:lnTo>
                    <a:pt x="608" y="251"/>
                  </a:lnTo>
                  <a:lnTo>
                    <a:pt x="597" y="255"/>
                  </a:lnTo>
                  <a:lnTo>
                    <a:pt x="585" y="258"/>
                  </a:lnTo>
                  <a:lnTo>
                    <a:pt x="574" y="264"/>
                  </a:lnTo>
                  <a:lnTo>
                    <a:pt x="560" y="266"/>
                  </a:lnTo>
                  <a:lnTo>
                    <a:pt x="551" y="270"/>
                  </a:lnTo>
                  <a:lnTo>
                    <a:pt x="540" y="274"/>
                  </a:lnTo>
                  <a:lnTo>
                    <a:pt x="534" y="277"/>
                  </a:lnTo>
                  <a:lnTo>
                    <a:pt x="522" y="281"/>
                  </a:lnTo>
                  <a:lnTo>
                    <a:pt x="519" y="285"/>
                  </a:lnTo>
                  <a:lnTo>
                    <a:pt x="488" y="334"/>
                  </a:lnTo>
                  <a:lnTo>
                    <a:pt x="597" y="426"/>
                  </a:lnTo>
                  <a:lnTo>
                    <a:pt x="591" y="422"/>
                  </a:lnTo>
                  <a:lnTo>
                    <a:pt x="578" y="414"/>
                  </a:lnTo>
                  <a:lnTo>
                    <a:pt x="568" y="409"/>
                  </a:lnTo>
                  <a:lnTo>
                    <a:pt x="559" y="405"/>
                  </a:lnTo>
                  <a:lnTo>
                    <a:pt x="549" y="399"/>
                  </a:lnTo>
                  <a:lnTo>
                    <a:pt x="540" y="395"/>
                  </a:lnTo>
                  <a:lnTo>
                    <a:pt x="528" y="390"/>
                  </a:lnTo>
                  <a:lnTo>
                    <a:pt x="519" y="384"/>
                  </a:lnTo>
                  <a:lnTo>
                    <a:pt x="507" y="380"/>
                  </a:lnTo>
                  <a:lnTo>
                    <a:pt x="500" y="376"/>
                  </a:lnTo>
                  <a:lnTo>
                    <a:pt x="484" y="372"/>
                  </a:lnTo>
                  <a:lnTo>
                    <a:pt x="479" y="376"/>
                  </a:lnTo>
                  <a:lnTo>
                    <a:pt x="477" y="386"/>
                  </a:lnTo>
                  <a:lnTo>
                    <a:pt x="484" y="403"/>
                  </a:lnTo>
                  <a:lnTo>
                    <a:pt x="492" y="420"/>
                  </a:lnTo>
                  <a:lnTo>
                    <a:pt x="502" y="439"/>
                  </a:lnTo>
                  <a:lnTo>
                    <a:pt x="502" y="454"/>
                  </a:lnTo>
                  <a:lnTo>
                    <a:pt x="496" y="466"/>
                  </a:lnTo>
                  <a:lnTo>
                    <a:pt x="482" y="473"/>
                  </a:lnTo>
                  <a:lnTo>
                    <a:pt x="465" y="479"/>
                  </a:lnTo>
                  <a:lnTo>
                    <a:pt x="452" y="477"/>
                  </a:lnTo>
                  <a:lnTo>
                    <a:pt x="439" y="477"/>
                  </a:lnTo>
                  <a:lnTo>
                    <a:pt x="425" y="475"/>
                  </a:lnTo>
                  <a:lnTo>
                    <a:pt x="412" y="475"/>
                  </a:lnTo>
                  <a:lnTo>
                    <a:pt x="397" y="475"/>
                  </a:lnTo>
                  <a:lnTo>
                    <a:pt x="384" y="479"/>
                  </a:lnTo>
                  <a:lnTo>
                    <a:pt x="368" y="485"/>
                  </a:lnTo>
                  <a:lnTo>
                    <a:pt x="357" y="496"/>
                  </a:lnTo>
                  <a:lnTo>
                    <a:pt x="344" y="505"/>
                  </a:lnTo>
                  <a:lnTo>
                    <a:pt x="334" y="521"/>
                  </a:lnTo>
                  <a:lnTo>
                    <a:pt x="325" y="536"/>
                  </a:lnTo>
                  <a:lnTo>
                    <a:pt x="319" y="551"/>
                  </a:lnTo>
                  <a:lnTo>
                    <a:pt x="313" y="563"/>
                  </a:lnTo>
                  <a:lnTo>
                    <a:pt x="310" y="576"/>
                  </a:lnTo>
                  <a:lnTo>
                    <a:pt x="308" y="583"/>
                  </a:lnTo>
                  <a:lnTo>
                    <a:pt x="308" y="587"/>
                  </a:lnTo>
                  <a:lnTo>
                    <a:pt x="334" y="678"/>
                  </a:lnTo>
                  <a:lnTo>
                    <a:pt x="334" y="675"/>
                  </a:lnTo>
                  <a:lnTo>
                    <a:pt x="342" y="667"/>
                  </a:lnTo>
                  <a:lnTo>
                    <a:pt x="349" y="656"/>
                  </a:lnTo>
                  <a:lnTo>
                    <a:pt x="361" y="644"/>
                  </a:lnTo>
                  <a:lnTo>
                    <a:pt x="372" y="629"/>
                  </a:lnTo>
                  <a:lnTo>
                    <a:pt x="389" y="616"/>
                  </a:lnTo>
                  <a:lnTo>
                    <a:pt x="405" y="599"/>
                  </a:lnTo>
                  <a:lnTo>
                    <a:pt x="422" y="587"/>
                  </a:lnTo>
                  <a:lnTo>
                    <a:pt x="437" y="574"/>
                  </a:lnTo>
                  <a:lnTo>
                    <a:pt x="452" y="563"/>
                  </a:lnTo>
                  <a:lnTo>
                    <a:pt x="465" y="555"/>
                  </a:lnTo>
                  <a:lnTo>
                    <a:pt x="479" y="549"/>
                  </a:lnTo>
                  <a:lnTo>
                    <a:pt x="488" y="543"/>
                  </a:lnTo>
                  <a:lnTo>
                    <a:pt x="498" y="542"/>
                  </a:lnTo>
                  <a:lnTo>
                    <a:pt x="502" y="540"/>
                  </a:lnTo>
                  <a:lnTo>
                    <a:pt x="505" y="540"/>
                  </a:lnTo>
                  <a:lnTo>
                    <a:pt x="467" y="591"/>
                  </a:lnTo>
                  <a:lnTo>
                    <a:pt x="638" y="580"/>
                  </a:lnTo>
                  <a:lnTo>
                    <a:pt x="593" y="637"/>
                  </a:lnTo>
                  <a:lnTo>
                    <a:pt x="583" y="635"/>
                  </a:lnTo>
                  <a:lnTo>
                    <a:pt x="566" y="637"/>
                  </a:lnTo>
                  <a:lnTo>
                    <a:pt x="555" y="637"/>
                  </a:lnTo>
                  <a:lnTo>
                    <a:pt x="545" y="640"/>
                  </a:lnTo>
                  <a:lnTo>
                    <a:pt x="538" y="646"/>
                  </a:lnTo>
                  <a:lnTo>
                    <a:pt x="534" y="656"/>
                  </a:lnTo>
                  <a:lnTo>
                    <a:pt x="530" y="673"/>
                  </a:lnTo>
                  <a:lnTo>
                    <a:pt x="538" y="684"/>
                  </a:lnTo>
                  <a:lnTo>
                    <a:pt x="545" y="690"/>
                  </a:lnTo>
                  <a:lnTo>
                    <a:pt x="551" y="694"/>
                  </a:lnTo>
                  <a:lnTo>
                    <a:pt x="547" y="694"/>
                  </a:lnTo>
                  <a:lnTo>
                    <a:pt x="538" y="699"/>
                  </a:lnTo>
                  <a:lnTo>
                    <a:pt x="530" y="701"/>
                  </a:lnTo>
                  <a:lnTo>
                    <a:pt x="522" y="705"/>
                  </a:lnTo>
                  <a:lnTo>
                    <a:pt x="511" y="709"/>
                  </a:lnTo>
                  <a:lnTo>
                    <a:pt x="502" y="713"/>
                  </a:lnTo>
                  <a:lnTo>
                    <a:pt x="484" y="713"/>
                  </a:lnTo>
                  <a:lnTo>
                    <a:pt x="469" y="715"/>
                  </a:lnTo>
                  <a:lnTo>
                    <a:pt x="454" y="716"/>
                  </a:lnTo>
                  <a:lnTo>
                    <a:pt x="439" y="722"/>
                  </a:lnTo>
                  <a:lnTo>
                    <a:pt x="424" y="724"/>
                  </a:lnTo>
                  <a:lnTo>
                    <a:pt x="410" y="730"/>
                  </a:lnTo>
                  <a:lnTo>
                    <a:pt x="399" y="736"/>
                  </a:lnTo>
                  <a:lnTo>
                    <a:pt x="393" y="745"/>
                  </a:lnTo>
                  <a:lnTo>
                    <a:pt x="386" y="751"/>
                  </a:lnTo>
                  <a:lnTo>
                    <a:pt x="386" y="760"/>
                  </a:lnTo>
                  <a:lnTo>
                    <a:pt x="386" y="772"/>
                  </a:lnTo>
                  <a:lnTo>
                    <a:pt x="391" y="783"/>
                  </a:lnTo>
                  <a:lnTo>
                    <a:pt x="395" y="793"/>
                  </a:lnTo>
                  <a:lnTo>
                    <a:pt x="403" y="804"/>
                  </a:lnTo>
                  <a:lnTo>
                    <a:pt x="410" y="815"/>
                  </a:lnTo>
                  <a:lnTo>
                    <a:pt x="420" y="827"/>
                  </a:lnTo>
                  <a:lnTo>
                    <a:pt x="435" y="844"/>
                  </a:lnTo>
                  <a:lnTo>
                    <a:pt x="452" y="859"/>
                  </a:lnTo>
                  <a:lnTo>
                    <a:pt x="462" y="867"/>
                  </a:lnTo>
                  <a:lnTo>
                    <a:pt x="467" y="870"/>
                  </a:lnTo>
                  <a:lnTo>
                    <a:pt x="460" y="869"/>
                  </a:lnTo>
                  <a:lnTo>
                    <a:pt x="444" y="865"/>
                  </a:lnTo>
                  <a:lnTo>
                    <a:pt x="433" y="861"/>
                  </a:lnTo>
                  <a:lnTo>
                    <a:pt x="422" y="859"/>
                  </a:lnTo>
                  <a:lnTo>
                    <a:pt x="410" y="855"/>
                  </a:lnTo>
                  <a:lnTo>
                    <a:pt x="399" y="853"/>
                  </a:lnTo>
                  <a:lnTo>
                    <a:pt x="387" y="848"/>
                  </a:lnTo>
                  <a:lnTo>
                    <a:pt x="376" y="842"/>
                  </a:lnTo>
                  <a:lnTo>
                    <a:pt x="367" y="836"/>
                  </a:lnTo>
                  <a:lnTo>
                    <a:pt x="361" y="832"/>
                  </a:lnTo>
                  <a:lnTo>
                    <a:pt x="349" y="823"/>
                  </a:lnTo>
                  <a:lnTo>
                    <a:pt x="346" y="821"/>
                  </a:lnTo>
                  <a:lnTo>
                    <a:pt x="291" y="859"/>
                  </a:lnTo>
                  <a:lnTo>
                    <a:pt x="287" y="853"/>
                  </a:lnTo>
                  <a:lnTo>
                    <a:pt x="277" y="846"/>
                  </a:lnTo>
                  <a:lnTo>
                    <a:pt x="268" y="840"/>
                  </a:lnTo>
                  <a:lnTo>
                    <a:pt x="260" y="838"/>
                  </a:lnTo>
                  <a:lnTo>
                    <a:pt x="249" y="836"/>
                  </a:lnTo>
                  <a:lnTo>
                    <a:pt x="239" y="838"/>
                  </a:lnTo>
                  <a:lnTo>
                    <a:pt x="226" y="842"/>
                  </a:lnTo>
                  <a:lnTo>
                    <a:pt x="213" y="848"/>
                  </a:lnTo>
                  <a:lnTo>
                    <a:pt x="197" y="855"/>
                  </a:lnTo>
                  <a:lnTo>
                    <a:pt x="186" y="865"/>
                  </a:lnTo>
                  <a:lnTo>
                    <a:pt x="173" y="872"/>
                  </a:lnTo>
                  <a:lnTo>
                    <a:pt x="165" y="880"/>
                  </a:lnTo>
                  <a:lnTo>
                    <a:pt x="157" y="884"/>
                  </a:lnTo>
                  <a:lnTo>
                    <a:pt x="157" y="888"/>
                  </a:lnTo>
                  <a:lnTo>
                    <a:pt x="152" y="882"/>
                  </a:lnTo>
                  <a:lnTo>
                    <a:pt x="140" y="869"/>
                  </a:lnTo>
                  <a:lnTo>
                    <a:pt x="131" y="859"/>
                  </a:lnTo>
                  <a:lnTo>
                    <a:pt x="123" y="850"/>
                  </a:lnTo>
                  <a:lnTo>
                    <a:pt x="114" y="838"/>
                  </a:lnTo>
                  <a:lnTo>
                    <a:pt x="104" y="827"/>
                  </a:lnTo>
                  <a:lnTo>
                    <a:pt x="91" y="812"/>
                  </a:lnTo>
                  <a:lnTo>
                    <a:pt x="80" y="800"/>
                  </a:lnTo>
                  <a:lnTo>
                    <a:pt x="68" y="785"/>
                  </a:lnTo>
                  <a:lnTo>
                    <a:pt x="59" y="774"/>
                  </a:lnTo>
                  <a:lnTo>
                    <a:pt x="47" y="758"/>
                  </a:lnTo>
                  <a:lnTo>
                    <a:pt x="38" y="745"/>
                  </a:lnTo>
                  <a:lnTo>
                    <a:pt x="28" y="734"/>
                  </a:lnTo>
                  <a:lnTo>
                    <a:pt x="23" y="722"/>
                  </a:lnTo>
                  <a:lnTo>
                    <a:pt x="15" y="709"/>
                  </a:lnTo>
                  <a:lnTo>
                    <a:pt x="9" y="697"/>
                  </a:lnTo>
                  <a:lnTo>
                    <a:pt x="5" y="688"/>
                  </a:lnTo>
                  <a:lnTo>
                    <a:pt x="3" y="680"/>
                  </a:lnTo>
                  <a:lnTo>
                    <a:pt x="0" y="665"/>
                  </a:lnTo>
                  <a:lnTo>
                    <a:pt x="2" y="656"/>
                  </a:lnTo>
                  <a:lnTo>
                    <a:pt x="5" y="640"/>
                  </a:lnTo>
                  <a:lnTo>
                    <a:pt x="9" y="637"/>
                  </a:lnTo>
                  <a:lnTo>
                    <a:pt x="15" y="633"/>
                  </a:lnTo>
                  <a:lnTo>
                    <a:pt x="30" y="623"/>
                  </a:lnTo>
                  <a:lnTo>
                    <a:pt x="40" y="614"/>
                  </a:lnTo>
                  <a:lnTo>
                    <a:pt x="49" y="602"/>
                  </a:lnTo>
                  <a:lnTo>
                    <a:pt x="59" y="585"/>
                  </a:lnTo>
                  <a:lnTo>
                    <a:pt x="68" y="568"/>
                  </a:lnTo>
                  <a:lnTo>
                    <a:pt x="70" y="555"/>
                  </a:lnTo>
                  <a:lnTo>
                    <a:pt x="74" y="543"/>
                  </a:lnTo>
                  <a:lnTo>
                    <a:pt x="76" y="530"/>
                  </a:lnTo>
                  <a:lnTo>
                    <a:pt x="80" y="517"/>
                  </a:lnTo>
                  <a:lnTo>
                    <a:pt x="81" y="502"/>
                  </a:lnTo>
                  <a:lnTo>
                    <a:pt x="83" y="490"/>
                  </a:lnTo>
                  <a:lnTo>
                    <a:pt x="85" y="475"/>
                  </a:lnTo>
                  <a:lnTo>
                    <a:pt x="87" y="464"/>
                  </a:lnTo>
                  <a:lnTo>
                    <a:pt x="87" y="450"/>
                  </a:lnTo>
                  <a:lnTo>
                    <a:pt x="87" y="439"/>
                  </a:lnTo>
                  <a:lnTo>
                    <a:pt x="87" y="428"/>
                  </a:lnTo>
                  <a:lnTo>
                    <a:pt x="89" y="420"/>
                  </a:lnTo>
                  <a:lnTo>
                    <a:pt x="89" y="407"/>
                  </a:lnTo>
                  <a:lnTo>
                    <a:pt x="91" y="403"/>
                  </a:lnTo>
                  <a:lnTo>
                    <a:pt x="182" y="351"/>
                  </a:lnTo>
                  <a:lnTo>
                    <a:pt x="188" y="348"/>
                  </a:lnTo>
                  <a:lnTo>
                    <a:pt x="201" y="338"/>
                  </a:lnTo>
                  <a:lnTo>
                    <a:pt x="214" y="325"/>
                  </a:lnTo>
                  <a:lnTo>
                    <a:pt x="222" y="312"/>
                  </a:lnTo>
                  <a:lnTo>
                    <a:pt x="214" y="294"/>
                  </a:lnTo>
                  <a:lnTo>
                    <a:pt x="203" y="279"/>
                  </a:lnTo>
                  <a:lnTo>
                    <a:pt x="195" y="270"/>
                  </a:lnTo>
                  <a:lnTo>
                    <a:pt x="190" y="260"/>
                  </a:lnTo>
                  <a:lnTo>
                    <a:pt x="184" y="249"/>
                  </a:lnTo>
                  <a:lnTo>
                    <a:pt x="182" y="239"/>
                  </a:lnTo>
                  <a:lnTo>
                    <a:pt x="180" y="226"/>
                  </a:lnTo>
                  <a:lnTo>
                    <a:pt x="184" y="215"/>
                  </a:lnTo>
                  <a:lnTo>
                    <a:pt x="190" y="201"/>
                  </a:lnTo>
                  <a:lnTo>
                    <a:pt x="195" y="192"/>
                  </a:lnTo>
                  <a:lnTo>
                    <a:pt x="205" y="175"/>
                  </a:lnTo>
                  <a:lnTo>
                    <a:pt x="211" y="169"/>
                  </a:lnTo>
                  <a:lnTo>
                    <a:pt x="237" y="186"/>
                  </a:lnTo>
                  <a:lnTo>
                    <a:pt x="237" y="182"/>
                  </a:lnTo>
                  <a:lnTo>
                    <a:pt x="241" y="173"/>
                  </a:lnTo>
                  <a:lnTo>
                    <a:pt x="245" y="158"/>
                  </a:lnTo>
                  <a:lnTo>
                    <a:pt x="251" y="142"/>
                  </a:lnTo>
                  <a:lnTo>
                    <a:pt x="256" y="127"/>
                  </a:lnTo>
                  <a:lnTo>
                    <a:pt x="268" y="114"/>
                  </a:lnTo>
                  <a:lnTo>
                    <a:pt x="279" y="110"/>
                  </a:lnTo>
                  <a:lnTo>
                    <a:pt x="296" y="120"/>
                  </a:lnTo>
                  <a:lnTo>
                    <a:pt x="304" y="129"/>
                  </a:lnTo>
                  <a:lnTo>
                    <a:pt x="313" y="142"/>
                  </a:lnTo>
                  <a:lnTo>
                    <a:pt x="323" y="158"/>
                  </a:lnTo>
                  <a:lnTo>
                    <a:pt x="332" y="173"/>
                  </a:lnTo>
                  <a:lnTo>
                    <a:pt x="338" y="186"/>
                  </a:lnTo>
                  <a:lnTo>
                    <a:pt x="344" y="199"/>
                  </a:lnTo>
                  <a:lnTo>
                    <a:pt x="348" y="207"/>
                  </a:lnTo>
                  <a:lnTo>
                    <a:pt x="351" y="211"/>
                  </a:lnTo>
                  <a:lnTo>
                    <a:pt x="477" y="182"/>
                  </a:lnTo>
                  <a:lnTo>
                    <a:pt x="505" y="0"/>
                  </a:lnTo>
                  <a:lnTo>
                    <a:pt x="821" y="182"/>
                  </a:lnTo>
                  <a:lnTo>
                    <a:pt x="821" y="182"/>
                  </a:lnTo>
                  <a:close/>
                </a:path>
              </a:pathLst>
            </a:custGeom>
            <a:solidFill>
              <a:srgbClr val="C29970"/>
            </a:solidFill>
            <a:ln w="9525">
              <a:noFill/>
              <a:round/>
            </a:ln>
          </p:spPr>
          <p:txBody>
            <a:bodyPr/>
            <a:lstStyle/>
            <a:p>
              <a:endParaRPr lang="en-US"/>
            </a:p>
          </p:txBody>
        </p:sp>
        <p:sp>
          <p:nvSpPr>
            <p:cNvPr id="352486" name="Freeform 230"/>
            <p:cNvSpPr/>
            <p:nvPr/>
          </p:nvSpPr>
          <p:spPr bwMode="auto">
            <a:xfrm>
              <a:off x="3326" y="2291"/>
              <a:ext cx="70" cy="96"/>
            </a:xfrm>
            <a:custGeom>
              <a:avLst/>
              <a:gdLst/>
              <a:ahLst/>
              <a:cxnLst>
                <a:cxn ang="0">
                  <a:pos x="0" y="4"/>
                </a:cxn>
                <a:cxn ang="0">
                  <a:pos x="0" y="2"/>
                </a:cxn>
                <a:cxn ang="0">
                  <a:pos x="6" y="2"/>
                </a:cxn>
                <a:cxn ang="0">
                  <a:pos x="14" y="0"/>
                </a:cxn>
                <a:cxn ang="0">
                  <a:pos x="25" y="0"/>
                </a:cxn>
                <a:cxn ang="0">
                  <a:pos x="36" y="0"/>
                </a:cxn>
                <a:cxn ang="0">
                  <a:pos x="50" y="0"/>
                </a:cxn>
                <a:cxn ang="0">
                  <a:pos x="61" y="0"/>
                </a:cxn>
                <a:cxn ang="0">
                  <a:pos x="74" y="2"/>
                </a:cxn>
                <a:cxn ang="0">
                  <a:pos x="84" y="2"/>
                </a:cxn>
                <a:cxn ang="0">
                  <a:pos x="95" y="2"/>
                </a:cxn>
                <a:cxn ang="0">
                  <a:pos x="103" y="4"/>
                </a:cxn>
                <a:cxn ang="0">
                  <a:pos x="110" y="6"/>
                </a:cxn>
                <a:cxn ang="0">
                  <a:pos x="120" y="8"/>
                </a:cxn>
                <a:cxn ang="0">
                  <a:pos x="126" y="10"/>
                </a:cxn>
                <a:cxn ang="0">
                  <a:pos x="118" y="10"/>
                </a:cxn>
                <a:cxn ang="0">
                  <a:pos x="107" y="17"/>
                </a:cxn>
                <a:cxn ang="0">
                  <a:pos x="91" y="27"/>
                </a:cxn>
                <a:cxn ang="0">
                  <a:pos x="84" y="42"/>
                </a:cxn>
                <a:cxn ang="0">
                  <a:pos x="80" y="55"/>
                </a:cxn>
                <a:cxn ang="0">
                  <a:pos x="86" y="71"/>
                </a:cxn>
                <a:cxn ang="0">
                  <a:pos x="93" y="82"/>
                </a:cxn>
                <a:cxn ang="0">
                  <a:pos x="97" y="88"/>
                </a:cxn>
                <a:cxn ang="0">
                  <a:pos x="141" y="42"/>
                </a:cxn>
                <a:cxn ang="0">
                  <a:pos x="137" y="179"/>
                </a:cxn>
                <a:cxn ang="0">
                  <a:pos x="131" y="177"/>
                </a:cxn>
                <a:cxn ang="0">
                  <a:pos x="122" y="177"/>
                </a:cxn>
                <a:cxn ang="0">
                  <a:pos x="109" y="175"/>
                </a:cxn>
                <a:cxn ang="0">
                  <a:pos x="95" y="181"/>
                </a:cxn>
                <a:cxn ang="0">
                  <a:pos x="80" y="187"/>
                </a:cxn>
                <a:cxn ang="0">
                  <a:pos x="71" y="190"/>
                </a:cxn>
                <a:cxn ang="0">
                  <a:pos x="63" y="190"/>
                </a:cxn>
                <a:cxn ang="0">
                  <a:pos x="63" y="192"/>
                </a:cxn>
                <a:cxn ang="0">
                  <a:pos x="17" y="187"/>
                </a:cxn>
                <a:cxn ang="0">
                  <a:pos x="15" y="135"/>
                </a:cxn>
                <a:cxn ang="0">
                  <a:pos x="61" y="78"/>
                </a:cxn>
                <a:cxn ang="0">
                  <a:pos x="0" y="4"/>
                </a:cxn>
                <a:cxn ang="0">
                  <a:pos x="0" y="4"/>
                </a:cxn>
              </a:cxnLst>
              <a:rect l="0" t="0" r="r" b="b"/>
              <a:pathLst>
                <a:path w="141" h="192">
                  <a:moveTo>
                    <a:pt x="0" y="4"/>
                  </a:moveTo>
                  <a:lnTo>
                    <a:pt x="0" y="2"/>
                  </a:lnTo>
                  <a:lnTo>
                    <a:pt x="6" y="2"/>
                  </a:lnTo>
                  <a:lnTo>
                    <a:pt x="14" y="0"/>
                  </a:lnTo>
                  <a:lnTo>
                    <a:pt x="25" y="0"/>
                  </a:lnTo>
                  <a:lnTo>
                    <a:pt x="36" y="0"/>
                  </a:lnTo>
                  <a:lnTo>
                    <a:pt x="50" y="0"/>
                  </a:lnTo>
                  <a:lnTo>
                    <a:pt x="61" y="0"/>
                  </a:lnTo>
                  <a:lnTo>
                    <a:pt x="74" y="2"/>
                  </a:lnTo>
                  <a:lnTo>
                    <a:pt x="84" y="2"/>
                  </a:lnTo>
                  <a:lnTo>
                    <a:pt x="95" y="2"/>
                  </a:lnTo>
                  <a:lnTo>
                    <a:pt x="103" y="4"/>
                  </a:lnTo>
                  <a:lnTo>
                    <a:pt x="110" y="6"/>
                  </a:lnTo>
                  <a:lnTo>
                    <a:pt x="120" y="8"/>
                  </a:lnTo>
                  <a:lnTo>
                    <a:pt x="126" y="10"/>
                  </a:lnTo>
                  <a:lnTo>
                    <a:pt x="118" y="10"/>
                  </a:lnTo>
                  <a:lnTo>
                    <a:pt x="107" y="17"/>
                  </a:lnTo>
                  <a:lnTo>
                    <a:pt x="91" y="27"/>
                  </a:lnTo>
                  <a:lnTo>
                    <a:pt x="84" y="42"/>
                  </a:lnTo>
                  <a:lnTo>
                    <a:pt x="80" y="55"/>
                  </a:lnTo>
                  <a:lnTo>
                    <a:pt x="86" y="71"/>
                  </a:lnTo>
                  <a:lnTo>
                    <a:pt x="93" y="82"/>
                  </a:lnTo>
                  <a:lnTo>
                    <a:pt x="97" y="88"/>
                  </a:lnTo>
                  <a:lnTo>
                    <a:pt x="141" y="42"/>
                  </a:lnTo>
                  <a:lnTo>
                    <a:pt x="137" y="179"/>
                  </a:lnTo>
                  <a:lnTo>
                    <a:pt x="131" y="177"/>
                  </a:lnTo>
                  <a:lnTo>
                    <a:pt x="122" y="177"/>
                  </a:lnTo>
                  <a:lnTo>
                    <a:pt x="109" y="175"/>
                  </a:lnTo>
                  <a:lnTo>
                    <a:pt x="95" y="181"/>
                  </a:lnTo>
                  <a:lnTo>
                    <a:pt x="80" y="187"/>
                  </a:lnTo>
                  <a:lnTo>
                    <a:pt x="71" y="190"/>
                  </a:lnTo>
                  <a:lnTo>
                    <a:pt x="63" y="190"/>
                  </a:lnTo>
                  <a:lnTo>
                    <a:pt x="63" y="192"/>
                  </a:lnTo>
                  <a:lnTo>
                    <a:pt x="17" y="187"/>
                  </a:lnTo>
                  <a:lnTo>
                    <a:pt x="15" y="135"/>
                  </a:lnTo>
                  <a:lnTo>
                    <a:pt x="61" y="78"/>
                  </a:lnTo>
                  <a:lnTo>
                    <a:pt x="0" y="4"/>
                  </a:lnTo>
                  <a:lnTo>
                    <a:pt x="0" y="4"/>
                  </a:lnTo>
                  <a:close/>
                </a:path>
              </a:pathLst>
            </a:custGeom>
            <a:solidFill>
              <a:srgbClr val="C29970"/>
            </a:solidFill>
            <a:ln w="9525">
              <a:noFill/>
              <a:round/>
            </a:ln>
          </p:spPr>
          <p:txBody>
            <a:bodyPr/>
            <a:lstStyle/>
            <a:p>
              <a:endParaRPr lang="en-US"/>
            </a:p>
          </p:txBody>
        </p:sp>
        <p:sp>
          <p:nvSpPr>
            <p:cNvPr id="352487" name="Freeform 231"/>
            <p:cNvSpPr/>
            <p:nvPr/>
          </p:nvSpPr>
          <p:spPr bwMode="auto">
            <a:xfrm>
              <a:off x="3040" y="1966"/>
              <a:ext cx="518" cy="370"/>
            </a:xfrm>
            <a:custGeom>
              <a:avLst/>
              <a:gdLst/>
              <a:ahLst/>
              <a:cxnLst>
                <a:cxn ang="0">
                  <a:pos x="201" y="608"/>
                </a:cxn>
                <a:cxn ang="0">
                  <a:pos x="158" y="675"/>
                </a:cxn>
                <a:cxn ang="0">
                  <a:pos x="87" y="721"/>
                </a:cxn>
                <a:cxn ang="0">
                  <a:pos x="38" y="738"/>
                </a:cxn>
                <a:cxn ang="0">
                  <a:pos x="27" y="707"/>
                </a:cxn>
                <a:cxn ang="0">
                  <a:pos x="13" y="648"/>
                </a:cxn>
                <a:cxn ang="0">
                  <a:pos x="2" y="565"/>
                </a:cxn>
                <a:cxn ang="0">
                  <a:pos x="0" y="468"/>
                </a:cxn>
                <a:cxn ang="0">
                  <a:pos x="8" y="363"/>
                </a:cxn>
                <a:cxn ang="0">
                  <a:pos x="21" y="274"/>
                </a:cxn>
                <a:cxn ang="0">
                  <a:pos x="32" y="215"/>
                </a:cxn>
                <a:cxn ang="0">
                  <a:pos x="38" y="200"/>
                </a:cxn>
                <a:cxn ang="0">
                  <a:pos x="72" y="171"/>
                </a:cxn>
                <a:cxn ang="0">
                  <a:pos x="141" y="122"/>
                </a:cxn>
                <a:cxn ang="0">
                  <a:pos x="234" y="68"/>
                </a:cxn>
                <a:cxn ang="0">
                  <a:pos x="338" y="25"/>
                </a:cxn>
                <a:cxn ang="0">
                  <a:pos x="439" y="2"/>
                </a:cxn>
                <a:cxn ang="0">
                  <a:pos x="540" y="2"/>
                </a:cxn>
                <a:cxn ang="0">
                  <a:pos x="637" y="23"/>
                </a:cxn>
                <a:cxn ang="0">
                  <a:pos x="728" y="67"/>
                </a:cxn>
                <a:cxn ang="0">
                  <a:pos x="819" y="129"/>
                </a:cxn>
                <a:cxn ang="0">
                  <a:pos x="912" y="202"/>
                </a:cxn>
                <a:cxn ang="0">
                  <a:pos x="987" y="276"/>
                </a:cxn>
                <a:cxn ang="0">
                  <a:pos x="1028" y="342"/>
                </a:cxn>
                <a:cxn ang="0">
                  <a:pos x="1030" y="397"/>
                </a:cxn>
                <a:cxn ang="0">
                  <a:pos x="1004" y="443"/>
                </a:cxn>
                <a:cxn ang="0">
                  <a:pos x="979" y="466"/>
                </a:cxn>
                <a:cxn ang="0">
                  <a:pos x="939" y="468"/>
                </a:cxn>
                <a:cxn ang="0">
                  <a:pos x="865" y="475"/>
                </a:cxn>
                <a:cxn ang="0">
                  <a:pos x="779" y="473"/>
                </a:cxn>
                <a:cxn ang="0">
                  <a:pos x="699" y="458"/>
                </a:cxn>
                <a:cxn ang="0">
                  <a:pos x="642" y="428"/>
                </a:cxn>
                <a:cxn ang="0">
                  <a:pos x="599" y="384"/>
                </a:cxn>
                <a:cxn ang="0">
                  <a:pos x="585" y="359"/>
                </a:cxn>
                <a:cxn ang="0">
                  <a:pos x="578" y="411"/>
                </a:cxn>
                <a:cxn ang="0">
                  <a:pos x="528" y="473"/>
                </a:cxn>
                <a:cxn ang="0">
                  <a:pos x="475" y="500"/>
                </a:cxn>
                <a:cxn ang="0">
                  <a:pos x="416" y="519"/>
                </a:cxn>
                <a:cxn ang="0">
                  <a:pos x="367" y="532"/>
                </a:cxn>
                <a:cxn ang="0">
                  <a:pos x="314" y="483"/>
                </a:cxn>
                <a:cxn ang="0">
                  <a:pos x="338" y="424"/>
                </a:cxn>
                <a:cxn ang="0">
                  <a:pos x="352" y="373"/>
                </a:cxn>
                <a:cxn ang="0">
                  <a:pos x="316" y="340"/>
                </a:cxn>
                <a:cxn ang="0">
                  <a:pos x="257" y="344"/>
                </a:cxn>
                <a:cxn ang="0">
                  <a:pos x="209" y="371"/>
                </a:cxn>
                <a:cxn ang="0">
                  <a:pos x="181" y="426"/>
                </a:cxn>
                <a:cxn ang="0">
                  <a:pos x="162" y="502"/>
                </a:cxn>
                <a:cxn ang="0">
                  <a:pos x="171" y="563"/>
                </a:cxn>
                <a:cxn ang="0">
                  <a:pos x="215" y="589"/>
                </a:cxn>
              </a:cxnLst>
              <a:rect l="0" t="0" r="r" b="b"/>
              <a:pathLst>
                <a:path w="1034" h="740">
                  <a:moveTo>
                    <a:pt x="215" y="589"/>
                  </a:moveTo>
                  <a:lnTo>
                    <a:pt x="213" y="591"/>
                  </a:lnTo>
                  <a:lnTo>
                    <a:pt x="209" y="599"/>
                  </a:lnTo>
                  <a:lnTo>
                    <a:pt x="201" y="608"/>
                  </a:lnTo>
                  <a:lnTo>
                    <a:pt x="196" y="625"/>
                  </a:lnTo>
                  <a:lnTo>
                    <a:pt x="182" y="641"/>
                  </a:lnTo>
                  <a:lnTo>
                    <a:pt x="171" y="658"/>
                  </a:lnTo>
                  <a:lnTo>
                    <a:pt x="158" y="675"/>
                  </a:lnTo>
                  <a:lnTo>
                    <a:pt x="143" y="692"/>
                  </a:lnTo>
                  <a:lnTo>
                    <a:pt x="124" y="702"/>
                  </a:lnTo>
                  <a:lnTo>
                    <a:pt x="106" y="713"/>
                  </a:lnTo>
                  <a:lnTo>
                    <a:pt x="87" y="721"/>
                  </a:lnTo>
                  <a:lnTo>
                    <a:pt x="72" y="728"/>
                  </a:lnTo>
                  <a:lnTo>
                    <a:pt x="57" y="732"/>
                  </a:lnTo>
                  <a:lnTo>
                    <a:pt x="46" y="736"/>
                  </a:lnTo>
                  <a:lnTo>
                    <a:pt x="38" y="738"/>
                  </a:lnTo>
                  <a:lnTo>
                    <a:pt x="38" y="740"/>
                  </a:lnTo>
                  <a:lnTo>
                    <a:pt x="34" y="734"/>
                  </a:lnTo>
                  <a:lnTo>
                    <a:pt x="30" y="719"/>
                  </a:lnTo>
                  <a:lnTo>
                    <a:pt x="27" y="707"/>
                  </a:lnTo>
                  <a:lnTo>
                    <a:pt x="25" y="696"/>
                  </a:lnTo>
                  <a:lnTo>
                    <a:pt x="21" y="681"/>
                  </a:lnTo>
                  <a:lnTo>
                    <a:pt x="19" y="667"/>
                  </a:lnTo>
                  <a:lnTo>
                    <a:pt x="13" y="648"/>
                  </a:lnTo>
                  <a:lnTo>
                    <a:pt x="11" y="629"/>
                  </a:lnTo>
                  <a:lnTo>
                    <a:pt x="8" y="608"/>
                  </a:lnTo>
                  <a:lnTo>
                    <a:pt x="6" y="587"/>
                  </a:lnTo>
                  <a:lnTo>
                    <a:pt x="2" y="565"/>
                  </a:lnTo>
                  <a:lnTo>
                    <a:pt x="0" y="542"/>
                  </a:lnTo>
                  <a:lnTo>
                    <a:pt x="0" y="517"/>
                  </a:lnTo>
                  <a:lnTo>
                    <a:pt x="0" y="494"/>
                  </a:lnTo>
                  <a:lnTo>
                    <a:pt x="0" y="468"/>
                  </a:lnTo>
                  <a:lnTo>
                    <a:pt x="0" y="441"/>
                  </a:lnTo>
                  <a:lnTo>
                    <a:pt x="2" y="414"/>
                  </a:lnTo>
                  <a:lnTo>
                    <a:pt x="6" y="390"/>
                  </a:lnTo>
                  <a:lnTo>
                    <a:pt x="8" y="363"/>
                  </a:lnTo>
                  <a:lnTo>
                    <a:pt x="11" y="340"/>
                  </a:lnTo>
                  <a:lnTo>
                    <a:pt x="13" y="316"/>
                  </a:lnTo>
                  <a:lnTo>
                    <a:pt x="19" y="297"/>
                  </a:lnTo>
                  <a:lnTo>
                    <a:pt x="21" y="274"/>
                  </a:lnTo>
                  <a:lnTo>
                    <a:pt x="25" y="257"/>
                  </a:lnTo>
                  <a:lnTo>
                    <a:pt x="27" y="240"/>
                  </a:lnTo>
                  <a:lnTo>
                    <a:pt x="30" y="226"/>
                  </a:lnTo>
                  <a:lnTo>
                    <a:pt x="32" y="215"/>
                  </a:lnTo>
                  <a:lnTo>
                    <a:pt x="34" y="207"/>
                  </a:lnTo>
                  <a:lnTo>
                    <a:pt x="36" y="202"/>
                  </a:lnTo>
                  <a:lnTo>
                    <a:pt x="38" y="202"/>
                  </a:lnTo>
                  <a:lnTo>
                    <a:pt x="38" y="200"/>
                  </a:lnTo>
                  <a:lnTo>
                    <a:pt x="44" y="196"/>
                  </a:lnTo>
                  <a:lnTo>
                    <a:pt x="49" y="188"/>
                  </a:lnTo>
                  <a:lnTo>
                    <a:pt x="61" y="183"/>
                  </a:lnTo>
                  <a:lnTo>
                    <a:pt x="72" y="171"/>
                  </a:lnTo>
                  <a:lnTo>
                    <a:pt x="87" y="162"/>
                  </a:lnTo>
                  <a:lnTo>
                    <a:pt x="103" y="148"/>
                  </a:lnTo>
                  <a:lnTo>
                    <a:pt x="124" y="137"/>
                  </a:lnTo>
                  <a:lnTo>
                    <a:pt x="141" y="122"/>
                  </a:lnTo>
                  <a:lnTo>
                    <a:pt x="163" y="108"/>
                  </a:lnTo>
                  <a:lnTo>
                    <a:pt x="186" y="95"/>
                  </a:lnTo>
                  <a:lnTo>
                    <a:pt x="211" y="82"/>
                  </a:lnTo>
                  <a:lnTo>
                    <a:pt x="234" y="68"/>
                  </a:lnTo>
                  <a:lnTo>
                    <a:pt x="260" y="55"/>
                  </a:lnTo>
                  <a:lnTo>
                    <a:pt x="285" y="44"/>
                  </a:lnTo>
                  <a:lnTo>
                    <a:pt x="314" y="36"/>
                  </a:lnTo>
                  <a:lnTo>
                    <a:pt x="338" y="25"/>
                  </a:lnTo>
                  <a:lnTo>
                    <a:pt x="363" y="19"/>
                  </a:lnTo>
                  <a:lnTo>
                    <a:pt x="388" y="11"/>
                  </a:lnTo>
                  <a:lnTo>
                    <a:pt x="414" y="8"/>
                  </a:lnTo>
                  <a:lnTo>
                    <a:pt x="439" y="2"/>
                  </a:lnTo>
                  <a:lnTo>
                    <a:pt x="466" y="2"/>
                  </a:lnTo>
                  <a:lnTo>
                    <a:pt x="490" y="0"/>
                  </a:lnTo>
                  <a:lnTo>
                    <a:pt x="517" y="2"/>
                  </a:lnTo>
                  <a:lnTo>
                    <a:pt x="540" y="2"/>
                  </a:lnTo>
                  <a:lnTo>
                    <a:pt x="565" y="6"/>
                  </a:lnTo>
                  <a:lnTo>
                    <a:pt x="589" y="10"/>
                  </a:lnTo>
                  <a:lnTo>
                    <a:pt x="614" y="17"/>
                  </a:lnTo>
                  <a:lnTo>
                    <a:pt x="637" y="23"/>
                  </a:lnTo>
                  <a:lnTo>
                    <a:pt x="660" y="32"/>
                  </a:lnTo>
                  <a:lnTo>
                    <a:pt x="682" y="42"/>
                  </a:lnTo>
                  <a:lnTo>
                    <a:pt x="707" y="55"/>
                  </a:lnTo>
                  <a:lnTo>
                    <a:pt x="728" y="67"/>
                  </a:lnTo>
                  <a:lnTo>
                    <a:pt x="751" y="80"/>
                  </a:lnTo>
                  <a:lnTo>
                    <a:pt x="774" y="95"/>
                  </a:lnTo>
                  <a:lnTo>
                    <a:pt x="798" y="112"/>
                  </a:lnTo>
                  <a:lnTo>
                    <a:pt x="819" y="129"/>
                  </a:lnTo>
                  <a:lnTo>
                    <a:pt x="846" y="146"/>
                  </a:lnTo>
                  <a:lnTo>
                    <a:pt x="867" y="165"/>
                  </a:lnTo>
                  <a:lnTo>
                    <a:pt x="891" y="184"/>
                  </a:lnTo>
                  <a:lnTo>
                    <a:pt x="912" y="202"/>
                  </a:lnTo>
                  <a:lnTo>
                    <a:pt x="933" y="221"/>
                  </a:lnTo>
                  <a:lnTo>
                    <a:pt x="952" y="240"/>
                  </a:lnTo>
                  <a:lnTo>
                    <a:pt x="971" y="259"/>
                  </a:lnTo>
                  <a:lnTo>
                    <a:pt x="987" y="276"/>
                  </a:lnTo>
                  <a:lnTo>
                    <a:pt x="1002" y="293"/>
                  </a:lnTo>
                  <a:lnTo>
                    <a:pt x="1013" y="310"/>
                  </a:lnTo>
                  <a:lnTo>
                    <a:pt x="1025" y="329"/>
                  </a:lnTo>
                  <a:lnTo>
                    <a:pt x="1028" y="342"/>
                  </a:lnTo>
                  <a:lnTo>
                    <a:pt x="1032" y="357"/>
                  </a:lnTo>
                  <a:lnTo>
                    <a:pt x="1032" y="371"/>
                  </a:lnTo>
                  <a:lnTo>
                    <a:pt x="1034" y="386"/>
                  </a:lnTo>
                  <a:lnTo>
                    <a:pt x="1030" y="397"/>
                  </a:lnTo>
                  <a:lnTo>
                    <a:pt x="1026" y="409"/>
                  </a:lnTo>
                  <a:lnTo>
                    <a:pt x="1021" y="418"/>
                  </a:lnTo>
                  <a:lnTo>
                    <a:pt x="1017" y="430"/>
                  </a:lnTo>
                  <a:lnTo>
                    <a:pt x="1004" y="443"/>
                  </a:lnTo>
                  <a:lnTo>
                    <a:pt x="994" y="456"/>
                  </a:lnTo>
                  <a:lnTo>
                    <a:pt x="985" y="462"/>
                  </a:lnTo>
                  <a:lnTo>
                    <a:pt x="983" y="466"/>
                  </a:lnTo>
                  <a:lnTo>
                    <a:pt x="979" y="466"/>
                  </a:lnTo>
                  <a:lnTo>
                    <a:pt x="973" y="466"/>
                  </a:lnTo>
                  <a:lnTo>
                    <a:pt x="964" y="466"/>
                  </a:lnTo>
                  <a:lnTo>
                    <a:pt x="954" y="468"/>
                  </a:lnTo>
                  <a:lnTo>
                    <a:pt x="939" y="468"/>
                  </a:lnTo>
                  <a:lnTo>
                    <a:pt x="924" y="472"/>
                  </a:lnTo>
                  <a:lnTo>
                    <a:pt x="905" y="472"/>
                  </a:lnTo>
                  <a:lnTo>
                    <a:pt x="888" y="475"/>
                  </a:lnTo>
                  <a:lnTo>
                    <a:pt x="865" y="475"/>
                  </a:lnTo>
                  <a:lnTo>
                    <a:pt x="846" y="475"/>
                  </a:lnTo>
                  <a:lnTo>
                    <a:pt x="821" y="475"/>
                  </a:lnTo>
                  <a:lnTo>
                    <a:pt x="800" y="475"/>
                  </a:lnTo>
                  <a:lnTo>
                    <a:pt x="779" y="473"/>
                  </a:lnTo>
                  <a:lnTo>
                    <a:pt x="757" y="472"/>
                  </a:lnTo>
                  <a:lnTo>
                    <a:pt x="736" y="468"/>
                  </a:lnTo>
                  <a:lnTo>
                    <a:pt x="718" y="466"/>
                  </a:lnTo>
                  <a:lnTo>
                    <a:pt x="699" y="458"/>
                  </a:lnTo>
                  <a:lnTo>
                    <a:pt x="684" y="452"/>
                  </a:lnTo>
                  <a:lnTo>
                    <a:pt x="667" y="445"/>
                  </a:lnTo>
                  <a:lnTo>
                    <a:pt x="656" y="437"/>
                  </a:lnTo>
                  <a:lnTo>
                    <a:pt x="642" y="428"/>
                  </a:lnTo>
                  <a:lnTo>
                    <a:pt x="631" y="418"/>
                  </a:lnTo>
                  <a:lnTo>
                    <a:pt x="622" y="409"/>
                  </a:lnTo>
                  <a:lnTo>
                    <a:pt x="614" y="401"/>
                  </a:lnTo>
                  <a:lnTo>
                    <a:pt x="599" y="384"/>
                  </a:lnTo>
                  <a:lnTo>
                    <a:pt x="591" y="371"/>
                  </a:lnTo>
                  <a:lnTo>
                    <a:pt x="585" y="359"/>
                  </a:lnTo>
                  <a:lnTo>
                    <a:pt x="585" y="357"/>
                  </a:lnTo>
                  <a:lnTo>
                    <a:pt x="585" y="359"/>
                  </a:lnTo>
                  <a:lnTo>
                    <a:pt x="585" y="367"/>
                  </a:lnTo>
                  <a:lnTo>
                    <a:pt x="584" y="378"/>
                  </a:lnTo>
                  <a:lnTo>
                    <a:pt x="584" y="395"/>
                  </a:lnTo>
                  <a:lnTo>
                    <a:pt x="578" y="411"/>
                  </a:lnTo>
                  <a:lnTo>
                    <a:pt x="570" y="430"/>
                  </a:lnTo>
                  <a:lnTo>
                    <a:pt x="559" y="447"/>
                  </a:lnTo>
                  <a:lnTo>
                    <a:pt x="542" y="466"/>
                  </a:lnTo>
                  <a:lnTo>
                    <a:pt x="528" y="473"/>
                  </a:lnTo>
                  <a:lnTo>
                    <a:pt x="517" y="481"/>
                  </a:lnTo>
                  <a:lnTo>
                    <a:pt x="504" y="487"/>
                  </a:lnTo>
                  <a:lnTo>
                    <a:pt x="490" y="494"/>
                  </a:lnTo>
                  <a:lnTo>
                    <a:pt x="475" y="500"/>
                  </a:lnTo>
                  <a:lnTo>
                    <a:pt x="460" y="506"/>
                  </a:lnTo>
                  <a:lnTo>
                    <a:pt x="445" y="511"/>
                  </a:lnTo>
                  <a:lnTo>
                    <a:pt x="431" y="517"/>
                  </a:lnTo>
                  <a:lnTo>
                    <a:pt x="416" y="519"/>
                  </a:lnTo>
                  <a:lnTo>
                    <a:pt x="403" y="523"/>
                  </a:lnTo>
                  <a:lnTo>
                    <a:pt x="392" y="525"/>
                  </a:lnTo>
                  <a:lnTo>
                    <a:pt x="382" y="529"/>
                  </a:lnTo>
                  <a:lnTo>
                    <a:pt x="367" y="532"/>
                  </a:lnTo>
                  <a:lnTo>
                    <a:pt x="363" y="534"/>
                  </a:lnTo>
                  <a:lnTo>
                    <a:pt x="308" y="500"/>
                  </a:lnTo>
                  <a:lnTo>
                    <a:pt x="308" y="494"/>
                  </a:lnTo>
                  <a:lnTo>
                    <a:pt x="314" y="483"/>
                  </a:lnTo>
                  <a:lnTo>
                    <a:pt x="321" y="466"/>
                  </a:lnTo>
                  <a:lnTo>
                    <a:pt x="331" y="447"/>
                  </a:lnTo>
                  <a:lnTo>
                    <a:pt x="335" y="435"/>
                  </a:lnTo>
                  <a:lnTo>
                    <a:pt x="338" y="424"/>
                  </a:lnTo>
                  <a:lnTo>
                    <a:pt x="342" y="413"/>
                  </a:lnTo>
                  <a:lnTo>
                    <a:pt x="346" y="403"/>
                  </a:lnTo>
                  <a:lnTo>
                    <a:pt x="350" y="386"/>
                  </a:lnTo>
                  <a:lnTo>
                    <a:pt x="352" y="373"/>
                  </a:lnTo>
                  <a:lnTo>
                    <a:pt x="346" y="359"/>
                  </a:lnTo>
                  <a:lnTo>
                    <a:pt x="338" y="352"/>
                  </a:lnTo>
                  <a:lnTo>
                    <a:pt x="327" y="344"/>
                  </a:lnTo>
                  <a:lnTo>
                    <a:pt x="316" y="340"/>
                  </a:lnTo>
                  <a:lnTo>
                    <a:pt x="300" y="337"/>
                  </a:lnTo>
                  <a:lnTo>
                    <a:pt x="285" y="338"/>
                  </a:lnTo>
                  <a:lnTo>
                    <a:pt x="270" y="338"/>
                  </a:lnTo>
                  <a:lnTo>
                    <a:pt x="257" y="344"/>
                  </a:lnTo>
                  <a:lnTo>
                    <a:pt x="241" y="348"/>
                  </a:lnTo>
                  <a:lnTo>
                    <a:pt x="230" y="354"/>
                  </a:lnTo>
                  <a:lnTo>
                    <a:pt x="219" y="359"/>
                  </a:lnTo>
                  <a:lnTo>
                    <a:pt x="209" y="371"/>
                  </a:lnTo>
                  <a:lnTo>
                    <a:pt x="198" y="380"/>
                  </a:lnTo>
                  <a:lnTo>
                    <a:pt x="192" y="394"/>
                  </a:lnTo>
                  <a:lnTo>
                    <a:pt x="184" y="409"/>
                  </a:lnTo>
                  <a:lnTo>
                    <a:pt x="181" y="426"/>
                  </a:lnTo>
                  <a:lnTo>
                    <a:pt x="173" y="443"/>
                  </a:lnTo>
                  <a:lnTo>
                    <a:pt x="167" y="462"/>
                  </a:lnTo>
                  <a:lnTo>
                    <a:pt x="163" y="481"/>
                  </a:lnTo>
                  <a:lnTo>
                    <a:pt x="162" y="502"/>
                  </a:lnTo>
                  <a:lnTo>
                    <a:pt x="160" y="519"/>
                  </a:lnTo>
                  <a:lnTo>
                    <a:pt x="162" y="536"/>
                  </a:lnTo>
                  <a:lnTo>
                    <a:pt x="163" y="549"/>
                  </a:lnTo>
                  <a:lnTo>
                    <a:pt x="171" y="563"/>
                  </a:lnTo>
                  <a:lnTo>
                    <a:pt x="184" y="576"/>
                  </a:lnTo>
                  <a:lnTo>
                    <a:pt x="198" y="584"/>
                  </a:lnTo>
                  <a:lnTo>
                    <a:pt x="209" y="587"/>
                  </a:lnTo>
                  <a:lnTo>
                    <a:pt x="215" y="589"/>
                  </a:lnTo>
                  <a:lnTo>
                    <a:pt x="215" y="589"/>
                  </a:lnTo>
                  <a:close/>
                </a:path>
              </a:pathLst>
            </a:custGeom>
            <a:solidFill>
              <a:srgbClr val="666666"/>
            </a:solidFill>
            <a:ln w="9525">
              <a:noFill/>
              <a:round/>
            </a:ln>
          </p:spPr>
          <p:txBody>
            <a:bodyPr/>
            <a:lstStyle/>
            <a:p>
              <a:endParaRPr lang="en-US"/>
            </a:p>
          </p:txBody>
        </p:sp>
        <p:sp>
          <p:nvSpPr>
            <p:cNvPr id="352488" name="Freeform 232"/>
            <p:cNvSpPr/>
            <p:nvPr/>
          </p:nvSpPr>
          <p:spPr bwMode="auto">
            <a:xfrm>
              <a:off x="3231" y="2004"/>
              <a:ext cx="289" cy="177"/>
            </a:xfrm>
            <a:custGeom>
              <a:avLst/>
              <a:gdLst/>
              <a:ahLst/>
              <a:cxnLst>
                <a:cxn ang="0">
                  <a:pos x="261" y="327"/>
                </a:cxn>
                <a:cxn ang="0">
                  <a:pos x="289" y="335"/>
                </a:cxn>
                <a:cxn ang="0">
                  <a:pos x="329" y="346"/>
                </a:cxn>
                <a:cxn ang="0">
                  <a:pos x="375" y="352"/>
                </a:cxn>
                <a:cxn ang="0">
                  <a:pos x="422" y="354"/>
                </a:cxn>
                <a:cxn ang="0">
                  <a:pos x="466" y="340"/>
                </a:cxn>
                <a:cxn ang="0">
                  <a:pos x="508" y="321"/>
                </a:cxn>
                <a:cxn ang="0">
                  <a:pos x="549" y="295"/>
                </a:cxn>
                <a:cxn ang="0">
                  <a:pos x="580" y="276"/>
                </a:cxn>
                <a:cxn ang="0">
                  <a:pos x="559" y="280"/>
                </a:cxn>
                <a:cxn ang="0">
                  <a:pos x="527" y="285"/>
                </a:cxn>
                <a:cxn ang="0">
                  <a:pos x="492" y="287"/>
                </a:cxn>
                <a:cxn ang="0">
                  <a:pos x="451" y="287"/>
                </a:cxn>
                <a:cxn ang="0">
                  <a:pos x="403" y="280"/>
                </a:cxn>
                <a:cxn ang="0">
                  <a:pos x="354" y="270"/>
                </a:cxn>
                <a:cxn ang="0">
                  <a:pos x="310" y="257"/>
                </a:cxn>
                <a:cxn ang="0">
                  <a:pos x="278" y="249"/>
                </a:cxn>
                <a:cxn ang="0">
                  <a:pos x="261" y="242"/>
                </a:cxn>
                <a:cxn ang="0">
                  <a:pos x="295" y="221"/>
                </a:cxn>
                <a:cxn ang="0">
                  <a:pos x="323" y="205"/>
                </a:cxn>
                <a:cxn ang="0">
                  <a:pos x="361" y="194"/>
                </a:cxn>
                <a:cxn ang="0">
                  <a:pos x="401" y="186"/>
                </a:cxn>
                <a:cxn ang="0">
                  <a:pos x="447" y="183"/>
                </a:cxn>
                <a:cxn ang="0">
                  <a:pos x="485" y="183"/>
                </a:cxn>
                <a:cxn ang="0">
                  <a:pos x="523" y="184"/>
                </a:cxn>
                <a:cxn ang="0">
                  <a:pos x="553" y="188"/>
                </a:cxn>
                <a:cxn ang="0">
                  <a:pos x="549" y="183"/>
                </a:cxn>
                <a:cxn ang="0">
                  <a:pos x="517" y="164"/>
                </a:cxn>
                <a:cxn ang="0">
                  <a:pos x="485" y="148"/>
                </a:cxn>
                <a:cxn ang="0">
                  <a:pos x="443" y="135"/>
                </a:cxn>
                <a:cxn ang="0">
                  <a:pos x="392" y="122"/>
                </a:cxn>
                <a:cxn ang="0">
                  <a:pos x="333" y="112"/>
                </a:cxn>
                <a:cxn ang="0">
                  <a:pos x="278" y="108"/>
                </a:cxn>
                <a:cxn ang="0">
                  <a:pos x="228" y="105"/>
                </a:cxn>
                <a:cxn ang="0">
                  <a:pos x="200" y="105"/>
                </a:cxn>
                <a:cxn ang="0">
                  <a:pos x="202" y="99"/>
                </a:cxn>
                <a:cxn ang="0">
                  <a:pos x="240" y="86"/>
                </a:cxn>
                <a:cxn ang="0">
                  <a:pos x="293" y="74"/>
                </a:cxn>
                <a:cxn ang="0">
                  <a:pos x="340" y="69"/>
                </a:cxn>
                <a:cxn ang="0">
                  <a:pos x="375" y="72"/>
                </a:cxn>
                <a:cxn ang="0">
                  <a:pos x="377" y="72"/>
                </a:cxn>
                <a:cxn ang="0">
                  <a:pos x="338" y="49"/>
                </a:cxn>
                <a:cxn ang="0">
                  <a:pos x="304" y="32"/>
                </a:cxn>
                <a:cxn ang="0">
                  <a:pos x="270" y="17"/>
                </a:cxn>
                <a:cxn ang="0">
                  <a:pos x="230" y="6"/>
                </a:cxn>
                <a:cxn ang="0">
                  <a:pos x="192" y="2"/>
                </a:cxn>
                <a:cxn ang="0">
                  <a:pos x="156" y="0"/>
                </a:cxn>
                <a:cxn ang="0">
                  <a:pos x="116" y="0"/>
                </a:cxn>
                <a:cxn ang="0">
                  <a:pos x="0" y="40"/>
                </a:cxn>
                <a:cxn ang="0">
                  <a:pos x="23" y="48"/>
                </a:cxn>
                <a:cxn ang="0">
                  <a:pos x="57" y="65"/>
                </a:cxn>
                <a:cxn ang="0">
                  <a:pos x="99" y="91"/>
                </a:cxn>
                <a:cxn ang="0">
                  <a:pos x="135" y="127"/>
                </a:cxn>
                <a:cxn ang="0">
                  <a:pos x="162" y="169"/>
                </a:cxn>
                <a:cxn ang="0">
                  <a:pos x="188" y="221"/>
                </a:cxn>
                <a:cxn ang="0">
                  <a:pos x="207" y="285"/>
                </a:cxn>
              </a:cxnLst>
              <a:rect l="0" t="0" r="r" b="b"/>
              <a:pathLst>
                <a:path w="580" h="354">
                  <a:moveTo>
                    <a:pt x="245" y="321"/>
                  </a:moveTo>
                  <a:lnTo>
                    <a:pt x="249" y="321"/>
                  </a:lnTo>
                  <a:lnTo>
                    <a:pt x="261" y="327"/>
                  </a:lnTo>
                  <a:lnTo>
                    <a:pt x="266" y="329"/>
                  </a:lnTo>
                  <a:lnTo>
                    <a:pt x="278" y="333"/>
                  </a:lnTo>
                  <a:lnTo>
                    <a:pt x="289" y="335"/>
                  </a:lnTo>
                  <a:lnTo>
                    <a:pt x="302" y="340"/>
                  </a:lnTo>
                  <a:lnTo>
                    <a:pt x="314" y="342"/>
                  </a:lnTo>
                  <a:lnTo>
                    <a:pt x="329" y="346"/>
                  </a:lnTo>
                  <a:lnTo>
                    <a:pt x="344" y="348"/>
                  </a:lnTo>
                  <a:lnTo>
                    <a:pt x="359" y="352"/>
                  </a:lnTo>
                  <a:lnTo>
                    <a:pt x="375" y="352"/>
                  </a:lnTo>
                  <a:lnTo>
                    <a:pt x="392" y="354"/>
                  </a:lnTo>
                  <a:lnTo>
                    <a:pt x="405" y="354"/>
                  </a:lnTo>
                  <a:lnTo>
                    <a:pt x="422" y="354"/>
                  </a:lnTo>
                  <a:lnTo>
                    <a:pt x="437" y="350"/>
                  </a:lnTo>
                  <a:lnTo>
                    <a:pt x="451" y="346"/>
                  </a:lnTo>
                  <a:lnTo>
                    <a:pt x="466" y="340"/>
                  </a:lnTo>
                  <a:lnTo>
                    <a:pt x="483" y="335"/>
                  </a:lnTo>
                  <a:lnTo>
                    <a:pt x="494" y="327"/>
                  </a:lnTo>
                  <a:lnTo>
                    <a:pt x="508" y="321"/>
                  </a:lnTo>
                  <a:lnTo>
                    <a:pt x="519" y="316"/>
                  </a:lnTo>
                  <a:lnTo>
                    <a:pt x="532" y="310"/>
                  </a:lnTo>
                  <a:lnTo>
                    <a:pt x="549" y="295"/>
                  </a:lnTo>
                  <a:lnTo>
                    <a:pt x="567" y="285"/>
                  </a:lnTo>
                  <a:lnTo>
                    <a:pt x="576" y="278"/>
                  </a:lnTo>
                  <a:lnTo>
                    <a:pt x="580" y="276"/>
                  </a:lnTo>
                  <a:lnTo>
                    <a:pt x="576" y="276"/>
                  </a:lnTo>
                  <a:lnTo>
                    <a:pt x="570" y="278"/>
                  </a:lnTo>
                  <a:lnTo>
                    <a:pt x="559" y="280"/>
                  </a:lnTo>
                  <a:lnTo>
                    <a:pt x="546" y="283"/>
                  </a:lnTo>
                  <a:lnTo>
                    <a:pt x="536" y="283"/>
                  </a:lnTo>
                  <a:lnTo>
                    <a:pt x="527" y="285"/>
                  </a:lnTo>
                  <a:lnTo>
                    <a:pt x="515" y="285"/>
                  </a:lnTo>
                  <a:lnTo>
                    <a:pt x="506" y="287"/>
                  </a:lnTo>
                  <a:lnTo>
                    <a:pt x="492" y="287"/>
                  </a:lnTo>
                  <a:lnTo>
                    <a:pt x="479" y="287"/>
                  </a:lnTo>
                  <a:lnTo>
                    <a:pt x="466" y="287"/>
                  </a:lnTo>
                  <a:lnTo>
                    <a:pt x="451" y="287"/>
                  </a:lnTo>
                  <a:lnTo>
                    <a:pt x="434" y="283"/>
                  </a:lnTo>
                  <a:lnTo>
                    <a:pt x="420" y="281"/>
                  </a:lnTo>
                  <a:lnTo>
                    <a:pt x="403" y="280"/>
                  </a:lnTo>
                  <a:lnTo>
                    <a:pt x="386" y="278"/>
                  </a:lnTo>
                  <a:lnTo>
                    <a:pt x="371" y="272"/>
                  </a:lnTo>
                  <a:lnTo>
                    <a:pt x="354" y="270"/>
                  </a:lnTo>
                  <a:lnTo>
                    <a:pt x="338" y="264"/>
                  </a:lnTo>
                  <a:lnTo>
                    <a:pt x="325" y="262"/>
                  </a:lnTo>
                  <a:lnTo>
                    <a:pt x="310" y="257"/>
                  </a:lnTo>
                  <a:lnTo>
                    <a:pt x="299" y="255"/>
                  </a:lnTo>
                  <a:lnTo>
                    <a:pt x="285" y="251"/>
                  </a:lnTo>
                  <a:lnTo>
                    <a:pt x="278" y="249"/>
                  </a:lnTo>
                  <a:lnTo>
                    <a:pt x="262" y="245"/>
                  </a:lnTo>
                  <a:lnTo>
                    <a:pt x="259" y="245"/>
                  </a:lnTo>
                  <a:lnTo>
                    <a:pt x="261" y="242"/>
                  </a:lnTo>
                  <a:lnTo>
                    <a:pt x="268" y="238"/>
                  </a:lnTo>
                  <a:lnTo>
                    <a:pt x="278" y="228"/>
                  </a:lnTo>
                  <a:lnTo>
                    <a:pt x="295" y="221"/>
                  </a:lnTo>
                  <a:lnTo>
                    <a:pt x="302" y="215"/>
                  </a:lnTo>
                  <a:lnTo>
                    <a:pt x="312" y="211"/>
                  </a:lnTo>
                  <a:lnTo>
                    <a:pt x="323" y="205"/>
                  </a:lnTo>
                  <a:lnTo>
                    <a:pt x="337" y="202"/>
                  </a:lnTo>
                  <a:lnTo>
                    <a:pt x="348" y="198"/>
                  </a:lnTo>
                  <a:lnTo>
                    <a:pt x="361" y="194"/>
                  </a:lnTo>
                  <a:lnTo>
                    <a:pt x="375" y="190"/>
                  </a:lnTo>
                  <a:lnTo>
                    <a:pt x="390" y="190"/>
                  </a:lnTo>
                  <a:lnTo>
                    <a:pt x="401" y="186"/>
                  </a:lnTo>
                  <a:lnTo>
                    <a:pt x="415" y="184"/>
                  </a:lnTo>
                  <a:lnTo>
                    <a:pt x="430" y="183"/>
                  </a:lnTo>
                  <a:lnTo>
                    <a:pt x="447" y="183"/>
                  </a:lnTo>
                  <a:lnTo>
                    <a:pt x="458" y="183"/>
                  </a:lnTo>
                  <a:lnTo>
                    <a:pt x="473" y="183"/>
                  </a:lnTo>
                  <a:lnTo>
                    <a:pt x="485" y="183"/>
                  </a:lnTo>
                  <a:lnTo>
                    <a:pt x="500" y="184"/>
                  </a:lnTo>
                  <a:lnTo>
                    <a:pt x="511" y="184"/>
                  </a:lnTo>
                  <a:lnTo>
                    <a:pt x="523" y="184"/>
                  </a:lnTo>
                  <a:lnTo>
                    <a:pt x="532" y="184"/>
                  </a:lnTo>
                  <a:lnTo>
                    <a:pt x="542" y="186"/>
                  </a:lnTo>
                  <a:lnTo>
                    <a:pt x="553" y="188"/>
                  </a:lnTo>
                  <a:lnTo>
                    <a:pt x="559" y="190"/>
                  </a:lnTo>
                  <a:lnTo>
                    <a:pt x="555" y="186"/>
                  </a:lnTo>
                  <a:lnTo>
                    <a:pt x="549" y="183"/>
                  </a:lnTo>
                  <a:lnTo>
                    <a:pt x="538" y="175"/>
                  </a:lnTo>
                  <a:lnTo>
                    <a:pt x="527" y="169"/>
                  </a:lnTo>
                  <a:lnTo>
                    <a:pt x="517" y="164"/>
                  </a:lnTo>
                  <a:lnTo>
                    <a:pt x="508" y="158"/>
                  </a:lnTo>
                  <a:lnTo>
                    <a:pt x="496" y="152"/>
                  </a:lnTo>
                  <a:lnTo>
                    <a:pt x="485" y="148"/>
                  </a:lnTo>
                  <a:lnTo>
                    <a:pt x="473" y="143"/>
                  </a:lnTo>
                  <a:lnTo>
                    <a:pt x="458" y="139"/>
                  </a:lnTo>
                  <a:lnTo>
                    <a:pt x="443" y="135"/>
                  </a:lnTo>
                  <a:lnTo>
                    <a:pt x="430" y="131"/>
                  </a:lnTo>
                  <a:lnTo>
                    <a:pt x="411" y="126"/>
                  </a:lnTo>
                  <a:lnTo>
                    <a:pt x="392" y="122"/>
                  </a:lnTo>
                  <a:lnTo>
                    <a:pt x="373" y="118"/>
                  </a:lnTo>
                  <a:lnTo>
                    <a:pt x="354" y="116"/>
                  </a:lnTo>
                  <a:lnTo>
                    <a:pt x="333" y="112"/>
                  </a:lnTo>
                  <a:lnTo>
                    <a:pt x="314" y="112"/>
                  </a:lnTo>
                  <a:lnTo>
                    <a:pt x="295" y="108"/>
                  </a:lnTo>
                  <a:lnTo>
                    <a:pt x="278" y="108"/>
                  </a:lnTo>
                  <a:lnTo>
                    <a:pt x="259" y="107"/>
                  </a:lnTo>
                  <a:lnTo>
                    <a:pt x="243" y="105"/>
                  </a:lnTo>
                  <a:lnTo>
                    <a:pt x="228" y="105"/>
                  </a:lnTo>
                  <a:lnTo>
                    <a:pt x="217" y="105"/>
                  </a:lnTo>
                  <a:lnTo>
                    <a:pt x="205" y="105"/>
                  </a:lnTo>
                  <a:lnTo>
                    <a:pt x="200" y="105"/>
                  </a:lnTo>
                  <a:lnTo>
                    <a:pt x="194" y="105"/>
                  </a:lnTo>
                  <a:lnTo>
                    <a:pt x="194" y="103"/>
                  </a:lnTo>
                  <a:lnTo>
                    <a:pt x="202" y="99"/>
                  </a:lnTo>
                  <a:lnTo>
                    <a:pt x="211" y="95"/>
                  </a:lnTo>
                  <a:lnTo>
                    <a:pt x="226" y="91"/>
                  </a:lnTo>
                  <a:lnTo>
                    <a:pt x="240" y="86"/>
                  </a:lnTo>
                  <a:lnTo>
                    <a:pt x="257" y="80"/>
                  </a:lnTo>
                  <a:lnTo>
                    <a:pt x="274" y="74"/>
                  </a:lnTo>
                  <a:lnTo>
                    <a:pt x="293" y="74"/>
                  </a:lnTo>
                  <a:lnTo>
                    <a:pt x="310" y="69"/>
                  </a:lnTo>
                  <a:lnTo>
                    <a:pt x="327" y="69"/>
                  </a:lnTo>
                  <a:lnTo>
                    <a:pt x="340" y="69"/>
                  </a:lnTo>
                  <a:lnTo>
                    <a:pt x="356" y="70"/>
                  </a:lnTo>
                  <a:lnTo>
                    <a:pt x="365" y="70"/>
                  </a:lnTo>
                  <a:lnTo>
                    <a:pt x="375" y="72"/>
                  </a:lnTo>
                  <a:lnTo>
                    <a:pt x="377" y="74"/>
                  </a:lnTo>
                  <a:lnTo>
                    <a:pt x="382" y="76"/>
                  </a:lnTo>
                  <a:lnTo>
                    <a:pt x="377" y="72"/>
                  </a:lnTo>
                  <a:lnTo>
                    <a:pt x="369" y="69"/>
                  </a:lnTo>
                  <a:lnTo>
                    <a:pt x="356" y="59"/>
                  </a:lnTo>
                  <a:lnTo>
                    <a:pt x="338" y="49"/>
                  </a:lnTo>
                  <a:lnTo>
                    <a:pt x="327" y="44"/>
                  </a:lnTo>
                  <a:lnTo>
                    <a:pt x="316" y="38"/>
                  </a:lnTo>
                  <a:lnTo>
                    <a:pt x="304" y="32"/>
                  </a:lnTo>
                  <a:lnTo>
                    <a:pt x="295" y="29"/>
                  </a:lnTo>
                  <a:lnTo>
                    <a:pt x="281" y="23"/>
                  </a:lnTo>
                  <a:lnTo>
                    <a:pt x="270" y="17"/>
                  </a:lnTo>
                  <a:lnTo>
                    <a:pt x="257" y="13"/>
                  </a:lnTo>
                  <a:lnTo>
                    <a:pt x="245" y="11"/>
                  </a:lnTo>
                  <a:lnTo>
                    <a:pt x="230" y="6"/>
                  </a:lnTo>
                  <a:lnTo>
                    <a:pt x="217" y="4"/>
                  </a:lnTo>
                  <a:lnTo>
                    <a:pt x="204" y="2"/>
                  </a:lnTo>
                  <a:lnTo>
                    <a:pt x="192" y="2"/>
                  </a:lnTo>
                  <a:lnTo>
                    <a:pt x="179" y="0"/>
                  </a:lnTo>
                  <a:lnTo>
                    <a:pt x="167" y="0"/>
                  </a:lnTo>
                  <a:lnTo>
                    <a:pt x="156" y="0"/>
                  </a:lnTo>
                  <a:lnTo>
                    <a:pt x="147" y="0"/>
                  </a:lnTo>
                  <a:lnTo>
                    <a:pt x="128" y="0"/>
                  </a:lnTo>
                  <a:lnTo>
                    <a:pt x="116" y="0"/>
                  </a:lnTo>
                  <a:lnTo>
                    <a:pt x="107" y="0"/>
                  </a:lnTo>
                  <a:lnTo>
                    <a:pt x="105" y="2"/>
                  </a:lnTo>
                  <a:lnTo>
                    <a:pt x="0" y="40"/>
                  </a:lnTo>
                  <a:lnTo>
                    <a:pt x="2" y="40"/>
                  </a:lnTo>
                  <a:lnTo>
                    <a:pt x="12" y="44"/>
                  </a:lnTo>
                  <a:lnTo>
                    <a:pt x="23" y="48"/>
                  </a:lnTo>
                  <a:lnTo>
                    <a:pt x="40" y="57"/>
                  </a:lnTo>
                  <a:lnTo>
                    <a:pt x="48" y="61"/>
                  </a:lnTo>
                  <a:lnTo>
                    <a:pt x="57" y="65"/>
                  </a:lnTo>
                  <a:lnTo>
                    <a:pt x="69" y="70"/>
                  </a:lnTo>
                  <a:lnTo>
                    <a:pt x="80" y="78"/>
                  </a:lnTo>
                  <a:lnTo>
                    <a:pt x="99" y="91"/>
                  </a:lnTo>
                  <a:lnTo>
                    <a:pt x="120" y="110"/>
                  </a:lnTo>
                  <a:lnTo>
                    <a:pt x="128" y="118"/>
                  </a:lnTo>
                  <a:lnTo>
                    <a:pt x="135" y="127"/>
                  </a:lnTo>
                  <a:lnTo>
                    <a:pt x="143" y="139"/>
                  </a:lnTo>
                  <a:lnTo>
                    <a:pt x="150" y="150"/>
                  </a:lnTo>
                  <a:lnTo>
                    <a:pt x="162" y="169"/>
                  </a:lnTo>
                  <a:lnTo>
                    <a:pt x="173" y="190"/>
                  </a:lnTo>
                  <a:lnTo>
                    <a:pt x="181" y="205"/>
                  </a:lnTo>
                  <a:lnTo>
                    <a:pt x="188" y="221"/>
                  </a:lnTo>
                  <a:lnTo>
                    <a:pt x="192" y="230"/>
                  </a:lnTo>
                  <a:lnTo>
                    <a:pt x="194" y="234"/>
                  </a:lnTo>
                  <a:lnTo>
                    <a:pt x="207" y="285"/>
                  </a:lnTo>
                  <a:lnTo>
                    <a:pt x="245" y="321"/>
                  </a:lnTo>
                  <a:lnTo>
                    <a:pt x="245" y="321"/>
                  </a:lnTo>
                  <a:close/>
                </a:path>
              </a:pathLst>
            </a:custGeom>
            <a:solidFill>
              <a:srgbClr val="999999"/>
            </a:solidFill>
            <a:ln w="9525">
              <a:noFill/>
              <a:round/>
            </a:ln>
          </p:spPr>
          <p:txBody>
            <a:bodyPr/>
            <a:lstStyle/>
            <a:p>
              <a:endParaRPr lang="en-US"/>
            </a:p>
          </p:txBody>
        </p:sp>
        <p:sp>
          <p:nvSpPr>
            <p:cNvPr id="352489" name="Freeform 233"/>
            <p:cNvSpPr/>
            <p:nvPr/>
          </p:nvSpPr>
          <p:spPr bwMode="auto">
            <a:xfrm>
              <a:off x="3053" y="2044"/>
              <a:ext cx="244" cy="242"/>
            </a:xfrm>
            <a:custGeom>
              <a:avLst/>
              <a:gdLst/>
              <a:ahLst/>
              <a:cxnLst>
                <a:cxn ang="0">
                  <a:pos x="363" y="277"/>
                </a:cxn>
                <a:cxn ang="0">
                  <a:pos x="414" y="264"/>
                </a:cxn>
                <a:cxn ang="0">
                  <a:pos x="463" y="241"/>
                </a:cxn>
                <a:cxn ang="0">
                  <a:pos x="488" y="203"/>
                </a:cxn>
                <a:cxn ang="0">
                  <a:pos x="477" y="152"/>
                </a:cxn>
                <a:cxn ang="0">
                  <a:pos x="443" y="97"/>
                </a:cxn>
                <a:cxn ang="0">
                  <a:pos x="393" y="49"/>
                </a:cxn>
                <a:cxn ang="0">
                  <a:pos x="349" y="15"/>
                </a:cxn>
                <a:cxn ang="0">
                  <a:pos x="302" y="0"/>
                </a:cxn>
                <a:cxn ang="0">
                  <a:pos x="232" y="15"/>
                </a:cxn>
                <a:cxn ang="0">
                  <a:pos x="175" y="32"/>
                </a:cxn>
                <a:cxn ang="0">
                  <a:pos x="125" y="49"/>
                </a:cxn>
                <a:cxn ang="0">
                  <a:pos x="78" y="70"/>
                </a:cxn>
                <a:cxn ang="0">
                  <a:pos x="38" y="103"/>
                </a:cxn>
                <a:cxn ang="0">
                  <a:pos x="11" y="146"/>
                </a:cxn>
                <a:cxn ang="0">
                  <a:pos x="2" y="198"/>
                </a:cxn>
                <a:cxn ang="0">
                  <a:pos x="0" y="253"/>
                </a:cxn>
                <a:cxn ang="0">
                  <a:pos x="2" y="308"/>
                </a:cxn>
                <a:cxn ang="0">
                  <a:pos x="4" y="354"/>
                </a:cxn>
                <a:cxn ang="0">
                  <a:pos x="9" y="416"/>
                </a:cxn>
                <a:cxn ang="0">
                  <a:pos x="38" y="468"/>
                </a:cxn>
                <a:cxn ang="0">
                  <a:pos x="74" y="481"/>
                </a:cxn>
                <a:cxn ang="0">
                  <a:pos x="62" y="439"/>
                </a:cxn>
                <a:cxn ang="0">
                  <a:pos x="57" y="369"/>
                </a:cxn>
                <a:cxn ang="0">
                  <a:pos x="59" y="302"/>
                </a:cxn>
                <a:cxn ang="0">
                  <a:pos x="64" y="293"/>
                </a:cxn>
                <a:cxn ang="0">
                  <a:pos x="78" y="335"/>
                </a:cxn>
                <a:cxn ang="0">
                  <a:pos x="125" y="382"/>
                </a:cxn>
                <a:cxn ang="0">
                  <a:pos x="138" y="310"/>
                </a:cxn>
                <a:cxn ang="0">
                  <a:pos x="123" y="279"/>
                </a:cxn>
                <a:cxn ang="0">
                  <a:pos x="140" y="217"/>
                </a:cxn>
                <a:cxn ang="0">
                  <a:pos x="176" y="150"/>
                </a:cxn>
                <a:cxn ang="0">
                  <a:pos x="163" y="135"/>
                </a:cxn>
                <a:cxn ang="0">
                  <a:pos x="121" y="142"/>
                </a:cxn>
                <a:cxn ang="0">
                  <a:pos x="81" y="179"/>
                </a:cxn>
                <a:cxn ang="0">
                  <a:pos x="66" y="205"/>
                </a:cxn>
                <a:cxn ang="0">
                  <a:pos x="74" y="173"/>
                </a:cxn>
                <a:cxn ang="0">
                  <a:pos x="100" y="120"/>
                </a:cxn>
                <a:cxn ang="0">
                  <a:pos x="140" y="87"/>
                </a:cxn>
                <a:cxn ang="0">
                  <a:pos x="203" y="85"/>
                </a:cxn>
                <a:cxn ang="0">
                  <a:pos x="277" y="99"/>
                </a:cxn>
                <a:cxn ang="0">
                  <a:pos x="317" y="110"/>
                </a:cxn>
                <a:cxn ang="0">
                  <a:pos x="277" y="123"/>
                </a:cxn>
                <a:cxn ang="0">
                  <a:pos x="243" y="163"/>
                </a:cxn>
                <a:cxn ang="0">
                  <a:pos x="285" y="175"/>
                </a:cxn>
                <a:cxn ang="0">
                  <a:pos x="317" y="167"/>
                </a:cxn>
                <a:cxn ang="0">
                  <a:pos x="378" y="167"/>
                </a:cxn>
                <a:cxn ang="0">
                  <a:pos x="427" y="171"/>
                </a:cxn>
                <a:cxn ang="0">
                  <a:pos x="414" y="201"/>
                </a:cxn>
                <a:cxn ang="0">
                  <a:pos x="368" y="251"/>
                </a:cxn>
                <a:cxn ang="0">
                  <a:pos x="334" y="281"/>
                </a:cxn>
              </a:cxnLst>
              <a:rect l="0" t="0" r="r" b="b"/>
              <a:pathLst>
                <a:path w="488" h="485">
                  <a:moveTo>
                    <a:pt x="334" y="285"/>
                  </a:moveTo>
                  <a:lnTo>
                    <a:pt x="338" y="283"/>
                  </a:lnTo>
                  <a:lnTo>
                    <a:pt x="353" y="281"/>
                  </a:lnTo>
                  <a:lnTo>
                    <a:pt x="363" y="277"/>
                  </a:lnTo>
                  <a:lnTo>
                    <a:pt x="374" y="276"/>
                  </a:lnTo>
                  <a:lnTo>
                    <a:pt x="387" y="272"/>
                  </a:lnTo>
                  <a:lnTo>
                    <a:pt x="403" y="270"/>
                  </a:lnTo>
                  <a:lnTo>
                    <a:pt x="414" y="264"/>
                  </a:lnTo>
                  <a:lnTo>
                    <a:pt x="427" y="260"/>
                  </a:lnTo>
                  <a:lnTo>
                    <a:pt x="441" y="255"/>
                  </a:lnTo>
                  <a:lnTo>
                    <a:pt x="454" y="249"/>
                  </a:lnTo>
                  <a:lnTo>
                    <a:pt x="463" y="241"/>
                  </a:lnTo>
                  <a:lnTo>
                    <a:pt x="475" y="234"/>
                  </a:lnTo>
                  <a:lnTo>
                    <a:pt x="481" y="224"/>
                  </a:lnTo>
                  <a:lnTo>
                    <a:pt x="488" y="217"/>
                  </a:lnTo>
                  <a:lnTo>
                    <a:pt x="488" y="203"/>
                  </a:lnTo>
                  <a:lnTo>
                    <a:pt x="488" y="192"/>
                  </a:lnTo>
                  <a:lnTo>
                    <a:pt x="486" y="179"/>
                  </a:lnTo>
                  <a:lnTo>
                    <a:pt x="484" y="167"/>
                  </a:lnTo>
                  <a:lnTo>
                    <a:pt x="477" y="152"/>
                  </a:lnTo>
                  <a:lnTo>
                    <a:pt x="471" y="139"/>
                  </a:lnTo>
                  <a:lnTo>
                    <a:pt x="462" y="123"/>
                  </a:lnTo>
                  <a:lnTo>
                    <a:pt x="454" y="112"/>
                  </a:lnTo>
                  <a:lnTo>
                    <a:pt x="443" y="97"/>
                  </a:lnTo>
                  <a:lnTo>
                    <a:pt x="431" y="84"/>
                  </a:lnTo>
                  <a:lnTo>
                    <a:pt x="418" y="72"/>
                  </a:lnTo>
                  <a:lnTo>
                    <a:pt x="406" y="61"/>
                  </a:lnTo>
                  <a:lnTo>
                    <a:pt x="393" y="49"/>
                  </a:lnTo>
                  <a:lnTo>
                    <a:pt x="382" y="40"/>
                  </a:lnTo>
                  <a:lnTo>
                    <a:pt x="370" y="30"/>
                  </a:lnTo>
                  <a:lnTo>
                    <a:pt x="361" y="25"/>
                  </a:lnTo>
                  <a:lnTo>
                    <a:pt x="349" y="15"/>
                  </a:lnTo>
                  <a:lnTo>
                    <a:pt x="338" y="11"/>
                  </a:lnTo>
                  <a:lnTo>
                    <a:pt x="329" y="6"/>
                  </a:lnTo>
                  <a:lnTo>
                    <a:pt x="319" y="4"/>
                  </a:lnTo>
                  <a:lnTo>
                    <a:pt x="302" y="0"/>
                  </a:lnTo>
                  <a:lnTo>
                    <a:pt x="285" y="2"/>
                  </a:lnTo>
                  <a:lnTo>
                    <a:pt x="268" y="4"/>
                  </a:lnTo>
                  <a:lnTo>
                    <a:pt x="251" y="9"/>
                  </a:lnTo>
                  <a:lnTo>
                    <a:pt x="232" y="15"/>
                  </a:lnTo>
                  <a:lnTo>
                    <a:pt x="213" y="25"/>
                  </a:lnTo>
                  <a:lnTo>
                    <a:pt x="199" y="27"/>
                  </a:lnTo>
                  <a:lnTo>
                    <a:pt x="188" y="30"/>
                  </a:lnTo>
                  <a:lnTo>
                    <a:pt x="175" y="32"/>
                  </a:lnTo>
                  <a:lnTo>
                    <a:pt x="163" y="36"/>
                  </a:lnTo>
                  <a:lnTo>
                    <a:pt x="150" y="40"/>
                  </a:lnTo>
                  <a:lnTo>
                    <a:pt x="137" y="44"/>
                  </a:lnTo>
                  <a:lnTo>
                    <a:pt x="125" y="49"/>
                  </a:lnTo>
                  <a:lnTo>
                    <a:pt x="114" y="55"/>
                  </a:lnTo>
                  <a:lnTo>
                    <a:pt x="100" y="59"/>
                  </a:lnTo>
                  <a:lnTo>
                    <a:pt x="89" y="65"/>
                  </a:lnTo>
                  <a:lnTo>
                    <a:pt x="78" y="70"/>
                  </a:lnTo>
                  <a:lnTo>
                    <a:pt x="66" y="78"/>
                  </a:lnTo>
                  <a:lnTo>
                    <a:pt x="55" y="84"/>
                  </a:lnTo>
                  <a:lnTo>
                    <a:pt x="47" y="93"/>
                  </a:lnTo>
                  <a:lnTo>
                    <a:pt x="38" y="103"/>
                  </a:lnTo>
                  <a:lnTo>
                    <a:pt x="32" y="114"/>
                  </a:lnTo>
                  <a:lnTo>
                    <a:pt x="23" y="123"/>
                  </a:lnTo>
                  <a:lnTo>
                    <a:pt x="17" y="135"/>
                  </a:lnTo>
                  <a:lnTo>
                    <a:pt x="11" y="146"/>
                  </a:lnTo>
                  <a:lnTo>
                    <a:pt x="9" y="158"/>
                  </a:lnTo>
                  <a:lnTo>
                    <a:pt x="4" y="169"/>
                  </a:lnTo>
                  <a:lnTo>
                    <a:pt x="2" y="184"/>
                  </a:lnTo>
                  <a:lnTo>
                    <a:pt x="2" y="198"/>
                  </a:lnTo>
                  <a:lnTo>
                    <a:pt x="2" y="213"/>
                  </a:lnTo>
                  <a:lnTo>
                    <a:pt x="0" y="224"/>
                  </a:lnTo>
                  <a:lnTo>
                    <a:pt x="0" y="239"/>
                  </a:lnTo>
                  <a:lnTo>
                    <a:pt x="0" y="253"/>
                  </a:lnTo>
                  <a:lnTo>
                    <a:pt x="0" y="268"/>
                  </a:lnTo>
                  <a:lnTo>
                    <a:pt x="0" y="281"/>
                  </a:lnTo>
                  <a:lnTo>
                    <a:pt x="2" y="295"/>
                  </a:lnTo>
                  <a:lnTo>
                    <a:pt x="2" y="308"/>
                  </a:lnTo>
                  <a:lnTo>
                    <a:pt x="4" y="321"/>
                  </a:lnTo>
                  <a:lnTo>
                    <a:pt x="4" y="331"/>
                  </a:lnTo>
                  <a:lnTo>
                    <a:pt x="4" y="342"/>
                  </a:lnTo>
                  <a:lnTo>
                    <a:pt x="4" y="354"/>
                  </a:lnTo>
                  <a:lnTo>
                    <a:pt x="5" y="365"/>
                  </a:lnTo>
                  <a:lnTo>
                    <a:pt x="5" y="384"/>
                  </a:lnTo>
                  <a:lnTo>
                    <a:pt x="9" y="403"/>
                  </a:lnTo>
                  <a:lnTo>
                    <a:pt x="9" y="416"/>
                  </a:lnTo>
                  <a:lnTo>
                    <a:pt x="13" y="430"/>
                  </a:lnTo>
                  <a:lnTo>
                    <a:pt x="19" y="441"/>
                  </a:lnTo>
                  <a:lnTo>
                    <a:pt x="24" y="452"/>
                  </a:lnTo>
                  <a:lnTo>
                    <a:pt x="38" y="468"/>
                  </a:lnTo>
                  <a:lnTo>
                    <a:pt x="55" y="477"/>
                  </a:lnTo>
                  <a:lnTo>
                    <a:pt x="68" y="483"/>
                  </a:lnTo>
                  <a:lnTo>
                    <a:pt x="76" y="485"/>
                  </a:lnTo>
                  <a:lnTo>
                    <a:pt x="74" y="481"/>
                  </a:lnTo>
                  <a:lnTo>
                    <a:pt x="72" y="475"/>
                  </a:lnTo>
                  <a:lnTo>
                    <a:pt x="68" y="466"/>
                  </a:lnTo>
                  <a:lnTo>
                    <a:pt x="66" y="454"/>
                  </a:lnTo>
                  <a:lnTo>
                    <a:pt x="62" y="439"/>
                  </a:lnTo>
                  <a:lnTo>
                    <a:pt x="61" y="424"/>
                  </a:lnTo>
                  <a:lnTo>
                    <a:pt x="59" y="407"/>
                  </a:lnTo>
                  <a:lnTo>
                    <a:pt x="59" y="390"/>
                  </a:lnTo>
                  <a:lnTo>
                    <a:pt x="57" y="369"/>
                  </a:lnTo>
                  <a:lnTo>
                    <a:pt x="57" y="350"/>
                  </a:lnTo>
                  <a:lnTo>
                    <a:pt x="57" y="333"/>
                  </a:lnTo>
                  <a:lnTo>
                    <a:pt x="59" y="317"/>
                  </a:lnTo>
                  <a:lnTo>
                    <a:pt x="59" y="302"/>
                  </a:lnTo>
                  <a:lnTo>
                    <a:pt x="61" y="293"/>
                  </a:lnTo>
                  <a:lnTo>
                    <a:pt x="62" y="285"/>
                  </a:lnTo>
                  <a:lnTo>
                    <a:pt x="64" y="285"/>
                  </a:lnTo>
                  <a:lnTo>
                    <a:pt x="64" y="293"/>
                  </a:lnTo>
                  <a:lnTo>
                    <a:pt x="66" y="300"/>
                  </a:lnTo>
                  <a:lnTo>
                    <a:pt x="70" y="312"/>
                  </a:lnTo>
                  <a:lnTo>
                    <a:pt x="72" y="323"/>
                  </a:lnTo>
                  <a:lnTo>
                    <a:pt x="78" y="335"/>
                  </a:lnTo>
                  <a:lnTo>
                    <a:pt x="83" y="346"/>
                  </a:lnTo>
                  <a:lnTo>
                    <a:pt x="93" y="359"/>
                  </a:lnTo>
                  <a:lnTo>
                    <a:pt x="108" y="373"/>
                  </a:lnTo>
                  <a:lnTo>
                    <a:pt x="125" y="382"/>
                  </a:lnTo>
                  <a:lnTo>
                    <a:pt x="137" y="388"/>
                  </a:lnTo>
                  <a:lnTo>
                    <a:pt x="144" y="390"/>
                  </a:lnTo>
                  <a:lnTo>
                    <a:pt x="135" y="355"/>
                  </a:lnTo>
                  <a:lnTo>
                    <a:pt x="138" y="310"/>
                  </a:lnTo>
                  <a:lnTo>
                    <a:pt x="135" y="306"/>
                  </a:lnTo>
                  <a:lnTo>
                    <a:pt x="127" y="296"/>
                  </a:lnTo>
                  <a:lnTo>
                    <a:pt x="123" y="289"/>
                  </a:lnTo>
                  <a:lnTo>
                    <a:pt x="123" y="279"/>
                  </a:lnTo>
                  <a:lnTo>
                    <a:pt x="123" y="266"/>
                  </a:lnTo>
                  <a:lnTo>
                    <a:pt x="127" y="253"/>
                  </a:lnTo>
                  <a:lnTo>
                    <a:pt x="131" y="234"/>
                  </a:lnTo>
                  <a:lnTo>
                    <a:pt x="140" y="217"/>
                  </a:lnTo>
                  <a:lnTo>
                    <a:pt x="148" y="196"/>
                  </a:lnTo>
                  <a:lnTo>
                    <a:pt x="159" y="179"/>
                  </a:lnTo>
                  <a:lnTo>
                    <a:pt x="167" y="162"/>
                  </a:lnTo>
                  <a:lnTo>
                    <a:pt x="176" y="150"/>
                  </a:lnTo>
                  <a:lnTo>
                    <a:pt x="182" y="141"/>
                  </a:lnTo>
                  <a:lnTo>
                    <a:pt x="186" y="139"/>
                  </a:lnTo>
                  <a:lnTo>
                    <a:pt x="178" y="137"/>
                  </a:lnTo>
                  <a:lnTo>
                    <a:pt x="163" y="135"/>
                  </a:lnTo>
                  <a:lnTo>
                    <a:pt x="152" y="133"/>
                  </a:lnTo>
                  <a:lnTo>
                    <a:pt x="142" y="135"/>
                  </a:lnTo>
                  <a:lnTo>
                    <a:pt x="131" y="137"/>
                  </a:lnTo>
                  <a:lnTo>
                    <a:pt x="121" y="142"/>
                  </a:lnTo>
                  <a:lnTo>
                    <a:pt x="110" y="148"/>
                  </a:lnTo>
                  <a:lnTo>
                    <a:pt x="99" y="158"/>
                  </a:lnTo>
                  <a:lnTo>
                    <a:pt x="89" y="167"/>
                  </a:lnTo>
                  <a:lnTo>
                    <a:pt x="81" y="179"/>
                  </a:lnTo>
                  <a:lnTo>
                    <a:pt x="74" y="188"/>
                  </a:lnTo>
                  <a:lnTo>
                    <a:pt x="70" y="198"/>
                  </a:lnTo>
                  <a:lnTo>
                    <a:pt x="66" y="201"/>
                  </a:lnTo>
                  <a:lnTo>
                    <a:pt x="66" y="205"/>
                  </a:lnTo>
                  <a:lnTo>
                    <a:pt x="66" y="201"/>
                  </a:lnTo>
                  <a:lnTo>
                    <a:pt x="66" y="194"/>
                  </a:lnTo>
                  <a:lnTo>
                    <a:pt x="68" y="182"/>
                  </a:lnTo>
                  <a:lnTo>
                    <a:pt x="74" y="173"/>
                  </a:lnTo>
                  <a:lnTo>
                    <a:pt x="78" y="158"/>
                  </a:lnTo>
                  <a:lnTo>
                    <a:pt x="83" y="144"/>
                  </a:lnTo>
                  <a:lnTo>
                    <a:pt x="91" y="131"/>
                  </a:lnTo>
                  <a:lnTo>
                    <a:pt x="100" y="120"/>
                  </a:lnTo>
                  <a:lnTo>
                    <a:pt x="106" y="106"/>
                  </a:lnTo>
                  <a:lnTo>
                    <a:pt x="118" y="99"/>
                  </a:lnTo>
                  <a:lnTo>
                    <a:pt x="127" y="91"/>
                  </a:lnTo>
                  <a:lnTo>
                    <a:pt x="140" y="87"/>
                  </a:lnTo>
                  <a:lnTo>
                    <a:pt x="152" y="82"/>
                  </a:lnTo>
                  <a:lnTo>
                    <a:pt x="169" y="82"/>
                  </a:lnTo>
                  <a:lnTo>
                    <a:pt x="184" y="82"/>
                  </a:lnTo>
                  <a:lnTo>
                    <a:pt x="203" y="85"/>
                  </a:lnTo>
                  <a:lnTo>
                    <a:pt x="220" y="85"/>
                  </a:lnTo>
                  <a:lnTo>
                    <a:pt x="241" y="89"/>
                  </a:lnTo>
                  <a:lnTo>
                    <a:pt x="258" y="93"/>
                  </a:lnTo>
                  <a:lnTo>
                    <a:pt x="277" y="99"/>
                  </a:lnTo>
                  <a:lnTo>
                    <a:pt x="292" y="103"/>
                  </a:lnTo>
                  <a:lnTo>
                    <a:pt x="306" y="106"/>
                  </a:lnTo>
                  <a:lnTo>
                    <a:pt x="313" y="108"/>
                  </a:lnTo>
                  <a:lnTo>
                    <a:pt x="317" y="110"/>
                  </a:lnTo>
                  <a:lnTo>
                    <a:pt x="310" y="110"/>
                  </a:lnTo>
                  <a:lnTo>
                    <a:pt x="296" y="116"/>
                  </a:lnTo>
                  <a:lnTo>
                    <a:pt x="287" y="120"/>
                  </a:lnTo>
                  <a:lnTo>
                    <a:pt x="277" y="123"/>
                  </a:lnTo>
                  <a:lnTo>
                    <a:pt x="266" y="129"/>
                  </a:lnTo>
                  <a:lnTo>
                    <a:pt x="260" y="137"/>
                  </a:lnTo>
                  <a:lnTo>
                    <a:pt x="249" y="150"/>
                  </a:lnTo>
                  <a:lnTo>
                    <a:pt x="243" y="163"/>
                  </a:lnTo>
                  <a:lnTo>
                    <a:pt x="241" y="173"/>
                  </a:lnTo>
                  <a:lnTo>
                    <a:pt x="241" y="179"/>
                  </a:lnTo>
                  <a:lnTo>
                    <a:pt x="283" y="179"/>
                  </a:lnTo>
                  <a:lnTo>
                    <a:pt x="285" y="175"/>
                  </a:lnTo>
                  <a:lnTo>
                    <a:pt x="292" y="173"/>
                  </a:lnTo>
                  <a:lnTo>
                    <a:pt x="298" y="169"/>
                  </a:lnTo>
                  <a:lnTo>
                    <a:pt x="308" y="167"/>
                  </a:lnTo>
                  <a:lnTo>
                    <a:pt x="317" y="167"/>
                  </a:lnTo>
                  <a:lnTo>
                    <a:pt x="332" y="167"/>
                  </a:lnTo>
                  <a:lnTo>
                    <a:pt x="346" y="167"/>
                  </a:lnTo>
                  <a:lnTo>
                    <a:pt x="361" y="167"/>
                  </a:lnTo>
                  <a:lnTo>
                    <a:pt x="378" y="167"/>
                  </a:lnTo>
                  <a:lnTo>
                    <a:pt x="395" y="169"/>
                  </a:lnTo>
                  <a:lnTo>
                    <a:pt x="406" y="169"/>
                  </a:lnTo>
                  <a:lnTo>
                    <a:pt x="420" y="171"/>
                  </a:lnTo>
                  <a:lnTo>
                    <a:pt x="427" y="171"/>
                  </a:lnTo>
                  <a:lnTo>
                    <a:pt x="431" y="173"/>
                  </a:lnTo>
                  <a:lnTo>
                    <a:pt x="429" y="177"/>
                  </a:lnTo>
                  <a:lnTo>
                    <a:pt x="424" y="186"/>
                  </a:lnTo>
                  <a:lnTo>
                    <a:pt x="414" y="201"/>
                  </a:lnTo>
                  <a:lnTo>
                    <a:pt x="401" y="222"/>
                  </a:lnTo>
                  <a:lnTo>
                    <a:pt x="389" y="230"/>
                  </a:lnTo>
                  <a:lnTo>
                    <a:pt x="380" y="241"/>
                  </a:lnTo>
                  <a:lnTo>
                    <a:pt x="368" y="251"/>
                  </a:lnTo>
                  <a:lnTo>
                    <a:pt x="359" y="262"/>
                  </a:lnTo>
                  <a:lnTo>
                    <a:pt x="348" y="270"/>
                  </a:lnTo>
                  <a:lnTo>
                    <a:pt x="340" y="277"/>
                  </a:lnTo>
                  <a:lnTo>
                    <a:pt x="334" y="281"/>
                  </a:lnTo>
                  <a:lnTo>
                    <a:pt x="334" y="285"/>
                  </a:lnTo>
                  <a:lnTo>
                    <a:pt x="334" y="285"/>
                  </a:lnTo>
                  <a:close/>
                </a:path>
              </a:pathLst>
            </a:custGeom>
            <a:solidFill>
              <a:srgbClr val="808080"/>
            </a:solidFill>
            <a:ln w="9525">
              <a:noFill/>
              <a:round/>
            </a:ln>
          </p:spPr>
          <p:txBody>
            <a:bodyPr/>
            <a:lstStyle/>
            <a:p>
              <a:endParaRPr lang="en-US"/>
            </a:p>
          </p:txBody>
        </p:sp>
        <p:sp>
          <p:nvSpPr>
            <p:cNvPr id="352490" name="Freeform 234"/>
            <p:cNvSpPr/>
            <p:nvPr/>
          </p:nvSpPr>
          <p:spPr bwMode="auto">
            <a:xfrm>
              <a:off x="3290" y="2406"/>
              <a:ext cx="66" cy="54"/>
            </a:xfrm>
            <a:custGeom>
              <a:avLst/>
              <a:gdLst/>
              <a:ahLst/>
              <a:cxnLst>
                <a:cxn ang="0">
                  <a:pos x="0" y="2"/>
                </a:cxn>
                <a:cxn ang="0">
                  <a:pos x="85" y="6"/>
                </a:cxn>
                <a:cxn ang="0">
                  <a:pos x="122" y="0"/>
                </a:cxn>
                <a:cxn ang="0">
                  <a:pos x="131" y="19"/>
                </a:cxn>
                <a:cxn ang="0">
                  <a:pos x="114" y="36"/>
                </a:cxn>
                <a:cxn ang="0">
                  <a:pos x="59" y="29"/>
                </a:cxn>
                <a:cxn ang="0">
                  <a:pos x="55" y="34"/>
                </a:cxn>
                <a:cxn ang="0">
                  <a:pos x="65" y="53"/>
                </a:cxn>
                <a:cxn ang="0">
                  <a:pos x="76" y="65"/>
                </a:cxn>
                <a:cxn ang="0">
                  <a:pos x="89" y="76"/>
                </a:cxn>
                <a:cxn ang="0">
                  <a:pos x="99" y="84"/>
                </a:cxn>
                <a:cxn ang="0">
                  <a:pos x="103" y="88"/>
                </a:cxn>
                <a:cxn ang="0">
                  <a:pos x="99" y="90"/>
                </a:cxn>
                <a:cxn ang="0">
                  <a:pos x="93" y="99"/>
                </a:cxn>
                <a:cxn ang="0">
                  <a:pos x="84" y="107"/>
                </a:cxn>
                <a:cxn ang="0">
                  <a:pos x="74" y="109"/>
                </a:cxn>
                <a:cxn ang="0">
                  <a:pos x="59" y="97"/>
                </a:cxn>
                <a:cxn ang="0">
                  <a:pos x="46" y="80"/>
                </a:cxn>
                <a:cxn ang="0">
                  <a:pos x="34" y="65"/>
                </a:cxn>
                <a:cxn ang="0">
                  <a:pos x="30" y="59"/>
                </a:cxn>
                <a:cxn ang="0">
                  <a:pos x="0" y="2"/>
                </a:cxn>
                <a:cxn ang="0">
                  <a:pos x="0" y="2"/>
                </a:cxn>
              </a:cxnLst>
              <a:rect l="0" t="0" r="r" b="b"/>
              <a:pathLst>
                <a:path w="131" h="109">
                  <a:moveTo>
                    <a:pt x="0" y="2"/>
                  </a:moveTo>
                  <a:lnTo>
                    <a:pt x="85" y="6"/>
                  </a:lnTo>
                  <a:lnTo>
                    <a:pt x="122" y="0"/>
                  </a:lnTo>
                  <a:lnTo>
                    <a:pt x="131" y="19"/>
                  </a:lnTo>
                  <a:lnTo>
                    <a:pt x="114" y="36"/>
                  </a:lnTo>
                  <a:lnTo>
                    <a:pt x="59" y="29"/>
                  </a:lnTo>
                  <a:lnTo>
                    <a:pt x="55" y="34"/>
                  </a:lnTo>
                  <a:lnTo>
                    <a:pt x="65" y="53"/>
                  </a:lnTo>
                  <a:lnTo>
                    <a:pt x="76" y="65"/>
                  </a:lnTo>
                  <a:lnTo>
                    <a:pt x="89" y="76"/>
                  </a:lnTo>
                  <a:lnTo>
                    <a:pt x="99" y="84"/>
                  </a:lnTo>
                  <a:lnTo>
                    <a:pt x="103" y="88"/>
                  </a:lnTo>
                  <a:lnTo>
                    <a:pt x="99" y="90"/>
                  </a:lnTo>
                  <a:lnTo>
                    <a:pt x="93" y="99"/>
                  </a:lnTo>
                  <a:lnTo>
                    <a:pt x="84" y="107"/>
                  </a:lnTo>
                  <a:lnTo>
                    <a:pt x="74" y="109"/>
                  </a:lnTo>
                  <a:lnTo>
                    <a:pt x="59" y="97"/>
                  </a:lnTo>
                  <a:lnTo>
                    <a:pt x="46" y="80"/>
                  </a:lnTo>
                  <a:lnTo>
                    <a:pt x="34" y="65"/>
                  </a:lnTo>
                  <a:lnTo>
                    <a:pt x="30" y="59"/>
                  </a:lnTo>
                  <a:lnTo>
                    <a:pt x="0" y="2"/>
                  </a:lnTo>
                  <a:lnTo>
                    <a:pt x="0" y="2"/>
                  </a:lnTo>
                  <a:close/>
                </a:path>
              </a:pathLst>
            </a:custGeom>
            <a:solidFill>
              <a:srgbClr val="CC948C"/>
            </a:solidFill>
            <a:ln w="9525">
              <a:noFill/>
              <a:round/>
            </a:ln>
          </p:spPr>
          <p:txBody>
            <a:bodyPr/>
            <a:lstStyle/>
            <a:p>
              <a:endParaRPr lang="en-US"/>
            </a:p>
          </p:txBody>
        </p:sp>
        <p:sp>
          <p:nvSpPr>
            <p:cNvPr id="352491" name="Freeform 235"/>
            <p:cNvSpPr/>
            <p:nvPr/>
          </p:nvSpPr>
          <p:spPr bwMode="auto">
            <a:xfrm>
              <a:off x="3308" y="2009"/>
              <a:ext cx="114" cy="30"/>
            </a:xfrm>
            <a:custGeom>
              <a:avLst/>
              <a:gdLst/>
              <a:ahLst/>
              <a:cxnLst>
                <a:cxn ang="0">
                  <a:pos x="0" y="9"/>
                </a:cxn>
                <a:cxn ang="0">
                  <a:pos x="0" y="7"/>
                </a:cxn>
                <a:cxn ang="0">
                  <a:pos x="8" y="5"/>
                </a:cxn>
                <a:cxn ang="0">
                  <a:pos x="17" y="1"/>
                </a:cxn>
                <a:cxn ang="0">
                  <a:pos x="31" y="1"/>
                </a:cxn>
                <a:cxn ang="0">
                  <a:pos x="46" y="0"/>
                </a:cxn>
                <a:cxn ang="0">
                  <a:pos x="63" y="0"/>
                </a:cxn>
                <a:cxn ang="0">
                  <a:pos x="72" y="0"/>
                </a:cxn>
                <a:cxn ang="0">
                  <a:pos x="82" y="1"/>
                </a:cxn>
                <a:cxn ang="0">
                  <a:pos x="93" y="3"/>
                </a:cxn>
                <a:cxn ang="0">
                  <a:pos x="105" y="7"/>
                </a:cxn>
                <a:cxn ang="0">
                  <a:pos x="114" y="7"/>
                </a:cxn>
                <a:cxn ang="0">
                  <a:pos x="126" y="11"/>
                </a:cxn>
                <a:cxn ang="0">
                  <a:pos x="135" y="15"/>
                </a:cxn>
                <a:cxn ang="0">
                  <a:pos x="146" y="19"/>
                </a:cxn>
                <a:cxn ang="0">
                  <a:pos x="156" y="22"/>
                </a:cxn>
                <a:cxn ang="0">
                  <a:pos x="167" y="28"/>
                </a:cxn>
                <a:cxn ang="0">
                  <a:pos x="177" y="32"/>
                </a:cxn>
                <a:cxn ang="0">
                  <a:pos x="186" y="38"/>
                </a:cxn>
                <a:cxn ang="0">
                  <a:pos x="202" y="45"/>
                </a:cxn>
                <a:cxn ang="0">
                  <a:pos x="215" y="53"/>
                </a:cxn>
                <a:cxn ang="0">
                  <a:pos x="223" y="57"/>
                </a:cxn>
                <a:cxn ang="0">
                  <a:pos x="228" y="60"/>
                </a:cxn>
                <a:cxn ang="0">
                  <a:pos x="223" y="59"/>
                </a:cxn>
                <a:cxn ang="0">
                  <a:pos x="213" y="57"/>
                </a:cxn>
                <a:cxn ang="0">
                  <a:pos x="196" y="53"/>
                </a:cxn>
                <a:cxn ang="0">
                  <a:pos x="177" y="49"/>
                </a:cxn>
                <a:cxn ang="0">
                  <a:pos x="165" y="45"/>
                </a:cxn>
                <a:cxn ang="0">
                  <a:pos x="154" y="43"/>
                </a:cxn>
                <a:cxn ang="0">
                  <a:pos x="143" y="39"/>
                </a:cxn>
                <a:cxn ang="0">
                  <a:pos x="131" y="39"/>
                </a:cxn>
                <a:cxn ang="0">
                  <a:pos x="120" y="36"/>
                </a:cxn>
                <a:cxn ang="0">
                  <a:pos x="108" y="34"/>
                </a:cxn>
                <a:cxn ang="0">
                  <a:pos x="97" y="30"/>
                </a:cxn>
                <a:cxn ang="0">
                  <a:pos x="88" y="30"/>
                </a:cxn>
                <a:cxn ang="0">
                  <a:pos x="67" y="24"/>
                </a:cxn>
                <a:cxn ang="0">
                  <a:pos x="50" y="20"/>
                </a:cxn>
                <a:cxn ang="0">
                  <a:pos x="34" y="17"/>
                </a:cxn>
                <a:cxn ang="0">
                  <a:pos x="23" y="15"/>
                </a:cxn>
                <a:cxn ang="0">
                  <a:pos x="12" y="11"/>
                </a:cxn>
                <a:cxn ang="0">
                  <a:pos x="6" y="9"/>
                </a:cxn>
                <a:cxn ang="0">
                  <a:pos x="0" y="9"/>
                </a:cxn>
                <a:cxn ang="0">
                  <a:pos x="0" y="9"/>
                </a:cxn>
              </a:cxnLst>
              <a:rect l="0" t="0" r="r" b="b"/>
              <a:pathLst>
                <a:path w="228" h="60">
                  <a:moveTo>
                    <a:pt x="0" y="9"/>
                  </a:moveTo>
                  <a:lnTo>
                    <a:pt x="0" y="7"/>
                  </a:lnTo>
                  <a:lnTo>
                    <a:pt x="8" y="5"/>
                  </a:lnTo>
                  <a:lnTo>
                    <a:pt x="17" y="1"/>
                  </a:lnTo>
                  <a:lnTo>
                    <a:pt x="31" y="1"/>
                  </a:lnTo>
                  <a:lnTo>
                    <a:pt x="46" y="0"/>
                  </a:lnTo>
                  <a:lnTo>
                    <a:pt x="63" y="0"/>
                  </a:lnTo>
                  <a:lnTo>
                    <a:pt x="72" y="0"/>
                  </a:lnTo>
                  <a:lnTo>
                    <a:pt x="82" y="1"/>
                  </a:lnTo>
                  <a:lnTo>
                    <a:pt x="93" y="3"/>
                  </a:lnTo>
                  <a:lnTo>
                    <a:pt x="105" y="7"/>
                  </a:lnTo>
                  <a:lnTo>
                    <a:pt x="114" y="7"/>
                  </a:lnTo>
                  <a:lnTo>
                    <a:pt x="126" y="11"/>
                  </a:lnTo>
                  <a:lnTo>
                    <a:pt x="135" y="15"/>
                  </a:lnTo>
                  <a:lnTo>
                    <a:pt x="146" y="19"/>
                  </a:lnTo>
                  <a:lnTo>
                    <a:pt x="156" y="22"/>
                  </a:lnTo>
                  <a:lnTo>
                    <a:pt x="167" y="28"/>
                  </a:lnTo>
                  <a:lnTo>
                    <a:pt x="177" y="32"/>
                  </a:lnTo>
                  <a:lnTo>
                    <a:pt x="186" y="38"/>
                  </a:lnTo>
                  <a:lnTo>
                    <a:pt x="202" y="45"/>
                  </a:lnTo>
                  <a:lnTo>
                    <a:pt x="215" y="53"/>
                  </a:lnTo>
                  <a:lnTo>
                    <a:pt x="223" y="57"/>
                  </a:lnTo>
                  <a:lnTo>
                    <a:pt x="228" y="60"/>
                  </a:lnTo>
                  <a:lnTo>
                    <a:pt x="223" y="59"/>
                  </a:lnTo>
                  <a:lnTo>
                    <a:pt x="213" y="57"/>
                  </a:lnTo>
                  <a:lnTo>
                    <a:pt x="196" y="53"/>
                  </a:lnTo>
                  <a:lnTo>
                    <a:pt x="177" y="49"/>
                  </a:lnTo>
                  <a:lnTo>
                    <a:pt x="165" y="45"/>
                  </a:lnTo>
                  <a:lnTo>
                    <a:pt x="154" y="43"/>
                  </a:lnTo>
                  <a:lnTo>
                    <a:pt x="143" y="39"/>
                  </a:lnTo>
                  <a:lnTo>
                    <a:pt x="131" y="39"/>
                  </a:lnTo>
                  <a:lnTo>
                    <a:pt x="120" y="36"/>
                  </a:lnTo>
                  <a:lnTo>
                    <a:pt x="108" y="34"/>
                  </a:lnTo>
                  <a:lnTo>
                    <a:pt x="97" y="30"/>
                  </a:lnTo>
                  <a:lnTo>
                    <a:pt x="88" y="30"/>
                  </a:lnTo>
                  <a:lnTo>
                    <a:pt x="67" y="24"/>
                  </a:lnTo>
                  <a:lnTo>
                    <a:pt x="50" y="20"/>
                  </a:lnTo>
                  <a:lnTo>
                    <a:pt x="34" y="17"/>
                  </a:lnTo>
                  <a:lnTo>
                    <a:pt x="23" y="15"/>
                  </a:lnTo>
                  <a:lnTo>
                    <a:pt x="12" y="11"/>
                  </a:lnTo>
                  <a:lnTo>
                    <a:pt x="6" y="9"/>
                  </a:lnTo>
                  <a:lnTo>
                    <a:pt x="0" y="9"/>
                  </a:lnTo>
                  <a:lnTo>
                    <a:pt x="0" y="9"/>
                  </a:lnTo>
                  <a:close/>
                </a:path>
              </a:pathLst>
            </a:custGeom>
            <a:solidFill>
              <a:srgbClr val="B3B3B3"/>
            </a:solidFill>
            <a:ln w="9525">
              <a:noFill/>
              <a:round/>
            </a:ln>
          </p:spPr>
          <p:txBody>
            <a:bodyPr/>
            <a:lstStyle/>
            <a:p>
              <a:endParaRPr lang="en-US"/>
            </a:p>
          </p:txBody>
        </p:sp>
        <p:sp>
          <p:nvSpPr>
            <p:cNvPr id="352492" name="Freeform 236"/>
            <p:cNvSpPr/>
            <p:nvPr/>
          </p:nvSpPr>
          <p:spPr bwMode="auto">
            <a:xfrm>
              <a:off x="3368" y="2070"/>
              <a:ext cx="131" cy="28"/>
            </a:xfrm>
            <a:custGeom>
              <a:avLst/>
              <a:gdLst/>
              <a:ahLst/>
              <a:cxnLst>
                <a:cxn ang="0">
                  <a:pos x="40" y="8"/>
                </a:cxn>
                <a:cxn ang="0">
                  <a:pos x="40" y="6"/>
                </a:cxn>
                <a:cxn ang="0">
                  <a:pos x="47" y="4"/>
                </a:cxn>
                <a:cxn ang="0">
                  <a:pos x="59" y="2"/>
                </a:cxn>
                <a:cxn ang="0">
                  <a:pos x="74" y="2"/>
                </a:cxn>
                <a:cxn ang="0">
                  <a:pos x="91" y="0"/>
                </a:cxn>
                <a:cxn ang="0">
                  <a:pos x="110" y="0"/>
                </a:cxn>
                <a:cxn ang="0">
                  <a:pos x="118" y="0"/>
                </a:cxn>
                <a:cxn ang="0">
                  <a:pos x="129" y="0"/>
                </a:cxn>
                <a:cxn ang="0">
                  <a:pos x="142" y="2"/>
                </a:cxn>
                <a:cxn ang="0">
                  <a:pos x="154" y="6"/>
                </a:cxn>
                <a:cxn ang="0">
                  <a:pos x="171" y="10"/>
                </a:cxn>
                <a:cxn ang="0">
                  <a:pos x="190" y="17"/>
                </a:cxn>
                <a:cxn ang="0">
                  <a:pos x="207" y="25"/>
                </a:cxn>
                <a:cxn ang="0">
                  <a:pos x="226" y="34"/>
                </a:cxn>
                <a:cxn ang="0">
                  <a:pos x="239" y="42"/>
                </a:cxn>
                <a:cxn ang="0">
                  <a:pos x="251" y="50"/>
                </a:cxn>
                <a:cxn ang="0">
                  <a:pos x="256" y="53"/>
                </a:cxn>
                <a:cxn ang="0">
                  <a:pos x="260" y="57"/>
                </a:cxn>
                <a:cxn ang="0">
                  <a:pos x="254" y="55"/>
                </a:cxn>
                <a:cxn ang="0">
                  <a:pos x="245" y="53"/>
                </a:cxn>
                <a:cxn ang="0">
                  <a:pos x="228" y="50"/>
                </a:cxn>
                <a:cxn ang="0">
                  <a:pos x="209" y="46"/>
                </a:cxn>
                <a:cxn ang="0">
                  <a:pos x="197" y="42"/>
                </a:cxn>
                <a:cxn ang="0">
                  <a:pos x="184" y="40"/>
                </a:cxn>
                <a:cxn ang="0">
                  <a:pos x="171" y="36"/>
                </a:cxn>
                <a:cxn ang="0">
                  <a:pos x="161" y="36"/>
                </a:cxn>
                <a:cxn ang="0">
                  <a:pos x="146" y="33"/>
                </a:cxn>
                <a:cxn ang="0">
                  <a:pos x="135" y="31"/>
                </a:cxn>
                <a:cxn ang="0">
                  <a:pos x="123" y="31"/>
                </a:cxn>
                <a:cxn ang="0">
                  <a:pos x="110" y="31"/>
                </a:cxn>
                <a:cxn ang="0">
                  <a:pos x="99" y="29"/>
                </a:cxn>
                <a:cxn ang="0">
                  <a:pos x="85" y="27"/>
                </a:cxn>
                <a:cxn ang="0">
                  <a:pos x="74" y="27"/>
                </a:cxn>
                <a:cxn ang="0">
                  <a:pos x="64" y="27"/>
                </a:cxn>
                <a:cxn ang="0">
                  <a:pos x="45" y="27"/>
                </a:cxn>
                <a:cxn ang="0">
                  <a:pos x="30" y="27"/>
                </a:cxn>
                <a:cxn ang="0">
                  <a:pos x="17" y="27"/>
                </a:cxn>
                <a:cxn ang="0">
                  <a:pos x="7" y="29"/>
                </a:cxn>
                <a:cxn ang="0">
                  <a:pos x="0" y="29"/>
                </a:cxn>
                <a:cxn ang="0">
                  <a:pos x="40" y="8"/>
                </a:cxn>
                <a:cxn ang="0">
                  <a:pos x="40" y="8"/>
                </a:cxn>
              </a:cxnLst>
              <a:rect l="0" t="0" r="r" b="b"/>
              <a:pathLst>
                <a:path w="260" h="57">
                  <a:moveTo>
                    <a:pt x="40" y="8"/>
                  </a:moveTo>
                  <a:lnTo>
                    <a:pt x="40" y="6"/>
                  </a:lnTo>
                  <a:lnTo>
                    <a:pt x="47" y="4"/>
                  </a:lnTo>
                  <a:lnTo>
                    <a:pt x="59" y="2"/>
                  </a:lnTo>
                  <a:lnTo>
                    <a:pt x="74" y="2"/>
                  </a:lnTo>
                  <a:lnTo>
                    <a:pt x="91" y="0"/>
                  </a:lnTo>
                  <a:lnTo>
                    <a:pt x="110" y="0"/>
                  </a:lnTo>
                  <a:lnTo>
                    <a:pt x="118" y="0"/>
                  </a:lnTo>
                  <a:lnTo>
                    <a:pt x="129" y="0"/>
                  </a:lnTo>
                  <a:lnTo>
                    <a:pt x="142" y="2"/>
                  </a:lnTo>
                  <a:lnTo>
                    <a:pt x="154" y="6"/>
                  </a:lnTo>
                  <a:lnTo>
                    <a:pt x="171" y="10"/>
                  </a:lnTo>
                  <a:lnTo>
                    <a:pt x="190" y="17"/>
                  </a:lnTo>
                  <a:lnTo>
                    <a:pt x="207" y="25"/>
                  </a:lnTo>
                  <a:lnTo>
                    <a:pt x="226" y="34"/>
                  </a:lnTo>
                  <a:lnTo>
                    <a:pt x="239" y="42"/>
                  </a:lnTo>
                  <a:lnTo>
                    <a:pt x="251" y="50"/>
                  </a:lnTo>
                  <a:lnTo>
                    <a:pt x="256" y="53"/>
                  </a:lnTo>
                  <a:lnTo>
                    <a:pt x="260" y="57"/>
                  </a:lnTo>
                  <a:lnTo>
                    <a:pt x="254" y="55"/>
                  </a:lnTo>
                  <a:lnTo>
                    <a:pt x="245" y="53"/>
                  </a:lnTo>
                  <a:lnTo>
                    <a:pt x="228" y="50"/>
                  </a:lnTo>
                  <a:lnTo>
                    <a:pt x="209" y="46"/>
                  </a:lnTo>
                  <a:lnTo>
                    <a:pt x="197" y="42"/>
                  </a:lnTo>
                  <a:lnTo>
                    <a:pt x="184" y="40"/>
                  </a:lnTo>
                  <a:lnTo>
                    <a:pt x="171" y="36"/>
                  </a:lnTo>
                  <a:lnTo>
                    <a:pt x="161" y="36"/>
                  </a:lnTo>
                  <a:lnTo>
                    <a:pt x="146" y="33"/>
                  </a:lnTo>
                  <a:lnTo>
                    <a:pt x="135" y="31"/>
                  </a:lnTo>
                  <a:lnTo>
                    <a:pt x="123" y="31"/>
                  </a:lnTo>
                  <a:lnTo>
                    <a:pt x="110" y="31"/>
                  </a:lnTo>
                  <a:lnTo>
                    <a:pt x="99" y="29"/>
                  </a:lnTo>
                  <a:lnTo>
                    <a:pt x="85" y="27"/>
                  </a:lnTo>
                  <a:lnTo>
                    <a:pt x="74" y="27"/>
                  </a:lnTo>
                  <a:lnTo>
                    <a:pt x="64" y="27"/>
                  </a:lnTo>
                  <a:lnTo>
                    <a:pt x="45" y="27"/>
                  </a:lnTo>
                  <a:lnTo>
                    <a:pt x="30" y="27"/>
                  </a:lnTo>
                  <a:lnTo>
                    <a:pt x="17" y="27"/>
                  </a:lnTo>
                  <a:lnTo>
                    <a:pt x="7" y="29"/>
                  </a:lnTo>
                  <a:lnTo>
                    <a:pt x="0" y="29"/>
                  </a:lnTo>
                  <a:lnTo>
                    <a:pt x="40" y="8"/>
                  </a:lnTo>
                  <a:lnTo>
                    <a:pt x="40" y="8"/>
                  </a:lnTo>
                  <a:close/>
                </a:path>
              </a:pathLst>
            </a:custGeom>
            <a:solidFill>
              <a:srgbClr val="B3B3B3"/>
            </a:solidFill>
            <a:ln w="9525">
              <a:noFill/>
              <a:round/>
            </a:ln>
          </p:spPr>
          <p:txBody>
            <a:bodyPr/>
            <a:lstStyle/>
            <a:p>
              <a:endParaRPr lang="en-US"/>
            </a:p>
          </p:txBody>
        </p:sp>
        <p:sp>
          <p:nvSpPr>
            <p:cNvPr id="352493" name="Freeform 237"/>
            <p:cNvSpPr/>
            <p:nvPr/>
          </p:nvSpPr>
          <p:spPr bwMode="auto">
            <a:xfrm>
              <a:off x="3413" y="2142"/>
              <a:ext cx="113" cy="33"/>
            </a:xfrm>
            <a:custGeom>
              <a:avLst/>
              <a:gdLst/>
              <a:ahLst/>
              <a:cxnLst>
                <a:cxn ang="0">
                  <a:pos x="0" y="40"/>
                </a:cxn>
                <a:cxn ang="0">
                  <a:pos x="2" y="40"/>
                </a:cxn>
                <a:cxn ang="0">
                  <a:pos x="10" y="40"/>
                </a:cxn>
                <a:cxn ang="0">
                  <a:pos x="19" y="40"/>
                </a:cxn>
                <a:cxn ang="0">
                  <a:pos x="36" y="42"/>
                </a:cxn>
                <a:cxn ang="0">
                  <a:pos x="50" y="42"/>
                </a:cxn>
                <a:cxn ang="0">
                  <a:pos x="72" y="42"/>
                </a:cxn>
                <a:cxn ang="0">
                  <a:pos x="82" y="40"/>
                </a:cxn>
                <a:cxn ang="0">
                  <a:pos x="91" y="40"/>
                </a:cxn>
                <a:cxn ang="0">
                  <a:pos x="103" y="40"/>
                </a:cxn>
                <a:cxn ang="0">
                  <a:pos x="114" y="40"/>
                </a:cxn>
                <a:cxn ang="0">
                  <a:pos x="133" y="32"/>
                </a:cxn>
                <a:cxn ang="0">
                  <a:pos x="154" y="26"/>
                </a:cxn>
                <a:cxn ang="0">
                  <a:pos x="171" y="21"/>
                </a:cxn>
                <a:cxn ang="0">
                  <a:pos x="190" y="15"/>
                </a:cxn>
                <a:cxn ang="0">
                  <a:pos x="203" y="7"/>
                </a:cxn>
                <a:cxn ang="0">
                  <a:pos x="215" y="4"/>
                </a:cxn>
                <a:cxn ang="0">
                  <a:pos x="222" y="0"/>
                </a:cxn>
                <a:cxn ang="0">
                  <a:pos x="226" y="0"/>
                </a:cxn>
                <a:cxn ang="0">
                  <a:pos x="224" y="0"/>
                </a:cxn>
                <a:cxn ang="0">
                  <a:pos x="221" y="7"/>
                </a:cxn>
                <a:cxn ang="0">
                  <a:pos x="215" y="17"/>
                </a:cxn>
                <a:cxn ang="0">
                  <a:pos x="207" y="28"/>
                </a:cxn>
                <a:cxn ang="0">
                  <a:pos x="194" y="38"/>
                </a:cxn>
                <a:cxn ang="0">
                  <a:pos x="183" y="49"/>
                </a:cxn>
                <a:cxn ang="0">
                  <a:pos x="164" y="59"/>
                </a:cxn>
                <a:cxn ang="0">
                  <a:pos x="146" y="66"/>
                </a:cxn>
                <a:cxn ang="0">
                  <a:pos x="133" y="66"/>
                </a:cxn>
                <a:cxn ang="0">
                  <a:pos x="122" y="66"/>
                </a:cxn>
                <a:cxn ang="0">
                  <a:pos x="110" y="66"/>
                </a:cxn>
                <a:cxn ang="0">
                  <a:pos x="101" y="66"/>
                </a:cxn>
                <a:cxn ang="0">
                  <a:pos x="86" y="62"/>
                </a:cxn>
                <a:cxn ang="0">
                  <a:pos x="74" y="61"/>
                </a:cxn>
                <a:cxn ang="0">
                  <a:pos x="65" y="59"/>
                </a:cxn>
                <a:cxn ang="0">
                  <a:pos x="53" y="57"/>
                </a:cxn>
                <a:cxn ang="0">
                  <a:pos x="40" y="53"/>
                </a:cxn>
                <a:cxn ang="0">
                  <a:pos x="29" y="49"/>
                </a:cxn>
                <a:cxn ang="0">
                  <a:pos x="21" y="45"/>
                </a:cxn>
                <a:cxn ang="0">
                  <a:pos x="15" y="45"/>
                </a:cxn>
                <a:cxn ang="0">
                  <a:pos x="4" y="40"/>
                </a:cxn>
                <a:cxn ang="0">
                  <a:pos x="0" y="40"/>
                </a:cxn>
                <a:cxn ang="0">
                  <a:pos x="0" y="40"/>
                </a:cxn>
              </a:cxnLst>
              <a:rect l="0" t="0" r="r" b="b"/>
              <a:pathLst>
                <a:path w="226" h="66">
                  <a:moveTo>
                    <a:pt x="0" y="40"/>
                  </a:moveTo>
                  <a:lnTo>
                    <a:pt x="2" y="40"/>
                  </a:lnTo>
                  <a:lnTo>
                    <a:pt x="10" y="40"/>
                  </a:lnTo>
                  <a:lnTo>
                    <a:pt x="19" y="40"/>
                  </a:lnTo>
                  <a:lnTo>
                    <a:pt x="36" y="42"/>
                  </a:lnTo>
                  <a:lnTo>
                    <a:pt x="50" y="42"/>
                  </a:lnTo>
                  <a:lnTo>
                    <a:pt x="72" y="42"/>
                  </a:lnTo>
                  <a:lnTo>
                    <a:pt x="82" y="40"/>
                  </a:lnTo>
                  <a:lnTo>
                    <a:pt x="91" y="40"/>
                  </a:lnTo>
                  <a:lnTo>
                    <a:pt x="103" y="40"/>
                  </a:lnTo>
                  <a:lnTo>
                    <a:pt x="114" y="40"/>
                  </a:lnTo>
                  <a:lnTo>
                    <a:pt x="133" y="32"/>
                  </a:lnTo>
                  <a:lnTo>
                    <a:pt x="154" y="26"/>
                  </a:lnTo>
                  <a:lnTo>
                    <a:pt x="171" y="21"/>
                  </a:lnTo>
                  <a:lnTo>
                    <a:pt x="190" y="15"/>
                  </a:lnTo>
                  <a:lnTo>
                    <a:pt x="203" y="7"/>
                  </a:lnTo>
                  <a:lnTo>
                    <a:pt x="215" y="4"/>
                  </a:lnTo>
                  <a:lnTo>
                    <a:pt x="222" y="0"/>
                  </a:lnTo>
                  <a:lnTo>
                    <a:pt x="226" y="0"/>
                  </a:lnTo>
                  <a:lnTo>
                    <a:pt x="224" y="0"/>
                  </a:lnTo>
                  <a:lnTo>
                    <a:pt x="221" y="7"/>
                  </a:lnTo>
                  <a:lnTo>
                    <a:pt x="215" y="17"/>
                  </a:lnTo>
                  <a:lnTo>
                    <a:pt x="207" y="28"/>
                  </a:lnTo>
                  <a:lnTo>
                    <a:pt x="194" y="38"/>
                  </a:lnTo>
                  <a:lnTo>
                    <a:pt x="183" y="49"/>
                  </a:lnTo>
                  <a:lnTo>
                    <a:pt x="164" y="59"/>
                  </a:lnTo>
                  <a:lnTo>
                    <a:pt x="146" y="66"/>
                  </a:lnTo>
                  <a:lnTo>
                    <a:pt x="133" y="66"/>
                  </a:lnTo>
                  <a:lnTo>
                    <a:pt x="122" y="66"/>
                  </a:lnTo>
                  <a:lnTo>
                    <a:pt x="110" y="66"/>
                  </a:lnTo>
                  <a:lnTo>
                    <a:pt x="101" y="66"/>
                  </a:lnTo>
                  <a:lnTo>
                    <a:pt x="86" y="62"/>
                  </a:lnTo>
                  <a:lnTo>
                    <a:pt x="74" y="61"/>
                  </a:lnTo>
                  <a:lnTo>
                    <a:pt x="65" y="59"/>
                  </a:lnTo>
                  <a:lnTo>
                    <a:pt x="53" y="57"/>
                  </a:lnTo>
                  <a:lnTo>
                    <a:pt x="40" y="53"/>
                  </a:lnTo>
                  <a:lnTo>
                    <a:pt x="29" y="49"/>
                  </a:lnTo>
                  <a:lnTo>
                    <a:pt x="21" y="45"/>
                  </a:lnTo>
                  <a:lnTo>
                    <a:pt x="15" y="45"/>
                  </a:lnTo>
                  <a:lnTo>
                    <a:pt x="4" y="40"/>
                  </a:lnTo>
                  <a:lnTo>
                    <a:pt x="0" y="40"/>
                  </a:lnTo>
                  <a:lnTo>
                    <a:pt x="0" y="40"/>
                  </a:lnTo>
                  <a:close/>
                </a:path>
              </a:pathLst>
            </a:custGeom>
            <a:solidFill>
              <a:srgbClr val="B3B3B3"/>
            </a:solidFill>
            <a:ln w="9525">
              <a:noFill/>
              <a:round/>
            </a:ln>
          </p:spPr>
          <p:txBody>
            <a:bodyPr/>
            <a:lstStyle/>
            <a:p>
              <a:endParaRPr lang="en-US"/>
            </a:p>
          </p:txBody>
        </p:sp>
        <p:sp>
          <p:nvSpPr>
            <p:cNvPr id="352494" name="Freeform 238"/>
            <p:cNvSpPr/>
            <p:nvPr/>
          </p:nvSpPr>
          <p:spPr bwMode="auto">
            <a:xfrm>
              <a:off x="4176" y="2267"/>
              <a:ext cx="55" cy="49"/>
            </a:xfrm>
            <a:custGeom>
              <a:avLst/>
              <a:gdLst/>
              <a:ahLst/>
              <a:cxnLst>
                <a:cxn ang="0">
                  <a:pos x="0" y="32"/>
                </a:cxn>
                <a:cxn ang="0">
                  <a:pos x="4" y="26"/>
                </a:cxn>
                <a:cxn ang="0">
                  <a:pos x="16" y="15"/>
                </a:cxn>
                <a:cxn ang="0">
                  <a:pos x="31" y="3"/>
                </a:cxn>
                <a:cxn ang="0">
                  <a:pos x="48" y="0"/>
                </a:cxn>
                <a:cxn ang="0">
                  <a:pos x="59" y="7"/>
                </a:cxn>
                <a:cxn ang="0">
                  <a:pos x="71" y="21"/>
                </a:cxn>
                <a:cxn ang="0">
                  <a:pos x="76" y="38"/>
                </a:cxn>
                <a:cxn ang="0">
                  <a:pos x="80" y="55"/>
                </a:cxn>
                <a:cxn ang="0">
                  <a:pos x="76" y="62"/>
                </a:cxn>
                <a:cxn ang="0">
                  <a:pos x="73" y="70"/>
                </a:cxn>
                <a:cxn ang="0">
                  <a:pos x="71" y="72"/>
                </a:cxn>
                <a:cxn ang="0">
                  <a:pos x="76" y="74"/>
                </a:cxn>
                <a:cxn ang="0">
                  <a:pos x="84" y="76"/>
                </a:cxn>
                <a:cxn ang="0">
                  <a:pos x="99" y="78"/>
                </a:cxn>
                <a:cxn ang="0">
                  <a:pos x="107" y="80"/>
                </a:cxn>
                <a:cxn ang="0">
                  <a:pos x="111" y="85"/>
                </a:cxn>
                <a:cxn ang="0">
                  <a:pos x="101" y="87"/>
                </a:cxn>
                <a:cxn ang="0">
                  <a:pos x="86" y="91"/>
                </a:cxn>
                <a:cxn ang="0">
                  <a:pos x="71" y="95"/>
                </a:cxn>
                <a:cxn ang="0">
                  <a:pos x="65" y="97"/>
                </a:cxn>
                <a:cxn ang="0">
                  <a:pos x="63" y="91"/>
                </a:cxn>
                <a:cxn ang="0">
                  <a:pos x="63" y="78"/>
                </a:cxn>
                <a:cxn ang="0">
                  <a:pos x="59" y="62"/>
                </a:cxn>
                <a:cxn ang="0">
                  <a:pos x="52" y="49"/>
                </a:cxn>
                <a:cxn ang="0">
                  <a:pos x="35" y="38"/>
                </a:cxn>
                <a:cxn ang="0">
                  <a:pos x="19" y="34"/>
                </a:cxn>
                <a:cxn ang="0">
                  <a:pos x="4" y="32"/>
                </a:cxn>
                <a:cxn ang="0">
                  <a:pos x="0" y="32"/>
                </a:cxn>
                <a:cxn ang="0">
                  <a:pos x="0" y="32"/>
                </a:cxn>
              </a:cxnLst>
              <a:rect l="0" t="0" r="r" b="b"/>
              <a:pathLst>
                <a:path w="111" h="97">
                  <a:moveTo>
                    <a:pt x="0" y="32"/>
                  </a:moveTo>
                  <a:lnTo>
                    <a:pt x="4" y="26"/>
                  </a:lnTo>
                  <a:lnTo>
                    <a:pt x="16" y="15"/>
                  </a:lnTo>
                  <a:lnTo>
                    <a:pt x="31" y="3"/>
                  </a:lnTo>
                  <a:lnTo>
                    <a:pt x="48" y="0"/>
                  </a:lnTo>
                  <a:lnTo>
                    <a:pt x="59" y="7"/>
                  </a:lnTo>
                  <a:lnTo>
                    <a:pt x="71" y="21"/>
                  </a:lnTo>
                  <a:lnTo>
                    <a:pt x="76" y="38"/>
                  </a:lnTo>
                  <a:lnTo>
                    <a:pt x="80" y="55"/>
                  </a:lnTo>
                  <a:lnTo>
                    <a:pt x="76" y="62"/>
                  </a:lnTo>
                  <a:lnTo>
                    <a:pt x="73" y="70"/>
                  </a:lnTo>
                  <a:lnTo>
                    <a:pt x="71" y="72"/>
                  </a:lnTo>
                  <a:lnTo>
                    <a:pt x="76" y="74"/>
                  </a:lnTo>
                  <a:lnTo>
                    <a:pt x="84" y="76"/>
                  </a:lnTo>
                  <a:lnTo>
                    <a:pt x="99" y="78"/>
                  </a:lnTo>
                  <a:lnTo>
                    <a:pt x="107" y="80"/>
                  </a:lnTo>
                  <a:lnTo>
                    <a:pt x="111" y="85"/>
                  </a:lnTo>
                  <a:lnTo>
                    <a:pt x="101" y="87"/>
                  </a:lnTo>
                  <a:lnTo>
                    <a:pt x="86" y="91"/>
                  </a:lnTo>
                  <a:lnTo>
                    <a:pt x="71" y="95"/>
                  </a:lnTo>
                  <a:lnTo>
                    <a:pt x="65" y="97"/>
                  </a:lnTo>
                  <a:lnTo>
                    <a:pt x="63" y="91"/>
                  </a:lnTo>
                  <a:lnTo>
                    <a:pt x="63" y="78"/>
                  </a:lnTo>
                  <a:lnTo>
                    <a:pt x="59" y="62"/>
                  </a:lnTo>
                  <a:lnTo>
                    <a:pt x="52" y="49"/>
                  </a:lnTo>
                  <a:lnTo>
                    <a:pt x="35" y="38"/>
                  </a:lnTo>
                  <a:lnTo>
                    <a:pt x="19" y="34"/>
                  </a:lnTo>
                  <a:lnTo>
                    <a:pt x="4" y="32"/>
                  </a:lnTo>
                  <a:lnTo>
                    <a:pt x="0" y="32"/>
                  </a:lnTo>
                  <a:lnTo>
                    <a:pt x="0" y="32"/>
                  </a:lnTo>
                  <a:close/>
                </a:path>
              </a:pathLst>
            </a:custGeom>
            <a:solidFill>
              <a:srgbClr val="A39494"/>
            </a:solidFill>
            <a:ln w="9525">
              <a:noFill/>
              <a:round/>
            </a:ln>
          </p:spPr>
          <p:txBody>
            <a:bodyPr/>
            <a:lstStyle/>
            <a:p>
              <a:endParaRPr lang="en-US"/>
            </a:p>
          </p:txBody>
        </p:sp>
        <p:sp>
          <p:nvSpPr>
            <p:cNvPr id="352495" name="Freeform 239"/>
            <p:cNvSpPr/>
            <p:nvPr/>
          </p:nvSpPr>
          <p:spPr bwMode="auto">
            <a:xfrm>
              <a:off x="4234" y="2344"/>
              <a:ext cx="55" cy="56"/>
            </a:xfrm>
            <a:custGeom>
              <a:avLst/>
              <a:gdLst/>
              <a:ahLst/>
              <a:cxnLst>
                <a:cxn ang="0">
                  <a:pos x="0" y="11"/>
                </a:cxn>
                <a:cxn ang="0">
                  <a:pos x="2" y="7"/>
                </a:cxn>
                <a:cxn ang="0">
                  <a:pos x="12" y="3"/>
                </a:cxn>
                <a:cxn ang="0">
                  <a:pos x="21" y="0"/>
                </a:cxn>
                <a:cxn ang="0">
                  <a:pos x="33" y="0"/>
                </a:cxn>
                <a:cxn ang="0">
                  <a:pos x="38" y="2"/>
                </a:cxn>
                <a:cxn ang="0">
                  <a:pos x="42" y="9"/>
                </a:cxn>
                <a:cxn ang="0">
                  <a:pos x="44" y="21"/>
                </a:cxn>
                <a:cxn ang="0">
                  <a:pos x="46" y="34"/>
                </a:cxn>
                <a:cxn ang="0">
                  <a:pos x="44" y="45"/>
                </a:cxn>
                <a:cxn ang="0">
                  <a:pos x="46" y="59"/>
                </a:cxn>
                <a:cxn ang="0">
                  <a:pos x="48" y="66"/>
                </a:cxn>
                <a:cxn ang="0">
                  <a:pos x="56" y="66"/>
                </a:cxn>
                <a:cxn ang="0">
                  <a:pos x="65" y="57"/>
                </a:cxn>
                <a:cxn ang="0">
                  <a:pos x="78" y="43"/>
                </a:cxn>
                <a:cxn ang="0">
                  <a:pos x="90" y="30"/>
                </a:cxn>
                <a:cxn ang="0">
                  <a:pos x="103" y="22"/>
                </a:cxn>
                <a:cxn ang="0">
                  <a:pos x="109" y="26"/>
                </a:cxn>
                <a:cxn ang="0">
                  <a:pos x="111" y="41"/>
                </a:cxn>
                <a:cxn ang="0">
                  <a:pos x="111" y="49"/>
                </a:cxn>
                <a:cxn ang="0">
                  <a:pos x="111" y="61"/>
                </a:cxn>
                <a:cxn ang="0">
                  <a:pos x="109" y="70"/>
                </a:cxn>
                <a:cxn ang="0">
                  <a:pos x="109" y="80"/>
                </a:cxn>
                <a:cxn ang="0">
                  <a:pos x="101" y="91"/>
                </a:cxn>
                <a:cxn ang="0">
                  <a:pos x="94" y="102"/>
                </a:cxn>
                <a:cxn ang="0">
                  <a:pos x="88" y="108"/>
                </a:cxn>
                <a:cxn ang="0">
                  <a:pos x="86" y="112"/>
                </a:cxn>
                <a:cxn ang="0">
                  <a:pos x="86" y="104"/>
                </a:cxn>
                <a:cxn ang="0">
                  <a:pos x="88" y="91"/>
                </a:cxn>
                <a:cxn ang="0">
                  <a:pos x="88" y="78"/>
                </a:cxn>
                <a:cxn ang="0">
                  <a:pos x="86" y="72"/>
                </a:cxn>
                <a:cxn ang="0">
                  <a:pos x="76" y="74"/>
                </a:cxn>
                <a:cxn ang="0">
                  <a:pos x="67" y="85"/>
                </a:cxn>
                <a:cxn ang="0">
                  <a:pos x="52" y="99"/>
                </a:cxn>
                <a:cxn ang="0">
                  <a:pos x="40" y="106"/>
                </a:cxn>
                <a:cxn ang="0">
                  <a:pos x="27" y="100"/>
                </a:cxn>
                <a:cxn ang="0">
                  <a:pos x="17" y="89"/>
                </a:cxn>
                <a:cxn ang="0">
                  <a:pos x="10" y="72"/>
                </a:cxn>
                <a:cxn ang="0">
                  <a:pos x="6" y="55"/>
                </a:cxn>
                <a:cxn ang="0">
                  <a:pos x="2" y="38"/>
                </a:cxn>
                <a:cxn ang="0">
                  <a:pos x="2" y="24"/>
                </a:cxn>
                <a:cxn ang="0">
                  <a:pos x="0" y="13"/>
                </a:cxn>
                <a:cxn ang="0">
                  <a:pos x="0" y="11"/>
                </a:cxn>
                <a:cxn ang="0">
                  <a:pos x="0" y="11"/>
                </a:cxn>
              </a:cxnLst>
              <a:rect l="0" t="0" r="r" b="b"/>
              <a:pathLst>
                <a:path w="111" h="112">
                  <a:moveTo>
                    <a:pt x="0" y="11"/>
                  </a:moveTo>
                  <a:lnTo>
                    <a:pt x="2" y="7"/>
                  </a:lnTo>
                  <a:lnTo>
                    <a:pt x="12" y="3"/>
                  </a:lnTo>
                  <a:lnTo>
                    <a:pt x="21" y="0"/>
                  </a:lnTo>
                  <a:lnTo>
                    <a:pt x="33" y="0"/>
                  </a:lnTo>
                  <a:lnTo>
                    <a:pt x="38" y="2"/>
                  </a:lnTo>
                  <a:lnTo>
                    <a:pt x="42" y="9"/>
                  </a:lnTo>
                  <a:lnTo>
                    <a:pt x="44" y="21"/>
                  </a:lnTo>
                  <a:lnTo>
                    <a:pt x="46" y="34"/>
                  </a:lnTo>
                  <a:lnTo>
                    <a:pt x="44" y="45"/>
                  </a:lnTo>
                  <a:lnTo>
                    <a:pt x="46" y="59"/>
                  </a:lnTo>
                  <a:lnTo>
                    <a:pt x="48" y="66"/>
                  </a:lnTo>
                  <a:lnTo>
                    <a:pt x="56" y="66"/>
                  </a:lnTo>
                  <a:lnTo>
                    <a:pt x="65" y="57"/>
                  </a:lnTo>
                  <a:lnTo>
                    <a:pt x="78" y="43"/>
                  </a:lnTo>
                  <a:lnTo>
                    <a:pt x="90" y="30"/>
                  </a:lnTo>
                  <a:lnTo>
                    <a:pt x="103" y="22"/>
                  </a:lnTo>
                  <a:lnTo>
                    <a:pt x="109" y="26"/>
                  </a:lnTo>
                  <a:lnTo>
                    <a:pt x="111" y="41"/>
                  </a:lnTo>
                  <a:lnTo>
                    <a:pt x="111" y="49"/>
                  </a:lnTo>
                  <a:lnTo>
                    <a:pt x="111" y="61"/>
                  </a:lnTo>
                  <a:lnTo>
                    <a:pt x="109" y="70"/>
                  </a:lnTo>
                  <a:lnTo>
                    <a:pt x="109" y="80"/>
                  </a:lnTo>
                  <a:lnTo>
                    <a:pt x="101" y="91"/>
                  </a:lnTo>
                  <a:lnTo>
                    <a:pt x="94" y="102"/>
                  </a:lnTo>
                  <a:lnTo>
                    <a:pt x="88" y="108"/>
                  </a:lnTo>
                  <a:lnTo>
                    <a:pt x="86" y="112"/>
                  </a:lnTo>
                  <a:lnTo>
                    <a:pt x="86" y="104"/>
                  </a:lnTo>
                  <a:lnTo>
                    <a:pt x="88" y="91"/>
                  </a:lnTo>
                  <a:lnTo>
                    <a:pt x="88" y="78"/>
                  </a:lnTo>
                  <a:lnTo>
                    <a:pt x="86" y="72"/>
                  </a:lnTo>
                  <a:lnTo>
                    <a:pt x="76" y="74"/>
                  </a:lnTo>
                  <a:lnTo>
                    <a:pt x="67" y="85"/>
                  </a:lnTo>
                  <a:lnTo>
                    <a:pt x="52" y="99"/>
                  </a:lnTo>
                  <a:lnTo>
                    <a:pt x="40" y="106"/>
                  </a:lnTo>
                  <a:lnTo>
                    <a:pt x="27" y="100"/>
                  </a:lnTo>
                  <a:lnTo>
                    <a:pt x="17" y="89"/>
                  </a:lnTo>
                  <a:lnTo>
                    <a:pt x="10" y="72"/>
                  </a:lnTo>
                  <a:lnTo>
                    <a:pt x="6" y="55"/>
                  </a:lnTo>
                  <a:lnTo>
                    <a:pt x="2" y="38"/>
                  </a:lnTo>
                  <a:lnTo>
                    <a:pt x="2" y="24"/>
                  </a:lnTo>
                  <a:lnTo>
                    <a:pt x="0" y="13"/>
                  </a:lnTo>
                  <a:lnTo>
                    <a:pt x="0" y="11"/>
                  </a:lnTo>
                  <a:lnTo>
                    <a:pt x="0" y="11"/>
                  </a:lnTo>
                  <a:close/>
                </a:path>
              </a:pathLst>
            </a:custGeom>
            <a:solidFill>
              <a:srgbClr val="A39494"/>
            </a:solidFill>
            <a:ln w="9525">
              <a:noFill/>
              <a:round/>
            </a:ln>
          </p:spPr>
          <p:txBody>
            <a:bodyPr/>
            <a:lstStyle/>
            <a:p>
              <a:endParaRPr lang="en-US"/>
            </a:p>
          </p:txBody>
        </p:sp>
        <p:sp>
          <p:nvSpPr>
            <p:cNvPr id="352496" name="Freeform 240"/>
            <p:cNvSpPr/>
            <p:nvPr/>
          </p:nvSpPr>
          <p:spPr bwMode="auto">
            <a:xfrm>
              <a:off x="4260" y="2301"/>
              <a:ext cx="55" cy="52"/>
            </a:xfrm>
            <a:custGeom>
              <a:avLst/>
              <a:gdLst/>
              <a:ahLst/>
              <a:cxnLst>
                <a:cxn ang="0">
                  <a:pos x="0" y="2"/>
                </a:cxn>
                <a:cxn ang="0">
                  <a:pos x="0" y="0"/>
                </a:cxn>
                <a:cxn ang="0">
                  <a:pos x="7" y="0"/>
                </a:cxn>
                <a:cxn ang="0">
                  <a:pos x="17" y="0"/>
                </a:cxn>
                <a:cxn ang="0">
                  <a:pos x="28" y="2"/>
                </a:cxn>
                <a:cxn ang="0">
                  <a:pos x="40" y="2"/>
                </a:cxn>
                <a:cxn ang="0">
                  <a:pos x="51" y="4"/>
                </a:cxn>
                <a:cxn ang="0">
                  <a:pos x="59" y="6"/>
                </a:cxn>
                <a:cxn ang="0">
                  <a:pos x="68" y="12"/>
                </a:cxn>
                <a:cxn ang="0">
                  <a:pos x="72" y="21"/>
                </a:cxn>
                <a:cxn ang="0">
                  <a:pos x="72" y="34"/>
                </a:cxn>
                <a:cxn ang="0">
                  <a:pos x="66" y="46"/>
                </a:cxn>
                <a:cxn ang="0">
                  <a:pos x="66" y="57"/>
                </a:cxn>
                <a:cxn ang="0">
                  <a:pos x="74" y="59"/>
                </a:cxn>
                <a:cxn ang="0">
                  <a:pos x="87" y="63"/>
                </a:cxn>
                <a:cxn ang="0">
                  <a:pos x="99" y="63"/>
                </a:cxn>
                <a:cxn ang="0">
                  <a:pos x="106" y="63"/>
                </a:cxn>
                <a:cxn ang="0">
                  <a:pos x="110" y="84"/>
                </a:cxn>
                <a:cxn ang="0">
                  <a:pos x="108" y="105"/>
                </a:cxn>
                <a:cxn ang="0">
                  <a:pos x="108" y="97"/>
                </a:cxn>
                <a:cxn ang="0">
                  <a:pos x="106" y="90"/>
                </a:cxn>
                <a:cxn ang="0">
                  <a:pos x="100" y="82"/>
                </a:cxn>
                <a:cxn ang="0">
                  <a:pos x="83" y="74"/>
                </a:cxn>
                <a:cxn ang="0">
                  <a:pos x="68" y="71"/>
                </a:cxn>
                <a:cxn ang="0">
                  <a:pos x="55" y="69"/>
                </a:cxn>
                <a:cxn ang="0">
                  <a:pos x="51" y="69"/>
                </a:cxn>
                <a:cxn ang="0">
                  <a:pos x="49" y="63"/>
                </a:cxn>
                <a:cxn ang="0">
                  <a:pos x="45" y="53"/>
                </a:cxn>
                <a:cxn ang="0">
                  <a:pos x="40" y="40"/>
                </a:cxn>
                <a:cxn ang="0">
                  <a:pos x="34" y="29"/>
                </a:cxn>
                <a:cxn ang="0">
                  <a:pos x="23" y="15"/>
                </a:cxn>
                <a:cxn ang="0">
                  <a:pos x="11" y="8"/>
                </a:cxn>
                <a:cxn ang="0">
                  <a:pos x="2" y="2"/>
                </a:cxn>
                <a:cxn ang="0">
                  <a:pos x="0" y="2"/>
                </a:cxn>
                <a:cxn ang="0">
                  <a:pos x="0" y="2"/>
                </a:cxn>
              </a:cxnLst>
              <a:rect l="0" t="0" r="r" b="b"/>
              <a:pathLst>
                <a:path w="110" h="105">
                  <a:moveTo>
                    <a:pt x="0" y="2"/>
                  </a:moveTo>
                  <a:lnTo>
                    <a:pt x="0" y="0"/>
                  </a:lnTo>
                  <a:lnTo>
                    <a:pt x="7" y="0"/>
                  </a:lnTo>
                  <a:lnTo>
                    <a:pt x="17" y="0"/>
                  </a:lnTo>
                  <a:lnTo>
                    <a:pt x="28" y="2"/>
                  </a:lnTo>
                  <a:lnTo>
                    <a:pt x="40" y="2"/>
                  </a:lnTo>
                  <a:lnTo>
                    <a:pt x="51" y="4"/>
                  </a:lnTo>
                  <a:lnTo>
                    <a:pt x="59" y="6"/>
                  </a:lnTo>
                  <a:lnTo>
                    <a:pt x="68" y="12"/>
                  </a:lnTo>
                  <a:lnTo>
                    <a:pt x="72" y="21"/>
                  </a:lnTo>
                  <a:lnTo>
                    <a:pt x="72" y="34"/>
                  </a:lnTo>
                  <a:lnTo>
                    <a:pt x="66" y="46"/>
                  </a:lnTo>
                  <a:lnTo>
                    <a:pt x="66" y="57"/>
                  </a:lnTo>
                  <a:lnTo>
                    <a:pt x="74" y="59"/>
                  </a:lnTo>
                  <a:lnTo>
                    <a:pt x="87" y="63"/>
                  </a:lnTo>
                  <a:lnTo>
                    <a:pt x="99" y="63"/>
                  </a:lnTo>
                  <a:lnTo>
                    <a:pt x="106" y="63"/>
                  </a:lnTo>
                  <a:lnTo>
                    <a:pt x="110" y="84"/>
                  </a:lnTo>
                  <a:lnTo>
                    <a:pt x="108" y="105"/>
                  </a:lnTo>
                  <a:lnTo>
                    <a:pt x="108" y="97"/>
                  </a:lnTo>
                  <a:lnTo>
                    <a:pt x="106" y="90"/>
                  </a:lnTo>
                  <a:lnTo>
                    <a:pt x="100" y="82"/>
                  </a:lnTo>
                  <a:lnTo>
                    <a:pt x="83" y="74"/>
                  </a:lnTo>
                  <a:lnTo>
                    <a:pt x="68" y="71"/>
                  </a:lnTo>
                  <a:lnTo>
                    <a:pt x="55" y="69"/>
                  </a:lnTo>
                  <a:lnTo>
                    <a:pt x="51" y="69"/>
                  </a:lnTo>
                  <a:lnTo>
                    <a:pt x="49" y="63"/>
                  </a:lnTo>
                  <a:lnTo>
                    <a:pt x="45" y="53"/>
                  </a:lnTo>
                  <a:lnTo>
                    <a:pt x="40" y="40"/>
                  </a:lnTo>
                  <a:lnTo>
                    <a:pt x="34" y="29"/>
                  </a:lnTo>
                  <a:lnTo>
                    <a:pt x="23" y="15"/>
                  </a:lnTo>
                  <a:lnTo>
                    <a:pt x="11" y="8"/>
                  </a:lnTo>
                  <a:lnTo>
                    <a:pt x="2" y="2"/>
                  </a:lnTo>
                  <a:lnTo>
                    <a:pt x="0" y="2"/>
                  </a:lnTo>
                  <a:lnTo>
                    <a:pt x="0" y="2"/>
                  </a:lnTo>
                  <a:close/>
                </a:path>
              </a:pathLst>
            </a:custGeom>
            <a:solidFill>
              <a:srgbClr val="A39494"/>
            </a:solidFill>
            <a:ln w="9525">
              <a:noFill/>
              <a:round/>
            </a:ln>
          </p:spPr>
          <p:txBody>
            <a:bodyPr/>
            <a:lstStyle/>
            <a:p>
              <a:endParaRPr lang="en-US"/>
            </a:p>
          </p:txBody>
        </p:sp>
        <p:sp>
          <p:nvSpPr>
            <p:cNvPr id="352497" name="Freeform 241"/>
            <p:cNvSpPr/>
            <p:nvPr/>
          </p:nvSpPr>
          <p:spPr bwMode="auto">
            <a:xfrm>
              <a:off x="4336" y="2376"/>
              <a:ext cx="23" cy="61"/>
            </a:xfrm>
            <a:custGeom>
              <a:avLst/>
              <a:gdLst/>
              <a:ahLst/>
              <a:cxnLst>
                <a:cxn ang="0">
                  <a:pos x="0" y="6"/>
                </a:cxn>
                <a:cxn ang="0">
                  <a:pos x="2" y="2"/>
                </a:cxn>
                <a:cxn ang="0">
                  <a:pos x="11" y="0"/>
                </a:cxn>
                <a:cxn ang="0">
                  <a:pos x="19" y="0"/>
                </a:cxn>
                <a:cxn ang="0">
                  <a:pos x="28" y="6"/>
                </a:cxn>
                <a:cxn ang="0">
                  <a:pos x="30" y="18"/>
                </a:cxn>
                <a:cxn ang="0">
                  <a:pos x="30" y="35"/>
                </a:cxn>
                <a:cxn ang="0">
                  <a:pos x="28" y="48"/>
                </a:cxn>
                <a:cxn ang="0">
                  <a:pos x="28" y="56"/>
                </a:cxn>
                <a:cxn ang="0">
                  <a:pos x="45" y="73"/>
                </a:cxn>
                <a:cxn ang="0">
                  <a:pos x="15" y="124"/>
                </a:cxn>
                <a:cxn ang="0">
                  <a:pos x="15" y="116"/>
                </a:cxn>
                <a:cxn ang="0">
                  <a:pos x="19" y="105"/>
                </a:cxn>
                <a:cxn ang="0">
                  <a:pos x="19" y="90"/>
                </a:cxn>
                <a:cxn ang="0">
                  <a:pos x="19" y="78"/>
                </a:cxn>
                <a:cxn ang="0">
                  <a:pos x="13" y="69"/>
                </a:cxn>
                <a:cxn ang="0">
                  <a:pos x="5" y="65"/>
                </a:cxn>
                <a:cxn ang="0">
                  <a:pos x="2" y="63"/>
                </a:cxn>
                <a:cxn ang="0">
                  <a:pos x="0" y="63"/>
                </a:cxn>
                <a:cxn ang="0">
                  <a:pos x="2" y="59"/>
                </a:cxn>
                <a:cxn ang="0">
                  <a:pos x="5" y="50"/>
                </a:cxn>
                <a:cxn ang="0">
                  <a:pos x="13" y="38"/>
                </a:cxn>
                <a:cxn ang="0">
                  <a:pos x="15" y="29"/>
                </a:cxn>
                <a:cxn ang="0">
                  <a:pos x="13" y="18"/>
                </a:cxn>
                <a:cxn ang="0">
                  <a:pos x="5" y="12"/>
                </a:cxn>
                <a:cxn ang="0">
                  <a:pos x="2" y="6"/>
                </a:cxn>
                <a:cxn ang="0">
                  <a:pos x="0" y="6"/>
                </a:cxn>
                <a:cxn ang="0">
                  <a:pos x="0" y="6"/>
                </a:cxn>
              </a:cxnLst>
              <a:rect l="0" t="0" r="r" b="b"/>
              <a:pathLst>
                <a:path w="45" h="124">
                  <a:moveTo>
                    <a:pt x="0" y="6"/>
                  </a:moveTo>
                  <a:lnTo>
                    <a:pt x="2" y="2"/>
                  </a:lnTo>
                  <a:lnTo>
                    <a:pt x="11" y="0"/>
                  </a:lnTo>
                  <a:lnTo>
                    <a:pt x="19" y="0"/>
                  </a:lnTo>
                  <a:lnTo>
                    <a:pt x="28" y="6"/>
                  </a:lnTo>
                  <a:lnTo>
                    <a:pt x="30" y="18"/>
                  </a:lnTo>
                  <a:lnTo>
                    <a:pt x="30" y="35"/>
                  </a:lnTo>
                  <a:lnTo>
                    <a:pt x="28" y="48"/>
                  </a:lnTo>
                  <a:lnTo>
                    <a:pt x="28" y="56"/>
                  </a:lnTo>
                  <a:lnTo>
                    <a:pt x="45" y="73"/>
                  </a:lnTo>
                  <a:lnTo>
                    <a:pt x="15" y="124"/>
                  </a:lnTo>
                  <a:lnTo>
                    <a:pt x="15" y="116"/>
                  </a:lnTo>
                  <a:lnTo>
                    <a:pt x="19" y="105"/>
                  </a:lnTo>
                  <a:lnTo>
                    <a:pt x="19" y="90"/>
                  </a:lnTo>
                  <a:lnTo>
                    <a:pt x="19" y="78"/>
                  </a:lnTo>
                  <a:lnTo>
                    <a:pt x="13" y="69"/>
                  </a:lnTo>
                  <a:lnTo>
                    <a:pt x="5" y="65"/>
                  </a:lnTo>
                  <a:lnTo>
                    <a:pt x="2" y="63"/>
                  </a:lnTo>
                  <a:lnTo>
                    <a:pt x="0" y="63"/>
                  </a:lnTo>
                  <a:lnTo>
                    <a:pt x="2" y="59"/>
                  </a:lnTo>
                  <a:lnTo>
                    <a:pt x="5" y="50"/>
                  </a:lnTo>
                  <a:lnTo>
                    <a:pt x="13" y="38"/>
                  </a:lnTo>
                  <a:lnTo>
                    <a:pt x="15" y="29"/>
                  </a:lnTo>
                  <a:lnTo>
                    <a:pt x="13" y="18"/>
                  </a:lnTo>
                  <a:lnTo>
                    <a:pt x="5" y="12"/>
                  </a:lnTo>
                  <a:lnTo>
                    <a:pt x="2" y="6"/>
                  </a:lnTo>
                  <a:lnTo>
                    <a:pt x="0" y="6"/>
                  </a:lnTo>
                  <a:lnTo>
                    <a:pt x="0" y="6"/>
                  </a:lnTo>
                  <a:close/>
                </a:path>
              </a:pathLst>
            </a:custGeom>
            <a:solidFill>
              <a:srgbClr val="A39494"/>
            </a:solidFill>
            <a:ln w="9525">
              <a:noFill/>
              <a:round/>
            </a:ln>
          </p:spPr>
          <p:txBody>
            <a:bodyPr/>
            <a:lstStyle/>
            <a:p>
              <a:endParaRPr lang="en-US"/>
            </a:p>
          </p:txBody>
        </p:sp>
        <p:sp>
          <p:nvSpPr>
            <p:cNvPr id="352498" name="Freeform 242"/>
            <p:cNvSpPr/>
            <p:nvPr/>
          </p:nvSpPr>
          <p:spPr bwMode="auto">
            <a:xfrm>
              <a:off x="4120" y="2312"/>
              <a:ext cx="35" cy="66"/>
            </a:xfrm>
            <a:custGeom>
              <a:avLst/>
              <a:gdLst/>
              <a:ahLst/>
              <a:cxnLst>
                <a:cxn ang="0">
                  <a:pos x="0" y="0"/>
                </a:cxn>
                <a:cxn ang="0">
                  <a:pos x="4" y="0"/>
                </a:cxn>
                <a:cxn ang="0">
                  <a:pos x="16" y="0"/>
                </a:cxn>
                <a:cxn ang="0">
                  <a:pos x="27" y="4"/>
                </a:cxn>
                <a:cxn ang="0">
                  <a:pos x="38" y="13"/>
                </a:cxn>
                <a:cxn ang="0">
                  <a:pos x="42" y="27"/>
                </a:cxn>
                <a:cxn ang="0">
                  <a:pos x="42" y="44"/>
                </a:cxn>
                <a:cxn ang="0">
                  <a:pos x="38" y="55"/>
                </a:cxn>
                <a:cxn ang="0">
                  <a:pos x="38" y="63"/>
                </a:cxn>
                <a:cxn ang="0">
                  <a:pos x="40" y="59"/>
                </a:cxn>
                <a:cxn ang="0">
                  <a:pos x="50" y="57"/>
                </a:cxn>
                <a:cxn ang="0">
                  <a:pos x="59" y="55"/>
                </a:cxn>
                <a:cxn ang="0">
                  <a:pos x="69" y="59"/>
                </a:cxn>
                <a:cxn ang="0">
                  <a:pos x="69" y="67"/>
                </a:cxn>
                <a:cxn ang="0">
                  <a:pos x="71" y="80"/>
                </a:cxn>
                <a:cxn ang="0">
                  <a:pos x="69" y="91"/>
                </a:cxn>
                <a:cxn ang="0">
                  <a:pos x="69" y="97"/>
                </a:cxn>
                <a:cxn ang="0">
                  <a:pos x="50" y="131"/>
                </a:cxn>
                <a:cxn ang="0">
                  <a:pos x="50" y="126"/>
                </a:cxn>
                <a:cxn ang="0">
                  <a:pos x="52" y="116"/>
                </a:cxn>
                <a:cxn ang="0">
                  <a:pos x="52" y="103"/>
                </a:cxn>
                <a:cxn ang="0">
                  <a:pos x="50" y="93"/>
                </a:cxn>
                <a:cxn ang="0">
                  <a:pos x="42" y="86"/>
                </a:cxn>
                <a:cxn ang="0">
                  <a:pos x="33" y="82"/>
                </a:cxn>
                <a:cxn ang="0">
                  <a:pos x="25" y="82"/>
                </a:cxn>
                <a:cxn ang="0">
                  <a:pos x="23" y="82"/>
                </a:cxn>
                <a:cxn ang="0">
                  <a:pos x="23" y="76"/>
                </a:cxn>
                <a:cxn ang="0">
                  <a:pos x="25" y="63"/>
                </a:cxn>
                <a:cxn ang="0">
                  <a:pos x="23" y="46"/>
                </a:cxn>
                <a:cxn ang="0">
                  <a:pos x="23" y="29"/>
                </a:cxn>
                <a:cxn ang="0">
                  <a:pos x="16" y="13"/>
                </a:cxn>
                <a:cxn ang="0">
                  <a:pos x="8" y="6"/>
                </a:cxn>
                <a:cxn ang="0">
                  <a:pos x="2" y="0"/>
                </a:cxn>
                <a:cxn ang="0">
                  <a:pos x="0" y="0"/>
                </a:cxn>
                <a:cxn ang="0">
                  <a:pos x="0" y="0"/>
                </a:cxn>
              </a:cxnLst>
              <a:rect l="0" t="0" r="r" b="b"/>
              <a:pathLst>
                <a:path w="71" h="131">
                  <a:moveTo>
                    <a:pt x="0" y="0"/>
                  </a:moveTo>
                  <a:lnTo>
                    <a:pt x="4" y="0"/>
                  </a:lnTo>
                  <a:lnTo>
                    <a:pt x="16" y="0"/>
                  </a:lnTo>
                  <a:lnTo>
                    <a:pt x="27" y="4"/>
                  </a:lnTo>
                  <a:lnTo>
                    <a:pt x="38" y="13"/>
                  </a:lnTo>
                  <a:lnTo>
                    <a:pt x="42" y="27"/>
                  </a:lnTo>
                  <a:lnTo>
                    <a:pt x="42" y="44"/>
                  </a:lnTo>
                  <a:lnTo>
                    <a:pt x="38" y="55"/>
                  </a:lnTo>
                  <a:lnTo>
                    <a:pt x="38" y="63"/>
                  </a:lnTo>
                  <a:lnTo>
                    <a:pt x="40" y="59"/>
                  </a:lnTo>
                  <a:lnTo>
                    <a:pt x="50" y="57"/>
                  </a:lnTo>
                  <a:lnTo>
                    <a:pt x="59" y="55"/>
                  </a:lnTo>
                  <a:lnTo>
                    <a:pt x="69" y="59"/>
                  </a:lnTo>
                  <a:lnTo>
                    <a:pt x="69" y="67"/>
                  </a:lnTo>
                  <a:lnTo>
                    <a:pt x="71" y="80"/>
                  </a:lnTo>
                  <a:lnTo>
                    <a:pt x="69" y="91"/>
                  </a:lnTo>
                  <a:lnTo>
                    <a:pt x="69" y="97"/>
                  </a:lnTo>
                  <a:lnTo>
                    <a:pt x="50" y="131"/>
                  </a:lnTo>
                  <a:lnTo>
                    <a:pt x="50" y="126"/>
                  </a:lnTo>
                  <a:lnTo>
                    <a:pt x="52" y="116"/>
                  </a:lnTo>
                  <a:lnTo>
                    <a:pt x="52" y="103"/>
                  </a:lnTo>
                  <a:lnTo>
                    <a:pt x="50" y="93"/>
                  </a:lnTo>
                  <a:lnTo>
                    <a:pt x="42" y="86"/>
                  </a:lnTo>
                  <a:lnTo>
                    <a:pt x="33" y="82"/>
                  </a:lnTo>
                  <a:lnTo>
                    <a:pt x="25" y="82"/>
                  </a:lnTo>
                  <a:lnTo>
                    <a:pt x="23" y="82"/>
                  </a:lnTo>
                  <a:lnTo>
                    <a:pt x="23" y="76"/>
                  </a:lnTo>
                  <a:lnTo>
                    <a:pt x="25" y="63"/>
                  </a:lnTo>
                  <a:lnTo>
                    <a:pt x="23" y="46"/>
                  </a:lnTo>
                  <a:lnTo>
                    <a:pt x="23" y="29"/>
                  </a:lnTo>
                  <a:lnTo>
                    <a:pt x="16" y="13"/>
                  </a:lnTo>
                  <a:lnTo>
                    <a:pt x="8" y="6"/>
                  </a:lnTo>
                  <a:lnTo>
                    <a:pt x="2" y="0"/>
                  </a:lnTo>
                  <a:lnTo>
                    <a:pt x="0" y="0"/>
                  </a:lnTo>
                  <a:lnTo>
                    <a:pt x="0" y="0"/>
                  </a:lnTo>
                  <a:close/>
                </a:path>
              </a:pathLst>
            </a:custGeom>
            <a:solidFill>
              <a:srgbClr val="A39494"/>
            </a:solidFill>
            <a:ln w="9525">
              <a:noFill/>
              <a:round/>
            </a:ln>
          </p:spPr>
          <p:txBody>
            <a:bodyPr/>
            <a:lstStyle/>
            <a:p>
              <a:endParaRPr lang="en-US"/>
            </a:p>
          </p:txBody>
        </p:sp>
        <p:sp>
          <p:nvSpPr>
            <p:cNvPr id="352499" name="Freeform 243"/>
            <p:cNvSpPr/>
            <p:nvPr/>
          </p:nvSpPr>
          <p:spPr bwMode="auto">
            <a:xfrm>
              <a:off x="3567" y="2999"/>
              <a:ext cx="433" cy="175"/>
            </a:xfrm>
            <a:custGeom>
              <a:avLst/>
              <a:gdLst/>
              <a:ahLst/>
              <a:cxnLst>
                <a:cxn ang="0">
                  <a:pos x="82" y="5"/>
                </a:cxn>
                <a:cxn ang="0">
                  <a:pos x="108" y="19"/>
                </a:cxn>
                <a:cxn ang="0">
                  <a:pos x="143" y="36"/>
                </a:cxn>
                <a:cxn ang="0">
                  <a:pos x="183" y="57"/>
                </a:cxn>
                <a:cxn ang="0">
                  <a:pos x="228" y="81"/>
                </a:cxn>
                <a:cxn ang="0">
                  <a:pos x="266" y="100"/>
                </a:cxn>
                <a:cxn ang="0">
                  <a:pos x="306" y="121"/>
                </a:cxn>
                <a:cxn ang="0">
                  <a:pos x="342" y="138"/>
                </a:cxn>
                <a:cxn ang="0">
                  <a:pos x="376" y="150"/>
                </a:cxn>
                <a:cxn ang="0">
                  <a:pos x="428" y="152"/>
                </a:cxn>
                <a:cxn ang="0">
                  <a:pos x="462" y="131"/>
                </a:cxn>
                <a:cxn ang="0">
                  <a:pos x="511" y="96"/>
                </a:cxn>
                <a:cxn ang="0">
                  <a:pos x="546" y="104"/>
                </a:cxn>
                <a:cxn ang="0">
                  <a:pos x="551" y="131"/>
                </a:cxn>
                <a:cxn ang="0">
                  <a:pos x="572" y="144"/>
                </a:cxn>
                <a:cxn ang="0">
                  <a:pos x="601" y="150"/>
                </a:cxn>
                <a:cxn ang="0">
                  <a:pos x="641" y="150"/>
                </a:cxn>
                <a:cxn ang="0">
                  <a:pos x="688" y="150"/>
                </a:cxn>
                <a:cxn ang="0">
                  <a:pos x="738" y="152"/>
                </a:cxn>
                <a:cxn ang="0">
                  <a:pos x="783" y="154"/>
                </a:cxn>
                <a:cxn ang="0">
                  <a:pos x="825" y="159"/>
                </a:cxn>
                <a:cxn ang="0">
                  <a:pos x="861" y="173"/>
                </a:cxn>
                <a:cxn ang="0">
                  <a:pos x="848" y="207"/>
                </a:cxn>
                <a:cxn ang="0">
                  <a:pos x="814" y="216"/>
                </a:cxn>
                <a:cxn ang="0">
                  <a:pos x="781" y="226"/>
                </a:cxn>
                <a:cxn ang="0">
                  <a:pos x="768" y="243"/>
                </a:cxn>
                <a:cxn ang="0">
                  <a:pos x="772" y="273"/>
                </a:cxn>
                <a:cxn ang="0">
                  <a:pos x="743" y="302"/>
                </a:cxn>
                <a:cxn ang="0">
                  <a:pos x="686" y="330"/>
                </a:cxn>
                <a:cxn ang="0">
                  <a:pos x="641" y="347"/>
                </a:cxn>
                <a:cxn ang="0">
                  <a:pos x="629" y="344"/>
                </a:cxn>
                <a:cxn ang="0">
                  <a:pos x="595" y="325"/>
                </a:cxn>
                <a:cxn ang="0">
                  <a:pos x="551" y="292"/>
                </a:cxn>
                <a:cxn ang="0">
                  <a:pos x="502" y="245"/>
                </a:cxn>
                <a:cxn ang="0">
                  <a:pos x="471" y="209"/>
                </a:cxn>
                <a:cxn ang="0">
                  <a:pos x="449" y="203"/>
                </a:cxn>
                <a:cxn ang="0">
                  <a:pos x="418" y="207"/>
                </a:cxn>
                <a:cxn ang="0">
                  <a:pos x="376" y="212"/>
                </a:cxn>
                <a:cxn ang="0">
                  <a:pos x="321" y="216"/>
                </a:cxn>
                <a:cxn ang="0">
                  <a:pos x="262" y="222"/>
                </a:cxn>
                <a:cxn ang="0">
                  <a:pos x="194" y="220"/>
                </a:cxn>
                <a:cxn ang="0">
                  <a:pos x="127" y="218"/>
                </a:cxn>
                <a:cxn ang="0">
                  <a:pos x="67" y="214"/>
                </a:cxn>
                <a:cxn ang="0">
                  <a:pos x="23" y="212"/>
                </a:cxn>
                <a:cxn ang="0">
                  <a:pos x="0" y="212"/>
                </a:cxn>
                <a:cxn ang="0">
                  <a:pos x="8" y="184"/>
                </a:cxn>
                <a:cxn ang="0">
                  <a:pos x="21" y="148"/>
                </a:cxn>
                <a:cxn ang="0">
                  <a:pos x="30" y="116"/>
                </a:cxn>
                <a:cxn ang="0">
                  <a:pos x="44" y="85"/>
                </a:cxn>
                <a:cxn ang="0">
                  <a:pos x="57" y="34"/>
                </a:cxn>
                <a:cxn ang="0">
                  <a:pos x="67" y="5"/>
                </a:cxn>
                <a:cxn ang="0">
                  <a:pos x="68" y="0"/>
                </a:cxn>
              </a:cxnLst>
              <a:rect l="0" t="0" r="r" b="b"/>
              <a:pathLst>
                <a:path w="867" h="349">
                  <a:moveTo>
                    <a:pt x="68" y="0"/>
                  </a:moveTo>
                  <a:lnTo>
                    <a:pt x="70" y="0"/>
                  </a:lnTo>
                  <a:lnTo>
                    <a:pt x="82" y="5"/>
                  </a:lnTo>
                  <a:lnTo>
                    <a:pt x="87" y="7"/>
                  </a:lnTo>
                  <a:lnTo>
                    <a:pt x="97" y="13"/>
                  </a:lnTo>
                  <a:lnTo>
                    <a:pt x="108" y="19"/>
                  </a:lnTo>
                  <a:lnTo>
                    <a:pt x="120" y="24"/>
                  </a:lnTo>
                  <a:lnTo>
                    <a:pt x="131" y="30"/>
                  </a:lnTo>
                  <a:lnTo>
                    <a:pt x="143" y="36"/>
                  </a:lnTo>
                  <a:lnTo>
                    <a:pt x="156" y="41"/>
                  </a:lnTo>
                  <a:lnTo>
                    <a:pt x="171" y="49"/>
                  </a:lnTo>
                  <a:lnTo>
                    <a:pt x="183" y="57"/>
                  </a:lnTo>
                  <a:lnTo>
                    <a:pt x="198" y="64"/>
                  </a:lnTo>
                  <a:lnTo>
                    <a:pt x="213" y="72"/>
                  </a:lnTo>
                  <a:lnTo>
                    <a:pt x="228" y="81"/>
                  </a:lnTo>
                  <a:lnTo>
                    <a:pt x="240" y="87"/>
                  </a:lnTo>
                  <a:lnTo>
                    <a:pt x="255" y="95"/>
                  </a:lnTo>
                  <a:lnTo>
                    <a:pt x="266" y="100"/>
                  </a:lnTo>
                  <a:lnTo>
                    <a:pt x="281" y="108"/>
                  </a:lnTo>
                  <a:lnTo>
                    <a:pt x="293" y="114"/>
                  </a:lnTo>
                  <a:lnTo>
                    <a:pt x="306" y="121"/>
                  </a:lnTo>
                  <a:lnTo>
                    <a:pt x="319" y="127"/>
                  </a:lnTo>
                  <a:lnTo>
                    <a:pt x="333" y="135"/>
                  </a:lnTo>
                  <a:lnTo>
                    <a:pt x="342" y="138"/>
                  </a:lnTo>
                  <a:lnTo>
                    <a:pt x="354" y="142"/>
                  </a:lnTo>
                  <a:lnTo>
                    <a:pt x="365" y="146"/>
                  </a:lnTo>
                  <a:lnTo>
                    <a:pt x="376" y="150"/>
                  </a:lnTo>
                  <a:lnTo>
                    <a:pt x="395" y="154"/>
                  </a:lnTo>
                  <a:lnTo>
                    <a:pt x="414" y="155"/>
                  </a:lnTo>
                  <a:lnTo>
                    <a:pt x="428" y="152"/>
                  </a:lnTo>
                  <a:lnTo>
                    <a:pt x="441" y="146"/>
                  </a:lnTo>
                  <a:lnTo>
                    <a:pt x="451" y="138"/>
                  </a:lnTo>
                  <a:lnTo>
                    <a:pt x="462" y="131"/>
                  </a:lnTo>
                  <a:lnTo>
                    <a:pt x="477" y="114"/>
                  </a:lnTo>
                  <a:lnTo>
                    <a:pt x="494" y="102"/>
                  </a:lnTo>
                  <a:lnTo>
                    <a:pt x="511" y="96"/>
                  </a:lnTo>
                  <a:lnTo>
                    <a:pt x="528" y="98"/>
                  </a:lnTo>
                  <a:lnTo>
                    <a:pt x="540" y="100"/>
                  </a:lnTo>
                  <a:lnTo>
                    <a:pt x="546" y="104"/>
                  </a:lnTo>
                  <a:lnTo>
                    <a:pt x="544" y="110"/>
                  </a:lnTo>
                  <a:lnTo>
                    <a:pt x="547" y="123"/>
                  </a:lnTo>
                  <a:lnTo>
                    <a:pt x="551" y="131"/>
                  </a:lnTo>
                  <a:lnTo>
                    <a:pt x="559" y="138"/>
                  </a:lnTo>
                  <a:lnTo>
                    <a:pt x="565" y="140"/>
                  </a:lnTo>
                  <a:lnTo>
                    <a:pt x="572" y="144"/>
                  </a:lnTo>
                  <a:lnTo>
                    <a:pt x="580" y="146"/>
                  </a:lnTo>
                  <a:lnTo>
                    <a:pt x="591" y="150"/>
                  </a:lnTo>
                  <a:lnTo>
                    <a:pt x="601" y="150"/>
                  </a:lnTo>
                  <a:lnTo>
                    <a:pt x="612" y="150"/>
                  </a:lnTo>
                  <a:lnTo>
                    <a:pt x="625" y="150"/>
                  </a:lnTo>
                  <a:lnTo>
                    <a:pt x="641" y="150"/>
                  </a:lnTo>
                  <a:lnTo>
                    <a:pt x="656" y="150"/>
                  </a:lnTo>
                  <a:lnTo>
                    <a:pt x="671" y="150"/>
                  </a:lnTo>
                  <a:lnTo>
                    <a:pt x="688" y="150"/>
                  </a:lnTo>
                  <a:lnTo>
                    <a:pt x="705" y="152"/>
                  </a:lnTo>
                  <a:lnTo>
                    <a:pt x="720" y="152"/>
                  </a:lnTo>
                  <a:lnTo>
                    <a:pt x="738" y="152"/>
                  </a:lnTo>
                  <a:lnTo>
                    <a:pt x="753" y="152"/>
                  </a:lnTo>
                  <a:lnTo>
                    <a:pt x="770" y="154"/>
                  </a:lnTo>
                  <a:lnTo>
                    <a:pt x="783" y="154"/>
                  </a:lnTo>
                  <a:lnTo>
                    <a:pt x="798" y="154"/>
                  </a:lnTo>
                  <a:lnTo>
                    <a:pt x="812" y="155"/>
                  </a:lnTo>
                  <a:lnTo>
                    <a:pt x="825" y="159"/>
                  </a:lnTo>
                  <a:lnTo>
                    <a:pt x="842" y="161"/>
                  </a:lnTo>
                  <a:lnTo>
                    <a:pt x="855" y="167"/>
                  </a:lnTo>
                  <a:lnTo>
                    <a:pt x="861" y="173"/>
                  </a:lnTo>
                  <a:lnTo>
                    <a:pt x="867" y="180"/>
                  </a:lnTo>
                  <a:lnTo>
                    <a:pt x="861" y="193"/>
                  </a:lnTo>
                  <a:lnTo>
                    <a:pt x="848" y="207"/>
                  </a:lnTo>
                  <a:lnTo>
                    <a:pt x="836" y="209"/>
                  </a:lnTo>
                  <a:lnTo>
                    <a:pt x="827" y="212"/>
                  </a:lnTo>
                  <a:lnTo>
                    <a:pt x="814" y="216"/>
                  </a:lnTo>
                  <a:lnTo>
                    <a:pt x="802" y="220"/>
                  </a:lnTo>
                  <a:lnTo>
                    <a:pt x="791" y="222"/>
                  </a:lnTo>
                  <a:lnTo>
                    <a:pt x="781" y="226"/>
                  </a:lnTo>
                  <a:lnTo>
                    <a:pt x="774" y="228"/>
                  </a:lnTo>
                  <a:lnTo>
                    <a:pt x="770" y="233"/>
                  </a:lnTo>
                  <a:lnTo>
                    <a:pt x="768" y="243"/>
                  </a:lnTo>
                  <a:lnTo>
                    <a:pt x="772" y="256"/>
                  </a:lnTo>
                  <a:lnTo>
                    <a:pt x="772" y="264"/>
                  </a:lnTo>
                  <a:lnTo>
                    <a:pt x="772" y="273"/>
                  </a:lnTo>
                  <a:lnTo>
                    <a:pt x="766" y="281"/>
                  </a:lnTo>
                  <a:lnTo>
                    <a:pt x="758" y="292"/>
                  </a:lnTo>
                  <a:lnTo>
                    <a:pt x="743" y="302"/>
                  </a:lnTo>
                  <a:lnTo>
                    <a:pt x="726" y="311"/>
                  </a:lnTo>
                  <a:lnTo>
                    <a:pt x="705" y="321"/>
                  </a:lnTo>
                  <a:lnTo>
                    <a:pt x="686" y="330"/>
                  </a:lnTo>
                  <a:lnTo>
                    <a:pt x="665" y="336"/>
                  </a:lnTo>
                  <a:lnTo>
                    <a:pt x="652" y="344"/>
                  </a:lnTo>
                  <a:lnTo>
                    <a:pt x="641" y="347"/>
                  </a:lnTo>
                  <a:lnTo>
                    <a:pt x="639" y="349"/>
                  </a:lnTo>
                  <a:lnTo>
                    <a:pt x="635" y="347"/>
                  </a:lnTo>
                  <a:lnTo>
                    <a:pt x="629" y="344"/>
                  </a:lnTo>
                  <a:lnTo>
                    <a:pt x="620" y="338"/>
                  </a:lnTo>
                  <a:lnTo>
                    <a:pt x="610" y="334"/>
                  </a:lnTo>
                  <a:lnTo>
                    <a:pt x="595" y="325"/>
                  </a:lnTo>
                  <a:lnTo>
                    <a:pt x="582" y="315"/>
                  </a:lnTo>
                  <a:lnTo>
                    <a:pt x="566" y="304"/>
                  </a:lnTo>
                  <a:lnTo>
                    <a:pt x="551" y="292"/>
                  </a:lnTo>
                  <a:lnTo>
                    <a:pt x="534" y="277"/>
                  </a:lnTo>
                  <a:lnTo>
                    <a:pt x="517" y="262"/>
                  </a:lnTo>
                  <a:lnTo>
                    <a:pt x="502" y="245"/>
                  </a:lnTo>
                  <a:lnTo>
                    <a:pt x="490" y="231"/>
                  </a:lnTo>
                  <a:lnTo>
                    <a:pt x="479" y="218"/>
                  </a:lnTo>
                  <a:lnTo>
                    <a:pt x="471" y="209"/>
                  </a:lnTo>
                  <a:lnTo>
                    <a:pt x="466" y="201"/>
                  </a:lnTo>
                  <a:lnTo>
                    <a:pt x="460" y="201"/>
                  </a:lnTo>
                  <a:lnTo>
                    <a:pt x="449" y="203"/>
                  </a:lnTo>
                  <a:lnTo>
                    <a:pt x="439" y="203"/>
                  </a:lnTo>
                  <a:lnTo>
                    <a:pt x="430" y="205"/>
                  </a:lnTo>
                  <a:lnTo>
                    <a:pt x="418" y="207"/>
                  </a:lnTo>
                  <a:lnTo>
                    <a:pt x="407" y="209"/>
                  </a:lnTo>
                  <a:lnTo>
                    <a:pt x="392" y="209"/>
                  </a:lnTo>
                  <a:lnTo>
                    <a:pt x="376" y="212"/>
                  </a:lnTo>
                  <a:lnTo>
                    <a:pt x="359" y="212"/>
                  </a:lnTo>
                  <a:lnTo>
                    <a:pt x="342" y="216"/>
                  </a:lnTo>
                  <a:lnTo>
                    <a:pt x="321" y="216"/>
                  </a:lnTo>
                  <a:lnTo>
                    <a:pt x="302" y="218"/>
                  </a:lnTo>
                  <a:lnTo>
                    <a:pt x="281" y="220"/>
                  </a:lnTo>
                  <a:lnTo>
                    <a:pt x="262" y="222"/>
                  </a:lnTo>
                  <a:lnTo>
                    <a:pt x="240" y="220"/>
                  </a:lnTo>
                  <a:lnTo>
                    <a:pt x="217" y="220"/>
                  </a:lnTo>
                  <a:lnTo>
                    <a:pt x="194" y="220"/>
                  </a:lnTo>
                  <a:lnTo>
                    <a:pt x="171" y="220"/>
                  </a:lnTo>
                  <a:lnTo>
                    <a:pt x="148" y="218"/>
                  </a:lnTo>
                  <a:lnTo>
                    <a:pt x="127" y="218"/>
                  </a:lnTo>
                  <a:lnTo>
                    <a:pt x="105" y="216"/>
                  </a:lnTo>
                  <a:lnTo>
                    <a:pt x="87" y="216"/>
                  </a:lnTo>
                  <a:lnTo>
                    <a:pt x="67" y="214"/>
                  </a:lnTo>
                  <a:lnTo>
                    <a:pt x="51" y="214"/>
                  </a:lnTo>
                  <a:lnTo>
                    <a:pt x="34" y="212"/>
                  </a:lnTo>
                  <a:lnTo>
                    <a:pt x="23" y="212"/>
                  </a:lnTo>
                  <a:lnTo>
                    <a:pt x="11" y="212"/>
                  </a:lnTo>
                  <a:lnTo>
                    <a:pt x="6" y="212"/>
                  </a:lnTo>
                  <a:lnTo>
                    <a:pt x="0" y="212"/>
                  </a:lnTo>
                  <a:lnTo>
                    <a:pt x="0" y="209"/>
                  </a:lnTo>
                  <a:lnTo>
                    <a:pt x="4" y="199"/>
                  </a:lnTo>
                  <a:lnTo>
                    <a:pt x="8" y="184"/>
                  </a:lnTo>
                  <a:lnTo>
                    <a:pt x="15" y="169"/>
                  </a:lnTo>
                  <a:lnTo>
                    <a:pt x="17" y="157"/>
                  </a:lnTo>
                  <a:lnTo>
                    <a:pt x="21" y="148"/>
                  </a:lnTo>
                  <a:lnTo>
                    <a:pt x="23" y="136"/>
                  </a:lnTo>
                  <a:lnTo>
                    <a:pt x="29" y="127"/>
                  </a:lnTo>
                  <a:lnTo>
                    <a:pt x="30" y="116"/>
                  </a:lnTo>
                  <a:lnTo>
                    <a:pt x="34" y="104"/>
                  </a:lnTo>
                  <a:lnTo>
                    <a:pt x="38" y="95"/>
                  </a:lnTo>
                  <a:lnTo>
                    <a:pt x="44" y="85"/>
                  </a:lnTo>
                  <a:lnTo>
                    <a:pt x="48" y="64"/>
                  </a:lnTo>
                  <a:lnTo>
                    <a:pt x="53" y="49"/>
                  </a:lnTo>
                  <a:lnTo>
                    <a:pt x="57" y="34"/>
                  </a:lnTo>
                  <a:lnTo>
                    <a:pt x="61" y="22"/>
                  </a:lnTo>
                  <a:lnTo>
                    <a:pt x="63" y="11"/>
                  </a:lnTo>
                  <a:lnTo>
                    <a:pt x="67" y="5"/>
                  </a:lnTo>
                  <a:lnTo>
                    <a:pt x="67" y="0"/>
                  </a:lnTo>
                  <a:lnTo>
                    <a:pt x="68" y="0"/>
                  </a:lnTo>
                  <a:lnTo>
                    <a:pt x="68" y="0"/>
                  </a:lnTo>
                  <a:close/>
                </a:path>
              </a:pathLst>
            </a:custGeom>
            <a:solidFill>
              <a:srgbClr val="C29970"/>
            </a:solidFill>
            <a:ln w="9525">
              <a:noFill/>
              <a:round/>
            </a:ln>
          </p:spPr>
          <p:txBody>
            <a:bodyPr/>
            <a:lstStyle/>
            <a:p>
              <a:endParaRPr lang="en-US"/>
            </a:p>
          </p:txBody>
        </p:sp>
        <p:sp>
          <p:nvSpPr>
            <p:cNvPr id="352500" name="Freeform 244"/>
            <p:cNvSpPr/>
            <p:nvPr/>
          </p:nvSpPr>
          <p:spPr bwMode="auto">
            <a:xfrm>
              <a:off x="3922" y="3001"/>
              <a:ext cx="60" cy="28"/>
            </a:xfrm>
            <a:custGeom>
              <a:avLst/>
              <a:gdLst/>
              <a:ahLst/>
              <a:cxnLst>
                <a:cxn ang="0">
                  <a:pos x="120" y="55"/>
                </a:cxn>
                <a:cxn ang="0">
                  <a:pos x="59" y="38"/>
                </a:cxn>
                <a:cxn ang="0">
                  <a:pos x="0" y="33"/>
                </a:cxn>
                <a:cxn ang="0">
                  <a:pos x="4" y="25"/>
                </a:cxn>
                <a:cxn ang="0">
                  <a:pos x="13" y="14"/>
                </a:cxn>
                <a:cxn ang="0">
                  <a:pos x="19" y="8"/>
                </a:cxn>
                <a:cxn ang="0">
                  <a:pos x="28" y="2"/>
                </a:cxn>
                <a:cxn ang="0">
                  <a:pos x="40" y="0"/>
                </a:cxn>
                <a:cxn ang="0">
                  <a:pos x="51" y="2"/>
                </a:cxn>
                <a:cxn ang="0">
                  <a:pos x="61" y="4"/>
                </a:cxn>
                <a:cxn ang="0">
                  <a:pos x="72" y="12"/>
                </a:cxn>
                <a:cxn ang="0">
                  <a:pos x="84" y="19"/>
                </a:cxn>
                <a:cxn ang="0">
                  <a:pos x="95" y="31"/>
                </a:cxn>
                <a:cxn ang="0">
                  <a:pos x="112" y="46"/>
                </a:cxn>
                <a:cxn ang="0">
                  <a:pos x="120" y="55"/>
                </a:cxn>
                <a:cxn ang="0">
                  <a:pos x="120" y="55"/>
                </a:cxn>
              </a:cxnLst>
              <a:rect l="0" t="0" r="r" b="b"/>
              <a:pathLst>
                <a:path w="120" h="55">
                  <a:moveTo>
                    <a:pt x="120" y="55"/>
                  </a:moveTo>
                  <a:lnTo>
                    <a:pt x="59" y="38"/>
                  </a:lnTo>
                  <a:lnTo>
                    <a:pt x="0" y="33"/>
                  </a:lnTo>
                  <a:lnTo>
                    <a:pt x="4" y="25"/>
                  </a:lnTo>
                  <a:lnTo>
                    <a:pt x="13" y="14"/>
                  </a:lnTo>
                  <a:lnTo>
                    <a:pt x="19" y="8"/>
                  </a:lnTo>
                  <a:lnTo>
                    <a:pt x="28" y="2"/>
                  </a:lnTo>
                  <a:lnTo>
                    <a:pt x="40" y="0"/>
                  </a:lnTo>
                  <a:lnTo>
                    <a:pt x="51" y="2"/>
                  </a:lnTo>
                  <a:lnTo>
                    <a:pt x="61" y="4"/>
                  </a:lnTo>
                  <a:lnTo>
                    <a:pt x="72" y="12"/>
                  </a:lnTo>
                  <a:lnTo>
                    <a:pt x="84" y="19"/>
                  </a:lnTo>
                  <a:lnTo>
                    <a:pt x="95" y="31"/>
                  </a:lnTo>
                  <a:lnTo>
                    <a:pt x="112" y="46"/>
                  </a:lnTo>
                  <a:lnTo>
                    <a:pt x="120" y="55"/>
                  </a:lnTo>
                  <a:lnTo>
                    <a:pt x="120" y="55"/>
                  </a:lnTo>
                  <a:close/>
                </a:path>
              </a:pathLst>
            </a:custGeom>
            <a:solidFill>
              <a:srgbClr val="C29970"/>
            </a:solidFill>
            <a:ln w="9525">
              <a:noFill/>
              <a:round/>
            </a:ln>
          </p:spPr>
          <p:txBody>
            <a:bodyPr/>
            <a:lstStyle/>
            <a:p>
              <a:endParaRPr lang="en-US"/>
            </a:p>
          </p:txBody>
        </p:sp>
        <p:sp>
          <p:nvSpPr>
            <p:cNvPr id="352501" name="Freeform 245"/>
            <p:cNvSpPr/>
            <p:nvPr/>
          </p:nvSpPr>
          <p:spPr bwMode="auto">
            <a:xfrm>
              <a:off x="3852" y="3385"/>
              <a:ext cx="362" cy="134"/>
            </a:xfrm>
            <a:custGeom>
              <a:avLst/>
              <a:gdLst/>
              <a:ahLst/>
              <a:cxnLst>
                <a:cxn ang="0">
                  <a:pos x="111" y="0"/>
                </a:cxn>
                <a:cxn ang="0">
                  <a:pos x="103" y="27"/>
                </a:cxn>
                <a:cxn ang="0">
                  <a:pos x="93" y="54"/>
                </a:cxn>
                <a:cxn ang="0">
                  <a:pos x="88" y="73"/>
                </a:cxn>
                <a:cxn ang="0">
                  <a:pos x="86" y="94"/>
                </a:cxn>
                <a:cxn ang="0">
                  <a:pos x="86" y="114"/>
                </a:cxn>
                <a:cxn ang="0">
                  <a:pos x="93" y="137"/>
                </a:cxn>
                <a:cxn ang="0">
                  <a:pos x="114" y="160"/>
                </a:cxn>
                <a:cxn ang="0">
                  <a:pos x="141" y="168"/>
                </a:cxn>
                <a:cxn ang="0">
                  <a:pos x="164" y="171"/>
                </a:cxn>
                <a:cxn ang="0">
                  <a:pos x="188" y="173"/>
                </a:cxn>
                <a:cxn ang="0">
                  <a:pos x="215" y="173"/>
                </a:cxn>
                <a:cxn ang="0">
                  <a:pos x="245" y="173"/>
                </a:cxn>
                <a:cxn ang="0">
                  <a:pos x="274" y="171"/>
                </a:cxn>
                <a:cxn ang="0">
                  <a:pos x="304" y="170"/>
                </a:cxn>
                <a:cxn ang="0">
                  <a:pos x="335" y="170"/>
                </a:cxn>
                <a:cxn ang="0">
                  <a:pos x="361" y="168"/>
                </a:cxn>
                <a:cxn ang="0">
                  <a:pos x="382" y="168"/>
                </a:cxn>
                <a:cxn ang="0">
                  <a:pos x="405" y="168"/>
                </a:cxn>
                <a:cxn ang="0">
                  <a:pos x="399" y="107"/>
                </a:cxn>
                <a:cxn ang="0">
                  <a:pos x="415" y="114"/>
                </a:cxn>
                <a:cxn ang="0">
                  <a:pos x="449" y="120"/>
                </a:cxn>
                <a:cxn ang="0">
                  <a:pos x="474" y="109"/>
                </a:cxn>
                <a:cxn ang="0">
                  <a:pos x="485" y="101"/>
                </a:cxn>
                <a:cxn ang="0">
                  <a:pos x="491" y="114"/>
                </a:cxn>
                <a:cxn ang="0">
                  <a:pos x="502" y="126"/>
                </a:cxn>
                <a:cxn ang="0">
                  <a:pos x="525" y="135"/>
                </a:cxn>
                <a:cxn ang="0">
                  <a:pos x="552" y="135"/>
                </a:cxn>
                <a:cxn ang="0">
                  <a:pos x="582" y="133"/>
                </a:cxn>
                <a:cxn ang="0">
                  <a:pos x="605" y="128"/>
                </a:cxn>
                <a:cxn ang="0">
                  <a:pos x="616" y="126"/>
                </a:cxn>
                <a:cxn ang="0">
                  <a:pos x="724" y="217"/>
                </a:cxn>
                <a:cxn ang="0">
                  <a:pos x="671" y="213"/>
                </a:cxn>
                <a:cxn ang="0">
                  <a:pos x="607" y="181"/>
                </a:cxn>
                <a:cxn ang="0">
                  <a:pos x="593" y="196"/>
                </a:cxn>
                <a:cxn ang="0">
                  <a:pos x="578" y="211"/>
                </a:cxn>
                <a:cxn ang="0">
                  <a:pos x="553" y="215"/>
                </a:cxn>
                <a:cxn ang="0">
                  <a:pos x="523" y="217"/>
                </a:cxn>
                <a:cxn ang="0">
                  <a:pos x="496" y="217"/>
                </a:cxn>
                <a:cxn ang="0">
                  <a:pos x="479" y="217"/>
                </a:cxn>
                <a:cxn ang="0">
                  <a:pos x="331" y="213"/>
                </a:cxn>
                <a:cxn ang="0">
                  <a:pos x="17" y="261"/>
                </a:cxn>
                <a:cxn ang="0">
                  <a:pos x="12" y="248"/>
                </a:cxn>
                <a:cxn ang="0">
                  <a:pos x="4" y="213"/>
                </a:cxn>
                <a:cxn ang="0">
                  <a:pos x="0" y="187"/>
                </a:cxn>
                <a:cxn ang="0">
                  <a:pos x="0" y="164"/>
                </a:cxn>
                <a:cxn ang="0">
                  <a:pos x="2" y="137"/>
                </a:cxn>
                <a:cxn ang="0">
                  <a:pos x="10" y="114"/>
                </a:cxn>
                <a:cxn ang="0">
                  <a:pos x="19" y="86"/>
                </a:cxn>
                <a:cxn ang="0">
                  <a:pos x="34" y="65"/>
                </a:cxn>
                <a:cxn ang="0">
                  <a:pos x="71" y="29"/>
                </a:cxn>
                <a:cxn ang="0">
                  <a:pos x="101" y="6"/>
                </a:cxn>
                <a:cxn ang="0">
                  <a:pos x="114" y="0"/>
                </a:cxn>
              </a:cxnLst>
              <a:rect l="0" t="0" r="r" b="b"/>
              <a:pathLst>
                <a:path w="724" h="268">
                  <a:moveTo>
                    <a:pt x="114" y="0"/>
                  </a:moveTo>
                  <a:lnTo>
                    <a:pt x="111" y="0"/>
                  </a:lnTo>
                  <a:lnTo>
                    <a:pt x="109" y="10"/>
                  </a:lnTo>
                  <a:lnTo>
                    <a:pt x="103" y="27"/>
                  </a:lnTo>
                  <a:lnTo>
                    <a:pt x="97" y="44"/>
                  </a:lnTo>
                  <a:lnTo>
                    <a:pt x="93" y="54"/>
                  </a:lnTo>
                  <a:lnTo>
                    <a:pt x="92" y="63"/>
                  </a:lnTo>
                  <a:lnTo>
                    <a:pt x="88" y="73"/>
                  </a:lnTo>
                  <a:lnTo>
                    <a:pt x="88" y="84"/>
                  </a:lnTo>
                  <a:lnTo>
                    <a:pt x="86" y="94"/>
                  </a:lnTo>
                  <a:lnTo>
                    <a:pt x="86" y="103"/>
                  </a:lnTo>
                  <a:lnTo>
                    <a:pt x="86" y="114"/>
                  </a:lnTo>
                  <a:lnTo>
                    <a:pt x="90" y="124"/>
                  </a:lnTo>
                  <a:lnTo>
                    <a:pt x="93" y="137"/>
                  </a:lnTo>
                  <a:lnTo>
                    <a:pt x="103" y="151"/>
                  </a:lnTo>
                  <a:lnTo>
                    <a:pt x="114" y="160"/>
                  </a:lnTo>
                  <a:lnTo>
                    <a:pt x="133" y="168"/>
                  </a:lnTo>
                  <a:lnTo>
                    <a:pt x="141" y="168"/>
                  </a:lnTo>
                  <a:lnTo>
                    <a:pt x="152" y="170"/>
                  </a:lnTo>
                  <a:lnTo>
                    <a:pt x="164" y="171"/>
                  </a:lnTo>
                  <a:lnTo>
                    <a:pt x="177" y="173"/>
                  </a:lnTo>
                  <a:lnTo>
                    <a:pt x="188" y="173"/>
                  </a:lnTo>
                  <a:lnTo>
                    <a:pt x="202" y="173"/>
                  </a:lnTo>
                  <a:lnTo>
                    <a:pt x="215" y="173"/>
                  </a:lnTo>
                  <a:lnTo>
                    <a:pt x="232" y="177"/>
                  </a:lnTo>
                  <a:lnTo>
                    <a:pt x="245" y="173"/>
                  </a:lnTo>
                  <a:lnTo>
                    <a:pt x="261" y="173"/>
                  </a:lnTo>
                  <a:lnTo>
                    <a:pt x="274" y="171"/>
                  </a:lnTo>
                  <a:lnTo>
                    <a:pt x="291" y="171"/>
                  </a:lnTo>
                  <a:lnTo>
                    <a:pt x="304" y="170"/>
                  </a:lnTo>
                  <a:lnTo>
                    <a:pt x="320" y="170"/>
                  </a:lnTo>
                  <a:lnTo>
                    <a:pt x="335" y="170"/>
                  </a:lnTo>
                  <a:lnTo>
                    <a:pt x="350" y="170"/>
                  </a:lnTo>
                  <a:lnTo>
                    <a:pt x="361" y="168"/>
                  </a:lnTo>
                  <a:lnTo>
                    <a:pt x="373" y="168"/>
                  </a:lnTo>
                  <a:lnTo>
                    <a:pt x="382" y="168"/>
                  </a:lnTo>
                  <a:lnTo>
                    <a:pt x="392" y="168"/>
                  </a:lnTo>
                  <a:lnTo>
                    <a:pt x="405" y="168"/>
                  </a:lnTo>
                  <a:lnTo>
                    <a:pt x="411" y="168"/>
                  </a:lnTo>
                  <a:lnTo>
                    <a:pt x="399" y="107"/>
                  </a:lnTo>
                  <a:lnTo>
                    <a:pt x="403" y="107"/>
                  </a:lnTo>
                  <a:lnTo>
                    <a:pt x="415" y="114"/>
                  </a:lnTo>
                  <a:lnTo>
                    <a:pt x="432" y="116"/>
                  </a:lnTo>
                  <a:lnTo>
                    <a:pt x="449" y="120"/>
                  </a:lnTo>
                  <a:lnTo>
                    <a:pt x="460" y="114"/>
                  </a:lnTo>
                  <a:lnTo>
                    <a:pt x="474" y="109"/>
                  </a:lnTo>
                  <a:lnTo>
                    <a:pt x="481" y="103"/>
                  </a:lnTo>
                  <a:lnTo>
                    <a:pt x="485" y="101"/>
                  </a:lnTo>
                  <a:lnTo>
                    <a:pt x="485" y="107"/>
                  </a:lnTo>
                  <a:lnTo>
                    <a:pt x="491" y="114"/>
                  </a:lnTo>
                  <a:lnTo>
                    <a:pt x="494" y="120"/>
                  </a:lnTo>
                  <a:lnTo>
                    <a:pt x="502" y="126"/>
                  </a:lnTo>
                  <a:lnTo>
                    <a:pt x="512" y="130"/>
                  </a:lnTo>
                  <a:lnTo>
                    <a:pt x="525" y="135"/>
                  </a:lnTo>
                  <a:lnTo>
                    <a:pt x="536" y="135"/>
                  </a:lnTo>
                  <a:lnTo>
                    <a:pt x="552" y="135"/>
                  </a:lnTo>
                  <a:lnTo>
                    <a:pt x="567" y="133"/>
                  </a:lnTo>
                  <a:lnTo>
                    <a:pt x="582" y="133"/>
                  </a:lnTo>
                  <a:lnTo>
                    <a:pt x="593" y="128"/>
                  </a:lnTo>
                  <a:lnTo>
                    <a:pt x="605" y="128"/>
                  </a:lnTo>
                  <a:lnTo>
                    <a:pt x="612" y="126"/>
                  </a:lnTo>
                  <a:lnTo>
                    <a:pt x="616" y="126"/>
                  </a:lnTo>
                  <a:lnTo>
                    <a:pt x="700" y="171"/>
                  </a:lnTo>
                  <a:lnTo>
                    <a:pt x="724" y="217"/>
                  </a:lnTo>
                  <a:lnTo>
                    <a:pt x="717" y="268"/>
                  </a:lnTo>
                  <a:lnTo>
                    <a:pt x="671" y="213"/>
                  </a:lnTo>
                  <a:lnTo>
                    <a:pt x="610" y="177"/>
                  </a:lnTo>
                  <a:lnTo>
                    <a:pt x="607" y="181"/>
                  </a:lnTo>
                  <a:lnTo>
                    <a:pt x="601" y="191"/>
                  </a:lnTo>
                  <a:lnTo>
                    <a:pt x="593" y="196"/>
                  </a:lnTo>
                  <a:lnTo>
                    <a:pt x="588" y="204"/>
                  </a:lnTo>
                  <a:lnTo>
                    <a:pt x="578" y="211"/>
                  </a:lnTo>
                  <a:lnTo>
                    <a:pt x="569" y="215"/>
                  </a:lnTo>
                  <a:lnTo>
                    <a:pt x="553" y="215"/>
                  </a:lnTo>
                  <a:lnTo>
                    <a:pt x="540" y="217"/>
                  </a:lnTo>
                  <a:lnTo>
                    <a:pt x="523" y="217"/>
                  </a:lnTo>
                  <a:lnTo>
                    <a:pt x="512" y="221"/>
                  </a:lnTo>
                  <a:lnTo>
                    <a:pt x="496" y="217"/>
                  </a:lnTo>
                  <a:lnTo>
                    <a:pt x="487" y="217"/>
                  </a:lnTo>
                  <a:lnTo>
                    <a:pt x="479" y="217"/>
                  </a:lnTo>
                  <a:lnTo>
                    <a:pt x="422" y="200"/>
                  </a:lnTo>
                  <a:lnTo>
                    <a:pt x="331" y="213"/>
                  </a:lnTo>
                  <a:lnTo>
                    <a:pt x="175" y="257"/>
                  </a:lnTo>
                  <a:lnTo>
                    <a:pt x="17" y="261"/>
                  </a:lnTo>
                  <a:lnTo>
                    <a:pt x="15" y="257"/>
                  </a:lnTo>
                  <a:lnTo>
                    <a:pt x="12" y="248"/>
                  </a:lnTo>
                  <a:lnTo>
                    <a:pt x="8" y="230"/>
                  </a:lnTo>
                  <a:lnTo>
                    <a:pt x="4" y="213"/>
                  </a:lnTo>
                  <a:lnTo>
                    <a:pt x="2" y="198"/>
                  </a:lnTo>
                  <a:lnTo>
                    <a:pt x="0" y="187"/>
                  </a:lnTo>
                  <a:lnTo>
                    <a:pt x="0" y="177"/>
                  </a:lnTo>
                  <a:lnTo>
                    <a:pt x="0" y="164"/>
                  </a:lnTo>
                  <a:lnTo>
                    <a:pt x="0" y="151"/>
                  </a:lnTo>
                  <a:lnTo>
                    <a:pt x="2" y="137"/>
                  </a:lnTo>
                  <a:lnTo>
                    <a:pt x="4" y="124"/>
                  </a:lnTo>
                  <a:lnTo>
                    <a:pt x="10" y="114"/>
                  </a:lnTo>
                  <a:lnTo>
                    <a:pt x="14" y="99"/>
                  </a:lnTo>
                  <a:lnTo>
                    <a:pt x="19" y="86"/>
                  </a:lnTo>
                  <a:lnTo>
                    <a:pt x="25" y="75"/>
                  </a:lnTo>
                  <a:lnTo>
                    <a:pt x="34" y="65"/>
                  </a:lnTo>
                  <a:lnTo>
                    <a:pt x="52" y="44"/>
                  </a:lnTo>
                  <a:lnTo>
                    <a:pt x="71" y="29"/>
                  </a:lnTo>
                  <a:lnTo>
                    <a:pt x="86" y="16"/>
                  </a:lnTo>
                  <a:lnTo>
                    <a:pt x="101" y="6"/>
                  </a:lnTo>
                  <a:lnTo>
                    <a:pt x="111" y="0"/>
                  </a:lnTo>
                  <a:lnTo>
                    <a:pt x="114" y="0"/>
                  </a:lnTo>
                  <a:lnTo>
                    <a:pt x="114" y="0"/>
                  </a:lnTo>
                  <a:close/>
                </a:path>
              </a:pathLst>
            </a:custGeom>
            <a:solidFill>
              <a:srgbClr val="C29970"/>
            </a:solidFill>
            <a:ln w="9525">
              <a:noFill/>
              <a:round/>
            </a:ln>
          </p:spPr>
          <p:txBody>
            <a:bodyPr/>
            <a:lstStyle/>
            <a:p>
              <a:endParaRPr lang="en-US"/>
            </a:p>
          </p:txBody>
        </p:sp>
        <p:sp>
          <p:nvSpPr>
            <p:cNvPr id="352502" name="Freeform 246"/>
            <p:cNvSpPr/>
            <p:nvPr/>
          </p:nvSpPr>
          <p:spPr bwMode="auto">
            <a:xfrm>
              <a:off x="4183" y="3418"/>
              <a:ext cx="104" cy="89"/>
            </a:xfrm>
            <a:custGeom>
              <a:avLst/>
              <a:gdLst/>
              <a:ahLst/>
              <a:cxnLst>
                <a:cxn ang="0">
                  <a:pos x="0" y="2"/>
                </a:cxn>
                <a:cxn ang="0">
                  <a:pos x="2" y="0"/>
                </a:cxn>
                <a:cxn ang="0">
                  <a:pos x="13" y="0"/>
                </a:cxn>
                <a:cxn ang="0">
                  <a:pos x="26" y="2"/>
                </a:cxn>
                <a:cxn ang="0">
                  <a:pos x="47" y="6"/>
                </a:cxn>
                <a:cxn ang="0">
                  <a:pos x="57" y="6"/>
                </a:cxn>
                <a:cxn ang="0">
                  <a:pos x="68" y="10"/>
                </a:cxn>
                <a:cxn ang="0">
                  <a:pos x="80" y="11"/>
                </a:cxn>
                <a:cxn ang="0">
                  <a:pos x="91" y="17"/>
                </a:cxn>
                <a:cxn ang="0">
                  <a:pos x="102" y="21"/>
                </a:cxn>
                <a:cxn ang="0">
                  <a:pos x="114" y="27"/>
                </a:cxn>
                <a:cxn ang="0">
                  <a:pos x="125" y="34"/>
                </a:cxn>
                <a:cxn ang="0">
                  <a:pos x="137" y="44"/>
                </a:cxn>
                <a:cxn ang="0">
                  <a:pos x="152" y="61"/>
                </a:cxn>
                <a:cxn ang="0">
                  <a:pos x="169" y="82"/>
                </a:cxn>
                <a:cxn ang="0">
                  <a:pos x="175" y="95"/>
                </a:cxn>
                <a:cxn ang="0">
                  <a:pos x="180" y="105"/>
                </a:cxn>
                <a:cxn ang="0">
                  <a:pos x="186" y="116"/>
                </a:cxn>
                <a:cxn ang="0">
                  <a:pos x="192" y="129"/>
                </a:cxn>
                <a:cxn ang="0">
                  <a:pos x="197" y="148"/>
                </a:cxn>
                <a:cxn ang="0">
                  <a:pos x="203" y="165"/>
                </a:cxn>
                <a:cxn ang="0">
                  <a:pos x="207" y="175"/>
                </a:cxn>
                <a:cxn ang="0">
                  <a:pos x="209" y="179"/>
                </a:cxn>
                <a:cxn ang="0">
                  <a:pos x="135" y="95"/>
                </a:cxn>
                <a:cxn ang="0">
                  <a:pos x="85" y="89"/>
                </a:cxn>
                <a:cxn ang="0">
                  <a:pos x="66" y="44"/>
                </a:cxn>
                <a:cxn ang="0">
                  <a:pos x="0" y="2"/>
                </a:cxn>
                <a:cxn ang="0">
                  <a:pos x="0" y="2"/>
                </a:cxn>
              </a:cxnLst>
              <a:rect l="0" t="0" r="r" b="b"/>
              <a:pathLst>
                <a:path w="209" h="179">
                  <a:moveTo>
                    <a:pt x="0" y="2"/>
                  </a:moveTo>
                  <a:lnTo>
                    <a:pt x="2" y="0"/>
                  </a:lnTo>
                  <a:lnTo>
                    <a:pt x="13" y="0"/>
                  </a:lnTo>
                  <a:lnTo>
                    <a:pt x="26" y="2"/>
                  </a:lnTo>
                  <a:lnTo>
                    <a:pt x="47" y="6"/>
                  </a:lnTo>
                  <a:lnTo>
                    <a:pt x="57" y="6"/>
                  </a:lnTo>
                  <a:lnTo>
                    <a:pt x="68" y="10"/>
                  </a:lnTo>
                  <a:lnTo>
                    <a:pt x="80" y="11"/>
                  </a:lnTo>
                  <a:lnTo>
                    <a:pt x="91" y="17"/>
                  </a:lnTo>
                  <a:lnTo>
                    <a:pt x="102" y="21"/>
                  </a:lnTo>
                  <a:lnTo>
                    <a:pt x="114" y="27"/>
                  </a:lnTo>
                  <a:lnTo>
                    <a:pt x="125" y="34"/>
                  </a:lnTo>
                  <a:lnTo>
                    <a:pt x="137" y="44"/>
                  </a:lnTo>
                  <a:lnTo>
                    <a:pt x="152" y="61"/>
                  </a:lnTo>
                  <a:lnTo>
                    <a:pt x="169" y="82"/>
                  </a:lnTo>
                  <a:lnTo>
                    <a:pt x="175" y="95"/>
                  </a:lnTo>
                  <a:lnTo>
                    <a:pt x="180" y="105"/>
                  </a:lnTo>
                  <a:lnTo>
                    <a:pt x="186" y="116"/>
                  </a:lnTo>
                  <a:lnTo>
                    <a:pt x="192" y="129"/>
                  </a:lnTo>
                  <a:lnTo>
                    <a:pt x="197" y="148"/>
                  </a:lnTo>
                  <a:lnTo>
                    <a:pt x="203" y="165"/>
                  </a:lnTo>
                  <a:lnTo>
                    <a:pt x="207" y="175"/>
                  </a:lnTo>
                  <a:lnTo>
                    <a:pt x="209" y="179"/>
                  </a:lnTo>
                  <a:lnTo>
                    <a:pt x="135" y="95"/>
                  </a:lnTo>
                  <a:lnTo>
                    <a:pt x="85" y="89"/>
                  </a:lnTo>
                  <a:lnTo>
                    <a:pt x="66" y="44"/>
                  </a:lnTo>
                  <a:lnTo>
                    <a:pt x="0" y="2"/>
                  </a:lnTo>
                  <a:lnTo>
                    <a:pt x="0" y="2"/>
                  </a:lnTo>
                  <a:close/>
                </a:path>
              </a:pathLst>
            </a:custGeom>
            <a:solidFill>
              <a:srgbClr val="C29970"/>
            </a:solidFill>
            <a:ln w="9525">
              <a:noFill/>
              <a:round/>
            </a:ln>
          </p:spPr>
          <p:txBody>
            <a:bodyPr/>
            <a:lstStyle/>
            <a:p>
              <a:endParaRPr lang="en-US"/>
            </a:p>
          </p:txBody>
        </p:sp>
        <p:sp>
          <p:nvSpPr>
            <p:cNvPr id="352503" name="Freeform 247"/>
            <p:cNvSpPr/>
            <p:nvPr/>
          </p:nvSpPr>
          <p:spPr bwMode="auto">
            <a:xfrm>
              <a:off x="4279" y="3357"/>
              <a:ext cx="36" cy="55"/>
            </a:xfrm>
            <a:custGeom>
              <a:avLst/>
              <a:gdLst/>
              <a:ahLst/>
              <a:cxnLst>
                <a:cxn ang="0">
                  <a:pos x="0" y="57"/>
                </a:cxn>
                <a:cxn ang="0">
                  <a:pos x="4" y="50"/>
                </a:cxn>
                <a:cxn ang="0">
                  <a:pos x="19" y="35"/>
                </a:cxn>
                <a:cxn ang="0">
                  <a:pos x="38" y="17"/>
                </a:cxn>
                <a:cxn ang="0">
                  <a:pos x="57" y="6"/>
                </a:cxn>
                <a:cxn ang="0">
                  <a:pos x="66" y="0"/>
                </a:cxn>
                <a:cxn ang="0">
                  <a:pos x="72" y="8"/>
                </a:cxn>
                <a:cxn ang="0">
                  <a:pos x="72" y="19"/>
                </a:cxn>
                <a:cxn ang="0">
                  <a:pos x="70" y="40"/>
                </a:cxn>
                <a:cxn ang="0">
                  <a:pos x="66" y="48"/>
                </a:cxn>
                <a:cxn ang="0">
                  <a:pos x="62" y="59"/>
                </a:cxn>
                <a:cxn ang="0">
                  <a:pos x="59" y="71"/>
                </a:cxn>
                <a:cxn ang="0">
                  <a:pos x="55" y="84"/>
                </a:cxn>
                <a:cxn ang="0">
                  <a:pos x="49" y="101"/>
                </a:cxn>
                <a:cxn ang="0">
                  <a:pos x="47" y="111"/>
                </a:cxn>
                <a:cxn ang="0">
                  <a:pos x="0" y="57"/>
                </a:cxn>
                <a:cxn ang="0">
                  <a:pos x="0" y="57"/>
                </a:cxn>
              </a:cxnLst>
              <a:rect l="0" t="0" r="r" b="b"/>
              <a:pathLst>
                <a:path w="72" h="111">
                  <a:moveTo>
                    <a:pt x="0" y="57"/>
                  </a:moveTo>
                  <a:lnTo>
                    <a:pt x="4" y="50"/>
                  </a:lnTo>
                  <a:lnTo>
                    <a:pt x="19" y="35"/>
                  </a:lnTo>
                  <a:lnTo>
                    <a:pt x="38" y="17"/>
                  </a:lnTo>
                  <a:lnTo>
                    <a:pt x="57" y="6"/>
                  </a:lnTo>
                  <a:lnTo>
                    <a:pt x="66" y="0"/>
                  </a:lnTo>
                  <a:lnTo>
                    <a:pt x="72" y="8"/>
                  </a:lnTo>
                  <a:lnTo>
                    <a:pt x="72" y="19"/>
                  </a:lnTo>
                  <a:lnTo>
                    <a:pt x="70" y="40"/>
                  </a:lnTo>
                  <a:lnTo>
                    <a:pt x="66" y="48"/>
                  </a:lnTo>
                  <a:lnTo>
                    <a:pt x="62" y="59"/>
                  </a:lnTo>
                  <a:lnTo>
                    <a:pt x="59" y="71"/>
                  </a:lnTo>
                  <a:lnTo>
                    <a:pt x="55" y="84"/>
                  </a:lnTo>
                  <a:lnTo>
                    <a:pt x="49" y="101"/>
                  </a:lnTo>
                  <a:lnTo>
                    <a:pt x="47" y="111"/>
                  </a:lnTo>
                  <a:lnTo>
                    <a:pt x="0" y="57"/>
                  </a:lnTo>
                  <a:lnTo>
                    <a:pt x="0" y="57"/>
                  </a:lnTo>
                  <a:close/>
                </a:path>
              </a:pathLst>
            </a:custGeom>
            <a:solidFill>
              <a:srgbClr val="C29970"/>
            </a:solidFill>
            <a:ln w="9525">
              <a:noFill/>
              <a:round/>
            </a:ln>
          </p:spPr>
          <p:txBody>
            <a:bodyPr/>
            <a:lstStyle/>
            <a:p>
              <a:endParaRPr lang="en-US"/>
            </a:p>
          </p:txBody>
        </p:sp>
        <p:sp>
          <p:nvSpPr>
            <p:cNvPr id="352504" name="Freeform 248"/>
            <p:cNvSpPr/>
            <p:nvPr/>
          </p:nvSpPr>
          <p:spPr bwMode="auto">
            <a:xfrm>
              <a:off x="4142" y="2821"/>
              <a:ext cx="180" cy="136"/>
            </a:xfrm>
            <a:custGeom>
              <a:avLst/>
              <a:gdLst/>
              <a:ahLst/>
              <a:cxnLst>
                <a:cxn ang="0">
                  <a:pos x="68" y="2"/>
                </a:cxn>
                <a:cxn ang="0">
                  <a:pos x="67" y="19"/>
                </a:cxn>
                <a:cxn ang="0">
                  <a:pos x="65" y="44"/>
                </a:cxn>
                <a:cxn ang="0">
                  <a:pos x="61" y="65"/>
                </a:cxn>
                <a:cxn ang="0">
                  <a:pos x="59" y="88"/>
                </a:cxn>
                <a:cxn ang="0">
                  <a:pos x="55" y="112"/>
                </a:cxn>
                <a:cxn ang="0">
                  <a:pos x="48" y="137"/>
                </a:cxn>
                <a:cxn ang="0">
                  <a:pos x="40" y="164"/>
                </a:cxn>
                <a:cxn ang="0">
                  <a:pos x="30" y="188"/>
                </a:cxn>
                <a:cxn ang="0">
                  <a:pos x="23" y="211"/>
                </a:cxn>
                <a:cxn ang="0">
                  <a:pos x="0" y="274"/>
                </a:cxn>
                <a:cxn ang="0">
                  <a:pos x="30" y="221"/>
                </a:cxn>
                <a:cxn ang="0">
                  <a:pos x="49" y="202"/>
                </a:cxn>
                <a:cxn ang="0">
                  <a:pos x="72" y="186"/>
                </a:cxn>
                <a:cxn ang="0">
                  <a:pos x="103" y="175"/>
                </a:cxn>
                <a:cxn ang="0">
                  <a:pos x="137" y="166"/>
                </a:cxn>
                <a:cxn ang="0">
                  <a:pos x="173" y="166"/>
                </a:cxn>
                <a:cxn ang="0">
                  <a:pos x="213" y="166"/>
                </a:cxn>
                <a:cxn ang="0">
                  <a:pos x="253" y="171"/>
                </a:cxn>
                <a:cxn ang="0">
                  <a:pos x="289" y="177"/>
                </a:cxn>
                <a:cxn ang="0">
                  <a:pos x="319" y="183"/>
                </a:cxn>
                <a:cxn ang="0">
                  <a:pos x="359" y="194"/>
                </a:cxn>
                <a:cxn ang="0">
                  <a:pos x="304" y="164"/>
                </a:cxn>
                <a:cxn ang="0">
                  <a:pos x="281" y="150"/>
                </a:cxn>
                <a:cxn ang="0">
                  <a:pos x="257" y="135"/>
                </a:cxn>
                <a:cxn ang="0">
                  <a:pos x="230" y="120"/>
                </a:cxn>
                <a:cxn ang="0">
                  <a:pos x="203" y="101"/>
                </a:cxn>
                <a:cxn ang="0">
                  <a:pos x="177" y="82"/>
                </a:cxn>
                <a:cxn ang="0">
                  <a:pos x="152" y="61"/>
                </a:cxn>
                <a:cxn ang="0">
                  <a:pos x="127" y="44"/>
                </a:cxn>
                <a:cxn ang="0">
                  <a:pos x="106" y="27"/>
                </a:cxn>
                <a:cxn ang="0">
                  <a:pos x="87" y="13"/>
                </a:cxn>
                <a:cxn ang="0">
                  <a:pos x="72" y="2"/>
                </a:cxn>
                <a:cxn ang="0">
                  <a:pos x="70" y="0"/>
                </a:cxn>
              </a:cxnLst>
              <a:rect l="0" t="0" r="r" b="b"/>
              <a:pathLst>
                <a:path w="359" h="274">
                  <a:moveTo>
                    <a:pt x="70" y="0"/>
                  </a:moveTo>
                  <a:lnTo>
                    <a:pt x="68" y="2"/>
                  </a:lnTo>
                  <a:lnTo>
                    <a:pt x="68" y="10"/>
                  </a:lnTo>
                  <a:lnTo>
                    <a:pt x="67" y="19"/>
                  </a:lnTo>
                  <a:lnTo>
                    <a:pt x="67" y="36"/>
                  </a:lnTo>
                  <a:lnTo>
                    <a:pt x="65" y="44"/>
                  </a:lnTo>
                  <a:lnTo>
                    <a:pt x="63" y="53"/>
                  </a:lnTo>
                  <a:lnTo>
                    <a:pt x="61" y="65"/>
                  </a:lnTo>
                  <a:lnTo>
                    <a:pt x="61" y="76"/>
                  </a:lnTo>
                  <a:lnTo>
                    <a:pt x="59" y="88"/>
                  </a:lnTo>
                  <a:lnTo>
                    <a:pt x="57" y="99"/>
                  </a:lnTo>
                  <a:lnTo>
                    <a:pt x="55" y="112"/>
                  </a:lnTo>
                  <a:lnTo>
                    <a:pt x="53" y="126"/>
                  </a:lnTo>
                  <a:lnTo>
                    <a:pt x="48" y="137"/>
                  </a:lnTo>
                  <a:lnTo>
                    <a:pt x="44" y="150"/>
                  </a:lnTo>
                  <a:lnTo>
                    <a:pt x="40" y="164"/>
                  </a:lnTo>
                  <a:lnTo>
                    <a:pt x="36" y="177"/>
                  </a:lnTo>
                  <a:lnTo>
                    <a:pt x="30" y="188"/>
                  </a:lnTo>
                  <a:lnTo>
                    <a:pt x="27" y="200"/>
                  </a:lnTo>
                  <a:lnTo>
                    <a:pt x="23" y="211"/>
                  </a:lnTo>
                  <a:lnTo>
                    <a:pt x="19" y="224"/>
                  </a:lnTo>
                  <a:lnTo>
                    <a:pt x="0" y="274"/>
                  </a:lnTo>
                  <a:lnTo>
                    <a:pt x="25" y="230"/>
                  </a:lnTo>
                  <a:lnTo>
                    <a:pt x="30" y="221"/>
                  </a:lnTo>
                  <a:lnTo>
                    <a:pt x="40" y="211"/>
                  </a:lnTo>
                  <a:lnTo>
                    <a:pt x="49" y="202"/>
                  </a:lnTo>
                  <a:lnTo>
                    <a:pt x="61" y="196"/>
                  </a:lnTo>
                  <a:lnTo>
                    <a:pt x="72" y="186"/>
                  </a:lnTo>
                  <a:lnTo>
                    <a:pt x="87" y="181"/>
                  </a:lnTo>
                  <a:lnTo>
                    <a:pt x="103" y="175"/>
                  </a:lnTo>
                  <a:lnTo>
                    <a:pt x="120" y="171"/>
                  </a:lnTo>
                  <a:lnTo>
                    <a:pt x="137" y="166"/>
                  </a:lnTo>
                  <a:lnTo>
                    <a:pt x="154" y="166"/>
                  </a:lnTo>
                  <a:lnTo>
                    <a:pt x="173" y="166"/>
                  </a:lnTo>
                  <a:lnTo>
                    <a:pt x="194" y="166"/>
                  </a:lnTo>
                  <a:lnTo>
                    <a:pt x="213" y="166"/>
                  </a:lnTo>
                  <a:lnTo>
                    <a:pt x="234" y="169"/>
                  </a:lnTo>
                  <a:lnTo>
                    <a:pt x="253" y="171"/>
                  </a:lnTo>
                  <a:lnTo>
                    <a:pt x="274" y="175"/>
                  </a:lnTo>
                  <a:lnTo>
                    <a:pt x="289" y="177"/>
                  </a:lnTo>
                  <a:lnTo>
                    <a:pt x="306" y="181"/>
                  </a:lnTo>
                  <a:lnTo>
                    <a:pt x="319" y="183"/>
                  </a:lnTo>
                  <a:lnTo>
                    <a:pt x="333" y="186"/>
                  </a:lnTo>
                  <a:lnTo>
                    <a:pt x="359" y="194"/>
                  </a:lnTo>
                  <a:lnTo>
                    <a:pt x="316" y="171"/>
                  </a:lnTo>
                  <a:lnTo>
                    <a:pt x="304" y="164"/>
                  </a:lnTo>
                  <a:lnTo>
                    <a:pt x="293" y="158"/>
                  </a:lnTo>
                  <a:lnTo>
                    <a:pt x="281" y="150"/>
                  </a:lnTo>
                  <a:lnTo>
                    <a:pt x="270" y="145"/>
                  </a:lnTo>
                  <a:lnTo>
                    <a:pt x="257" y="135"/>
                  </a:lnTo>
                  <a:lnTo>
                    <a:pt x="243" y="128"/>
                  </a:lnTo>
                  <a:lnTo>
                    <a:pt x="230" y="120"/>
                  </a:lnTo>
                  <a:lnTo>
                    <a:pt x="219" y="112"/>
                  </a:lnTo>
                  <a:lnTo>
                    <a:pt x="203" y="101"/>
                  </a:lnTo>
                  <a:lnTo>
                    <a:pt x="190" y="91"/>
                  </a:lnTo>
                  <a:lnTo>
                    <a:pt x="177" y="82"/>
                  </a:lnTo>
                  <a:lnTo>
                    <a:pt x="165" y="72"/>
                  </a:lnTo>
                  <a:lnTo>
                    <a:pt x="152" y="61"/>
                  </a:lnTo>
                  <a:lnTo>
                    <a:pt x="139" y="53"/>
                  </a:lnTo>
                  <a:lnTo>
                    <a:pt x="127" y="44"/>
                  </a:lnTo>
                  <a:lnTo>
                    <a:pt x="118" y="36"/>
                  </a:lnTo>
                  <a:lnTo>
                    <a:pt x="106" y="27"/>
                  </a:lnTo>
                  <a:lnTo>
                    <a:pt x="97" y="19"/>
                  </a:lnTo>
                  <a:lnTo>
                    <a:pt x="87" y="13"/>
                  </a:lnTo>
                  <a:lnTo>
                    <a:pt x="82" y="10"/>
                  </a:lnTo>
                  <a:lnTo>
                    <a:pt x="72" y="2"/>
                  </a:lnTo>
                  <a:lnTo>
                    <a:pt x="70" y="0"/>
                  </a:lnTo>
                  <a:lnTo>
                    <a:pt x="70" y="0"/>
                  </a:lnTo>
                  <a:close/>
                </a:path>
              </a:pathLst>
            </a:custGeom>
            <a:solidFill>
              <a:srgbClr val="BDCAD4"/>
            </a:solidFill>
            <a:ln w="9525">
              <a:noFill/>
              <a:round/>
            </a:ln>
          </p:spPr>
          <p:txBody>
            <a:bodyPr/>
            <a:lstStyle/>
            <a:p>
              <a:endParaRPr lang="en-US"/>
            </a:p>
          </p:txBody>
        </p:sp>
        <p:sp>
          <p:nvSpPr>
            <p:cNvPr id="352505" name="Freeform 249"/>
            <p:cNvSpPr/>
            <p:nvPr/>
          </p:nvSpPr>
          <p:spPr bwMode="auto">
            <a:xfrm>
              <a:off x="3330" y="2261"/>
              <a:ext cx="57" cy="98"/>
            </a:xfrm>
            <a:custGeom>
              <a:avLst/>
              <a:gdLst/>
              <a:ahLst/>
              <a:cxnLst>
                <a:cxn ang="0">
                  <a:pos x="93" y="137"/>
                </a:cxn>
                <a:cxn ang="0">
                  <a:pos x="93" y="133"/>
                </a:cxn>
                <a:cxn ang="0">
                  <a:pos x="95" y="126"/>
                </a:cxn>
                <a:cxn ang="0">
                  <a:pos x="97" y="113"/>
                </a:cxn>
                <a:cxn ang="0">
                  <a:pos x="100" y="99"/>
                </a:cxn>
                <a:cxn ang="0">
                  <a:pos x="104" y="82"/>
                </a:cxn>
                <a:cxn ang="0">
                  <a:pos x="108" y="65"/>
                </a:cxn>
                <a:cxn ang="0">
                  <a:pos x="110" y="48"/>
                </a:cxn>
                <a:cxn ang="0">
                  <a:pos x="114" y="35"/>
                </a:cxn>
                <a:cxn ang="0">
                  <a:pos x="112" y="21"/>
                </a:cxn>
                <a:cxn ang="0">
                  <a:pos x="112" y="12"/>
                </a:cxn>
                <a:cxn ang="0">
                  <a:pos x="108" y="6"/>
                </a:cxn>
                <a:cxn ang="0">
                  <a:pos x="106" y="2"/>
                </a:cxn>
                <a:cxn ang="0">
                  <a:pos x="97" y="0"/>
                </a:cxn>
                <a:cxn ang="0">
                  <a:pos x="87" y="8"/>
                </a:cxn>
                <a:cxn ang="0">
                  <a:pos x="72" y="21"/>
                </a:cxn>
                <a:cxn ang="0">
                  <a:pos x="57" y="40"/>
                </a:cxn>
                <a:cxn ang="0">
                  <a:pos x="49" y="50"/>
                </a:cxn>
                <a:cxn ang="0">
                  <a:pos x="42" y="61"/>
                </a:cxn>
                <a:cxn ang="0">
                  <a:pos x="34" y="73"/>
                </a:cxn>
                <a:cxn ang="0">
                  <a:pos x="28" y="86"/>
                </a:cxn>
                <a:cxn ang="0">
                  <a:pos x="21" y="95"/>
                </a:cxn>
                <a:cxn ang="0">
                  <a:pos x="15" y="107"/>
                </a:cxn>
                <a:cxn ang="0">
                  <a:pos x="9" y="116"/>
                </a:cxn>
                <a:cxn ang="0">
                  <a:pos x="7" y="128"/>
                </a:cxn>
                <a:cxn ang="0">
                  <a:pos x="2" y="137"/>
                </a:cxn>
                <a:cxn ang="0">
                  <a:pos x="2" y="147"/>
                </a:cxn>
                <a:cxn ang="0">
                  <a:pos x="0" y="156"/>
                </a:cxn>
                <a:cxn ang="0">
                  <a:pos x="2" y="166"/>
                </a:cxn>
                <a:cxn ang="0">
                  <a:pos x="5" y="177"/>
                </a:cxn>
                <a:cxn ang="0">
                  <a:pos x="13" y="187"/>
                </a:cxn>
                <a:cxn ang="0">
                  <a:pos x="19" y="192"/>
                </a:cxn>
                <a:cxn ang="0">
                  <a:pos x="23" y="196"/>
                </a:cxn>
                <a:cxn ang="0">
                  <a:pos x="51" y="183"/>
                </a:cxn>
                <a:cxn ang="0">
                  <a:pos x="53" y="126"/>
                </a:cxn>
                <a:cxn ang="0">
                  <a:pos x="93" y="137"/>
                </a:cxn>
                <a:cxn ang="0">
                  <a:pos x="93" y="137"/>
                </a:cxn>
              </a:cxnLst>
              <a:rect l="0" t="0" r="r" b="b"/>
              <a:pathLst>
                <a:path w="114" h="196">
                  <a:moveTo>
                    <a:pt x="93" y="137"/>
                  </a:moveTo>
                  <a:lnTo>
                    <a:pt x="93" y="133"/>
                  </a:lnTo>
                  <a:lnTo>
                    <a:pt x="95" y="126"/>
                  </a:lnTo>
                  <a:lnTo>
                    <a:pt x="97" y="113"/>
                  </a:lnTo>
                  <a:lnTo>
                    <a:pt x="100" y="99"/>
                  </a:lnTo>
                  <a:lnTo>
                    <a:pt x="104" y="82"/>
                  </a:lnTo>
                  <a:lnTo>
                    <a:pt x="108" y="65"/>
                  </a:lnTo>
                  <a:lnTo>
                    <a:pt x="110" y="48"/>
                  </a:lnTo>
                  <a:lnTo>
                    <a:pt x="114" y="35"/>
                  </a:lnTo>
                  <a:lnTo>
                    <a:pt x="112" y="21"/>
                  </a:lnTo>
                  <a:lnTo>
                    <a:pt x="112" y="12"/>
                  </a:lnTo>
                  <a:lnTo>
                    <a:pt x="108" y="6"/>
                  </a:lnTo>
                  <a:lnTo>
                    <a:pt x="106" y="2"/>
                  </a:lnTo>
                  <a:lnTo>
                    <a:pt x="97" y="0"/>
                  </a:lnTo>
                  <a:lnTo>
                    <a:pt x="87" y="8"/>
                  </a:lnTo>
                  <a:lnTo>
                    <a:pt x="72" y="21"/>
                  </a:lnTo>
                  <a:lnTo>
                    <a:pt x="57" y="40"/>
                  </a:lnTo>
                  <a:lnTo>
                    <a:pt x="49" y="50"/>
                  </a:lnTo>
                  <a:lnTo>
                    <a:pt x="42" y="61"/>
                  </a:lnTo>
                  <a:lnTo>
                    <a:pt x="34" y="73"/>
                  </a:lnTo>
                  <a:lnTo>
                    <a:pt x="28" y="86"/>
                  </a:lnTo>
                  <a:lnTo>
                    <a:pt x="21" y="95"/>
                  </a:lnTo>
                  <a:lnTo>
                    <a:pt x="15" y="107"/>
                  </a:lnTo>
                  <a:lnTo>
                    <a:pt x="9" y="116"/>
                  </a:lnTo>
                  <a:lnTo>
                    <a:pt x="7" y="128"/>
                  </a:lnTo>
                  <a:lnTo>
                    <a:pt x="2" y="137"/>
                  </a:lnTo>
                  <a:lnTo>
                    <a:pt x="2" y="147"/>
                  </a:lnTo>
                  <a:lnTo>
                    <a:pt x="0" y="156"/>
                  </a:lnTo>
                  <a:lnTo>
                    <a:pt x="2" y="166"/>
                  </a:lnTo>
                  <a:lnTo>
                    <a:pt x="5" y="177"/>
                  </a:lnTo>
                  <a:lnTo>
                    <a:pt x="13" y="187"/>
                  </a:lnTo>
                  <a:lnTo>
                    <a:pt x="19" y="192"/>
                  </a:lnTo>
                  <a:lnTo>
                    <a:pt x="23" y="196"/>
                  </a:lnTo>
                  <a:lnTo>
                    <a:pt x="51" y="183"/>
                  </a:lnTo>
                  <a:lnTo>
                    <a:pt x="53" y="126"/>
                  </a:lnTo>
                  <a:lnTo>
                    <a:pt x="93" y="137"/>
                  </a:lnTo>
                  <a:lnTo>
                    <a:pt x="93" y="137"/>
                  </a:lnTo>
                  <a:close/>
                </a:path>
              </a:pathLst>
            </a:custGeom>
            <a:solidFill>
              <a:srgbClr val="A0E5F7"/>
            </a:solidFill>
            <a:ln w="9525">
              <a:noFill/>
              <a:round/>
            </a:ln>
          </p:spPr>
          <p:txBody>
            <a:bodyPr/>
            <a:lstStyle/>
            <a:p>
              <a:endParaRPr lang="en-US"/>
            </a:p>
          </p:txBody>
        </p:sp>
        <p:sp>
          <p:nvSpPr>
            <p:cNvPr id="352506" name="Freeform 250"/>
            <p:cNvSpPr/>
            <p:nvPr/>
          </p:nvSpPr>
          <p:spPr bwMode="auto">
            <a:xfrm>
              <a:off x="3408" y="2287"/>
              <a:ext cx="29" cy="54"/>
            </a:xfrm>
            <a:custGeom>
              <a:avLst/>
              <a:gdLst/>
              <a:ahLst/>
              <a:cxnLst>
                <a:cxn ang="0">
                  <a:pos x="0" y="43"/>
                </a:cxn>
                <a:cxn ang="0">
                  <a:pos x="3" y="36"/>
                </a:cxn>
                <a:cxn ang="0">
                  <a:pos x="15" y="22"/>
                </a:cxn>
                <a:cxn ang="0">
                  <a:pos x="30" y="7"/>
                </a:cxn>
                <a:cxn ang="0">
                  <a:pos x="45" y="0"/>
                </a:cxn>
                <a:cxn ang="0">
                  <a:pos x="53" y="3"/>
                </a:cxn>
                <a:cxn ang="0">
                  <a:pos x="57" y="19"/>
                </a:cxn>
                <a:cxn ang="0">
                  <a:pos x="57" y="28"/>
                </a:cxn>
                <a:cxn ang="0">
                  <a:pos x="57" y="40"/>
                </a:cxn>
                <a:cxn ang="0">
                  <a:pos x="53" y="49"/>
                </a:cxn>
                <a:cxn ang="0">
                  <a:pos x="49" y="60"/>
                </a:cxn>
                <a:cxn ang="0">
                  <a:pos x="38" y="78"/>
                </a:cxn>
                <a:cxn ang="0">
                  <a:pos x="24" y="95"/>
                </a:cxn>
                <a:cxn ang="0">
                  <a:pos x="13" y="104"/>
                </a:cxn>
                <a:cxn ang="0">
                  <a:pos x="9" y="108"/>
                </a:cxn>
                <a:cxn ang="0">
                  <a:pos x="0" y="43"/>
                </a:cxn>
                <a:cxn ang="0">
                  <a:pos x="0" y="43"/>
                </a:cxn>
              </a:cxnLst>
              <a:rect l="0" t="0" r="r" b="b"/>
              <a:pathLst>
                <a:path w="57" h="108">
                  <a:moveTo>
                    <a:pt x="0" y="43"/>
                  </a:moveTo>
                  <a:lnTo>
                    <a:pt x="3" y="36"/>
                  </a:lnTo>
                  <a:lnTo>
                    <a:pt x="15" y="22"/>
                  </a:lnTo>
                  <a:lnTo>
                    <a:pt x="30" y="7"/>
                  </a:lnTo>
                  <a:lnTo>
                    <a:pt x="45" y="0"/>
                  </a:lnTo>
                  <a:lnTo>
                    <a:pt x="53" y="3"/>
                  </a:lnTo>
                  <a:lnTo>
                    <a:pt x="57" y="19"/>
                  </a:lnTo>
                  <a:lnTo>
                    <a:pt x="57" y="28"/>
                  </a:lnTo>
                  <a:lnTo>
                    <a:pt x="57" y="40"/>
                  </a:lnTo>
                  <a:lnTo>
                    <a:pt x="53" y="49"/>
                  </a:lnTo>
                  <a:lnTo>
                    <a:pt x="49" y="60"/>
                  </a:lnTo>
                  <a:lnTo>
                    <a:pt x="38" y="78"/>
                  </a:lnTo>
                  <a:lnTo>
                    <a:pt x="24" y="95"/>
                  </a:lnTo>
                  <a:lnTo>
                    <a:pt x="13" y="104"/>
                  </a:lnTo>
                  <a:lnTo>
                    <a:pt x="9" y="108"/>
                  </a:lnTo>
                  <a:lnTo>
                    <a:pt x="0" y="43"/>
                  </a:lnTo>
                  <a:lnTo>
                    <a:pt x="0" y="43"/>
                  </a:lnTo>
                  <a:close/>
                </a:path>
              </a:pathLst>
            </a:custGeom>
            <a:solidFill>
              <a:srgbClr val="A0E5F7"/>
            </a:solidFill>
            <a:ln w="9525">
              <a:noFill/>
              <a:round/>
            </a:ln>
          </p:spPr>
          <p:txBody>
            <a:bodyPr/>
            <a:lstStyle/>
            <a:p>
              <a:endParaRPr lang="en-US"/>
            </a:p>
          </p:txBody>
        </p:sp>
        <p:sp>
          <p:nvSpPr>
            <p:cNvPr id="352507" name="Freeform 251"/>
            <p:cNvSpPr/>
            <p:nvPr/>
          </p:nvSpPr>
          <p:spPr bwMode="auto">
            <a:xfrm>
              <a:off x="3327" y="2258"/>
              <a:ext cx="69" cy="101"/>
            </a:xfrm>
            <a:custGeom>
              <a:avLst/>
              <a:gdLst/>
              <a:ahLst/>
              <a:cxnLst>
                <a:cxn ang="0">
                  <a:pos x="99" y="154"/>
                </a:cxn>
                <a:cxn ang="0">
                  <a:pos x="99" y="150"/>
                </a:cxn>
                <a:cxn ang="0">
                  <a:pos x="103" y="142"/>
                </a:cxn>
                <a:cxn ang="0">
                  <a:pos x="108" y="129"/>
                </a:cxn>
                <a:cxn ang="0">
                  <a:pos x="116" y="116"/>
                </a:cxn>
                <a:cxn ang="0">
                  <a:pos x="122" y="99"/>
                </a:cxn>
                <a:cxn ang="0">
                  <a:pos x="129" y="81"/>
                </a:cxn>
                <a:cxn ang="0">
                  <a:pos x="133" y="64"/>
                </a:cxn>
                <a:cxn ang="0">
                  <a:pos x="139" y="51"/>
                </a:cxn>
                <a:cxn ang="0">
                  <a:pos x="137" y="36"/>
                </a:cxn>
                <a:cxn ang="0">
                  <a:pos x="135" y="24"/>
                </a:cxn>
                <a:cxn ang="0">
                  <a:pos x="129" y="15"/>
                </a:cxn>
                <a:cxn ang="0">
                  <a:pos x="126" y="9"/>
                </a:cxn>
                <a:cxn ang="0">
                  <a:pos x="110" y="0"/>
                </a:cxn>
                <a:cxn ang="0">
                  <a:pos x="95" y="2"/>
                </a:cxn>
                <a:cxn ang="0">
                  <a:pos x="76" y="7"/>
                </a:cxn>
                <a:cxn ang="0">
                  <a:pos x="59" y="24"/>
                </a:cxn>
                <a:cxn ang="0">
                  <a:pos x="50" y="32"/>
                </a:cxn>
                <a:cxn ang="0">
                  <a:pos x="42" y="45"/>
                </a:cxn>
                <a:cxn ang="0">
                  <a:pos x="32" y="57"/>
                </a:cxn>
                <a:cxn ang="0">
                  <a:pos x="27" y="74"/>
                </a:cxn>
                <a:cxn ang="0">
                  <a:pos x="19" y="89"/>
                </a:cxn>
                <a:cxn ang="0">
                  <a:pos x="12" y="106"/>
                </a:cxn>
                <a:cxn ang="0">
                  <a:pos x="6" y="123"/>
                </a:cxn>
                <a:cxn ang="0">
                  <a:pos x="4" y="140"/>
                </a:cxn>
                <a:cxn ang="0">
                  <a:pos x="0" y="156"/>
                </a:cxn>
                <a:cxn ang="0">
                  <a:pos x="0" y="171"/>
                </a:cxn>
                <a:cxn ang="0">
                  <a:pos x="2" y="182"/>
                </a:cxn>
                <a:cxn ang="0">
                  <a:pos x="8" y="194"/>
                </a:cxn>
                <a:cxn ang="0">
                  <a:pos x="19" y="201"/>
                </a:cxn>
                <a:cxn ang="0">
                  <a:pos x="36" y="199"/>
                </a:cxn>
                <a:cxn ang="0">
                  <a:pos x="51" y="195"/>
                </a:cxn>
                <a:cxn ang="0">
                  <a:pos x="59" y="194"/>
                </a:cxn>
                <a:cxn ang="0">
                  <a:pos x="51" y="192"/>
                </a:cxn>
                <a:cxn ang="0">
                  <a:pos x="38" y="192"/>
                </a:cxn>
                <a:cxn ang="0">
                  <a:pos x="31" y="188"/>
                </a:cxn>
                <a:cxn ang="0">
                  <a:pos x="25" y="184"/>
                </a:cxn>
                <a:cxn ang="0">
                  <a:pos x="19" y="176"/>
                </a:cxn>
                <a:cxn ang="0">
                  <a:pos x="19" y="167"/>
                </a:cxn>
                <a:cxn ang="0">
                  <a:pos x="19" y="150"/>
                </a:cxn>
                <a:cxn ang="0">
                  <a:pos x="25" y="135"/>
                </a:cxn>
                <a:cxn ang="0">
                  <a:pos x="32" y="116"/>
                </a:cxn>
                <a:cxn ang="0">
                  <a:pos x="42" y="99"/>
                </a:cxn>
                <a:cxn ang="0">
                  <a:pos x="51" y="80"/>
                </a:cxn>
                <a:cxn ang="0">
                  <a:pos x="63" y="62"/>
                </a:cxn>
                <a:cxn ang="0">
                  <a:pos x="72" y="49"/>
                </a:cxn>
                <a:cxn ang="0">
                  <a:pos x="84" y="40"/>
                </a:cxn>
                <a:cxn ang="0">
                  <a:pos x="97" y="28"/>
                </a:cxn>
                <a:cxn ang="0">
                  <a:pos x="105" y="32"/>
                </a:cxn>
                <a:cxn ang="0">
                  <a:pos x="105" y="38"/>
                </a:cxn>
                <a:cxn ang="0">
                  <a:pos x="105" y="47"/>
                </a:cxn>
                <a:cxn ang="0">
                  <a:pos x="105" y="57"/>
                </a:cxn>
                <a:cxn ang="0">
                  <a:pos x="105" y="70"/>
                </a:cxn>
                <a:cxn ang="0">
                  <a:pos x="103" y="81"/>
                </a:cxn>
                <a:cxn ang="0">
                  <a:pos x="101" y="97"/>
                </a:cxn>
                <a:cxn ang="0">
                  <a:pos x="99" y="110"/>
                </a:cxn>
                <a:cxn ang="0">
                  <a:pos x="99" y="123"/>
                </a:cxn>
                <a:cxn ang="0">
                  <a:pos x="99" y="133"/>
                </a:cxn>
                <a:cxn ang="0">
                  <a:pos x="99" y="144"/>
                </a:cxn>
                <a:cxn ang="0">
                  <a:pos x="99" y="150"/>
                </a:cxn>
                <a:cxn ang="0">
                  <a:pos x="99" y="154"/>
                </a:cxn>
                <a:cxn ang="0">
                  <a:pos x="99" y="154"/>
                </a:cxn>
              </a:cxnLst>
              <a:rect l="0" t="0" r="r" b="b"/>
              <a:pathLst>
                <a:path w="139" h="201">
                  <a:moveTo>
                    <a:pt x="99" y="154"/>
                  </a:moveTo>
                  <a:lnTo>
                    <a:pt x="99" y="150"/>
                  </a:lnTo>
                  <a:lnTo>
                    <a:pt x="103" y="142"/>
                  </a:lnTo>
                  <a:lnTo>
                    <a:pt x="108" y="129"/>
                  </a:lnTo>
                  <a:lnTo>
                    <a:pt x="116" y="116"/>
                  </a:lnTo>
                  <a:lnTo>
                    <a:pt x="122" y="99"/>
                  </a:lnTo>
                  <a:lnTo>
                    <a:pt x="129" y="81"/>
                  </a:lnTo>
                  <a:lnTo>
                    <a:pt x="133" y="64"/>
                  </a:lnTo>
                  <a:lnTo>
                    <a:pt x="139" y="51"/>
                  </a:lnTo>
                  <a:lnTo>
                    <a:pt x="137" y="36"/>
                  </a:lnTo>
                  <a:lnTo>
                    <a:pt x="135" y="24"/>
                  </a:lnTo>
                  <a:lnTo>
                    <a:pt x="129" y="15"/>
                  </a:lnTo>
                  <a:lnTo>
                    <a:pt x="126" y="9"/>
                  </a:lnTo>
                  <a:lnTo>
                    <a:pt x="110" y="0"/>
                  </a:lnTo>
                  <a:lnTo>
                    <a:pt x="95" y="2"/>
                  </a:lnTo>
                  <a:lnTo>
                    <a:pt x="76" y="7"/>
                  </a:lnTo>
                  <a:lnTo>
                    <a:pt x="59" y="24"/>
                  </a:lnTo>
                  <a:lnTo>
                    <a:pt x="50" y="32"/>
                  </a:lnTo>
                  <a:lnTo>
                    <a:pt x="42" y="45"/>
                  </a:lnTo>
                  <a:lnTo>
                    <a:pt x="32" y="57"/>
                  </a:lnTo>
                  <a:lnTo>
                    <a:pt x="27" y="74"/>
                  </a:lnTo>
                  <a:lnTo>
                    <a:pt x="19" y="89"/>
                  </a:lnTo>
                  <a:lnTo>
                    <a:pt x="12" y="106"/>
                  </a:lnTo>
                  <a:lnTo>
                    <a:pt x="6" y="123"/>
                  </a:lnTo>
                  <a:lnTo>
                    <a:pt x="4" y="140"/>
                  </a:lnTo>
                  <a:lnTo>
                    <a:pt x="0" y="156"/>
                  </a:lnTo>
                  <a:lnTo>
                    <a:pt x="0" y="171"/>
                  </a:lnTo>
                  <a:lnTo>
                    <a:pt x="2" y="182"/>
                  </a:lnTo>
                  <a:lnTo>
                    <a:pt x="8" y="194"/>
                  </a:lnTo>
                  <a:lnTo>
                    <a:pt x="19" y="201"/>
                  </a:lnTo>
                  <a:lnTo>
                    <a:pt x="36" y="199"/>
                  </a:lnTo>
                  <a:lnTo>
                    <a:pt x="51" y="195"/>
                  </a:lnTo>
                  <a:lnTo>
                    <a:pt x="59" y="194"/>
                  </a:lnTo>
                  <a:lnTo>
                    <a:pt x="51" y="192"/>
                  </a:lnTo>
                  <a:lnTo>
                    <a:pt x="38" y="192"/>
                  </a:lnTo>
                  <a:lnTo>
                    <a:pt x="31" y="188"/>
                  </a:lnTo>
                  <a:lnTo>
                    <a:pt x="25" y="184"/>
                  </a:lnTo>
                  <a:lnTo>
                    <a:pt x="19" y="176"/>
                  </a:lnTo>
                  <a:lnTo>
                    <a:pt x="19" y="167"/>
                  </a:lnTo>
                  <a:lnTo>
                    <a:pt x="19" y="150"/>
                  </a:lnTo>
                  <a:lnTo>
                    <a:pt x="25" y="135"/>
                  </a:lnTo>
                  <a:lnTo>
                    <a:pt x="32" y="116"/>
                  </a:lnTo>
                  <a:lnTo>
                    <a:pt x="42" y="99"/>
                  </a:lnTo>
                  <a:lnTo>
                    <a:pt x="51" y="80"/>
                  </a:lnTo>
                  <a:lnTo>
                    <a:pt x="63" y="62"/>
                  </a:lnTo>
                  <a:lnTo>
                    <a:pt x="72" y="49"/>
                  </a:lnTo>
                  <a:lnTo>
                    <a:pt x="84" y="40"/>
                  </a:lnTo>
                  <a:lnTo>
                    <a:pt x="97" y="28"/>
                  </a:lnTo>
                  <a:lnTo>
                    <a:pt x="105" y="32"/>
                  </a:lnTo>
                  <a:lnTo>
                    <a:pt x="105" y="38"/>
                  </a:lnTo>
                  <a:lnTo>
                    <a:pt x="105" y="47"/>
                  </a:lnTo>
                  <a:lnTo>
                    <a:pt x="105" y="57"/>
                  </a:lnTo>
                  <a:lnTo>
                    <a:pt x="105" y="70"/>
                  </a:lnTo>
                  <a:lnTo>
                    <a:pt x="103" y="81"/>
                  </a:lnTo>
                  <a:lnTo>
                    <a:pt x="101" y="97"/>
                  </a:lnTo>
                  <a:lnTo>
                    <a:pt x="99" y="110"/>
                  </a:lnTo>
                  <a:lnTo>
                    <a:pt x="99" y="123"/>
                  </a:lnTo>
                  <a:lnTo>
                    <a:pt x="99" y="133"/>
                  </a:lnTo>
                  <a:lnTo>
                    <a:pt x="99" y="144"/>
                  </a:lnTo>
                  <a:lnTo>
                    <a:pt x="99" y="150"/>
                  </a:lnTo>
                  <a:lnTo>
                    <a:pt x="99" y="154"/>
                  </a:lnTo>
                  <a:lnTo>
                    <a:pt x="99" y="154"/>
                  </a:lnTo>
                  <a:close/>
                </a:path>
              </a:pathLst>
            </a:custGeom>
            <a:solidFill>
              <a:srgbClr val="333333"/>
            </a:solidFill>
            <a:ln w="9525">
              <a:noFill/>
              <a:round/>
            </a:ln>
          </p:spPr>
          <p:txBody>
            <a:bodyPr/>
            <a:lstStyle/>
            <a:p>
              <a:endParaRPr lang="en-US"/>
            </a:p>
          </p:txBody>
        </p:sp>
        <p:sp>
          <p:nvSpPr>
            <p:cNvPr id="352508" name="Freeform 252"/>
            <p:cNvSpPr/>
            <p:nvPr/>
          </p:nvSpPr>
          <p:spPr bwMode="auto">
            <a:xfrm>
              <a:off x="3407" y="2282"/>
              <a:ext cx="35" cy="68"/>
            </a:xfrm>
            <a:custGeom>
              <a:avLst/>
              <a:gdLst/>
              <a:ahLst/>
              <a:cxnLst>
                <a:cxn ang="0">
                  <a:pos x="4" y="44"/>
                </a:cxn>
                <a:cxn ang="0">
                  <a:pos x="0" y="55"/>
                </a:cxn>
                <a:cxn ang="0">
                  <a:pos x="13" y="44"/>
                </a:cxn>
                <a:cxn ang="0">
                  <a:pos x="26" y="33"/>
                </a:cxn>
                <a:cxn ang="0">
                  <a:pos x="40" y="27"/>
                </a:cxn>
                <a:cxn ang="0">
                  <a:pos x="45" y="29"/>
                </a:cxn>
                <a:cxn ang="0">
                  <a:pos x="45" y="40"/>
                </a:cxn>
                <a:cxn ang="0">
                  <a:pos x="42" y="59"/>
                </a:cxn>
                <a:cxn ang="0">
                  <a:pos x="36" y="74"/>
                </a:cxn>
                <a:cxn ang="0">
                  <a:pos x="23" y="90"/>
                </a:cxn>
                <a:cxn ang="0">
                  <a:pos x="15" y="101"/>
                </a:cxn>
                <a:cxn ang="0">
                  <a:pos x="7" y="109"/>
                </a:cxn>
                <a:cxn ang="0">
                  <a:pos x="5" y="112"/>
                </a:cxn>
                <a:cxn ang="0">
                  <a:pos x="5" y="137"/>
                </a:cxn>
                <a:cxn ang="0">
                  <a:pos x="11" y="131"/>
                </a:cxn>
                <a:cxn ang="0">
                  <a:pos x="26" y="120"/>
                </a:cxn>
                <a:cxn ang="0">
                  <a:pos x="36" y="110"/>
                </a:cxn>
                <a:cxn ang="0">
                  <a:pos x="45" y="101"/>
                </a:cxn>
                <a:cxn ang="0">
                  <a:pos x="53" y="91"/>
                </a:cxn>
                <a:cxn ang="0">
                  <a:pos x="61" y="78"/>
                </a:cxn>
                <a:cxn ang="0">
                  <a:pos x="66" y="63"/>
                </a:cxn>
                <a:cxn ang="0">
                  <a:pos x="66" y="52"/>
                </a:cxn>
                <a:cxn ang="0">
                  <a:pos x="68" y="42"/>
                </a:cxn>
                <a:cxn ang="0">
                  <a:pos x="68" y="27"/>
                </a:cxn>
                <a:cxn ang="0">
                  <a:pos x="66" y="15"/>
                </a:cxn>
                <a:cxn ang="0">
                  <a:pos x="61" y="8"/>
                </a:cxn>
                <a:cxn ang="0">
                  <a:pos x="57" y="2"/>
                </a:cxn>
                <a:cxn ang="0">
                  <a:pos x="51" y="0"/>
                </a:cxn>
                <a:cxn ang="0">
                  <a:pos x="38" y="4"/>
                </a:cxn>
                <a:cxn ang="0">
                  <a:pos x="23" y="15"/>
                </a:cxn>
                <a:cxn ang="0">
                  <a:pos x="15" y="27"/>
                </a:cxn>
                <a:cxn ang="0">
                  <a:pos x="9" y="34"/>
                </a:cxn>
                <a:cxn ang="0">
                  <a:pos x="4" y="44"/>
                </a:cxn>
                <a:cxn ang="0">
                  <a:pos x="4" y="44"/>
                </a:cxn>
              </a:cxnLst>
              <a:rect l="0" t="0" r="r" b="b"/>
              <a:pathLst>
                <a:path w="68" h="137">
                  <a:moveTo>
                    <a:pt x="4" y="44"/>
                  </a:moveTo>
                  <a:lnTo>
                    <a:pt x="0" y="55"/>
                  </a:lnTo>
                  <a:lnTo>
                    <a:pt x="13" y="44"/>
                  </a:lnTo>
                  <a:lnTo>
                    <a:pt x="26" y="33"/>
                  </a:lnTo>
                  <a:lnTo>
                    <a:pt x="40" y="27"/>
                  </a:lnTo>
                  <a:lnTo>
                    <a:pt x="45" y="29"/>
                  </a:lnTo>
                  <a:lnTo>
                    <a:pt x="45" y="40"/>
                  </a:lnTo>
                  <a:lnTo>
                    <a:pt x="42" y="59"/>
                  </a:lnTo>
                  <a:lnTo>
                    <a:pt x="36" y="74"/>
                  </a:lnTo>
                  <a:lnTo>
                    <a:pt x="23" y="90"/>
                  </a:lnTo>
                  <a:lnTo>
                    <a:pt x="15" y="101"/>
                  </a:lnTo>
                  <a:lnTo>
                    <a:pt x="7" y="109"/>
                  </a:lnTo>
                  <a:lnTo>
                    <a:pt x="5" y="112"/>
                  </a:lnTo>
                  <a:lnTo>
                    <a:pt x="5" y="137"/>
                  </a:lnTo>
                  <a:lnTo>
                    <a:pt x="11" y="131"/>
                  </a:lnTo>
                  <a:lnTo>
                    <a:pt x="26" y="120"/>
                  </a:lnTo>
                  <a:lnTo>
                    <a:pt x="36" y="110"/>
                  </a:lnTo>
                  <a:lnTo>
                    <a:pt x="45" y="101"/>
                  </a:lnTo>
                  <a:lnTo>
                    <a:pt x="53" y="91"/>
                  </a:lnTo>
                  <a:lnTo>
                    <a:pt x="61" y="78"/>
                  </a:lnTo>
                  <a:lnTo>
                    <a:pt x="66" y="63"/>
                  </a:lnTo>
                  <a:lnTo>
                    <a:pt x="66" y="52"/>
                  </a:lnTo>
                  <a:lnTo>
                    <a:pt x="68" y="42"/>
                  </a:lnTo>
                  <a:lnTo>
                    <a:pt x="68" y="27"/>
                  </a:lnTo>
                  <a:lnTo>
                    <a:pt x="66" y="15"/>
                  </a:lnTo>
                  <a:lnTo>
                    <a:pt x="61" y="8"/>
                  </a:lnTo>
                  <a:lnTo>
                    <a:pt x="57" y="2"/>
                  </a:lnTo>
                  <a:lnTo>
                    <a:pt x="51" y="0"/>
                  </a:lnTo>
                  <a:lnTo>
                    <a:pt x="38" y="4"/>
                  </a:lnTo>
                  <a:lnTo>
                    <a:pt x="23" y="15"/>
                  </a:lnTo>
                  <a:lnTo>
                    <a:pt x="15" y="27"/>
                  </a:lnTo>
                  <a:lnTo>
                    <a:pt x="9" y="34"/>
                  </a:lnTo>
                  <a:lnTo>
                    <a:pt x="4" y="44"/>
                  </a:lnTo>
                  <a:lnTo>
                    <a:pt x="4" y="44"/>
                  </a:lnTo>
                  <a:close/>
                </a:path>
              </a:pathLst>
            </a:custGeom>
            <a:solidFill>
              <a:srgbClr val="333333"/>
            </a:solidFill>
            <a:ln w="9525">
              <a:noFill/>
              <a:round/>
            </a:ln>
          </p:spPr>
          <p:txBody>
            <a:bodyPr/>
            <a:lstStyle/>
            <a:p>
              <a:endParaRPr lang="en-US"/>
            </a:p>
          </p:txBody>
        </p:sp>
        <p:sp>
          <p:nvSpPr>
            <p:cNvPr id="352509" name="Freeform 253"/>
            <p:cNvSpPr/>
            <p:nvPr/>
          </p:nvSpPr>
          <p:spPr bwMode="auto">
            <a:xfrm>
              <a:off x="3217" y="2170"/>
              <a:ext cx="148" cy="108"/>
            </a:xfrm>
            <a:custGeom>
              <a:avLst/>
              <a:gdLst/>
              <a:ahLst/>
              <a:cxnLst>
                <a:cxn ang="0">
                  <a:pos x="294" y="194"/>
                </a:cxn>
                <a:cxn ang="0">
                  <a:pos x="0" y="0"/>
                </a:cxn>
                <a:cxn ang="0">
                  <a:pos x="9" y="21"/>
                </a:cxn>
                <a:cxn ang="0">
                  <a:pos x="273" y="215"/>
                </a:cxn>
                <a:cxn ang="0">
                  <a:pos x="294" y="194"/>
                </a:cxn>
                <a:cxn ang="0">
                  <a:pos x="294" y="194"/>
                </a:cxn>
              </a:cxnLst>
              <a:rect l="0" t="0" r="r" b="b"/>
              <a:pathLst>
                <a:path w="294" h="215">
                  <a:moveTo>
                    <a:pt x="294" y="194"/>
                  </a:moveTo>
                  <a:lnTo>
                    <a:pt x="0" y="0"/>
                  </a:lnTo>
                  <a:lnTo>
                    <a:pt x="9" y="21"/>
                  </a:lnTo>
                  <a:lnTo>
                    <a:pt x="273" y="215"/>
                  </a:lnTo>
                  <a:lnTo>
                    <a:pt x="294" y="194"/>
                  </a:lnTo>
                  <a:lnTo>
                    <a:pt x="294" y="194"/>
                  </a:lnTo>
                  <a:close/>
                </a:path>
              </a:pathLst>
            </a:custGeom>
            <a:solidFill>
              <a:srgbClr val="333333"/>
            </a:solidFill>
            <a:ln w="9525">
              <a:noFill/>
              <a:round/>
            </a:ln>
          </p:spPr>
          <p:txBody>
            <a:bodyPr/>
            <a:lstStyle/>
            <a:p>
              <a:endParaRPr lang="en-US"/>
            </a:p>
          </p:txBody>
        </p:sp>
        <p:sp>
          <p:nvSpPr>
            <p:cNvPr id="352510" name="Freeform 254"/>
            <p:cNvSpPr/>
            <p:nvPr/>
          </p:nvSpPr>
          <p:spPr bwMode="auto">
            <a:xfrm>
              <a:off x="3340" y="2306"/>
              <a:ext cx="36" cy="51"/>
            </a:xfrm>
            <a:custGeom>
              <a:avLst/>
              <a:gdLst/>
              <a:ahLst/>
              <a:cxnLst>
                <a:cxn ang="0">
                  <a:pos x="72" y="0"/>
                </a:cxn>
                <a:cxn ang="0">
                  <a:pos x="34" y="13"/>
                </a:cxn>
                <a:cxn ang="0">
                  <a:pos x="4" y="59"/>
                </a:cxn>
                <a:cxn ang="0">
                  <a:pos x="2" y="62"/>
                </a:cxn>
                <a:cxn ang="0">
                  <a:pos x="0" y="74"/>
                </a:cxn>
                <a:cxn ang="0">
                  <a:pos x="0" y="85"/>
                </a:cxn>
                <a:cxn ang="0">
                  <a:pos x="4" y="98"/>
                </a:cxn>
                <a:cxn ang="0">
                  <a:pos x="9" y="100"/>
                </a:cxn>
                <a:cxn ang="0">
                  <a:pos x="21" y="100"/>
                </a:cxn>
                <a:cxn ang="0">
                  <a:pos x="28" y="98"/>
                </a:cxn>
                <a:cxn ang="0">
                  <a:pos x="32" y="98"/>
                </a:cxn>
                <a:cxn ang="0">
                  <a:pos x="72" y="57"/>
                </a:cxn>
                <a:cxn ang="0">
                  <a:pos x="72" y="0"/>
                </a:cxn>
                <a:cxn ang="0">
                  <a:pos x="72" y="0"/>
                </a:cxn>
              </a:cxnLst>
              <a:rect l="0" t="0" r="r" b="b"/>
              <a:pathLst>
                <a:path w="72" h="100">
                  <a:moveTo>
                    <a:pt x="72" y="0"/>
                  </a:moveTo>
                  <a:lnTo>
                    <a:pt x="34" y="13"/>
                  </a:lnTo>
                  <a:lnTo>
                    <a:pt x="4" y="59"/>
                  </a:lnTo>
                  <a:lnTo>
                    <a:pt x="2" y="62"/>
                  </a:lnTo>
                  <a:lnTo>
                    <a:pt x="0" y="74"/>
                  </a:lnTo>
                  <a:lnTo>
                    <a:pt x="0" y="85"/>
                  </a:lnTo>
                  <a:lnTo>
                    <a:pt x="4" y="98"/>
                  </a:lnTo>
                  <a:lnTo>
                    <a:pt x="9" y="100"/>
                  </a:lnTo>
                  <a:lnTo>
                    <a:pt x="21" y="100"/>
                  </a:lnTo>
                  <a:lnTo>
                    <a:pt x="28" y="98"/>
                  </a:lnTo>
                  <a:lnTo>
                    <a:pt x="32" y="98"/>
                  </a:lnTo>
                  <a:lnTo>
                    <a:pt x="72" y="57"/>
                  </a:lnTo>
                  <a:lnTo>
                    <a:pt x="72" y="0"/>
                  </a:lnTo>
                  <a:lnTo>
                    <a:pt x="72" y="0"/>
                  </a:lnTo>
                  <a:close/>
                </a:path>
              </a:pathLst>
            </a:custGeom>
            <a:solidFill>
              <a:srgbClr val="BFC9FF"/>
            </a:solidFill>
            <a:ln w="9525">
              <a:noFill/>
              <a:round/>
            </a:ln>
          </p:spPr>
          <p:txBody>
            <a:bodyPr/>
            <a:lstStyle/>
            <a:p>
              <a:endParaRPr lang="en-US"/>
            </a:p>
          </p:txBody>
        </p:sp>
        <p:sp>
          <p:nvSpPr>
            <p:cNvPr id="352511" name="Freeform 255"/>
            <p:cNvSpPr/>
            <p:nvPr/>
          </p:nvSpPr>
          <p:spPr bwMode="auto">
            <a:xfrm>
              <a:off x="2573" y="2420"/>
              <a:ext cx="968" cy="941"/>
            </a:xfrm>
            <a:custGeom>
              <a:avLst/>
              <a:gdLst/>
              <a:ahLst/>
              <a:cxnLst>
                <a:cxn ang="0">
                  <a:pos x="983" y="1608"/>
                </a:cxn>
                <a:cxn ang="0">
                  <a:pos x="846" y="1572"/>
                </a:cxn>
                <a:cxn ang="0">
                  <a:pos x="600" y="1602"/>
                </a:cxn>
                <a:cxn ang="0">
                  <a:pos x="486" y="1599"/>
                </a:cxn>
                <a:cxn ang="0">
                  <a:pos x="585" y="1521"/>
                </a:cxn>
                <a:cxn ang="0">
                  <a:pos x="745" y="1439"/>
                </a:cxn>
                <a:cxn ang="0">
                  <a:pos x="851" y="1401"/>
                </a:cxn>
                <a:cxn ang="0">
                  <a:pos x="825" y="1334"/>
                </a:cxn>
                <a:cxn ang="0">
                  <a:pos x="711" y="1281"/>
                </a:cxn>
                <a:cxn ang="0">
                  <a:pos x="580" y="1291"/>
                </a:cxn>
                <a:cxn ang="0">
                  <a:pos x="562" y="1272"/>
                </a:cxn>
                <a:cxn ang="0">
                  <a:pos x="690" y="1197"/>
                </a:cxn>
                <a:cxn ang="0">
                  <a:pos x="758" y="1123"/>
                </a:cxn>
                <a:cxn ang="0">
                  <a:pos x="675" y="1087"/>
                </a:cxn>
                <a:cxn ang="0">
                  <a:pos x="578" y="1005"/>
                </a:cxn>
                <a:cxn ang="0">
                  <a:pos x="614" y="992"/>
                </a:cxn>
                <a:cxn ang="0">
                  <a:pos x="762" y="1034"/>
                </a:cxn>
                <a:cxn ang="0">
                  <a:pos x="935" y="1116"/>
                </a:cxn>
                <a:cxn ang="0">
                  <a:pos x="1138" y="1218"/>
                </a:cxn>
                <a:cxn ang="0">
                  <a:pos x="1374" y="1313"/>
                </a:cxn>
                <a:cxn ang="0">
                  <a:pos x="1517" y="1363"/>
                </a:cxn>
                <a:cxn ang="0">
                  <a:pos x="1914" y="1317"/>
                </a:cxn>
                <a:cxn ang="0">
                  <a:pos x="1859" y="1220"/>
                </a:cxn>
                <a:cxn ang="0">
                  <a:pos x="1851" y="1125"/>
                </a:cxn>
                <a:cxn ang="0">
                  <a:pos x="1730" y="998"/>
                </a:cxn>
                <a:cxn ang="0">
                  <a:pos x="1640" y="998"/>
                </a:cxn>
                <a:cxn ang="0">
                  <a:pos x="1566" y="1062"/>
                </a:cxn>
                <a:cxn ang="0">
                  <a:pos x="1469" y="939"/>
                </a:cxn>
                <a:cxn ang="0">
                  <a:pos x="1363" y="789"/>
                </a:cxn>
                <a:cxn ang="0">
                  <a:pos x="1289" y="741"/>
                </a:cxn>
                <a:cxn ang="0">
                  <a:pos x="1287" y="861"/>
                </a:cxn>
                <a:cxn ang="0">
                  <a:pos x="1281" y="1007"/>
                </a:cxn>
                <a:cxn ang="0">
                  <a:pos x="1214" y="994"/>
                </a:cxn>
                <a:cxn ang="0">
                  <a:pos x="1085" y="817"/>
                </a:cxn>
                <a:cxn ang="0">
                  <a:pos x="937" y="635"/>
                </a:cxn>
                <a:cxn ang="0">
                  <a:pos x="794" y="530"/>
                </a:cxn>
                <a:cxn ang="0">
                  <a:pos x="652" y="485"/>
                </a:cxn>
                <a:cxn ang="0">
                  <a:pos x="534" y="466"/>
                </a:cxn>
                <a:cxn ang="0">
                  <a:pos x="498" y="414"/>
                </a:cxn>
                <a:cxn ang="0">
                  <a:pos x="446" y="327"/>
                </a:cxn>
                <a:cxn ang="0">
                  <a:pos x="448" y="272"/>
                </a:cxn>
                <a:cxn ang="0">
                  <a:pos x="536" y="222"/>
                </a:cxn>
                <a:cxn ang="0">
                  <a:pos x="673" y="258"/>
                </a:cxn>
                <a:cxn ang="0">
                  <a:pos x="756" y="247"/>
                </a:cxn>
                <a:cxn ang="0">
                  <a:pos x="842" y="241"/>
                </a:cxn>
                <a:cxn ang="0">
                  <a:pos x="922" y="319"/>
                </a:cxn>
                <a:cxn ang="0">
                  <a:pos x="996" y="348"/>
                </a:cxn>
                <a:cxn ang="0">
                  <a:pos x="1005" y="205"/>
                </a:cxn>
                <a:cxn ang="0">
                  <a:pos x="671" y="83"/>
                </a:cxn>
                <a:cxn ang="0">
                  <a:pos x="557" y="146"/>
                </a:cxn>
                <a:cxn ang="0">
                  <a:pos x="439" y="201"/>
                </a:cxn>
                <a:cxn ang="0">
                  <a:pos x="321" y="260"/>
                </a:cxn>
                <a:cxn ang="0">
                  <a:pos x="222" y="393"/>
                </a:cxn>
                <a:cxn ang="0">
                  <a:pos x="118" y="572"/>
                </a:cxn>
                <a:cxn ang="0">
                  <a:pos x="49" y="707"/>
                </a:cxn>
                <a:cxn ang="0">
                  <a:pos x="28" y="812"/>
                </a:cxn>
                <a:cxn ang="0">
                  <a:pos x="47" y="935"/>
                </a:cxn>
                <a:cxn ang="0">
                  <a:pos x="74" y="1095"/>
                </a:cxn>
                <a:cxn ang="0">
                  <a:pos x="63" y="1287"/>
                </a:cxn>
                <a:cxn ang="0">
                  <a:pos x="25" y="1469"/>
                </a:cxn>
                <a:cxn ang="0">
                  <a:pos x="0" y="1589"/>
                </a:cxn>
                <a:cxn ang="0">
                  <a:pos x="66" y="1720"/>
                </a:cxn>
                <a:cxn ang="0">
                  <a:pos x="158" y="1796"/>
                </a:cxn>
              </a:cxnLst>
              <a:rect l="0" t="0" r="r" b="b"/>
              <a:pathLst>
                <a:path w="1937" h="1882">
                  <a:moveTo>
                    <a:pt x="431" y="1853"/>
                  </a:moveTo>
                  <a:lnTo>
                    <a:pt x="861" y="1705"/>
                  </a:lnTo>
                  <a:lnTo>
                    <a:pt x="979" y="1671"/>
                  </a:lnTo>
                  <a:lnTo>
                    <a:pt x="979" y="1665"/>
                  </a:lnTo>
                  <a:lnTo>
                    <a:pt x="983" y="1656"/>
                  </a:lnTo>
                  <a:lnTo>
                    <a:pt x="986" y="1640"/>
                  </a:lnTo>
                  <a:lnTo>
                    <a:pt x="988" y="1625"/>
                  </a:lnTo>
                  <a:lnTo>
                    <a:pt x="983" y="1608"/>
                  </a:lnTo>
                  <a:lnTo>
                    <a:pt x="973" y="1593"/>
                  </a:lnTo>
                  <a:lnTo>
                    <a:pt x="964" y="1585"/>
                  </a:lnTo>
                  <a:lnTo>
                    <a:pt x="952" y="1580"/>
                  </a:lnTo>
                  <a:lnTo>
                    <a:pt x="937" y="1574"/>
                  </a:lnTo>
                  <a:lnTo>
                    <a:pt x="922" y="1574"/>
                  </a:lnTo>
                  <a:lnTo>
                    <a:pt x="899" y="1570"/>
                  </a:lnTo>
                  <a:lnTo>
                    <a:pt x="874" y="1572"/>
                  </a:lnTo>
                  <a:lnTo>
                    <a:pt x="846" y="1572"/>
                  </a:lnTo>
                  <a:lnTo>
                    <a:pt x="817" y="1576"/>
                  </a:lnTo>
                  <a:lnTo>
                    <a:pt x="785" y="1578"/>
                  </a:lnTo>
                  <a:lnTo>
                    <a:pt x="754" y="1581"/>
                  </a:lnTo>
                  <a:lnTo>
                    <a:pt x="722" y="1585"/>
                  </a:lnTo>
                  <a:lnTo>
                    <a:pt x="692" y="1591"/>
                  </a:lnTo>
                  <a:lnTo>
                    <a:pt x="659" y="1595"/>
                  </a:lnTo>
                  <a:lnTo>
                    <a:pt x="629" y="1599"/>
                  </a:lnTo>
                  <a:lnTo>
                    <a:pt x="600" y="1602"/>
                  </a:lnTo>
                  <a:lnTo>
                    <a:pt x="576" y="1608"/>
                  </a:lnTo>
                  <a:lnTo>
                    <a:pt x="551" y="1610"/>
                  </a:lnTo>
                  <a:lnTo>
                    <a:pt x="530" y="1612"/>
                  </a:lnTo>
                  <a:lnTo>
                    <a:pt x="513" y="1612"/>
                  </a:lnTo>
                  <a:lnTo>
                    <a:pt x="502" y="1614"/>
                  </a:lnTo>
                  <a:lnTo>
                    <a:pt x="492" y="1608"/>
                  </a:lnTo>
                  <a:lnTo>
                    <a:pt x="488" y="1604"/>
                  </a:lnTo>
                  <a:lnTo>
                    <a:pt x="486" y="1599"/>
                  </a:lnTo>
                  <a:lnTo>
                    <a:pt x="492" y="1593"/>
                  </a:lnTo>
                  <a:lnTo>
                    <a:pt x="496" y="1583"/>
                  </a:lnTo>
                  <a:lnTo>
                    <a:pt x="507" y="1574"/>
                  </a:lnTo>
                  <a:lnTo>
                    <a:pt x="517" y="1564"/>
                  </a:lnTo>
                  <a:lnTo>
                    <a:pt x="534" y="1555"/>
                  </a:lnTo>
                  <a:lnTo>
                    <a:pt x="549" y="1543"/>
                  </a:lnTo>
                  <a:lnTo>
                    <a:pt x="566" y="1532"/>
                  </a:lnTo>
                  <a:lnTo>
                    <a:pt x="585" y="1521"/>
                  </a:lnTo>
                  <a:lnTo>
                    <a:pt x="606" y="1509"/>
                  </a:lnTo>
                  <a:lnTo>
                    <a:pt x="627" y="1498"/>
                  </a:lnTo>
                  <a:lnTo>
                    <a:pt x="648" y="1486"/>
                  </a:lnTo>
                  <a:lnTo>
                    <a:pt x="669" y="1475"/>
                  </a:lnTo>
                  <a:lnTo>
                    <a:pt x="690" y="1467"/>
                  </a:lnTo>
                  <a:lnTo>
                    <a:pt x="709" y="1456"/>
                  </a:lnTo>
                  <a:lnTo>
                    <a:pt x="728" y="1448"/>
                  </a:lnTo>
                  <a:lnTo>
                    <a:pt x="745" y="1439"/>
                  </a:lnTo>
                  <a:lnTo>
                    <a:pt x="764" y="1433"/>
                  </a:lnTo>
                  <a:lnTo>
                    <a:pt x="779" y="1426"/>
                  </a:lnTo>
                  <a:lnTo>
                    <a:pt x="794" y="1420"/>
                  </a:lnTo>
                  <a:lnTo>
                    <a:pt x="808" y="1416"/>
                  </a:lnTo>
                  <a:lnTo>
                    <a:pt x="823" y="1412"/>
                  </a:lnTo>
                  <a:lnTo>
                    <a:pt x="832" y="1407"/>
                  </a:lnTo>
                  <a:lnTo>
                    <a:pt x="844" y="1405"/>
                  </a:lnTo>
                  <a:lnTo>
                    <a:pt x="851" y="1401"/>
                  </a:lnTo>
                  <a:lnTo>
                    <a:pt x="861" y="1399"/>
                  </a:lnTo>
                  <a:lnTo>
                    <a:pt x="870" y="1397"/>
                  </a:lnTo>
                  <a:lnTo>
                    <a:pt x="876" y="1397"/>
                  </a:lnTo>
                  <a:lnTo>
                    <a:pt x="872" y="1391"/>
                  </a:lnTo>
                  <a:lnTo>
                    <a:pt x="865" y="1380"/>
                  </a:lnTo>
                  <a:lnTo>
                    <a:pt x="851" y="1363"/>
                  </a:lnTo>
                  <a:lnTo>
                    <a:pt x="836" y="1346"/>
                  </a:lnTo>
                  <a:lnTo>
                    <a:pt x="825" y="1334"/>
                  </a:lnTo>
                  <a:lnTo>
                    <a:pt x="813" y="1325"/>
                  </a:lnTo>
                  <a:lnTo>
                    <a:pt x="802" y="1315"/>
                  </a:lnTo>
                  <a:lnTo>
                    <a:pt x="791" y="1308"/>
                  </a:lnTo>
                  <a:lnTo>
                    <a:pt x="775" y="1298"/>
                  </a:lnTo>
                  <a:lnTo>
                    <a:pt x="760" y="1293"/>
                  </a:lnTo>
                  <a:lnTo>
                    <a:pt x="745" y="1287"/>
                  </a:lnTo>
                  <a:lnTo>
                    <a:pt x="730" y="1285"/>
                  </a:lnTo>
                  <a:lnTo>
                    <a:pt x="711" y="1281"/>
                  </a:lnTo>
                  <a:lnTo>
                    <a:pt x="694" y="1281"/>
                  </a:lnTo>
                  <a:lnTo>
                    <a:pt x="676" y="1281"/>
                  </a:lnTo>
                  <a:lnTo>
                    <a:pt x="659" y="1283"/>
                  </a:lnTo>
                  <a:lnTo>
                    <a:pt x="642" y="1283"/>
                  </a:lnTo>
                  <a:lnTo>
                    <a:pt x="625" y="1285"/>
                  </a:lnTo>
                  <a:lnTo>
                    <a:pt x="608" y="1287"/>
                  </a:lnTo>
                  <a:lnTo>
                    <a:pt x="595" y="1291"/>
                  </a:lnTo>
                  <a:lnTo>
                    <a:pt x="580" y="1291"/>
                  </a:lnTo>
                  <a:lnTo>
                    <a:pt x="568" y="1293"/>
                  </a:lnTo>
                  <a:lnTo>
                    <a:pt x="557" y="1294"/>
                  </a:lnTo>
                  <a:lnTo>
                    <a:pt x="549" y="1296"/>
                  </a:lnTo>
                  <a:lnTo>
                    <a:pt x="540" y="1294"/>
                  </a:lnTo>
                  <a:lnTo>
                    <a:pt x="542" y="1291"/>
                  </a:lnTo>
                  <a:lnTo>
                    <a:pt x="545" y="1285"/>
                  </a:lnTo>
                  <a:lnTo>
                    <a:pt x="553" y="1279"/>
                  </a:lnTo>
                  <a:lnTo>
                    <a:pt x="562" y="1272"/>
                  </a:lnTo>
                  <a:lnTo>
                    <a:pt x="576" y="1266"/>
                  </a:lnTo>
                  <a:lnTo>
                    <a:pt x="587" y="1256"/>
                  </a:lnTo>
                  <a:lnTo>
                    <a:pt x="604" y="1247"/>
                  </a:lnTo>
                  <a:lnTo>
                    <a:pt x="621" y="1237"/>
                  </a:lnTo>
                  <a:lnTo>
                    <a:pt x="640" y="1230"/>
                  </a:lnTo>
                  <a:lnTo>
                    <a:pt x="656" y="1218"/>
                  </a:lnTo>
                  <a:lnTo>
                    <a:pt x="673" y="1209"/>
                  </a:lnTo>
                  <a:lnTo>
                    <a:pt x="690" y="1197"/>
                  </a:lnTo>
                  <a:lnTo>
                    <a:pt x="707" y="1188"/>
                  </a:lnTo>
                  <a:lnTo>
                    <a:pt x="720" y="1177"/>
                  </a:lnTo>
                  <a:lnTo>
                    <a:pt x="734" y="1169"/>
                  </a:lnTo>
                  <a:lnTo>
                    <a:pt x="745" y="1159"/>
                  </a:lnTo>
                  <a:lnTo>
                    <a:pt x="756" y="1154"/>
                  </a:lnTo>
                  <a:lnTo>
                    <a:pt x="766" y="1140"/>
                  </a:lnTo>
                  <a:lnTo>
                    <a:pt x="766" y="1131"/>
                  </a:lnTo>
                  <a:lnTo>
                    <a:pt x="758" y="1123"/>
                  </a:lnTo>
                  <a:lnTo>
                    <a:pt x="747" y="1118"/>
                  </a:lnTo>
                  <a:lnTo>
                    <a:pt x="737" y="1112"/>
                  </a:lnTo>
                  <a:lnTo>
                    <a:pt x="730" y="1110"/>
                  </a:lnTo>
                  <a:lnTo>
                    <a:pt x="718" y="1104"/>
                  </a:lnTo>
                  <a:lnTo>
                    <a:pt x="709" y="1102"/>
                  </a:lnTo>
                  <a:lnTo>
                    <a:pt x="697" y="1097"/>
                  </a:lnTo>
                  <a:lnTo>
                    <a:pt x="686" y="1093"/>
                  </a:lnTo>
                  <a:lnTo>
                    <a:pt x="675" y="1087"/>
                  </a:lnTo>
                  <a:lnTo>
                    <a:pt x="665" y="1083"/>
                  </a:lnTo>
                  <a:lnTo>
                    <a:pt x="654" y="1076"/>
                  </a:lnTo>
                  <a:lnTo>
                    <a:pt x="642" y="1068"/>
                  </a:lnTo>
                  <a:lnTo>
                    <a:pt x="631" y="1061"/>
                  </a:lnTo>
                  <a:lnTo>
                    <a:pt x="621" y="1053"/>
                  </a:lnTo>
                  <a:lnTo>
                    <a:pt x="604" y="1036"/>
                  </a:lnTo>
                  <a:lnTo>
                    <a:pt x="591" y="1023"/>
                  </a:lnTo>
                  <a:lnTo>
                    <a:pt x="578" y="1005"/>
                  </a:lnTo>
                  <a:lnTo>
                    <a:pt x="568" y="996"/>
                  </a:lnTo>
                  <a:lnTo>
                    <a:pt x="562" y="988"/>
                  </a:lnTo>
                  <a:lnTo>
                    <a:pt x="562" y="986"/>
                  </a:lnTo>
                  <a:lnTo>
                    <a:pt x="566" y="986"/>
                  </a:lnTo>
                  <a:lnTo>
                    <a:pt x="580" y="988"/>
                  </a:lnTo>
                  <a:lnTo>
                    <a:pt x="589" y="988"/>
                  </a:lnTo>
                  <a:lnTo>
                    <a:pt x="602" y="990"/>
                  </a:lnTo>
                  <a:lnTo>
                    <a:pt x="614" y="992"/>
                  </a:lnTo>
                  <a:lnTo>
                    <a:pt x="631" y="998"/>
                  </a:lnTo>
                  <a:lnTo>
                    <a:pt x="644" y="1000"/>
                  </a:lnTo>
                  <a:lnTo>
                    <a:pt x="663" y="1004"/>
                  </a:lnTo>
                  <a:lnTo>
                    <a:pt x="680" y="1009"/>
                  </a:lnTo>
                  <a:lnTo>
                    <a:pt x="701" y="1015"/>
                  </a:lnTo>
                  <a:lnTo>
                    <a:pt x="720" y="1021"/>
                  </a:lnTo>
                  <a:lnTo>
                    <a:pt x="741" y="1026"/>
                  </a:lnTo>
                  <a:lnTo>
                    <a:pt x="762" y="1034"/>
                  </a:lnTo>
                  <a:lnTo>
                    <a:pt x="785" y="1043"/>
                  </a:lnTo>
                  <a:lnTo>
                    <a:pt x="804" y="1051"/>
                  </a:lnTo>
                  <a:lnTo>
                    <a:pt x="825" y="1061"/>
                  </a:lnTo>
                  <a:lnTo>
                    <a:pt x="846" y="1070"/>
                  </a:lnTo>
                  <a:lnTo>
                    <a:pt x="868" y="1081"/>
                  </a:lnTo>
                  <a:lnTo>
                    <a:pt x="889" y="1093"/>
                  </a:lnTo>
                  <a:lnTo>
                    <a:pt x="912" y="1104"/>
                  </a:lnTo>
                  <a:lnTo>
                    <a:pt x="935" y="1116"/>
                  </a:lnTo>
                  <a:lnTo>
                    <a:pt x="960" y="1129"/>
                  </a:lnTo>
                  <a:lnTo>
                    <a:pt x="983" y="1140"/>
                  </a:lnTo>
                  <a:lnTo>
                    <a:pt x="1005" y="1154"/>
                  </a:lnTo>
                  <a:lnTo>
                    <a:pt x="1030" y="1167"/>
                  </a:lnTo>
                  <a:lnTo>
                    <a:pt x="1059" y="1180"/>
                  </a:lnTo>
                  <a:lnTo>
                    <a:pt x="1083" y="1192"/>
                  </a:lnTo>
                  <a:lnTo>
                    <a:pt x="1110" y="1207"/>
                  </a:lnTo>
                  <a:lnTo>
                    <a:pt x="1138" y="1218"/>
                  </a:lnTo>
                  <a:lnTo>
                    <a:pt x="1169" y="1234"/>
                  </a:lnTo>
                  <a:lnTo>
                    <a:pt x="1197" y="1245"/>
                  </a:lnTo>
                  <a:lnTo>
                    <a:pt x="1228" y="1256"/>
                  </a:lnTo>
                  <a:lnTo>
                    <a:pt x="1256" y="1268"/>
                  </a:lnTo>
                  <a:lnTo>
                    <a:pt x="1289" y="1281"/>
                  </a:lnTo>
                  <a:lnTo>
                    <a:pt x="1317" y="1293"/>
                  </a:lnTo>
                  <a:lnTo>
                    <a:pt x="1347" y="1304"/>
                  </a:lnTo>
                  <a:lnTo>
                    <a:pt x="1374" y="1313"/>
                  </a:lnTo>
                  <a:lnTo>
                    <a:pt x="1403" y="1325"/>
                  </a:lnTo>
                  <a:lnTo>
                    <a:pt x="1425" y="1332"/>
                  </a:lnTo>
                  <a:lnTo>
                    <a:pt x="1448" y="1340"/>
                  </a:lnTo>
                  <a:lnTo>
                    <a:pt x="1467" y="1346"/>
                  </a:lnTo>
                  <a:lnTo>
                    <a:pt x="1486" y="1353"/>
                  </a:lnTo>
                  <a:lnTo>
                    <a:pt x="1500" y="1357"/>
                  </a:lnTo>
                  <a:lnTo>
                    <a:pt x="1511" y="1361"/>
                  </a:lnTo>
                  <a:lnTo>
                    <a:pt x="1517" y="1363"/>
                  </a:lnTo>
                  <a:lnTo>
                    <a:pt x="1520" y="1365"/>
                  </a:lnTo>
                  <a:lnTo>
                    <a:pt x="1652" y="1507"/>
                  </a:lnTo>
                  <a:lnTo>
                    <a:pt x="1730" y="1437"/>
                  </a:lnTo>
                  <a:lnTo>
                    <a:pt x="1931" y="1477"/>
                  </a:lnTo>
                  <a:lnTo>
                    <a:pt x="1937" y="1346"/>
                  </a:lnTo>
                  <a:lnTo>
                    <a:pt x="1933" y="1342"/>
                  </a:lnTo>
                  <a:lnTo>
                    <a:pt x="1925" y="1332"/>
                  </a:lnTo>
                  <a:lnTo>
                    <a:pt x="1914" y="1317"/>
                  </a:lnTo>
                  <a:lnTo>
                    <a:pt x="1904" y="1300"/>
                  </a:lnTo>
                  <a:lnTo>
                    <a:pt x="1897" y="1289"/>
                  </a:lnTo>
                  <a:lnTo>
                    <a:pt x="1889" y="1277"/>
                  </a:lnTo>
                  <a:lnTo>
                    <a:pt x="1883" y="1266"/>
                  </a:lnTo>
                  <a:lnTo>
                    <a:pt x="1878" y="1256"/>
                  </a:lnTo>
                  <a:lnTo>
                    <a:pt x="1870" y="1243"/>
                  </a:lnTo>
                  <a:lnTo>
                    <a:pt x="1864" y="1232"/>
                  </a:lnTo>
                  <a:lnTo>
                    <a:pt x="1859" y="1220"/>
                  </a:lnTo>
                  <a:lnTo>
                    <a:pt x="1857" y="1209"/>
                  </a:lnTo>
                  <a:lnTo>
                    <a:pt x="1851" y="1196"/>
                  </a:lnTo>
                  <a:lnTo>
                    <a:pt x="1849" y="1182"/>
                  </a:lnTo>
                  <a:lnTo>
                    <a:pt x="1849" y="1169"/>
                  </a:lnTo>
                  <a:lnTo>
                    <a:pt x="1849" y="1158"/>
                  </a:lnTo>
                  <a:lnTo>
                    <a:pt x="1849" y="1146"/>
                  </a:lnTo>
                  <a:lnTo>
                    <a:pt x="1849" y="1135"/>
                  </a:lnTo>
                  <a:lnTo>
                    <a:pt x="1851" y="1125"/>
                  </a:lnTo>
                  <a:lnTo>
                    <a:pt x="1855" y="1118"/>
                  </a:lnTo>
                  <a:lnTo>
                    <a:pt x="1857" y="1099"/>
                  </a:lnTo>
                  <a:lnTo>
                    <a:pt x="1861" y="1087"/>
                  </a:lnTo>
                  <a:lnTo>
                    <a:pt x="1864" y="1080"/>
                  </a:lnTo>
                  <a:lnTo>
                    <a:pt x="1866" y="1078"/>
                  </a:lnTo>
                  <a:lnTo>
                    <a:pt x="1788" y="1043"/>
                  </a:lnTo>
                  <a:lnTo>
                    <a:pt x="1671" y="1194"/>
                  </a:lnTo>
                  <a:lnTo>
                    <a:pt x="1730" y="998"/>
                  </a:lnTo>
                  <a:lnTo>
                    <a:pt x="1728" y="994"/>
                  </a:lnTo>
                  <a:lnTo>
                    <a:pt x="1718" y="990"/>
                  </a:lnTo>
                  <a:lnTo>
                    <a:pt x="1707" y="986"/>
                  </a:lnTo>
                  <a:lnTo>
                    <a:pt x="1695" y="983"/>
                  </a:lnTo>
                  <a:lnTo>
                    <a:pt x="1680" y="977"/>
                  </a:lnTo>
                  <a:lnTo>
                    <a:pt x="1665" y="979"/>
                  </a:lnTo>
                  <a:lnTo>
                    <a:pt x="1650" y="985"/>
                  </a:lnTo>
                  <a:lnTo>
                    <a:pt x="1640" y="998"/>
                  </a:lnTo>
                  <a:lnTo>
                    <a:pt x="1627" y="1013"/>
                  </a:lnTo>
                  <a:lnTo>
                    <a:pt x="1619" y="1030"/>
                  </a:lnTo>
                  <a:lnTo>
                    <a:pt x="1614" y="1045"/>
                  </a:lnTo>
                  <a:lnTo>
                    <a:pt x="1608" y="1061"/>
                  </a:lnTo>
                  <a:lnTo>
                    <a:pt x="1598" y="1070"/>
                  </a:lnTo>
                  <a:lnTo>
                    <a:pt x="1591" y="1076"/>
                  </a:lnTo>
                  <a:lnTo>
                    <a:pt x="1579" y="1072"/>
                  </a:lnTo>
                  <a:lnTo>
                    <a:pt x="1566" y="1062"/>
                  </a:lnTo>
                  <a:lnTo>
                    <a:pt x="1555" y="1051"/>
                  </a:lnTo>
                  <a:lnTo>
                    <a:pt x="1545" y="1040"/>
                  </a:lnTo>
                  <a:lnTo>
                    <a:pt x="1534" y="1026"/>
                  </a:lnTo>
                  <a:lnTo>
                    <a:pt x="1522" y="1011"/>
                  </a:lnTo>
                  <a:lnTo>
                    <a:pt x="1509" y="994"/>
                  </a:lnTo>
                  <a:lnTo>
                    <a:pt x="1496" y="977"/>
                  </a:lnTo>
                  <a:lnTo>
                    <a:pt x="1482" y="958"/>
                  </a:lnTo>
                  <a:lnTo>
                    <a:pt x="1469" y="939"/>
                  </a:lnTo>
                  <a:lnTo>
                    <a:pt x="1454" y="918"/>
                  </a:lnTo>
                  <a:lnTo>
                    <a:pt x="1441" y="897"/>
                  </a:lnTo>
                  <a:lnTo>
                    <a:pt x="1425" y="876"/>
                  </a:lnTo>
                  <a:lnTo>
                    <a:pt x="1412" y="857"/>
                  </a:lnTo>
                  <a:lnTo>
                    <a:pt x="1399" y="838"/>
                  </a:lnTo>
                  <a:lnTo>
                    <a:pt x="1385" y="819"/>
                  </a:lnTo>
                  <a:lnTo>
                    <a:pt x="1374" y="802"/>
                  </a:lnTo>
                  <a:lnTo>
                    <a:pt x="1363" y="789"/>
                  </a:lnTo>
                  <a:lnTo>
                    <a:pt x="1351" y="774"/>
                  </a:lnTo>
                  <a:lnTo>
                    <a:pt x="1342" y="762"/>
                  </a:lnTo>
                  <a:lnTo>
                    <a:pt x="1332" y="751"/>
                  </a:lnTo>
                  <a:lnTo>
                    <a:pt x="1327" y="743"/>
                  </a:lnTo>
                  <a:lnTo>
                    <a:pt x="1311" y="732"/>
                  </a:lnTo>
                  <a:lnTo>
                    <a:pt x="1302" y="728"/>
                  </a:lnTo>
                  <a:lnTo>
                    <a:pt x="1294" y="730"/>
                  </a:lnTo>
                  <a:lnTo>
                    <a:pt x="1289" y="741"/>
                  </a:lnTo>
                  <a:lnTo>
                    <a:pt x="1287" y="749"/>
                  </a:lnTo>
                  <a:lnTo>
                    <a:pt x="1287" y="760"/>
                  </a:lnTo>
                  <a:lnTo>
                    <a:pt x="1287" y="772"/>
                  </a:lnTo>
                  <a:lnTo>
                    <a:pt x="1287" y="789"/>
                  </a:lnTo>
                  <a:lnTo>
                    <a:pt x="1287" y="804"/>
                  </a:lnTo>
                  <a:lnTo>
                    <a:pt x="1287" y="821"/>
                  </a:lnTo>
                  <a:lnTo>
                    <a:pt x="1287" y="840"/>
                  </a:lnTo>
                  <a:lnTo>
                    <a:pt x="1287" y="861"/>
                  </a:lnTo>
                  <a:lnTo>
                    <a:pt x="1287" y="880"/>
                  </a:lnTo>
                  <a:lnTo>
                    <a:pt x="1287" y="901"/>
                  </a:lnTo>
                  <a:lnTo>
                    <a:pt x="1287" y="922"/>
                  </a:lnTo>
                  <a:lnTo>
                    <a:pt x="1289" y="943"/>
                  </a:lnTo>
                  <a:lnTo>
                    <a:pt x="1287" y="960"/>
                  </a:lnTo>
                  <a:lnTo>
                    <a:pt x="1287" y="977"/>
                  </a:lnTo>
                  <a:lnTo>
                    <a:pt x="1283" y="992"/>
                  </a:lnTo>
                  <a:lnTo>
                    <a:pt x="1281" y="1007"/>
                  </a:lnTo>
                  <a:lnTo>
                    <a:pt x="1275" y="1017"/>
                  </a:lnTo>
                  <a:lnTo>
                    <a:pt x="1271" y="1024"/>
                  </a:lnTo>
                  <a:lnTo>
                    <a:pt x="1266" y="1028"/>
                  </a:lnTo>
                  <a:lnTo>
                    <a:pt x="1260" y="1032"/>
                  </a:lnTo>
                  <a:lnTo>
                    <a:pt x="1249" y="1026"/>
                  </a:lnTo>
                  <a:lnTo>
                    <a:pt x="1239" y="1019"/>
                  </a:lnTo>
                  <a:lnTo>
                    <a:pt x="1226" y="1007"/>
                  </a:lnTo>
                  <a:lnTo>
                    <a:pt x="1214" y="994"/>
                  </a:lnTo>
                  <a:lnTo>
                    <a:pt x="1199" y="977"/>
                  </a:lnTo>
                  <a:lnTo>
                    <a:pt x="1186" y="958"/>
                  </a:lnTo>
                  <a:lnTo>
                    <a:pt x="1171" y="937"/>
                  </a:lnTo>
                  <a:lnTo>
                    <a:pt x="1155" y="916"/>
                  </a:lnTo>
                  <a:lnTo>
                    <a:pt x="1136" y="891"/>
                  </a:lnTo>
                  <a:lnTo>
                    <a:pt x="1119" y="867"/>
                  </a:lnTo>
                  <a:lnTo>
                    <a:pt x="1102" y="842"/>
                  </a:lnTo>
                  <a:lnTo>
                    <a:pt x="1085" y="817"/>
                  </a:lnTo>
                  <a:lnTo>
                    <a:pt x="1066" y="791"/>
                  </a:lnTo>
                  <a:lnTo>
                    <a:pt x="1047" y="766"/>
                  </a:lnTo>
                  <a:lnTo>
                    <a:pt x="1030" y="741"/>
                  </a:lnTo>
                  <a:lnTo>
                    <a:pt x="1013" y="718"/>
                  </a:lnTo>
                  <a:lnTo>
                    <a:pt x="992" y="694"/>
                  </a:lnTo>
                  <a:lnTo>
                    <a:pt x="973" y="673"/>
                  </a:lnTo>
                  <a:lnTo>
                    <a:pt x="954" y="652"/>
                  </a:lnTo>
                  <a:lnTo>
                    <a:pt x="937" y="635"/>
                  </a:lnTo>
                  <a:lnTo>
                    <a:pt x="918" y="618"/>
                  </a:lnTo>
                  <a:lnTo>
                    <a:pt x="901" y="601"/>
                  </a:lnTo>
                  <a:lnTo>
                    <a:pt x="884" y="585"/>
                  </a:lnTo>
                  <a:lnTo>
                    <a:pt x="867" y="574"/>
                  </a:lnTo>
                  <a:lnTo>
                    <a:pt x="848" y="561"/>
                  </a:lnTo>
                  <a:lnTo>
                    <a:pt x="830" y="549"/>
                  </a:lnTo>
                  <a:lnTo>
                    <a:pt x="811" y="538"/>
                  </a:lnTo>
                  <a:lnTo>
                    <a:pt x="794" y="530"/>
                  </a:lnTo>
                  <a:lnTo>
                    <a:pt x="775" y="521"/>
                  </a:lnTo>
                  <a:lnTo>
                    <a:pt x="758" y="513"/>
                  </a:lnTo>
                  <a:lnTo>
                    <a:pt x="741" y="507"/>
                  </a:lnTo>
                  <a:lnTo>
                    <a:pt x="724" y="502"/>
                  </a:lnTo>
                  <a:lnTo>
                    <a:pt x="705" y="496"/>
                  </a:lnTo>
                  <a:lnTo>
                    <a:pt x="686" y="490"/>
                  </a:lnTo>
                  <a:lnTo>
                    <a:pt x="669" y="486"/>
                  </a:lnTo>
                  <a:lnTo>
                    <a:pt x="652" y="485"/>
                  </a:lnTo>
                  <a:lnTo>
                    <a:pt x="635" y="481"/>
                  </a:lnTo>
                  <a:lnTo>
                    <a:pt x="618" y="479"/>
                  </a:lnTo>
                  <a:lnTo>
                    <a:pt x="600" y="475"/>
                  </a:lnTo>
                  <a:lnTo>
                    <a:pt x="587" y="475"/>
                  </a:lnTo>
                  <a:lnTo>
                    <a:pt x="570" y="471"/>
                  </a:lnTo>
                  <a:lnTo>
                    <a:pt x="557" y="469"/>
                  </a:lnTo>
                  <a:lnTo>
                    <a:pt x="545" y="467"/>
                  </a:lnTo>
                  <a:lnTo>
                    <a:pt x="534" y="466"/>
                  </a:lnTo>
                  <a:lnTo>
                    <a:pt x="523" y="462"/>
                  </a:lnTo>
                  <a:lnTo>
                    <a:pt x="513" y="460"/>
                  </a:lnTo>
                  <a:lnTo>
                    <a:pt x="505" y="458"/>
                  </a:lnTo>
                  <a:lnTo>
                    <a:pt x="502" y="456"/>
                  </a:lnTo>
                  <a:lnTo>
                    <a:pt x="494" y="447"/>
                  </a:lnTo>
                  <a:lnTo>
                    <a:pt x="492" y="437"/>
                  </a:lnTo>
                  <a:lnTo>
                    <a:pt x="492" y="426"/>
                  </a:lnTo>
                  <a:lnTo>
                    <a:pt x="498" y="414"/>
                  </a:lnTo>
                  <a:lnTo>
                    <a:pt x="500" y="401"/>
                  </a:lnTo>
                  <a:lnTo>
                    <a:pt x="504" y="388"/>
                  </a:lnTo>
                  <a:lnTo>
                    <a:pt x="504" y="376"/>
                  </a:lnTo>
                  <a:lnTo>
                    <a:pt x="502" y="365"/>
                  </a:lnTo>
                  <a:lnTo>
                    <a:pt x="490" y="351"/>
                  </a:lnTo>
                  <a:lnTo>
                    <a:pt x="477" y="342"/>
                  </a:lnTo>
                  <a:lnTo>
                    <a:pt x="462" y="332"/>
                  </a:lnTo>
                  <a:lnTo>
                    <a:pt x="446" y="327"/>
                  </a:lnTo>
                  <a:lnTo>
                    <a:pt x="429" y="319"/>
                  </a:lnTo>
                  <a:lnTo>
                    <a:pt x="416" y="315"/>
                  </a:lnTo>
                  <a:lnTo>
                    <a:pt x="407" y="313"/>
                  </a:lnTo>
                  <a:lnTo>
                    <a:pt x="405" y="313"/>
                  </a:lnTo>
                  <a:lnTo>
                    <a:pt x="407" y="310"/>
                  </a:lnTo>
                  <a:lnTo>
                    <a:pt x="416" y="300"/>
                  </a:lnTo>
                  <a:lnTo>
                    <a:pt x="429" y="285"/>
                  </a:lnTo>
                  <a:lnTo>
                    <a:pt x="448" y="272"/>
                  </a:lnTo>
                  <a:lnTo>
                    <a:pt x="456" y="262"/>
                  </a:lnTo>
                  <a:lnTo>
                    <a:pt x="467" y="255"/>
                  </a:lnTo>
                  <a:lnTo>
                    <a:pt x="479" y="247"/>
                  </a:lnTo>
                  <a:lnTo>
                    <a:pt x="490" y="241"/>
                  </a:lnTo>
                  <a:lnTo>
                    <a:pt x="502" y="234"/>
                  </a:lnTo>
                  <a:lnTo>
                    <a:pt x="513" y="228"/>
                  </a:lnTo>
                  <a:lnTo>
                    <a:pt x="524" y="222"/>
                  </a:lnTo>
                  <a:lnTo>
                    <a:pt x="536" y="222"/>
                  </a:lnTo>
                  <a:lnTo>
                    <a:pt x="553" y="218"/>
                  </a:lnTo>
                  <a:lnTo>
                    <a:pt x="572" y="220"/>
                  </a:lnTo>
                  <a:lnTo>
                    <a:pt x="587" y="224"/>
                  </a:lnTo>
                  <a:lnTo>
                    <a:pt x="604" y="234"/>
                  </a:lnTo>
                  <a:lnTo>
                    <a:pt x="619" y="239"/>
                  </a:lnTo>
                  <a:lnTo>
                    <a:pt x="635" y="249"/>
                  </a:lnTo>
                  <a:lnTo>
                    <a:pt x="652" y="253"/>
                  </a:lnTo>
                  <a:lnTo>
                    <a:pt x="673" y="258"/>
                  </a:lnTo>
                  <a:lnTo>
                    <a:pt x="680" y="256"/>
                  </a:lnTo>
                  <a:lnTo>
                    <a:pt x="690" y="256"/>
                  </a:lnTo>
                  <a:lnTo>
                    <a:pt x="701" y="255"/>
                  </a:lnTo>
                  <a:lnTo>
                    <a:pt x="713" y="255"/>
                  </a:lnTo>
                  <a:lnTo>
                    <a:pt x="722" y="251"/>
                  </a:lnTo>
                  <a:lnTo>
                    <a:pt x="734" y="251"/>
                  </a:lnTo>
                  <a:lnTo>
                    <a:pt x="745" y="247"/>
                  </a:lnTo>
                  <a:lnTo>
                    <a:pt x="756" y="247"/>
                  </a:lnTo>
                  <a:lnTo>
                    <a:pt x="766" y="243"/>
                  </a:lnTo>
                  <a:lnTo>
                    <a:pt x="777" y="241"/>
                  </a:lnTo>
                  <a:lnTo>
                    <a:pt x="789" y="237"/>
                  </a:lnTo>
                  <a:lnTo>
                    <a:pt x="800" y="237"/>
                  </a:lnTo>
                  <a:lnTo>
                    <a:pt x="810" y="235"/>
                  </a:lnTo>
                  <a:lnTo>
                    <a:pt x="821" y="235"/>
                  </a:lnTo>
                  <a:lnTo>
                    <a:pt x="830" y="237"/>
                  </a:lnTo>
                  <a:lnTo>
                    <a:pt x="842" y="241"/>
                  </a:lnTo>
                  <a:lnTo>
                    <a:pt x="857" y="245"/>
                  </a:lnTo>
                  <a:lnTo>
                    <a:pt x="872" y="256"/>
                  </a:lnTo>
                  <a:lnTo>
                    <a:pt x="886" y="268"/>
                  </a:lnTo>
                  <a:lnTo>
                    <a:pt x="899" y="283"/>
                  </a:lnTo>
                  <a:lnTo>
                    <a:pt x="906" y="294"/>
                  </a:lnTo>
                  <a:lnTo>
                    <a:pt x="914" y="308"/>
                  </a:lnTo>
                  <a:lnTo>
                    <a:pt x="918" y="315"/>
                  </a:lnTo>
                  <a:lnTo>
                    <a:pt x="922" y="319"/>
                  </a:lnTo>
                  <a:lnTo>
                    <a:pt x="1032" y="456"/>
                  </a:lnTo>
                  <a:lnTo>
                    <a:pt x="1140" y="509"/>
                  </a:lnTo>
                  <a:lnTo>
                    <a:pt x="1169" y="319"/>
                  </a:lnTo>
                  <a:lnTo>
                    <a:pt x="1038" y="384"/>
                  </a:lnTo>
                  <a:lnTo>
                    <a:pt x="1034" y="380"/>
                  </a:lnTo>
                  <a:lnTo>
                    <a:pt x="1024" y="372"/>
                  </a:lnTo>
                  <a:lnTo>
                    <a:pt x="1009" y="361"/>
                  </a:lnTo>
                  <a:lnTo>
                    <a:pt x="996" y="348"/>
                  </a:lnTo>
                  <a:lnTo>
                    <a:pt x="981" y="329"/>
                  </a:lnTo>
                  <a:lnTo>
                    <a:pt x="967" y="312"/>
                  </a:lnTo>
                  <a:lnTo>
                    <a:pt x="960" y="291"/>
                  </a:lnTo>
                  <a:lnTo>
                    <a:pt x="958" y="274"/>
                  </a:lnTo>
                  <a:lnTo>
                    <a:pt x="962" y="253"/>
                  </a:lnTo>
                  <a:lnTo>
                    <a:pt x="973" y="235"/>
                  </a:lnTo>
                  <a:lnTo>
                    <a:pt x="988" y="218"/>
                  </a:lnTo>
                  <a:lnTo>
                    <a:pt x="1005" y="205"/>
                  </a:lnTo>
                  <a:lnTo>
                    <a:pt x="1019" y="192"/>
                  </a:lnTo>
                  <a:lnTo>
                    <a:pt x="1034" y="184"/>
                  </a:lnTo>
                  <a:lnTo>
                    <a:pt x="1043" y="177"/>
                  </a:lnTo>
                  <a:lnTo>
                    <a:pt x="1049" y="177"/>
                  </a:lnTo>
                  <a:lnTo>
                    <a:pt x="893" y="0"/>
                  </a:lnTo>
                  <a:lnTo>
                    <a:pt x="678" y="80"/>
                  </a:lnTo>
                  <a:lnTo>
                    <a:pt x="675" y="80"/>
                  </a:lnTo>
                  <a:lnTo>
                    <a:pt x="671" y="83"/>
                  </a:lnTo>
                  <a:lnTo>
                    <a:pt x="661" y="87"/>
                  </a:lnTo>
                  <a:lnTo>
                    <a:pt x="652" y="93"/>
                  </a:lnTo>
                  <a:lnTo>
                    <a:pt x="638" y="99"/>
                  </a:lnTo>
                  <a:lnTo>
                    <a:pt x="625" y="108"/>
                  </a:lnTo>
                  <a:lnTo>
                    <a:pt x="608" y="118"/>
                  </a:lnTo>
                  <a:lnTo>
                    <a:pt x="593" y="129"/>
                  </a:lnTo>
                  <a:lnTo>
                    <a:pt x="574" y="137"/>
                  </a:lnTo>
                  <a:lnTo>
                    <a:pt x="557" y="146"/>
                  </a:lnTo>
                  <a:lnTo>
                    <a:pt x="538" y="156"/>
                  </a:lnTo>
                  <a:lnTo>
                    <a:pt x="521" y="167"/>
                  </a:lnTo>
                  <a:lnTo>
                    <a:pt x="504" y="175"/>
                  </a:lnTo>
                  <a:lnTo>
                    <a:pt x="488" y="182"/>
                  </a:lnTo>
                  <a:lnTo>
                    <a:pt x="473" y="188"/>
                  </a:lnTo>
                  <a:lnTo>
                    <a:pt x="462" y="196"/>
                  </a:lnTo>
                  <a:lnTo>
                    <a:pt x="450" y="197"/>
                  </a:lnTo>
                  <a:lnTo>
                    <a:pt x="439" y="201"/>
                  </a:lnTo>
                  <a:lnTo>
                    <a:pt x="427" y="203"/>
                  </a:lnTo>
                  <a:lnTo>
                    <a:pt x="418" y="207"/>
                  </a:lnTo>
                  <a:lnTo>
                    <a:pt x="399" y="213"/>
                  </a:lnTo>
                  <a:lnTo>
                    <a:pt x="382" y="220"/>
                  </a:lnTo>
                  <a:lnTo>
                    <a:pt x="361" y="228"/>
                  </a:lnTo>
                  <a:lnTo>
                    <a:pt x="342" y="243"/>
                  </a:lnTo>
                  <a:lnTo>
                    <a:pt x="331" y="249"/>
                  </a:lnTo>
                  <a:lnTo>
                    <a:pt x="321" y="260"/>
                  </a:lnTo>
                  <a:lnTo>
                    <a:pt x="310" y="272"/>
                  </a:lnTo>
                  <a:lnTo>
                    <a:pt x="300" y="287"/>
                  </a:lnTo>
                  <a:lnTo>
                    <a:pt x="287" y="298"/>
                  </a:lnTo>
                  <a:lnTo>
                    <a:pt x="274" y="315"/>
                  </a:lnTo>
                  <a:lnTo>
                    <a:pt x="260" y="332"/>
                  </a:lnTo>
                  <a:lnTo>
                    <a:pt x="249" y="353"/>
                  </a:lnTo>
                  <a:lnTo>
                    <a:pt x="234" y="370"/>
                  </a:lnTo>
                  <a:lnTo>
                    <a:pt x="222" y="393"/>
                  </a:lnTo>
                  <a:lnTo>
                    <a:pt x="207" y="416"/>
                  </a:lnTo>
                  <a:lnTo>
                    <a:pt x="196" y="439"/>
                  </a:lnTo>
                  <a:lnTo>
                    <a:pt x="180" y="460"/>
                  </a:lnTo>
                  <a:lnTo>
                    <a:pt x="167" y="483"/>
                  </a:lnTo>
                  <a:lnTo>
                    <a:pt x="154" y="505"/>
                  </a:lnTo>
                  <a:lnTo>
                    <a:pt x="142" y="528"/>
                  </a:lnTo>
                  <a:lnTo>
                    <a:pt x="129" y="549"/>
                  </a:lnTo>
                  <a:lnTo>
                    <a:pt x="118" y="572"/>
                  </a:lnTo>
                  <a:lnTo>
                    <a:pt x="106" y="591"/>
                  </a:lnTo>
                  <a:lnTo>
                    <a:pt x="97" y="612"/>
                  </a:lnTo>
                  <a:lnTo>
                    <a:pt x="85" y="629"/>
                  </a:lnTo>
                  <a:lnTo>
                    <a:pt x="78" y="646"/>
                  </a:lnTo>
                  <a:lnTo>
                    <a:pt x="68" y="661"/>
                  </a:lnTo>
                  <a:lnTo>
                    <a:pt x="63" y="678"/>
                  </a:lnTo>
                  <a:lnTo>
                    <a:pt x="55" y="692"/>
                  </a:lnTo>
                  <a:lnTo>
                    <a:pt x="49" y="707"/>
                  </a:lnTo>
                  <a:lnTo>
                    <a:pt x="44" y="720"/>
                  </a:lnTo>
                  <a:lnTo>
                    <a:pt x="40" y="735"/>
                  </a:lnTo>
                  <a:lnTo>
                    <a:pt x="34" y="747"/>
                  </a:lnTo>
                  <a:lnTo>
                    <a:pt x="32" y="760"/>
                  </a:lnTo>
                  <a:lnTo>
                    <a:pt x="30" y="774"/>
                  </a:lnTo>
                  <a:lnTo>
                    <a:pt x="30" y="787"/>
                  </a:lnTo>
                  <a:lnTo>
                    <a:pt x="28" y="798"/>
                  </a:lnTo>
                  <a:lnTo>
                    <a:pt x="28" y="812"/>
                  </a:lnTo>
                  <a:lnTo>
                    <a:pt x="28" y="825"/>
                  </a:lnTo>
                  <a:lnTo>
                    <a:pt x="32" y="840"/>
                  </a:lnTo>
                  <a:lnTo>
                    <a:pt x="32" y="853"/>
                  </a:lnTo>
                  <a:lnTo>
                    <a:pt x="36" y="869"/>
                  </a:lnTo>
                  <a:lnTo>
                    <a:pt x="38" y="884"/>
                  </a:lnTo>
                  <a:lnTo>
                    <a:pt x="42" y="901"/>
                  </a:lnTo>
                  <a:lnTo>
                    <a:pt x="44" y="918"/>
                  </a:lnTo>
                  <a:lnTo>
                    <a:pt x="47" y="935"/>
                  </a:lnTo>
                  <a:lnTo>
                    <a:pt x="51" y="952"/>
                  </a:lnTo>
                  <a:lnTo>
                    <a:pt x="57" y="973"/>
                  </a:lnTo>
                  <a:lnTo>
                    <a:pt x="59" y="990"/>
                  </a:lnTo>
                  <a:lnTo>
                    <a:pt x="63" y="1011"/>
                  </a:lnTo>
                  <a:lnTo>
                    <a:pt x="66" y="1030"/>
                  </a:lnTo>
                  <a:lnTo>
                    <a:pt x="70" y="1051"/>
                  </a:lnTo>
                  <a:lnTo>
                    <a:pt x="72" y="1072"/>
                  </a:lnTo>
                  <a:lnTo>
                    <a:pt x="74" y="1095"/>
                  </a:lnTo>
                  <a:lnTo>
                    <a:pt x="76" y="1118"/>
                  </a:lnTo>
                  <a:lnTo>
                    <a:pt x="78" y="1142"/>
                  </a:lnTo>
                  <a:lnTo>
                    <a:pt x="76" y="1165"/>
                  </a:lnTo>
                  <a:lnTo>
                    <a:pt x="74" y="1188"/>
                  </a:lnTo>
                  <a:lnTo>
                    <a:pt x="72" y="1213"/>
                  </a:lnTo>
                  <a:lnTo>
                    <a:pt x="70" y="1239"/>
                  </a:lnTo>
                  <a:lnTo>
                    <a:pt x="66" y="1262"/>
                  </a:lnTo>
                  <a:lnTo>
                    <a:pt x="63" y="1287"/>
                  </a:lnTo>
                  <a:lnTo>
                    <a:pt x="59" y="1312"/>
                  </a:lnTo>
                  <a:lnTo>
                    <a:pt x="55" y="1336"/>
                  </a:lnTo>
                  <a:lnTo>
                    <a:pt x="49" y="1359"/>
                  </a:lnTo>
                  <a:lnTo>
                    <a:pt x="45" y="1382"/>
                  </a:lnTo>
                  <a:lnTo>
                    <a:pt x="40" y="1405"/>
                  </a:lnTo>
                  <a:lnTo>
                    <a:pt x="36" y="1428"/>
                  </a:lnTo>
                  <a:lnTo>
                    <a:pt x="30" y="1448"/>
                  </a:lnTo>
                  <a:lnTo>
                    <a:pt x="25" y="1469"/>
                  </a:lnTo>
                  <a:lnTo>
                    <a:pt x="21" y="1488"/>
                  </a:lnTo>
                  <a:lnTo>
                    <a:pt x="17" y="1507"/>
                  </a:lnTo>
                  <a:lnTo>
                    <a:pt x="11" y="1523"/>
                  </a:lnTo>
                  <a:lnTo>
                    <a:pt x="9" y="1538"/>
                  </a:lnTo>
                  <a:lnTo>
                    <a:pt x="6" y="1551"/>
                  </a:lnTo>
                  <a:lnTo>
                    <a:pt x="4" y="1566"/>
                  </a:lnTo>
                  <a:lnTo>
                    <a:pt x="2" y="1578"/>
                  </a:lnTo>
                  <a:lnTo>
                    <a:pt x="0" y="1589"/>
                  </a:lnTo>
                  <a:lnTo>
                    <a:pt x="0" y="1601"/>
                  </a:lnTo>
                  <a:lnTo>
                    <a:pt x="2" y="1612"/>
                  </a:lnTo>
                  <a:lnTo>
                    <a:pt x="2" y="1629"/>
                  </a:lnTo>
                  <a:lnTo>
                    <a:pt x="9" y="1648"/>
                  </a:lnTo>
                  <a:lnTo>
                    <a:pt x="17" y="1665"/>
                  </a:lnTo>
                  <a:lnTo>
                    <a:pt x="32" y="1684"/>
                  </a:lnTo>
                  <a:lnTo>
                    <a:pt x="47" y="1701"/>
                  </a:lnTo>
                  <a:lnTo>
                    <a:pt x="66" y="1720"/>
                  </a:lnTo>
                  <a:lnTo>
                    <a:pt x="76" y="1730"/>
                  </a:lnTo>
                  <a:lnTo>
                    <a:pt x="87" y="1739"/>
                  </a:lnTo>
                  <a:lnTo>
                    <a:pt x="97" y="1749"/>
                  </a:lnTo>
                  <a:lnTo>
                    <a:pt x="108" y="1758"/>
                  </a:lnTo>
                  <a:lnTo>
                    <a:pt x="125" y="1772"/>
                  </a:lnTo>
                  <a:lnTo>
                    <a:pt x="142" y="1785"/>
                  </a:lnTo>
                  <a:lnTo>
                    <a:pt x="152" y="1793"/>
                  </a:lnTo>
                  <a:lnTo>
                    <a:pt x="158" y="1796"/>
                  </a:lnTo>
                  <a:lnTo>
                    <a:pt x="188" y="1882"/>
                  </a:lnTo>
                  <a:lnTo>
                    <a:pt x="431" y="1853"/>
                  </a:lnTo>
                  <a:lnTo>
                    <a:pt x="431" y="1853"/>
                  </a:lnTo>
                  <a:close/>
                </a:path>
              </a:pathLst>
            </a:custGeom>
            <a:solidFill>
              <a:srgbClr val="96A3F7"/>
            </a:solidFill>
            <a:ln w="9525">
              <a:noFill/>
              <a:round/>
            </a:ln>
          </p:spPr>
          <p:txBody>
            <a:bodyPr/>
            <a:lstStyle/>
            <a:p>
              <a:endParaRPr lang="en-US"/>
            </a:p>
          </p:txBody>
        </p:sp>
        <p:sp>
          <p:nvSpPr>
            <p:cNvPr id="352512" name="Freeform 256"/>
            <p:cNvSpPr/>
            <p:nvPr/>
          </p:nvSpPr>
          <p:spPr bwMode="auto">
            <a:xfrm>
              <a:off x="3370" y="2955"/>
              <a:ext cx="166" cy="223"/>
            </a:xfrm>
            <a:custGeom>
              <a:avLst/>
              <a:gdLst/>
              <a:ahLst/>
              <a:cxnLst>
                <a:cxn ang="0">
                  <a:pos x="24" y="280"/>
                </a:cxn>
                <a:cxn ang="0">
                  <a:pos x="38" y="261"/>
                </a:cxn>
                <a:cxn ang="0">
                  <a:pos x="60" y="228"/>
                </a:cxn>
                <a:cxn ang="0">
                  <a:pos x="91" y="188"/>
                </a:cxn>
                <a:cxn ang="0">
                  <a:pos x="123" y="143"/>
                </a:cxn>
                <a:cxn ang="0">
                  <a:pos x="159" y="97"/>
                </a:cxn>
                <a:cxn ang="0">
                  <a:pos x="193" y="55"/>
                </a:cxn>
                <a:cxn ang="0">
                  <a:pos x="222" y="25"/>
                </a:cxn>
                <a:cxn ang="0">
                  <a:pos x="247" y="6"/>
                </a:cxn>
                <a:cxn ang="0">
                  <a:pos x="262" y="0"/>
                </a:cxn>
                <a:cxn ang="0">
                  <a:pos x="273" y="8"/>
                </a:cxn>
                <a:cxn ang="0">
                  <a:pos x="279" y="25"/>
                </a:cxn>
                <a:cxn ang="0">
                  <a:pos x="283" y="50"/>
                </a:cxn>
                <a:cxn ang="0">
                  <a:pos x="283" y="78"/>
                </a:cxn>
                <a:cxn ang="0">
                  <a:pos x="281" y="109"/>
                </a:cxn>
                <a:cxn ang="0">
                  <a:pos x="281" y="137"/>
                </a:cxn>
                <a:cxn ang="0">
                  <a:pos x="283" y="164"/>
                </a:cxn>
                <a:cxn ang="0">
                  <a:pos x="287" y="185"/>
                </a:cxn>
                <a:cxn ang="0">
                  <a:pos x="296" y="213"/>
                </a:cxn>
                <a:cxn ang="0">
                  <a:pos x="309" y="244"/>
                </a:cxn>
                <a:cxn ang="0">
                  <a:pos x="323" y="272"/>
                </a:cxn>
                <a:cxn ang="0">
                  <a:pos x="328" y="304"/>
                </a:cxn>
                <a:cxn ang="0">
                  <a:pos x="328" y="339"/>
                </a:cxn>
                <a:cxn ang="0">
                  <a:pos x="325" y="369"/>
                </a:cxn>
                <a:cxn ang="0">
                  <a:pos x="323" y="390"/>
                </a:cxn>
                <a:cxn ang="0">
                  <a:pos x="216" y="394"/>
                </a:cxn>
                <a:cxn ang="0">
                  <a:pos x="123" y="411"/>
                </a:cxn>
                <a:cxn ang="0">
                  <a:pos x="100" y="428"/>
                </a:cxn>
                <a:cxn ang="0">
                  <a:pos x="70" y="443"/>
                </a:cxn>
                <a:cxn ang="0">
                  <a:pos x="49" y="443"/>
                </a:cxn>
                <a:cxn ang="0">
                  <a:pos x="43" y="415"/>
                </a:cxn>
                <a:cxn ang="0">
                  <a:pos x="30" y="379"/>
                </a:cxn>
                <a:cxn ang="0">
                  <a:pos x="13" y="352"/>
                </a:cxn>
                <a:cxn ang="0">
                  <a:pos x="0" y="335"/>
                </a:cxn>
                <a:cxn ang="0">
                  <a:pos x="24" y="283"/>
                </a:cxn>
              </a:cxnLst>
              <a:rect l="0" t="0" r="r" b="b"/>
              <a:pathLst>
                <a:path w="330" h="447">
                  <a:moveTo>
                    <a:pt x="24" y="283"/>
                  </a:moveTo>
                  <a:lnTo>
                    <a:pt x="24" y="280"/>
                  </a:lnTo>
                  <a:lnTo>
                    <a:pt x="30" y="272"/>
                  </a:lnTo>
                  <a:lnTo>
                    <a:pt x="38" y="261"/>
                  </a:lnTo>
                  <a:lnTo>
                    <a:pt x="49" y="247"/>
                  </a:lnTo>
                  <a:lnTo>
                    <a:pt x="60" y="228"/>
                  </a:lnTo>
                  <a:lnTo>
                    <a:pt x="76" y="209"/>
                  </a:lnTo>
                  <a:lnTo>
                    <a:pt x="91" y="188"/>
                  </a:lnTo>
                  <a:lnTo>
                    <a:pt x="106" y="167"/>
                  </a:lnTo>
                  <a:lnTo>
                    <a:pt x="123" y="143"/>
                  </a:lnTo>
                  <a:lnTo>
                    <a:pt x="140" y="120"/>
                  </a:lnTo>
                  <a:lnTo>
                    <a:pt x="159" y="97"/>
                  </a:lnTo>
                  <a:lnTo>
                    <a:pt x="176" y="76"/>
                  </a:lnTo>
                  <a:lnTo>
                    <a:pt x="193" y="55"/>
                  </a:lnTo>
                  <a:lnTo>
                    <a:pt x="209" y="40"/>
                  </a:lnTo>
                  <a:lnTo>
                    <a:pt x="222" y="25"/>
                  </a:lnTo>
                  <a:lnTo>
                    <a:pt x="237" y="15"/>
                  </a:lnTo>
                  <a:lnTo>
                    <a:pt x="247" y="6"/>
                  </a:lnTo>
                  <a:lnTo>
                    <a:pt x="256" y="2"/>
                  </a:lnTo>
                  <a:lnTo>
                    <a:pt x="262" y="0"/>
                  </a:lnTo>
                  <a:lnTo>
                    <a:pt x="269" y="4"/>
                  </a:lnTo>
                  <a:lnTo>
                    <a:pt x="273" y="8"/>
                  </a:lnTo>
                  <a:lnTo>
                    <a:pt x="277" y="15"/>
                  </a:lnTo>
                  <a:lnTo>
                    <a:pt x="279" y="25"/>
                  </a:lnTo>
                  <a:lnTo>
                    <a:pt x="283" y="38"/>
                  </a:lnTo>
                  <a:lnTo>
                    <a:pt x="283" y="50"/>
                  </a:lnTo>
                  <a:lnTo>
                    <a:pt x="283" y="63"/>
                  </a:lnTo>
                  <a:lnTo>
                    <a:pt x="283" y="78"/>
                  </a:lnTo>
                  <a:lnTo>
                    <a:pt x="283" y="93"/>
                  </a:lnTo>
                  <a:lnTo>
                    <a:pt x="281" y="109"/>
                  </a:lnTo>
                  <a:lnTo>
                    <a:pt x="281" y="124"/>
                  </a:lnTo>
                  <a:lnTo>
                    <a:pt x="281" y="137"/>
                  </a:lnTo>
                  <a:lnTo>
                    <a:pt x="283" y="152"/>
                  </a:lnTo>
                  <a:lnTo>
                    <a:pt x="283" y="164"/>
                  </a:lnTo>
                  <a:lnTo>
                    <a:pt x="285" y="175"/>
                  </a:lnTo>
                  <a:lnTo>
                    <a:pt x="287" y="185"/>
                  </a:lnTo>
                  <a:lnTo>
                    <a:pt x="290" y="196"/>
                  </a:lnTo>
                  <a:lnTo>
                    <a:pt x="296" y="213"/>
                  </a:lnTo>
                  <a:lnTo>
                    <a:pt x="304" y="230"/>
                  </a:lnTo>
                  <a:lnTo>
                    <a:pt x="309" y="244"/>
                  </a:lnTo>
                  <a:lnTo>
                    <a:pt x="317" y="257"/>
                  </a:lnTo>
                  <a:lnTo>
                    <a:pt x="323" y="272"/>
                  </a:lnTo>
                  <a:lnTo>
                    <a:pt x="328" y="289"/>
                  </a:lnTo>
                  <a:lnTo>
                    <a:pt x="328" y="304"/>
                  </a:lnTo>
                  <a:lnTo>
                    <a:pt x="330" y="321"/>
                  </a:lnTo>
                  <a:lnTo>
                    <a:pt x="328" y="339"/>
                  </a:lnTo>
                  <a:lnTo>
                    <a:pt x="328" y="356"/>
                  </a:lnTo>
                  <a:lnTo>
                    <a:pt x="325" y="369"/>
                  </a:lnTo>
                  <a:lnTo>
                    <a:pt x="323" y="382"/>
                  </a:lnTo>
                  <a:lnTo>
                    <a:pt x="323" y="390"/>
                  </a:lnTo>
                  <a:lnTo>
                    <a:pt x="323" y="394"/>
                  </a:lnTo>
                  <a:lnTo>
                    <a:pt x="216" y="394"/>
                  </a:lnTo>
                  <a:lnTo>
                    <a:pt x="125" y="409"/>
                  </a:lnTo>
                  <a:lnTo>
                    <a:pt x="123" y="411"/>
                  </a:lnTo>
                  <a:lnTo>
                    <a:pt x="114" y="418"/>
                  </a:lnTo>
                  <a:lnTo>
                    <a:pt x="100" y="428"/>
                  </a:lnTo>
                  <a:lnTo>
                    <a:pt x="87" y="437"/>
                  </a:lnTo>
                  <a:lnTo>
                    <a:pt x="70" y="443"/>
                  </a:lnTo>
                  <a:lnTo>
                    <a:pt x="58" y="447"/>
                  </a:lnTo>
                  <a:lnTo>
                    <a:pt x="49" y="443"/>
                  </a:lnTo>
                  <a:lnTo>
                    <a:pt x="47" y="434"/>
                  </a:lnTo>
                  <a:lnTo>
                    <a:pt x="43" y="415"/>
                  </a:lnTo>
                  <a:lnTo>
                    <a:pt x="38" y="396"/>
                  </a:lnTo>
                  <a:lnTo>
                    <a:pt x="30" y="379"/>
                  </a:lnTo>
                  <a:lnTo>
                    <a:pt x="22" y="365"/>
                  </a:lnTo>
                  <a:lnTo>
                    <a:pt x="13" y="352"/>
                  </a:lnTo>
                  <a:lnTo>
                    <a:pt x="5" y="342"/>
                  </a:lnTo>
                  <a:lnTo>
                    <a:pt x="0" y="335"/>
                  </a:lnTo>
                  <a:lnTo>
                    <a:pt x="24" y="283"/>
                  </a:lnTo>
                  <a:lnTo>
                    <a:pt x="24" y="283"/>
                  </a:lnTo>
                  <a:close/>
                </a:path>
              </a:pathLst>
            </a:custGeom>
            <a:solidFill>
              <a:srgbClr val="8989A8"/>
            </a:solidFill>
            <a:ln w="9525">
              <a:noFill/>
              <a:round/>
            </a:ln>
          </p:spPr>
          <p:txBody>
            <a:bodyPr/>
            <a:lstStyle/>
            <a:p>
              <a:endParaRPr lang="en-US"/>
            </a:p>
          </p:txBody>
        </p:sp>
        <p:sp>
          <p:nvSpPr>
            <p:cNvPr id="352513" name="Freeform 257"/>
            <p:cNvSpPr/>
            <p:nvPr/>
          </p:nvSpPr>
          <p:spPr bwMode="auto">
            <a:xfrm>
              <a:off x="2598" y="2564"/>
              <a:ext cx="396" cy="793"/>
            </a:xfrm>
            <a:custGeom>
              <a:avLst/>
              <a:gdLst/>
              <a:ahLst/>
              <a:cxnLst>
                <a:cxn ang="0">
                  <a:pos x="312" y="184"/>
                </a:cxn>
                <a:cxn ang="0">
                  <a:pos x="228" y="306"/>
                </a:cxn>
                <a:cxn ang="0">
                  <a:pos x="234" y="462"/>
                </a:cxn>
                <a:cxn ang="0">
                  <a:pos x="380" y="602"/>
                </a:cxn>
                <a:cxn ang="0">
                  <a:pos x="531" y="696"/>
                </a:cxn>
                <a:cxn ang="0">
                  <a:pos x="536" y="724"/>
                </a:cxn>
                <a:cxn ang="0">
                  <a:pos x="468" y="766"/>
                </a:cxn>
                <a:cxn ang="0">
                  <a:pos x="396" y="812"/>
                </a:cxn>
                <a:cxn ang="0">
                  <a:pos x="348" y="882"/>
                </a:cxn>
                <a:cxn ang="0">
                  <a:pos x="371" y="924"/>
                </a:cxn>
                <a:cxn ang="0">
                  <a:pos x="432" y="895"/>
                </a:cxn>
                <a:cxn ang="0">
                  <a:pos x="531" y="861"/>
                </a:cxn>
                <a:cxn ang="0">
                  <a:pos x="641" y="836"/>
                </a:cxn>
                <a:cxn ang="0">
                  <a:pos x="711" y="848"/>
                </a:cxn>
                <a:cxn ang="0">
                  <a:pos x="633" y="909"/>
                </a:cxn>
                <a:cxn ang="0">
                  <a:pos x="515" y="971"/>
                </a:cxn>
                <a:cxn ang="0">
                  <a:pos x="462" y="1002"/>
                </a:cxn>
                <a:cxn ang="0">
                  <a:pos x="413" y="1070"/>
                </a:cxn>
                <a:cxn ang="0">
                  <a:pos x="396" y="1135"/>
                </a:cxn>
                <a:cxn ang="0">
                  <a:pos x="479" y="1095"/>
                </a:cxn>
                <a:cxn ang="0">
                  <a:pos x="589" y="1059"/>
                </a:cxn>
                <a:cxn ang="0">
                  <a:pos x="694" y="1066"/>
                </a:cxn>
                <a:cxn ang="0">
                  <a:pos x="768" y="1102"/>
                </a:cxn>
                <a:cxn ang="0">
                  <a:pos x="768" y="1121"/>
                </a:cxn>
                <a:cxn ang="0">
                  <a:pos x="688" y="1142"/>
                </a:cxn>
                <a:cxn ang="0">
                  <a:pos x="557" y="1190"/>
                </a:cxn>
                <a:cxn ang="0">
                  <a:pos x="403" y="1274"/>
                </a:cxn>
                <a:cxn ang="0">
                  <a:pos x="316" y="1363"/>
                </a:cxn>
                <a:cxn ang="0">
                  <a:pos x="386" y="1428"/>
                </a:cxn>
                <a:cxn ang="0">
                  <a:pos x="572" y="1458"/>
                </a:cxn>
                <a:cxn ang="0">
                  <a:pos x="702" y="1467"/>
                </a:cxn>
                <a:cxn ang="0">
                  <a:pos x="656" y="1487"/>
                </a:cxn>
                <a:cxn ang="0">
                  <a:pos x="517" y="1532"/>
                </a:cxn>
                <a:cxn ang="0">
                  <a:pos x="371" y="1568"/>
                </a:cxn>
                <a:cxn ang="0">
                  <a:pos x="247" y="1580"/>
                </a:cxn>
                <a:cxn ang="0">
                  <a:pos x="164" y="1583"/>
                </a:cxn>
                <a:cxn ang="0">
                  <a:pos x="139" y="1544"/>
                </a:cxn>
                <a:cxn ang="0">
                  <a:pos x="82" y="1433"/>
                </a:cxn>
                <a:cxn ang="0">
                  <a:pos x="17" y="1336"/>
                </a:cxn>
                <a:cxn ang="0">
                  <a:pos x="12" y="1253"/>
                </a:cxn>
                <a:cxn ang="0">
                  <a:pos x="59" y="1180"/>
                </a:cxn>
                <a:cxn ang="0">
                  <a:pos x="101" y="1101"/>
                </a:cxn>
                <a:cxn ang="0">
                  <a:pos x="129" y="1034"/>
                </a:cxn>
                <a:cxn ang="0">
                  <a:pos x="124" y="983"/>
                </a:cxn>
                <a:cxn ang="0">
                  <a:pos x="101" y="897"/>
                </a:cxn>
                <a:cxn ang="0">
                  <a:pos x="69" y="804"/>
                </a:cxn>
                <a:cxn ang="0">
                  <a:pos x="36" y="688"/>
                </a:cxn>
                <a:cxn ang="0">
                  <a:pos x="36" y="547"/>
                </a:cxn>
                <a:cxn ang="0">
                  <a:pos x="82" y="384"/>
                </a:cxn>
                <a:cxn ang="0">
                  <a:pos x="160" y="224"/>
                </a:cxn>
                <a:cxn ang="0">
                  <a:pos x="242" y="97"/>
                </a:cxn>
                <a:cxn ang="0">
                  <a:pos x="310" y="21"/>
                </a:cxn>
                <a:cxn ang="0">
                  <a:pos x="386" y="0"/>
                </a:cxn>
                <a:cxn ang="0">
                  <a:pos x="500" y="30"/>
                </a:cxn>
                <a:cxn ang="0">
                  <a:pos x="627" y="85"/>
                </a:cxn>
                <a:cxn ang="0">
                  <a:pos x="698" y="129"/>
                </a:cxn>
                <a:cxn ang="0">
                  <a:pos x="654" y="123"/>
                </a:cxn>
                <a:cxn ang="0">
                  <a:pos x="534" y="95"/>
                </a:cxn>
                <a:cxn ang="0">
                  <a:pos x="422" y="83"/>
                </a:cxn>
                <a:cxn ang="0">
                  <a:pos x="358" y="125"/>
                </a:cxn>
              </a:cxnLst>
              <a:rect l="0" t="0" r="r" b="b"/>
              <a:pathLst>
                <a:path w="793" h="1585">
                  <a:moveTo>
                    <a:pt x="356" y="148"/>
                  </a:moveTo>
                  <a:lnTo>
                    <a:pt x="352" y="148"/>
                  </a:lnTo>
                  <a:lnTo>
                    <a:pt x="346" y="154"/>
                  </a:lnTo>
                  <a:lnTo>
                    <a:pt x="337" y="160"/>
                  </a:lnTo>
                  <a:lnTo>
                    <a:pt x="327" y="173"/>
                  </a:lnTo>
                  <a:lnTo>
                    <a:pt x="312" y="184"/>
                  </a:lnTo>
                  <a:lnTo>
                    <a:pt x="299" y="199"/>
                  </a:lnTo>
                  <a:lnTo>
                    <a:pt x="283" y="217"/>
                  </a:lnTo>
                  <a:lnTo>
                    <a:pt x="270" y="239"/>
                  </a:lnTo>
                  <a:lnTo>
                    <a:pt x="253" y="258"/>
                  </a:lnTo>
                  <a:lnTo>
                    <a:pt x="242" y="283"/>
                  </a:lnTo>
                  <a:lnTo>
                    <a:pt x="228" y="306"/>
                  </a:lnTo>
                  <a:lnTo>
                    <a:pt x="221" y="333"/>
                  </a:lnTo>
                  <a:lnTo>
                    <a:pt x="213" y="355"/>
                  </a:lnTo>
                  <a:lnTo>
                    <a:pt x="213" y="382"/>
                  </a:lnTo>
                  <a:lnTo>
                    <a:pt x="215" y="409"/>
                  </a:lnTo>
                  <a:lnTo>
                    <a:pt x="225" y="437"/>
                  </a:lnTo>
                  <a:lnTo>
                    <a:pt x="234" y="462"/>
                  </a:lnTo>
                  <a:lnTo>
                    <a:pt x="251" y="487"/>
                  </a:lnTo>
                  <a:lnTo>
                    <a:pt x="272" y="511"/>
                  </a:lnTo>
                  <a:lnTo>
                    <a:pt x="297" y="536"/>
                  </a:lnTo>
                  <a:lnTo>
                    <a:pt x="321" y="559"/>
                  </a:lnTo>
                  <a:lnTo>
                    <a:pt x="350" y="582"/>
                  </a:lnTo>
                  <a:lnTo>
                    <a:pt x="380" y="602"/>
                  </a:lnTo>
                  <a:lnTo>
                    <a:pt x="411" y="625"/>
                  </a:lnTo>
                  <a:lnTo>
                    <a:pt x="437" y="641"/>
                  </a:lnTo>
                  <a:lnTo>
                    <a:pt x="464" y="658"/>
                  </a:lnTo>
                  <a:lnTo>
                    <a:pt x="489" y="673"/>
                  </a:lnTo>
                  <a:lnTo>
                    <a:pt x="513" y="686"/>
                  </a:lnTo>
                  <a:lnTo>
                    <a:pt x="531" y="696"/>
                  </a:lnTo>
                  <a:lnTo>
                    <a:pt x="546" y="703"/>
                  </a:lnTo>
                  <a:lnTo>
                    <a:pt x="555" y="707"/>
                  </a:lnTo>
                  <a:lnTo>
                    <a:pt x="559" y="711"/>
                  </a:lnTo>
                  <a:lnTo>
                    <a:pt x="555" y="711"/>
                  </a:lnTo>
                  <a:lnTo>
                    <a:pt x="548" y="717"/>
                  </a:lnTo>
                  <a:lnTo>
                    <a:pt x="536" y="724"/>
                  </a:lnTo>
                  <a:lnTo>
                    <a:pt x="521" y="736"/>
                  </a:lnTo>
                  <a:lnTo>
                    <a:pt x="512" y="741"/>
                  </a:lnTo>
                  <a:lnTo>
                    <a:pt x="502" y="747"/>
                  </a:lnTo>
                  <a:lnTo>
                    <a:pt x="491" y="753"/>
                  </a:lnTo>
                  <a:lnTo>
                    <a:pt x="481" y="760"/>
                  </a:lnTo>
                  <a:lnTo>
                    <a:pt x="468" y="766"/>
                  </a:lnTo>
                  <a:lnTo>
                    <a:pt x="456" y="774"/>
                  </a:lnTo>
                  <a:lnTo>
                    <a:pt x="445" y="781"/>
                  </a:lnTo>
                  <a:lnTo>
                    <a:pt x="434" y="791"/>
                  </a:lnTo>
                  <a:lnTo>
                    <a:pt x="418" y="796"/>
                  </a:lnTo>
                  <a:lnTo>
                    <a:pt x="407" y="804"/>
                  </a:lnTo>
                  <a:lnTo>
                    <a:pt x="396" y="812"/>
                  </a:lnTo>
                  <a:lnTo>
                    <a:pt x="388" y="823"/>
                  </a:lnTo>
                  <a:lnTo>
                    <a:pt x="377" y="833"/>
                  </a:lnTo>
                  <a:lnTo>
                    <a:pt x="371" y="842"/>
                  </a:lnTo>
                  <a:lnTo>
                    <a:pt x="363" y="853"/>
                  </a:lnTo>
                  <a:lnTo>
                    <a:pt x="359" y="865"/>
                  </a:lnTo>
                  <a:lnTo>
                    <a:pt x="348" y="882"/>
                  </a:lnTo>
                  <a:lnTo>
                    <a:pt x="344" y="901"/>
                  </a:lnTo>
                  <a:lnTo>
                    <a:pt x="344" y="916"/>
                  </a:lnTo>
                  <a:lnTo>
                    <a:pt x="348" y="928"/>
                  </a:lnTo>
                  <a:lnTo>
                    <a:pt x="354" y="929"/>
                  </a:lnTo>
                  <a:lnTo>
                    <a:pt x="365" y="928"/>
                  </a:lnTo>
                  <a:lnTo>
                    <a:pt x="371" y="924"/>
                  </a:lnTo>
                  <a:lnTo>
                    <a:pt x="378" y="922"/>
                  </a:lnTo>
                  <a:lnTo>
                    <a:pt x="388" y="918"/>
                  </a:lnTo>
                  <a:lnTo>
                    <a:pt x="399" y="914"/>
                  </a:lnTo>
                  <a:lnTo>
                    <a:pt x="409" y="907"/>
                  </a:lnTo>
                  <a:lnTo>
                    <a:pt x="420" y="901"/>
                  </a:lnTo>
                  <a:lnTo>
                    <a:pt x="432" y="895"/>
                  </a:lnTo>
                  <a:lnTo>
                    <a:pt x="447" y="890"/>
                  </a:lnTo>
                  <a:lnTo>
                    <a:pt x="460" y="884"/>
                  </a:lnTo>
                  <a:lnTo>
                    <a:pt x="477" y="878"/>
                  </a:lnTo>
                  <a:lnTo>
                    <a:pt x="494" y="872"/>
                  </a:lnTo>
                  <a:lnTo>
                    <a:pt x="513" y="867"/>
                  </a:lnTo>
                  <a:lnTo>
                    <a:pt x="531" y="861"/>
                  </a:lnTo>
                  <a:lnTo>
                    <a:pt x="548" y="855"/>
                  </a:lnTo>
                  <a:lnTo>
                    <a:pt x="567" y="850"/>
                  </a:lnTo>
                  <a:lnTo>
                    <a:pt x="586" y="846"/>
                  </a:lnTo>
                  <a:lnTo>
                    <a:pt x="605" y="842"/>
                  </a:lnTo>
                  <a:lnTo>
                    <a:pt x="624" y="840"/>
                  </a:lnTo>
                  <a:lnTo>
                    <a:pt x="641" y="836"/>
                  </a:lnTo>
                  <a:lnTo>
                    <a:pt x="658" y="836"/>
                  </a:lnTo>
                  <a:lnTo>
                    <a:pt x="671" y="834"/>
                  </a:lnTo>
                  <a:lnTo>
                    <a:pt x="685" y="834"/>
                  </a:lnTo>
                  <a:lnTo>
                    <a:pt x="694" y="836"/>
                  </a:lnTo>
                  <a:lnTo>
                    <a:pt x="704" y="840"/>
                  </a:lnTo>
                  <a:lnTo>
                    <a:pt x="711" y="848"/>
                  </a:lnTo>
                  <a:lnTo>
                    <a:pt x="707" y="861"/>
                  </a:lnTo>
                  <a:lnTo>
                    <a:pt x="696" y="867"/>
                  </a:lnTo>
                  <a:lnTo>
                    <a:pt x="686" y="876"/>
                  </a:lnTo>
                  <a:lnTo>
                    <a:pt x="669" y="886"/>
                  </a:lnTo>
                  <a:lnTo>
                    <a:pt x="654" y="897"/>
                  </a:lnTo>
                  <a:lnTo>
                    <a:pt x="633" y="909"/>
                  </a:lnTo>
                  <a:lnTo>
                    <a:pt x="614" y="920"/>
                  </a:lnTo>
                  <a:lnTo>
                    <a:pt x="593" y="931"/>
                  </a:lnTo>
                  <a:lnTo>
                    <a:pt x="574" y="943"/>
                  </a:lnTo>
                  <a:lnTo>
                    <a:pt x="551" y="952"/>
                  </a:lnTo>
                  <a:lnTo>
                    <a:pt x="532" y="964"/>
                  </a:lnTo>
                  <a:lnTo>
                    <a:pt x="515" y="971"/>
                  </a:lnTo>
                  <a:lnTo>
                    <a:pt x="500" y="981"/>
                  </a:lnTo>
                  <a:lnTo>
                    <a:pt x="485" y="987"/>
                  </a:lnTo>
                  <a:lnTo>
                    <a:pt x="475" y="992"/>
                  </a:lnTo>
                  <a:lnTo>
                    <a:pt x="468" y="996"/>
                  </a:lnTo>
                  <a:lnTo>
                    <a:pt x="468" y="998"/>
                  </a:lnTo>
                  <a:lnTo>
                    <a:pt x="462" y="1002"/>
                  </a:lnTo>
                  <a:lnTo>
                    <a:pt x="453" y="1015"/>
                  </a:lnTo>
                  <a:lnTo>
                    <a:pt x="445" y="1023"/>
                  </a:lnTo>
                  <a:lnTo>
                    <a:pt x="437" y="1034"/>
                  </a:lnTo>
                  <a:lnTo>
                    <a:pt x="430" y="1045"/>
                  </a:lnTo>
                  <a:lnTo>
                    <a:pt x="422" y="1059"/>
                  </a:lnTo>
                  <a:lnTo>
                    <a:pt x="413" y="1070"/>
                  </a:lnTo>
                  <a:lnTo>
                    <a:pt x="405" y="1082"/>
                  </a:lnTo>
                  <a:lnTo>
                    <a:pt x="399" y="1093"/>
                  </a:lnTo>
                  <a:lnTo>
                    <a:pt x="394" y="1104"/>
                  </a:lnTo>
                  <a:lnTo>
                    <a:pt x="386" y="1121"/>
                  </a:lnTo>
                  <a:lnTo>
                    <a:pt x="388" y="1135"/>
                  </a:lnTo>
                  <a:lnTo>
                    <a:pt x="396" y="1135"/>
                  </a:lnTo>
                  <a:lnTo>
                    <a:pt x="413" y="1129"/>
                  </a:lnTo>
                  <a:lnTo>
                    <a:pt x="422" y="1123"/>
                  </a:lnTo>
                  <a:lnTo>
                    <a:pt x="436" y="1118"/>
                  </a:lnTo>
                  <a:lnTo>
                    <a:pt x="447" y="1110"/>
                  </a:lnTo>
                  <a:lnTo>
                    <a:pt x="464" y="1104"/>
                  </a:lnTo>
                  <a:lnTo>
                    <a:pt x="479" y="1095"/>
                  </a:lnTo>
                  <a:lnTo>
                    <a:pt x="496" y="1087"/>
                  </a:lnTo>
                  <a:lnTo>
                    <a:pt x="513" y="1080"/>
                  </a:lnTo>
                  <a:lnTo>
                    <a:pt x="532" y="1074"/>
                  </a:lnTo>
                  <a:lnTo>
                    <a:pt x="550" y="1066"/>
                  </a:lnTo>
                  <a:lnTo>
                    <a:pt x="570" y="1063"/>
                  </a:lnTo>
                  <a:lnTo>
                    <a:pt x="589" y="1059"/>
                  </a:lnTo>
                  <a:lnTo>
                    <a:pt x="610" y="1059"/>
                  </a:lnTo>
                  <a:lnTo>
                    <a:pt x="627" y="1055"/>
                  </a:lnTo>
                  <a:lnTo>
                    <a:pt x="645" y="1057"/>
                  </a:lnTo>
                  <a:lnTo>
                    <a:pt x="662" y="1057"/>
                  </a:lnTo>
                  <a:lnTo>
                    <a:pt x="679" y="1063"/>
                  </a:lnTo>
                  <a:lnTo>
                    <a:pt x="694" y="1066"/>
                  </a:lnTo>
                  <a:lnTo>
                    <a:pt x="709" y="1072"/>
                  </a:lnTo>
                  <a:lnTo>
                    <a:pt x="723" y="1078"/>
                  </a:lnTo>
                  <a:lnTo>
                    <a:pt x="738" y="1085"/>
                  </a:lnTo>
                  <a:lnTo>
                    <a:pt x="749" y="1091"/>
                  </a:lnTo>
                  <a:lnTo>
                    <a:pt x="761" y="1097"/>
                  </a:lnTo>
                  <a:lnTo>
                    <a:pt x="768" y="1102"/>
                  </a:lnTo>
                  <a:lnTo>
                    <a:pt x="778" y="1108"/>
                  </a:lnTo>
                  <a:lnTo>
                    <a:pt x="787" y="1118"/>
                  </a:lnTo>
                  <a:lnTo>
                    <a:pt x="793" y="1121"/>
                  </a:lnTo>
                  <a:lnTo>
                    <a:pt x="787" y="1121"/>
                  </a:lnTo>
                  <a:lnTo>
                    <a:pt x="778" y="1121"/>
                  </a:lnTo>
                  <a:lnTo>
                    <a:pt x="768" y="1121"/>
                  </a:lnTo>
                  <a:lnTo>
                    <a:pt x="759" y="1123"/>
                  </a:lnTo>
                  <a:lnTo>
                    <a:pt x="747" y="1125"/>
                  </a:lnTo>
                  <a:lnTo>
                    <a:pt x="736" y="1131"/>
                  </a:lnTo>
                  <a:lnTo>
                    <a:pt x="721" y="1133"/>
                  </a:lnTo>
                  <a:lnTo>
                    <a:pt x="705" y="1137"/>
                  </a:lnTo>
                  <a:lnTo>
                    <a:pt x="688" y="1142"/>
                  </a:lnTo>
                  <a:lnTo>
                    <a:pt x="671" y="1148"/>
                  </a:lnTo>
                  <a:lnTo>
                    <a:pt x="650" y="1154"/>
                  </a:lnTo>
                  <a:lnTo>
                    <a:pt x="629" y="1161"/>
                  </a:lnTo>
                  <a:lnTo>
                    <a:pt x="607" y="1169"/>
                  </a:lnTo>
                  <a:lnTo>
                    <a:pt x="584" y="1180"/>
                  </a:lnTo>
                  <a:lnTo>
                    <a:pt x="557" y="1190"/>
                  </a:lnTo>
                  <a:lnTo>
                    <a:pt x="531" y="1201"/>
                  </a:lnTo>
                  <a:lnTo>
                    <a:pt x="504" y="1215"/>
                  </a:lnTo>
                  <a:lnTo>
                    <a:pt x="477" y="1230"/>
                  </a:lnTo>
                  <a:lnTo>
                    <a:pt x="451" y="1243"/>
                  </a:lnTo>
                  <a:lnTo>
                    <a:pt x="426" y="1258"/>
                  </a:lnTo>
                  <a:lnTo>
                    <a:pt x="403" y="1274"/>
                  </a:lnTo>
                  <a:lnTo>
                    <a:pt x="382" y="1291"/>
                  </a:lnTo>
                  <a:lnTo>
                    <a:pt x="361" y="1304"/>
                  </a:lnTo>
                  <a:lnTo>
                    <a:pt x="344" y="1319"/>
                  </a:lnTo>
                  <a:lnTo>
                    <a:pt x="331" y="1334"/>
                  </a:lnTo>
                  <a:lnTo>
                    <a:pt x="321" y="1350"/>
                  </a:lnTo>
                  <a:lnTo>
                    <a:pt x="316" y="1363"/>
                  </a:lnTo>
                  <a:lnTo>
                    <a:pt x="316" y="1376"/>
                  </a:lnTo>
                  <a:lnTo>
                    <a:pt x="320" y="1390"/>
                  </a:lnTo>
                  <a:lnTo>
                    <a:pt x="331" y="1403"/>
                  </a:lnTo>
                  <a:lnTo>
                    <a:pt x="344" y="1410"/>
                  </a:lnTo>
                  <a:lnTo>
                    <a:pt x="363" y="1420"/>
                  </a:lnTo>
                  <a:lnTo>
                    <a:pt x="386" y="1428"/>
                  </a:lnTo>
                  <a:lnTo>
                    <a:pt x="415" y="1435"/>
                  </a:lnTo>
                  <a:lnTo>
                    <a:pt x="443" y="1441"/>
                  </a:lnTo>
                  <a:lnTo>
                    <a:pt x="475" y="1447"/>
                  </a:lnTo>
                  <a:lnTo>
                    <a:pt x="508" y="1450"/>
                  </a:lnTo>
                  <a:lnTo>
                    <a:pt x="542" y="1456"/>
                  </a:lnTo>
                  <a:lnTo>
                    <a:pt x="572" y="1458"/>
                  </a:lnTo>
                  <a:lnTo>
                    <a:pt x="603" y="1460"/>
                  </a:lnTo>
                  <a:lnTo>
                    <a:pt x="629" y="1462"/>
                  </a:lnTo>
                  <a:lnTo>
                    <a:pt x="656" y="1466"/>
                  </a:lnTo>
                  <a:lnTo>
                    <a:pt x="675" y="1466"/>
                  </a:lnTo>
                  <a:lnTo>
                    <a:pt x="692" y="1467"/>
                  </a:lnTo>
                  <a:lnTo>
                    <a:pt x="702" y="1467"/>
                  </a:lnTo>
                  <a:lnTo>
                    <a:pt x="707" y="1469"/>
                  </a:lnTo>
                  <a:lnTo>
                    <a:pt x="704" y="1469"/>
                  </a:lnTo>
                  <a:lnTo>
                    <a:pt x="698" y="1471"/>
                  </a:lnTo>
                  <a:lnTo>
                    <a:pt x="686" y="1475"/>
                  </a:lnTo>
                  <a:lnTo>
                    <a:pt x="673" y="1481"/>
                  </a:lnTo>
                  <a:lnTo>
                    <a:pt x="656" y="1487"/>
                  </a:lnTo>
                  <a:lnTo>
                    <a:pt x="637" y="1494"/>
                  </a:lnTo>
                  <a:lnTo>
                    <a:pt x="616" y="1502"/>
                  </a:lnTo>
                  <a:lnTo>
                    <a:pt x="595" y="1511"/>
                  </a:lnTo>
                  <a:lnTo>
                    <a:pt x="569" y="1517"/>
                  </a:lnTo>
                  <a:lnTo>
                    <a:pt x="544" y="1526"/>
                  </a:lnTo>
                  <a:lnTo>
                    <a:pt x="517" y="1532"/>
                  </a:lnTo>
                  <a:lnTo>
                    <a:pt x="491" y="1542"/>
                  </a:lnTo>
                  <a:lnTo>
                    <a:pt x="464" y="1547"/>
                  </a:lnTo>
                  <a:lnTo>
                    <a:pt x="439" y="1555"/>
                  </a:lnTo>
                  <a:lnTo>
                    <a:pt x="415" y="1561"/>
                  </a:lnTo>
                  <a:lnTo>
                    <a:pt x="394" y="1566"/>
                  </a:lnTo>
                  <a:lnTo>
                    <a:pt x="371" y="1568"/>
                  </a:lnTo>
                  <a:lnTo>
                    <a:pt x="348" y="1570"/>
                  </a:lnTo>
                  <a:lnTo>
                    <a:pt x="327" y="1572"/>
                  </a:lnTo>
                  <a:lnTo>
                    <a:pt x="306" y="1576"/>
                  </a:lnTo>
                  <a:lnTo>
                    <a:pt x="285" y="1576"/>
                  </a:lnTo>
                  <a:lnTo>
                    <a:pt x="266" y="1578"/>
                  </a:lnTo>
                  <a:lnTo>
                    <a:pt x="247" y="1580"/>
                  </a:lnTo>
                  <a:lnTo>
                    <a:pt x="232" y="1582"/>
                  </a:lnTo>
                  <a:lnTo>
                    <a:pt x="215" y="1582"/>
                  </a:lnTo>
                  <a:lnTo>
                    <a:pt x="202" y="1582"/>
                  </a:lnTo>
                  <a:lnTo>
                    <a:pt x="188" y="1582"/>
                  </a:lnTo>
                  <a:lnTo>
                    <a:pt x="179" y="1583"/>
                  </a:lnTo>
                  <a:lnTo>
                    <a:pt x="164" y="1583"/>
                  </a:lnTo>
                  <a:lnTo>
                    <a:pt x="160" y="1585"/>
                  </a:lnTo>
                  <a:lnTo>
                    <a:pt x="158" y="1582"/>
                  </a:lnTo>
                  <a:lnTo>
                    <a:pt x="156" y="1576"/>
                  </a:lnTo>
                  <a:lnTo>
                    <a:pt x="150" y="1566"/>
                  </a:lnTo>
                  <a:lnTo>
                    <a:pt x="147" y="1557"/>
                  </a:lnTo>
                  <a:lnTo>
                    <a:pt x="139" y="1544"/>
                  </a:lnTo>
                  <a:lnTo>
                    <a:pt x="131" y="1528"/>
                  </a:lnTo>
                  <a:lnTo>
                    <a:pt x="122" y="1511"/>
                  </a:lnTo>
                  <a:lnTo>
                    <a:pt x="114" y="1494"/>
                  </a:lnTo>
                  <a:lnTo>
                    <a:pt x="103" y="1473"/>
                  </a:lnTo>
                  <a:lnTo>
                    <a:pt x="93" y="1454"/>
                  </a:lnTo>
                  <a:lnTo>
                    <a:pt x="82" y="1433"/>
                  </a:lnTo>
                  <a:lnTo>
                    <a:pt x="72" y="1416"/>
                  </a:lnTo>
                  <a:lnTo>
                    <a:pt x="61" y="1397"/>
                  </a:lnTo>
                  <a:lnTo>
                    <a:pt x="50" y="1380"/>
                  </a:lnTo>
                  <a:lnTo>
                    <a:pt x="38" y="1363"/>
                  </a:lnTo>
                  <a:lnTo>
                    <a:pt x="29" y="1352"/>
                  </a:lnTo>
                  <a:lnTo>
                    <a:pt x="17" y="1336"/>
                  </a:lnTo>
                  <a:lnTo>
                    <a:pt x="10" y="1325"/>
                  </a:lnTo>
                  <a:lnTo>
                    <a:pt x="4" y="1314"/>
                  </a:lnTo>
                  <a:lnTo>
                    <a:pt x="2" y="1304"/>
                  </a:lnTo>
                  <a:lnTo>
                    <a:pt x="0" y="1287"/>
                  </a:lnTo>
                  <a:lnTo>
                    <a:pt x="4" y="1270"/>
                  </a:lnTo>
                  <a:lnTo>
                    <a:pt x="12" y="1253"/>
                  </a:lnTo>
                  <a:lnTo>
                    <a:pt x="23" y="1236"/>
                  </a:lnTo>
                  <a:lnTo>
                    <a:pt x="29" y="1224"/>
                  </a:lnTo>
                  <a:lnTo>
                    <a:pt x="36" y="1215"/>
                  </a:lnTo>
                  <a:lnTo>
                    <a:pt x="44" y="1205"/>
                  </a:lnTo>
                  <a:lnTo>
                    <a:pt x="53" y="1196"/>
                  </a:lnTo>
                  <a:lnTo>
                    <a:pt x="59" y="1180"/>
                  </a:lnTo>
                  <a:lnTo>
                    <a:pt x="69" y="1169"/>
                  </a:lnTo>
                  <a:lnTo>
                    <a:pt x="74" y="1154"/>
                  </a:lnTo>
                  <a:lnTo>
                    <a:pt x="84" y="1142"/>
                  </a:lnTo>
                  <a:lnTo>
                    <a:pt x="90" y="1127"/>
                  </a:lnTo>
                  <a:lnTo>
                    <a:pt x="95" y="1114"/>
                  </a:lnTo>
                  <a:lnTo>
                    <a:pt x="101" y="1101"/>
                  </a:lnTo>
                  <a:lnTo>
                    <a:pt x="109" y="1089"/>
                  </a:lnTo>
                  <a:lnTo>
                    <a:pt x="112" y="1076"/>
                  </a:lnTo>
                  <a:lnTo>
                    <a:pt x="118" y="1064"/>
                  </a:lnTo>
                  <a:lnTo>
                    <a:pt x="122" y="1053"/>
                  </a:lnTo>
                  <a:lnTo>
                    <a:pt x="126" y="1045"/>
                  </a:lnTo>
                  <a:lnTo>
                    <a:pt x="129" y="1034"/>
                  </a:lnTo>
                  <a:lnTo>
                    <a:pt x="133" y="1030"/>
                  </a:lnTo>
                  <a:lnTo>
                    <a:pt x="131" y="1025"/>
                  </a:lnTo>
                  <a:lnTo>
                    <a:pt x="129" y="1013"/>
                  </a:lnTo>
                  <a:lnTo>
                    <a:pt x="128" y="1004"/>
                  </a:lnTo>
                  <a:lnTo>
                    <a:pt x="126" y="994"/>
                  </a:lnTo>
                  <a:lnTo>
                    <a:pt x="124" y="983"/>
                  </a:lnTo>
                  <a:lnTo>
                    <a:pt x="122" y="971"/>
                  </a:lnTo>
                  <a:lnTo>
                    <a:pt x="118" y="956"/>
                  </a:lnTo>
                  <a:lnTo>
                    <a:pt x="114" y="943"/>
                  </a:lnTo>
                  <a:lnTo>
                    <a:pt x="110" y="928"/>
                  </a:lnTo>
                  <a:lnTo>
                    <a:pt x="107" y="914"/>
                  </a:lnTo>
                  <a:lnTo>
                    <a:pt x="101" y="897"/>
                  </a:lnTo>
                  <a:lnTo>
                    <a:pt x="97" y="882"/>
                  </a:lnTo>
                  <a:lnTo>
                    <a:pt x="91" y="867"/>
                  </a:lnTo>
                  <a:lnTo>
                    <a:pt x="88" y="853"/>
                  </a:lnTo>
                  <a:lnTo>
                    <a:pt x="80" y="836"/>
                  </a:lnTo>
                  <a:lnTo>
                    <a:pt x="74" y="821"/>
                  </a:lnTo>
                  <a:lnTo>
                    <a:pt x="69" y="804"/>
                  </a:lnTo>
                  <a:lnTo>
                    <a:pt x="63" y="787"/>
                  </a:lnTo>
                  <a:lnTo>
                    <a:pt x="57" y="768"/>
                  </a:lnTo>
                  <a:lnTo>
                    <a:pt x="52" y="749"/>
                  </a:lnTo>
                  <a:lnTo>
                    <a:pt x="46" y="730"/>
                  </a:lnTo>
                  <a:lnTo>
                    <a:pt x="42" y="711"/>
                  </a:lnTo>
                  <a:lnTo>
                    <a:pt x="36" y="688"/>
                  </a:lnTo>
                  <a:lnTo>
                    <a:pt x="34" y="665"/>
                  </a:lnTo>
                  <a:lnTo>
                    <a:pt x="31" y="642"/>
                  </a:lnTo>
                  <a:lnTo>
                    <a:pt x="31" y="620"/>
                  </a:lnTo>
                  <a:lnTo>
                    <a:pt x="31" y="595"/>
                  </a:lnTo>
                  <a:lnTo>
                    <a:pt x="33" y="572"/>
                  </a:lnTo>
                  <a:lnTo>
                    <a:pt x="36" y="547"/>
                  </a:lnTo>
                  <a:lnTo>
                    <a:pt x="42" y="523"/>
                  </a:lnTo>
                  <a:lnTo>
                    <a:pt x="46" y="494"/>
                  </a:lnTo>
                  <a:lnTo>
                    <a:pt x="53" y="468"/>
                  </a:lnTo>
                  <a:lnTo>
                    <a:pt x="61" y="439"/>
                  </a:lnTo>
                  <a:lnTo>
                    <a:pt x="72" y="412"/>
                  </a:lnTo>
                  <a:lnTo>
                    <a:pt x="82" y="384"/>
                  </a:lnTo>
                  <a:lnTo>
                    <a:pt x="93" y="355"/>
                  </a:lnTo>
                  <a:lnTo>
                    <a:pt x="105" y="329"/>
                  </a:lnTo>
                  <a:lnTo>
                    <a:pt x="120" y="302"/>
                  </a:lnTo>
                  <a:lnTo>
                    <a:pt x="131" y="274"/>
                  </a:lnTo>
                  <a:lnTo>
                    <a:pt x="147" y="249"/>
                  </a:lnTo>
                  <a:lnTo>
                    <a:pt x="160" y="224"/>
                  </a:lnTo>
                  <a:lnTo>
                    <a:pt x="175" y="201"/>
                  </a:lnTo>
                  <a:lnTo>
                    <a:pt x="188" y="177"/>
                  </a:lnTo>
                  <a:lnTo>
                    <a:pt x="202" y="156"/>
                  </a:lnTo>
                  <a:lnTo>
                    <a:pt x="215" y="135"/>
                  </a:lnTo>
                  <a:lnTo>
                    <a:pt x="230" y="118"/>
                  </a:lnTo>
                  <a:lnTo>
                    <a:pt x="242" y="97"/>
                  </a:lnTo>
                  <a:lnTo>
                    <a:pt x="253" y="82"/>
                  </a:lnTo>
                  <a:lnTo>
                    <a:pt x="264" y="64"/>
                  </a:lnTo>
                  <a:lnTo>
                    <a:pt x="276" y="53"/>
                  </a:lnTo>
                  <a:lnTo>
                    <a:pt x="287" y="40"/>
                  </a:lnTo>
                  <a:lnTo>
                    <a:pt x="299" y="30"/>
                  </a:lnTo>
                  <a:lnTo>
                    <a:pt x="310" y="21"/>
                  </a:lnTo>
                  <a:lnTo>
                    <a:pt x="321" y="15"/>
                  </a:lnTo>
                  <a:lnTo>
                    <a:pt x="333" y="7"/>
                  </a:lnTo>
                  <a:lnTo>
                    <a:pt x="344" y="4"/>
                  </a:lnTo>
                  <a:lnTo>
                    <a:pt x="358" y="0"/>
                  </a:lnTo>
                  <a:lnTo>
                    <a:pt x="373" y="0"/>
                  </a:lnTo>
                  <a:lnTo>
                    <a:pt x="386" y="0"/>
                  </a:lnTo>
                  <a:lnTo>
                    <a:pt x="403" y="2"/>
                  </a:lnTo>
                  <a:lnTo>
                    <a:pt x="418" y="6"/>
                  </a:lnTo>
                  <a:lnTo>
                    <a:pt x="439" y="11"/>
                  </a:lnTo>
                  <a:lnTo>
                    <a:pt x="456" y="15"/>
                  </a:lnTo>
                  <a:lnTo>
                    <a:pt x="479" y="23"/>
                  </a:lnTo>
                  <a:lnTo>
                    <a:pt x="500" y="30"/>
                  </a:lnTo>
                  <a:lnTo>
                    <a:pt x="523" y="40"/>
                  </a:lnTo>
                  <a:lnTo>
                    <a:pt x="544" y="47"/>
                  </a:lnTo>
                  <a:lnTo>
                    <a:pt x="567" y="57"/>
                  </a:lnTo>
                  <a:lnTo>
                    <a:pt x="588" y="66"/>
                  </a:lnTo>
                  <a:lnTo>
                    <a:pt x="610" y="78"/>
                  </a:lnTo>
                  <a:lnTo>
                    <a:pt x="627" y="85"/>
                  </a:lnTo>
                  <a:lnTo>
                    <a:pt x="646" y="95"/>
                  </a:lnTo>
                  <a:lnTo>
                    <a:pt x="662" y="104"/>
                  </a:lnTo>
                  <a:lnTo>
                    <a:pt x="675" y="114"/>
                  </a:lnTo>
                  <a:lnTo>
                    <a:pt x="685" y="120"/>
                  </a:lnTo>
                  <a:lnTo>
                    <a:pt x="694" y="125"/>
                  </a:lnTo>
                  <a:lnTo>
                    <a:pt x="698" y="129"/>
                  </a:lnTo>
                  <a:lnTo>
                    <a:pt x="702" y="135"/>
                  </a:lnTo>
                  <a:lnTo>
                    <a:pt x="696" y="135"/>
                  </a:lnTo>
                  <a:lnTo>
                    <a:pt x="690" y="135"/>
                  </a:lnTo>
                  <a:lnTo>
                    <a:pt x="681" y="131"/>
                  </a:lnTo>
                  <a:lnTo>
                    <a:pt x="669" y="129"/>
                  </a:lnTo>
                  <a:lnTo>
                    <a:pt x="654" y="123"/>
                  </a:lnTo>
                  <a:lnTo>
                    <a:pt x="637" y="120"/>
                  </a:lnTo>
                  <a:lnTo>
                    <a:pt x="618" y="116"/>
                  </a:lnTo>
                  <a:lnTo>
                    <a:pt x="601" y="112"/>
                  </a:lnTo>
                  <a:lnTo>
                    <a:pt x="578" y="106"/>
                  </a:lnTo>
                  <a:lnTo>
                    <a:pt x="557" y="101"/>
                  </a:lnTo>
                  <a:lnTo>
                    <a:pt x="534" y="95"/>
                  </a:lnTo>
                  <a:lnTo>
                    <a:pt x="513" y="91"/>
                  </a:lnTo>
                  <a:lnTo>
                    <a:pt x="493" y="85"/>
                  </a:lnTo>
                  <a:lnTo>
                    <a:pt x="474" y="83"/>
                  </a:lnTo>
                  <a:lnTo>
                    <a:pt x="455" y="82"/>
                  </a:lnTo>
                  <a:lnTo>
                    <a:pt x="439" y="83"/>
                  </a:lnTo>
                  <a:lnTo>
                    <a:pt x="422" y="83"/>
                  </a:lnTo>
                  <a:lnTo>
                    <a:pt x="411" y="85"/>
                  </a:lnTo>
                  <a:lnTo>
                    <a:pt x="397" y="87"/>
                  </a:lnTo>
                  <a:lnTo>
                    <a:pt x="390" y="93"/>
                  </a:lnTo>
                  <a:lnTo>
                    <a:pt x="375" y="102"/>
                  </a:lnTo>
                  <a:lnTo>
                    <a:pt x="365" y="116"/>
                  </a:lnTo>
                  <a:lnTo>
                    <a:pt x="358" y="125"/>
                  </a:lnTo>
                  <a:lnTo>
                    <a:pt x="356" y="137"/>
                  </a:lnTo>
                  <a:lnTo>
                    <a:pt x="356" y="144"/>
                  </a:lnTo>
                  <a:lnTo>
                    <a:pt x="356" y="148"/>
                  </a:lnTo>
                  <a:lnTo>
                    <a:pt x="356" y="148"/>
                  </a:lnTo>
                  <a:close/>
                </a:path>
              </a:pathLst>
            </a:custGeom>
            <a:solidFill>
              <a:srgbClr val="8989A8"/>
            </a:solidFill>
            <a:ln w="9525">
              <a:noFill/>
              <a:round/>
            </a:ln>
          </p:spPr>
          <p:txBody>
            <a:bodyPr/>
            <a:lstStyle/>
            <a:p>
              <a:endParaRPr lang="en-US"/>
            </a:p>
          </p:txBody>
        </p:sp>
        <p:sp>
          <p:nvSpPr>
            <p:cNvPr id="352514" name="Freeform 258"/>
            <p:cNvSpPr/>
            <p:nvPr/>
          </p:nvSpPr>
          <p:spPr bwMode="auto">
            <a:xfrm>
              <a:off x="2831" y="2386"/>
              <a:ext cx="260" cy="204"/>
            </a:xfrm>
            <a:custGeom>
              <a:avLst/>
              <a:gdLst/>
              <a:ahLst/>
              <a:cxnLst>
                <a:cxn ang="0">
                  <a:pos x="298" y="42"/>
                </a:cxn>
                <a:cxn ang="0">
                  <a:pos x="302" y="44"/>
                </a:cxn>
                <a:cxn ang="0">
                  <a:pos x="315" y="48"/>
                </a:cxn>
                <a:cxn ang="0">
                  <a:pos x="331" y="48"/>
                </a:cxn>
                <a:cxn ang="0">
                  <a:pos x="350" y="42"/>
                </a:cxn>
                <a:cxn ang="0">
                  <a:pos x="367" y="27"/>
                </a:cxn>
                <a:cxn ang="0">
                  <a:pos x="380" y="14"/>
                </a:cxn>
                <a:cxn ang="0">
                  <a:pos x="389" y="4"/>
                </a:cxn>
                <a:cxn ang="0">
                  <a:pos x="393" y="0"/>
                </a:cxn>
                <a:cxn ang="0">
                  <a:pos x="407" y="86"/>
                </a:cxn>
                <a:cxn ang="0">
                  <a:pos x="519" y="242"/>
                </a:cxn>
                <a:cxn ang="0">
                  <a:pos x="515" y="240"/>
                </a:cxn>
                <a:cxn ang="0">
                  <a:pos x="509" y="240"/>
                </a:cxn>
                <a:cxn ang="0">
                  <a:pos x="498" y="238"/>
                </a:cxn>
                <a:cxn ang="0">
                  <a:pos x="486" y="236"/>
                </a:cxn>
                <a:cxn ang="0">
                  <a:pos x="471" y="234"/>
                </a:cxn>
                <a:cxn ang="0">
                  <a:pos x="456" y="232"/>
                </a:cxn>
                <a:cxn ang="0">
                  <a:pos x="439" y="230"/>
                </a:cxn>
                <a:cxn ang="0">
                  <a:pos x="424" y="230"/>
                </a:cxn>
                <a:cxn ang="0">
                  <a:pos x="407" y="230"/>
                </a:cxn>
                <a:cxn ang="0">
                  <a:pos x="397" y="232"/>
                </a:cxn>
                <a:cxn ang="0">
                  <a:pos x="391" y="234"/>
                </a:cxn>
                <a:cxn ang="0">
                  <a:pos x="389" y="240"/>
                </a:cxn>
                <a:cxn ang="0">
                  <a:pos x="388" y="247"/>
                </a:cxn>
                <a:cxn ang="0">
                  <a:pos x="389" y="251"/>
                </a:cxn>
                <a:cxn ang="0">
                  <a:pos x="424" y="407"/>
                </a:cxn>
                <a:cxn ang="0">
                  <a:pos x="422" y="403"/>
                </a:cxn>
                <a:cxn ang="0">
                  <a:pos x="418" y="394"/>
                </a:cxn>
                <a:cxn ang="0">
                  <a:pos x="412" y="381"/>
                </a:cxn>
                <a:cxn ang="0">
                  <a:pos x="405" y="365"/>
                </a:cxn>
                <a:cxn ang="0">
                  <a:pos x="391" y="346"/>
                </a:cxn>
                <a:cxn ang="0">
                  <a:pos x="374" y="329"/>
                </a:cxn>
                <a:cxn ang="0">
                  <a:pos x="363" y="320"/>
                </a:cxn>
                <a:cxn ang="0">
                  <a:pos x="353" y="312"/>
                </a:cxn>
                <a:cxn ang="0">
                  <a:pos x="342" y="303"/>
                </a:cxn>
                <a:cxn ang="0">
                  <a:pos x="331" y="297"/>
                </a:cxn>
                <a:cxn ang="0">
                  <a:pos x="315" y="287"/>
                </a:cxn>
                <a:cxn ang="0">
                  <a:pos x="300" y="282"/>
                </a:cxn>
                <a:cxn ang="0">
                  <a:pos x="283" y="276"/>
                </a:cxn>
                <a:cxn ang="0">
                  <a:pos x="268" y="272"/>
                </a:cxn>
                <a:cxn ang="0">
                  <a:pos x="251" y="266"/>
                </a:cxn>
                <a:cxn ang="0">
                  <a:pos x="234" y="263"/>
                </a:cxn>
                <a:cxn ang="0">
                  <a:pos x="217" y="259"/>
                </a:cxn>
                <a:cxn ang="0">
                  <a:pos x="201" y="259"/>
                </a:cxn>
                <a:cxn ang="0">
                  <a:pos x="184" y="255"/>
                </a:cxn>
                <a:cxn ang="0">
                  <a:pos x="171" y="253"/>
                </a:cxn>
                <a:cxn ang="0">
                  <a:pos x="158" y="251"/>
                </a:cxn>
                <a:cxn ang="0">
                  <a:pos x="148" y="251"/>
                </a:cxn>
                <a:cxn ang="0">
                  <a:pos x="131" y="251"/>
                </a:cxn>
                <a:cxn ang="0">
                  <a:pos x="127" y="251"/>
                </a:cxn>
                <a:cxn ang="0">
                  <a:pos x="0" y="225"/>
                </a:cxn>
                <a:cxn ang="0">
                  <a:pos x="213" y="114"/>
                </a:cxn>
                <a:cxn ang="0">
                  <a:pos x="234" y="54"/>
                </a:cxn>
                <a:cxn ang="0">
                  <a:pos x="298" y="42"/>
                </a:cxn>
                <a:cxn ang="0">
                  <a:pos x="298" y="42"/>
                </a:cxn>
              </a:cxnLst>
              <a:rect l="0" t="0" r="r" b="b"/>
              <a:pathLst>
                <a:path w="519" h="407">
                  <a:moveTo>
                    <a:pt x="298" y="42"/>
                  </a:moveTo>
                  <a:lnTo>
                    <a:pt x="302" y="44"/>
                  </a:lnTo>
                  <a:lnTo>
                    <a:pt x="315" y="48"/>
                  </a:lnTo>
                  <a:lnTo>
                    <a:pt x="331" y="48"/>
                  </a:lnTo>
                  <a:lnTo>
                    <a:pt x="350" y="42"/>
                  </a:lnTo>
                  <a:lnTo>
                    <a:pt x="367" y="27"/>
                  </a:lnTo>
                  <a:lnTo>
                    <a:pt x="380" y="14"/>
                  </a:lnTo>
                  <a:lnTo>
                    <a:pt x="389" y="4"/>
                  </a:lnTo>
                  <a:lnTo>
                    <a:pt x="393" y="0"/>
                  </a:lnTo>
                  <a:lnTo>
                    <a:pt x="407" y="86"/>
                  </a:lnTo>
                  <a:lnTo>
                    <a:pt x="519" y="242"/>
                  </a:lnTo>
                  <a:lnTo>
                    <a:pt x="515" y="240"/>
                  </a:lnTo>
                  <a:lnTo>
                    <a:pt x="509" y="240"/>
                  </a:lnTo>
                  <a:lnTo>
                    <a:pt x="498" y="238"/>
                  </a:lnTo>
                  <a:lnTo>
                    <a:pt x="486" y="236"/>
                  </a:lnTo>
                  <a:lnTo>
                    <a:pt x="471" y="234"/>
                  </a:lnTo>
                  <a:lnTo>
                    <a:pt x="456" y="232"/>
                  </a:lnTo>
                  <a:lnTo>
                    <a:pt x="439" y="230"/>
                  </a:lnTo>
                  <a:lnTo>
                    <a:pt x="424" y="230"/>
                  </a:lnTo>
                  <a:lnTo>
                    <a:pt x="407" y="230"/>
                  </a:lnTo>
                  <a:lnTo>
                    <a:pt x="397" y="232"/>
                  </a:lnTo>
                  <a:lnTo>
                    <a:pt x="391" y="234"/>
                  </a:lnTo>
                  <a:lnTo>
                    <a:pt x="389" y="240"/>
                  </a:lnTo>
                  <a:lnTo>
                    <a:pt x="388" y="247"/>
                  </a:lnTo>
                  <a:lnTo>
                    <a:pt x="389" y="251"/>
                  </a:lnTo>
                  <a:lnTo>
                    <a:pt x="424" y="407"/>
                  </a:lnTo>
                  <a:lnTo>
                    <a:pt x="422" y="403"/>
                  </a:lnTo>
                  <a:lnTo>
                    <a:pt x="418" y="394"/>
                  </a:lnTo>
                  <a:lnTo>
                    <a:pt x="412" y="381"/>
                  </a:lnTo>
                  <a:lnTo>
                    <a:pt x="405" y="365"/>
                  </a:lnTo>
                  <a:lnTo>
                    <a:pt x="391" y="346"/>
                  </a:lnTo>
                  <a:lnTo>
                    <a:pt x="374" y="329"/>
                  </a:lnTo>
                  <a:lnTo>
                    <a:pt x="363" y="320"/>
                  </a:lnTo>
                  <a:lnTo>
                    <a:pt x="353" y="312"/>
                  </a:lnTo>
                  <a:lnTo>
                    <a:pt x="342" y="303"/>
                  </a:lnTo>
                  <a:lnTo>
                    <a:pt x="331" y="297"/>
                  </a:lnTo>
                  <a:lnTo>
                    <a:pt x="315" y="287"/>
                  </a:lnTo>
                  <a:lnTo>
                    <a:pt x="300" y="282"/>
                  </a:lnTo>
                  <a:lnTo>
                    <a:pt x="283" y="276"/>
                  </a:lnTo>
                  <a:lnTo>
                    <a:pt x="268" y="272"/>
                  </a:lnTo>
                  <a:lnTo>
                    <a:pt x="251" y="266"/>
                  </a:lnTo>
                  <a:lnTo>
                    <a:pt x="234" y="263"/>
                  </a:lnTo>
                  <a:lnTo>
                    <a:pt x="217" y="259"/>
                  </a:lnTo>
                  <a:lnTo>
                    <a:pt x="201" y="259"/>
                  </a:lnTo>
                  <a:lnTo>
                    <a:pt x="184" y="255"/>
                  </a:lnTo>
                  <a:lnTo>
                    <a:pt x="171" y="253"/>
                  </a:lnTo>
                  <a:lnTo>
                    <a:pt x="158" y="251"/>
                  </a:lnTo>
                  <a:lnTo>
                    <a:pt x="148" y="251"/>
                  </a:lnTo>
                  <a:lnTo>
                    <a:pt x="131" y="251"/>
                  </a:lnTo>
                  <a:lnTo>
                    <a:pt x="127" y="251"/>
                  </a:lnTo>
                  <a:lnTo>
                    <a:pt x="0" y="225"/>
                  </a:lnTo>
                  <a:lnTo>
                    <a:pt x="213" y="114"/>
                  </a:lnTo>
                  <a:lnTo>
                    <a:pt x="234" y="54"/>
                  </a:lnTo>
                  <a:lnTo>
                    <a:pt x="298" y="42"/>
                  </a:lnTo>
                  <a:lnTo>
                    <a:pt x="298" y="42"/>
                  </a:lnTo>
                  <a:close/>
                </a:path>
              </a:pathLst>
            </a:custGeom>
            <a:solidFill>
              <a:srgbClr val="8989A8"/>
            </a:solidFill>
            <a:ln w="9525">
              <a:noFill/>
              <a:round/>
            </a:ln>
          </p:spPr>
          <p:txBody>
            <a:bodyPr/>
            <a:lstStyle/>
            <a:p>
              <a:endParaRPr lang="en-US"/>
            </a:p>
          </p:txBody>
        </p:sp>
        <p:sp>
          <p:nvSpPr>
            <p:cNvPr id="352515" name="Freeform 259"/>
            <p:cNvSpPr/>
            <p:nvPr/>
          </p:nvSpPr>
          <p:spPr bwMode="auto">
            <a:xfrm>
              <a:off x="2753" y="2683"/>
              <a:ext cx="680" cy="416"/>
            </a:xfrm>
            <a:custGeom>
              <a:avLst/>
              <a:gdLst/>
              <a:ahLst/>
              <a:cxnLst>
                <a:cxn ang="0">
                  <a:pos x="163" y="286"/>
                </a:cxn>
                <a:cxn ang="0">
                  <a:pos x="154" y="223"/>
                </a:cxn>
                <a:cxn ang="0">
                  <a:pos x="148" y="141"/>
                </a:cxn>
                <a:cxn ang="0">
                  <a:pos x="150" y="63"/>
                </a:cxn>
                <a:cxn ang="0">
                  <a:pos x="165" y="14"/>
                </a:cxn>
                <a:cxn ang="0">
                  <a:pos x="215" y="6"/>
                </a:cxn>
                <a:cxn ang="0">
                  <a:pos x="264" y="42"/>
                </a:cxn>
                <a:cxn ang="0">
                  <a:pos x="327" y="105"/>
                </a:cxn>
                <a:cxn ang="0">
                  <a:pos x="397" y="189"/>
                </a:cxn>
                <a:cxn ang="0">
                  <a:pos x="481" y="289"/>
                </a:cxn>
                <a:cxn ang="0">
                  <a:pos x="576" y="398"/>
                </a:cxn>
                <a:cxn ang="0">
                  <a:pos x="684" y="506"/>
                </a:cxn>
                <a:cxn ang="0">
                  <a:pos x="798" y="601"/>
                </a:cxn>
                <a:cxn ang="0">
                  <a:pos x="909" y="670"/>
                </a:cxn>
                <a:cxn ang="0">
                  <a:pos x="992" y="694"/>
                </a:cxn>
                <a:cxn ang="0">
                  <a:pos x="1042" y="658"/>
                </a:cxn>
                <a:cxn ang="0">
                  <a:pos x="1043" y="563"/>
                </a:cxn>
                <a:cxn ang="0">
                  <a:pos x="1024" y="453"/>
                </a:cxn>
                <a:cxn ang="0">
                  <a:pos x="1004" y="364"/>
                </a:cxn>
                <a:cxn ang="0">
                  <a:pos x="1002" y="346"/>
                </a:cxn>
                <a:cxn ang="0">
                  <a:pos x="1034" y="411"/>
                </a:cxn>
                <a:cxn ang="0">
                  <a:pos x="1087" y="519"/>
                </a:cxn>
                <a:cxn ang="0">
                  <a:pos x="1154" y="624"/>
                </a:cxn>
                <a:cxn ang="0">
                  <a:pos x="1220" y="681"/>
                </a:cxn>
                <a:cxn ang="0">
                  <a:pos x="1277" y="666"/>
                </a:cxn>
                <a:cxn ang="0">
                  <a:pos x="1323" y="615"/>
                </a:cxn>
                <a:cxn ang="0">
                  <a:pos x="1350" y="561"/>
                </a:cxn>
                <a:cxn ang="0">
                  <a:pos x="1291" y="730"/>
                </a:cxn>
                <a:cxn ang="0">
                  <a:pos x="1197" y="827"/>
                </a:cxn>
                <a:cxn ang="0">
                  <a:pos x="1127" y="812"/>
                </a:cxn>
                <a:cxn ang="0">
                  <a:pos x="1024" y="784"/>
                </a:cxn>
                <a:cxn ang="0">
                  <a:pos x="912" y="742"/>
                </a:cxn>
                <a:cxn ang="0">
                  <a:pos x="800" y="679"/>
                </a:cxn>
                <a:cxn ang="0">
                  <a:pos x="684" y="611"/>
                </a:cxn>
                <a:cxn ang="0">
                  <a:pos x="576" y="540"/>
                </a:cxn>
                <a:cxn ang="0">
                  <a:pos x="483" y="483"/>
                </a:cxn>
                <a:cxn ang="0">
                  <a:pos x="414" y="447"/>
                </a:cxn>
                <a:cxn ang="0">
                  <a:pos x="363" y="428"/>
                </a:cxn>
                <a:cxn ang="0">
                  <a:pos x="321" y="423"/>
                </a:cxn>
                <a:cxn ang="0">
                  <a:pos x="277" y="417"/>
                </a:cxn>
                <a:cxn ang="0">
                  <a:pos x="220" y="404"/>
                </a:cxn>
                <a:cxn ang="0">
                  <a:pos x="158" y="381"/>
                </a:cxn>
                <a:cxn ang="0">
                  <a:pos x="95" y="346"/>
                </a:cxn>
                <a:cxn ang="0">
                  <a:pos x="44" y="299"/>
                </a:cxn>
                <a:cxn ang="0">
                  <a:pos x="11" y="234"/>
                </a:cxn>
                <a:cxn ang="0">
                  <a:pos x="0" y="166"/>
                </a:cxn>
                <a:cxn ang="0">
                  <a:pos x="4" y="115"/>
                </a:cxn>
                <a:cxn ang="0">
                  <a:pos x="44" y="107"/>
                </a:cxn>
                <a:cxn ang="0">
                  <a:pos x="84" y="158"/>
                </a:cxn>
                <a:cxn ang="0">
                  <a:pos x="125" y="227"/>
                </a:cxn>
                <a:cxn ang="0">
                  <a:pos x="156" y="286"/>
                </a:cxn>
                <a:cxn ang="0">
                  <a:pos x="167" y="305"/>
                </a:cxn>
              </a:cxnLst>
              <a:rect l="0" t="0" r="r" b="b"/>
              <a:pathLst>
                <a:path w="1359" h="833">
                  <a:moveTo>
                    <a:pt x="167" y="305"/>
                  </a:moveTo>
                  <a:lnTo>
                    <a:pt x="165" y="301"/>
                  </a:lnTo>
                  <a:lnTo>
                    <a:pt x="165" y="295"/>
                  </a:lnTo>
                  <a:lnTo>
                    <a:pt x="163" y="286"/>
                  </a:lnTo>
                  <a:lnTo>
                    <a:pt x="162" y="274"/>
                  </a:lnTo>
                  <a:lnTo>
                    <a:pt x="158" y="259"/>
                  </a:lnTo>
                  <a:lnTo>
                    <a:pt x="158" y="242"/>
                  </a:lnTo>
                  <a:lnTo>
                    <a:pt x="154" y="223"/>
                  </a:lnTo>
                  <a:lnTo>
                    <a:pt x="154" y="206"/>
                  </a:lnTo>
                  <a:lnTo>
                    <a:pt x="152" y="183"/>
                  </a:lnTo>
                  <a:lnTo>
                    <a:pt x="150" y="162"/>
                  </a:lnTo>
                  <a:lnTo>
                    <a:pt x="148" y="141"/>
                  </a:lnTo>
                  <a:lnTo>
                    <a:pt x="148" y="120"/>
                  </a:lnTo>
                  <a:lnTo>
                    <a:pt x="148" y="99"/>
                  </a:lnTo>
                  <a:lnTo>
                    <a:pt x="148" y="80"/>
                  </a:lnTo>
                  <a:lnTo>
                    <a:pt x="150" y="63"/>
                  </a:lnTo>
                  <a:lnTo>
                    <a:pt x="156" y="48"/>
                  </a:lnTo>
                  <a:lnTo>
                    <a:pt x="156" y="33"/>
                  </a:lnTo>
                  <a:lnTo>
                    <a:pt x="160" y="23"/>
                  </a:lnTo>
                  <a:lnTo>
                    <a:pt x="165" y="14"/>
                  </a:lnTo>
                  <a:lnTo>
                    <a:pt x="171" y="8"/>
                  </a:lnTo>
                  <a:lnTo>
                    <a:pt x="186" y="0"/>
                  </a:lnTo>
                  <a:lnTo>
                    <a:pt x="205" y="4"/>
                  </a:lnTo>
                  <a:lnTo>
                    <a:pt x="215" y="6"/>
                  </a:lnTo>
                  <a:lnTo>
                    <a:pt x="226" y="14"/>
                  </a:lnTo>
                  <a:lnTo>
                    <a:pt x="238" y="19"/>
                  </a:lnTo>
                  <a:lnTo>
                    <a:pt x="251" y="31"/>
                  </a:lnTo>
                  <a:lnTo>
                    <a:pt x="264" y="42"/>
                  </a:lnTo>
                  <a:lnTo>
                    <a:pt x="279" y="56"/>
                  </a:lnTo>
                  <a:lnTo>
                    <a:pt x="295" y="71"/>
                  </a:lnTo>
                  <a:lnTo>
                    <a:pt x="312" y="88"/>
                  </a:lnTo>
                  <a:lnTo>
                    <a:pt x="327" y="105"/>
                  </a:lnTo>
                  <a:lnTo>
                    <a:pt x="344" y="124"/>
                  </a:lnTo>
                  <a:lnTo>
                    <a:pt x="361" y="145"/>
                  </a:lnTo>
                  <a:lnTo>
                    <a:pt x="380" y="168"/>
                  </a:lnTo>
                  <a:lnTo>
                    <a:pt x="397" y="189"/>
                  </a:lnTo>
                  <a:lnTo>
                    <a:pt x="418" y="213"/>
                  </a:lnTo>
                  <a:lnTo>
                    <a:pt x="437" y="238"/>
                  </a:lnTo>
                  <a:lnTo>
                    <a:pt x="460" y="265"/>
                  </a:lnTo>
                  <a:lnTo>
                    <a:pt x="481" y="289"/>
                  </a:lnTo>
                  <a:lnTo>
                    <a:pt x="504" y="316"/>
                  </a:lnTo>
                  <a:lnTo>
                    <a:pt x="526" y="343"/>
                  </a:lnTo>
                  <a:lnTo>
                    <a:pt x="551" y="371"/>
                  </a:lnTo>
                  <a:lnTo>
                    <a:pt x="576" y="398"/>
                  </a:lnTo>
                  <a:lnTo>
                    <a:pt x="603" y="426"/>
                  </a:lnTo>
                  <a:lnTo>
                    <a:pt x="629" y="453"/>
                  </a:lnTo>
                  <a:lnTo>
                    <a:pt x="658" y="481"/>
                  </a:lnTo>
                  <a:lnTo>
                    <a:pt x="684" y="506"/>
                  </a:lnTo>
                  <a:lnTo>
                    <a:pt x="713" y="531"/>
                  </a:lnTo>
                  <a:lnTo>
                    <a:pt x="741" y="556"/>
                  </a:lnTo>
                  <a:lnTo>
                    <a:pt x="772" y="580"/>
                  </a:lnTo>
                  <a:lnTo>
                    <a:pt x="798" y="601"/>
                  </a:lnTo>
                  <a:lnTo>
                    <a:pt x="827" y="622"/>
                  </a:lnTo>
                  <a:lnTo>
                    <a:pt x="855" y="639"/>
                  </a:lnTo>
                  <a:lnTo>
                    <a:pt x="884" y="658"/>
                  </a:lnTo>
                  <a:lnTo>
                    <a:pt x="909" y="670"/>
                  </a:lnTo>
                  <a:lnTo>
                    <a:pt x="933" y="681"/>
                  </a:lnTo>
                  <a:lnTo>
                    <a:pt x="954" y="689"/>
                  </a:lnTo>
                  <a:lnTo>
                    <a:pt x="977" y="694"/>
                  </a:lnTo>
                  <a:lnTo>
                    <a:pt x="992" y="694"/>
                  </a:lnTo>
                  <a:lnTo>
                    <a:pt x="1009" y="692"/>
                  </a:lnTo>
                  <a:lnTo>
                    <a:pt x="1023" y="685"/>
                  </a:lnTo>
                  <a:lnTo>
                    <a:pt x="1036" y="675"/>
                  </a:lnTo>
                  <a:lnTo>
                    <a:pt x="1042" y="658"/>
                  </a:lnTo>
                  <a:lnTo>
                    <a:pt x="1045" y="639"/>
                  </a:lnTo>
                  <a:lnTo>
                    <a:pt x="1045" y="615"/>
                  </a:lnTo>
                  <a:lnTo>
                    <a:pt x="1047" y="592"/>
                  </a:lnTo>
                  <a:lnTo>
                    <a:pt x="1043" y="563"/>
                  </a:lnTo>
                  <a:lnTo>
                    <a:pt x="1042" y="537"/>
                  </a:lnTo>
                  <a:lnTo>
                    <a:pt x="1036" y="508"/>
                  </a:lnTo>
                  <a:lnTo>
                    <a:pt x="1032" y="481"/>
                  </a:lnTo>
                  <a:lnTo>
                    <a:pt x="1024" y="453"/>
                  </a:lnTo>
                  <a:lnTo>
                    <a:pt x="1019" y="426"/>
                  </a:lnTo>
                  <a:lnTo>
                    <a:pt x="1013" y="402"/>
                  </a:lnTo>
                  <a:lnTo>
                    <a:pt x="1009" y="383"/>
                  </a:lnTo>
                  <a:lnTo>
                    <a:pt x="1004" y="364"/>
                  </a:lnTo>
                  <a:lnTo>
                    <a:pt x="1002" y="352"/>
                  </a:lnTo>
                  <a:lnTo>
                    <a:pt x="1000" y="345"/>
                  </a:lnTo>
                  <a:lnTo>
                    <a:pt x="1002" y="345"/>
                  </a:lnTo>
                  <a:lnTo>
                    <a:pt x="1002" y="346"/>
                  </a:lnTo>
                  <a:lnTo>
                    <a:pt x="1007" y="356"/>
                  </a:lnTo>
                  <a:lnTo>
                    <a:pt x="1013" y="371"/>
                  </a:lnTo>
                  <a:lnTo>
                    <a:pt x="1024" y="390"/>
                  </a:lnTo>
                  <a:lnTo>
                    <a:pt x="1034" y="411"/>
                  </a:lnTo>
                  <a:lnTo>
                    <a:pt x="1045" y="436"/>
                  </a:lnTo>
                  <a:lnTo>
                    <a:pt x="1059" y="464"/>
                  </a:lnTo>
                  <a:lnTo>
                    <a:pt x="1074" y="493"/>
                  </a:lnTo>
                  <a:lnTo>
                    <a:pt x="1087" y="519"/>
                  </a:lnTo>
                  <a:lnTo>
                    <a:pt x="1104" y="548"/>
                  </a:lnTo>
                  <a:lnTo>
                    <a:pt x="1120" y="575"/>
                  </a:lnTo>
                  <a:lnTo>
                    <a:pt x="1137" y="603"/>
                  </a:lnTo>
                  <a:lnTo>
                    <a:pt x="1154" y="624"/>
                  </a:lnTo>
                  <a:lnTo>
                    <a:pt x="1171" y="645"/>
                  </a:lnTo>
                  <a:lnTo>
                    <a:pt x="1188" y="662"/>
                  </a:lnTo>
                  <a:lnTo>
                    <a:pt x="1205" y="675"/>
                  </a:lnTo>
                  <a:lnTo>
                    <a:pt x="1220" y="681"/>
                  </a:lnTo>
                  <a:lnTo>
                    <a:pt x="1235" y="683"/>
                  </a:lnTo>
                  <a:lnTo>
                    <a:pt x="1251" y="679"/>
                  </a:lnTo>
                  <a:lnTo>
                    <a:pt x="1266" y="675"/>
                  </a:lnTo>
                  <a:lnTo>
                    <a:pt x="1277" y="666"/>
                  </a:lnTo>
                  <a:lnTo>
                    <a:pt x="1291" y="654"/>
                  </a:lnTo>
                  <a:lnTo>
                    <a:pt x="1302" y="641"/>
                  </a:lnTo>
                  <a:lnTo>
                    <a:pt x="1315" y="630"/>
                  </a:lnTo>
                  <a:lnTo>
                    <a:pt x="1323" y="615"/>
                  </a:lnTo>
                  <a:lnTo>
                    <a:pt x="1331" y="599"/>
                  </a:lnTo>
                  <a:lnTo>
                    <a:pt x="1340" y="586"/>
                  </a:lnTo>
                  <a:lnTo>
                    <a:pt x="1348" y="575"/>
                  </a:lnTo>
                  <a:lnTo>
                    <a:pt x="1350" y="561"/>
                  </a:lnTo>
                  <a:lnTo>
                    <a:pt x="1357" y="554"/>
                  </a:lnTo>
                  <a:lnTo>
                    <a:pt x="1357" y="548"/>
                  </a:lnTo>
                  <a:lnTo>
                    <a:pt x="1359" y="548"/>
                  </a:lnTo>
                  <a:lnTo>
                    <a:pt x="1291" y="730"/>
                  </a:lnTo>
                  <a:lnTo>
                    <a:pt x="1218" y="833"/>
                  </a:lnTo>
                  <a:lnTo>
                    <a:pt x="1215" y="831"/>
                  </a:lnTo>
                  <a:lnTo>
                    <a:pt x="1209" y="831"/>
                  </a:lnTo>
                  <a:lnTo>
                    <a:pt x="1197" y="827"/>
                  </a:lnTo>
                  <a:lnTo>
                    <a:pt x="1186" y="826"/>
                  </a:lnTo>
                  <a:lnTo>
                    <a:pt x="1167" y="822"/>
                  </a:lnTo>
                  <a:lnTo>
                    <a:pt x="1150" y="818"/>
                  </a:lnTo>
                  <a:lnTo>
                    <a:pt x="1127" y="812"/>
                  </a:lnTo>
                  <a:lnTo>
                    <a:pt x="1106" y="808"/>
                  </a:lnTo>
                  <a:lnTo>
                    <a:pt x="1080" y="801"/>
                  </a:lnTo>
                  <a:lnTo>
                    <a:pt x="1053" y="793"/>
                  </a:lnTo>
                  <a:lnTo>
                    <a:pt x="1024" y="784"/>
                  </a:lnTo>
                  <a:lnTo>
                    <a:pt x="998" y="776"/>
                  </a:lnTo>
                  <a:lnTo>
                    <a:pt x="969" y="765"/>
                  </a:lnTo>
                  <a:lnTo>
                    <a:pt x="941" y="753"/>
                  </a:lnTo>
                  <a:lnTo>
                    <a:pt x="912" y="742"/>
                  </a:lnTo>
                  <a:lnTo>
                    <a:pt x="886" y="730"/>
                  </a:lnTo>
                  <a:lnTo>
                    <a:pt x="857" y="713"/>
                  </a:lnTo>
                  <a:lnTo>
                    <a:pt x="829" y="696"/>
                  </a:lnTo>
                  <a:lnTo>
                    <a:pt x="800" y="679"/>
                  </a:lnTo>
                  <a:lnTo>
                    <a:pt x="772" y="664"/>
                  </a:lnTo>
                  <a:lnTo>
                    <a:pt x="741" y="645"/>
                  </a:lnTo>
                  <a:lnTo>
                    <a:pt x="713" y="628"/>
                  </a:lnTo>
                  <a:lnTo>
                    <a:pt x="684" y="611"/>
                  </a:lnTo>
                  <a:lnTo>
                    <a:pt x="658" y="594"/>
                  </a:lnTo>
                  <a:lnTo>
                    <a:pt x="629" y="575"/>
                  </a:lnTo>
                  <a:lnTo>
                    <a:pt x="603" y="557"/>
                  </a:lnTo>
                  <a:lnTo>
                    <a:pt x="576" y="540"/>
                  </a:lnTo>
                  <a:lnTo>
                    <a:pt x="553" y="525"/>
                  </a:lnTo>
                  <a:lnTo>
                    <a:pt x="528" y="510"/>
                  </a:lnTo>
                  <a:lnTo>
                    <a:pt x="506" y="497"/>
                  </a:lnTo>
                  <a:lnTo>
                    <a:pt x="483" y="483"/>
                  </a:lnTo>
                  <a:lnTo>
                    <a:pt x="466" y="474"/>
                  </a:lnTo>
                  <a:lnTo>
                    <a:pt x="447" y="462"/>
                  </a:lnTo>
                  <a:lnTo>
                    <a:pt x="430" y="455"/>
                  </a:lnTo>
                  <a:lnTo>
                    <a:pt x="414" y="447"/>
                  </a:lnTo>
                  <a:lnTo>
                    <a:pt x="401" y="442"/>
                  </a:lnTo>
                  <a:lnTo>
                    <a:pt x="386" y="436"/>
                  </a:lnTo>
                  <a:lnTo>
                    <a:pt x="374" y="432"/>
                  </a:lnTo>
                  <a:lnTo>
                    <a:pt x="363" y="428"/>
                  </a:lnTo>
                  <a:lnTo>
                    <a:pt x="354" y="428"/>
                  </a:lnTo>
                  <a:lnTo>
                    <a:pt x="342" y="424"/>
                  </a:lnTo>
                  <a:lnTo>
                    <a:pt x="331" y="423"/>
                  </a:lnTo>
                  <a:lnTo>
                    <a:pt x="321" y="423"/>
                  </a:lnTo>
                  <a:lnTo>
                    <a:pt x="312" y="423"/>
                  </a:lnTo>
                  <a:lnTo>
                    <a:pt x="300" y="421"/>
                  </a:lnTo>
                  <a:lnTo>
                    <a:pt x="289" y="419"/>
                  </a:lnTo>
                  <a:lnTo>
                    <a:pt x="277" y="417"/>
                  </a:lnTo>
                  <a:lnTo>
                    <a:pt x="266" y="417"/>
                  </a:lnTo>
                  <a:lnTo>
                    <a:pt x="251" y="413"/>
                  </a:lnTo>
                  <a:lnTo>
                    <a:pt x="236" y="409"/>
                  </a:lnTo>
                  <a:lnTo>
                    <a:pt x="220" y="404"/>
                  </a:lnTo>
                  <a:lnTo>
                    <a:pt x="207" y="400"/>
                  </a:lnTo>
                  <a:lnTo>
                    <a:pt x="190" y="394"/>
                  </a:lnTo>
                  <a:lnTo>
                    <a:pt x="175" y="388"/>
                  </a:lnTo>
                  <a:lnTo>
                    <a:pt x="158" y="381"/>
                  </a:lnTo>
                  <a:lnTo>
                    <a:pt x="143" y="375"/>
                  </a:lnTo>
                  <a:lnTo>
                    <a:pt x="125" y="365"/>
                  </a:lnTo>
                  <a:lnTo>
                    <a:pt x="110" y="356"/>
                  </a:lnTo>
                  <a:lnTo>
                    <a:pt x="95" y="346"/>
                  </a:lnTo>
                  <a:lnTo>
                    <a:pt x="82" y="337"/>
                  </a:lnTo>
                  <a:lnTo>
                    <a:pt x="68" y="324"/>
                  </a:lnTo>
                  <a:lnTo>
                    <a:pt x="55" y="312"/>
                  </a:lnTo>
                  <a:lnTo>
                    <a:pt x="44" y="299"/>
                  </a:lnTo>
                  <a:lnTo>
                    <a:pt x="36" y="286"/>
                  </a:lnTo>
                  <a:lnTo>
                    <a:pt x="25" y="269"/>
                  </a:lnTo>
                  <a:lnTo>
                    <a:pt x="19" y="251"/>
                  </a:lnTo>
                  <a:lnTo>
                    <a:pt x="11" y="234"/>
                  </a:lnTo>
                  <a:lnTo>
                    <a:pt x="8" y="217"/>
                  </a:lnTo>
                  <a:lnTo>
                    <a:pt x="2" y="200"/>
                  </a:lnTo>
                  <a:lnTo>
                    <a:pt x="0" y="183"/>
                  </a:lnTo>
                  <a:lnTo>
                    <a:pt x="0" y="166"/>
                  </a:lnTo>
                  <a:lnTo>
                    <a:pt x="0" y="153"/>
                  </a:lnTo>
                  <a:lnTo>
                    <a:pt x="0" y="137"/>
                  </a:lnTo>
                  <a:lnTo>
                    <a:pt x="2" y="126"/>
                  </a:lnTo>
                  <a:lnTo>
                    <a:pt x="4" y="115"/>
                  </a:lnTo>
                  <a:lnTo>
                    <a:pt x="9" y="107"/>
                  </a:lnTo>
                  <a:lnTo>
                    <a:pt x="19" y="99"/>
                  </a:lnTo>
                  <a:lnTo>
                    <a:pt x="36" y="103"/>
                  </a:lnTo>
                  <a:lnTo>
                    <a:pt x="44" y="107"/>
                  </a:lnTo>
                  <a:lnTo>
                    <a:pt x="53" y="116"/>
                  </a:lnTo>
                  <a:lnTo>
                    <a:pt x="63" y="128"/>
                  </a:lnTo>
                  <a:lnTo>
                    <a:pt x="74" y="143"/>
                  </a:lnTo>
                  <a:lnTo>
                    <a:pt x="84" y="158"/>
                  </a:lnTo>
                  <a:lnTo>
                    <a:pt x="95" y="175"/>
                  </a:lnTo>
                  <a:lnTo>
                    <a:pt x="106" y="192"/>
                  </a:lnTo>
                  <a:lnTo>
                    <a:pt x="118" y="211"/>
                  </a:lnTo>
                  <a:lnTo>
                    <a:pt x="125" y="227"/>
                  </a:lnTo>
                  <a:lnTo>
                    <a:pt x="135" y="244"/>
                  </a:lnTo>
                  <a:lnTo>
                    <a:pt x="143" y="259"/>
                  </a:lnTo>
                  <a:lnTo>
                    <a:pt x="152" y="274"/>
                  </a:lnTo>
                  <a:lnTo>
                    <a:pt x="156" y="286"/>
                  </a:lnTo>
                  <a:lnTo>
                    <a:pt x="162" y="295"/>
                  </a:lnTo>
                  <a:lnTo>
                    <a:pt x="165" y="301"/>
                  </a:lnTo>
                  <a:lnTo>
                    <a:pt x="167" y="305"/>
                  </a:lnTo>
                  <a:lnTo>
                    <a:pt x="167" y="305"/>
                  </a:lnTo>
                  <a:close/>
                </a:path>
              </a:pathLst>
            </a:custGeom>
            <a:solidFill>
              <a:srgbClr val="8989A8"/>
            </a:solidFill>
            <a:ln w="9525">
              <a:noFill/>
              <a:round/>
            </a:ln>
          </p:spPr>
          <p:txBody>
            <a:bodyPr/>
            <a:lstStyle/>
            <a:p>
              <a:endParaRPr lang="en-US"/>
            </a:p>
          </p:txBody>
        </p:sp>
        <p:sp>
          <p:nvSpPr>
            <p:cNvPr id="352516" name="Freeform 260"/>
            <p:cNvSpPr/>
            <p:nvPr/>
          </p:nvSpPr>
          <p:spPr bwMode="auto">
            <a:xfrm>
              <a:off x="3168" y="2532"/>
              <a:ext cx="28" cy="31"/>
            </a:xfrm>
            <a:custGeom>
              <a:avLst/>
              <a:gdLst/>
              <a:ahLst/>
              <a:cxnLst>
                <a:cxn ang="0">
                  <a:pos x="57" y="0"/>
                </a:cxn>
                <a:cxn ang="0">
                  <a:pos x="57" y="63"/>
                </a:cxn>
                <a:cxn ang="0">
                  <a:pos x="0" y="63"/>
                </a:cxn>
                <a:cxn ang="0">
                  <a:pos x="57" y="0"/>
                </a:cxn>
                <a:cxn ang="0">
                  <a:pos x="57" y="0"/>
                </a:cxn>
              </a:cxnLst>
              <a:rect l="0" t="0" r="r" b="b"/>
              <a:pathLst>
                <a:path w="57" h="63">
                  <a:moveTo>
                    <a:pt x="57" y="0"/>
                  </a:moveTo>
                  <a:lnTo>
                    <a:pt x="57" y="63"/>
                  </a:lnTo>
                  <a:lnTo>
                    <a:pt x="0" y="63"/>
                  </a:lnTo>
                  <a:lnTo>
                    <a:pt x="57" y="0"/>
                  </a:lnTo>
                  <a:lnTo>
                    <a:pt x="57" y="0"/>
                  </a:lnTo>
                  <a:close/>
                </a:path>
              </a:pathLst>
            </a:custGeom>
            <a:solidFill>
              <a:srgbClr val="96A3F7"/>
            </a:solidFill>
            <a:ln w="9525">
              <a:noFill/>
              <a:round/>
            </a:ln>
          </p:spPr>
          <p:txBody>
            <a:bodyPr/>
            <a:lstStyle/>
            <a:p>
              <a:endParaRPr lang="en-US"/>
            </a:p>
          </p:txBody>
        </p:sp>
        <p:sp>
          <p:nvSpPr>
            <p:cNvPr id="352517" name="Freeform 261"/>
            <p:cNvSpPr/>
            <p:nvPr/>
          </p:nvSpPr>
          <p:spPr bwMode="auto">
            <a:xfrm>
              <a:off x="4096" y="2523"/>
              <a:ext cx="83" cy="52"/>
            </a:xfrm>
            <a:custGeom>
              <a:avLst/>
              <a:gdLst/>
              <a:ahLst/>
              <a:cxnLst>
                <a:cxn ang="0">
                  <a:pos x="1" y="0"/>
                </a:cxn>
                <a:cxn ang="0">
                  <a:pos x="46" y="0"/>
                </a:cxn>
                <a:cxn ang="0">
                  <a:pos x="70" y="17"/>
                </a:cxn>
                <a:cxn ang="0">
                  <a:pos x="83" y="23"/>
                </a:cxn>
                <a:cxn ang="0">
                  <a:pos x="75" y="48"/>
                </a:cxn>
                <a:cxn ang="0">
                  <a:pos x="37" y="52"/>
                </a:cxn>
                <a:cxn ang="0">
                  <a:pos x="24" y="50"/>
                </a:cxn>
                <a:cxn ang="0">
                  <a:pos x="0" y="29"/>
                </a:cxn>
                <a:cxn ang="0">
                  <a:pos x="21" y="29"/>
                </a:cxn>
                <a:cxn ang="0">
                  <a:pos x="1" y="0"/>
                </a:cxn>
              </a:cxnLst>
              <a:rect l="0" t="0" r="r" b="b"/>
              <a:pathLst>
                <a:path w="83" h="52">
                  <a:moveTo>
                    <a:pt x="1" y="0"/>
                  </a:moveTo>
                  <a:lnTo>
                    <a:pt x="46" y="0"/>
                  </a:lnTo>
                  <a:lnTo>
                    <a:pt x="70" y="17"/>
                  </a:lnTo>
                  <a:lnTo>
                    <a:pt x="83" y="23"/>
                  </a:lnTo>
                  <a:lnTo>
                    <a:pt x="75" y="48"/>
                  </a:lnTo>
                  <a:lnTo>
                    <a:pt x="37" y="52"/>
                  </a:lnTo>
                  <a:lnTo>
                    <a:pt x="24" y="50"/>
                  </a:lnTo>
                  <a:lnTo>
                    <a:pt x="0" y="29"/>
                  </a:lnTo>
                  <a:cubicBezTo>
                    <a:pt x="0" y="26"/>
                    <a:pt x="21" y="34"/>
                    <a:pt x="21" y="29"/>
                  </a:cubicBezTo>
                  <a:cubicBezTo>
                    <a:pt x="27" y="17"/>
                    <a:pt x="1" y="0"/>
                    <a:pt x="1" y="0"/>
                  </a:cubicBezTo>
                  <a:close/>
                </a:path>
              </a:pathLst>
            </a:custGeom>
            <a:solidFill>
              <a:srgbClr val="996633"/>
            </a:solidFill>
            <a:ln w="9525" cap="flat" cmpd="sng">
              <a:noFill/>
              <a:prstDash val="solid"/>
              <a:round/>
            </a:ln>
            <a:effectLst/>
          </p:spPr>
          <p:txBody>
            <a:bodyPr lIns="107950" tIns="53975" rIns="107950" bIns="53975"/>
            <a:lstStyle/>
            <a:p>
              <a:endParaRPr lang="en-US"/>
            </a:p>
          </p:txBody>
        </p:sp>
      </p:grpSp>
      <p:pic>
        <p:nvPicPr>
          <p:cNvPr id="352518" name="Picture 262" descr="clipboard2"/>
          <p:cNvPicPr>
            <a:picLocks noChangeAspect="1" noChangeArrowheads="1"/>
          </p:cNvPicPr>
          <p:nvPr/>
        </p:nvPicPr>
        <p:blipFill>
          <a:blip r:embed="rId2" cstate="print"/>
          <a:srcRect/>
          <a:stretch>
            <a:fillRect/>
          </a:stretch>
        </p:blipFill>
        <p:spPr bwMode="auto">
          <a:xfrm>
            <a:off x="3092450" y="5078413"/>
            <a:ext cx="1106488" cy="1220787"/>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p:cNvSpPr>
            <a:spLocks noChangeArrowheads="1"/>
          </p:cNvSpPr>
          <p:nvPr/>
        </p:nvSpPr>
        <p:spPr bwMode="auto">
          <a:xfrm>
            <a:off x="144462" y="342900"/>
            <a:ext cx="8999538" cy="533400"/>
          </a:xfrm>
          <a:prstGeom prst="rect">
            <a:avLst/>
          </a:prstGeom>
          <a:noFill/>
          <a:ln w="9525">
            <a:noFill/>
            <a:miter lim="800000"/>
          </a:ln>
          <a:effectLst/>
        </p:spPr>
        <p:txBody>
          <a:bodyPr lIns="92075" tIns="46038" rIns="92075" bIns="46038" anchor="ctr"/>
          <a:lstStyle/>
          <a:p>
            <a:pPr eaLnBrk="1" hangingPunct="1">
              <a:buClr>
                <a:srgbClr val="73E1FF"/>
              </a:buClr>
            </a:pPr>
            <a:r>
              <a:rPr lang="en-US" sz="3600" dirty="0">
                <a:latin typeface="Arial Narrow" panose="020B0606020202030204" pitchFamily="34" charset="0"/>
              </a:rPr>
              <a:t>Subsystem Design Steps</a:t>
            </a:r>
            <a:endParaRPr lang="en-US" sz="3600" dirty="0">
              <a:latin typeface="Arial Narrow" panose="020B0606020202030204" pitchFamily="34" charset="0"/>
            </a:endParaRPr>
          </a:p>
        </p:txBody>
      </p:sp>
      <p:sp>
        <p:nvSpPr>
          <p:cNvPr id="355331" name="Rectangle 3"/>
          <p:cNvSpPr>
            <a:spLocks noChangeArrowheads="1"/>
          </p:cNvSpPr>
          <p:nvPr/>
        </p:nvSpPr>
        <p:spPr bwMode="auto">
          <a:xfrm>
            <a:off x="361950" y="1052513"/>
            <a:ext cx="8489950" cy="5043487"/>
          </a:xfrm>
          <a:prstGeom prst="rect">
            <a:avLst/>
          </a:prstGeom>
          <a:noFill/>
          <a:ln w="9525">
            <a:noFill/>
            <a:miter lim="800000"/>
          </a:ln>
          <a:effectLst/>
        </p:spPr>
        <p:txBody>
          <a:bodyPr lIns="107950" tIns="53975" rIns="107950" bIns="53975"/>
          <a:lstStyle/>
          <a:p>
            <a:pPr marL="339725" indent="-339725" eaLnBrk="1" hangingPunct="1">
              <a:lnSpc>
                <a:spcPct val="80000"/>
              </a:lnSpc>
              <a:spcBef>
                <a:spcPct val="30000"/>
              </a:spcBef>
              <a:buClr>
                <a:srgbClr val="FFFF99"/>
              </a:buClr>
              <a:buFont typeface="Wingdings" panose="05000000000000000000" pitchFamily="2" charset="2"/>
              <a:buChar char="w"/>
            </a:pPr>
            <a:r>
              <a:rPr lang="en-US" sz="3200" dirty="0"/>
              <a:t>Distribute subsystem behavior to subsystem elements</a:t>
            </a:r>
            <a:endParaRPr lang="en-US" sz="3200" dirty="0"/>
          </a:p>
          <a:p>
            <a:pPr marL="339725" indent="-339725" eaLnBrk="1" hangingPunct="1">
              <a:lnSpc>
                <a:spcPct val="80000"/>
              </a:lnSpc>
              <a:spcBef>
                <a:spcPct val="30000"/>
              </a:spcBef>
              <a:buClr>
                <a:srgbClr val="FFFF99"/>
              </a:buClr>
              <a:buFont typeface="Wingdings" panose="05000000000000000000" pitchFamily="2" charset="2"/>
              <a:buChar char="w"/>
            </a:pPr>
            <a:r>
              <a:rPr lang="en-US" sz="3200" dirty="0">
                <a:solidFill>
                  <a:schemeClr val="folHlink"/>
                </a:solidFill>
              </a:rPr>
              <a:t>Document subsystem elements</a:t>
            </a:r>
            <a:endParaRPr lang="en-US" sz="3200" dirty="0">
              <a:solidFill>
                <a:schemeClr val="folHlink"/>
              </a:solidFill>
            </a:endParaRPr>
          </a:p>
          <a:p>
            <a:pPr marL="339725" indent="-339725" eaLnBrk="1" hangingPunct="1">
              <a:lnSpc>
                <a:spcPct val="80000"/>
              </a:lnSpc>
              <a:spcBef>
                <a:spcPct val="30000"/>
              </a:spcBef>
              <a:buClr>
                <a:srgbClr val="FFFF99"/>
              </a:buClr>
              <a:buFont typeface="Wingdings" panose="05000000000000000000" pitchFamily="2" charset="2"/>
              <a:buChar char="w"/>
            </a:pPr>
            <a:r>
              <a:rPr lang="en-US" sz="3200" dirty="0">
                <a:solidFill>
                  <a:schemeClr val="folHlink"/>
                </a:solidFill>
              </a:rPr>
              <a:t>Describe subsystem dependencies</a:t>
            </a:r>
            <a:endParaRPr lang="en-US" sz="3200" dirty="0">
              <a:solidFill>
                <a:schemeClr val="folHlink"/>
              </a:solidFill>
            </a:endParaRPr>
          </a:p>
          <a:p>
            <a:pPr marL="339725" indent="-339725" eaLnBrk="1" hangingPunct="1">
              <a:lnSpc>
                <a:spcPct val="80000"/>
              </a:lnSpc>
              <a:spcBef>
                <a:spcPct val="30000"/>
              </a:spcBef>
              <a:buClr>
                <a:srgbClr val="FFFF99"/>
              </a:buClr>
              <a:buFont typeface="Wingdings" panose="05000000000000000000" pitchFamily="2" charset="2"/>
              <a:buChar char="w"/>
            </a:pPr>
            <a:r>
              <a:rPr lang="en-US" sz="3200" dirty="0">
                <a:solidFill>
                  <a:schemeClr val="folHlink"/>
                </a:solidFill>
              </a:rPr>
              <a:t>Checkpoints</a:t>
            </a:r>
            <a:endParaRPr lang="en-US" sz="3200" dirty="0">
              <a:solidFill>
                <a:schemeClr val="folHlink"/>
              </a:solidFill>
            </a:endParaRPr>
          </a:p>
        </p:txBody>
      </p:sp>
      <p:sp>
        <p:nvSpPr>
          <p:cNvPr id="355332" name="AutoShape 4"/>
          <p:cNvSpPr>
            <a:spLocks noChangeArrowheads="1"/>
          </p:cNvSpPr>
          <p:nvPr/>
        </p:nvSpPr>
        <p:spPr bwMode="auto">
          <a:xfrm>
            <a:off x="76200" y="1066800"/>
            <a:ext cx="352425" cy="381000"/>
          </a:xfrm>
          <a:prstGeom prst="star5">
            <a:avLst/>
          </a:prstGeom>
          <a:solidFill>
            <a:srgbClr val="FFFF99"/>
          </a:solidFill>
          <a:ln w="12700">
            <a:solidFill>
              <a:schemeClr val="bg2"/>
            </a:solidFill>
            <a:miter lim="800000"/>
          </a:ln>
          <a:effectLst/>
        </p:spPr>
        <p:txBody>
          <a:bodyPr wrap="none" lIns="107950" tIns="53975" rIns="107950" bIns="53975" anchor="ctr"/>
          <a:lstStyle/>
          <a:p>
            <a:endParaRPr lang="en-US"/>
          </a:p>
        </p:txBody>
      </p:sp>
      <p:grpSp>
        <p:nvGrpSpPr>
          <p:cNvPr id="2" name="Group 357"/>
          <p:cNvGrpSpPr/>
          <p:nvPr/>
        </p:nvGrpSpPr>
        <p:grpSpPr bwMode="auto">
          <a:xfrm>
            <a:off x="2333625" y="3708400"/>
            <a:ext cx="4356100" cy="2312988"/>
            <a:chOff x="1470" y="2492"/>
            <a:chExt cx="2744" cy="1457"/>
          </a:xfrm>
        </p:grpSpPr>
        <p:sp>
          <p:nvSpPr>
            <p:cNvPr id="355335" name="Rectangle 7"/>
            <p:cNvSpPr>
              <a:spLocks noChangeArrowheads="1"/>
            </p:cNvSpPr>
            <p:nvPr/>
          </p:nvSpPr>
          <p:spPr bwMode="auto">
            <a:xfrm>
              <a:off x="1725" y="2492"/>
              <a:ext cx="2212" cy="1457"/>
            </a:xfrm>
            <a:prstGeom prst="rect">
              <a:avLst/>
            </a:prstGeom>
            <a:solidFill>
              <a:srgbClr val="99CCFF"/>
            </a:solidFill>
            <a:ln w="38100">
              <a:solidFill>
                <a:srgbClr val="000000"/>
              </a:solidFill>
              <a:miter lim="800000"/>
            </a:ln>
          </p:spPr>
          <p:txBody>
            <a:bodyPr/>
            <a:lstStyle/>
            <a:p>
              <a:endParaRPr lang="en-US"/>
            </a:p>
          </p:txBody>
        </p:sp>
        <p:sp>
          <p:nvSpPr>
            <p:cNvPr id="355336" name="Freeform 8"/>
            <p:cNvSpPr/>
            <p:nvPr/>
          </p:nvSpPr>
          <p:spPr bwMode="auto">
            <a:xfrm>
              <a:off x="2356" y="2946"/>
              <a:ext cx="999" cy="836"/>
            </a:xfrm>
            <a:custGeom>
              <a:avLst/>
              <a:gdLst/>
              <a:ahLst/>
              <a:cxnLst>
                <a:cxn ang="0">
                  <a:pos x="0" y="648"/>
                </a:cxn>
                <a:cxn ang="0">
                  <a:pos x="268" y="652"/>
                </a:cxn>
                <a:cxn ang="0">
                  <a:pos x="271" y="646"/>
                </a:cxn>
                <a:cxn ang="0">
                  <a:pos x="279" y="628"/>
                </a:cxn>
                <a:cxn ang="0">
                  <a:pos x="290" y="600"/>
                </a:cxn>
                <a:cxn ang="0">
                  <a:pos x="306" y="564"/>
                </a:cxn>
                <a:cxn ang="0">
                  <a:pos x="325" y="520"/>
                </a:cxn>
                <a:cxn ang="0">
                  <a:pos x="347" y="472"/>
                </a:cxn>
                <a:cxn ang="0">
                  <a:pos x="371" y="419"/>
                </a:cxn>
                <a:cxn ang="0">
                  <a:pos x="396" y="364"/>
                </a:cxn>
                <a:cxn ang="0">
                  <a:pos x="423" y="307"/>
                </a:cxn>
                <a:cxn ang="0">
                  <a:pos x="449" y="251"/>
                </a:cxn>
                <a:cxn ang="0">
                  <a:pos x="476" y="195"/>
                </a:cxn>
                <a:cxn ang="0">
                  <a:pos x="502" y="145"/>
                </a:cxn>
                <a:cxn ang="0">
                  <a:pos x="528" y="97"/>
                </a:cxn>
                <a:cxn ang="0">
                  <a:pos x="552" y="57"/>
                </a:cxn>
                <a:cxn ang="0">
                  <a:pos x="573" y="24"/>
                </a:cxn>
                <a:cxn ang="0">
                  <a:pos x="591" y="0"/>
                </a:cxn>
                <a:cxn ang="0">
                  <a:pos x="889" y="9"/>
                </a:cxn>
                <a:cxn ang="0">
                  <a:pos x="893" y="13"/>
                </a:cxn>
                <a:cxn ang="0">
                  <a:pos x="902" y="28"/>
                </a:cxn>
                <a:cxn ang="0">
                  <a:pos x="917" y="50"/>
                </a:cxn>
                <a:cxn ang="0">
                  <a:pos x="936" y="80"/>
                </a:cxn>
                <a:cxn ang="0">
                  <a:pos x="960" y="116"/>
                </a:cxn>
                <a:cxn ang="0">
                  <a:pos x="986" y="157"/>
                </a:cxn>
                <a:cxn ang="0">
                  <a:pos x="1014" y="202"/>
                </a:cxn>
                <a:cxn ang="0">
                  <a:pos x="1044" y="252"/>
                </a:cxn>
                <a:cxn ang="0">
                  <a:pos x="1074" y="303"/>
                </a:cxn>
                <a:cxn ang="0">
                  <a:pos x="1103" y="356"/>
                </a:cxn>
                <a:cxn ang="0">
                  <a:pos x="1133" y="409"/>
                </a:cxn>
                <a:cxn ang="0">
                  <a:pos x="1160" y="462"/>
                </a:cxn>
                <a:cxn ang="0">
                  <a:pos x="1185" y="512"/>
                </a:cxn>
                <a:cxn ang="0">
                  <a:pos x="1206" y="561"/>
                </a:cxn>
                <a:cxn ang="0">
                  <a:pos x="1223" y="606"/>
                </a:cxn>
                <a:cxn ang="0">
                  <a:pos x="1236" y="646"/>
                </a:cxn>
                <a:cxn ang="0">
                  <a:pos x="1496" y="648"/>
                </a:cxn>
                <a:cxn ang="0">
                  <a:pos x="730" y="1030"/>
                </a:cxn>
                <a:cxn ang="0">
                  <a:pos x="0" y="648"/>
                </a:cxn>
              </a:cxnLst>
              <a:rect l="0" t="0" r="r" b="b"/>
              <a:pathLst>
                <a:path w="1496" h="1030">
                  <a:moveTo>
                    <a:pt x="0" y="648"/>
                  </a:moveTo>
                  <a:lnTo>
                    <a:pt x="268" y="652"/>
                  </a:lnTo>
                  <a:lnTo>
                    <a:pt x="271" y="646"/>
                  </a:lnTo>
                  <a:lnTo>
                    <a:pt x="279" y="628"/>
                  </a:lnTo>
                  <a:lnTo>
                    <a:pt x="290" y="600"/>
                  </a:lnTo>
                  <a:lnTo>
                    <a:pt x="306" y="564"/>
                  </a:lnTo>
                  <a:lnTo>
                    <a:pt x="325" y="520"/>
                  </a:lnTo>
                  <a:lnTo>
                    <a:pt x="347" y="472"/>
                  </a:lnTo>
                  <a:lnTo>
                    <a:pt x="371" y="419"/>
                  </a:lnTo>
                  <a:lnTo>
                    <a:pt x="396" y="364"/>
                  </a:lnTo>
                  <a:lnTo>
                    <a:pt x="423" y="307"/>
                  </a:lnTo>
                  <a:lnTo>
                    <a:pt x="449" y="251"/>
                  </a:lnTo>
                  <a:lnTo>
                    <a:pt x="476" y="195"/>
                  </a:lnTo>
                  <a:lnTo>
                    <a:pt x="502" y="145"/>
                  </a:lnTo>
                  <a:lnTo>
                    <a:pt x="528" y="97"/>
                  </a:lnTo>
                  <a:lnTo>
                    <a:pt x="552" y="57"/>
                  </a:lnTo>
                  <a:lnTo>
                    <a:pt x="573" y="24"/>
                  </a:lnTo>
                  <a:lnTo>
                    <a:pt x="591" y="0"/>
                  </a:lnTo>
                  <a:lnTo>
                    <a:pt x="889" y="9"/>
                  </a:lnTo>
                  <a:lnTo>
                    <a:pt x="893" y="13"/>
                  </a:lnTo>
                  <a:lnTo>
                    <a:pt x="902" y="28"/>
                  </a:lnTo>
                  <a:lnTo>
                    <a:pt x="917" y="50"/>
                  </a:lnTo>
                  <a:lnTo>
                    <a:pt x="936" y="80"/>
                  </a:lnTo>
                  <a:lnTo>
                    <a:pt x="960" y="116"/>
                  </a:lnTo>
                  <a:lnTo>
                    <a:pt x="986" y="157"/>
                  </a:lnTo>
                  <a:lnTo>
                    <a:pt x="1014" y="202"/>
                  </a:lnTo>
                  <a:lnTo>
                    <a:pt x="1044" y="252"/>
                  </a:lnTo>
                  <a:lnTo>
                    <a:pt x="1074" y="303"/>
                  </a:lnTo>
                  <a:lnTo>
                    <a:pt x="1103" y="356"/>
                  </a:lnTo>
                  <a:lnTo>
                    <a:pt x="1133" y="409"/>
                  </a:lnTo>
                  <a:lnTo>
                    <a:pt x="1160" y="462"/>
                  </a:lnTo>
                  <a:lnTo>
                    <a:pt x="1185" y="512"/>
                  </a:lnTo>
                  <a:lnTo>
                    <a:pt x="1206" y="561"/>
                  </a:lnTo>
                  <a:lnTo>
                    <a:pt x="1223" y="606"/>
                  </a:lnTo>
                  <a:lnTo>
                    <a:pt x="1236" y="646"/>
                  </a:lnTo>
                  <a:lnTo>
                    <a:pt x="1496" y="648"/>
                  </a:lnTo>
                  <a:lnTo>
                    <a:pt x="730" y="1030"/>
                  </a:lnTo>
                  <a:lnTo>
                    <a:pt x="0" y="648"/>
                  </a:lnTo>
                  <a:close/>
                </a:path>
              </a:pathLst>
            </a:custGeom>
            <a:solidFill>
              <a:srgbClr val="001E59"/>
            </a:solidFill>
            <a:ln w="9525">
              <a:noFill/>
              <a:round/>
            </a:ln>
          </p:spPr>
          <p:txBody>
            <a:bodyPr/>
            <a:lstStyle/>
            <a:p>
              <a:endParaRPr lang="en-US"/>
            </a:p>
          </p:txBody>
        </p:sp>
        <p:sp>
          <p:nvSpPr>
            <p:cNvPr id="355337" name="Freeform 9"/>
            <p:cNvSpPr/>
            <p:nvPr/>
          </p:nvSpPr>
          <p:spPr bwMode="auto">
            <a:xfrm>
              <a:off x="2837" y="3763"/>
              <a:ext cx="13" cy="4"/>
            </a:xfrm>
            <a:custGeom>
              <a:avLst/>
              <a:gdLst/>
              <a:ahLst/>
              <a:cxnLst>
                <a:cxn ang="0">
                  <a:pos x="0" y="4"/>
                </a:cxn>
                <a:cxn ang="0">
                  <a:pos x="21" y="5"/>
                </a:cxn>
                <a:cxn ang="0">
                  <a:pos x="10" y="0"/>
                </a:cxn>
                <a:cxn ang="0">
                  <a:pos x="0" y="4"/>
                </a:cxn>
              </a:cxnLst>
              <a:rect l="0" t="0" r="r" b="b"/>
              <a:pathLst>
                <a:path w="21" h="5">
                  <a:moveTo>
                    <a:pt x="0" y="4"/>
                  </a:moveTo>
                  <a:lnTo>
                    <a:pt x="21" y="5"/>
                  </a:lnTo>
                  <a:lnTo>
                    <a:pt x="10" y="0"/>
                  </a:lnTo>
                  <a:lnTo>
                    <a:pt x="0" y="4"/>
                  </a:lnTo>
                  <a:close/>
                </a:path>
              </a:pathLst>
            </a:custGeom>
            <a:solidFill>
              <a:srgbClr val="AD7C5B"/>
            </a:solidFill>
            <a:ln w="9525">
              <a:noFill/>
              <a:round/>
            </a:ln>
          </p:spPr>
          <p:txBody>
            <a:bodyPr/>
            <a:lstStyle/>
            <a:p>
              <a:endParaRPr lang="en-US"/>
            </a:p>
          </p:txBody>
        </p:sp>
        <p:sp>
          <p:nvSpPr>
            <p:cNvPr id="355338" name="Freeform 10"/>
            <p:cNvSpPr/>
            <p:nvPr/>
          </p:nvSpPr>
          <p:spPr bwMode="auto">
            <a:xfrm>
              <a:off x="2419" y="2966"/>
              <a:ext cx="873" cy="797"/>
            </a:xfrm>
            <a:custGeom>
              <a:avLst/>
              <a:gdLst/>
              <a:ahLst/>
              <a:cxnLst>
                <a:cxn ang="0">
                  <a:pos x="1126" y="645"/>
                </a:cxn>
                <a:cxn ang="0">
                  <a:pos x="1121" y="629"/>
                </a:cxn>
                <a:cxn ang="0">
                  <a:pos x="1111" y="593"/>
                </a:cxn>
                <a:cxn ang="0">
                  <a:pos x="1096" y="553"/>
                </a:cxn>
                <a:cxn ang="0">
                  <a:pos x="1077" y="510"/>
                </a:cxn>
                <a:cxn ang="0">
                  <a:pos x="1055" y="465"/>
                </a:cxn>
                <a:cxn ang="0">
                  <a:pos x="1031" y="418"/>
                </a:cxn>
                <a:cxn ang="0">
                  <a:pos x="1006" y="370"/>
                </a:cxn>
                <a:cxn ang="0">
                  <a:pos x="979" y="322"/>
                </a:cxn>
                <a:cxn ang="0">
                  <a:pos x="952" y="275"/>
                </a:cxn>
                <a:cxn ang="0">
                  <a:pos x="924" y="229"/>
                </a:cxn>
                <a:cxn ang="0">
                  <a:pos x="898" y="185"/>
                </a:cxn>
                <a:cxn ang="0">
                  <a:pos x="871" y="144"/>
                </a:cxn>
                <a:cxn ang="0">
                  <a:pos x="848" y="106"/>
                </a:cxn>
                <a:cxn ang="0">
                  <a:pos x="826" y="73"/>
                </a:cxn>
                <a:cxn ang="0">
                  <a:pos x="809" y="46"/>
                </a:cxn>
                <a:cxn ang="0">
                  <a:pos x="794" y="23"/>
                </a:cxn>
                <a:cxn ang="0">
                  <a:pos x="784" y="8"/>
                </a:cxn>
                <a:cxn ang="0">
                  <a:pos x="507" y="0"/>
                </a:cxn>
                <a:cxn ang="0">
                  <a:pos x="489" y="26"/>
                </a:cxn>
                <a:cxn ang="0">
                  <a:pos x="468" y="59"/>
                </a:cxn>
                <a:cxn ang="0">
                  <a:pos x="445" y="101"/>
                </a:cxn>
                <a:cxn ang="0">
                  <a:pos x="421" y="147"/>
                </a:cxn>
                <a:cxn ang="0">
                  <a:pos x="395" y="198"/>
                </a:cxn>
                <a:cxn ang="0">
                  <a:pos x="370" y="251"/>
                </a:cxn>
                <a:cxn ang="0">
                  <a:pos x="344" y="305"/>
                </a:cxn>
                <a:cxn ang="0">
                  <a:pos x="319" y="359"/>
                </a:cxn>
                <a:cxn ang="0">
                  <a:pos x="294" y="413"/>
                </a:cxn>
                <a:cxn ang="0">
                  <a:pos x="272" y="464"/>
                </a:cxn>
                <a:cxn ang="0">
                  <a:pos x="251" y="510"/>
                </a:cxn>
                <a:cxn ang="0">
                  <a:pos x="233" y="552"/>
                </a:cxn>
                <a:cxn ang="0">
                  <a:pos x="218" y="586"/>
                </a:cxn>
                <a:cxn ang="0">
                  <a:pos x="207" y="613"/>
                </a:cxn>
                <a:cxn ang="0">
                  <a:pos x="200" y="630"/>
                </a:cxn>
                <a:cxn ang="0">
                  <a:pos x="196" y="637"/>
                </a:cxn>
                <a:cxn ang="0">
                  <a:pos x="190" y="651"/>
                </a:cxn>
                <a:cxn ang="0">
                  <a:pos x="0" y="650"/>
                </a:cxn>
                <a:cxn ang="0">
                  <a:pos x="637" y="982"/>
                </a:cxn>
                <a:cxn ang="0">
                  <a:pos x="1310" y="647"/>
                </a:cxn>
                <a:cxn ang="0">
                  <a:pos x="1126" y="645"/>
                </a:cxn>
              </a:cxnLst>
              <a:rect l="0" t="0" r="r" b="b"/>
              <a:pathLst>
                <a:path w="1310" h="982">
                  <a:moveTo>
                    <a:pt x="1126" y="645"/>
                  </a:moveTo>
                  <a:lnTo>
                    <a:pt x="1121" y="629"/>
                  </a:lnTo>
                  <a:lnTo>
                    <a:pt x="1111" y="593"/>
                  </a:lnTo>
                  <a:lnTo>
                    <a:pt x="1096" y="553"/>
                  </a:lnTo>
                  <a:lnTo>
                    <a:pt x="1077" y="510"/>
                  </a:lnTo>
                  <a:lnTo>
                    <a:pt x="1055" y="465"/>
                  </a:lnTo>
                  <a:lnTo>
                    <a:pt x="1031" y="418"/>
                  </a:lnTo>
                  <a:lnTo>
                    <a:pt x="1006" y="370"/>
                  </a:lnTo>
                  <a:lnTo>
                    <a:pt x="979" y="322"/>
                  </a:lnTo>
                  <a:lnTo>
                    <a:pt x="952" y="275"/>
                  </a:lnTo>
                  <a:lnTo>
                    <a:pt x="924" y="229"/>
                  </a:lnTo>
                  <a:lnTo>
                    <a:pt x="898" y="185"/>
                  </a:lnTo>
                  <a:lnTo>
                    <a:pt x="871" y="144"/>
                  </a:lnTo>
                  <a:lnTo>
                    <a:pt x="848" y="106"/>
                  </a:lnTo>
                  <a:lnTo>
                    <a:pt x="826" y="73"/>
                  </a:lnTo>
                  <a:lnTo>
                    <a:pt x="809" y="46"/>
                  </a:lnTo>
                  <a:lnTo>
                    <a:pt x="794" y="23"/>
                  </a:lnTo>
                  <a:lnTo>
                    <a:pt x="784" y="8"/>
                  </a:lnTo>
                  <a:lnTo>
                    <a:pt x="507" y="0"/>
                  </a:lnTo>
                  <a:lnTo>
                    <a:pt x="489" y="26"/>
                  </a:lnTo>
                  <a:lnTo>
                    <a:pt x="468" y="59"/>
                  </a:lnTo>
                  <a:lnTo>
                    <a:pt x="445" y="101"/>
                  </a:lnTo>
                  <a:lnTo>
                    <a:pt x="421" y="147"/>
                  </a:lnTo>
                  <a:lnTo>
                    <a:pt x="395" y="198"/>
                  </a:lnTo>
                  <a:lnTo>
                    <a:pt x="370" y="251"/>
                  </a:lnTo>
                  <a:lnTo>
                    <a:pt x="344" y="305"/>
                  </a:lnTo>
                  <a:lnTo>
                    <a:pt x="319" y="359"/>
                  </a:lnTo>
                  <a:lnTo>
                    <a:pt x="294" y="413"/>
                  </a:lnTo>
                  <a:lnTo>
                    <a:pt x="272" y="464"/>
                  </a:lnTo>
                  <a:lnTo>
                    <a:pt x="251" y="510"/>
                  </a:lnTo>
                  <a:lnTo>
                    <a:pt x="233" y="552"/>
                  </a:lnTo>
                  <a:lnTo>
                    <a:pt x="218" y="586"/>
                  </a:lnTo>
                  <a:lnTo>
                    <a:pt x="207" y="613"/>
                  </a:lnTo>
                  <a:lnTo>
                    <a:pt x="200" y="630"/>
                  </a:lnTo>
                  <a:lnTo>
                    <a:pt x="196" y="637"/>
                  </a:lnTo>
                  <a:lnTo>
                    <a:pt x="190" y="651"/>
                  </a:lnTo>
                  <a:lnTo>
                    <a:pt x="0" y="650"/>
                  </a:lnTo>
                  <a:lnTo>
                    <a:pt x="637" y="982"/>
                  </a:lnTo>
                  <a:lnTo>
                    <a:pt x="1310" y="647"/>
                  </a:lnTo>
                  <a:lnTo>
                    <a:pt x="1126" y="645"/>
                  </a:lnTo>
                  <a:close/>
                </a:path>
              </a:pathLst>
            </a:custGeom>
            <a:solidFill>
              <a:srgbClr val="0099CC"/>
            </a:solidFill>
            <a:ln w="9525">
              <a:noFill/>
              <a:round/>
            </a:ln>
          </p:spPr>
          <p:txBody>
            <a:bodyPr/>
            <a:lstStyle/>
            <a:p>
              <a:endParaRPr lang="en-US"/>
            </a:p>
          </p:txBody>
        </p:sp>
        <p:sp>
          <p:nvSpPr>
            <p:cNvPr id="355340" name="Freeform 12"/>
            <p:cNvSpPr/>
            <p:nvPr/>
          </p:nvSpPr>
          <p:spPr bwMode="auto">
            <a:xfrm>
              <a:off x="1470" y="2838"/>
              <a:ext cx="1226" cy="808"/>
            </a:xfrm>
            <a:custGeom>
              <a:avLst/>
              <a:gdLst/>
              <a:ahLst/>
              <a:cxnLst>
                <a:cxn ang="0">
                  <a:pos x="222" y="403"/>
                </a:cxn>
                <a:cxn ang="0">
                  <a:pos x="213" y="412"/>
                </a:cxn>
                <a:cxn ang="0">
                  <a:pos x="191" y="438"/>
                </a:cxn>
                <a:cxn ang="0">
                  <a:pos x="158" y="478"/>
                </a:cxn>
                <a:cxn ang="0">
                  <a:pos x="120" y="528"/>
                </a:cxn>
                <a:cxn ang="0">
                  <a:pos x="79" y="586"/>
                </a:cxn>
                <a:cxn ang="0">
                  <a:pos x="44" y="650"/>
                </a:cxn>
                <a:cxn ang="0">
                  <a:pos x="16" y="715"/>
                </a:cxn>
                <a:cxn ang="0">
                  <a:pos x="0" y="781"/>
                </a:cxn>
                <a:cxn ang="0">
                  <a:pos x="12" y="996"/>
                </a:cxn>
                <a:cxn ang="0">
                  <a:pos x="30" y="993"/>
                </a:cxn>
                <a:cxn ang="0">
                  <a:pos x="63" y="990"/>
                </a:cxn>
                <a:cxn ang="0">
                  <a:pos x="112" y="985"/>
                </a:cxn>
                <a:cxn ang="0">
                  <a:pos x="172" y="978"/>
                </a:cxn>
                <a:cxn ang="0">
                  <a:pos x="242" y="971"/>
                </a:cxn>
                <a:cxn ang="0">
                  <a:pos x="319" y="964"/>
                </a:cxn>
                <a:cxn ang="0">
                  <a:pos x="403" y="956"/>
                </a:cxn>
                <a:cxn ang="0">
                  <a:pos x="490" y="948"/>
                </a:cxn>
                <a:cxn ang="0">
                  <a:pos x="578" y="940"/>
                </a:cxn>
                <a:cxn ang="0">
                  <a:pos x="667" y="933"/>
                </a:cxn>
                <a:cxn ang="0">
                  <a:pos x="753" y="928"/>
                </a:cxn>
                <a:cxn ang="0">
                  <a:pos x="835" y="922"/>
                </a:cxn>
                <a:cxn ang="0">
                  <a:pos x="910" y="918"/>
                </a:cxn>
                <a:cxn ang="0">
                  <a:pos x="977" y="916"/>
                </a:cxn>
                <a:cxn ang="0">
                  <a:pos x="1033" y="916"/>
                </a:cxn>
                <a:cxn ang="0">
                  <a:pos x="1056" y="710"/>
                </a:cxn>
                <a:cxn ang="0">
                  <a:pos x="1025" y="690"/>
                </a:cxn>
                <a:cxn ang="0">
                  <a:pos x="1033" y="681"/>
                </a:cxn>
                <a:cxn ang="0">
                  <a:pos x="1050" y="664"/>
                </a:cxn>
                <a:cxn ang="0">
                  <a:pos x="1076" y="639"/>
                </a:cxn>
                <a:cxn ang="0">
                  <a:pos x="1107" y="608"/>
                </a:cxn>
                <a:cxn ang="0">
                  <a:pos x="1146" y="571"/>
                </a:cxn>
                <a:cxn ang="0">
                  <a:pos x="1191" y="530"/>
                </a:cxn>
                <a:cxn ang="0">
                  <a:pos x="1242" y="485"/>
                </a:cxn>
                <a:cxn ang="0">
                  <a:pos x="1297" y="438"/>
                </a:cxn>
                <a:cxn ang="0">
                  <a:pos x="1358" y="389"/>
                </a:cxn>
                <a:cxn ang="0">
                  <a:pos x="1424" y="339"/>
                </a:cxn>
                <a:cxn ang="0">
                  <a:pos x="1493" y="289"/>
                </a:cxn>
                <a:cxn ang="0">
                  <a:pos x="1565" y="241"/>
                </a:cxn>
                <a:cxn ang="0">
                  <a:pos x="1640" y="193"/>
                </a:cxn>
                <a:cxn ang="0">
                  <a:pos x="1719" y="149"/>
                </a:cxn>
                <a:cxn ang="0">
                  <a:pos x="1798" y="109"/>
                </a:cxn>
                <a:cxn ang="0">
                  <a:pos x="1838" y="0"/>
                </a:cxn>
                <a:cxn ang="0">
                  <a:pos x="1830" y="1"/>
                </a:cxn>
                <a:cxn ang="0">
                  <a:pos x="1806" y="4"/>
                </a:cxn>
                <a:cxn ang="0">
                  <a:pos x="1766" y="11"/>
                </a:cxn>
                <a:cxn ang="0">
                  <a:pos x="1713" y="20"/>
                </a:cxn>
                <a:cxn ang="0">
                  <a:pos x="1646" y="32"/>
                </a:cxn>
                <a:cxn ang="0">
                  <a:pos x="1566" y="48"/>
                </a:cxn>
                <a:cxn ang="0">
                  <a:pos x="1477" y="68"/>
                </a:cxn>
                <a:cxn ang="0">
                  <a:pos x="1375" y="91"/>
                </a:cxn>
                <a:cxn ang="0">
                  <a:pos x="1266" y="117"/>
                </a:cxn>
                <a:cxn ang="0">
                  <a:pos x="1147" y="148"/>
                </a:cxn>
                <a:cxn ang="0">
                  <a:pos x="1021" y="185"/>
                </a:cxn>
                <a:cxn ang="0">
                  <a:pos x="888" y="226"/>
                </a:cxn>
                <a:cxn ang="0">
                  <a:pos x="750" y="271"/>
                </a:cxn>
                <a:cxn ang="0">
                  <a:pos x="607" y="321"/>
                </a:cxn>
                <a:cxn ang="0">
                  <a:pos x="461" y="378"/>
                </a:cxn>
                <a:cxn ang="0">
                  <a:pos x="311" y="439"/>
                </a:cxn>
              </a:cxnLst>
              <a:rect l="0" t="0" r="r" b="b"/>
              <a:pathLst>
                <a:path w="1838" h="996">
                  <a:moveTo>
                    <a:pt x="311" y="439"/>
                  </a:moveTo>
                  <a:lnTo>
                    <a:pt x="222" y="403"/>
                  </a:lnTo>
                  <a:lnTo>
                    <a:pt x="220" y="405"/>
                  </a:lnTo>
                  <a:lnTo>
                    <a:pt x="213" y="412"/>
                  </a:lnTo>
                  <a:lnTo>
                    <a:pt x="204" y="424"/>
                  </a:lnTo>
                  <a:lnTo>
                    <a:pt x="191" y="438"/>
                  </a:lnTo>
                  <a:lnTo>
                    <a:pt x="175" y="456"/>
                  </a:lnTo>
                  <a:lnTo>
                    <a:pt x="158" y="478"/>
                  </a:lnTo>
                  <a:lnTo>
                    <a:pt x="139" y="502"/>
                  </a:lnTo>
                  <a:lnTo>
                    <a:pt x="120" y="528"/>
                  </a:lnTo>
                  <a:lnTo>
                    <a:pt x="99" y="556"/>
                  </a:lnTo>
                  <a:lnTo>
                    <a:pt x="79" y="586"/>
                  </a:lnTo>
                  <a:lnTo>
                    <a:pt x="61" y="617"/>
                  </a:lnTo>
                  <a:lnTo>
                    <a:pt x="44" y="650"/>
                  </a:lnTo>
                  <a:lnTo>
                    <a:pt x="29" y="683"/>
                  </a:lnTo>
                  <a:lnTo>
                    <a:pt x="16" y="715"/>
                  </a:lnTo>
                  <a:lnTo>
                    <a:pt x="6" y="749"/>
                  </a:lnTo>
                  <a:lnTo>
                    <a:pt x="0" y="781"/>
                  </a:lnTo>
                  <a:lnTo>
                    <a:pt x="9" y="996"/>
                  </a:lnTo>
                  <a:lnTo>
                    <a:pt x="12" y="996"/>
                  </a:lnTo>
                  <a:lnTo>
                    <a:pt x="18" y="994"/>
                  </a:lnTo>
                  <a:lnTo>
                    <a:pt x="30" y="993"/>
                  </a:lnTo>
                  <a:lnTo>
                    <a:pt x="45" y="992"/>
                  </a:lnTo>
                  <a:lnTo>
                    <a:pt x="63" y="990"/>
                  </a:lnTo>
                  <a:lnTo>
                    <a:pt x="86" y="987"/>
                  </a:lnTo>
                  <a:lnTo>
                    <a:pt x="112" y="985"/>
                  </a:lnTo>
                  <a:lnTo>
                    <a:pt x="141" y="982"/>
                  </a:lnTo>
                  <a:lnTo>
                    <a:pt x="172" y="978"/>
                  </a:lnTo>
                  <a:lnTo>
                    <a:pt x="205" y="975"/>
                  </a:lnTo>
                  <a:lnTo>
                    <a:pt x="242" y="971"/>
                  </a:lnTo>
                  <a:lnTo>
                    <a:pt x="280" y="968"/>
                  </a:lnTo>
                  <a:lnTo>
                    <a:pt x="319" y="964"/>
                  </a:lnTo>
                  <a:lnTo>
                    <a:pt x="361" y="960"/>
                  </a:lnTo>
                  <a:lnTo>
                    <a:pt x="403" y="956"/>
                  </a:lnTo>
                  <a:lnTo>
                    <a:pt x="446" y="952"/>
                  </a:lnTo>
                  <a:lnTo>
                    <a:pt x="490" y="948"/>
                  </a:lnTo>
                  <a:lnTo>
                    <a:pt x="534" y="945"/>
                  </a:lnTo>
                  <a:lnTo>
                    <a:pt x="578" y="940"/>
                  </a:lnTo>
                  <a:lnTo>
                    <a:pt x="623" y="937"/>
                  </a:lnTo>
                  <a:lnTo>
                    <a:pt x="667" y="933"/>
                  </a:lnTo>
                  <a:lnTo>
                    <a:pt x="711" y="930"/>
                  </a:lnTo>
                  <a:lnTo>
                    <a:pt x="753" y="928"/>
                  </a:lnTo>
                  <a:lnTo>
                    <a:pt x="795" y="924"/>
                  </a:lnTo>
                  <a:lnTo>
                    <a:pt x="835" y="922"/>
                  </a:lnTo>
                  <a:lnTo>
                    <a:pt x="873" y="921"/>
                  </a:lnTo>
                  <a:lnTo>
                    <a:pt x="910" y="918"/>
                  </a:lnTo>
                  <a:lnTo>
                    <a:pt x="944" y="917"/>
                  </a:lnTo>
                  <a:lnTo>
                    <a:pt x="977" y="916"/>
                  </a:lnTo>
                  <a:lnTo>
                    <a:pt x="1007" y="916"/>
                  </a:lnTo>
                  <a:lnTo>
                    <a:pt x="1033" y="916"/>
                  </a:lnTo>
                  <a:lnTo>
                    <a:pt x="1056" y="917"/>
                  </a:lnTo>
                  <a:lnTo>
                    <a:pt x="1056" y="710"/>
                  </a:lnTo>
                  <a:lnTo>
                    <a:pt x="1024" y="691"/>
                  </a:lnTo>
                  <a:lnTo>
                    <a:pt x="1025" y="690"/>
                  </a:lnTo>
                  <a:lnTo>
                    <a:pt x="1029" y="687"/>
                  </a:lnTo>
                  <a:lnTo>
                    <a:pt x="1033" y="681"/>
                  </a:lnTo>
                  <a:lnTo>
                    <a:pt x="1041" y="673"/>
                  </a:lnTo>
                  <a:lnTo>
                    <a:pt x="1050" y="664"/>
                  </a:lnTo>
                  <a:lnTo>
                    <a:pt x="1062" y="652"/>
                  </a:lnTo>
                  <a:lnTo>
                    <a:pt x="1076" y="639"/>
                  </a:lnTo>
                  <a:lnTo>
                    <a:pt x="1091" y="624"/>
                  </a:lnTo>
                  <a:lnTo>
                    <a:pt x="1107" y="608"/>
                  </a:lnTo>
                  <a:lnTo>
                    <a:pt x="1125" y="590"/>
                  </a:lnTo>
                  <a:lnTo>
                    <a:pt x="1146" y="571"/>
                  </a:lnTo>
                  <a:lnTo>
                    <a:pt x="1168" y="551"/>
                  </a:lnTo>
                  <a:lnTo>
                    <a:pt x="1191" y="530"/>
                  </a:lnTo>
                  <a:lnTo>
                    <a:pt x="1215" y="508"/>
                  </a:lnTo>
                  <a:lnTo>
                    <a:pt x="1242" y="485"/>
                  </a:lnTo>
                  <a:lnTo>
                    <a:pt x="1269" y="462"/>
                  </a:lnTo>
                  <a:lnTo>
                    <a:pt x="1297" y="438"/>
                  </a:lnTo>
                  <a:lnTo>
                    <a:pt x="1327" y="413"/>
                  </a:lnTo>
                  <a:lnTo>
                    <a:pt x="1358" y="389"/>
                  </a:lnTo>
                  <a:lnTo>
                    <a:pt x="1390" y="364"/>
                  </a:lnTo>
                  <a:lnTo>
                    <a:pt x="1424" y="339"/>
                  </a:lnTo>
                  <a:lnTo>
                    <a:pt x="1457" y="314"/>
                  </a:lnTo>
                  <a:lnTo>
                    <a:pt x="1493" y="289"/>
                  </a:lnTo>
                  <a:lnTo>
                    <a:pt x="1528" y="265"/>
                  </a:lnTo>
                  <a:lnTo>
                    <a:pt x="1565" y="241"/>
                  </a:lnTo>
                  <a:lnTo>
                    <a:pt x="1602" y="216"/>
                  </a:lnTo>
                  <a:lnTo>
                    <a:pt x="1640" y="193"/>
                  </a:lnTo>
                  <a:lnTo>
                    <a:pt x="1679" y="170"/>
                  </a:lnTo>
                  <a:lnTo>
                    <a:pt x="1719" y="149"/>
                  </a:lnTo>
                  <a:lnTo>
                    <a:pt x="1758" y="129"/>
                  </a:lnTo>
                  <a:lnTo>
                    <a:pt x="1798" y="109"/>
                  </a:lnTo>
                  <a:lnTo>
                    <a:pt x="1838" y="91"/>
                  </a:lnTo>
                  <a:lnTo>
                    <a:pt x="1838" y="0"/>
                  </a:lnTo>
                  <a:lnTo>
                    <a:pt x="1836" y="0"/>
                  </a:lnTo>
                  <a:lnTo>
                    <a:pt x="1830" y="1"/>
                  </a:lnTo>
                  <a:lnTo>
                    <a:pt x="1820" y="2"/>
                  </a:lnTo>
                  <a:lnTo>
                    <a:pt x="1806" y="4"/>
                  </a:lnTo>
                  <a:lnTo>
                    <a:pt x="1788" y="8"/>
                  </a:lnTo>
                  <a:lnTo>
                    <a:pt x="1766" y="11"/>
                  </a:lnTo>
                  <a:lnTo>
                    <a:pt x="1742" y="15"/>
                  </a:lnTo>
                  <a:lnTo>
                    <a:pt x="1713" y="20"/>
                  </a:lnTo>
                  <a:lnTo>
                    <a:pt x="1681" y="26"/>
                  </a:lnTo>
                  <a:lnTo>
                    <a:pt x="1646" y="32"/>
                  </a:lnTo>
                  <a:lnTo>
                    <a:pt x="1608" y="40"/>
                  </a:lnTo>
                  <a:lnTo>
                    <a:pt x="1566" y="48"/>
                  </a:lnTo>
                  <a:lnTo>
                    <a:pt x="1523" y="57"/>
                  </a:lnTo>
                  <a:lnTo>
                    <a:pt x="1477" y="68"/>
                  </a:lnTo>
                  <a:lnTo>
                    <a:pt x="1427" y="78"/>
                  </a:lnTo>
                  <a:lnTo>
                    <a:pt x="1375" y="91"/>
                  </a:lnTo>
                  <a:lnTo>
                    <a:pt x="1322" y="103"/>
                  </a:lnTo>
                  <a:lnTo>
                    <a:pt x="1266" y="117"/>
                  </a:lnTo>
                  <a:lnTo>
                    <a:pt x="1207" y="132"/>
                  </a:lnTo>
                  <a:lnTo>
                    <a:pt x="1147" y="148"/>
                  </a:lnTo>
                  <a:lnTo>
                    <a:pt x="1085" y="167"/>
                  </a:lnTo>
                  <a:lnTo>
                    <a:pt x="1021" y="185"/>
                  </a:lnTo>
                  <a:lnTo>
                    <a:pt x="955" y="205"/>
                  </a:lnTo>
                  <a:lnTo>
                    <a:pt x="888" y="226"/>
                  </a:lnTo>
                  <a:lnTo>
                    <a:pt x="820" y="247"/>
                  </a:lnTo>
                  <a:lnTo>
                    <a:pt x="750" y="271"/>
                  </a:lnTo>
                  <a:lnTo>
                    <a:pt x="680" y="296"/>
                  </a:lnTo>
                  <a:lnTo>
                    <a:pt x="607" y="321"/>
                  </a:lnTo>
                  <a:lnTo>
                    <a:pt x="534" y="349"/>
                  </a:lnTo>
                  <a:lnTo>
                    <a:pt x="461" y="378"/>
                  </a:lnTo>
                  <a:lnTo>
                    <a:pt x="386" y="408"/>
                  </a:lnTo>
                  <a:lnTo>
                    <a:pt x="311" y="439"/>
                  </a:lnTo>
                  <a:close/>
                </a:path>
              </a:pathLst>
            </a:custGeom>
            <a:solidFill>
              <a:srgbClr val="336699"/>
            </a:solidFill>
            <a:ln w="9525">
              <a:noFill/>
              <a:round/>
            </a:ln>
          </p:spPr>
          <p:txBody>
            <a:bodyPr/>
            <a:lstStyle/>
            <a:p>
              <a:endParaRPr lang="en-US"/>
            </a:p>
          </p:txBody>
        </p:sp>
        <p:sp>
          <p:nvSpPr>
            <p:cNvPr id="355341" name="Freeform 13"/>
            <p:cNvSpPr/>
            <p:nvPr/>
          </p:nvSpPr>
          <p:spPr bwMode="auto">
            <a:xfrm>
              <a:off x="1482" y="2852"/>
              <a:ext cx="1203" cy="613"/>
            </a:xfrm>
            <a:custGeom>
              <a:avLst/>
              <a:gdLst/>
              <a:ahLst/>
              <a:cxnLst>
                <a:cxn ang="0">
                  <a:pos x="214" y="407"/>
                </a:cxn>
                <a:cxn ang="0">
                  <a:pos x="204" y="417"/>
                </a:cxn>
                <a:cxn ang="0">
                  <a:pos x="180" y="447"/>
                </a:cxn>
                <a:cxn ang="0">
                  <a:pos x="146" y="490"/>
                </a:cxn>
                <a:cxn ang="0">
                  <a:pos x="108" y="542"/>
                </a:cxn>
                <a:cxn ang="0">
                  <a:pos x="68" y="599"/>
                </a:cxn>
                <a:cxn ang="0">
                  <a:pos x="34" y="657"/>
                </a:cxn>
                <a:cxn ang="0">
                  <a:pos x="10" y="710"/>
                </a:cxn>
                <a:cxn ang="0">
                  <a:pos x="0" y="755"/>
                </a:cxn>
                <a:cxn ang="0">
                  <a:pos x="840" y="619"/>
                </a:cxn>
                <a:cxn ang="0">
                  <a:pos x="846" y="614"/>
                </a:cxn>
                <a:cxn ang="0">
                  <a:pos x="863" y="601"/>
                </a:cxn>
                <a:cxn ang="0">
                  <a:pos x="890" y="579"/>
                </a:cxn>
                <a:cxn ang="0">
                  <a:pos x="926" y="550"/>
                </a:cxn>
                <a:cxn ang="0">
                  <a:pos x="971" y="515"/>
                </a:cxn>
                <a:cxn ang="0">
                  <a:pos x="1024" y="475"/>
                </a:cxn>
                <a:cxn ang="0">
                  <a:pos x="1083" y="432"/>
                </a:cxn>
                <a:cxn ang="0">
                  <a:pos x="1150" y="386"/>
                </a:cxn>
                <a:cxn ang="0">
                  <a:pos x="1221" y="338"/>
                </a:cxn>
                <a:cxn ang="0">
                  <a:pos x="1296" y="289"/>
                </a:cxn>
                <a:cxn ang="0">
                  <a:pos x="1376" y="241"/>
                </a:cxn>
                <a:cxn ang="0">
                  <a:pos x="1459" y="195"/>
                </a:cxn>
                <a:cxn ang="0">
                  <a:pos x="1544" y="150"/>
                </a:cxn>
                <a:cxn ang="0">
                  <a:pos x="1629" y="110"/>
                </a:cxn>
                <a:cxn ang="0">
                  <a:pos x="1715" y="74"/>
                </a:cxn>
                <a:cxn ang="0">
                  <a:pos x="1802" y="43"/>
                </a:cxn>
                <a:cxn ang="0">
                  <a:pos x="1800" y="0"/>
                </a:cxn>
                <a:cxn ang="0">
                  <a:pos x="1785" y="2"/>
                </a:cxn>
                <a:cxn ang="0">
                  <a:pos x="1756" y="7"/>
                </a:cxn>
                <a:cxn ang="0">
                  <a:pos x="1712" y="14"/>
                </a:cxn>
                <a:cxn ang="0">
                  <a:pos x="1657" y="24"/>
                </a:cxn>
                <a:cxn ang="0">
                  <a:pos x="1588" y="37"/>
                </a:cxn>
                <a:cxn ang="0">
                  <a:pos x="1508" y="54"/>
                </a:cxn>
                <a:cxn ang="0">
                  <a:pos x="1417" y="74"/>
                </a:cxn>
                <a:cxn ang="0">
                  <a:pos x="1316" y="99"/>
                </a:cxn>
                <a:cxn ang="0">
                  <a:pos x="1204" y="127"/>
                </a:cxn>
                <a:cxn ang="0">
                  <a:pos x="1084" y="160"/>
                </a:cxn>
                <a:cxn ang="0">
                  <a:pos x="956" y="198"/>
                </a:cxn>
                <a:cxn ang="0">
                  <a:pos x="819" y="241"/>
                </a:cxn>
                <a:cxn ang="0">
                  <a:pos x="677" y="289"/>
                </a:cxn>
                <a:cxn ang="0">
                  <a:pos x="528" y="344"/>
                </a:cxn>
                <a:cxn ang="0">
                  <a:pos x="372" y="404"/>
                </a:cxn>
              </a:cxnLst>
              <a:rect l="0" t="0" r="r" b="b"/>
              <a:pathLst>
                <a:path w="1802" h="755">
                  <a:moveTo>
                    <a:pt x="293" y="436"/>
                  </a:moveTo>
                  <a:lnTo>
                    <a:pt x="214" y="407"/>
                  </a:lnTo>
                  <a:lnTo>
                    <a:pt x="211" y="409"/>
                  </a:lnTo>
                  <a:lnTo>
                    <a:pt x="204" y="417"/>
                  </a:lnTo>
                  <a:lnTo>
                    <a:pt x="194" y="430"/>
                  </a:lnTo>
                  <a:lnTo>
                    <a:pt x="180" y="447"/>
                  </a:lnTo>
                  <a:lnTo>
                    <a:pt x="164" y="467"/>
                  </a:lnTo>
                  <a:lnTo>
                    <a:pt x="146" y="490"/>
                  </a:lnTo>
                  <a:lnTo>
                    <a:pt x="127" y="515"/>
                  </a:lnTo>
                  <a:lnTo>
                    <a:pt x="108" y="542"/>
                  </a:lnTo>
                  <a:lnTo>
                    <a:pt x="87" y="571"/>
                  </a:lnTo>
                  <a:lnTo>
                    <a:pt x="68" y="599"/>
                  </a:lnTo>
                  <a:lnTo>
                    <a:pt x="50" y="628"/>
                  </a:lnTo>
                  <a:lnTo>
                    <a:pt x="34" y="657"/>
                  </a:lnTo>
                  <a:lnTo>
                    <a:pt x="20" y="685"/>
                  </a:lnTo>
                  <a:lnTo>
                    <a:pt x="10" y="710"/>
                  </a:lnTo>
                  <a:lnTo>
                    <a:pt x="3" y="734"/>
                  </a:lnTo>
                  <a:lnTo>
                    <a:pt x="0" y="755"/>
                  </a:lnTo>
                  <a:lnTo>
                    <a:pt x="1006" y="691"/>
                  </a:lnTo>
                  <a:lnTo>
                    <a:pt x="840" y="619"/>
                  </a:lnTo>
                  <a:lnTo>
                    <a:pt x="841" y="618"/>
                  </a:lnTo>
                  <a:lnTo>
                    <a:pt x="846" y="614"/>
                  </a:lnTo>
                  <a:lnTo>
                    <a:pt x="853" y="609"/>
                  </a:lnTo>
                  <a:lnTo>
                    <a:pt x="863" y="601"/>
                  </a:lnTo>
                  <a:lnTo>
                    <a:pt x="875" y="590"/>
                  </a:lnTo>
                  <a:lnTo>
                    <a:pt x="890" y="579"/>
                  </a:lnTo>
                  <a:lnTo>
                    <a:pt x="907" y="565"/>
                  </a:lnTo>
                  <a:lnTo>
                    <a:pt x="926" y="550"/>
                  </a:lnTo>
                  <a:lnTo>
                    <a:pt x="947" y="533"/>
                  </a:lnTo>
                  <a:lnTo>
                    <a:pt x="971" y="515"/>
                  </a:lnTo>
                  <a:lnTo>
                    <a:pt x="997" y="496"/>
                  </a:lnTo>
                  <a:lnTo>
                    <a:pt x="1024" y="475"/>
                  </a:lnTo>
                  <a:lnTo>
                    <a:pt x="1053" y="454"/>
                  </a:lnTo>
                  <a:lnTo>
                    <a:pt x="1083" y="432"/>
                  </a:lnTo>
                  <a:lnTo>
                    <a:pt x="1115" y="409"/>
                  </a:lnTo>
                  <a:lnTo>
                    <a:pt x="1150" y="386"/>
                  </a:lnTo>
                  <a:lnTo>
                    <a:pt x="1185" y="362"/>
                  </a:lnTo>
                  <a:lnTo>
                    <a:pt x="1221" y="338"/>
                  </a:lnTo>
                  <a:lnTo>
                    <a:pt x="1258" y="314"/>
                  </a:lnTo>
                  <a:lnTo>
                    <a:pt x="1296" y="289"/>
                  </a:lnTo>
                  <a:lnTo>
                    <a:pt x="1337" y="265"/>
                  </a:lnTo>
                  <a:lnTo>
                    <a:pt x="1376" y="241"/>
                  </a:lnTo>
                  <a:lnTo>
                    <a:pt x="1417" y="218"/>
                  </a:lnTo>
                  <a:lnTo>
                    <a:pt x="1459" y="195"/>
                  </a:lnTo>
                  <a:lnTo>
                    <a:pt x="1501" y="172"/>
                  </a:lnTo>
                  <a:lnTo>
                    <a:pt x="1544" y="150"/>
                  </a:lnTo>
                  <a:lnTo>
                    <a:pt x="1586" y="129"/>
                  </a:lnTo>
                  <a:lnTo>
                    <a:pt x="1629" y="110"/>
                  </a:lnTo>
                  <a:lnTo>
                    <a:pt x="1673" y="91"/>
                  </a:lnTo>
                  <a:lnTo>
                    <a:pt x="1715" y="74"/>
                  </a:lnTo>
                  <a:lnTo>
                    <a:pt x="1759" y="58"/>
                  </a:lnTo>
                  <a:lnTo>
                    <a:pt x="1802" y="43"/>
                  </a:lnTo>
                  <a:lnTo>
                    <a:pt x="1802" y="0"/>
                  </a:lnTo>
                  <a:lnTo>
                    <a:pt x="1800" y="0"/>
                  </a:lnTo>
                  <a:lnTo>
                    <a:pt x="1794" y="1"/>
                  </a:lnTo>
                  <a:lnTo>
                    <a:pt x="1785" y="2"/>
                  </a:lnTo>
                  <a:lnTo>
                    <a:pt x="1772" y="5"/>
                  </a:lnTo>
                  <a:lnTo>
                    <a:pt x="1756" y="7"/>
                  </a:lnTo>
                  <a:lnTo>
                    <a:pt x="1736" y="10"/>
                  </a:lnTo>
                  <a:lnTo>
                    <a:pt x="1712" y="14"/>
                  </a:lnTo>
                  <a:lnTo>
                    <a:pt x="1687" y="19"/>
                  </a:lnTo>
                  <a:lnTo>
                    <a:pt x="1657" y="24"/>
                  </a:lnTo>
                  <a:lnTo>
                    <a:pt x="1623" y="30"/>
                  </a:lnTo>
                  <a:lnTo>
                    <a:pt x="1588" y="37"/>
                  </a:lnTo>
                  <a:lnTo>
                    <a:pt x="1550" y="45"/>
                  </a:lnTo>
                  <a:lnTo>
                    <a:pt x="1508" y="54"/>
                  </a:lnTo>
                  <a:lnTo>
                    <a:pt x="1464" y="63"/>
                  </a:lnTo>
                  <a:lnTo>
                    <a:pt x="1417" y="74"/>
                  </a:lnTo>
                  <a:lnTo>
                    <a:pt x="1368" y="87"/>
                  </a:lnTo>
                  <a:lnTo>
                    <a:pt x="1316" y="99"/>
                  </a:lnTo>
                  <a:lnTo>
                    <a:pt x="1262" y="113"/>
                  </a:lnTo>
                  <a:lnTo>
                    <a:pt x="1204" y="127"/>
                  </a:lnTo>
                  <a:lnTo>
                    <a:pt x="1145" y="143"/>
                  </a:lnTo>
                  <a:lnTo>
                    <a:pt x="1084" y="160"/>
                  </a:lnTo>
                  <a:lnTo>
                    <a:pt x="1021" y="179"/>
                  </a:lnTo>
                  <a:lnTo>
                    <a:pt x="956" y="198"/>
                  </a:lnTo>
                  <a:lnTo>
                    <a:pt x="888" y="219"/>
                  </a:lnTo>
                  <a:lnTo>
                    <a:pt x="819" y="241"/>
                  </a:lnTo>
                  <a:lnTo>
                    <a:pt x="749" y="265"/>
                  </a:lnTo>
                  <a:lnTo>
                    <a:pt x="677" y="289"/>
                  </a:lnTo>
                  <a:lnTo>
                    <a:pt x="603" y="316"/>
                  </a:lnTo>
                  <a:lnTo>
                    <a:pt x="528" y="344"/>
                  </a:lnTo>
                  <a:lnTo>
                    <a:pt x="451" y="372"/>
                  </a:lnTo>
                  <a:lnTo>
                    <a:pt x="372" y="404"/>
                  </a:lnTo>
                  <a:lnTo>
                    <a:pt x="293" y="436"/>
                  </a:lnTo>
                  <a:close/>
                </a:path>
              </a:pathLst>
            </a:custGeom>
            <a:solidFill>
              <a:srgbClr val="0099CC"/>
            </a:solidFill>
            <a:ln w="9525">
              <a:noFill/>
              <a:round/>
            </a:ln>
          </p:spPr>
          <p:txBody>
            <a:bodyPr/>
            <a:lstStyle/>
            <a:p>
              <a:endParaRPr lang="en-US"/>
            </a:p>
          </p:txBody>
        </p:sp>
        <p:sp>
          <p:nvSpPr>
            <p:cNvPr id="355354" name="Freeform 26"/>
            <p:cNvSpPr/>
            <p:nvPr/>
          </p:nvSpPr>
          <p:spPr bwMode="auto">
            <a:xfrm>
              <a:off x="2988" y="2838"/>
              <a:ext cx="1226" cy="808"/>
            </a:xfrm>
            <a:custGeom>
              <a:avLst/>
              <a:gdLst/>
              <a:ahLst/>
              <a:cxnLst>
                <a:cxn ang="0">
                  <a:pos x="1616" y="403"/>
                </a:cxn>
                <a:cxn ang="0">
                  <a:pos x="1624" y="412"/>
                </a:cxn>
                <a:cxn ang="0">
                  <a:pos x="1647" y="438"/>
                </a:cxn>
                <a:cxn ang="0">
                  <a:pos x="1680" y="478"/>
                </a:cxn>
                <a:cxn ang="0">
                  <a:pos x="1718" y="528"/>
                </a:cxn>
                <a:cxn ang="0">
                  <a:pos x="1757" y="586"/>
                </a:cxn>
                <a:cxn ang="0">
                  <a:pos x="1793" y="650"/>
                </a:cxn>
                <a:cxn ang="0">
                  <a:pos x="1822" y="715"/>
                </a:cxn>
                <a:cxn ang="0">
                  <a:pos x="1838" y="781"/>
                </a:cxn>
                <a:cxn ang="0">
                  <a:pos x="1826" y="996"/>
                </a:cxn>
                <a:cxn ang="0">
                  <a:pos x="1808" y="993"/>
                </a:cxn>
                <a:cxn ang="0">
                  <a:pos x="1775" y="990"/>
                </a:cxn>
                <a:cxn ang="0">
                  <a:pos x="1726" y="985"/>
                </a:cxn>
                <a:cxn ang="0">
                  <a:pos x="1666" y="978"/>
                </a:cxn>
                <a:cxn ang="0">
                  <a:pos x="1596" y="971"/>
                </a:cxn>
                <a:cxn ang="0">
                  <a:pos x="1519" y="964"/>
                </a:cxn>
                <a:cxn ang="0">
                  <a:pos x="1435" y="956"/>
                </a:cxn>
                <a:cxn ang="0">
                  <a:pos x="1348" y="948"/>
                </a:cxn>
                <a:cxn ang="0">
                  <a:pos x="1260" y="940"/>
                </a:cxn>
                <a:cxn ang="0">
                  <a:pos x="1171" y="933"/>
                </a:cxn>
                <a:cxn ang="0">
                  <a:pos x="1085" y="928"/>
                </a:cxn>
                <a:cxn ang="0">
                  <a:pos x="1003" y="922"/>
                </a:cxn>
                <a:cxn ang="0">
                  <a:pos x="928" y="918"/>
                </a:cxn>
                <a:cxn ang="0">
                  <a:pos x="861" y="916"/>
                </a:cxn>
                <a:cxn ang="0">
                  <a:pos x="805" y="916"/>
                </a:cxn>
                <a:cxn ang="0">
                  <a:pos x="782" y="710"/>
                </a:cxn>
                <a:cxn ang="0">
                  <a:pos x="812" y="690"/>
                </a:cxn>
                <a:cxn ang="0">
                  <a:pos x="804" y="681"/>
                </a:cxn>
                <a:cxn ang="0">
                  <a:pos x="786" y="664"/>
                </a:cxn>
                <a:cxn ang="0">
                  <a:pos x="762" y="639"/>
                </a:cxn>
                <a:cxn ang="0">
                  <a:pos x="730" y="608"/>
                </a:cxn>
                <a:cxn ang="0">
                  <a:pos x="692" y="571"/>
                </a:cxn>
                <a:cxn ang="0">
                  <a:pos x="647" y="530"/>
                </a:cxn>
                <a:cxn ang="0">
                  <a:pos x="596" y="485"/>
                </a:cxn>
                <a:cxn ang="0">
                  <a:pos x="540" y="438"/>
                </a:cxn>
                <a:cxn ang="0">
                  <a:pos x="479" y="389"/>
                </a:cxn>
                <a:cxn ang="0">
                  <a:pos x="414" y="339"/>
                </a:cxn>
                <a:cxn ang="0">
                  <a:pos x="345" y="289"/>
                </a:cxn>
                <a:cxn ang="0">
                  <a:pos x="273" y="241"/>
                </a:cxn>
                <a:cxn ang="0">
                  <a:pos x="198" y="193"/>
                </a:cxn>
                <a:cxn ang="0">
                  <a:pos x="119" y="149"/>
                </a:cxn>
                <a:cxn ang="0">
                  <a:pos x="40" y="109"/>
                </a:cxn>
                <a:cxn ang="0">
                  <a:pos x="0" y="0"/>
                </a:cxn>
                <a:cxn ang="0">
                  <a:pos x="8" y="1"/>
                </a:cxn>
                <a:cxn ang="0">
                  <a:pos x="32" y="4"/>
                </a:cxn>
                <a:cxn ang="0">
                  <a:pos x="72" y="11"/>
                </a:cxn>
                <a:cxn ang="0">
                  <a:pos x="125" y="20"/>
                </a:cxn>
                <a:cxn ang="0">
                  <a:pos x="192" y="32"/>
                </a:cxn>
                <a:cxn ang="0">
                  <a:pos x="272" y="48"/>
                </a:cxn>
                <a:cxn ang="0">
                  <a:pos x="361" y="68"/>
                </a:cxn>
                <a:cxn ang="0">
                  <a:pos x="463" y="91"/>
                </a:cxn>
                <a:cxn ang="0">
                  <a:pos x="572" y="117"/>
                </a:cxn>
                <a:cxn ang="0">
                  <a:pos x="691" y="148"/>
                </a:cxn>
                <a:cxn ang="0">
                  <a:pos x="816" y="185"/>
                </a:cxn>
                <a:cxn ang="0">
                  <a:pos x="949" y="226"/>
                </a:cxn>
                <a:cxn ang="0">
                  <a:pos x="1087" y="271"/>
                </a:cxn>
                <a:cxn ang="0">
                  <a:pos x="1230" y="321"/>
                </a:cxn>
                <a:cxn ang="0">
                  <a:pos x="1376" y="378"/>
                </a:cxn>
                <a:cxn ang="0">
                  <a:pos x="1526" y="439"/>
                </a:cxn>
              </a:cxnLst>
              <a:rect l="0" t="0" r="r" b="b"/>
              <a:pathLst>
                <a:path w="1838" h="996">
                  <a:moveTo>
                    <a:pt x="1526" y="439"/>
                  </a:moveTo>
                  <a:lnTo>
                    <a:pt x="1616" y="403"/>
                  </a:lnTo>
                  <a:lnTo>
                    <a:pt x="1618" y="405"/>
                  </a:lnTo>
                  <a:lnTo>
                    <a:pt x="1624" y="412"/>
                  </a:lnTo>
                  <a:lnTo>
                    <a:pt x="1634" y="424"/>
                  </a:lnTo>
                  <a:lnTo>
                    <a:pt x="1647" y="438"/>
                  </a:lnTo>
                  <a:lnTo>
                    <a:pt x="1663" y="456"/>
                  </a:lnTo>
                  <a:lnTo>
                    <a:pt x="1680" y="478"/>
                  </a:lnTo>
                  <a:lnTo>
                    <a:pt x="1699" y="502"/>
                  </a:lnTo>
                  <a:lnTo>
                    <a:pt x="1718" y="528"/>
                  </a:lnTo>
                  <a:lnTo>
                    <a:pt x="1738" y="556"/>
                  </a:lnTo>
                  <a:lnTo>
                    <a:pt x="1757" y="586"/>
                  </a:lnTo>
                  <a:lnTo>
                    <a:pt x="1776" y="617"/>
                  </a:lnTo>
                  <a:lnTo>
                    <a:pt x="1793" y="650"/>
                  </a:lnTo>
                  <a:lnTo>
                    <a:pt x="1809" y="683"/>
                  </a:lnTo>
                  <a:lnTo>
                    <a:pt x="1822" y="715"/>
                  </a:lnTo>
                  <a:lnTo>
                    <a:pt x="1832" y="749"/>
                  </a:lnTo>
                  <a:lnTo>
                    <a:pt x="1838" y="781"/>
                  </a:lnTo>
                  <a:lnTo>
                    <a:pt x="1829" y="996"/>
                  </a:lnTo>
                  <a:lnTo>
                    <a:pt x="1826" y="996"/>
                  </a:lnTo>
                  <a:lnTo>
                    <a:pt x="1820" y="994"/>
                  </a:lnTo>
                  <a:lnTo>
                    <a:pt x="1808" y="993"/>
                  </a:lnTo>
                  <a:lnTo>
                    <a:pt x="1793" y="992"/>
                  </a:lnTo>
                  <a:lnTo>
                    <a:pt x="1775" y="990"/>
                  </a:lnTo>
                  <a:lnTo>
                    <a:pt x="1752" y="987"/>
                  </a:lnTo>
                  <a:lnTo>
                    <a:pt x="1726" y="985"/>
                  </a:lnTo>
                  <a:lnTo>
                    <a:pt x="1697" y="982"/>
                  </a:lnTo>
                  <a:lnTo>
                    <a:pt x="1666" y="978"/>
                  </a:lnTo>
                  <a:lnTo>
                    <a:pt x="1633" y="975"/>
                  </a:lnTo>
                  <a:lnTo>
                    <a:pt x="1596" y="971"/>
                  </a:lnTo>
                  <a:lnTo>
                    <a:pt x="1558" y="968"/>
                  </a:lnTo>
                  <a:lnTo>
                    <a:pt x="1519" y="964"/>
                  </a:lnTo>
                  <a:lnTo>
                    <a:pt x="1477" y="960"/>
                  </a:lnTo>
                  <a:lnTo>
                    <a:pt x="1435" y="956"/>
                  </a:lnTo>
                  <a:lnTo>
                    <a:pt x="1392" y="952"/>
                  </a:lnTo>
                  <a:lnTo>
                    <a:pt x="1348" y="948"/>
                  </a:lnTo>
                  <a:lnTo>
                    <a:pt x="1304" y="945"/>
                  </a:lnTo>
                  <a:lnTo>
                    <a:pt x="1260" y="940"/>
                  </a:lnTo>
                  <a:lnTo>
                    <a:pt x="1215" y="937"/>
                  </a:lnTo>
                  <a:lnTo>
                    <a:pt x="1171" y="933"/>
                  </a:lnTo>
                  <a:lnTo>
                    <a:pt x="1127" y="930"/>
                  </a:lnTo>
                  <a:lnTo>
                    <a:pt x="1085" y="928"/>
                  </a:lnTo>
                  <a:lnTo>
                    <a:pt x="1043" y="924"/>
                  </a:lnTo>
                  <a:lnTo>
                    <a:pt x="1003" y="922"/>
                  </a:lnTo>
                  <a:lnTo>
                    <a:pt x="965" y="921"/>
                  </a:lnTo>
                  <a:lnTo>
                    <a:pt x="928" y="918"/>
                  </a:lnTo>
                  <a:lnTo>
                    <a:pt x="894" y="917"/>
                  </a:lnTo>
                  <a:lnTo>
                    <a:pt x="861" y="916"/>
                  </a:lnTo>
                  <a:lnTo>
                    <a:pt x="831" y="916"/>
                  </a:lnTo>
                  <a:lnTo>
                    <a:pt x="805" y="916"/>
                  </a:lnTo>
                  <a:lnTo>
                    <a:pt x="782" y="917"/>
                  </a:lnTo>
                  <a:lnTo>
                    <a:pt x="782" y="710"/>
                  </a:lnTo>
                  <a:lnTo>
                    <a:pt x="813" y="691"/>
                  </a:lnTo>
                  <a:lnTo>
                    <a:pt x="812" y="690"/>
                  </a:lnTo>
                  <a:lnTo>
                    <a:pt x="808" y="687"/>
                  </a:lnTo>
                  <a:lnTo>
                    <a:pt x="804" y="681"/>
                  </a:lnTo>
                  <a:lnTo>
                    <a:pt x="796" y="673"/>
                  </a:lnTo>
                  <a:lnTo>
                    <a:pt x="786" y="664"/>
                  </a:lnTo>
                  <a:lnTo>
                    <a:pt x="775" y="652"/>
                  </a:lnTo>
                  <a:lnTo>
                    <a:pt x="762" y="639"/>
                  </a:lnTo>
                  <a:lnTo>
                    <a:pt x="747" y="624"/>
                  </a:lnTo>
                  <a:lnTo>
                    <a:pt x="730" y="608"/>
                  </a:lnTo>
                  <a:lnTo>
                    <a:pt x="712" y="590"/>
                  </a:lnTo>
                  <a:lnTo>
                    <a:pt x="692" y="571"/>
                  </a:lnTo>
                  <a:lnTo>
                    <a:pt x="670" y="551"/>
                  </a:lnTo>
                  <a:lnTo>
                    <a:pt x="647" y="530"/>
                  </a:lnTo>
                  <a:lnTo>
                    <a:pt x="622" y="508"/>
                  </a:lnTo>
                  <a:lnTo>
                    <a:pt x="596" y="485"/>
                  </a:lnTo>
                  <a:lnTo>
                    <a:pt x="569" y="462"/>
                  </a:lnTo>
                  <a:lnTo>
                    <a:pt x="540" y="438"/>
                  </a:lnTo>
                  <a:lnTo>
                    <a:pt x="510" y="413"/>
                  </a:lnTo>
                  <a:lnTo>
                    <a:pt x="479" y="389"/>
                  </a:lnTo>
                  <a:lnTo>
                    <a:pt x="448" y="364"/>
                  </a:lnTo>
                  <a:lnTo>
                    <a:pt x="414" y="339"/>
                  </a:lnTo>
                  <a:lnTo>
                    <a:pt x="380" y="314"/>
                  </a:lnTo>
                  <a:lnTo>
                    <a:pt x="345" y="289"/>
                  </a:lnTo>
                  <a:lnTo>
                    <a:pt x="310" y="265"/>
                  </a:lnTo>
                  <a:lnTo>
                    <a:pt x="273" y="241"/>
                  </a:lnTo>
                  <a:lnTo>
                    <a:pt x="236" y="216"/>
                  </a:lnTo>
                  <a:lnTo>
                    <a:pt x="198" y="193"/>
                  </a:lnTo>
                  <a:lnTo>
                    <a:pt x="159" y="170"/>
                  </a:lnTo>
                  <a:lnTo>
                    <a:pt x="119" y="149"/>
                  </a:lnTo>
                  <a:lnTo>
                    <a:pt x="80" y="129"/>
                  </a:lnTo>
                  <a:lnTo>
                    <a:pt x="40" y="109"/>
                  </a:lnTo>
                  <a:lnTo>
                    <a:pt x="0" y="91"/>
                  </a:lnTo>
                  <a:lnTo>
                    <a:pt x="0" y="0"/>
                  </a:lnTo>
                  <a:lnTo>
                    <a:pt x="2" y="0"/>
                  </a:lnTo>
                  <a:lnTo>
                    <a:pt x="8" y="1"/>
                  </a:lnTo>
                  <a:lnTo>
                    <a:pt x="18" y="2"/>
                  </a:lnTo>
                  <a:lnTo>
                    <a:pt x="32" y="4"/>
                  </a:lnTo>
                  <a:lnTo>
                    <a:pt x="50" y="8"/>
                  </a:lnTo>
                  <a:lnTo>
                    <a:pt x="72" y="11"/>
                  </a:lnTo>
                  <a:lnTo>
                    <a:pt x="96" y="15"/>
                  </a:lnTo>
                  <a:lnTo>
                    <a:pt x="125" y="20"/>
                  </a:lnTo>
                  <a:lnTo>
                    <a:pt x="157" y="26"/>
                  </a:lnTo>
                  <a:lnTo>
                    <a:pt x="192" y="32"/>
                  </a:lnTo>
                  <a:lnTo>
                    <a:pt x="230" y="40"/>
                  </a:lnTo>
                  <a:lnTo>
                    <a:pt x="272" y="48"/>
                  </a:lnTo>
                  <a:lnTo>
                    <a:pt x="315" y="57"/>
                  </a:lnTo>
                  <a:lnTo>
                    <a:pt x="361" y="68"/>
                  </a:lnTo>
                  <a:lnTo>
                    <a:pt x="411" y="78"/>
                  </a:lnTo>
                  <a:lnTo>
                    <a:pt x="463" y="91"/>
                  </a:lnTo>
                  <a:lnTo>
                    <a:pt x="516" y="103"/>
                  </a:lnTo>
                  <a:lnTo>
                    <a:pt x="572" y="117"/>
                  </a:lnTo>
                  <a:lnTo>
                    <a:pt x="631" y="132"/>
                  </a:lnTo>
                  <a:lnTo>
                    <a:pt x="691" y="148"/>
                  </a:lnTo>
                  <a:lnTo>
                    <a:pt x="753" y="167"/>
                  </a:lnTo>
                  <a:lnTo>
                    <a:pt x="816" y="185"/>
                  </a:lnTo>
                  <a:lnTo>
                    <a:pt x="882" y="205"/>
                  </a:lnTo>
                  <a:lnTo>
                    <a:pt x="949" y="226"/>
                  </a:lnTo>
                  <a:lnTo>
                    <a:pt x="1018" y="247"/>
                  </a:lnTo>
                  <a:lnTo>
                    <a:pt x="1087" y="271"/>
                  </a:lnTo>
                  <a:lnTo>
                    <a:pt x="1158" y="296"/>
                  </a:lnTo>
                  <a:lnTo>
                    <a:pt x="1230" y="321"/>
                  </a:lnTo>
                  <a:lnTo>
                    <a:pt x="1302" y="349"/>
                  </a:lnTo>
                  <a:lnTo>
                    <a:pt x="1376" y="378"/>
                  </a:lnTo>
                  <a:lnTo>
                    <a:pt x="1451" y="408"/>
                  </a:lnTo>
                  <a:lnTo>
                    <a:pt x="1526" y="439"/>
                  </a:lnTo>
                  <a:close/>
                </a:path>
              </a:pathLst>
            </a:custGeom>
            <a:solidFill>
              <a:srgbClr val="336699"/>
            </a:solidFill>
            <a:ln w="9525">
              <a:noFill/>
              <a:round/>
            </a:ln>
          </p:spPr>
          <p:txBody>
            <a:bodyPr/>
            <a:lstStyle/>
            <a:p>
              <a:endParaRPr lang="en-US"/>
            </a:p>
          </p:txBody>
        </p:sp>
        <p:sp>
          <p:nvSpPr>
            <p:cNvPr id="355678" name="Freeform 350"/>
            <p:cNvSpPr/>
            <p:nvPr/>
          </p:nvSpPr>
          <p:spPr bwMode="auto">
            <a:xfrm>
              <a:off x="3805" y="3053"/>
              <a:ext cx="157" cy="116"/>
            </a:xfrm>
            <a:custGeom>
              <a:avLst/>
              <a:gdLst/>
              <a:ahLst/>
              <a:cxnLst>
                <a:cxn ang="0">
                  <a:pos x="304" y="217"/>
                </a:cxn>
                <a:cxn ang="0">
                  <a:pos x="299" y="214"/>
                </a:cxn>
                <a:cxn ang="0">
                  <a:pos x="288" y="209"/>
                </a:cxn>
                <a:cxn ang="0">
                  <a:pos x="274" y="198"/>
                </a:cxn>
                <a:cxn ang="0">
                  <a:pos x="262" y="181"/>
                </a:cxn>
                <a:cxn ang="0">
                  <a:pos x="256" y="159"/>
                </a:cxn>
                <a:cxn ang="0">
                  <a:pos x="260" y="130"/>
                </a:cxn>
                <a:cxn ang="0">
                  <a:pos x="278" y="95"/>
                </a:cxn>
                <a:cxn ang="0">
                  <a:pos x="315" y="52"/>
                </a:cxn>
                <a:cxn ang="0">
                  <a:pos x="316" y="51"/>
                </a:cxn>
                <a:cxn ang="0">
                  <a:pos x="320" y="47"/>
                </a:cxn>
                <a:cxn ang="0">
                  <a:pos x="324" y="41"/>
                </a:cxn>
                <a:cxn ang="0">
                  <a:pos x="328" y="34"/>
                </a:cxn>
                <a:cxn ang="0">
                  <a:pos x="330" y="27"/>
                </a:cxn>
                <a:cxn ang="0">
                  <a:pos x="331" y="19"/>
                </a:cxn>
                <a:cxn ang="0">
                  <a:pos x="329" y="11"/>
                </a:cxn>
                <a:cxn ang="0">
                  <a:pos x="323" y="5"/>
                </a:cxn>
                <a:cxn ang="0">
                  <a:pos x="311" y="2"/>
                </a:cxn>
                <a:cxn ang="0">
                  <a:pos x="293" y="0"/>
                </a:cxn>
                <a:cxn ang="0">
                  <a:pos x="269" y="2"/>
                </a:cxn>
                <a:cxn ang="0">
                  <a:pos x="236" y="6"/>
                </a:cxn>
                <a:cxn ang="0">
                  <a:pos x="194" y="17"/>
                </a:cxn>
                <a:cxn ang="0">
                  <a:pos x="142" y="31"/>
                </a:cxn>
                <a:cxn ang="0">
                  <a:pos x="80" y="51"/>
                </a:cxn>
                <a:cxn ang="0">
                  <a:pos x="4" y="78"/>
                </a:cxn>
                <a:cxn ang="0">
                  <a:pos x="0" y="91"/>
                </a:cxn>
                <a:cxn ang="0">
                  <a:pos x="3" y="90"/>
                </a:cxn>
                <a:cxn ang="0">
                  <a:pos x="11" y="87"/>
                </a:cxn>
                <a:cxn ang="0">
                  <a:pos x="22" y="83"/>
                </a:cxn>
                <a:cxn ang="0">
                  <a:pos x="38" y="78"/>
                </a:cxn>
                <a:cxn ang="0">
                  <a:pos x="57" y="72"/>
                </a:cxn>
                <a:cxn ang="0">
                  <a:pos x="79" y="65"/>
                </a:cxn>
                <a:cxn ang="0">
                  <a:pos x="102" y="58"/>
                </a:cxn>
                <a:cxn ang="0">
                  <a:pos x="126" y="50"/>
                </a:cxn>
                <a:cxn ang="0">
                  <a:pos x="152" y="43"/>
                </a:cxn>
                <a:cxn ang="0">
                  <a:pos x="177" y="37"/>
                </a:cxn>
                <a:cxn ang="0">
                  <a:pos x="202" y="30"/>
                </a:cxn>
                <a:cxn ang="0">
                  <a:pos x="226" y="24"/>
                </a:cxn>
                <a:cxn ang="0">
                  <a:pos x="247" y="19"/>
                </a:cxn>
                <a:cxn ang="0">
                  <a:pos x="268" y="15"/>
                </a:cxn>
                <a:cxn ang="0">
                  <a:pos x="283" y="13"/>
                </a:cxn>
                <a:cxn ang="0">
                  <a:pos x="296" y="13"/>
                </a:cxn>
                <a:cxn ang="0">
                  <a:pos x="309" y="17"/>
                </a:cxn>
                <a:cxn ang="0">
                  <a:pos x="312" y="24"/>
                </a:cxn>
                <a:cxn ang="0">
                  <a:pos x="310" y="36"/>
                </a:cxn>
                <a:cxn ang="0">
                  <a:pos x="303" y="48"/>
                </a:cxn>
                <a:cxn ang="0">
                  <a:pos x="291" y="64"/>
                </a:cxn>
                <a:cxn ang="0">
                  <a:pos x="279" y="79"/>
                </a:cxn>
                <a:cxn ang="0">
                  <a:pos x="266" y="95"/>
                </a:cxn>
                <a:cxn ang="0">
                  <a:pos x="256" y="110"/>
                </a:cxn>
                <a:cxn ang="0">
                  <a:pos x="248" y="124"/>
                </a:cxn>
                <a:cxn ang="0">
                  <a:pos x="244" y="140"/>
                </a:cxn>
                <a:cxn ang="0">
                  <a:pos x="243" y="157"/>
                </a:cxn>
                <a:cxn ang="0">
                  <a:pos x="246" y="173"/>
                </a:cxn>
                <a:cxn ang="0">
                  <a:pos x="254" y="190"/>
                </a:cxn>
                <a:cxn ang="0">
                  <a:pos x="265" y="205"/>
                </a:cxn>
                <a:cxn ang="0">
                  <a:pos x="281" y="221"/>
                </a:cxn>
                <a:cxn ang="0">
                  <a:pos x="304" y="236"/>
                </a:cxn>
                <a:cxn ang="0">
                  <a:pos x="304" y="217"/>
                </a:cxn>
              </a:cxnLst>
              <a:rect l="0" t="0" r="r" b="b"/>
              <a:pathLst>
                <a:path w="331" h="236">
                  <a:moveTo>
                    <a:pt x="304" y="217"/>
                  </a:moveTo>
                  <a:lnTo>
                    <a:pt x="299" y="214"/>
                  </a:lnTo>
                  <a:lnTo>
                    <a:pt x="288" y="209"/>
                  </a:lnTo>
                  <a:lnTo>
                    <a:pt x="274" y="198"/>
                  </a:lnTo>
                  <a:lnTo>
                    <a:pt x="262" y="181"/>
                  </a:lnTo>
                  <a:lnTo>
                    <a:pt x="256" y="159"/>
                  </a:lnTo>
                  <a:lnTo>
                    <a:pt x="260" y="130"/>
                  </a:lnTo>
                  <a:lnTo>
                    <a:pt x="278" y="95"/>
                  </a:lnTo>
                  <a:lnTo>
                    <a:pt x="315" y="52"/>
                  </a:lnTo>
                  <a:lnTo>
                    <a:pt x="316" y="51"/>
                  </a:lnTo>
                  <a:lnTo>
                    <a:pt x="320" y="47"/>
                  </a:lnTo>
                  <a:lnTo>
                    <a:pt x="324" y="41"/>
                  </a:lnTo>
                  <a:lnTo>
                    <a:pt x="328" y="34"/>
                  </a:lnTo>
                  <a:lnTo>
                    <a:pt x="330" y="27"/>
                  </a:lnTo>
                  <a:lnTo>
                    <a:pt x="331" y="19"/>
                  </a:lnTo>
                  <a:lnTo>
                    <a:pt x="329" y="11"/>
                  </a:lnTo>
                  <a:lnTo>
                    <a:pt x="323" y="5"/>
                  </a:lnTo>
                  <a:lnTo>
                    <a:pt x="311" y="2"/>
                  </a:lnTo>
                  <a:lnTo>
                    <a:pt x="293" y="0"/>
                  </a:lnTo>
                  <a:lnTo>
                    <a:pt x="269" y="2"/>
                  </a:lnTo>
                  <a:lnTo>
                    <a:pt x="236" y="6"/>
                  </a:lnTo>
                  <a:lnTo>
                    <a:pt x="194" y="17"/>
                  </a:lnTo>
                  <a:lnTo>
                    <a:pt x="142" y="31"/>
                  </a:lnTo>
                  <a:lnTo>
                    <a:pt x="80" y="51"/>
                  </a:lnTo>
                  <a:lnTo>
                    <a:pt x="4" y="78"/>
                  </a:lnTo>
                  <a:lnTo>
                    <a:pt x="0" y="91"/>
                  </a:lnTo>
                  <a:lnTo>
                    <a:pt x="3" y="90"/>
                  </a:lnTo>
                  <a:lnTo>
                    <a:pt x="11" y="87"/>
                  </a:lnTo>
                  <a:lnTo>
                    <a:pt x="22" y="83"/>
                  </a:lnTo>
                  <a:lnTo>
                    <a:pt x="38" y="78"/>
                  </a:lnTo>
                  <a:lnTo>
                    <a:pt x="57" y="72"/>
                  </a:lnTo>
                  <a:lnTo>
                    <a:pt x="79" y="65"/>
                  </a:lnTo>
                  <a:lnTo>
                    <a:pt x="102" y="58"/>
                  </a:lnTo>
                  <a:lnTo>
                    <a:pt x="126" y="50"/>
                  </a:lnTo>
                  <a:lnTo>
                    <a:pt x="152" y="43"/>
                  </a:lnTo>
                  <a:lnTo>
                    <a:pt x="177" y="37"/>
                  </a:lnTo>
                  <a:lnTo>
                    <a:pt x="202" y="30"/>
                  </a:lnTo>
                  <a:lnTo>
                    <a:pt x="226" y="24"/>
                  </a:lnTo>
                  <a:lnTo>
                    <a:pt x="247" y="19"/>
                  </a:lnTo>
                  <a:lnTo>
                    <a:pt x="268" y="15"/>
                  </a:lnTo>
                  <a:lnTo>
                    <a:pt x="283" y="13"/>
                  </a:lnTo>
                  <a:lnTo>
                    <a:pt x="296" y="13"/>
                  </a:lnTo>
                  <a:lnTo>
                    <a:pt x="309" y="17"/>
                  </a:lnTo>
                  <a:lnTo>
                    <a:pt x="312" y="24"/>
                  </a:lnTo>
                  <a:lnTo>
                    <a:pt x="310" y="36"/>
                  </a:lnTo>
                  <a:lnTo>
                    <a:pt x="303" y="48"/>
                  </a:lnTo>
                  <a:lnTo>
                    <a:pt x="291" y="64"/>
                  </a:lnTo>
                  <a:lnTo>
                    <a:pt x="279" y="79"/>
                  </a:lnTo>
                  <a:lnTo>
                    <a:pt x="266" y="95"/>
                  </a:lnTo>
                  <a:lnTo>
                    <a:pt x="256" y="110"/>
                  </a:lnTo>
                  <a:lnTo>
                    <a:pt x="248" y="124"/>
                  </a:lnTo>
                  <a:lnTo>
                    <a:pt x="244" y="140"/>
                  </a:lnTo>
                  <a:lnTo>
                    <a:pt x="243" y="157"/>
                  </a:lnTo>
                  <a:lnTo>
                    <a:pt x="246" y="173"/>
                  </a:lnTo>
                  <a:lnTo>
                    <a:pt x="254" y="190"/>
                  </a:lnTo>
                  <a:lnTo>
                    <a:pt x="265" y="205"/>
                  </a:lnTo>
                  <a:lnTo>
                    <a:pt x="281" y="221"/>
                  </a:lnTo>
                  <a:lnTo>
                    <a:pt x="304" y="236"/>
                  </a:lnTo>
                  <a:lnTo>
                    <a:pt x="304" y="217"/>
                  </a:lnTo>
                  <a:close/>
                </a:path>
              </a:pathLst>
            </a:custGeom>
            <a:solidFill>
              <a:srgbClr val="808080"/>
            </a:solidFill>
            <a:ln w="9525">
              <a:noFill/>
              <a:round/>
            </a:ln>
          </p:spPr>
          <p:txBody>
            <a:bodyPr/>
            <a:lstStyle/>
            <a:p>
              <a:endParaRPr lang="en-US"/>
            </a:p>
          </p:txBody>
        </p:sp>
        <p:sp>
          <p:nvSpPr>
            <p:cNvPr id="355355" name="Freeform 27"/>
            <p:cNvSpPr/>
            <p:nvPr/>
          </p:nvSpPr>
          <p:spPr bwMode="auto">
            <a:xfrm>
              <a:off x="2999" y="2852"/>
              <a:ext cx="1203" cy="613"/>
            </a:xfrm>
            <a:custGeom>
              <a:avLst/>
              <a:gdLst/>
              <a:ahLst/>
              <a:cxnLst>
                <a:cxn ang="0">
                  <a:pos x="1588" y="407"/>
                </a:cxn>
                <a:cxn ang="0">
                  <a:pos x="1598" y="417"/>
                </a:cxn>
                <a:cxn ang="0">
                  <a:pos x="1622" y="447"/>
                </a:cxn>
                <a:cxn ang="0">
                  <a:pos x="1656" y="490"/>
                </a:cxn>
                <a:cxn ang="0">
                  <a:pos x="1696" y="542"/>
                </a:cxn>
                <a:cxn ang="0">
                  <a:pos x="1734" y="599"/>
                </a:cxn>
                <a:cxn ang="0">
                  <a:pos x="1768" y="657"/>
                </a:cxn>
                <a:cxn ang="0">
                  <a:pos x="1792" y="710"/>
                </a:cxn>
                <a:cxn ang="0">
                  <a:pos x="1802" y="755"/>
                </a:cxn>
                <a:cxn ang="0">
                  <a:pos x="962" y="619"/>
                </a:cxn>
                <a:cxn ang="0">
                  <a:pos x="956" y="614"/>
                </a:cxn>
                <a:cxn ang="0">
                  <a:pos x="939" y="601"/>
                </a:cxn>
                <a:cxn ang="0">
                  <a:pos x="912" y="579"/>
                </a:cxn>
                <a:cxn ang="0">
                  <a:pos x="876" y="550"/>
                </a:cxn>
                <a:cxn ang="0">
                  <a:pos x="831" y="515"/>
                </a:cxn>
                <a:cxn ang="0">
                  <a:pos x="778" y="475"/>
                </a:cxn>
                <a:cxn ang="0">
                  <a:pos x="719" y="432"/>
                </a:cxn>
                <a:cxn ang="0">
                  <a:pos x="652" y="386"/>
                </a:cxn>
                <a:cxn ang="0">
                  <a:pos x="581" y="338"/>
                </a:cxn>
                <a:cxn ang="0">
                  <a:pos x="506" y="289"/>
                </a:cxn>
                <a:cxn ang="0">
                  <a:pos x="426" y="241"/>
                </a:cxn>
                <a:cxn ang="0">
                  <a:pos x="343" y="195"/>
                </a:cxn>
                <a:cxn ang="0">
                  <a:pos x="258" y="150"/>
                </a:cxn>
                <a:cxn ang="0">
                  <a:pos x="173" y="110"/>
                </a:cxn>
                <a:cxn ang="0">
                  <a:pos x="87" y="74"/>
                </a:cxn>
                <a:cxn ang="0">
                  <a:pos x="0" y="43"/>
                </a:cxn>
                <a:cxn ang="0">
                  <a:pos x="2" y="0"/>
                </a:cxn>
                <a:cxn ang="0">
                  <a:pos x="17" y="2"/>
                </a:cxn>
                <a:cxn ang="0">
                  <a:pos x="46" y="7"/>
                </a:cxn>
                <a:cxn ang="0">
                  <a:pos x="90" y="14"/>
                </a:cxn>
                <a:cxn ang="0">
                  <a:pos x="145" y="24"/>
                </a:cxn>
                <a:cxn ang="0">
                  <a:pos x="214" y="37"/>
                </a:cxn>
                <a:cxn ang="0">
                  <a:pos x="294" y="54"/>
                </a:cxn>
                <a:cxn ang="0">
                  <a:pos x="385" y="74"/>
                </a:cxn>
                <a:cxn ang="0">
                  <a:pos x="486" y="99"/>
                </a:cxn>
                <a:cxn ang="0">
                  <a:pos x="597" y="127"/>
                </a:cxn>
                <a:cxn ang="0">
                  <a:pos x="718" y="160"/>
                </a:cxn>
                <a:cxn ang="0">
                  <a:pos x="846" y="198"/>
                </a:cxn>
                <a:cxn ang="0">
                  <a:pos x="981" y="241"/>
                </a:cxn>
                <a:cxn ang="0">
                  <a:pos x="1124" y="289"/>
                </a:cxn>
                <a:cxn ang="0">
                  <a:pos x="1274" y="344"/>
                </a:cxn>
                <a:cxn ang="0">
                  <a:pos x="1428" y="404"/>
                </a:cxn>
              </a:cxnLst>
              <a:rect l="0" t="0" r="r" b="b"/>
              <a:pathLst>
                <a:path w="1802" h="755">
                  <a:moveTo>
                    <a:pt x="1508" y="436"/>
                  </a:moveTo>
                  <a:lnTo>
                    <a:pt x="1588" y="407"/>
                  </a:lnTo>
                  <a:lnTo>
                    <a:pt x="1591" y="409"/>
                  </a:lnTo>
                  <a:lnTo>
                    <a:pt x="1598" y="417"/>
                  </a:lnTo>
                  <a:lnTo>
                    <a:pt x="1608" y="430"/>
                  </a:lnTo>
                  <a:lnTo>
                    <a:pt x="1622" y="447"/>
                  </a:lnTo>
                  <a:lnTo>
                    <a:pt x="1638" y="467"/>
                  </a:lnTo>
                  <a:lnTo>
                    <a:pt x="1656" y="490"/>
                  </a:lnTo>
                  <a:lnTo>
                    <a:pt x="1675" y="515"/>
                  </a:lnTo>
                  <a:lnTo>
                    <a:pt x="1696" y="542"/>
                  </a:lnTo>
                  <a:lnTo>
                    <a:pt x="1715" y="571"/>
                  </a:lnTo>
                  <a:lnTo>
                    <a:pt x="1734" y="599"/>
                  </a:lnTo>
                  <a:lnTo>
                    <a:pt x="1752" y="628"/>
                  </a:lnTo>
                  <a:lnTo>
                    <a:pt x="1768" y="657"/>
                  </a:lnTo>
                  <a:lnTo>
                    <a:pt x="1782" y="685"/>
                  </a:lnTo>
                  <a:lnTo>
                    <a:pt x="1792" y="710"/>
                  </a:lnTo>
                  <a:lnTo>
                    <a:pt x="1799" y="734"/>
                  </a:lnTo>
                  <a:lnTo>
                    <a:pt x="1802" y="755"/>
                  </a:lnTo>
                  <a:lnTo>
                    <a:pt x="795" y="691"/>
                  </a:lnTo>
                  <a:lnTo>
                    <a:pt x="962" y="619"/>
                  </a:lnTo>
                  <a:lnTo>
                    <a:pt x="961" y="618"/>
                  </a:lnTo>
                  <a:lnTo>
                    <a:pt x="956" y="614"/>
                  </a:lnTo>
                  <a:lnTo>
                    <a:pt x="949" y="609"/>
                  </a:lnTo>
                  <a:lnTo>
                    <a:pt x="939" y="601"/>
                  </a:lnTo>
                  <a:lnTo>
                    <a:pt x="927" y="590"/>
                  </a:lnTo>
                  <a:lnTo>
                    <a:pt x="912" y="579"/>
                  </a:lnTo>
                  <a:lnTo>
                    <a:pt x="895" y="565"/>
                  </a:lnTo>
                  <a:lnTo>
                    <a:pt x="876" y="550"/>
                  </a:lnTo>
                  <a:lnTo>
                    <a:pt x="855" y="533"/>
                  </a:lnTo>
                  <a:lnTo>
                    <a:pt x="831" y="515"/>
                  </a:lnTo>
                  <a:lnTo>
                    <a:pt x="805" y="496"/>
                  </a:lnTo>
                  <a:lnTo>
                    <a:pt x="778" y="475"/>
                  </a:lnTo>
                  <a:lnTo>
                    <a:pt x="749" y="454"/>
                  </a:lnTo>
                  <a:lnTo>
                    <a:pt x="719" y="432"/>
                  </a:lnTo>
                  <a:lnTo>
                    <a:pt x="687" y="409"/>
                  </a:lnTo>
                  <a:lnTo>
                    <a:pt x="652" y="386"/>
                  </a:lnTo>
                  <a:lnTo>
                    <a:pt x="617" y="362"/>
                  </a:lnTo>
                  <a:lnTo>
                    <a:pt x="581" y="338"/>
                  </a:lnTo>
                  <a:lnTo>
                    <a:pt x="544" y="314"/>
                  </a:lnTo>
                  <a:lnTo>
                    <a:pt x="506" y="289"/>
                  </a:lnTo>
                  <a:lnTo>
                    <a:pt x="465" y="265"/>
                  </a:lnTo>
                  <a:lnTo>
                    <a:pt x="426" y="241"/>
                  </a:lnTo>
                  <a:lnTo>
                    <a:pt x="385" y="218"/>
                  </a:lnTo>
                  <a:lnTo>
                    <a:pt x="343" y="195"/>
                  </a:lnTo>
                  <a:lnTo>
                    <a:pt x="301" y="172"/>
                  </a:lnTo>
                  <a:lnTo>
                    <a:pt x="258" y="150"/>
                  </a:lnTo>
                  <a:lnTo>
                    <a:pt x="216" y="129"/>
                  </a:lnTo>
                  <a:lnTo>
                    <a:pt x="173" y="110"/>
                  </a:lnTo>
                  <a:lnTo>
                    <a:pt x="129" y="91"/>
                  </a:lnTo>
                  <a:lnTo>
                    <a:pt x="87" y="74"/>
                  </a:lnTo>
                  <a:lnTo>
                    <a:pt x="43" y="58"/>
                  </a:lnTo>
                  <a:lnTo>
                    <a:pt x="0" y="43"/>
                  </a:lnTo>
                  <a:lnTo>
                    <a:pt x="0" y="0"/>
                  </a:lnTo>
                  <a:lnTo>
                    <a:pt x="2" y="0"/>
                  </a:lnTo>
                  <a:lnTo>
                    <a:pt x="8" y="1"/>
                  </a:lnTo>
                  <a:lnTo>
                    <a:pt x="17" y="2"/>
                  </a:lnTo>
                  <a:lnTo>
                    <a:pt x="30" y="5"/>
                  </a:lnTo>
                  <a:lnTo>
                    <a:pt x="46" y="7"/>
                  </a:lnTo>
                  <a:lnTo>
                    <a:pt x="66" y="10"/>
                  </a:lnTo>
                  <a:lnTo>
                    <a:pt x="90" y="14"/>
                  </a:lnTo>
                  <a:lnTo>
                    <a:pt x="115" y="19"/>
                  </a:lnTo>
                  <a:lnTo>
                    <a:pt x="145" y="24"/>
                  </a:lnTo>
                  <a:lnTo>
                    <a:pt x="179" y="30"/>
                  </a:lnTo>
                  <a:lnTo>
                    <a:pt x="214" y="37"/>
                  </a:lnTo>
                  <a:lnTo>
                    <a:pt x="252" y="45"/>
                  </a:lnTo>
                  <a:lnTo>
                    <a:pt x="294" y="54"/>
                  </a:lnTo>
                  <a:lnTo>
                    <a:pt x="338" y="63"/>
                  </a:lnTo>
                  <a:lnTo>
                    <a:pt x="385" y="74"/>
                  </a:lnTo>
                  <a:lnTo>
                    <a:pt x="434" y="87"/>
                  </a:lnTo>
                  <a:lnTo>
                    <a:pt x="486" y="99"/>
                  </a:lnTo>
                  <a:lnTo>
                    <a:pt x="540" y="113"/>
                  </a:lnTo>
                  <a:lnTo>
                    <a:pt x="597" y="127"/>
                  </a:lnTo>
                  <a:lnTo>
                    <a:pt x="657" y="143"/>
                  </a:lnTo>
                  <a:lnTo>
                    <a:pt x="718" y="160"/>
                  </a:lnTo>
                  <a:lnTo>
                    <a:pt x="780" y="179"/>
                  </a:lnTo>
                  <a:lnTo>
                    <a:pt x="846" y="198"/>
                  </a:lnTo>
                  <a:lnTo>
                    <a:pt x="912" y="219"/>
                  </a:lnTo>
                  <a:lnTo>
                    <a:pt x="981" y="241"/>
                  </a:lnTo>
                  <a:lnTo>
                    <a:pt x="1052" y="265"/>
                  </a:lnTo>
                  <a:lnTo>
                    <a:pt x="1124" y="289"/>
                  </a:lnTo>
                  <a:lnTo>
                    <a:pt x="1198" y="316"/>
                  </a:lnTo>
                  <a:lnTo>
                    <a:pt x="1274" y="344"/>
                  </a:lnTo>
                  <a:lnTo>
                    <a:pt x="1350" y="372"/>
                  </a:lnTo>
                  <a:lnTo>
                    <a:pt x="1428" y="404"/>
                  </a:lnTo>
                  <a:lnTo>
                    <a:pt x="1508" y="436"/>
                  </a:lnTo>
                  <a:close/>
                </a:path>
              </a:pathLst>
            </a:custGeom>
            <a:solidFill>
              <a:srgbClr val="0099CC"/>
            </a:solidFill>
            <a:ln w="9525">
              <a:noFill/>
              <a:round/>
            </a:ln>
          </p:spPr>
          <p:txBody>
            <a:bodyPr/>
            <a:lstStyle/>
            <a:p>
              <a:endParaRPr lang="en-US"/>
            </a:p>
          </p:txBody>
        </p:sp>
        <p:sp>
          <p:nvSpPr>
            <p:cNvPr id="355383" name="Freeform 55"/>
            <p:cNvSpPr/>
            <p:nvPr/>
          </p:nvSpPr>
          <p:spPr bwMode="auto">
            <a:xfrm>
              <a:off x="2356" y="3474"/>
              <a:ext cx="999" cy="438"/>
            </a:xfrm>
            <a:custGeom>
              <a:avLst/>
              <a:gdLst/>
              <a:ahLst/>
              <a:cxnLst>
                <a:cxn ang="0">
                  <a:pos x="0" y="0"/>
                </a:cxn>
                <a:cxn ang="0">
                  <a:pos x="0" y="227"/>
                </a:cxn>
                <a:cxn ang="0">
                  <a:pos x="744" y="541"/>
                </a:cxn>
                <a:cxn ang="0">
                  <a:pos x="1496" y="231"/>
                </a:cxn>
                <a:cxn ang="0">
                  <a:pos x="1496" y="0"/>
                </a:cxn>
                <a:cxn ang="0">
                  <a:pos x="753" y="312"/>
                </a:cxn>
                <a:cxn ang="0">
                  <a:pos x="0" y="0"/>
                </a:cxn>
              </a:cxnLst>
              <a:rect l="0" t="0" r="r" b="b"/>
              <a:pathLst>
                <a:path w="1496" h="541">
                  <a:moveTo>
                    <a:pt x="0" y="0"/>
                  </a:moveTo>
                  <a:lnTo>
                    <a:pt x="0" y="227"/>
                  </a:lnTo>
                  <a:lnTo>
                    <a:pt x="744" y="541"/>
                  </a:lnTo>
                  <a:lnTo>
                    <a:pt x="1496" y="231"/>
                  </a:lnTo>
                  <a:lnTo>
                    <a:pt x="1496" y="0"/>
                  </a:lnTo>
                  <a:lnTo>
                    <a:pt x="753" y="312"/>
                  </a:lnTo>
                  <a:lnTo>
                    <a:pt x="0" y="0"/>
                  </a:lnTo>
                  <a:close/>
                </a:path>
              </a:pathLst>
            </a:custGeom>
            <a:solidFill>
              <a:srgbClr val="336699"/>
            </a:solidFill>
            <a:ln w="9525">
              <a:noFill/>
              <a:round/>
            </a:ln>
          </p:spPr>
          <p:txBody>
            <a:bodyPr/>
            <a:lstStyle/>
            <a:p>
              <a:endParaRPr lang="en-US"/>
            </a:p>
          </p:txBody>
        </p:sp>
        <p:sp>
          <p:nvSpPr>
            <p:cNvPr id="355587" name="Freeform 259"/>
            <p:cNvSpPr/>
            <p:nvPr/>
          </p:nvSpPr>
          <p:spPr bwMode="auto">
            <a:xfrm>
              <a:off x="3209" y="2963"/>
              <a:ext cx="243" cy="215"/>
            </a:xfrm>
            <a:custGeom>
              <a:avLst/>
              <a:gdLst/>
              <a:ahLst/>
              <a:cxnLst>
                <a:cxn ang="0">
                  <a:pos x="126" y="0"/>
                </a:cxn>
                <a:cxn ang="0">
                  <a:pos x="121" y="4"/>
                </a:cxn>
                <a:cxn ang="0">
                  <a:pos x="107" y="17"/>
                </a:cxn>
                <a:cxn ang="0">
                  <a:pos x="87" y="37"/>
                </a:cxn>
                <a:cxn ang="0">
                  <a:pos x="65" y="64"/>
                </a:cxn>
                <a:cxn ang="0">
                  <a:pos x="41" y="95"/>
                </a:cxn>
                <a:cxn ang="0">
                  <a:pos x="21" y="131"/>
                </a:cxn>
                <a:cxn ang="0">
                  <a:pos x="6" y="171"/>
                </a:cxn>
                <a:cxn ang="0">
                  <a:pos x="0" y="212"/>
                </a:cxn>
                <a:cxn ang="0">
                  <a:pos x="4" y="256"/>
                </a:cxn>
                <a:cxn ang="0">
                  <a:pos x="22" y="300"/>
                </a:cxn>
                <a:cxn ang="0">
                  <a:pos x="57" y="343"/>
                </a:cxn>
                <a:cxn ang="0">
                  <a:pos x="111" y="384"/>
                </a:cxn>
                <a:cxn ang="0">
                  <a:pos x="188" y="423"/>
                </a:cxn>
                <a:cxn ang="0">
                  <a:pos x="290" y="459"/>
                </a:cxn>
                <a:cxn ang="0">
                  <a:pos x="419" y="489"/>
                </a:cxn>
                <a:cxn ang="0">
                  <a:pos x="579" y="515"/>
                </a:cxn>
                <a:cxn ang="0">
                  <a:pos x="577" y="497"/>
                </a:cxn>
                <a:cxn ang="0">
                  <a:pos x="558" y="494"/>
                </a:cxn>
                <a:cxn ang="0">
                  <a:pos x="524" y="489"/>
                </a:cxn>
                <a:cxn ang="0">
                  <a:pos x="477" y="481"/>
                </a:cxn>
                <a:cxn ang="0">
                  <a:pos x="422" y="469"/>
                </a:cxn>
                <a:cxn ang="0">
                  <a:pos x="360" y="454"/>
                </a:cxn>
                <a:cxn ang="0">
                  <a:pos x="295" y="436"/>
                </a:cxn>
                <a:cxn ang="0">
                  <a:pos x="230" y="412"/>
                </a:cxn>
                <a:cxn ang="0">
                  <a:pos x="169" y="385"/>
                </a:cxn>
                <a:cxn ang="0">
                  <a:pos x="113" y="354"/>
                </a:cxn>
                <a:cxn ang="0">
                  <a:pos x="68" y="317"/>
                </a:cxn>
                <a:cxn ang="0">
                  <a:pos x="35" y="275"/>
                </a:cxn>
                <a:cxn ang="0">
                  <a:pos x="18" y="228"/>
                </a:cxn>
                <a:cxn ang="0">
                  <a:pos x="20" y="175"/>
                </a:cxn>
                <a:cxn ang="0">
                  <a:pos x="44" y="117"/>
                </a:cxn>
                <a:cxn ang="0">
                  <a:pos x="94" y="51"/>
                </a:cxn>
              </a:cxnLst>
              <a:rect l="0" t="0" r="r" b="b"/>
              <a:pathLst>
                <a:path w="579" h="515">
                  <a:moveTo>
                    <a:pt x="129" y="17"/>
                  </a:moveTo>
                  <a:lnTo>
                    <a:pt x="126" y="0"/>
                  </a:lnTo>
                  <a:lnTo>
                    <a:pt x="125" y="1"/>
                  </a:lnTo>
                  <a:lnTo>
                    <a:pt x="121" y="4"/>
                  </a:lnTo>
                  <a:lnTo>
                    <a:pt x="115" y="10"/>
                  </a:lnTo>
                  <a:lnTo>
                    <a:pt x="107" y="17"/>
                  </a:lnTo>
                  <a:lnTo>
                    <a:pt x="98" y="27"/>
                  </a:lnTo>
                  <a:lnTo>
                    <a:pt x="87" y="37"/>
                  </a:lnTo>
                  <a:lnTo>
                    <a:pt x="76" y="49"/>
                  </a:lnTo>
                  <a:lnTo>
                    <a:pt x="65" y="64"/>
                  </a:lnTo>
                  <a:lnTo>
                    <a:pt x="53" y="78"/>
                  </a:lnTo>
                  <a:lnTo>
                    <a:pt x="41" y="95"/>
                  </a:lnTo>
                  <a:lnTo>
                    <a:pt x="31" y="112"/>
                  </a:lnTo>
                  <a:lnTo>
                    <a:pt x="21" y="131"/>
                  </a:lnTo>
                  <a:lnTo>
                    <a:pt x="13" y="150"/>
                  </a:lnTo>
                  <a:lnTo>
                    <a:pt x="6" y="171"/>
                  </a:lnTo>
                  <a:lnTo>
                    <a:pt x="2" y="191"/>
                  </a:lnTo>
                  <a:lnTo>
                    <a:pt x="0" y="212"/>
                  </a:lnTo>
                  <a:lnTo>
                    <a:pt x="0" y="234"/>
                  </a:lnTo>
                  <a:lnTo>
                    <a:pt x="4" y="256"/>
                  </a:lnTo>
                  <a:lnTo>
                    <a:pt x="12" y="277"/>
                  </a:lnTo>
                  <a:lnTo>
                    <a:pt x="22" y="300"/>
                  </a:lnTo>
                  <a:lnTo>
                    <a:pt x="37" y="321"/>
                  </a:lnTo>
                  <a:lnTo>
                    <a:pt x="57" y="343"/>
                  </a:lnTo>
                  <a:lnTo>
                    <a:pt x="82" y="363"/>
                  </a:lnTo>
                  <a:lnTo>
                    <a:pt x="111" y="384"/>
                  </a:lnTo>
                  <a:lnTo>
                    <a:pt x="146" y="403"/>
                  </a:lnTo>
                  <a:lnTo>
                    <a:pt x="188" y="423"/>
                  </a:lnTo>
                  <a:lnTo>
                    <a:pt x="236" y="442"/>
                  </a:lnTo>
                  <a:lnTo>
                    <a:pt x="290" y="459"/>
                  </a:lnTo>
                  <a:lnTo>
                    <a:pt x="351" y="474"/>
                  </a:lnTo>
                  <a:lnTo>
                    <a:pt x="419" y="489"/>
                  </a:lnTo>
                  <a:lnTo>
                    <a:pt x="496" y="502"/>
                  </a:lnTo>
                  <a:lnTo>
                    <a:pt x="579" y="515"/>
                  </a:lnTo>
                  <a:lnTo>
                    <a:pt x="579" y="497"/>
                  </a:lnTo>
                  <a:lnTo>
                    <a:pt x="577" y="497"/>
                  </a:lnTo>
                  <a:lnTo>
                    <a:pt x="570" y="496"/>
                  </a:lnTo>
                  <a:lnTo>
                    <a:pt x="558" y="494"/>
                  </a:lnTo>
                  <a:lnTo>
                    <a:pt x="543" y="492"/>
                  </a:lnTo>
                  <a:lnTo>
                    <a:pt x="524" y="489"/>
                  </a:lnTo>
                  <a:lnTo>
                    <a:pt x="502" y="485"/>
                  </a:lnTo>
                  <a:lnTo>
                    <a:pt x="477" y="481"/>
                  </a:lnTo>
                  <a:lnTo>
                    <a:pt x="451" y="475"/>
                  </a:lnTo>
                  <a:lnTo>
                    <a:pt x="422" y="469"/>
                  </a:lnTo>
                  <a:lnTo>
                    <a:pt x="392" y="462"/>
                  </a:lnTo>
                  <a:lnTo>
                    <a:pt x="360" y="454"/>
                  </a:lnTo>
                  <a:lnTo>
                    <a:pt x="328" y="445"/>
                  </a:lnTo>
                  <a:lnTo>
                    <a:pt x="295" y="436"/>
                  </a:lnTo>
                  <a:lnTo>
                    <a:pt x="262" y="425"/>
                  </a:lnTo>
                  <a:lnTo>
                    <a:pt x="230" y="412"/>
                  </a:lnTo>
                  <a:lnTo>
                    <a:pt x="198" y="400"/>
                  </a:lnTo>
                  <a:lnTo>
                    <a:pt x="169" y="385"/>
                  </a:lnTo>
                  <a:lnTo>
                    <a:pt x="140" y="370"/>
                  </a:lnTo>
                  <a:lnTo>
                    <a:pt x="113" y="354"/>
                  </a:lnTo>
                  <a:lnTo>
                    <a:pt x="89" y="336"/>
                  </a:lnTo>
                  <a:lnTo>
                    <a:pt x="68" y="317"/>
                  </a:lnTo>
                  <a:lnTo>
                    <a:pt x="50" y="297"/>
                  </a:lnTo>
                  <a:lnTo>
                    <a:pt x="35" y="275"/>
                  </a:lnTo>
                  <a:lnTo>
                    <a:pt x="24" y="253"/>
                  </a:lnTo>
                  <a:lnTo>
                    <a:pt x="18" y="228"/>
                  </a:lnTo>
                  <a:lnTo>
                    <a:pt x="17" y="202"/>
                  </a:lnTo>
                  <a:lnTo>
                    <a:pt x="20" y="175"/>
                  </a:lnTo>
                  <a:lnTo>
                    <a:pt x="30" y="147"/>
                  </a:lnTo>
                  <a:lnTo>
                    <a:pt x="44" y="117"/>
                  </a:lnTo>
                  <a:lnTo>
                    <a:pt x="66" y="85"/>
                  </a:lnTo>
                  <a:lnTo>
                    <a:pt x="94" y="51"/>
                  </a:lnTo>
                  <a:lnTo>
                    <a:pt x="129" y="17"/>
                  </a:lnTo>
                  <a:close/>
                </a:path>
              </a:pathLst>
            </a:custGeom>
            <a:solidFill>
              <a:srgbClr val="808080"/>
            </a:solidFill>
            <a:ln w="9525">
              <a:noFill/>
              <a:round/>
            </a:ln>
          </p:spPr>
          <p:txBody>
            <a:bodyPr/>
            <a:lstStyle/>
            <a:p>
              <a:endParaRPr lang="en-US"/>
            </a:p>
          </p:txBody>
        </p:sp>
        <p:sp>
          <p:nvSpPr>
            <p:cNvPr id="355588" name="Freeform 260"/>
            <p:cNvSpPr/>
            <p:nvPr/>
          </p:nvSpPr>
          <p:spPr bwMode="auto">
            <a:xfrm>
              <a:off x="3414" y="3147"/>
              <a:ext cx="556" cy="116"/>
            </a:xfrm>
            <a:custGeom>
              <a:avLst/>
              <a:gdLst/>
              <a:ahLst/>
              <a:cxnLst>
                <a:cxn ang="0">
                  <a:pos x="0" y="16"/>
                </a:cxn>
                <a:cxn ang="0">
                  <a:pos x="1025" y="0"/>
                </a:cxn>
                <a:cxn ang="0">
                  <a:pos x="1328" y="179"/>
                </a:cxn>
                <a:cxn ang="0">
                  <a:pos x="1328" y="212"/>
                </a:cxn>
                <a:cxn ang="0">
                  <a:pos x="200" y="277"/>
                </a:cxn>
                <a:cxn ang="0">
                  <a:pos x="0" y="120"/>
                </a:cxn>
                <a:cxn ang="0">
                  <a:pos x="0" y="16"/>
                </a:cxn>
              </a:cxnLst>
              <a:rect l="0" t="0" r="r" b="b"/>
              <a:pathLst>
                <a:path w="1328" h="277">
                  <a:moveTo>
                    <a:pt x="0" y="16"/>
                  </a:moveTo>
                  <a:lnTo>
                    <a:pt x="1025" y="0"/>
                  </a:lnTo>
                  <a:lnTo>
                    <a:pt x="1328" y="179"/>
                  </a:lnTo>
                  <a:lnTo>
                    <a:pt x="1328" y="212"/>
                  </a:lnTo>
                  <a:lnTo>
                    <a:pt x="200" y="277"/>
                  </a:lnTo>
                  <a:lnTo>
                    <a:pt x="0" y="120"/>
                  </a:lnTo>
                  <a:lnTo>
                    <a:pt x="0" y="16"/>
                  </a:lnTo>
                  <a:close/>
                </a:path>
              </a:pathLst>
            </a:custGeom>
            <a:solidFill>
              <a:srgbClr val="000000"/>
            </a:solidFill>
            <a:ln w="9525">
              <a:noFill/>
              <a:round/>
            </a:ln>
          </p:spPr>
          <p:txBody>
            <a:bodyPr/>
            <a:lstStyle/>
            <a:p>
              <a:endParaRPr lang="en-US"/>
            </a:p>
          </p:txBody>
        </p:sp>
        <p:sp>
          <p:nvSpPr>
            <p:cNvPr id="355589" name="Freeform 261"/>
            <p:cNvSpPr/>
            <p:nvPr/>
          </p:nvSpPr>
          <p:spPr bwMode="auto">
            <a:xfrm>
              <a:off x="3426" y="3151"/>
              <a:ext cx="538" cy="100"/>
            </a:xfrm>
            <a:custGeom>
              <a:avLst/>
              <a:gdLst/>
              <a:ahLst/>
              <a:cxnLst>
                <a:cxn ang="0">
                  <a:pos x="183" y="238"/>
                </a:cxn>
                <a:cxn ang="0">
                  <a:pos x="1285" y="173"/>
                </a:cxn>
                <a:cxn ang="0">
                  <a:pos x="992" y="0"/>
                </a:cxn>
                <a:cxn ang="0">
                  <a:pos x="0" y="16"/>
                </a:cxn>
                <a:cxn ang="0">
                  <a:pos x="183" y="238"/>
                </a:cxn>
              </a:cxnLst>
              <a:rect l="0" t="0" r="r" b="b"/>
              <a:pathLst>
                <a:path w="1285" h="238">
                  <a:moveTo>
                    <a:pt x="183" y="238"/>
                  </a:moveTo>
                  <a:lnTo>
                    <a:pt x="1285" y="173"/>
                  </a:lnTo>
                  <a:lnTo>
                    <a:pt x="992" y="0"/>
                  </a:lnTo>
                  <a:lnTo>
                    <a:pt x="0" y="16"/>
                  </a:lnTo>
                  <a:lnTo>
                    <a:pt x="183" y="238"/>
                  </a:lnTo>
                  <a:close/>
                </a:path>
              </a:pathLst>
            </a:custGeom>
            <a:solidFill>
              <a:srgbClr val="000000"/>
            </a:solidFill>
            <a:ln w="9525">
              <a:noFill/>
              <a:round/>
            </a:ln>
          </p:spPr>
          <p:txBody>
            <a:bodyPr/>
            <a:lstStyle/>
            <a:p>
              <a:endParaRPr lang="en-US"/>
            </a:p>
          </p:txBody>
        </p:sp>
        <p:sp>
          <p:nvSpPr>
            <p:cNvPr id="355590" name="Freeform 262"/>
            <p:cNvSpPr/>
            <p:nvPr/>
          </p:nvSpPr>
          <p:spPr bwMode="auto">
            <a:xfrm>
              <a:off x="3262" y="2571"/>
              <a:ext cx="619" cy="559"/>
            </a:xfrm>
            <a:custGeom>
              <a:avLst/>
              <a:gdLst/>
              <a:ahLst/>
              <a:cxnLst>
                <a:cxn ang="0">
                  <a:pos x="496" y="0"/>
                </a:cxn>
                <a:cxn ang="0">
                  <a:pos x="1477" y="0"/>
                </a:cxn>
                <a:cxn ang="0">
                  <a:pos x="1482" y="941"/>
                </a:cxn>
                <a:cxn ang="0">
                  <a:pos x="1374" y="941"/>
                </a:cxn>
                <a:cxn ang="0">
                  <a:pos x="1374" y="1145"/>
                </a:cxn>
                <a:cxn ang="0">
                  <a:pos x="1312" y="1145"/>
                </a:cxn>
                <a:cxn ang="0">
                  <a:pos x="1312" y="1338"/>
                </a:cxn>
                <a:cxn ang="0">
                  <a:pos x="433" y="1338"/>
                </a:cxn>
                <a:cxn ang="0">
                  <a:pos x="0" y="1046"/>
                </a:cxn>
                <a:cxn ang="0">
                  <a:pos x="1" y="793"/>
                </a:cxn>
                <a:cxn ang="0">
                  <a:pos x="153" y="792"/>
                </a:cxn>
                <a:cxn ang="0">
                  <a:pos x="48" y="705"/>
                </a:cxn>
                <a:cxn ang="0">
                  <a:pos x="47" y="343"/>
                </a:cxn>
                <a:cxn ang="0">
                  <a:pos x="259" y="195"/>
                </a:cxn>
                <a:cxn ang="0">
                  <a:pos x="293" y="109"/>
                </a:cxn>
                <a:cxn ang="0">
                  <a:pos x="496" y="0"/>
                </a:cxn>
              </a:cxnLst>
              <a:rect l="0" t="0" r="r" b="b"/>
              <a:pathLst>
                <a:path w="1482" h="1338">
                  <a:moveTo>
                    <a:pt x="496" y="0"/>
                  </a:moveTo>
                  <a:lnTo>
                    <a:pt x="1477" y="0"/>
                  </a:lnTo>
                  <a:lnTo>
                    <a:pt x="1482" y="941"/>
                  </a:lnTo>
                  <a:lnTo>
                    <a:pt x="1374" y="941"/>
                  </a:lnTo>
                  <a:lnTo>
                    <a:pt x="1374" y="1145"/>
                  </a:lnTo>
                  <a:lnTo>
                    <a:pt x="1312" y="1145"/>
                  </a:lnTo>
                  <a:lnTo>
                    <a:pt x="1312" y="1338"/>
                  </a:lnTo>
                  <a:lnTo>
                    <a:pt x="433" y="1338"/>
                  </a:lnTo>
                  <a:lnTo>
                    <a:pt x="0" y="1046"/>
                  </a:lnTo>
                  <a:lnTo>
                    <a:pt x="1" y="793"/>
                  </a:lnTo>
                  <a:lnTo>
                    <a:pt x="153" y="792"/>
                  </a:lnTo>
                  <a:lnTo>
                    <a:pt x="48" y="705"/>
                  </a:lnTo>
                  <a:lnTo>
                    <a:pt x="47" y="343"/>
                  </a:lnTo>
                  <a:lnTo>
                    <a:pt x="259" y="195"/>
                  </a:lnTo>
                  <a:lnTo>
                    <a:pt x="293" y="109"/>
                  </a:lnTo>
                  <a:lnTo>
                    <a:pt x="496" y="0"/>
                  </a:lnTo>
                  <a:close/>
                </a:path>
              </a:pathLst>
            </a:custGeom>
            <a:solidFill>
              <a:srgbClr val="000000"/>
            </a:solidFill>
            <a:ln w="9525">
              <a:noFill/>
              <a:round/>
            </a:ln>
          </p:spPr>
          <p:txBody>
            <a:bodyPr/>
            <a:lstStyle/>
            <a:p>
              <a:endParaRPr lang="en-US"/>
            </a:p>
          </p:txBody>
        </p:sp>
        <p:sp>
          <p:nvSpPr>
            <p:cNvPr id="355591" name="Freeform 263"/>
            <p:cNvSpPr/>
            <p:nvPr/>
          </p:nvSpPr>
          <p:spPr bwMode="auto">
            <a:xfrm>
              <a:off x="3556" y="2639"/>
              <a:ext cx="258" cy="258"/>
            </a:xfrm>
            <a:custGeom>
              <a:avLst/>
              <a:gdLst/>
              <a:ahLst/>
              <a:cxnLst>
                <a:cxn ang="0">
                  <a:pos x="391" y="0"/>
                </a:cxn>
                <a:cxn ang="0">
                  <a:pos x="396" y="56"/>
                </a:cxn>
                <a:cxn ang="0">
                  <a:pos x="394" y="110"/>
                </a:cxn>
                <a:cxn ang="0">
                  <a:pos x="385" y="162"/>
                </a:cxn>
                <a:cxn ang="0">
                  <a:pos x="372" y="211"/>
                </a:cxn>
                <a:cxn ang="0">
                  <a:pos x="527" y="211"/>
                </a:cxn>
                <a:cxn ang="0">
                  <a:pos x="527" y="243"/>
                </a:cxn>
                <a:cxn ang="0">
                  <a:pos x="361" y="243"/>
                </a:cxn>
                <a:cxn ang="0">
                  <a:pos x="360" y="245"/>
                </a:cxn>
                <a:cxn ang="0">
                  <a:pos x="360" y="246"/>
                </a:cxn>
                <a:cxn ang="0">
                  <a:pos x="359" y="249"/>
                </a:cxn>
                <a:cxn ang="0">
                  <a:pos x="357" y="251"/>
                </a:cxn>
                <a:cxn ang="0">
                  <a:pos x="438" y="251"/>
                </a:cxn>
                <a:cxn ang="0">
                  <a:pos x="438" y="282"/>
                </a:cxn>
                <a:cxn ang="0">
                  <a:pos x="343" y="282"/>
                </a:cxn>
                <a:cxn ang="0">
                  <a:pos x="337" y="294"/>
                </a:cxn>
                <a:cxn ang="0">
                  <a:pos x="331" y="304"/>
                </a:cxn>
                <a:cxn ang="0">
                  <a:pos x="326" y="314"/>
                </a:cxn>
                <a:cxn ang="0">
                  <a:pos x="319" y="325"/>
                </a:cxn>
                <a:cxn ang="0">
                  <a:pos x="313" y="335"/>
                </a:cxn>
                <a:cxn ang="0">
                  <a:pos x="307" y="345"/>
                </a:cxn>
                <a:cxn ang="0">
                  <a:pos x="300" y="354"/>
                </a:cxn>
                <a:cxn ang="0">
                  <a:pos x="293" y="364"/>
                </a:cxn>
                <a:cxn ang="0">
                  <a:pos x="486" y="364"/>
                </a:cxn>
                <a:cxn ang="0">
                  <a:pos x="486" y="396"/>
                </a:cxn>
                <a:cxn ang="0">
                  <a:pos x="269" y="396"/>
                </a:cxn>
                <a:cxn ang="0">
                  <a:pos x="264" y="401"/>
                </a:cxn>
                <a:cxn ang="0">
                  <a:pos x="260" y="407"/>
                </a:cxn>
                <a:cxn ang="0">
                  <a:pos x="255" y="413"/>
                </a:cxn>
                <a:cxn ang="0">
                  <a:pos x="250" y="418"/>
                </a:cxn>
                <a:cxn ang="0">
                  <a:pos x="245" y="424"/>
                </a:cxn>
                <a:cxn ang="0">
                  <a:pos x="240" y="430"/>
                </a:cxn>
                <a:cxn ang="0">
                  <a:pos x="235" y="435"/>
                </a:cxn>
                <a:cxn ang="0">
                  <a:pos x="230" y="441"/>
                </a:cxn>
                <a:cxn ang="0">
                  <a:pos x="390" y="441"/>
                </a:cxn>
                <a:cxn ang="0">
                  <a:pos x="390" y="471"/>
                </a:cxn>
                <a:cxn ang="0">
                  <a:pos x="197" y="471"/>
                </a:cxn>
                <a:cxn ang="0">
                  <a:pos x="196" y="472"/>
                </a:cxn>
                <a:cxn ang="0">
                  <a:pos x="194" y="475"/>
                </a:cxn>
                <a:cxn ang="0">
                  <a:pos x="193" y="476"/>
                </a:cxn>
                <a:cxn ang="0">
                  <a:pos x="191" y="478"/>
                </a:cxn>
                <a:cxn ang="0">
                  <a:pos x="461" y="478"/>
                </a:cxn>
                <a:cxn ang="0">
                  <a:pos x="461" y="509"/>
                </a:cxn>
                <a:cxn ang="0">
                  <a:pos x="155" y="509"/>
                </a:cxn>
                <a:cxn ang="0">
                  <a:pos x="135" y="526"/>
                </a:cxn>
                <a:cxn ang="0">
                  <a:pos x="114" y="541"/>
                </a:cxn>
                <a:cxn ang="0">
                  <a:pos x="94" y="555"/>
                </a:cxn>
                <a:cxn ang="0">
                  <a:pos x="75" y="570"/>
                </a:cxn>
                <a:cxn ang="0">
                  <a:pos x="55" y="582"/>
                </a:cxn>
                <a:cxn ang="0">
                  <a:pos x="36" y="595"/>
                </a:cxn>
                <a:cxn ang="0">
                  <a:pos x="18" y="606"/>
                </a:cxn>
                <a:cxn ang="0">
                  <a:pos x="0" y="617"/>
                </a:cxn>
                <a:cxn ang="0">
                  <a:pos x="615" y="617"/>
                </a:cxn>
                <a:cxn ang="0">
                  <a:pos x="615" y="0"/>
                </a:cxn>
                <a:cxn ang="0">
                  <a:pos x="391" y="0"/>
                </a:cxn>
              </a:cxnLst>
              <a:rect l="0" t="0" r="r" b="b"/>
              <a:pathLst>
                <a:path w="615" h="617">
                  <a:moveTo>
                    <a:pt x="391" y="0"/>
                  </a:moveTo>
                  <a:lnTo>
                    <a:pt x="396" y="56"/>
                  </a:lnTo>
                  <a:lnTo>
                    <a:pt x="394" y="110"/>
                  </a:lnTo>
                  <a:lnTo>
                    <a:pt x="385" y="162"/>
                  </a:lnTo>
                  <a:lnTo>
                    <a:pt x="372" y="211"/>
                  </a:lnTo>
                  <a:lnTo>
                    <a:pt x="527" y="211"/>
                  </a:lnTo>
                  <a:lnTo>
                    <a:pt x="527" y="243"/>
                  </a:lnTo>
                  <a:lnTo>
                    <a:pt x="361" y="243"/>
                  </a:lnTo>
                  <a:lnTo>
                    <a:pt x="360" y="245"/>
                  </a:lnTo>
                  <a:lnTo>
                    <a:pt x="360" y="246"/>
                  </a:lnTo>
                  <a:lnTo>
                    <a:pt x="359" y="249"/>
                  </a:lnTo>
                  <a:lnTo>
                    <a:pt x="357" y="251"/>
                  </a:lnTo>
                  <a:lnTo>
                    <a:pt x="438" y="251"/>
                  </a:lnTo>
                  <a:lnTo>
                    <a:pt x="438" y="282"/>
                  </a:lnTo>
                  <a:lnTo>
                    <a:pt x="343" y="282"/>
                  </a:lnTo>
                  <a:lnTo>
                    <a:pt x="337" y="294"/>
                  </a:lnTo>
                  <a:lnTo>
                    <a:pt x="331" y="304"/>
                  </a:lnTo>
                  <a:lnTo>
                    <a:pt x="326" y="314"/>
                  </a:lnTo>
                  <a:lnTo>
                    <a:pt x="319" y="325"/>
                  </a:lnTo>
                  <a:lnTo>
                    <a:pt x="313" y="335"/>
                  </a:lnTo>
                  <a:lnTo>
                    <a:pt x="307" y="345"/>
                  </a:lnTo>
                  <a:lnTo>
                    <a:pt x="300" y="354"/>
                  </a:lnTo>
                  <a:lnTo>
                    <a:pt x="293" y="364"/>
                  </a:lnTo>
                  <a:lnTo>
                    <a:pt x="486" y="364"/>
                  </a:lnTo>
                  <a:lnTo>
                    <a:pt x="486" y="396"/>
                  </a:lnTo>
                  <a:lnTo>
                    <a:pt x="269" y="396"/>
                  </a:lnTo>
                  <a:lnTo>
                    <a:pt x="264" y="401"/>
                  </a:lnTo>
                  <a:lnTo>
                    <a:pt x="260" y="407"/>
                  </a:lnTo>
                  <a:lnTo>
                    <a:pt x="255" y="413"/>
                  </a:lnTo>
                  <a:lnTo>
                    <a:pt x="250" y="418"/>
                  </a:lnTo>
                  <a:lnTo>
                    <a:pt x="245" y="424"/>
                  </a:lnTo>
                  <a:lnTo>
                    <a:pt x="240" y="430"/>
                  </a:lnTo>
                  <a:lnTo>
                    <a:pt x="235" y="435"/>
                  </a:lnTo>
                  <a:lnTo>
                    <a:pt x="230" y="441"/>
                  </a:lnTo>
                  <a:lnTo>
                    <a:pt x="390" y="441"/>
                  </a:lnTo>
                  <a:lnTo>
                    <a:pt x="390" y="471"/>
                  </a:lnTo>
                  <a:lnTo>
                    <a:pt x="197" y="471"/>
                  </a:lnTo>
                  <a:lnTo>
                    <a:pt x="196" y="472"/>
                  </a:lnTo>
                  <a:lnTo>
                    <a:pt x="194" y="475"/>
                  </a:lnTo>
                  <a:lnTo>
                    <a:pt x="193" y="476"/>
                  </a:lnTo>
                  <a:lnTo>
                    <a:pt x="191" y="478"/>
                  </a:lnTo>
                  <a:lnTo>
                    <a:pt x="461" y="478"/>
                  </a:lnTo>
                  <a:lnTo>
                    <a:pt x="461" y="509"/>
                  </a:lnTo>
                  <a:lnTo>
                    <a:pt x="155" y="509"/>
                  </a:lnTo>
                  <a:lnTo>
                    <a:pt x="135" y="526"/>
                  </a:lnTo>
                  <a:lnTo>
                    <a:pt x="114" y="541"/>
                  </a:lnTo>
                  <a:lnTo>
                    <a:pt x="94" y="555"/>
                  </a:lnTo>
                  <a:lnTo>
                    <a:pt x="75" y="570"/>
                  </a:lnTo>
                  <a:lnTo>
                    <a:pt x="55" y="582"/>
                  </a:lnTo>
                  <a:lnTo>
                    <a:pt x="36" y="595"/>
                  </a:lnTo>
                  <a:lnTo>
                    <a:pt x="18" y="606"/>
                  </a:lnTo>
                  <a:lnTo>
                    <a:pt x="0" y="617"/>
                  </a:lnTo>
                  <a:lnTo>
                    <a:pt x="615" y="617"/>
                  </a:lnTo>
                  <a:lnTo>
                    <a:pt x="615" y="0"/>
                  </a:lnTo>
                  <a:lnTo>
                    <a:pt x="391" y="0"/>
                  </a:lnTo>
                  <a:close/>
                </a:path>
              </a:pathLst>
            </a:custGeom>
            <a:solidFill>
              <a:srgbClr val="BFFFFF"/>
            </a:solidFill>
            <a:ln w="9525">
              <a:noFill/>
              <a:round/>
            </a:ln>
          </p:spPr>
          <p:txBody>
            <a:bodyPr/>
            <a:lstStyle/>
            <a:p>
              <a:endParaRPr lang="en-US"/>
            </a:p>
          </p:txBody>
        </p:sp>
        <p:sp>
          <p:nvSpPr>
            <p:cNvPr id="355592" name="Freeform 264"/>
            <p:cNvSpPr/>
            <p:nvPr/>
          </p:nvSpPr>
          <p:spPr bwMode="auto">
            <a:xfrm>
              <a:off x="3529" y="2804"/>
              <a:ext cx="140" cy="93"/>
            </a:xfrm>
            <a:custGeom>
              <a:avLst/>
              <a:gdLst/>
              <a:ahLst/>
              <a:cxnLst>
                <a:cxn ang="0">
                  <a:pos x="59" y="113"/>
                </a:cxn>
                <a:cxn ang="0">
                  <a:pos x="59" y="82"/>
                </a:cxn>
                <a:cxn ang="0">
                  <a:pos x="257" y="82"/>
                </a:cxn>
                <a:cxn ang="0">
                  <a:pos x="259" y="80"/>
                </a:cxn>
                <a:cxn ang="0">
                  <a:pos x="260" y="79"/>
                </a:cxn>
                <a:cxn ang="0">
                  <a:pos x="262" y="76"/>
                </a:cxn>
                <a:cxn ang="0">
                  <a:pos x="263" y="75"/>
                </a:cxn>
                <a:cxn ang="0">
                  <a:pos x="59" y="75"/>
                </a:cxn>
                <a:cxn ang="0">
                  <a:pos x="59" y="45"/>
                </a:cxn>
                <a:cxn ang="0">
                  <a:pos x="296" y="45"/>
                </a:cxn>
                <a:cxn ang="0">
                  <a:pos x="301" y="39"/>
                </a:cxn>
                <a:cxn ang="0">
                  <a:pos x="306" y="34"/>
                </a:cxn>
                <a:cxn ang="0">
                  <a:pos x="311" y="28"/>
                </a:cxn>
                <a:cxn ang="0">
                  <a:pos x="316" y="22"/>
                </a:cxn>
                <a:cxn ang="0">
                  <a:pos x="321" y="17"/>
                </a:cxn>
                <a:cxn ang="0">
                  <a:pos x="326" y="11"/>
                </a:cxn>
                <a:cxn ang="0">
                  <a:pos x="330" y="5"/>
                </a:cxn>
                <a:cxn ang="0">
                  <a:pos x="335" y="0"/>
                </a:cxn>
                <a:cxn ang="0">
                  <a:pos x="72" y="0"/>
                </a:cxn>
                <a:cxn ang="0">
                  <a:pos x="65" y="11"/>
                </a:cxn>
                <a:cxn ang="0">
                  <a:pos x="56" y="22"/>
                </a:cxn>
                <a:cxn ang="0">
                  <a:pos x="48" y="35"/>
                </a:cxn>
                <a:cxn ang="0">
                  <a:pos x="39" y="46"/>
                </a:cxn>
                <a:cxn ang="0">
                  <a:pos x="30" y="58"/>
                </a:cxn>
                <a:cxn ang="0">
                  <a:pos x="20" y="70"/>
                </a:cxn>
                <a:cxn ang="0">
                  <a:pos x="11" y="82"/>
                </a:cxn>
                <a:cxn ang="0">
                  <a:pos x="0" y="93"/>
                </a:cxn>
                <a:cxn ang="0">
                  <a:pos x="0" y="221"/>
                </a:cxn>
                <a:cxn ang="0">
                  <a:pos x="66" y="221"/>
                </a:cxn>
                <a:cxn ang="0">
                  <a:pos x="84" y="210"/>
                </a:cxn>
                <a:cxn ang="0">
                  <a:pos x="102" y="199"/>
                </a:cxn>
                <a:cxn ang="0">
                  <a:pos x="121" y="186"/>
                </a:cxn>
                <a:cxn ang="0">
                  <a:pos x="141" y="174"/>
                </a:cxn>
                <a:cxn ang="0">
                  <a:pos x="160" y="159"/>
                </a:cxn>
                <a:cxn ang="0">
                  <a:pos x="180" y="145"/>
                </a:cxn>
                <a:cxn ang="0">
                  <a:pos x="201" y="130"/>
                </a:cxn>
                <a:cxn ang="0">
                  <a:pos x="221" y="113"/>
                </a:cxn>
                <a:cxn ang="0">
                  <a:pos x="59" y="113"/>
                </a:cxn>
              </a:cxnLst>
              <a:rect l="0" t="0" r="r" b="b"/>
              <a:pathLst>
                <a:path w="335" h="221">
                  <a:moveTo>
                    <a:pt x="59" y="113"/>
                  </a:moveTo>
                  <a:lnTo>
                    <a:pt x="59" y="82"/>
                  </a:lnTo>
                  <a:lnTo>
                    <a:pt x="257" y="82"/>
                  </a:lnTo>
                  <a:lnTo>
                    <a:pt x="259" y="80"/>
                  </a:lnTo>
                  <a:lnTo>
                    <a:pt x="260" y="79"/>
                  </a:lnTo>
                  <a:lnTo>
                    <a:pt x="262" y="76"/>
                  </a:lnTo>
                  <a:lnTo>
                    <a:pt x="263" y="75"/>
                  </a:lnTo>
                  <a:lnTo>
                    <a:pt x="59" y="75"/>
                  </a:lnTo>
                  <a:lnTo>
                    <a:pt x="59" y="45"/>
                  </a:lnTo>
                  <a:lnTo>
                    <a:pt x="296" y="45"/>
                  </a:lnTo>
                  <a:lnTo>
                    <a:pt x="301" y="39"/>
                  </a:lnTo>
                  <a:lnTo>
                    <a:pt x="306" y="34"/>
                  </a:lnTo>
                  <a:lnTo>
                    <a:pt x="311" y="28"/>
                  </a:lnTo>
                  <a:lnTo>
                    <a:pt x="316" y="22"/>
                  </a:lnTo>
                  <a:lnTo>
                    <a:pt x="321" y="17"/>
                  </a:lnTo>
                  <a:lnTo>
                    <a:pt x="326" y="11"/>
                  </a:lnTo>
                  <a:lnTo>
                    <a:pt x="330" y="5"/>
                  </a:lnTo>
                  <a:lnTo>
                    <a:pt x="335" y="0"/>
                  </a:lnTo>
                  <a:lnTo>
                    <a:pt x="72" y="0"/>
                  </a:lnTo>
                  <a:lnTo>
                    <a:pt x="65" y="11"/>
                  </a:lnTo>
                  <a:lnTo>
                    <a:pt x="56" y="22"/>
                  </a:lnTo>
                  <a:lnTo>
                    <a:pt x="48" y="35"/>
                  </a:lnTo>
                  <a:lnTo>
                    <a:pt x="39" y="46"/>
                  </a:lnTo>
                  <a:lnTo>
                    <a:pt x="30" y="58"/>
                  </a:lnTo>
                  <a:lnTo>
                    <a:pt x="20" y="70"/>
                  </a:lnTo>
                  <a:lnTo>
                    <a:pt x="11" y="82"/>
                  </a:lnTo>
                  <a:lnTo>
                    <a:pt x="0" y="93"/>
                  </a:lnTo>
                  <a:lnTo>
                    <a:pt x="0" y="221"/>
                  </a:lnTo>
                  <a:lnTo>
                    <a:pt x="66" y="221"/>
                  </a:lnTo>
                  <a:lnTo>
                    <a:pt x="84" y="210"/>
                  </a:lnTo>
                  <a:lnTo>
                    <a:pt x="102" y="199"/>
                  </a:lnTo>
                  <a:lnTo>
                    <a:pt x="121" y="186"/>
                  </a:lnTo>
                  <a:lnTo>
                    <a:pt x="141" y="174"/>
                  </a:lnTo>
                  <a:lnTo>
                    <a:pt x="160" y="159"/>
                  </a:lnTo>
                  <a:lnTo>
                    <a:pt x="180" y="145"/>
                  </a:lnTo>
                  <a:lnTo>
                    <a:pt x="201" y="130"/>
                  </a:lnTo>
                  <a:lnTo>
                    <a:pt x="221" y="113"/>
                  </a:lnTo>
                  <a:lnTo>
                    <a:pt x="59" y="113"/>
                  </a:lnTo>
                  <a:close/>
                </a:path>
              </a:pathLst>
            </a:custGeom>
            <a:solidFill>
              <a:srgbClr val="E5FFFF"/>
            </a:solidFill>
            <a:ln w="9525">
              <a:noFill/>
              <a:round/>
            </a:ln>
          </p:spPr>
          <p:txBody>
            <a:bodyPr/>
            <a:lstStyle/>
            <a:p>
              <a:endParaRPr lang="en-US"/>
            </a:p>
          </p:txBody>
        </p:sp>
        <p:sp>
          <p:nvSpPr>
            <p:cNvPr id="355593" name="Freeform 265"/>
            <p:cNvSpPr/>
            <p:nvPr/>
          </p:nvSpPr>
          <p:spPr bwMode="auto">
            <a:xfrm>
              <a:off x="3529" y="2639"/>
              <a:ext cx="70" cy="204"/>
            </a:xfrm>
            <a:custGeom>
              <a:avLst/>
              <a:gdLst/>
              <a:ahLst/>
              <a:cxnLst>
                <a:cxn ang="0">
                  <a:pos x="59" y="396"/>
                </a:cxn>
                <a:cxn ang="0">
                  <a:pos x="59" y="364"/>
                </a:cxn>
                <a:cxn ang="0">
                  <a:pos x="89" y="364"/>
                </a:cxn>
                <a:cxn ang="0">
                  <a:pos x="90" y="363"/>
                </a:cxn>
                <a:cxn ang="0">
                  <a:pos x="91" y="361"/>
                </a:cxn>
                <a:cxn ang="0">
                  <a:pos x="92" y="360"/>
                </a:cxn>
                <a:cxn ang="0">
                  <a:pos x="93" y="358"/>
                </a:cxn>
                <a:cxn ang="0">
                  <a:pos x="59" y="358"/>
                </a:cxn>
                <a:cxn ang="0">
                  <a:pos x="59" y="326"/>
                </a:cxn>
                <a:cxn ang="0">
                  <a:pos x="109" y="326"/>
                </a:cxn>
                <a:cxn ang="0">
                  <a:pos x="115" y="315"/>
                </a:cxn>
                <a:cxn ang="0">
                  <a:pos x="120" y="304"/>
                </a:cxn>
                <a:cxn ang="0">
                  <a:pos x="124" y="294"/>
                </a:cxn>
                <a:cxn ang="0">
                  <a:pos x="128" y="282"/>
                </a:cxn>
                <a:cxn ang="0">
                  <a:pos x="59" y="282"/>
                </a:cxn>
                <a:cxn ang="0">
                  <a:pos x="59" y="251"/>
                </a:cxn>
                <a:cxn ang="0">
                  <a:pos x="139" y="251"/>
                </a:cxn>
                <a:cxn ang="0">
                  <a:pos x="140" y="249"/>
                </a:cxn>
                <a:cxn ang="0">
                  <a:pos x="140" y="246"/>
                </a:cxn>
                <a:cxn ang="0">
                  <a:pos x="141" y="245"/>
                </a:cxn>
                <a:cxn ang="0">
                  <a:pos x="141" y="243"/>
                </a:cxn>
                <a:cxn ang="0">
                  <a:pos x="59" y="243"/>
                </a:cxn>
                <a:cxn ang="0">
                  <a:pos x="59" y="211"/>
                </a:cxn>
                <a:cxn ang="0">
                  <a:pos x="151" y="211"/>
                </a:cxn>
                <a:cxn ang="0">
                  <a:pos x="153" y="200"/>
                </a:cxn>
                <a:cxn ang="0">
                  <a:pos x="155" y="190"/>
                </a:cxn>
                <a:cxn ang="0">
                  <a:pos x="157" y="180"/>
                </a:cxn>
                <a:cxn ang="0">
                  <a:pos x="159" y="169"/>
                </a:cxn>
                <a:cxn ang="0">
                  <a:pos x="59" y="169"/>
                </a:cxn>
                <a:cxn ang="0">
                  <a:pos x="59" y="137"/>
                </a:cxn>
                <a:cxn ang="0">
                  <a:pos x="163" y="137"/>
                </a:cxn>
                <a:cxn ang="0">
                  <a:pos x="163" y="135"/>
                </a:cxn>
                <a:cxn ang="0">
                  <a:pos x="165" y="134"/>
                </a:cxn>
                <a:cxn ang="0">
                  <a:pos x="165" y="132"/>
                </a:cxn>
                <a:cxn ang="0">
                  <a:pos x="165" y="129"/>
                </a:cxn>
                <a:cxn ang="0">
                  <a:pos x="59" y="129"/>
                </a:cxn>
                <a:cxn ang="0">
                  <a:pos x="59" y="98"/>
                </a:cxn>
                <a:cxn ang="0">
                  <a:pos x="167" y="98"/>
                </a:cxn>
                <a:cxn ang="0">
                  <a:pos x="168" y="66"/>
                </a:cxn>
                <a:cxn ang="0">
                  <a:pos x="167" y="41"/>
                </a:cxn>
                <a:cxn ang="0">
                  <a:pos x="166" y="18"/>
                </a:cxn>
                <a:cxn ang="0">
                  <a:pos x="163" y="0"/>
                </a:cxn>
                <a:cxn ang="0">
                  <a:pos x="0" y="0"/>
                </a:cxn>
                <a:cxn ang="0">
                  <a:pos x="0" y="489"/>
                </a:cxn>
                <a:cxn ang="0">
                  <a:pos x="11" y="478"/>
                </a:cxn>
                <a:cxn ang="0">
                  <a:pos x="20" y="466"/>
                </a:cxn>
                <a:cxn ang="0">
                  <a:pos x="30" y="454"/>
                </a:cxn>
                <a:cxn ang="0">
                  <a:pos x="39" y="442"/>
                </a:cxn>
                <a:cxn ang="0">
                  <a:pos x="48" y="431"/>
                </a:cxn>
                <a:cxn ang="0">
                  <a:pos x="56" y="418"/>
                </a:cxn>
                <a:cxn ang="0">
                  <a:pos x="65" y="407"/>
                </a:cxn>
                <a:cxn ang="0">
                  <a:pos x="72" y="396"/>
                </a:cxn>
                <a:cxn ang="0">
                  <a:pos x="59" y="396"/>
                </a:cxn>
              </a:cxnLst>
              <a:rect l="0" t="0" r="r" b="b"/>
              <a:pathLst>
                <a:path w="168" h="489">
                  <a:moveTo>
                    <a:pt x="59" y="396"/>
                  </a:moveTo>
                  <a:lnTo>
                    <a:pt x="59" y="364"/>
                  </a:lnTo>
                  <a:lnTo>
                    <a:pt x="89" y="364"/>
                  </a:lnTo>
                  <a:lnTo>
                    <a:pt x="90" y="363"/>
                  </a:lnTo>
                  <a:lnTo>
                    <a:pt x="91" y="361"/>
                  </a:lnTo>
                  <a:lnTo>
                    <a:pt x="92" y="360"/>
                  </a:lnTo>
                  <a:lnTo>
                    <a:pt x="93" y="358"/>
                  </a:lnTo>
                  <a:lnTo>
                    <a:pt x="59" y="358"/>
                  </a:lnTo>
                  <a:lnTo>
                    <a:pt x="59" y="326"/>
                  </a:lnTo>
                  <a:lnTo>
                    <a:pt x="109" y="326"/>
                  </a:lnTo>
                  <a:lnTo>
                    <a:pt x="115" y="315"/>
                  </a:lnTo>
                  <a:lnTo>
                    <a:pt x="120" y="304"/>
                  </a:lnTo>
                  <a:lnTo>
                    <a:pt x="124" y="294"/>
                  </a:lnTo>
                  <a:lnTo>
                    <a:pt x="128" y="282"/>
                  </a:lnTo>
                  <a:lnTo>
                    <a:pt x="59" y="282"/>
                  </a:lnTo>
                  <a:lnTo>
                    <a:pt x="59" y="251"/>
                  </a:lnTo>
                  <a:lnTo>
                    <a:pt x="139" y="251"/>
                  </a:lnTo>
                  <a:lnTo>
                    <a:pt x="140" y="249"/>
                  </a:lnTo>
                  <a:lnTo>
                    <a:pt x="140" y="246"/>
                  </a:lnTo>
                  <a:lnTo>
                    <a:pt x="141" y="245"/>
                  </a:lnTo>
                  <a:lnTo>
                    <a:pt x="141" y="243"/>
                  </a:lnTo>
                  <a:lnTo>
                    <a:pt x="59" y="243"/>
                  </a:lnTo>
                  <a:lnTo>
                    <a:pt x="59" y="211"/>
                  </a:lnTo>
                  <a:lnTo>
                    <a:pt x="151" y="211"/>
                  </a:lnTo>
                  <a:lnTo>
                    <a:pt x="153" y="200"/>
                  </a:lnTo>
                  <a:lnTo>
                    <a:pt x="155" y="190"/>
                  </a:lnTo>
                  <a:lnTo>
                    <a:pt x="157" y="180"/>
                  </a:lnTo>
                  <a:lnTo>
                    <a:pt x="159" y="169"/>
                  </a:lnTo>
                  <a:lnTo>
                    <a:pt x="59" y="169"/>
                  </a:lnTo>
                  <a:lnTo>
                    <a:pt x="59" y="137"/>
                  </a:lnTo>
                  <a:lnTo>
                    <a:pt x="163" y="137"/>
                  </a:lnTo>
                  <a:lnTo>
                    <a:pt x="163" y="135"/>
                  </a:lnTo>
                  <a:lnTo>
                    <a:pt x="165" y="134"/>
                  </a:lnTo>
                  <a:lnTo>
                    <a:pt x="165" y="132"/>
                  </a:lnTo>
                  <a:lnTo>
                    <a:pt x="165" y="129"/>
                  </a:lnTo>
                  <a:lnTo>
                    <a:pt x="59" y="129"/>
                  </a:lnTo>
                  <a:lnTo>
                    <a:pt x="59" y="98"/>
                  </a:lnTo>
                  <a:lnTo>
                    <a:pt x="167" y="98"/>
                  </a:lnTo>
                  <a:lnTo>
                    <a:pt x="168" y="66"/>
                  </a:lnTo>
                  <a:lnTo>
                    <a:pt x="167" y="41"/>
                  </a:lnTo>
                  <a:lnTo>
                    <a:pt x="166" y="18"/>
                  </a:lnTo>
                  <a:lnTo>
                    <a:pt x="163" y="0"/>
                  </a:lnTo>
                  <a:lnTo>
                    <a:pt x="0" y="0"/>
                  </a:lnTo>
                  <a:lnTo>
                    <a:pt x="0" y="489"/>
                  </a:lnTo>
                  <a:lnTo>
                    <a:pt x="11" y="478"/>
                  </a:lnTo>
                  <a:lnTo>
                    <a:pt x="20" y="466"/>
                  </a:lnTo>
                  <a:lnTo>
                    <a:pt x="30" y="454"/>
                  </a:lnTo>
                  <a:lnTo>
                    <a:pt x="39" y="442"/>
                  </a:lnTo>
                  <a:lnTo>
                    <a:pt x="48" y="431"/>
                  </a:lnTo>
                  <a:lnTo>
                    <a:pt x="56" y="418"/>
                  </a:lnTo>
                  <a:lnTo>
                    <a:pt x="65" y="407"/>
                  </a:lnTo>
                  <a:lnTo>
                    <a:pt x="72" y="396"/>
                  </a:lnTo>
                  <a:lnTo>
                    <a:pt x="59" y="396"/>
                  </a:lnTo>
                  <a:close/>
                </a:path>
              </a:pathLst>
            </a:custGeom>
            <a:solidFill>
              <a:srgbClr val="BFFFFF"/>
            </a:solidFill>
            <a:ln w="9525">
              <a:noFill/>
              <a:round/>
            </a:ln>
          </p:spPr>
          <p:txBody>
            <a:bodyPr/>
            <a:lstStyle/>
            <a:p>
              <a:endParaRPr lang="en-US"/>
            </a:p>
          </p:txBody>
        </p:sp>
        <p:sp>
          <p:nvSpPr>
            <p:cNvPr id="355594" name="Freeform 266"/>
            <p:cNvSpPr/>
            <p:nvPr/>
          </p:nvSpPr>
          <p:spPr bwMode="auto">
            <a:xfrm>
              <a:off x="3592" y="2639"/>
              <a:ext cx="130" cy="88"/>
            </a:xfrm>
            <a:custGeom>
              <a:avLst/>
              <a:gdLst/>
              <a:ahLst/>
              <a:cxnLst>
                <a:cxn ang="0">
                  <a:pos x="16" y="98"/>
                </a:cxn>
                <a:cxn ang="0">
                  <a:pos x="127" y="98"/>
                </a:cxn>
                <a:cxn ang="0">
                  <a:pos x="127" y="129"/>
                </a:cxn>
                <a:cxn ang="0">
                  <a:pos x="14" y="129"/>
                </a:cxn>
                <a:cxn ang="0">
                  <a:pos x="14" y="132"/>
                </a:cxn>
                <a:cxn ang="0">
                  <a:pos x="14" y="134"/>
                </a:cxn>
                <a:cxn ang="0">
                  <a:pos x="12" y="135"/>
                </a:cxn>
                <a:cxn ang="0">
                  <a:pos x="12" y="137"/>
                </a:cxn>
                <a:cxn ang="0">
                  <a:pos x="223" y="137"/>
                </a:cxn>
                <a:cxn ang="0">
                  <a:pos x="223" y="169"/>
                </a:cxn>
                <a:cxn ang="0">
                  <a:pos x="8" y="169"/>
                </a:cxn>
                <a:cxn ang="0">
                  <a:pos x="6" y="180"/>
                </a:cxn>
                <a:cxn ang="0">
                  <a:pos x="4" y="190"/>
                </a:cxn>
                <a:cxn ang="0">
                  <a:pos x="2" y="200"/>
                </a:cxn>
                <a:cxn ang="0">
                  <a:pos x="0" y="211"/>
                </a:cxn>
                <a:cxn ang="0">
                  <a:pos x="287" y="211"/>
                </a:cxn>
                <a:cxn ang="0">
                  <a:pos x="300" y="162"/>
                </a:cxn>
                <a:cxn ang="0">
                  <a:pos x="309" y="110"/>
                </a:cxn>
                <a:cxn ang="0">
                  <a:pos x="311" y="56"/>
                </a:cxn>
                <a:cxn ang="0">
                  <a:pos x="306" y="0"/>
                </a:cxn>
                <a:cxn ang="0">
                  <a:pos x="12" y="0"/>
                </a:cxn>
                <a:cxn ang="0">
                  <a:pos x="15" y="18"/>
                </a:cxn>
                <a:cxn ang="0">
                  <a:pos x="16" y="41"/>
                </a:cxn>
                <a:cxn ang="0">
                  <a:pos x="17" y="66"/>
                </a:cxn>
                <a:cxn ang="0">
                  <a:pos x="16" y="98"/>
                </a:cxn>
              </a:cxnLst>
              <a:rect l="0" t="0" r="r" b="b"/>
              <a:pathLst>
                <a:path w="311" h="211">
                  <a:moveTo>
                    <a:pt x="16" y="98"/>
                  </a:moveTo>
                  <a:lnTo>
                    <a:pt x="127" y="98"/>
                  </a:lnTo>
                  <a:lnTo>
                    <a:pt x="127" y="129"/>
                  </a:lnTo>
                  <a:lnTo>
                    <a:pt x="14" y="129"/>
                  </a:lnTo>
                  <a:lnTo>
                    <a:pt x="14" y="132"/>
                  </a:lnTo>
                  <a:lnTo>
                    <a:pt x="14" y="134"/>
                  </a:lnTo>
                  <a:lnTo>
                    <a:pt x="12" y="135"/>
                  </a:lnTo>
                  <a:lnTo>
                    <a:pt x="12" y="137"/>
                  </a:lnTo>
                  <a:lnTo>
                    <a:pt x="223" y="137"/>
                  </a:lnTo>
                  <a:lnTo>
                    <a:pt x="223" y="169"/>
                  </a:lnTo>
                  <a:lnTo>
                    <a:pt x="8" y="169"/>
                  </a:lnTo>
                  <a:lnTo>
                    <a:pt x="6" y="180"/>
                  </a:lnTo>
                  <a:lnTo>
                    <a:pt x="4" y="190"/>
                  </a:lnTo>
                  <a:lnTo>
                    <a:pt x="2" y="200"/>
                  </a:lnTo>
                  <a:lnTo>
                    <a:pt x="0" y="211"/>
                  </a:lnTo>
                  <a:lnTo>
                    <a:pt x="287" y="211"/>
                  </a:lnTo>
                  <a:lnTo>
                    <a:pt x="300" y="162"/>
                  </a:lnTo>
                  <a:lnTo>
                    <a:pt x="309" y="110"/>
                  </a:lnTo>
                  <a:lnTo>
                    <a:pt x="311" y="56"/>
                  </a:lnTo>
                  <a:lnTo>
                    <a:pt x="306" y="0"/>
                  </a:lnTo>
                  <a:lnTo>
                    <a:pt x="12" y="0"/>
                  </a:lnTo>
                  <a:lnTo>
                    <a:pt x="15" y="18"/>
                  </a:lnTo>
                  <a:lnTo>
                    <a:pt x="16" y="41"/>
                  </a:lnTo>
                  <a:lnTo>
                    <a:pt x="17" y="66"/>
                  </a:lnTo>
                  <a:lnTo>
                    <a:pt x="16" y="98"/>
                  </a:lnTo>
                  <a:close/>
                </a:path>
              </a:pathLst>
            </a:custGeom>
            <a:solidFill>
              <a:srgbClr val="E5FFFF"/>
            </a:solidFill>
            <a:ln w="9525">
              <a:noFill/>
              <a:round/>
            </a:ln>
          </p:spPr>
          <p:txBody>
            <a:bodyPr/>
            <a:lstStyle/>
            <a:p>
              <a:endParaRPr lang="en-US"/>
            </a:p>
          </p:txBody>
        </p:sp>
        <p:sp>
          <p:nvSpPr>
            <p:cNvPr id="355595" name="Freeform 267"/>
            <p:cNvSpPr/>
            <p:nvPr/>
          </p:nvSpPr>
          <p:spPr bwMode="auto">
            <a:xfrm>
              <a:off x="3587" y="2741"/>
              <a:ext cx="120" cy="3"/>
            </a:xfrm>
            <a:custGeom>
              <a:avLst/>
              <a:gdLst/>
              <a:ahLst/>
              <a:cxnLst>
                <a:cxn ang="0">
                  <a:pos x="0" y="8"/>
                </a:cxn>
                <a:cxn ang="0">
                  <a:pos x="284" y="8"/>
                </a:cxn>
                <a:cxn ang="0">
                  <a:pos x="286" y="6"/>
                </a:cxn>
                <a:cxn ang="0">
                  <a:pos x="287" y="3"/>
                </a:cxn>
                <a:cxn ang="0">
                  <a:pos x="287" y="2"/>
                </a:cxn>
                <a:cxn ang="0">
                  <a:pos x="288" y="0"/>
                </a:cxn>
                <a:cxn ang="0">
                  <a:pos x="2" y="0"/>
                </a:cxn>
                <a:cxn ang="0">
                  <a:pos x="2" y="2"/>
                </a:cxn>
                <a:cxn ang="0">
                  <a:pos x="1" y="3"/>
                </a:cxn>
                <a:cxn ang="0">
                  <a:pos x="1" y="6"/>
                </a:cxn>
                <a:cxn ang="0">
                  <a:pos x="0" y="8"/>
                </a:cxn>
              </a:cxnLst>
              <a:rect l="0" t="0" r="r" b="b"/>
              <a:pathLst>
                <a:path w="288" h="8">
                  <a:moveTo>
                    <a:pt x="0" y="8"/>
                  </a:moveTo>
                  <a:lnTo>
                    <a:pt x="284" y="8"/>
                  </a:lnTo>
                  <a:lnTo>
                    <a:pt x="286" y="6"/>
                  </a:lnTo>
                  <a:lnTo>
                    <a:pt x="287" y="3"/>
                  </a:lnTo>
                  <a:lnTo>
                    <a:pt x="287" y="2"/>
                  </a:lnTo>
                  <a:lnTo>
                    <a:pt x="288" y="0"/>
                  </a:lnTo>
                  <a:lnTo>
                    <a:pt x="2" y="0"/>
                  </a:lnTo>
                  <a:lnTo>
                    <a:pt x="2" y="2"/>
                  </a:lnTo>
                  <a:lnTo>
                    <a:pt x="1" y="3"/>
                  </a:lnTo>
                  <a:lnTo>
                    <a:pt x="1" y="6"/>
                  </a:lnTo>
                  <a:lnTo>
                    <a:pt x="0" y="8"/>
                  </a:lnTo>
                  <a:close/>
                </a:path>
              </a:pathLst>
            </a:custGeom>
            <a:solidFill>
              <a:srgbClr val="E5FFFF"/>
            </a:solidFill>
            <a:ln w="9525">
              <a:noFill/>
              <a:round/>
            </a:ln>
          </p:spPr>
          <p:txBody>
            <a:bodyPr/>
            <a:lstStyle/>
            <a:p>
              <a:endParaRPr lang="en-US"/>
            </a:p>
          </p:txBody>
        </p:sp>
        <p:sp>
          <p:nvSpPr>
            <p:cNvPr id="355596" name="Freeform 268"/>
            <p:cNvSpPr/>
            <p:nvPr/>
          </p:nvSpPr>
          <p:spPr bwMode="auto">
            <a:xfrm>
              <a:off x="3566" y="2757"/>
              <a:ext cx="134" cy="35"/>
            </a:xfrm>
            <a:custGeom>
              <a:avLst/>
              <a:gdLst/>
              <a:ahLst/>
              <a:cxnLst>
                <a:cxn ang="0">
                  <a:pos x="20" y="44"/>
                </a:cxn>
                <a:cxn ang="0">
                  <a:pos x="113" y="44"/>
                </a:cxn>
                <a:cxn ang="0">
                  <a:pos x="113" y="76"/>
                </a:cxn>
                <a:cxn ang="0">
                  <a:pos x="4" y="76"/>
                </a:cxn>
                <a:cxn ang="0">
                  <a:pos x="3" y="78"/>
                </a:cxn>
                <a:cxn ang="0">
                  <a:pos x="2" y="79"/>
                </a:cxn>
                <a:cxn ang="0">
                  <a:pos x="1" y="81"/>
                </a:cxn>
                <a:cxn ang="0">
                  <a:pos x="0" y="82"/>
                </a:cxn>
                <a:cxn ang="0">
                  <a:pos x="270" y="82"/>
                </a:cxn>
                <a:cxn ang="0">
                  <a:pos x="277" y="72"/>
                </a:cxn>
                <a:cxn ang="0">
                  <a:pos x="284" y="63"/>
                </a:cxn>
                <a:cxn ang="0">
                  <a:pos x="290" y="53"/>
                </a:cxn>
                <a:cxn ang="0">
                  <a:pos x="296" y="43"/>
                </a:cxn>
                <a:cxn ang="0">
                  <a:pos x="303" y="32"/>
                </a:cxn>
                <a:cxn ang="0">
                  <a:pos x="308" y="22"/>
                </a:cxn>
                <a:cxn ang="0">
                  <a:pos x="314" y="12"/>
                </a:cxn>
                <a:cxn ang="0">
                  <a:pos x="320" y="0"/>
                </a:cxn>
                <a:cxn ang="0">
                  <a:pos x="39" y="0"/>
                </a:cxn>
                <a:cxn ang="0">
                  <a:pos x="35" y="12"/>
                </a:cxn>
                <a:cxn ang="0">
                  <a:pos x="31" y="22"/>
                </a:cxn>
                <a:cxn ang="0">
                  <a:pos x="26" y="33"/>
                </a:cxn>
                <a:cxn ang="0">
                  <a:pos x="20" y="44"/>
                </a:cxn>
              </a:cxnLst>
              <a:rect l="0" t="0" r="r" b="b"/>
              <a:pathLst>
                <a:path w="320" h="82">
                  <a:moveTo>
                    <a:pt x="20" y="44"/>
                  </a:moveTo>
                  <a:lnTo>
                    <a:pt x="113" y="44"/>
                  </a:lnTo>
                  <a:lnTo>
                    <a:pt x="113" y="76"/>
                  </a:lnTo>
                  <a:lnTo>
                    <a:pt x="4" y="76"/>
                  </a:lnTo>
                  <a:lnTo>
                    <a:pt x="3" y="78"/>
                  </a:lnTo>
                  <a:lnTo>
                    <a:pt x="2" y="79"/>
                  </a:lnTo>
                  <a:lnTo>
                    <a:pt x="1" y="81"/>
                  </a:lnTo>
                  <a:lnTo>
                    <a:pt x="0" y="82"/>
                  </a:lnTo>
                  <a:lnTo>
                    <a:pt x="270" y="82"/>
                  </a:lnTo>
                  <a:lnTo>
                    <a:pt x="277" y="72"/>
                  </a:lnTo>
                  <a:lnTo>
                    <a:pt x="284" y="63"/>
                  </a:lnTo>
                  <a:lnTo>
                    <a:pt x="290" y="53"/>
                  </a:lnTo>
                  <a:lnTo>
                    <a:pt x="296" y="43"/>
                  </a:lnTo>
                  <a:lnTo>
                    <a:pt x="303" y="32"/>
                  </a:lnTo>
                  <a:lnTo>
                    <a:pt x="308" y="22"/>
                  </a:lnTo>
                  <a:lnTo>
                    <a:pt x="314" y="12"/>
                  </a:lnTo>
                  <a:lnTo>
                    <a:pt x="320" y="0"/>
                  </a:lnTo>
                  <a:lnTo>
                    <a:pt x="39" y="0"/>
                  </a:lnTo>
                  <a:lnTo>
                    <a:pt x="35" y="12"/>
                  </a:lnTo>
                  <a:lnTo>
                    <a:pt x="31" y="22"/>
                  </a:lnTo>
                  <a:lnTo>
                    <a:pt x="26" y="33"/>
                  </a:lnTo>
                  <a:lnTo>
                    <a:pt x="20" y="44"/>
                  </a:lnTo>
                  <a:close/>
                </a:path>
              </a:pathLst>
            </a:custGeom>
            <a:solidFill>
              <a:srgbClr val="E5FFFF"/>
            </a:solidFill>
            <a:ln w="9525">
              <a:noFill/>
              <a:round/>
            </a:ln>
          </p:spPr>
          <p:txBody>
            <a:bodyPr/>
            <a:lstStyle/>
            <a:p>
              <a:endParaRPr lang="en-US"/>
            </a:p>
          </p:txBody>
        </p:sp>
        <p:sp>
          <p:nvSpPr>
            <p:cNvPr id="355597" name="Freeform 269"/>
            <p:cNvSpPr/>
            <p:nvPr/>
          </p:nvSpPr>
          <p:spPr bwMode="auto">
            <a:xfrm>
              <a:off x="3479" y="2597"/>
              <a:ext cx="381" cy="348"/>
            </a:xfrm>
            <a:custGeom>
              <a:avLst/>
              <a:gdLst/>
              <a:ahLst/>
              <a:cxnLst>
                <a:cxn ang="0">
                  <a:pos x="0" y="0"/>
                </a:cxn>
                <a:cxn ang="0">
                  <a:pos x="914" y="0"/>
                </a:cxn>
                <a:cxn ang="0">
                  <a:pos x="914" y="832"/>
                </a:cxn>
                <a:cxn ang="0">
                  <a:pos x="843" y="832"/>
                </a:cxn>
                <a:cxn ang="0">
                  <a:pos x="843" y="66"/>
                </a:cxn>
                <a:cxn ang="0">
                  <a:pos x="0" y="66"/>
                </a:cxn>
                <a:cxn ang="0">
                  <a:pos x="0" y="0"/>
                </a:cxn>
              </a:cxnLst>
              <a:rect l="0" t="0" r="r" b="b"/>
              <a:pathLst>
                <a:path w="914" h="832">
                  <a:moveTo>
                    <a:pt x="0" y="0"/>
                  </a:moveTo>
                  <a:lnTo>
                    <a:pt x="914" y="0"/>
                  </a:lnTo>
                  <a:lnTo>
                    <a:pt x="914" y="832"/>
                  </a:lnTo>
                  <a:lnTo>
                    <a:pt x="843" y="832"/>
                  </a:lnTo>
                  <a:lnTo>
                    <a:pt x="843" y="66"/>
                  </a:lnTo>
                  <a:lnTo>
                    <a:pt x="0" y="66"/>
                  </a:lnTo>
                  <a:lnTo>
                    <a:pt x="0" y="0"/>
                  </a:lnTo>
                  <a:close/>
                </a:path>
              </a:pathLst>
            </a:custGeom>
            <a:solidFill>
              <a:srgbClr val="FFFFFF"/>
            </a:solidFill>
            <a:ln w="9525">
              <a:noFill/>
              <a:round/>
            </a:ln>
          </p:spPr>
          <p:txBody>
            <a:bodyPr/>
            <a:lstStyle/>
            <a:p>
              <a:endParaRPr lang="en-US"/>
            </a:p>
          </p:txBody>
        </p:sp>
        <p:sp>
          <p:nvSpPr>
            <p:cNvPr id="355598" name="Freeform 270"/>
            <p:cNvSpPr/>
            <p:nvPr/>
          </p:nvSpPr>
          <p:spPr bwMode="auto">
            <a:xfrm>
              <a:off x="3479" y="2599"/>
              <a:ext cx="370" cy="346"/>
            </a:xfrm>
            <a:custGeom>
              <a:avLst/>
              <a:gdLst/>
              <a:ahLst/>
              <a:cxnLst>
                <a:cxn ang="0">
                  <a:pos x="0" y="0"/>
                </a:cxn>
                <a:cxn ang="0">
                  <a:pos x="0" y="827"/>
                </a:cxn>
                <a:cxn ang="0">
                  <a:pos x="887" y="827"/>
                </a:cxn>
                <a:cxn ang="0">
                  <a:pos x="887" y="752"/>
                </a:cxn>
                <a:cxn ang="0">
                  <a:pos x="72" y="752"/>
                </a:cxn>
                <a:cxn ang="0">
                  <a:pos x="72" y="0"/>
                </a:cxn>
                <a:cxn ang="0">
                  <a:pos x="0" y="0"/>
                </a:cxn>
              </a:cxnLst>
              <a:rect l="0" t="0" r="r" b="b"/>
              <a:pathLst>
                <a:path w="887" h="827">
                  <a:moveTo>
                    <a:pt x="0" y="0"/>
                  </a:moveTo>
                  <a:lnTo>
                    <a:pt x="0" y="827"/>
                  </a:lnTo>
                  <a:lnTo>
                    <a:pt x="887" y="827"/>
                  </a:lnTo>
                  <a:lnTo>
                    <a:pt x="887" y="752"/>
                  </a:lnTo>
                  <a:lnTo>
                    <a:pt x="72" y="752"/>
                  </a:lnTo>
                  <a:lnTo>
                    <a:pt x="72" y="0"/>
                  </a:lnTo>
                  <a:lnTo>
                    <a:pt x="0" y="0"/>
                  </a:lnTo>
                  <a:close/>
                </a:path>
              </a:pathLst>
            </a:custGeom>
            <a:solidFill>
              <a:srgbClr val="FFFFFF"/>
            </a:solidFill>
            <a:ln w="9525">
              <a:noFill/>
              <a:round/>
            </a:ln>
          </p:spPr>
          <p:txBody>
            <a:bodyPr/>
            <a:lstStyle/>
            <a:p>
              <a:endParaRPr lang="en-US"/>
            </a:p>
          </p:txBody>
        </p:sp>
        <p:sp>
          <p:nvSpPr>
            <p:cNvPr id="355599" name="Freeform 271"/>
            <p:cNvSpPr/>
            <p:nvPr/>
          </p:nvSpPr>
          <p:spPr bwMode="auto">
            <a:xfrm>
              <a:off x="3438" y="2981"/>
              <a:ext cx="385" cy="57"/>
            </a:xfrm>
            <a:custGeom>
              <a:avLst/>
              <a:gdLst/>
              <a:ahLst/>
              <a:cxnLst>
                <a:cxn ang="0">
                  <a:pos x="0" y="138"/>
                </a:cxn>
                <a:cxn ang="0">
                  <a:pos x="923" y="0"/>
                </a:cxn>
                <a:cxn ang="0">
                  <a:pos x="923" y="138"/>
                </a:cxn>
                <a:cxn ang="0">
                  <a:pos x="0" y="138"/>
                </a:cxn>
              </a:cxnLst>
              <a:rect l="0" t="0" r="r" b="b"/>
              <a:pathLst>
                <a:path w="923" h="138">
                  <a:moveTo>
                    <a:pt x="0" y="138"/>
                  </a:moveTo>
                  <a:lnTo>
                    <a:pt x="923" y="0"/>
                  </a:lnTo>
                  <a:lnTo>
                    <a:pt x="923" y="138"/>
                  </a:lnTo>
                  <a:lnTo>
                    <a:pt x="0" y="138"/>
                  </a:lnTo>
                  <a:close/>
                </a:path>
              </a:pathLst>
            </a:custGeom>
            <a:solidFill>
              <a:srgbClr val="FFFFFF"/>
            </a:solidFill>
            <a:ln w="9525">
              <a:noFill/>
              <a:round/>
            </a:ln>
          </p:spPr>
          <p:txBody>
            <a:bodyPr/>
            <a:lstStyle/>
            <a:p>
              <a:endParaRPr lang="en-US"/>
            </a:p>
          </p:txBody>
        </p:sp>
        <p:sp>
          <p:nvSpPr>
            <p:cNvPr id="355600" name="Freeform 272"/>
            <p:cNvSpPr/>
            <p:nvPr/>
          </p:nvSpPr>
          <p:spPr bwMode="auto">
            <a:xfrm>
              <a:off x="3455" y="3060"/>
              <a:ext cx="342" cy="56"/>
            </a:xfrm>
            <a:custGeom>
              <a:avLst/>
              <a:gdLst/>
              <a:ahLst/>
              <a:cxnLst>
                <a:cxn ang="0">
                  <a:pos x="0" y="135"/>
                </a:cxn>
                <a:cxn ang="0">
                  <a:pos x="816" y="0"/>
                </a:cxn>
                <a:cxn ang="0">
                  <a:pos x="816" y="135"/>
                </a:cxn>
                <a:cxn ang="0">
                  <a:pos x="0" y="135"/>
                </a:cxn>
              </a:cxnLst>
              <a:rect l="0" t="0" r="r" b="b"/>
              <a:pathLst>
                <a:path w="816" h="135">
                  <a:moveTo>
                    <a:pt x="0" y="135"/>
                  </a:moveTo>
                  <a:lnTo>
                    <a:pt x="816" y="0"/>
                  </a:lnTo>
                  <a:lnTo>
                    <a:pt x="816" y="135"/>
                  </a:lnTo>
                  <a:lnTo>
                    <a:pt x="0" y="135"/>
                  </a:lnTo>
                  <a:close/>
                </a:path>
              </a:pathLst>
            </a:custGeom>
            <a:solidFill>
              <a:srgbClr val="FFFFFF"/>
            </a:solidFill>
            <a:ln w="9525">
              <a:noFill/>
              <a:round/>
            </a:ln>
          </p:spPr>
          <p:txBody>
            <a:bodyPr/>
            <a:lstStyle/>
            <a:p>
              <a:endParaRPr lang="en-US"/>
            </a:p>
          </p:txBody>
        </p:sp>
        <p:sp>
          <p:nvSpPr>
            <p:cNvPr id="355601" name="Freeform 273"/>
            <p:cNvSpPr/>
            <p:nvPr/>
          </p:nvSpPr>
          <p:spPr bwMode="auto">
            <a:xfrm>
              <a:off x="3382" y="2599"/>
              <a:ext cx="75" cy="358"/>
            </a:xfrm>
            <a:custGeom>
              <a:avLst/>
              <a:gdLst/>
              <a:ahLst/>
              <a:cxnLst>
                <a:cxn ang="0">
                  <a:pos x="178" y="0"/>
                </a:cxn>
                <a:cxn ang="0">
                  <a:pos x="29" y="76"/>
                </a:cxn>
                <a:cxn ang="0">
                  <a:pos x="0" y="158"/>
                </a:cxn>
                <a:cxn ang="0">
                  <a:pos x="0" y="756"/>
                </a:cxn>
                <a:cxn ang="0">
                  <a:pos x="47" y="813"/>
                </a:cxn>
                <a:cxn ang="0">
                  <a:pos x="178" y="857"/>
                </a:cxn>
                <a:cxn ang="0">
                  <a:pos x="178" y="0"/>
                </a:cxn>
              </a:cxnLst>
              <a:rect l="0" t="0" r="r" b="b"/>
              <a:pathLst>
                <a:path w="178" h="857">
                  <a:moveTo>
                    <a:pt x="178" y="0"/>
                  </a:moveTo>
                  <a:lnTo>
                    <a:pt x="29" y="76"/>
                  </a:lnTo>
                  <a:lnTo>
                    <a:pt x="0" y="158"/>
                  </a:lnTo>
                  <a:lnTo>
                    <a:pt x="0" y="756"/>
                  </a:lnTo>
                  <a:lnTo>
                    <a:pt x="47" y="813"/>
                  </a:lnTo>
                  <a:lnTo>
                    <a:pt x="178" y="857"/>
                  </a:lnTo>
                  <a:lnTo>
                    <a:pt x="178" y="0"/>
                  </a:lnTo>
                  <a:close/>
                </a:path>
              </a:pathLst>
            </a:custGeom>
            <a:solidFill>
              <a:srgbClr val="7F7F7F"/>
            </a:solidFill>
            <a:ln w="9525">
              <a:noFill/>
              <a:round/>
            </a:ln>
          </p:spPr>
          <p:txBody>
            <a:bodyPr/>
            <a:lstStyle/>
            <a:p>
              <a:endParaRPr lang="en-US"/>
            </a:p>
          </p:txBody>
        </p:sp>
        <p:sp>
          <p:nvSpPr>
            <p:cNvPr id="355602" name="Freeform 274"/>
            <p:cNvSpPr/>
            <p:nvPr/>
          </p:nvSpPr>
          <p:spPr bwMode="auto">
            <a:xfrm>
              <a:off x="3297" y="2678"/>
              <a:ext cx="65" cy="229"/>
            </a:xfrm>
            <a:custGeom>
              <a:avLst/>
              <a:gdLst/>
              <a:ahLst/>
              <a:cxnLst>
                <a:cxn ang="0">
                  <a:pos x="155" y="548"/>
                </a:cxn>
                <a:cxn ang="0">
                  <a:pos x="0" y="423"/>
                </a:cxn>
                <a:cxn ang="0">
                  <a:pos x="0" y="102"/>
                </a:cxn>
                <a:cxn ang="0">
                  <a:pos x="155" y="0"/>
                </a:cxn>
                <a:cxn ang="0">
                  <a:pos x="155" y="548"/>
                </a:cxn>
              </a:cxnLst>
              <a:rect l="0" t="0" r="r" b="b"/>
              <a:pathLst>
                <a:path w="155" h="548">
                  <a:moveTo>
                    <a:pt x="155" y="548"/>
                  </a:moveTo>
                  <a:lnTo>
                    <a:pt x="0" y="423"/>
                  </a:lnTo>
                  <a:lnTo>
                    <a:pt x="0" y="102"/>
                  </a:lnTo>
                  <a:lnTo>
                    <a:pt x="155" y="0"/>
                  </a:lnTo>
                  <a:lnTo>
                    <a:pt x="155" y="548"/>
                  </a:lnTo>
                  <a:close/>
                </a:path>
              </a:pathLst>
            </a:custGeom>
            <a:solidFill>
              <a:srgbClr val="7F7F7F"/>
            </a:solidFill>
            <a:ln w="9525">
              <a:noFill/>
              <a:round/>
            </a:ln>
          </p:spPr>
          <p:txBody>
            <a:bodyPr/>
            <a:lstStyle/>
            <a:p>
              <a:endParaRPr lang="en-US"/>
            </a:p>
          </p:txBody>
        </p:sp>
        <p:sp>
          <p:nvSpPr>
            <p:cNvPr id="355603" name="Freeform 275"/>
            <p:cNvSpPr/>
            <p:nvPr/>
          </p:nvSpPr>
          <p:spPr bwMode="auto">
            <a:xfrm>
              <a:off x="3275" y="2923"/>
              <a:ext cx="142" cy="111"/>
            </a:xfrm>
            <a:custGeom>
              <a:avLst/>
              <a:gdLst/>
              <a:ahLst/>
              <a:cxnLst>
                <a:cxn ang="0">
                  <a:pos x="339" y="266"/>
                </a:cxn>
                <a:cxn ang="0">
                  <a:pos x="1" y="164"/>
                </a:cxn>
                <a:cxn ang="0">
                  <a:pos x="0" y="0"/>
                </a:cxn>
                <a:cxn ang="0">
                  <a:pos x="339" y="164"/>
                </a:cxn>
                <a:cxn ang="0">
                  <a:pos x="339" y="266"/>
                </a:cxn>
              </a:cxnLst>
              <a:rect l="0" t="0" r="r" b="b"/>
              <a:pathLst>
                <a:path w="339" h="266">
                  <a:moveTo>
                    <a:pt x="339" y="266"/>
                  </a:moveTo>
                  <a:lnTo>
                    <a:pt x="1" y="164"/>
                  </a:lnTo>
                  <a:lnTo>
                    <a:pt x="0" y="0"/>
                  </a:lnTo>
                  <a:lnTo>
                    <a:pt x="339" y="164"/>
                  </a:lnTo>
                  <a:lnTo>
                    <a:pt x="339" y="266"/>
                  </a:lnTo>
                  <a:close/>
                </a:path>
              </a:pathLst>
            </a:custGeom>
            <a:solidFill>
              <a:srgbClr val="7F7F7F"/>
            </a:solidFill>
            <a:ln w="9525">
              <a:noFill/>
              <a:round/>
            </a:ln>
          </p:spPr>
          <p:txBody>
            <a:bodyPr/>
            <a:lstStyle/>
            <a:p>
              <a:endParaRPr lang="en-US"/>
            </a:p>
          </p:txBody>
        </p:sp>
        <p:sp>
          <p:nvSpPr>
            <p:cNvPr id="355604" name="Rectangle 276"/>
            <p:cNvSpPr>
              <a:spLocks noChangeArrowheads="1"/>
            </p:cNvSpPr>
            <p:nvPr/>
          </p:nvSpPr>
          <p:spPr bwMode="auto">
            <a:xfrm>
              <a:off x="3787" y="2667"/>
              <a:ext cx="5" cy="203"/>
            </a:xfrm>
            <a:prstGeom prst="rect">
              <a:avLst/>
            </a:prstGeom>
            <a:solidFill>
              <a:srgbClr val="000000"/>
            </a:solidFill>
            <a:ln w="9525">
              <a:noFill/>
              <a:miter lim="800000"/>
            </a:ln>
          </p:spPr>
          <p:txBody>
            <a:bodyPr/>
            <a:lstStyle/>
            <a:p>
              <a:endParaRPr lang="en-US"/>
            </a:p>
          </p:txBody>
        </p:sp>
        <p:sp>
          <p:nvSpPr>
            <p:cNvPr id="355605" name="Rectangle 277"/>
            <p:cNvSpPr>
              <a:spLocks noChangeArrowheads="1"/>
            </p:cNvSpPr>
            <p:nvPr/>
          </p:nvSpPr>
          <p:spPr bwMode="auto">
            <a:xfrm>
              <a:off x="3772" y="2667"/>
              <a:ext cx="5" cy="203"/>
            </a:xfrm>
            <a:prstGeom prst="rect">
              <a:avLst/>
            </a:prstGeom>
            <a:solidFill>
              <a:srgbClr val="000000"/>
            </a:solidFill>
            <a:ln w="9525">
              <a:noFill/>
              <a:miter lim="800000"/>
            </a:ln>
          </p:spPr>
          <p:txBody>
            <a:bodyPr/>
            <a:lstStyle/>
            <a:p>
              <a:endParaRPr lang="en-US"/>
            </a:p>
          </p:txBody>
        </p:sp>
        <p:sp>
          <p:nvSpPr>
            <p:cNvPr id="355606" name="Rectangle 278"/>
            <p:cNvSpPr>
              <a:spLocks noChangeArrowheads="1"/>
            </p:cNvSpPr>
            <p:nvPr/>
          </p:nvSpPr>
          <p:spPr bwMode="auto">
            <a:xfrm>
              <a:off x="3757" y="2667"/>
              <a:ext cx="5" cy="203"/>
            </a:xfrm>
            <a:prstGeom prst="rect">
              <a:avLst/>
            </a:prstGeom>
            <a:solidFill>
              <a:srgbClr val="000000"/>
            </a:solidFill>
            <a:ln w="9525">
              <a:noFill/>
              <a:miter lim="800000"/>
            </a:ln>
          </p:spPr>
          <p:txBody>
            <a:bodyPr/>
            <a:lstStyle/>
            <a:p>
              <a:endParaRPr lang="en-US"/>
            </a:p>
          </p:txBody>
        </p:sp>
        <p:sp>
          <p:nvSpPr>
            <p:cNvPr id="355607" name="Rectangle 279"/>
            <p:cNvSpPr>
              <a:spLocks noChangeArrowheads="1"/>
            </p:cNvSpPr>
            <p:nvPr/>
          </p:nvSpPr>
          <p:spPr bwMode="auto">
            <a:xfrm>
              <a:off x="3742" y="2667"/>
              <a:ext cx="5" cy="203"/>
            </a:xfrm>
            <a:prstGeom prst="rect">
              <a:avLst/>
            </a:prstGeom>
            <a:solidFill>
              <a:srgbClr val="000000"/>
            </a:solidFill>
            <a:ln w="9525">
              <a:noFill/>
              <a:miter lim="800000"/>
            </a:ln>
          </p:spPr>
          <p:txBody>
            <a:bodyPr/>
            <a:lstStyle/>
            <a:p>
              <a:endParaRPr lang="en-US"/>
            </a:p>
          </p:txBody>
        </p:sp>
        <p:sp>
          <p:nvSpPr>
            <p:cNvPr id="355608" name="Rectangle 280"/>
            <p:cNvSpPr>
              <a:spLocks noChangeArrowheads="1"/>
            </p:cNvSpPr>
            <p:nvPr/>
          </p:nvSpPr>
          <p:spPr bwMode="auto">
            <a:xfrm>
              <a:off x="3727" y="2667"/>
              <a:ext cx="5" cy="203"/>
            </a:xfrm>
            <a:prstGeom prst="rect">
              <a:avLst/>
            </a:prstGeom>
            <a:solidFill>
              <a:srgbClr val="000000"/>
            </a:solidFill>
            <a:ln w="9525">
              <a:noFill/>
              <a:miter lim="800000"/>
            </a:ln>
          </p:spPr>
          <p:txBody>
            <a:bodyPr/>
            <a:lstStyle/>
            <a:p>
              <a:endParaRPr lang="en-US"/>
            </a:p>
          </p:txBody>
        </p:sp>
        <p:sp>
          <p:nvSpPr>
            <p:cNvPr id="355609" name="Freeform 281"/>
            <p:cNvSpPr/>
            <p:nvPr/>
          </p:nvSpPr>
          <p:spPr bwMode="auto">
            <a:xfrm>
              <a:off x="3712" y="2667"/>
              <a:ext cx="6" cy="56"/>
            </a:xfrm>
            <a:custGeom>
              <a:avLst/>
              <a:gdLst/>
              <a:ahLst/>
              <a:cxnLst>
                <a:cxn ang="0">
                  <a:pos x="0" y="0"/>
                </a:cxn>
                <a:cxn ang="0">
                  <a:pos x="0" y="133"/>
                </a:cxn>
                <a:cxn ang="0">
                  <a:pos x="4" y="124"/>
                </a:cxn>
                <a:cxn ang="0">
                  <a:pos x="7" y="114"/>
                </a:cxn>
                <a:cxn ang="0">
                  <a:pos x="10" y="104"/>
                </a:cxn>
                <a:cxn ang="0">
                  <a:pos x="13" y="93"/>
                </a:cxn>
                <a:cxn ang="0">
                  <a:pos x="13" y="0"/>
                </a:cxn>
                <a:cxn ang="0">
                  <a:pos x="0" y="0"/>
                </a:cxn>
              </a:cxnLst>
              <a:rect l="0" t="0" r="r" b="b"/>
              <a:pathLst>
                <a:path w="13" h="133">
                  <a:moveTo>
                    <a:pt x="0" y="0"/>
                  </a:moveTo>
                  <a:lnTo>
                    <a:pt x="0" y="133"/>
                  </a:lnTo>
                  <a:lnTo>
                    <a:pt x="4" y="124"/>
                  </a:lnTo>
                  <a:lnTo>
                    <a:pt x="7" y="114"/>
                  </a:lnTo>
                  <a:lnTo>
                    <a:pt x="10" y="104"/>
                  </a:lnTo>
                  <a:lnTo>
                    <a:pt x="13" y="93"/>
                  </a:lnTo>
                  <a:lnTo>
                    <a:pt x="13" y="0"/>
                  </a:lnTo>
                  <a:lnTo>
                    <a:pt x="0" y="0"/>
                  </a:lnTo>
                  <a:close/>
                </a:path>
              </a:pathLst>
            </a:custGeom>
            <a:solidFill>
              <a:srgbClr val="333333"/>
            </a:solidFill>
            <a:ln w="9525">
              <a:noFill/>
              <a:round/>
            </a:ln>
          </p:spPr>
          <p:txBody>
            <a:bodyPr/>
            <a:lstStyle/>
            <a:p>
              <a:endParaRPr lang="en-US"/>
            </a:p>
          </p:txBody>
        </p:sp>
        <p:sp>
          <p:nvSpPr>
            <p:cNvPr id="355610" name="Freeform 282"/>
            <p:cNvSpPr/>
            <p:nvPr/>
          </p:nvSpPr>
          <p:spPr bwMode="auto">
            <a:xfrm>
              <a:off x="3698" y="2667"/>
              <a:ext cx="4" cy="92"/>
            </a:xfrm>
            <a:custGeom>
              <a:avLst/>
              <a:gdLst/>
              <a:ahLst/>
              <a:cxnLst>
                <a:cxn ang="0">
                  <a:pos x="0" y="0"/>
                </a:cxn>
                <a:cxn ang="0">
                  <a:pos x="0" y="219"/>
                </a:cxn>
                <a:cxn ang="0">
                  <a:pos x="3" y="212"/>
                </a:cxn>
                <a:cxn ang="0">
                  <a:pos x="7" y="206"/>
                </a:cxn>
                <a:cxn ang="0">
                  <a:pos x="9" y="201"/>
                </a:cxn>
                <a:cxn ang="0">
                  <a:pos x="12" y="194"/>
                </a:cxn>
                <a:cxn ang="0">
                  <a:pos x="12" y="0"/>
                </a:cxn>
                <a:cxn ang="0">
                  <a:pos x="0" y="0"/>
                </a:cxn>
              </a:cxnLst>
              <a:rect l="0" t="0" r="r" b="b"/>
              <a:pathLst>
                <a:path w="12" h="219">
                  <a:moveTo>
                    <a:pt x="0" y="0"/>
                  </a:moveTo>
                  <a:lnTo>
                    <a:pt x="0" y="219"/>
                  </a:lnTo>
                  <a:lnTo>
                    <a:pt x="3" y="212"/>
                  </a:lnTo>
                  <a:lnTo>
                    <a:pt x="7" y="206"/>
                  </a:lnTo>
                  <a:lnTo>
                    <a:pt x="9" y="201"/>
                  </a:lnTo>
                  <a:lnTo>
                    <a:pt x="12" y="194"/>
                  </a:lnTo>
                  <a:lnTo>
                    <a:pt x="12" y="0"/>
                  </a:lnTo>
                  <a:lnTo>
                    <a:pt x="0" y="0"/>
                  </a:lnTo>
                  <a:close/>
                </a:path>
              </a:pathLst>
            </a:custGeom>
            <a:solidFill>
              <a:srgbClr val="333333"/>
            </a:solidFill>
            <a:ln w="9525">
              <a:noFill/>
              <a:round/>
            </a:ln>
          </p:spPr>
          <p:txBody>
            <a:bodyPr/>
            <a:lstStyle/>
            <a:p>
              <a:endParaRPr lang="en-US"/>
            </a:p>
          </p:txBody>
        </p:sp>
        <p:sp>
          <p:nvSpPr>
            <p:cNvPr id="355611" name="Freeform 283"/>
            <p:cNvSpPr/>
            <p:nvPr/>
          </p:nvSpPr>
          <p:spPr bwMode="auto">
            <a:xfrm>
              <a:off x="3683" y="2667"/>
              <a:ext cx="4" cy="116"/>
            </a:xfrm>
            <a:custGeom>
              <a:avLst/>
              <a:gdLst/>
              <a:ahLst/>
              <a:cxnLst>
                <a:cxn ang="0">
                  <a:pos x="0" y="0"/>
                </a:cxn>
                <a:cxn ang="0">
                  <a:pos x="0" y="277"/>
                </a:cxn>
                <a:cxn ang="0">
                  <a:pos x="3" y="273"/>
                </a:cxn>
                <a:cxn ang="0">
                  <a:pos x="7" y="268"/>
                </a:cxn>
                <a:cxn ang="0">
                  <a:pos x="10" y="264"/>
                </a:cxn>
                <a:cxn ang="0">
                  <a:pos x="12" y="259"/>
                </a:cxn>
                <a:cxn ang="0">
                  <a:pos x="12" y="0"/>
                </a:cxn>
                <a:cxn ang="0">
                  <a:pos x="0" y="0"/>
                </a:cxn>
              </a:cxnLst>
              <a:rect l="0" t="0" r="r" b="b"/>
              <a:pathLst>
                <a:path w="12" h="277">
                  <a:moveTo>
                    <a:pt x="0" y="0"/>
                  </a:moveTo>
                  <a:lnTo>
                    <a:pt x="0" y="277"/>
                  </a:lnTo>
                  <a:lnTo>
                    <a:pt x="3" y="273"/>
                  </a:lnTo>
                  <a:lnTo>
                    <a:pt x="7" y="268"/>
                  </a:lnTo>
                  <a:lnTo>
                    <a:pt x="10" y="264"/>
                  </a:lnTo>
                  <a:lnTo>
                    <a:pt x="12" y="259"/>
                  </a:lnTo>
                  <a:lnTo>
                    <a:pt x="12" y="0"/>
                  </a:lnTo>
                  <a:lnTo>
                    <a:pt x="0" y="0"/>
                  </a:lnTo>
                  <a:close/>
                </a:path>
              </a:pathLst>
            </a:custGeom>
            <a:solidFill>
              <a:srgbClr val="333333"/>
            </a:solidFill>
            <a:ln w="9525">
              <a:noFill/>
              <a:round/>
            </a:ln>
          </p:spPr>
          <p:txBody>
            <a:bodyPr/>
            <a:lstStyle/>
            <a:p>
              <a:endParaRPr lang="en-US"/>
            </a:p>
          </p:txBody>
        </p:sp>
        <p:sp>
          <p:nvSpPr>
            <p:cNvPr id="355612" name="Freeform 284"/>
            <p:cNvSpPr/>
            <p:nvPr/>
          </p:nvSpPr>
          <p:spPr bwMode="auto">
            <a:xfrm>
              <a:off x="3668" y="2667"/>
              <a:ext cx="5" cy="135"/>
            </a:xfrm>
            <a:custGeom>
              <a:avLst/>
              <a:gdLst/>
              <a:ahLst/>
              <a:cxnLst>
                <a:cxn ang="0">
                  <a:pos x="0" y="0"/>
                </a:cxn>
                <a:cxn ang="0">
                  <a:pos x="0" y="322"/>
                </a:cxn>
                <a:cxn ang="0">
                  <a:pos x="2" y="319"/>
                </a:cxn>
                <a:cxn ang="0">
                  <a:pos x="6" y="315"/>
                </a:cxn>
                <a:cxn ang="0">
                  <a:pos x="9" y="312"/>
                </a:cxn>
                <a:cxn ang="0">
                  <a:pos x="12" y="309"/>
                </a:cxn>
                <a:cxn ang="0">
                  <a:pos x="12" y="0"/>
                </a:cxn>
                <a:cxn ang="0">
                  <a:pos x="0" y="0"/>
                </a:cxn>
              </a:cxnLst>
              <a:rect l="0" t="0" r="r" b="b"/>
              <a:pathLst>
                <a:path w="12" h="322">
                  <a:moveTo>
                    <a:pt x="0" y="0"/>
                  </a:moveTo>
                  <a:lnTo>
                    <a:pt x="0" y="322"/>
                  </a:lnTo>
                  <a:lnTo>
                    <a:pt x="2" y="319"/>
                  </a:lnTo>
                  <a:lnTo>
                    <a:pt x="6" y="315"/>
                  </a:lnTo>
                  <a:lnTo>
                    <a:pt x="9" y="312"/>
                  </a:lnTo>
                  <a:lnTo>
                    <a:pt x="12" y="309"/>
                  </a:lnTo>
                  <a:lnTo>
                    <a:pt x="12" y="0"/>
                  </a:lnTo>
                  <a:lnTo>
                    <a:pt x="0" y="0"/>
                  </a:lnTo>
                  <a:close/>
                </a:path>
              </a:pathLst>
            </a:custGeom>
            <a:solidFill>
              <a:srgbClr val="333333"/>
            </a:solidFill>
            <a:ln w="9525">
              <a:noFill/>
              <a:round/>
            </a:ln>
          </p:spPr>
          <p:txBody>
            <a:bodyPr/>
            <a:lstStyle/>
            <a:p>
              <a:endParaRPr lang="en-US"/>
            </a:p>
          </p:txBody>
        </p:sp>
        <p:sp>
          <p:nvSpPr>
            <p:cNvPr id="355613" name="Freeform 285"/>
            <p:cNvSpPr/>
            <p:nvPr/>
          </p:nvSpPr>
          <p:spPr bwMode="auto">
            <a:xfrm>
              <a:off x="3653" y="2667"/>
              <a:ext cx="5" cy="152"/>
            </a:xfrm>
            <a:custGeom>
              <a:avLst/>
              <a:gdLst/>
              <a:ahLst/>
              <a:cxnLst>
                <a:cxn ang="0">
                  <a:pos x="0" y="0"/>
                </a:cxn>
                <a:cxn ang="0">
                  <a:pos x="0" y="363"/>
                </a:cxn>
                <a:cxn ang="0">
                  <a:pos x="2" y="359"/>
                </a:cxn>
                <a:cxn ang="0">
                  <a:pos x="5" y="356"/>
                </a:cxn>
                <a:cxn ang="0">
                  <a:pos x="9" y="354"/>
                </a:cxn>
                <a:cxn ang="0">
                  <a:pos x="12" y="350"/>
                </a:cxn>
                <a:cxn ang="0">
                  <a:pos x="12" y="0"/>
                </a:cxn>
                <a:cxn ang="0">
                  <a:pos x="0" y="0"/>
                </a:cxn>
              </a:cxnLst>
              <a:rect l="0" t="0" r="r" b="b"/>
              <a:pathLst>
                <a:path w="12" h="363">
                  <a:moveTo>
                    <a:pt x="0" y="0"/>
                  </a:moveTo>
                  <a:lnTo>
                    <a:pt x="0" y="363"/>
                  </a:lnTo>
                  <a:lnTo>
                    <a:pt x="2" y="359"/>
                  </a:lnTo>
                  <a:lnTo>
                    <a:pt x="5" y="356"/>
                  </a:lnTo>
                  <a:lnTo>
                    <a:pt x="9" y="354"/>
                  </a:lnTo>
                  <a:lnTo>
                    <a:pt x="12" y="350"/>
                  </a:lnTo>
                  <a:lnTo>
                    <a:pt x="12" y="0"/>
                  </a:lnTo>
                  <a:lnTo>
                    <a:pt x="0" y="0"/>
                  </a:lnTo>
                  <a:close/>
                </a:path>
              </a:pathLst>
            </a:custGeom>
            <a:solidFill>
              <a:srgbClr val="333333"/>
            </a:solidFill>
            <a:ln w="9525">
              <a:noFill/>
              <a:round/>
            </a:ln>
          </p:spPr>
          <p:txBody>
            <a:bodyPr/>
            <a:lstStyle/>
            <a:p>
              <a:endParaRPr lang="en-US"/>
            </a:p>
          </p:txBody>
        </p:sp>
        <p:sp>
          <p:nvSpPr>
            <p:cNvPr id="355614" name="Freeform 286"/>
            <p:cNvSpPr/>
            <p:nvPr/>
          </p:nvSpPr>
          <p:spPr bwMode="auto">
            <a:xfrm>
              <a:off x="3638" y="2667"/>
              <a:ext cx="5" cy="169"/>
            </a:xfrm>
            <a:custGeom>
              <a:avLst/>
              <a:gdLst/>
              <a:ahLst/>
              <a:cxnLst>
                <a:cxn ang="0">
                  <a:pos x="0" y="0"/>
                </a:cxn>
                <a:cxn ang="0">
                  <a:pos x="0" y="403"/>
                </a:cxn>
                <a:cxn ang="0">
                  <a:pos x="3" y="401"/>
                </a:cxn>
                <a:cxn ang="0">
                  <a:pos x="6" y="398"/>
                </a:cxn>
                <a:cxn ang="0">
                  <a:pos x="10" y="394"/>
                </a:cxn>
                <a:cxn ang="0">
                  <a:pos x="12" y="392"/>
                </a:cxn>
                <a:cxn ang="0">
                  <a:pos x="12" y="0"/>
                </a:cxn>
                <a:cxn ang="0">
                  <a:pos x="0" y="0"/>
                </a:cxn>
              </a:cxnLst>
              <a:rect l="0" t="0" r="r" b="b"/>
              <a:pathLst>
                <a:path w="12" h="403">
                  <a:moveTo>
                    <a:pt x="0" y="0"/>
                  </a:moveTo>
                  <a:lnTo>
                    <a:pt x="0" y="403"/>
                  </a:lnTo>
                  <a:lnTo>
                    <a:pt x="3" y="401"/>
                  </a:lnTo>
                  <a:lnTo>
                    <a:pt x="6" y="398"/>
                  </a:lnTo>
                  <a:lnTo>
                    <a:pt x="10" y="394"/>
                  </a:lnTo>
                  <a:lnTo>
                    <a:pt x="12" y="392"/>
                  </a:lnTo>
                  <a:lnTo>
                    <a:pt x="12" y="0"/>
                  </a:lnTo>
                  <a:lnTo>
                    <a:pt x="0" y="0"/>
                  </a:lnTo>
                  <a:close/>
                </a:path>
              </a:pathLst>
            </a:custGeom>
            <a:solidFill>
              <a:srgbClr val="333333"/>
            </a:solidFill>
            <a:ln w="9525">
              <a:noFill/>
              <a:round/>
            </a:ln>
          </p:spPr>
          <p:txBody>
            <a:bodyPr/>
            <a:lstStyle/>
            <a:p>
              <a:endParaRPr lang="en-US"/>
            </a:p>
          </p:txBody>
        </p:sp>
        <p:sp>
          <p:nvSpPr>
            <p:cNvPr id="355615" name="Freeform 287"/>
            <p:cNvSpPr/>
            <p:nvPr/>
          </p:nvSpPr>
          <p:spPr bwMode="auto">
            <a:xfrm>
              <a:off x="3638" y="2831"/>
              <a:ext cx="5" cy="39"/>
            </a:xfrm>
            <a:custGeom>
              <a:avLst/>
              <a:gdLst/>
              <a:ahLst/>
              <a:cxnLst>
                <a:cxn ang="0">
                  <a:pos x="0" y="11"/>
                </a:cxn>
                <a:cxn ang="0">
                  <a:pos x="0" y="93"/>
                </a:cxn>
                <a:cxn ang="0">
                  <a:pos x="12" y="93"/>
                </a:cxn>
                <a:cxn ang="0">
                  <a:pos x="12" y="0"/>
                </a:cxn>
                <a:cxn ang="0">
                  <a:pos x="10" y="2"/>
                </a:cxn>
                <a:cxn ang="0">
                  <a:pos x="6" y="6"/>
                </a:cxn>
                <a:cxn ang="0">
                  <a:pos x="3" y="9"/>
                </a:cxn>
                <a:cxn ang="0">
                  <a:pos x="0" y="11"/>
                </a:cxn>
              </a:cxnLst>
              <a:rect l="0" t="0" r="r" b="b"/>
              <a:pathLst>
                <a:path w="12" h="93">
                  <a:moveTo>
                    <a:pt x="0" y="11"/>
                  </a:moveTo>
                  <a:lnTo>
                    <a:pt x="0" y="93"/>
                  </a:lnTo>
                  <a:lnTo>
                    <a:pt x="12" y="93"/>
                  </a:lnTo>
                  <a:lnTo>
                    <a:pt x="12" y="0"/>
                  </a:lnTo>
                  <a:lnTo>
                    <a:pt x="10" y="2"/>
                  </a:lnTo>
                  <a:lnTo>
                    <a:pt x="6" y="6"/>
                  </a:lnTo>
                  <a:lnTo>
                    <a:pt x="3" y="9"/>
                  </a:lnTo>
                  <a:lnTo>
                    <a:pt x="0" y="11"/>
                  </a:lnTo>
                  <a:close/>
                </a:path>
              </a:pathLst>
            </a:custGeom>
            <a:solidFill>
              <a:srgbClr val="000000"/>
            </a:solidFill>
            <a:ln w="9525">
              <a:noFill/>
              <a:round/>
            </a:ln>
          </p:spPr>
          <p:txBody>
            <a:bodyPr/>
            <a:lstStyle/>
            <a:p>
              <a:endParaRPr lang="en-US"/>
            </a:p>
          </p:txBody>
        </p:sp>
        <p:sp>
          <p:nvSpPr>
            <p:cNvPr id="355616" name="Freeform 288"/>
            <p:cNvSpPr/>
            <p:nvPr/>
          </p:nvSpPr>
          <p:spPr bwMode="auto">
            <a:xfrm>
              <a:off x="3623" y="2667"/>
              <a:ext cx="5" cy="182"/>
            </a:xfrm>
            <a:custGeom>
              <a:avLst/>
              <a:gdLst/>
              <a:ahLst/>
              <a:cxnLst>
                <a:cxn ang="0">
                  <a:pos x="0" y="0"/>
                </a:cxn>
                <a:cxn ang="0">
                  <a:pos x="0" y="436"/>
                </a:cxn>
                <a:cxn ang="0">
                  <a:pos x="3" y="434"/>
                </a:cxn>
                <a:cxn ang="0">
                  <a:pos x="6" y="430"/>
                </a:cxn>
                <a:cxn ang="0">
                  <a:pos x="9" y="428"/>
                </a:cxn>
                <a:cxn ang="0">
                  <a:pos x="13" y="426"/>
                </a:cxn>
                <a:cxn ang="0">
                  <a:pos x="13" y="0"/>
                </a:cxn>
                <a:cxn ang="0">
                  <a:pos x="0" y="0"/>
                </a:cxn>
              </a:cxnLst>
              <a:rect l="0" t="0" r="r" b="b"/>
              <a:pathLst>
                <a:path w="13" h="436">
                  <a:moveTo>
                    <a:pt x="0" y="0"/>
                  </a:moveTo>
                  <a:lnTo>
                    <a:pt x="0" y="436"/>
                  </a:lnTo>
                  <a:lnTo>
                    <a:pt x="3" y="434"/>
                  </a:lnTo>
                  <a:lnTo>
                    <a:pt x="6" y="430"/>
                  </a:lnTo>
                  <a:lnTo>
                    <a:pt x="9" y="428"/>
                  </a:lnTo>
                  <a:lnTo>
                    <a:pt x="13" y="426"/>
                  </a:lnTo>
                  <a:lnTo>
                    <a:pt x="13" y="0"/>
                  </a:lnTo>
                  <a:lnTo>
                    <a:pt x="0" y="0"/>
                  </a:lnTo>
                  <a:close/>
                </a:path>
              </a:pathLst>
            </a:custGeom>
            <a:solidFill>
              <a:srgbClr val="333333"/>
            </a:solidFill>
            <a:ln w="9525">
              <a:noFill/>
              <a:round/>
            </a:ln>
          </p:spPr>
          <p:txBody>
            <a:bodyPr/>
            <a:lstStyle/>
            <a:p>
              <a:endParaRPr lang="en-US"/>
            </a:p>
          </p:txBody>
        </p:sp>
        <p:sp>
          <p:nvSpPr>
            <p:cNvPr id="355617" name="Freeform 289"/>
            <p:cNvSpPr/>
            <p:nvPr/>
          </p:nvSpPr>
          <p:spPr bwMode="auto">
            <a:xfrm>
              <a:off x="3607" y="2667"/>
              <a:ext cx="6" cy="194"/>
            </a:xfrm>
            <a:custGeom>
              <a:avLst/>
              <a:gdLst/>
              <a:ahLst/>
              <a:cxnLst>
                <a:cxn ang="0">
                  <a:pos x="0" y="0"/>
                </a:cxn>
                <a:cxn ang="0">
                  <a:pos x="0" y="464"/>
                </a:cxn>
                <a:cxn ang="0">
                  <a:pos x="3" y="462"/>
                </a:cxn>
                <a:cxn ang="0">
                  <a:pos x="6" y="459"/>
                </a:cxn>
                <a:cxn ang="0">
                  <a:pos x="9" y="457"/>
                </a:cxn>
                <a:cxn ang="0">
                  <a:pos x="13" y="455"/>
                </a:cxn>
                <a:cxn ang="0">
                  <a:pos x="13" y="0"/>
                </a:cxn>
                <a:cxn ang="0">
                  <a:pos x="0" y="0"/>
                </a:cxn>
              </a:cxnLst>
              <a:rect l="0" t="0" r="r" b="b"/>
              <a:pathLst>
                <a:path w="13" h="464">
                  <a:moveTo>
                    <a:pt x="0" y="0"/>
                  </a:moveTo>
                  <a:lnTo>
                    <a:pt x="0" y="464"/>
                  </a:lnTo>
                  <a:lnTo>
                    <a:pt x="3" y="462"/>
                  </a:lnTo>
                  <a:lnTo>
                    <a:pt x="6" y="459"/>
                  </a:lnTo>
                  <a:lnTo>
                    <a:pt x="9" y="457"/>
                  </a:lnTo>
                  <a:lnTo>
                    <a:pt x="13" y="455"/>
                  </a:lnTo>
                  <a:lnTo>
                    <a:pt x="13" y="0"/>
                  </a:lnTo>
                  <a:lnTo>
                    <a:pt x="0" y="0"/>
                  </a:lnTo>
                  <a:close/>
                </a:path>
              </a:pathLst>
            </a:custGeom>
            <a:solidFill>
              <a:srgbClr val="333333"/>
            </a:solidFill>
            <a:ln w="9525">
              <a:noFill/>
              <a:round/>
            </a:ln>
          </p:spPr>
          <p:txBody>
            <a:bodyPr/>
            <a:lstStyle/>
            <a:p>
              <a:endParaRPr lang="en-US"/>
            </a:p>
          </p:txBody>
        </p:sp>
        <p:sp>
          <p:nvSpPr>
            <p:cNvPr id="355618" name="Freeform 290"/>
            <p:cNvSpPr/>
            <p:nvPr/>
          </p:nvSpPr>
          <p:spPr bwMode="auto">
            <a:xfrm>
              <a:off x="3593" y="2686"/>
              <a:ext cx="5" cy="184"/>
            </a:xfrm>
            <a:custGeom>
              <a:avLst/>
              <a:gdLst/>
              <a:ahLst/>
              <a:cxnLst>
                <a:cxn ang="0">
                  <a:pos x="0" y="87"/>
                </a:cxn>
                <a:cxn ang="0">
                  <a:pos x="0" y="439"/>
                </a:cxn>
                <a:cxn ang="0">
                  <a:pos x="8" y="439"/>
                </a:cxn>
                <a:cxn ang="0">
                  <a:pos x="9" y="439"/>
                </a:cxn>
                <a:cxn ang="0">
                  <a:pos x="11" y="438"/>
                </a:cxn>
                <a:cxn ang="0">
                  <a:pos x="11" y="438"/>
                </a:cxn>
                <a:cxn ang="0">
                  <a:pos x="12" y="437"/>
                </a:cxn>
                <a:cxn ang="0">
                  <a:pos x="12" y="0"/>
                </a:cxn>
                <a:cxn ang="0">
                  <a:pos x="9" y="20"/>
                </a:cxn>
                <a:cxn ang="0">
                  <a:pos x="7" y="41"/>
                </a:cxn>
                <a:cxn ang="0">
                  <a:pos x="4" y="65"/>
                </a:cxn>
                <a:cxn ang="0">
                  <a:pos x="0" y="87"/>
                </a:cxn>
              </a:cxnLst>
              <a:rect l="0" t="0" r="r" b="b"/>
              <a:pathLst>
                <a:path w="12" h="439">
                  <a:moveTo>
                    <a:pt x="0" y="87"/>
                  </a:moveTo>
                  <a:lnTo>
                    <a:pt x="0" y="439"/>
                  </a:lnTo>
                  <a:lnTo>
                    <a:pt x="8" y="439"/>
                  </a:lnTo>
                  <a:lnTo>
                    <a:pt x="9" y="439"/>
                  </a:lnTo>
                  <a:lnTo>
                    <a:pt x="11" y="438"/>
                  </a:lnTo>
                  <a:lnTo>
                    <a:pt x="11" y="438"/>
                  </a:lnTo>
                  <a:lnTo>
                    <a:pt x="12" y="437"/>
                  </a:lnTo>
                  <a:lnTo>
                    <a:pt x="12" y="0"/>
                  </a:lnTo>
                  <a:lnTo>
                    <a:pt x="9" y="20"/>
                  </a:lnTo>
                  <a:lnTo>
                    <a:pt x="7" y="41"/>
                  </a:lnTo>
                  <a:lnTo>
                    <a:pt x="4" y="65"/>
                  </a:lnTo>
                  <a:lnTo>
                    <a:pt x="0" y="87"/>
                  </a:lnTo>
                  <a:close/>
                </a:path>
              </a:pathLst>
            </a:custGeom>
            <a:solidFill>
              <a:srgbClr val="333333"/>
            </a:solidFill>
            <a:ln w="9525">
              <a:noFill/>
              <a:round/>
            </a:ln>
          </p:spPr>
          <p:txBody>
            <a:bodyPr/>
            <a:lstStyle/>
            <a:p>
              <a:endParaRPr lang="en-US"/>
            </a:p>
          </p:txBody>
        </p:sp>
        <p:sp>
          <p:nvSpPr>
            <p:cNvPr id="355619" name="Freeform 291"/>
            <p:cNvSpPr/>
            <p:nvPr/>
          </p:nvSpPr>
          <p:spPr bwMode="auto">
            <a:xfrm>
              <a:off x="3549" y="2813"/>
              <a:ext cx="5" cy="57"/>
            </a:xfrm>
            <a:custGeom>
              <a:avLst/>
              <a:gdLst/>
              <a:ahLst/>
              <a:cxnLst>
                <a:cxn ang="0">
                  <a:pos x="11" y="137"/>
                </a:cxn>
                <a:cxn ang="0">
                  <a:pos x="11" y="0"/>
                </a:cxn>
                <a:cxn ang="0">
                  <a:pos x="8" y="5"/>
                </a:cxn>
                <a:cxn ang="0">
                  <a:pos x="6" y="8"/>
                </a:cxn>
                <a:cxn ang="0">
                  <a:pos x="3" y="11"/>
                </a:cxn>
                <a:cxn ang="0">
                  <a:pos x="0" y="16"/>
                </a:cxn>
                <a:cxn ang="0">
                  <a:pos x="0" y="137"/>
                </a:cxn>
                <a:cxn ang="0">
                  <a:pos x="11" y="137"/>
                </a:cxn>
              </a:cxnLst>
              <a:rect l="0" t="0" r="r" b="b"/>
              <a:pathLst>
                <a:path w="11" h="137">
                  <a:moveTo>
                    <a:pt x="11" y="137"/>
                  </a:moveTo>
                  <a:lnTo>
                    <a:pt x="11" y="0"/>
                  </a:lnTo>
                  <a:lnTo>
                    <a:pt x="8" y="5"/>
                  </a:lnTo>
                  <a:lnTo>
                    <a:pt x="6" y="8"/>
                  </a:lnTo>
                  <a:lnTo>
                    <a:pt x="3" y="11"/>
                  </a:lnTo>
                  <a:lnTo>
                    <a:pt x="0" y="16"/>
                  </a:lnTo>
                  <a:lnTo>
                    <a:pt x="0" y="137"/>
                  </a:lnTo>
                  <a:lnTo>
                    <a:pt x="11" y="137"/>
                  </a:lnTo>
                  <a:close/>
                </a:path>
              </a:pathLst>
            </a:custGeom>
            <a:solidFill>
              <a:srgbClr val="333333"/>
            </a:solidFill>
            <a:ln w="9525">
              <a:noFill/>
              <a:round/>
            </a:ln>
          </p:spPr>
          <p:txBody>
            <a:bodyPr/>
            <a:lstStyle/>
            <a:p>
              <a:endParaRPr lang="en-US"/>
            </a:p>
          </p:txBody>
        </p:sp>
        <p:sp>
          <p:nvSpPr>
            <p:cNvPr id="355620" name="Freeform 292"/>
            <p:cNvSpPr/>
            <p:nvPr/>
          </p:nvSpPr>
          <p:spPr bwMode="auto">
            <a:xfrm>
              <a:off x="3563" y="2788"/>
              <a:ext cx="5" cy="82"/>
            </a:xfrm>
            <a:custGeom>
              <a:avLst/>
              <a:gdLst/>
              <a:ahLst/>
              <a:cxnLst>
                <a:cxn ang="0">
                  <a:pos x="10" y="195"/>
                </a:cxn>
                <a:cxn ang="0">
                  <a:pos x="10" y="0"/>
                </a:cxn>
                <a:cxn ang="0">
                  <a:pos x="8" y="4"/>
                </a:cxn>
                <a:cxn ang="0">
                  <a:pos x="5" y="10"/>
                </a:cxn>
                <a:cxn ang="0">
                  <a:pos x="2" y="14"/>
                </a:cxn>
                <a:cxn ang="0">
                  <a:pos x="0" y="20"/>
                </a:cxn>
                <a:cxn ang="0">
                  <a:pos x="0" y="195"/>
                </a:cxn>
                <a:cxn ang="0">
                  <a:pos x="10" y="195"/>
                </a:cxn>
              </a:cxnLst>
              <a:rect l="0" t="0" r="r" b="b"/>
              <a:pathLst>
                <a:path w="10" h="195">
                  <a:moveTo>
                    <a:pt x="10" y="195"/>
                  </a:moveTo>
                  <a:lnTo>
                    <a:pt x="10" y="0"/>
                  </a:lnTo>
                  <a:lnTo>
                    <a:pt x="8" y="4"/>
                  </a:lnTo>
                  <a:lnTo>
                    <a:pt x="5" y="10"/>
                  </a:lnTo>
                  <a:lnTo>
                    <a:pt x="2" y="14"/>
                  </a:lnTo>
                  <a:lnTo>
                    <a:pt x="0" y="20"/>
                  </a:lnTo>
                  <a:lnTo>
                    <a:pt x="0" y="195"/>
                  </a:lnTo>
                  <a:lnTo>
                    <a:pt x="10" y="195"/>
                  </a:lnTo>
                  <a:close/>
                </a:path>
              </a:pathLst>
            </a:custGeom>
            <a:solidFill>
              <a:srgbClr val="333333"/>
            </a:solidFill>
            <a:ln w="9525">
              <a:noFill/>
              <a:round/>
            </a:ln>
          </p:spPr>
          <p:txBody>
            <a:bodyPr/>
            <a:lstStyle/>
            <a:p>
              <a:endParaRPr lang="en-US"/>
            </a:p>
          </p:txBody>
        </p:sp>
        <p:sp>
          <p:nvSpPr>
            <p:cNvPr id="355621" name="Freeform 293"/>
            <p:cNvSpPr/>
            <p:nvPr/>
          </p:nvSpPr>
          <p:spPr bwMode="auto">
            <a:xfrm>
              <a:off x="3578" y="2755"/>
              <a:ext cx="5" cy="115"/>
            </a:xfrm>
            <a:custGeom>
              <a:avLst/>
              <a:gdLst/>
              <a:ahLst/>
              <a:cxnLst>
                <a:cxn ang="0">
                  <a:pos x="11" y="275"/>
                </a:cxn>
                <a:cxn ang="0">
                  <a:pos x="11" y="0"/>
                </a:cxn>
                <a:cxn ang="0">
                  <a:pos x="9" y="7"/>
                </a:cxn>
                <a:cxn ang="0">
                  <a:pos x="6" y="14"/>
                </a:cxn>
                <a:cxn ang="0">
                  <a:pos x="3" y="22"/>
                </a:cxn>
                <a:cxn ang="0">
                  <a:pos x="0" y="30"/>
                </a:cxn>
                <a:cxn ang="0">
                  <a:pos x="0" y="275"/>
                </a:cxn>
                <a:cxn ang="0">
                  <a:pos x="11" y="275"/>
                </a:cxn>
              </a:cxnLst>
              <a:rect l="0" t="0" r="r" b="b"/>
              <a:pathLst>
                <a:path w="11" h="275">
                  <a:moveTo>
                    <a:pt x="11" y="275"/>
                  </a:moveTo>
                  <a:lnTo>
                    <a:pt x="11" y="0"/>
                  </a:lnTo>
                  <a:lnTo>
                    <a:pt x="9" y="7"/>
                  </a:lnTo>
                  <a:lnTo>
                    <a:pt x="6" y="14"/>
                  </a:lnTo>
                  <a:lnTo>
                    <a:pt x="3" y="22"/>
                  </a:lnTo>
                  <a:lnTo>
                    <a:pt x="0" y="30"/>
                  </a:lnTo>
                  <a:lnTo>
                    <a:pt x="0" y="275"/>
                  </a:lnTo>
                  <a:lnTo>
                    <a:pt x="11" y="275"/>
                  </a:lnTo>
                  <a:close/>
                </a:path>
              </a:pathLst>
            </a:custGeom>
            <a:solidFill>
              <a:srgbClr val="333333"/>
            </a:solidFill>
            <a:ln w="9525">
              <a:noFill/>
              <a:round/>
            </a:ln>
          </p:spPr>
          <p:txBody>
            <a:bodyPr/>
            <a:lstStyle/>
            <a:p>
              <a:endParaRPr lang="en-US"/>
            </a:p>
          </p:txBody>
        </p:sp>
        <p:sp>
          <p:nvSpPr>
            <p:cNvPr id="355622" name="Freeform 294"/>
            <p:cNvSpPr/>
            <p:nvPr/>
          </p:nvSpPr>
          <p:spPr bwMode="auto">
            <a:xfrm>
              <a:off x="3593" y="2667"/>
              <a:ext cx="5" cy="56"/>
            </a:xfrm>
            <a:custGeom>
              <a:avLst/>
              <a:gdLst/>
              <a:ahLst/>
              <a:cxnLst>
                <a:cxn ang="0">
                  <a:pos x="12" y="0"/>
                </a:cxn>
                <a:cxn ang="0">
                  <a:pos x="0" y="0"/>
                </a:cxn>
                <a:cxn ang="0">
                  <a:pos x="0" y="133"/>
                </a:cxn>
                <a:cxn ang="0">
                  <a:pos x="4" y="111"/>
                </a:cxn>
                <a:cxn ang="0">
                  <a:pos x="7" y="87"/>
                </a:cxn>
                <a:cxn ang="0">
                  <a:pos x="9" y="66"/>
                </a:cxn>
                <a:cxn ang="0">
                  <a:pos x="12" y="46"/>
                </a:cxn>
                <a:cxn ang="0">
                  <a:pos x="12" y="0"/>
                </a:cxn>
              </a:cxnLst>
              <a:rect l="0" t="0" r="r" b="b"/>
              <a:pathLst>
                <a:path w="12" h="133">
                  <a:moveTo>
                    <a:pt x="12" y="0"/>
                  </a:moveTo>
                  <a:lnTo>
                    <a:pt x="0" y="0"/>
                  </a:lnTo>
                  <a:lnTo>
                    <a:pt x="0" y="133"/>
                  </a:lnTo>
                  <a:lnTo>
                    <a:pt x="4" y="111"/>
                  </a:lnTo>
                  <a:lnTo>
                    <a:pt x="7" y="87"/>
                  </a:lnTo>
                  <a:lnTo>
                    <a:pt x="9" y="66"/>
                  </a:lnTo>
                  <a:lnTo>
                    <a:pt x="12" y="46"/>
                  </a:lnTo>
                  <a:lnTo>
                    <a:pt x="12" y="0"/>
                  </a:lnTo>
                  <a:close/>
                </a:path>
              </a:pathLst>
            </a:custGeom>
            <a:solidFill>
              <a:srgbClr val="000000"/>
            </a:solidFill>
            <a:ln w="9525">
              <a:noFill/>
              <a:round/>
            </a:ln>
          </p:spPr>
          <p:txBody>
            <a:bodyPr/>
            <a:lstStyle/>
            <a:p>
              <a:endParaRPr lang="en-US"/>
            </a:p>
          </p:txBody>
        </p:sp>
        <p:sp>
          <p:nvSpPr>
            <p:cNvPr id="355623" name="Freeform 295"/>
            <p:cNvSpPr/>
            <p:nvPr/>
          </p:nvSpPr>
          <p:spPr bwMode="auto">
            <a:xfrm>
              <a:off x="3578" y="2667"/>
              <a:ext cx="5" cy="101"/>
            </a:xfrm>
            <a:custGeom>
              <a:avLst/>
              <a:gdLst/>
              <a:ahLst/>
              <a:cxnLst>
                <a:cxn ang="0">
                  <a:pos x="11" y="0"/>
                </a:cxn>
                <a:cxn ang="0">
                  <a:pos x="0" y="0"/>
                </a:cxn>
                <a:cxn ang="0">
                  <a:pos x="0" y="240"/>
                </a:cxn>
                <a:cxn ang="0">
                  <a:pos x="3" y="232"/>
                </a:cxn>
                <a:cxn ang="0">
                  <a:pos x="6" y="224"/>
                </a:cxn>
                <a:cxn ang="0">
                  <a:pos x="9" y="217"/>
                </a:cxn>
                <a:cxn ang="0">
                  <a:pos x="11" y="210"/>
                </a:cxn>
                <a:cxn ang="0">
                  <a:pos x="11" y="0"/>
                </a:cxn>
              </a:cxnLst>
              <a:rect l="0" t="0" r="r" b="b"/>
              <a:pathLst>
                <a:path w="11" h="240">
                  <a:moveTo>
                    <a:pt x="11" y="0"/>
                  </a:moveTo>
                  <a:lnTo>
                    <a:pt x="0" y="0"/>
                  </a:lnTo>
                  <a:lnTo>
                    <a:pt x="0" y="240"/>
                  </a:lnTo>
                  <a:lnTo>
                    <a:pt x="3" y="232"/>
                  </a:lnTo>
                  <a:lnTo>
                    <a:pt x="6" y="224"/>
                  </a:lnTo>
                  <a:lnTo>
                    <a:pt x="9" y="217"/>
                  </a:lnTo>
                  <a:lnTo>
                    <a:pt x="11" y="210"/>
                  </a:lnTo>
                  <a:lnTo>
                    <a:pt x="11" y="0"/>
                  </a:lnTo>
                  <a:close/>
                </a:path>
              </a:pathLst>
            </a:custGeom>
            <a:solidFill>
              <a:srgbClr val="000000"/>
            </a:solidFill>
            <a:ln w="9525">
              <a:noFill/>
              <a:round/>
            </a:ln>
          </p:spPr>
          <p:txBody>
            <a:bodyPr/>
            <a:lstStyle/>
            <a:p>
              <a:endParaRPr lang="en-US"/>
            </a:p>
          </p:txBody>
        </p:sp>
        <p:sp>
          <p:nvSpPr>
            <p:cNvPr id="355624" name="Freeform 296"/>
            <p:cNvSpPr/>
            <p:nvPr/>
          </p:nvSpPr>
          <p:spPr bwMode="auto">
            <a:xfrm>
              <a:off x="3563" y="2667"/>
              <a:ext cx="5" cy="130"/>
            </a:xfrm>
            <a:custGeom>
              <a:avLst/>
              <a:gdLst/>
              <a:ahLst/>
              <a:cxnLst>
                <a:cxn ang="0">
                  <a:pos x="10" y="0"/>
                </a:cxn>
                <a:cxn ang="0">
                  <a:pos x="0" y="0"/>
                </a:cxn>
                <a:cxn ang="0">
                  <a:pos x="0" y="310"/>
                </a:cxn>
                <a:cxn ang="0">
                  <a:pos x="2" y="304"/>
                </a:cxn>
                <a:cxn ang="0">
                  <a:pos x="5" y="300"/>
                </a:cxn>
                <a:cxn ang="0">
                  <a:pos x="8" y="294"/>
                </a:cxn>
                <a:cxn ang="0">
                  <a:pos x="10" y="290"/>
                </a:cxn>
                <a:cxn ang="0">
                  <a:pos x="10" y="0"/>
                </a:cxn>
              </a:cxnLst>
              <a:rect l="0" t="0" r="r" b="b"/>
              <a:pathLst>
                <a:path w="10" h="310">
                  <a:moveTo>
                    <a:pt x="10" y="0"/>
                  </a:moveTo>
                  <a:lnTo>
                    <a:pt x="0" y="0"/>
                  </a:lnTo>
                  <a:lnTo>
                    <a:pt x="0" y="310"/>
                  </a:lnTo>
                  <a:lnTo>
                    <a:pt x="2" y="304"/>
                  </a:lnTo>
                  <a:lnTo>
                    <a:pt x="5" y="300"/>
                  </a:lnTo>
                  <a:lnTo>
                    <a:pt x="8" y="294"/>
                  </a:lnTo>
                  <a:lnTo>
                    <a:pt x="10" y="290"/>
                  </a:lnTo>
                  <a:lnTo>
                    <a:pt x="10" y="0"/>
                  </a:lnTo>
                  <a:close/>
                </a:path>
              </a:pathLst>
            </a:custGeom>
            <a:solidFill>
              <a:srgbClr val="000000"/>
            </a:solidFill>
            <a:ln w="9525">
              <a:noFill/>
              <a:round/>
            </a:ln>
          </p:spPr>
          <p:txBody>
            <a:bodyPr/>
            <a:lstStyle/>
            <a:p>
              <a:endParaRPr lang="en-US"/>
            </a:p>
          </p:txBody>
        </p:sp>
        <p:sp>
          <p:nvSpPr>
            <p:cNvPr id="355625" name="Freeform 297"/>
            <p:cNvSpPr/>
            <p:nvPr/>
          </p:nvSpPr>
          <p:spPr bwMode="auto">
            <a:xfrm>
              <a:off x="3549" y="2667"/>
              <a:ext cx="5" cy="152"/>
            </a:xfrm>
            <a:custGeom>
              <a:avLst/>
              <a:gdLst/>
              <a:ahLst/>
              <a:cxnLst>
                <a:cxn ang="0">
                  <a:pos x="11" y="0"/>
                </a:cxn>
                <a:cxn ang="0">
                  <a:pos x="0" y="0"/>
                </a:cxn>
                <a:cxn ang="0">
                  <a:pos x="0" y="364"/>
                </a:cxn>
                <a:cxn ang="0">
                  <a:pos x="3" y="359"/>
                </a:cxn>
                <a:cxn ang="0">
                  <a:pos x="6" y="356"/>
                </a:cxn>
                <a:cxn ang="0">
                  <a:pos x="8" y="353"/>
                </a:cxn>
                <a:cxn ang="0">
                  <a:pos x="11" y="348"/>
                </a:cxn>
                <a:cxn ang="0">
                  <a:pos x="11" y="0"/>
                </a:cxn>
              </a:cxnLst>
              <a:rect l="0" t="0" r="r" b="b"/>
              <a:pathLst>
                <a:path w="11" h="364">
                  <a:moveTo>
                    <a:pt x="11" y="0"/>
                  </a:moveTo>
                  <a:lnTo>
                    <a:pt x="0" y="0"/>
                  </a:lnTo>
                  <a:lnTo>
                    <a:pt x="0" y="364"/>
                  </a:lnTo>
                  <a:lnTo>
                    <a:pt x="3" y="359"/>
                  </a:lnTo>
                  <a:lnTo>
                    <a:pt x="6" y="356"/>
                  </a:lnTo>
                  <a:lnTo>
                    <a:pt x="8" y="353"/>
                  </a:lnTo>
                  <a:lnTo>
                    <a:pt x="11" y="348"/>
                  </a:lnTo>
                  <a:lnTo>
                    <a:pt x="11" y="0"/>
                  </a:lnTo>
                  <a:close/>
                </a:path>
              </a:pathLst>
            </a:custGeom>
            <a:solidFill>
              <a:srgbClr val="000000"/>
            </a:solidFill>
            <a:ln w="9525">
              <a:noFill/>
              <a:round/>
            </a:ln>
          </p:spPr>
          <p:txBody>
            <a:bodyPr/>
            <a:lstStyle/>
            <a:p>
              <a:endParaRPr lang="en-US"/>
            </a:p>
          </p:txBody>
        </p:sp>
        <p:sp>
          <p:nvSpPr>
            <p:cNvPr id="355626" name="Freeform 298"/>
            <p:cNvSpPr/>
            <p:nvPr/>
          </p:nvSpPr>
          <p:spPr bwMode="auto">
            <a:xfrm>
              <a:off x="3597" y="2869"/>
              <a:ext cx="1" cy="1"/>
            </a:xfrm>
            <a:custGeom>
              <a:avLst/>
              <a:gdLst/>
              <a:ahLst/>
              <a:cxnLst>
                <a:cxn ang="0">
                  <a:pos x="4" y="2"/>
                </a:cxn>
                <a:cxn ang="0">
                  <a:pos x="4" y="0"/>
                </a:cxn>
                <a:cxn ang="0">
                  <a:pos x="3" y="1"/>
                </a:cxn>
                <a:cxn ang="0">
                  <a:pos x="3" y="1"/>
                </a:cxn>
                <a:cxn ang="0">
                  <a:pos x="1" y="2"/>
                </a:cxn>
                <a:cxn ang="0">
                  <a:pos x="0" y="2"/>
                </a:cxn>
                <a:cxn ang="0">
                  <a:pos x="4" y="2"/>
                </a:cxn>
              </a:cxnLst>
              <a:rect l="0" t="0" r="r" b="b"/>
              <a:pathLst>
                <a:path w="4" h="2">
                  <a:moveTo>
                    <a:pt x="4" y="2"/>
                  </a:moveTo>
                  <a:lnTo>
                    <a:pt x="4" y="0"/>
                  </a:lnTo>
                  <a:lnTo>
                    <a:pt x="3" y="1"/>
                  </a:lnTo>
                  <a:lnTo>
                    <a:pt x="3" y="1"/>
                  </a:lnTo>
                  <a:lnTo>
                    <a:pt x="1" y="2"/>
                  </a:lnTo>
                  <a:lnTo>
                    <a:pt x="0" y="2"/>
                  </a:lnTo>
                  <a:lnTo>
                    <a:pt x="4" y="2"/>
                  </a:lnTo>
                  <a:close/>
                </a:path>
              </a:pathLst>
            </a:custGeom>
            <a:solidFill>
              <a:srgbClr val="000000"/>
            </a:solidFill>
            <a:ln w="9525">
              <a:noFill/>
              <a:round/>
            </a:ln>
          </p:spPr>
          <p:txBody>
            <a:bodyPr/>
            <a:lstStyle/>
            <a:p>
              <a:endParaRPr lang="en-US"/>
            </a:p>
          </p:txBody>
        </p:sp>
        <p:sp>
          <p:nvSpPr>
            <p:cNvPr id="355627" name="Freeform 299"/>
            <p:cNvSpPr/>
            <p:nvPr/>
          </p:nvSpPr>
          <p:spPr bwMode="auto">
            <a:xfrm>
              <a:off x="3607" y="2858"/>
              <a:ext cx="6" cy="12"/>
            </a:xfrm>
            <a:custGeom>
              <a:avLst/>
              <a:gdLst/>
              <a:ahLst/>
              <a:cxnLst>
                <a:cxn ang="0">
                  <a:pos x="0" y="30"/>
                </a:cxn>
                <a:cxn ang="0">
                  <a:pos x="13" y="30"/>
                </a:cxn>
                <a:cxn ang="0">
                  <a:pos x="13" y="0"/>
                </a:cxn>
                <a:cxn ang="0">
                  <a:pos x="9" y="2"/>
                </a:cxn>
                <a:cxn ang="0">
                  <a:pos x="6" y="4"/>
                </a:cxn>
                <a:cxn ang="0">
                  <a:pos x="3" y="7"/>
                </a:cxn>
                <a:cxn ang="0">
                  <a:pos x="0" y="9"/>
                </a:cxn>
                <a:cxn ang="0">
                  <a:pos x="0" y="30"/>
                </a:cxn>
              </a:cxnLst>
              <a:rect l="0" t="0" r="r" b="b"/>
              <a:pathLst>
                <a:path w="13" h="30">
                  <a:moveTo>
                    <a:pt x="0" y="30"/>
                  </a:moveTo>
                  <a:lnTo>
                    <a:pt x="13" y="30"/>
                  </a:lnTo>
                  <a:lnTo>
                    <a:pt x="13" y="0"/>
                  </a:lnTo>
                  <a:lnTo>
                    <a:pt x="9" y="2"/>
                  </a:lnTo>
                  <a:lnTo>
                    <a:pt x="6" y="4"/>
                  </a:lnTo>
                  <a:lnTo>
                    <a:pt x="3" y="7"/>
                  </a:lnTo>
                  <a:lnTo>
                    <a:pt x="0" y="9"/>
                  </a:lnTo>
                  <a:lnTo>
                    <a:pt x="0" y="30"/>
                  </a:lnTo>
                  <a:close/>
                </a:path>
              </a:pathLst>
            </a:custGeom>
            <a:solidFill>
              <a:srgbClr val="000000"/>
            </a:solidFill>
            <a:ln w="9525">
              <a:noFill/>
              <a:round/>
            </a:ln>
          </p:spPr>
          <p:txBody>
            <a:bodyPr/>
            <a:lstStyle/>
            <a:p>
              <a:endParaRPr lang="en-US"/>
            </a:p>
          </p:txBody>
        </p:sp>
        <p:sp>
          <p:nvSpPr>
            <p:cNvPr id="355628" name="Freeform 300"/>
            <p:cNvSpPr/>
            <p:nvPr/>
          </p:nvSpPr>
          <p:spPr bwMode="auto">
            <a:xfrm>
              <a:off x="3623" y="2845"/>
              <a:ext cx="5" cy="25"/>
            </a:xfrm>
            <a:custGeom>
              <a:avLst/>
              <a:gdLst/>
              <a:ahLst/>
              <a:cxnLst>
                <a:cxn ang="0">
                  <a:pos x="0" y="59"/>
                </a:cxn>
                <a:cxn ang="0">
                  <a:pos x="13" y="59"/>
                </a:cxn>
                <a:cxn ang="0">
                  <a:pos x="13" y="0"/>
                </a:cxn>
                <a:cxn ang="0">
                  <a:pos x="9" y="2"/>
                </a:cxn>
                <a:cxn ang="0">
                  <a:pos x="6" y="4"/>
                </a:cxn>
                <a:cxn ang="0">
                  <a:pos x="3" y="8"/>
                </a:cxn>
                <a:cxn ang="0">
                  <a:pos x="0" y="10"/>
                </a:cxn>
                <a:cxn ang="0">
                  <a:pos x="0" y="59"/>
                </a:cxn>
              </a:cxnLst>
              <a:rect l="0" t="0" r="r" b="b"/>
              <a:pathLst>
                <a:path w="13" h="59">
                  <a:moveTo>
                    <a:pt x="0" y="59"/>
                  </a:moveTo>
                  <a:lnTo>
                    <a:pt x="13" y="59"/>
                  </a:lnTo>
                  <a:lnTo>
                    <a:pt x="13" y="0"/>
                  </a:lnTo>
                  <a:lnTo>
                    <a:pt x="9" y="2"/>
                  </a:lnTo>
                  <a:lnTo>
                    <a:pt x="6" y="4"/>
                  </a:lnTo>
                  <a:lnTo>
                    <a:pt x="3" y="8"/>
                  </a:lnTo>
                  <a:lnTo>
                    <a:pt x="0" y="10"/>
                  </a:lnTo>
                  <a:lnTo>
                    <a:pt x="0" y="59"/>
                  </a:lnTo>
                  <a:close/>
                </a:path>
              </a:pathLst>
            </a:custGeom>
            <a:solidFill>
              <a:srgbClr val="000000"/>
            </a:solidFill>
            <a:ln w="9525">
              <a:noFill/>
              <a:round/>
            </a:ln>
          </p:spPr>
          <p:txBody>
            <a:bodyPr/>
            <a:lstStyle/>
            <a:p>
              <a:endParaRPr lang="en-US"/>
            </a:p>
          </p:txBody>
        </p:sp>
        <p:sp>
          <p:nvSpPr>
            <p:cNvPr id="355629" name="Freeform 301"/>
            <p:cNvSpPr/>
            <p:nvPr/>
          </p:nvSpPr>
          <p:spPr bwMode="auto">
            <a:xfrm>
              <a:off x="3653" y="2814"/>
              <a:ext cx="5" cy="56"/>
            </a:xfrm>
            <a:custGeom>
              <a:avLst/>
              <a:gdLst/>
              <a:ahLst/>
              <a:cxnLst>
                <a:cxn ang="0">
                  <a:pos x="0" y="135"/>
                </a:cxn>
                <a:cxn ang="0">
                  <a:pos x="12" y="135"/>
                </a:cxn>
                <a:cxn ang="0">
                  <a:pos x="12" y="0"/>
                </a:cxn>
                <a:cxn ang="0">
                  <a:pos x="9" y="4"/>
                </a:cxn>
                <a:cxn ang="0">
                  <a:pos x="5" y="6"/>
                </a:cxn>
                <a:cxn ang="0">
                  <a:pos x="2" y="9"/>
                </a:cxn>
                <a:cxn ang="0">
                  <a:pos x="0" y="13"/>
                </a:cxn>
                <a:cxn ang="0">
                  <a:pos x="0" y="135"/>
                </a:cxn>
              </a:cxnLst>
              <a:rect l="0" t="0" r="r" b="b"/>
              <a:pathLst>
                <a:path w="12" h="135">
                  <a:moveTo>
                    <a:pt x="0" y="135"/>
                  </a:moveTo>
                  <a:lnTo>
                    <a:pt x="12" y="135"/>
                  </a:lnTo>
                  <a:lnTo>
                    <a:pt x="12" y="0"/>
                  </a:lnTo>
                  <a:lnTo>
                    <a:pt x="9" y="4"/>
                  </a:lnTo>
                  <a:lnTo>
                    <a:pt x="5" y="6"/>
                  </a:lnTo>
                  <a:lnTo>
                    <a:pt x="2" y="9"/>
                  </a:lnTo>
                  <a:lnTo>
                    <a:pt x="0" y="13"/>
                  </a:lnTo>
                  <a:lnTo>
                    <a:pt x="0" y="135"/>
                  </a:lnTo>
                  <a:close/>
                </a:path>
              </a:pathLst>
            </a:custGeom>
            <a:solidFill>
              <a:srgbClr val="000000"/>
            </a:solidFill>
            <a:ln w="9525">
              <a:noFill/>
              <a:round/>
            </a:ln>
          </p:spPr>
          <p:txBody>
            <a:bodyPr/>
            <a:lstStyle/>
            <a:p>
              <a:endParaRPr lang="en-US"/>
            </a:p>
          </p:txBody>
        </p:sp>
        <p:sp>
          <p:nvSpPr>
            <p:cNvPr id="355630" name="Freeform 302"/>
            <p:cNvSpPr/>
            <p:nvPr/>
          </p:nvSpPr>
          <p:spPr bwMode="auto">
            <a:xfrm>
              <a:off x="3668" y="2797"/>
              <a:ext cx="5" cy="73"/>
            </a:xfrm>
            <a:custGeom>
              <a:avLst/>
              <a:gdLst/>
              <a:ahLst/>
              <a:cxnLst>
                <a:cxn ang="0">
                  <a:pos x="0" y="176"/>
                </a:cxn>
                <a:cxn ang="0">
                  <a:pos x="12" y="176"/>
                </a:cxn>
                <a:cxn ang="0">
                  <a:pos x="12" y="0"/>
                </a:cxn>
                <a:cxn ang="0">
                  <a:pos x="9" y="3"/>
                </a:cxn>
                <a:cxn ang="0">
                  <a:pos x="6" y="6"/>
                </a:cxn>
                <a:cxn ang="0">
                  <a:pos x="2" y="10"/>
                </a:cxn>
                <a:cxn ang="0">
                  <a:pos x="0" y="13"/>
                </a:cxn>
                <a:cxn ang="0">
                  <a:pos x="0" y="176"/>
                </a:cxn>
              </a:cxnLst>
              <a:rect l="0" t="0" r="r" b="b"/>
              <a:pathLst>
                <a:path w="12" h="176">
                  <a:moveTo>
                    <a:pt x="0" y="176"/>
                  </a:moveTo>
                  <a:lnTo>
                    <a:pt x="12" y="176"/>
                  </a:lnTo>
                  <a:lnTo>
                    <a:pt x="12" y="0"/>
                  </a:lnTo>
                  <a:lnTo>
                    <a:pt x="9" y="3"/>
                  </a:lnTo>
                  <a:lnTo>
                    <a:pt x="6" y="6"/>
                  </a:lnTo>
                  <a:lnTo>
                    <a:pt x="2" y="10"/>
                  </a:lnTo>
                  <a:lnTo>
                    <a:pt x="0" y="13"/>
                  </a:lnTo>
                  <a:lnTo>
                    <a:pt x="0" y="176"/>
                  </a:lnTo>
                  <a:close/>
                </a:path>
              </a:pathLst>
            </a:custGeom>
            <a:solidFill>
              <a:srgbClr val="000000"/>
            </a:solidFill>
            <a:ln w="9525">
              <a:noFill/>
              <a:round/>
            </a:ln>
          </p:spPr>
          <p:txBody>
            <a:bodyPr/>
            <a:lstStyle/>
            <a:p>
              <a:endParaRPr lang="en-US"/>
            </a:p>
          </p:txBody>
        </p:sp>
        <p:sp>
          <p:nvSpPr>
            <p:cNvPr id="355631" name="Freeform 303"/>
            <p:cNvSpPr/>
            <p:nvPr/>
          </p:nvSpPr>
          <p:spPr bwMode="auto">
            <a:xfrm>
              <a:off x="3683" y="2776"/>
              <a:ext cx="4" cy="94"/>
            </a:xfrm>
            <a:custGeom>
              <a:avLst/>
              <a:gdLst/>
              <a:ahLst/>
              <a:cxnLst>
                <a:cxn ang="0">
                  <a:pos x="0" y="226"/>
                </a:cxn>
                <a:cxn ang="0">
                  <a:pos x="12" y="226"/>
                </a:cxn>
                <a:cxn ang="0">
                  <a:pos x="12" y="0"/>
                </a:cxn>
                <a:cxn ang="0">
                  <a:pos x="10" y="5"/>
                </a:cxn>
                <a:cxn ang="0">
                  <a:pos x="7" y="9"/>
                </a:cxn>
                <a:cxn ang="0">
                  <a:pos x="3" y="14"/>
                </a:cxn>
                <a:cxn ang="0">
                  <a:pos x="0" y="18"/>
                </a:cxn>
                <a:cxn ang="0">
                  <a:pos x="0" y="226"/>
                </a:cxn>
              </a:cxnLst>
              <a:rect l="0" t="0" r="r" b="b"/>
              <a:pathLst>
                <a:path w="12" h="226">
                  <a:moveTo>
                    <a:pt x="0" y="226"/>
                  </a:moveTo>
                  <a:lnTo>
                    <a:pt x="12" y="226"/>
                  </a:lnTo>
                  <a:lnTo>
                    <a:pt x="12" y="0"/>
                  </a:lnTo>
                  <a:lnTo>
                    <a:pt x="10" y="5"/>
                  </a:lnTo>
                  <a:lnTo>
                    <a:pt x="7" y="9"/>
                  </a:lnTo>
                  <a:lnTo>
                    <a:pt x="3" y="14"/>
                  </a:lnTo>
                  <a:lnTo>
                    <a:pt x="0" y="18"/>
                  </a:lnTo>
                  <a:lnTo>
                    <a:pt x="0" y="226"/>
                  </a:lnTo>
                  <a:close/>
                </a:path>
              </a:pathLst>
            </a:custGeom>
            <a:solidFill>
              <a:srgbClr val="000000"/>
            </a:solidFill>
            <a:ln w="9525">
              <a:noFill/>
              <a:round/>
            </a:ln>
          </p:spPr>
          <p:txBody>
            <a:bodyPr/>
            <a:lstStyle/>
            <a:p>
              <a:endParaRPr lang="en-US"/>
            </a:p>
          </p:txBody>
        </p:sp>
        <p:sp>
          <p:nvSpPr>
            <p:cNvPr id="355632" name="Freeform 304"/>
            <p:cNvSpPr/>
            <p:nvPr/>
          </p:nvSpPr>
          <p:spPr bwMode="auto">
            <a:xfrm>
              <a:off x="3698" y="2749"/>
              <a:ext cx="4" cy="121"/>
            </a:xfrm>
            <a:custGeom>
              <a:avLst/>
              <a:gdLst/>
              <a:ahLst/>
              <a:cxnLst>
                <a:cxn ang="0">
                  <a:pos x="0" y="291"/>
                </a:cxn>
                <a:cxn ang="0">
                  <a:pos x="12" y="291"/>
                </a:cxn>
                <a:cxn ang="0">
                  <a:pos x="12" y="0"/>
                </a:cxn>
                <a:cxn ang="0">
                  <a:pos x="9" y="7"/>
                </a:cxn>
                <a:cxn ang="0">
                  <a:pos x="7" y="12"/>
                </a:cxn>
                <a:cxn ang="0">
                  <a:pos x="3" y="18"/>
                </a:cxn>
                <a:cxn ang="0">
                  <a:pos x="0" y="25"/>
                </a:cxn>
                <a:cxn ang="0">
                  <a:pos x="0" y="291"/>
                </a:cxn>
              </a:cxnLst>
              <a:rect l="0" t="0" r="r" b="b"/>
              <a:pathLst>
                <a:path w="12" h="291">
                  <a:moveTo>
                    <a:pt x="0" y="291"/>
                  </a:moveTo>
                  <a:lnTo>
                    <a:pt x="12" y="291"/>
                  </a:lnTo>
                  <a:lnTo>
                    <a:pt x="12" y="0"/>
                  </a:lnTo>
                  <a:lnTo>
                    <a:pt x="9" y="7"/>
                  </a:lnTo>
                  <a:lnTo>
                    <a:pt x="7" y="12"/>
                  </a:lnTo>
                  <a:lnTo>
                    <a:pt x="3" y="18"/>
                  </a:lnTo>
                  <a:lnTo>
                    <a:pt x="0" y="25"/>
                  </a:lnTo>
                  <a:lnTo>
                    <a:pt x="0" y="291"/>
                  </a:lnTo>
                  <a:close/>
                </a:path>
              </a:pathLst>
            </a:custGeom>
            <a:solidFill>
              <a:srgbClr val="000000"/>
            </a:solidFill>
            <a:ln w="9525">
              <a:noFill/>
              <a:round/>
            </a:ln>
          </p:spPr>
          <p:txBody>
            <a:bodyPr/>
            <a:lstStyle/>
            <a:p>
              <a:endParaRPr lang="en-US"/>
            </a:p>
          </p:txBody>
        </p:sp>
        <p:sp>
          <p:nvSpPr>
            <p:cNvPr id="355633" name="Freeform 305"/>
            <p:cNvSpPr/>
            <p:nvPr/>
          </p:nvSpPr>
          <p:spPr bwMode="auto">
            <a:xfrm>
              <a:off x="3712" y="2706"/>
              <a:ext cx="6" cy="164"/>
            </a:xfrm>
            <a:custGeom>
              <a:avLst/>
              <a:gdLst/>
              <a:ahLst/>
              <a:cxnLst>
                <a:cxn ang="0">
                  <a:pos x="0" y="392"/>
                </a:cxn>
                <a:cxn ang="0">
                  <a:pos x="13" y="392"/>
                </a:cxn>
                <a:cxn ang="0">
                  <a:pos x="13" y="0"/>
                </a:cxn>
                <a:cxn ang="0">
                  <a:pos x="10" y="11"/>
                </a:cxn>
                <a:cxn ang="0">
                  <a:pos x="7" y="21"/>
                </a:cxn>
                <a:cxn ang="0">
                  <a:pos x="4" y="31"/>
                </a:cxn>
                <a:cxn ang="0">
                  <a:pos x="0" y="40"/>
                </a:cxn>
                <a:cxn ang="0">
                  <a:pos x="0" y="392"/>
                </a:cxn>
              </a:cxnLst>
              <a:rect l="0" t="0" r="r" b="b"/>
              <a:pathLst>
                <a:path w="13" h="392">
                  <a:moveTo>
                    <a:pt x="0" y="392"/>
                  </a:moveTo>
                  <a:lnTo>
                    <a:pt x="13" y="392"/>
                  </a:lnTo>
                  <a:lnTo>
                    <a:pt x="13" y="0"/>
                  </a:lnTo>
                  <a:lnTo>
                    <a:pt x="10" y="11"/>
                  </a:lnTo>
                  <a:lnTo>
                    <a:pt x="7" y="21"/>
                  </a:lnTo>
                  <a:lnTo>
                    <a:pt x="4" y="31"/>
                  </a:lnTo>
                  <a:lnTo>
                    <a:pt x="0" y="40"/>
                  </a:lnTo>
                  <a:lnTo>
                    <a:pt x="0" y="392"/>
                  </a:lnTo>
                  <a:close/>
                </a:path>
              </a:pathLst>
            </a:custGeom>
            <a:solidFill>
              <a:srgbClr val="000000"/>
            </a:solidFill>
            <a:ln w="9525">
              <a:noFill/>
              <a:round/>
            </a:ln>
          </p:spPr>
          <p:txBody>
            <a:bodyPr/>
            <a:lstStyle/>
            <a:p>
              <a:endParaRPr lang="en-US"/>
            </a:p>
          </p:txBody>
        </p:sp>
        <p:sp>
          <p:nvSpPr>
            <p:cNvPr id="355634" name="Freeform 306"/>
            <p:cNvSpPr/>
            <p:nvPr/>
          </p:nvSpPr>
          <p:spPr bwMode="auto">
            <a:xfrm>
              <a:off x="3596" y="2696"/>
              <a:ext cx="89" cy="14"/>
            </a:xfrm>
            <a:custGeom>
              <a:avLst/>
              <a:gdLst/>
              <a:ahLst/>
              <a:cxnLst>
                <a:cxn ang="0">
                  <a:pos x="215" y="0"/>
                </a:cxn>
                <a:cxn ang="0">
                  <a:pos x="4" y="0"/>
                </a:cxn>
                <a:cxn ang="0">
                  <a:pos x="3" y="8"/>
                </a:cxn>
                <a:cxn ang="0">
                  <a:pos x="2" y="16"/>
                </a:cxn>
                <a:cxn ang="0">
                  <a:pos x="1" y="24"/>
                </a:cxn>
                <a:cxn ang="0">
                  <a:pos x="0" y="32"/>
                </a:cxn>
                <a:cxn ang="0">
                  <a:pos x="215" y="32"/>
                </a:cxn>
                <a:cxn ang="0">
                  <a:pos x="215" y="0"/>
                </a:cxn>
              </a:cxnLst>
              <a:rect l="0" t="0" r="r" b="b"/>
              <a:pathLst>
                <a:path w="215" h="32">
                  <a:moveTo>
                    <a:pt x="215" y="0"/>
                  </a:moveTo>
                  <a:lnTo>
                    <a:pt x="4" y="0"/>
                  </a:lnTo>
                  <a:lnTo>
                    <a:pt x="3" y="8"/>
                  </a:lnTo>
                  <a:lnTo>
                    <a:pt x="2" y="16"/>
                  </a:lnTo>
                  <a:lnTo>
                    <a:pt x="1" y="24"/>
                  </a:lnTo>
                  <a:lnTo>
                    <a:pt x="0" y="32"/>
                  </a:lnTo>
                  <a:lnTo>
                    <a:pt x="215" y="32"/>
                  </a:lnTo>
                  <a:lnTo>
                    <a:pt x="215" y="0"/>
                  </a:lnTo>
                  <a:close/>
                </a:path>
              </a:pathLst>
            </a:custGeom>
            <a:solidFill>
              <a:srgbClr val="FF3F3F"/>
            </a:solidFill>
            <a:ln w="9525">
              <a:noFill/>
              <a:round/>
            </a:ln>
          </p:spPr>
          <p:txBody>
            <a:bodyPr/>
            <a:lstStyle/>
            <a:p>
              <a:endParaRPr lang="en-US"/>
            </a:p>
          </p:txBody>
        </p:sp>
        <p:sp>
          <p:nvSpPr>
            <p:cNvPr id="355635" name="Freeform 307"/>
            <p:cNvSpPr/>
            <p:nvPr/>
          </p:nvSpPr>
          <p:spPr bwMode="auto">
            <a:xfrm>
              <a:off x="3597" y="2679"/>
              <a:ext cx="48" cy="14"/>
            </a:xfrm>
            <a:custGeom>
              <a:avLst/>
              <a:gdLst/>
              <a:ahLst/>
              <a:cxnLst>
                <a:cxn ang="0">
                  <a:pos x="113" y="0"/>
                </a:cxn>
                <a:cxn ang="0">
                  <a:pos x="2" y="0"/>
                </a:cxn>
                <a:cxn ang="0">
                  <a:pos x="2" y="8"/>
                </a:cxn>
                <a:cxn ang="0">
                  <a:pos x="1" y="16"/>
                </a:cxn>
                <a:cxn ang="0">
                  <a:pos x="1" y="23"/>
                </a:cxn>
                <a:cxn ang="0">
                  <a:pos x="0" y="31"/>
                </a:cxn>
                <a:cxn ang="0">
                  <a:pos x="113" y="31"/>
                </a:cxn>
                <a:cxn ang="0">
                  <a:pos x="113" y="0"/>
                </a:cxn>
              </a:cxnLst>
              <a:rect l="0" t="0" r="r" b="b"/>
              <a:pathLst>
                <a:path w="113" h="31">
                  <a:moveTo>
                    <a:pt x="113" y="0"/>
                  </a:moveTo>
                  <a:lnTo>
                    <a:pt x="2" y="0"/>
                  </a:lnTo>
                  <a:lnTo>
                    <a:pt x="2" y="8"/>
                  </a:lnTo>
                  <a:lnTo>
                    <a:pt x="1" y="16"/>
                  </a:lnTo>
                  <a:lnTo>
                    <a:pt x="1" y="23"/>
                  </a:lnTo>
                  <a:lnTo>
                    <a:pt x="0" y="31"/>
                  </a:lnTo>
                  <a:lnTo>
                    <a:pt x="113" y="31"/>
                  </a:lnTo>
                  <a:lnTo>
                    <a:pt x="113" y="0"/>
                  </a:lnTo>
                  <a:close/>
                </a:path>
              </a:pathLst>
            </a:custGeom>
            <a:solidFill>
              <a:srgbClr val="3F3FFF"/>
            </a:solidFill>
            <a:ln w="9525">
              <a:noFill/>
              <a:round/>
            </a:ln>
          </p:spPr>
          <p:txBody>
            <a:bodyPr/>
            <a:lstStyle/>
            <a:p>
              <a:endParaRPr lang="en-US"/>
            </a:p>
          </p:txBody>
        </p:sp>
        <p:sp>
          <p:nvSpPr>
            <p:cNvPr id="355636" name="Freeform 308"/>
            <p:cNvSpPr/>
            <p:nvPr/>
          </p:nvSpPr>
          <p:spPr bwMode="auto">
            <a:xfrm>
              <a:off x="3554" y="2679"/>
              <a:ext cx="44" cy="14"/>
            </a:xfrm>
            <a:custGeom>
              <a:avLst/>
              <a:gdLst/>
              <a:ahLst/>
              <a:cxnLst>
                <a:cxn ang="0">
                  <a:pos x="0" y="0"/>
                </a:cxn>
                <a:cxn ang="0">
                  <a:pos x="0" y="31"/>
                </a:cxn>
                <a:cxn ang="0">
                  <a:pos x="106" y="31"/>
                </a:cxn>
                <a:cxn ang="0">
                  <a:pos x="107" y="23"/>
                </a:cxn>
                <a:cxn ang="0">
                  <a:pos x="107" y="16"/>
                </a:cxn>
                <a:cxn ang="0">
                  <a:pos x="108" y="8"/>
                </a:cxn>
                <a:cxn ang="0">
                  <a:pos x="108" y="0"/>
                </a:cxn>
                <a:cxn ang="0">
                  <a:pos x="0" y="0"/>
                </a:cxn>
              </a:cxnLst>
              <a:rect l="0" t="0" r="r" b="b"/>
              <a:pathLst>
                <a:path w="108" h="31">
                  <a:moveTo>
                    <a:pt x="0" y="0"/>
                  </a:moveTo>
                  <a:lnTo>
                    <a:pt x="0" y="31"/>
                  </a:lnTo>
                  <a:lnTo>
                    <a:pt x="106" y="31"/>
                  </a:lnTo>
                  <a:lnTo>
                    <a:pt x="107" y="23"/>
                  </a:lnTo>
                  <a:lnTo>
                    <a:pt x="107" y="16"/>
                  </a:lnTo>
                  <a:lnTo>
                    <a:pt x="108" y="8"/>
                  </a:lnTo>
                  <a:lnTo>
                    <a:pt x="108" y="0"/>
                  </a:lnTo>
                  <a:lnTo>
                    <a:pt x="0" y="0"/>
                  </a:lnTo>
                  <a:close/>
                </a:path>
              </a:pathLst>
            </a:custGeom>
            <a:solidFill>
              <a:srgbClr val="0000FF"/>
            </a:solidFill>
            <a:ln w="9525">
              <a:noFill/>
              <a:round/>
            </a:ln>
          </p:spPr>
          <p:txBody>
            <a:bodyPr/>
            <a:lstStyle/>
            <a:p>
              <a:endParaRPr lang="en-US"/>
            </a:p>
          </p:txBody>
        </p:sp>
        <p:sp>
          <p:nvSpPr>
            <p:cNvPr id="355637" name="Freeform 309"/>
            <p:cNvSpPr/>
            <p:nvPr/>
          </p:nvSpPr>
          <p:spPr bwMode="auto">
            <a:xfrm>
              <a:off x="3554" y="2696"/>
              <a:ext cx="43" cy="14"/>
            </a:xfrm>
            <a:custGeom>
              <a:avLst/>
              <a:gdLst/>
              <a:ahLst/>
              <a:cxnLst>
                <a:cxn ang="0">
                  <a:pos x="0" y="0"/>
                </a:cxn>
                <a:cxn ang="0">
                  <a:pos x="0" y="32"/>
                </a:cxn>
                <a:cxn ang="0">
                  <a:pos x="100" y="32"/>
                </a:cxn>
                <a:cxn ang="0">
                  <a:pos x="101" y="24"/>
                </a:cxn>
                <a:cxn ang="0">
                  <a:pos x="102" y="16"/>
                </a:cxn>
                <a:cxn ang="0">
                  <a:pos x="103" y="8"/>
                </a:cxn>
                <a:cxn ang="0">
                  <a:pos x="104" y="0"/>
                </a:cxn>
                <a:cxn ang="0">
                  <a:pos x="0" y="0"/>
                </a:cxn>
              </a:cxnLst>
              <a:rect l="0" t="0" r="r" b="b"/>
              <a:pathLst>
                <a:path w="104" h="32">
                  <a:moveTo>
                    <a:pt x="0" y="0"/>
                  </a:moveTo>
                  <a:lnTo>
                    <a:pt x="0" y="32"/>
                  </a:lnTo>
                  <a:lnTo>
                    <a:pt x="100" y="32"/>
                  </a:lnTo>
                  <a:lnTo>
                    <a:pt x="101" y="24"/>
                  </a:lnTo>
                  <a:lnTo>
                    <a:pt x="102" y="16"/>
                  </a:lnTo>
                  <a:lnTo>
                    <a:pt x="103" y="8"/>
                  </a:lnTo>
                  <a:lnTo>
                    <a:pt x="104" y="0"/>
                  </a:lnTo>
                  <a:lnTo>
                    <a:pt x="0" y="0"/>
                  </a:lnTo>
                  <a:close/>
                </a:path>
              </a:pathLst>
            </a:custGeom>
            <a:solidFill>
              <a:srgbClr val="FF0000"/>
            </a:solidFill>
            <a:ln w="9525">
              <a:noFill/>
              <a:round/>
            </a:ln>
          </p:spPr>
          <p:txBody>
            <a:bodyPr/>
            <a:lstStyle/>
            <a:p>
              <a:endParaRPr lang="en-US"/>
            </a:p>
          </p:txBody>
        </p:sp>
        <p:sp>
          <p:nvSpPr>
            <p:cNvPr id="355638" name="Freeform 310"/>
            <p:cNvSpPr/>
            <p:nvPr/>
          </p:nvSpPr>
          <p:spPr bwMode="auto">
            <a:xfrm>
              <a:off x="3588" y="2727"/>
              <a:ext cx="124" cy="14"/>
            </a:xfrm>
            <a:custGeom>
              <a:avLst/>
              <a:gdLst/>
              <a:ahLst/>
              <a:cxnLst>
                <a:cxn ang="0">
                  <a:pos x="0" y="32"/>
                </a:cxn>
                <a:cxn ang="0">
                  <a:pos x="286" y="32"/>
                </a:cxn>
                <a:cxn ang="0">
                  <a:pos x="289" y="24"/>
                </a:cxn>
                <a:cxn ang="0">
                  <a:pos x="292" y="16"/>
                </a:cxn>
                <a:cxn ang="0">
                  <a:pos x="294" y="8"/>
                </a:cxn>
                <a:cxn ang="0">
                  <a:pos x="297" y="0"/>
                </a:cxn>
                <a:cxn ang="0">
                  <a:pos x="10" y="0"/>
                </a:cxn>
                <a:cxn ang="0">
                  <a:pos x="8" y="8"/>
                </a:cxn>
                <a:cxn ang="0">
                  <a:pos x="5" y="16"/>
                </a:cxn>
                <a:cxn ang="0">
                  <a:pos x="3" y="24"/>
                </a:cxn>
                <a:cxn ang="0">
                  <a:pos x="0" y="32"/>
                </a:cxn>
              </a:cxnLst>
              <a:rect l="0" t="0" r="r" b="b"/>
              <a:pathLst>
                <a:path w="297" h="32">
                  <a:moveTo>
                    <a:pt x="0" y="32"/>
                  </a:moveTo>
                  <a:lnTo>
                    <a:pt x="286" y="32"/>
                  </a:lnTo>
                  <a:lnTo>
                    <a:pt x="289" y="24"/>
                  </a:lnTo>
                  <a:lnTo>
                    <a:pt x="292" y="16"/>
                  </a:lnTo>
                  <a:lnTo>
                    <a:pt x="294" y="8"/>
                  </a:lnTo>
                  <a:lnTo>
                    <a:pt x="297" y="0"/>
                  </a:lnTo>
                  <a:lnTo>
                    <a:pt x="10" y="0"/>
                  </a:lnTo>
                  <a:lnTo>
                    <a:pt x="8" y="8"/>
                  </a:lnTo>
                  <a:lnTo>
                    <a:pt x="5" y="16"/>
                  </a:lnTo>
                  <a:lnTo>
                    <a:pt x="3" y="24"/>
                  </a:lnTo>
                  <a:lnTo>
                    <a:pt x="0" y="32"/>
                  </a:lnTo>
                  <a:close/>
                </a:path>
              </a:pathLst>
            </a:custGeom>
            <a:solidFill>
              <a:srgbClr val="3F3FFF"/>
            </a:solidFill>
            <a:ln w="9525">
              <a:noFill/>
              <a:round/>
            </a:ln>
          </p:spPr>
          <p:txBody>
            <a:bodyPr/>
            <a:lstStyle/>
            <a:p>
              <a:endParaRPr lang="en-US"/>
            </a:p>
          </p:txBody>
        </p:sp>
        <p:sp>
          <p:nvSpPr>
            <p:cNvPr id="355639" name="Freeform 311"/>
            <p:cNvSpPr/>
            <p:nvPr/>
          </p:nvSpPr>
          <p:spPr bwMode="auto">
            <a:xfrm>
              <a:off x="3554" y="2727"/>
              <a:ext cx="38" cy="14"/>
            </a:xfrm>
            <a:custGeom>
              <a:avLst/>
              <a:gdLst/>
              <a:ahLst/>
              <a:cxnLst>
                <a:cxn ang="0">
                  <a:pos x="0" y="0"/>
                </a:cxn>
                <a:cxn ang="0">
                  <a:pos x="0" y="32"/>
                </a:cxn>
                <a:cxn ang="0">
                  <a:pos x="82" y="32"/>
                </a:cxn>
                <a:cxn ang="0">
                  <a:pos x="85" y="24"/>
                </a:cxn>
                <a:cxn ang="0">
                  <a:pos x="87" y="16"/>
                </a:cxn>
                <a:cxn ang="0">
                  <a:pos x="90" y="8"/>
                </a:cxn>
                <a:cxn ang="0">
                  <a:pos x="92" y="0"/>
                </a:cxn>
                <a:cxn ang="0">
                  <a:pos x="0" y="0"/>
                </a:cxn>
              </a:cxnLst>
              <a:rect l="0" t="0" r="r" b="b"/>
              <a:pathLst>
                <a:path w="92" h="32">
                  <a:moveTo>
                    <a:pt x="0" y="0"/>
                  </a:moveTo>
                  <a:lnTo>
                    <a:pt x="0" y="32"/>
                  </a:lnTo>
                  <a:lnTo>
                    <a:pt x="82" y="32"/>
                  </a:lnTo>
                  <a:lnTo>
                    <a:pt x="85" y="24"/>
                  </a:lnTo>
                  <a:lnTo>
                    <a:pt x="87" y="16"/>
                  </a:lnTo>
                  <a:lnTo>
                    <a:pt x="90" y="8"/>
                  </a:lnTo>
                  <a:lnTo>
                    <a:pt x="92" y="0"/>
                  </a:lnTo>
                  <a:lnTo>
                    <a:pt x="0" y="0"/>
                  </a:lnTo>
                  <a:close/>
                </a:path>
              </a:pathLst>
            </a:custGeom>
            <a:solidFill>
              <a:srgbClr val="0000FF"/>
            </a:solidFill>
            <a:ln w="9525">
              <a:noFill/>
              <a:round/>
            </a:ln>
          </p:spPr>
          <p:txBody>
            <a:bodyPr/>
            <a:lstStyle/>
            <a:p>
              <a:endParaRPr lang="en-US"/>
            </a:p>
          </p:txBody>
        </p:sp>
        <p:sp>
          <p:nvSpPr>
            <p:cNvPr id="355640" name="Freeform 312"/>
            <p:cNvSpPr/>
            <p:nvPr/>
          </p:nvSpPr>
          <p:spPr bwMode="auto">
            <a:xfrm>
              <a:off x="3582" y="2744"/>
              <a:ext cx="124" cy="13"/>
            </a:xfrm>
            <a:custGeom>
              <a:avLst/>
              <a:gdLst/>
              <a:ahLst/>
              <a:cxnLst>
                <a:cxn ang="0">
                  <a:pos x="0" y="31"/>
                </a:cxn>
                <a:cxn ang="0">
                  <a:pos x="281" y="31"/>
                </a:cxn>
                <a:cxn ang="0">
                  <a:pos x="285" y="23"/>
                </a:cxn>
                <a:cxn ang="0">
                  <a:pos x="288" y="16"/>
                </a:cxn>
                <a:cxn ang="0">
                  <a:pos x="291" y="8"/>
                </a:cxn>
                <a:cxn ang="0">
                  <a:pos x="295" y="0"/>
                </a:cxn>
                <a:cxn ang="0">
                  <a:pos x="11" y="0"/>
                </a:cxn>
                <a:cxn ang="0">
                  <a:pos x="9" y="8"/>
                </a:cxn>
                <a:cxn ang="0">
                  <a:pos x="6" y="16"/>
                </a:cxn>
                <a:cxn ang="0">
                  <a:pos x="4" y="23"/>
                </a:cxn>
                <a:cxn ang="0">
                  <a:pos x="0" y="31"/>
                </a:cxn>
              </a:cxnLst>
              <a:rect l="0" t="0" r="r" b="b"/>
              <a:pathLst>
                <a:path w="295" h="31">
                  <a:moveTo>
                    <a:pt x="0" y="31"/>
                  </a:moveTo>
                  <a:lnTo>
                    <a:pt x="281" y="31"/>
                  </a:lnTo>
                  <a:lnTo>
                    <a:pt x="285" y="23"/>
                  </a:lnTo>
                  <a:lnTo>
                    <a:pt x="288" y="16"/>
                  </a:lnTo>
                  <a:lnTo>
                    <a:pt x="291" y="8"/>
                  </a:lnTo>
                  <a:lnTo>
                    <a:pt x="295" y="0"/>
                  </a:lnTo>
                  <a:lnTo>
                    <a:pt x="11" y="0"/>
                  </a:lnTo>
                  <a:lnTo>
                    <a:pt x="9" y="8"/>
                  </a:lnTo>
                  <a:lnTo>
                    <a:pt x="6" y="16"/>
                  </a:lnTo>
                  <a:lnTo>
                    <a:pt x="4" y="23"/>
                  </a:lnTo>
                  <a:lnTo>
                    <a:pt x="0" y="31"/>
                  </a:lnTo>
                  <a:close/>
                </a:path>
              </a:pathLst>
            </a:custGeom>
            <a:solidFill>
              <a:srgbClr val="FF3F3F"/>
            </a:solidFill>
            <a:ln w="9525">
              <a:noFill/>
              <a:round/>
            </a:ln>
          </p:spPr>
          <p:txBody>
            <a:bodyPr/>
            <a:lstStyle/>
            <a:p>
              <a:endParaRPr lang="en-US"/>
            </a:p>
          </p:txBody>
        </p:sp>
        <p:sp>
          <p:nvSpPr>
            <p:cNvPr id="355641" name="Freeform 313"/>
            <p:cNvSpPr/>
            <p:nvPr/>
          </p:nvSpPr>
          <p:spPr bwMode="auto">
            <a:xfrm>
              <a:off x="3554" y="2744"/>
              <a:ext cx="33" cy="13"/>
            </a:xfrm>
            <a:custGeom>
              <a:avLst/>
              <a:gdLst/>
              <a:ahLst/>
              <a:cxnLst>
                <a:cxn ang="0">
                  <a:pos x="0" y="0"/>
                </a:cxn>
                <a:cxn ang="0">
                  <a:pos x="0" y="31"/>
                </a:cxn>
                <a:cxn ang="0">
                  <a:pos x="69" y="31"/>
                </a:cxn>
                <a:cxn ang="0">
                  <a:pos x="73" y="23"/>
                </a:cxn>
                <a:cxn ang="0">
                  <a:pos x="75" y="16"/>
                </a:cxn>
                <a:cxn ang="0">
                  <a:pos x="78" y="8"/>
                </a:cxn>
                <a:cxn ang="0">
                  <a:pos x="80" y="0"/>
                </a:cxn>
                <a:cxn ang="0">
                  <a:pos x="0" y="0"/>
                </a:cxn>
              </a:cxnLst>
              <a:rect l="0" t="0" r="r" b="b"/>
              <a:pathLst>
                <a:path w="80" h="31">
                  <a:moveTo>
                    <a:pt x="0" y="0"/>
                  </a:moveTo>
                  <a:lnTo>
                    <a:pt x="0" y="31"/>
                  </a:lnTo>
                  <a:lnTo>
                    <a:pt x="69" y="31"/>
                  </a:lnTo>
                  <a:lnTo>
                    <a:pt x="73" y="23"/>
                  </a:lnTo>
                  <a:lnTo>
                    <a:pt x="75" y="16"/>
                  </a:lnTo>
                  <a:lnTo>
                    <a:pt x="78" y="8"/>
                  </a:lnTo>
                  <a:lnTo>
                    <a:pt x="80" y="0"/>
                  </a:lnTo>
                  <a:lnTo>
                    <a:pt x="0" y="0"/>
                  </a:lnTo>
                  <a:close/>
                </a:path>
              </a:pathLst>
            </a:custGeom>
            <a:solidFill>
              <a:srgbClr val="FF0000"/>
            </a:solidFill>
            <a:ln w="9525">
              <a:noFill/>
              <a:round/>
            </a:ln>
          </p:spPr>
          <p:txBody>
            <a:bodyPr/>
            <a:lstStyle/>
            <a:p>
              <a:endParaRPr lang="en-US"/>
            </a:p>
          </p:txBody>
        </p:sp>
        <p:sp>
          <p:nvSpPr>
            <p:cNvPr id="355642" name="Freeform 314"/>
            <p:cNvSpPr/>
            <p:nvPr/>
          </p:nvSpPr>
          <p:spPr bwMode="auto">
            <a:xfrm>
              <a:off x="3568" y="2776"/>
              <a:ext cx="45" cy="12"/>
            </a:xfrm>
            <a:custGeom>
              <a:avLst/>
              <a:gdLst/>
              <a:ahLst/>
              <a:cxnLst>
                <a:cxn ang="0">
                  <a:pos x="109" y="0"/>
                </a:cxn>
                <a:cxn ang="0">
                  <a:pos x="16" y="0"/>
                </a:cxn>
                <a:cxn ang="0">
                  <a:pos x="12" y="8"/>
                </a:cxn>
                <a:cxn ang="0">
                  <a:pos x="9" y="16"/>
                </a:cxn>
                <a:cxn ang="0">
                  <a:pos x="5" y="24"/>
                </a:cxn>
                <a:cxn ang="0">
                  <a:pos x="0" y="32"/>
                </a:cxn>
                <a:cxn ang="0">
                  <a:pos x="109" y="32"/>
                </a:cxn>
                <a:cxn ang="0">
                  <a:pos x="109" y="0"/>
                </a:cxn>
              </a:cxnLst>
              <a:rect l="0" t="0" r="r" b="b"/>
              <a:pathLst>
                <a:path w="109" h="32">
                  <a:moveTo>
                    <a:pt x="109" y="0"/>
                  </a:moveTo>
                  <a:lnTo>
                    <a:pt x="16" y="0"/>
                  </a:lnTo>
                  <a:lnTo>
                    <a:pt x="12" y="8"/>
                  </a:lnTo>
                  <a:lnTo>
                    <a:pt x="9" y="16"/>
                  </a:lnTo>
                  <a:lnTo>
                    <a:pt x="5" y="24"/>
                  </a:lnTo>
                  <a:lnTo>
                    <a:pt x="0" y="32"/>
                  </a:lnTo>
                  <a:lnTo>
                    <a:pt x="109" y="32"/>
                  </a:lnTo>
                  <a:lnTo>
                    <a:pt x="109" y="0"/>
                  </a:lnTo>
                  <a:close/>
                </a:path>
              </a:pathLst>
            </a:custGeom>
            <a:solidFill>
              <a:srgbClr val="3F3FFF"/>
            </a:solidFill>
            <a:ln w="9525">
              <a:noFill/>
              <a:round/>
            </a:ln>
          </p:spPr>
          <p:txBody>
            <a:bodyPr/>
            <a:lstStyle/>
            <a:p>
              <a:endParaRPr lang="en-US"/>
            </a:p>
          </p:txBody>
        </p:sp>
        <p:sp>
          <p:nvSpPr>
            <p:cNvPr id="355643" name="Freeform 315"/>
            <p:cNvSpPr/>
            <p:nvPr/>
          </p:nvSpPr>
          <p:spPr bwMode="auto">
            <a:xfrm>
              <a:off x="3554" y="2776"/>
              <a:ext cx="21" cy="12"/>
            </a:xfrm>
            <a:custGeom>
              <a:avLst/>
              <a:gdLst/>
              <a:ahLst/>
              <a:cxnLst>
                <a:cxn ang="0">
                  <a:pos x="0" y="0"/>
                </a:cxn>
                <a:cxn ang="0">
                  <a:pos x="0" y="32"/>
                </a:cxn>
                <a:cxn ang="0">
                  <a:pos x="34" y="32"/>
                </a:cxn>
                <a:cxn ang="0">
                  <a:pos x="39" y="24"/>
                </a:cxn>
                <a:cxn ang="0">
                  <a:pos x="43" y="16"/>
                </a:cxn>
                <a:cxn ang="0">
                  <a:pos x="46" y="8"/>
                </a:cxn>
                <a:cxn ang="0">
                  <a:pos x="50" y="0"/>
                </a:cxn>
                <a:cxn ang="0">
                  <a:pos x="0" y="0"/>
                </a:cxn>
              </a:cxnLst>
              <a:rect l="0" t="0" r="r" b="b"/>
              <a:pathLst>
                <a:path w="50" h="32">
                  <a:moveTo>
                    <a:pt x="0" y="0"/>
                  </a:moveTo>
                  <a:lnTo>
                    <a:pt x="0" y="32"/>
                  </a:lnTo>
                  <a:lnTo>
                    <a:pt x="34" y="32"/>
                  </a:lnTo>
                  <a:lnTo>
                    <a:pt x="39" y="24"/>
                  </a:lnTo>
                  <a:lnTo>
                    <a:pt x="43" y="16"/>
                  </a:lnTo>
                  <a:lnTo>
                    <a:pt x="46" y="8"/>
                  </a:lnTo>
                  <a:lnTo>
                    <a:pt x="50" y="0"/>
                  </a:lnTo>
                  <a:lnTo>
                    <a:pt x="0" y="0"/>
                  </a:lnTo>
                  <a:close/>
                </a:path>
              </a:pathLst>
            </a:custGeom>
            <a:solidFill>
              <a:srgbClr val="0000FF"/>
            </a:solidFill>
            <a:ln w="9525">
              <a:noFill/>
              <a:round/>
            </a:ln>
          </p:spPr>
          <p:txBody>
            <a:bodyPr/>
            <a:lstStyle/>
            <a:p>
              <a:endParaRPr lang="en-US"/>
            </a:p>
          </p:txBody>
        </p:sp>
        <p:sp>
          <p:nvSpPr>
            <p:cNvPr id="355644" name="Freeform 316"/>
            <p:cNvSpPr/>
            <p:nvPr/>
          </p:nvSpPr>
          <p:spPr bwMode="auto">
            <a:xfrm>
              <a:off x="3559" y="2792"/>
              <a:ext cx="120" cy="12"/>
            </a:xfrm>
            <a:custGeom>
              <a:avLst/>
              <a:gdLst/>
              <a:ahLst/>
              <a:cxnLst>
                <a:cxn ang="0">
                  <a:pos x="0" y="32"/>
                </a:cxn>
                <a:cxn ang="0">
                  <a:pos x="263" y="32"/>
                </a:cxn>
                <a:cxn ang="0">
                  <a:pos x="270" y="24"/>
                </a:cxn>
                <a:cxn ang="0">
                  <a:pos x="275" y="16"/>
                </a:cxn>
                <a:cxn ang="0">
                  <a:pos x="281" y="8"/>
                </a:cxn>
                <a:cxn ang="0">
                  <a:pos x="287" y="0"/>
                </a:cxn>
                <a:cxn ang="0">
                  <a:pos x="17" y="0"/>
                </a:cxn>
                <a:cxn ang="0">
                  <a:pos x="13" y="8"/>
                </a:cxn>
                <a:cxn ang="0">
                  <a:pos x="9" y="16"/>
                </a:cxn>
                <a:cxn ang="0">
                  <a:pos x="4" y="24"/>
                </a:cxn>
                <a:cxn ang="0">
                  <a:pos x="0" y="32"/>
                </a:cxn>
              </a:cxnLst>
              <a:rect l="0" t="0" r="r" b="b"/>
              <a:pathLst>
                <a:path w="287" h="32">
                  <a:moveTo>
                    <a:pt x="0" y="32"/>
                  </a:moveTo>
                  <a:lnTo>
                    <a:pt x="263" y="32"/>
                  </a:lnTo>
                  <a:lnTo>
                    <a:pt x="270" y="24"/>
                  </a:lnTo>
                  <a:lnTo>
                    <a:pt x="275" y="16"/>
                  </a:lnTo>
                  <a:lnTo>
                    <a:pt x="281" y="8"/>
                  </a:lnTo>
                  <a:lnTo>
                    <a:pt x="287" y="0"/>
                  </a:lnTo>
                  <a:lnTo>
                    <a:pt x="17" y="0"/>
                  </a:lnTo>
                  <a:lnTo>
                    <a:pt x="13" y="8"/>
                  </a:lnTo>
                  <a:lnTo>
                    <a:pt x="9" y="16"/>
                  </a:lnTo>
                  <a:lnTo>
                    <a:pt x="4" y="24"/>
                  </a:lnTo>
                  <a:lnTo>
                    <a:pt x="0" y="32"/>
                  </a:lnTo>
                  <a:close/>
                </a:path>
              </a:pathLst>
            </a:custGeom>
            <a:solidFill>
              <a:srgbClr val="FF3F3F"/>
            </a:solidFill>
            <a:ln w="9525">
              <a:noFill/>
              <a:round/>
            </a:ln>
          </p:spPr>
          <p:txBody>
            <a:bodyPr/>
            <a:lstStyle/>
            <a:p>
              <a:endParaRPr lang="en-US"/>
            </a:p>
          </p:txBody>
        </p:sp>
        <p:sp>
          <p:nvSpPr>
            <p:cNvPr id="355645" name="Freeform 317"/>
            <p:cNvSpPr/>
            <p:nvPr/>
          </p:nvSpPr>
          <p:spPr bwMode="auto">
            <a:xfrm>
              <a:off x="3554" y="2792"/>
              <a:ext cx="12" cy="12"/>
            </a:xfrm>
            <a:custGeom>
              <a:avLst/>
              <a:gdLst/>
              <a:ahLst/>
              <a:cxnLst>
                <a:cxn ang="0">
                  <a:pos x="0" y="0"/>
                </a:cxn>
                <a:cxn ang="0">
                  <a:pos x="0" y="32"/>
                </a:cxn>
                <a:cxn ang="0">
                  <a:pos x="13" y="32"/>
                </a:cxn>
                <a:cxn ang="0">
                  <a:pos x="17" y="24"/>
                </a:cxn>
                <a:cxn ang="0">
                  <a:pos x="22" y="16"/>
                </a:cxn>
                <a:cxn ang="0">
                  <a:pos x="26" y="8"/>
                </a:cxn>
                <a:cxn ang="0">
                  <a:pos x="30" y="0"/>
                </a:cxn>
                <a:cxn ang="0">
                  <a:pos x="0" y="0"/>
                </a:cxn>
              </a:cxnLst>
              <a:rect l="0" t="0" r="r" b="b"/>
              <a:pathLst>
                <a:path w="30" h="32">
                  <a:moveTo>
                    <a:pt x="0" y="0"/>
                  </a:moveTo>
                  <a:lnTo>
                    <a:pt x="0" y="32"/>
                  </a:lnTo>
                  <a:lnTo>
                    <a:pt x="13" y="32"/>
                  </a:lnTo>
                  <a:lnTo>
                    <a:pt x="17" y="24"/>
                  </a:lnTo>
                  <a:lnTo>
                    <a:pt x="22" y="16"/>
                  </a:lnTo>
                  <a:lnTo>
                    <a:pt x="26" y="8"/>
                  </a:lnTo>
                  <a:lnTo>
                    <a:pt x="30" y="0"/>
                  </a:lnTo>
                  <a:lnTo>
                    <a:pt x="0" y="0"/>
                  </a:lnTo>
                  <a:close/>
                </a:path>
              </a:pathLst>
            </a:custGeom>
            <a:solidFill>
              <a:srgbClr val="FF0000"/>
            </a:solidFill>
            <a:ln w="9525">
              <a:noFill/>
              <a:round/>
            </a:ln>
          </p:spPr>
          <p:txBody>
            <a:bodyPr/>
            <a:lstStyle/>
            <a:p>
              <a:endParaRPr lang="en-US"/>
            </a:p>
          </p:txBody>
        </p:sp>
        <p:sp>
          <p:nvSpPr>
            <p:cNvPr id="355646" name="Freeform 318"/>
            <p:cNvSpPr/>
            <p:nvPr/>
          </p:nvSpPr>
          <p:spPr bwMode="auto">
            <a:xfrm>
              <a:off x="3554" y="2823"/>
              <a:ext cx="99" cy="13"/>
            </a:xfrm>
            <a:custGeom>
              <a:avLst/>
              <a:gdLst/>
              <a:ahLst/>
              <a:cxnLst>
                <a:cxn ang="0">
                  <a:pos x="0" y="30"/>
                </a:cxn>
                <a:cxn ang="0">
                  <a:pos x="204" y="30"/>
                </a:cxn>
                <a:cxn ang="0">
                  <a:pos x="208" y="27"/>
                </a:cxn>
                <a:cxn ang="0">
                  <a:pos x="213" y="22"/>
                </a:cxn>
                <a:cxn ang="0">
                  <a:pos x="217" y="19"/>
                </a:cxn>
                <a:cxn ang="0">
                  <a:pos x="221" y="14"/>
                </a:cxn>
                <a:cxn ang="0">
                  <a:pos x="225" y="11"/>
                </a:cxn>
                <a:cxn ang="0">
                  <a:pos x="229" y="8"/>
                </a:cxn>
                <a:cxn ang="0">
                  <a:pos x="233" y="3"/>
                </a:cxn>
                <a:cxn ang="0">
                  <a:pos x="237" y="0"/>
                </a:cxn>
                <a:cxn ang="0">
                  <a:pos x="0" y="0"/>
                </a:cxn>
                <a:cxn ang="0">
                  <a:pos x="0" y="30"/>
                </a:cxn>
              </a:cxnLst>
              <a:rect l="0" t="0" r="r" b="b"/>
              <a:pathLst>
                <a:path w="237" h="30">
                  <a:moveTo>
                    <a:pt x="0" y="30"/>
                  </a:moveTo>
                  <a:lnTo>
                    <a:pt x="204" y="30"/>
                  </a:lnTo>
                  <a:lnTo>
                    <a:pt x="208" y="27"/>
                  </a:lnTo>
                  <a:lnTo>
                    <a:pt x="213" y="22"/>
                  </a:lnTo>
                  <a:lnTo>
                    <a:pt x="217" y="19"/>
                  </a:lnTo>
                  <a:lnTo>
                    <a:pt x="221" y="14"/>
                  </a:lnTo>
                  <a:lnTo>
                    <a:pt x="225" y="11"/>
                  </a:lnTo>
                  <a:lnTo>
                    <a:pt x="229" y="8"/>
                  </a:lnTo>
                  <a:lnTo>
                    <a:pt x="233" y="3"/>
                  </a:lnTo>
                  <a:lnTo>
                    <a:pt x="237" y="0"/>
                  </a:lnTo>
                  <a:lnTo>
                    <a:pt x="0" y="0"/>
                  </a:lnTo>
                  <a:lnTo>
                    <a:pt x="0" y="30"/>
                  </a:lnTo>
                  <a:close/>
                </a:path>
              </a:pathLst>
            </a:custGeom>
            <a:solidFill>
              <a:srgbClr val="3F3FFF"/>
            </a:solidFill>
            <a:ln w="9525">
              <a:noFill/>
              <a:round/>
            </a:ln>
          </p:spPr>
          <p:txBody>
            <a:bodyPr/>
            <a:lstStyle/>
            <a:p>
              <a:endParaRPr lang="en-US"/>
            </a:p>
          </p:txBody>
        </p:sp>
        <p:sp>
          <p:nvSpPr>
            <p:cNvPr id="355647" name="Freeform 319"/>
            <p:cNvSpPr/>
            <p:nvPr/>
          </p:nvSpPr>
          <p:spPr bwMode="auto">
            <a:xfrm>
              <a:off x="3554" y="2838"/>
              <a:ext cx="82" cy="14"/>
            </a:xfrm>
            <a:custGeom>
              <a:avLst/>
              <a:gdLst/>
              <a:ahLst/>
              <a:cxnLst>
                <a:cxn ang="0">
                  <a:pos x="0" y="31"/>
                </a:cxn>
                <a:cxn ang="0">
                  <a:pos x="162" y="31"/>
                </a:cxn>
                <a:cxn ang="0">
                  <a:pos x="166" y="28"/>
                </a:cxn>
                <a:cxn ang="0">
                  <a:pos x="170" y="24"/>
                </a:cxn>
                <a:cxn ang="0">
                  <a:pos x="176" y="20"/>
                </a:cxn>
                <a:cxn ang="0">
                  <a:pos x="180" y="16"/>
                </a:cxn>
                <a:cxn ang="0">
                  <a:pos x="184" y="12"/>
                </a:cxn>
                <a:cxn ang="0">
                  <a:pos x="189" y="8"/>
                </a:cxn>
                <a:cxn ang="0">
                  <a:pos x="194" y="4"/>
                </a:cxn>
                <a:cxn ang="0">
                  <a:pos x="198" y="0"/>
                </a:cxn>
                <a:cxn ang="0">
                  <a:pos x="0" y="0"/>
                </a:cxn>
                <a:cxn ang="0">
                  <a:pos x="0" y="31"/>
                </a:cxn>
              </a:cxnLst>
              <a:rect l="0" t="0" r="r" b="b"/>
              <a:pathLst>
                <a:path w="198" h="31">
                  <a:moveTo>
                    <a:pt x="0" y="31"/>
                  </a:moveTo>
                  <a:lnTo>
                    <a:pt x="162" y="31"/>
                  </a:lnTo>
                  <a:lnTo>
                    <a:pt x="166" y="28"/>
                  </a:lnTo>
                  <a:lnTo>
                    <a:pt x="170" y="24"/>
                  </a:lnTo>
                  <a:lnTo>
                    <a:pt x="176" y="20"/>
                  </a:lnTo>
                  <a:lnTo>
                    <a:pt x="180" y="16"/>
                  </a:lnTo>
                  <a:lnTo>
                    <a:pt x="184" y="12"/>
                  </a:lnTo>
                  <a:lnTo>
                    <a:pt x="189" y="8"/>
                  </a:lnTo>
                  <a:lnTo>
                    <a:pt x="194" y="4"/>
                  </a:lnTo>
                  <a:lnTo>
                    <a:pt x="198" y="0"/>
                  </a:lnTo>
                  <a:lnTo>
                    <a:pt x="0" y="0"/>
                  </a:lnTo>
                  <a:lnTo>
                    <a:pt x="0" y="31"/>
                  </a:lnTo>
                  <a:close/>
                </a:path>
              </a:pathLst>
            </a:custGeom>
            <a:solidFill>
              <a:srgbClr val="FF3F3F"/>
            </a:solidFill>
            <a:ln w="9525">
              <a:noFill/>
              <a:round/>
            </a:ln>
          </p:spPr>
          <p:txBody>
            <a:bodyPr/>
            <a:lstStyle/>
            <a:p>
              <a:endParaRPr lang="en-US"/>
            </a:p>
          </p:txBody>
        </p:sp>
        <p:sp>
          <p:nvSpPr>
            <p:cNvPr id="355648" name="Freeform 320"/>
            <p:cNvSpPr/>
            <p:nvPr/>
          </p:nvSpPr>
          <p:spPr bwMode="auto">
            <a:xfrm>
              <a:off x="3621" y="2838"/>
              <a:ext cx="129" cy="14"/>
            </a:xfrm>
            <a:custGeom>
              <a:avLst/>
              <a:gdLst/>
              <a:ahLst/>
              <a:cxnLst>
                <a:cxn ang="0">
                  <a:pos x="306" y="31"/>
                </a:cxn>
                <a:cxn ang="0">
                  <a:pos x="306" y="0"/>
                </a:cxn>
                <a:cxn ang="0">
                  <a:pos x="36" y="0"/>
                </a:cxn>
                <a:cxn ang="0">
                  <a:pos x="32" y="4"/>
                </a:cxn>
                <a:cxn ang="0">
                  <a:pos x="27" y="8"/>
                </a:cxn>
                <a:cxn ang="0">
                  <a:pos x="22" y="12"/>
                </a:cxn>
                <a:cxn ang="0">
                  <a:pos x="18" y="16"/>
                </a:cxn>
                <a:cxn ang="0">
                  <a:pos x="14" y="20"/>
                </a:cxn>
                <a:cxn ang="0">
                  <a:pos x="8" y="24"/>
                </a:cxn>
                <a:cxn ang="0">
                  <a:pos x="4" y="28"/>
                </a:cxn>
                <a:cxn ang="0">
                  <a:pos x="0" y="31"/>
                </a:cxn>
                <a:cxn ang="0">
                  <a:pos x="306" y="31"/>
                </a:cxn>
              </a:cxnLst>
              <a:rect l="0" t="0" r="r" b="b"/>
              <a:pathLst>
                <a:path w="306" h="31">
                  <a:moveTo>
                    <a:pt x="306" y="31"/>
                  </a:moveTo>
                  <a:lnTo>
                    <a:pt x="306" y="0"/>
                  </a:lnTo>
                  <a:lnTo>
                    <a:pt x="36" y="0"/>
                  </a:lnTo>
                  <a:lnTo>
                    <a:pt x="32" y="4"/>
                  </a:lnTo>
                  <a:lnTo>
                    <a:pt x="27" y="8"/>
                  </a:lnTo>
                  <a:lnTo>
                    <a:pt x="22" y="12"/>
                  </a:lnTo>
                  <a:lnTo>
                    <a:pt x="18" y="16"/>
                  </a:lnTo>
                  <a:lnTo>
                    <a:pt x="14" y="20"/>
                  </a:lnTo>
                  <a:lnTo>
                    <a:pt x="8" y="24"/>
                  </a:lnTo>
                  <a:lnTo>
                    <a:pt x="4" y="28"/>
                  </a:lnTo>
                  <a:lnTo>
                    <a:pt x="0" y="31"/>
                  </a:lnTo>
                  <a:lnTo>
                    <a:pt x="306" y="31"/>
                  </a:lnTo>
                  <a:close/>
                </a:path>
              </a:pathLst>
            </a:custGeom>
            <a:solidFill>
              <a:srgbClr val="FF0000"/>
            </a:solidFill>
            <a:ln w="9525">
              <a:noFill/>
              <a:round/>
            </a:ln>
          </p:spPr>
          <p:txBody>
            <a:bodyPr/>
            <a:lstStyle/>
            <a:p>
              <a:endParaRPr lang="en-US"/>
            </a:p>
          </p:txBody>
        </p:sp>
        <p:sp>
          <p:nvSpPr>
            <p:cNvPr id="355649" name="Freeform 321"/>
            <p:cNvSpPr/>
            <p:nvPr/>
          </p:nvSpPr>
          <p:spPr bwMode="auto">
            <a:xfrm>
              <a:off x="3639" y="2823"/>
              <a:ext cx="81" cy="13"/>
            </a:xfrm>
            <a:custGeom>
              <a:avLst/>
              <a:gdLst/>
              <a:ahLst/>
              <a:cxnLst>
                <a:cxn ang="0">
                  <a:pos x="193" y="30"/>
                </a:cxn>
                <a:cxn ang="0">
                  <a:pos x="193" y="0"/>
                </a:cxn>
                <a:cxn ang="0">
                  <a:pos x="33" y="0"/>
                </a:cxn>
                <a:cxn ang="0">
                  <a:pos x="29" y="3"/>
                </a:cxn>
                <a:cxn ang="0">
                  <a:pos x="25" y="8"/>
                </a:cxn>
                <a:cxn ang="0">
                  <a:pos x="21" y="11"/>
                </a:cxn>
                <a:cxn ang="0">
                  <a:pos x="17" y="14"/>
                </a:cxn>
                <a:cxn ang="0">
                  <a:pos x="13" y="19"/>
                </a:cxn>
                <a:cxn ang="0">
                  <a:pos x="9" y="22"/>
                </a:cxn>
                <a:cxn ang="0">
                  <a:pos x="4" y="27"/>
                </a:cxn>
                <a:cxn ang="0">
                  <a:pos x="0" y="30"/>
                </a:cxn>
                <a:cxn ang="0">
                  <a:pos x="193" y="30"/>
                </a:cxn>
              </a:cxnLst>
              <a:rect l="0" t="0" r="r" b="b"/>
              <a:pathLst>
                <a:path w="193" h="30">
                  <a:moveTo>
                    <a:pt x="193" y="30"/>
                  </a:moveTo>
                  <a:lnTo>
                    <a:pt x="193" y="0"/>
                  </a:lnTo>
                  <a:lnTo>
                    <a:pt x="33" y="0"/>
                  </a:lnTo>
                  <a:lnTo>
                    <a:pt x="29" y="3"/>
                  </a:lnTo>
                  <a:lnTo>
                    <a:pt x="25" y="8"/>
                  </a:lnTo>
                  <a:lnTo>
                    <a:pt x="21" y="11"/>
                  </a:lnTo>
                  <a:lnTo>
                    <a:pt x="17" y="14"/>
                  </a:lnTo>
                  <a:lnTo>
                    <a:pt x="13" y="19"/>
                  </a:lnTo>
                  <a:lnTo>
                    <a:pt x="9" y="22"/>
                  </a:lnTo>
                  <a:lnTo>
                    <a:pt x="4" y="27"/>
                  </a:lnTo>
                  <a:lnTo>
                    <a:pt x="0" y="30"/>
                  </a:lnTo>
                  <a:lnTo>
                    <a:pt x="193" y="30"/>
                  </a:lnTo>
                  <a:close/>
                </a:path>
              </a:pathLst>
            </a:custGeom>
            <a:solidFill>
              <a:srgbClr val="0000FF"/>
            </a:solidFill>
            <a:ln w="9525">
              <a:noFill/>
              <a:round/>
            </a:ln>
          </p:spPr>
          <p:txBody>
            <a:bodyPr/>
            <a:lstStyle/>
            <a:p>
              <a:endParaRPr lang="en-US"/>
            </a:p>
          </p:txBody>
        </p:sp>
        <p:sp>
          <p:nvSpPr>
            <p:cNvPr id="355650" name="Freeform 322"/>
            <p:cNvSpPr/>
            <p:nvPr/>
          </p:nvSpPr>
          <p:spPr bwMode="auto">
            <a:xfrm>
              <a:off x="3669" y="2792"/>
              <a:ext cx="91" cy="12"/>
            </a:xfrm>
            <a:custGeom>
              <a:avLst/>
              <a:gdLst/>
              <a:ahLst/>
              <a:cxnLst>
                <a:cxn ang="0">
                  <a:pos x="217" y="32"/>
                </a:cxn>
                <a:cxn ang="0">
                  <a:pos x="217" y="0"/>
                </a:cxn>
                <a:cxn ang="0">
                  <a:pos x="24" y="0"/>
                </a:cxn>
                <a:cxn ang="0">
                  <a:pos x="18" y="8"/>
                </a:cxn>
                <a:cxn ang="0">
                  <a:pos x="12" y="16"/>
                </a:cxn>
                <a:cxn ang="0">
                  <a:pos x="7" y="24"/>
                </a:cxn>
                <a:cxn ang="0">
                  <a:pos x="0" y="32"/>
                </a:cxn>
                <a:cxn ang="0">
                  <a:pos x="217" y="32"/>
                </a:cxn>
              </a:cxnLst>
              <a:rect l="0" t="0" r="r" b="b"/>
              <a:pathLst>
                <a:path w="217" h="32">
                  <a:moveTo>
                    <a:pt x="217" y="32"/>
                  </a:moveTo>
                  <a:lnTo>
                    <a:pt x="217" y="0"/>
                  </a:lnTo>
                  <a:lnTo>
                    <a:pt x="24" y="0"/>
                  </a:lnTo>
                  <a:lnTo>
                    <a:pt x="18" y="8"/>
                  </a:lnTo>
                  <a:lnTo>
                    <a:pt x="12" y="16"/>
                  </a:lnTo>
                  <a:lnTo>
                    <a:pt x="7" y="24"/>
                  </a:lnTo>
                  <a:lnTo>
                    <a:pt x="0" y="32"/>
                  </a:lnTo>
                  <a:lnTo>
                    <a:pt x="217" y="32"/>
                  </a:lnTo>
                  <a:close/>
                </a:path>
              </a:pathLst>
            </a:custGeom>
            <a:solidFill>
              <a:srgbClr val="FF0000"/>
            </a:solidFill>
            <a:ln w="9525">
              <a:noFill/>
              <a:round/>
            </a:ln>
          </p:spPr>
          <p:txBody>
            <a:bodyPr/>
            <a:lstStyle/>
            <a:p>
              <a:endParaRPr lang="en-US"/>
            </a:p>
          </p:txBody>
        </p:sp>
        <p:sp>
          <p:nvSpPr>
            <p:cNvPr id="355651" name="Freeform 323"/>
            <p:cNvSpPr/>
            <p:nvPr/>
          </p:nvSpPr>
          <p:spPr bwMode="auto">
            <a:xfrm>
              <a:off x="3700" y="2744"/>
              <a:ext cx="40" cy="13"/>
            </a:xfrm>
            <a:custGeom>
              <a:avLst/>
              <a:gdLst/>
              <a:ahLst/>
              <a:cxnLst>
                <a:cxn ang="0">
                  <a:pos x="95" y="31"/>
                </a:cxn>
                <a:cxn ang="0">
                  <a:pos x="95" y="0"/>
                </a:cxn>
                <a:cxn ang="0">
                  <a:pos x="14" y="0"/>
                </a:cxn>
                <a:cxn ang="0">
                  <a:pos x="10" y="8"/>
                </a:cxn>
                <a:cxn ang="0">
                  <a:pos x="7" y="16"/>
                </a:cxn>
                <a:cxn ang="0">
                  <a:pos x="4" y="23"/>
                </a:cxn>
                <a:cxn ang="0">
                  <a:pos x="0" y="31"/>
                </a:cxn>
                <a:cxn ang="0">
                  <a:pos x="95" y="31"/>
                </a:cxn>
              </a:cxnLst>
              <a:rect l="0" t="0" r="r" b="b"/>
              <a:pathLst>
                <a:path w="95" h="31">
                  <a:moveTo>
                    <a:pt x="95" y="31"/>
                  </a:moveTo>
                  <a:lnTo>
                    <a:pt x="95" y="0"/>
                  </a:lnTo>
                  <a:lnTo>
                    <a:pt x="14" y="0"/>
                  </a:lnTo>
                  <a:lnTo>
                    <a:pt x="10" y="8"/>
                  </a:lnTo>
                  <a:lnTo>
                    <a:pt x="7" y="16"/>
                  </a:lnTo>
                  <a:lnTo>
                    <a:pt x="4" y="23"/>
                  </a:lnTo>
                  <a:lnTo>
                    <a:pt x="0" y="31"/>
                  </a:lnTo>
                  <a:lnTo>
                    <a:pt x="95" y="31"/>
                  </a:lnTo>
                  <a:close/>
                </a:path>
              </a:pathLst>
            </a:custGeom>
            <a:solidFill>
              <a:srgbClr val="FF0000"/>
            </a:solidFill>
            <a:ln w="9525">
              <a:noFill/>
              <a:round/>
            </a:ln>
          </p:spPr>
          <p:txBody>
            <a:bodyPr/>
            <a:lstStyle/>
            <a:p>
              <a:endParaRPr lang="en-US"/>
            </a:p>
          </p:txBody>
        </p:sp>
        <p:sp>
          <p:nvSpPr>
            <p:cNvPr id="355652" name="Freeform 324"/>
            <p:cNvSpPr/>
            <p:nvPr/>
          </p:nvSpPr>
          <p:spPr bwMode="auto">
            <a:xfrm>
              <a:off x="3707" y="2727"/>
              <a:ext cx="70" cy="14"/>
            </a:xfrm>
            <a:custGeom>
              <a:avLst/>
              <a:gdLst/>
              <a:ahLst/>
              <a:cxnLst>
                <a:cxn ang="0">
                  <a:pos x="166" y="32"/>
                </a:cxn>
                <a:cxn ang="0">
                  <a:pos x="166" y="0"/>
                </a:cxn>
                <a:cxn ang="0">
                  <a:pos x="11" y="0"/>
                </a:cxn>
                <a:cxn ang="0">
                  <a:pos x="8" y="8"/>
                </a:cxn>
                <a:cxn ang="0">
                  <a:pos x="6" y="16"/>
                </a:cxn>
                <a:cxn ang="0">
                  <a:pos x="3" y="24"/>
                </a:cxn>
                <a:cxn ang="0">
                  <a:pos x="0" y="32"/>
                </a:cxn>
                <a:cxn ang="0">
                  <a:pos x="166" y="32"/>
                </a:cxn>
              </a:cxnLst>
              <a:rect l="0" t="0" r="r" b="b"/>
              <a:pathLst>
                <a:path w="166" h="32">
                  <a:moveTo>
                    <a:pt x="166" y="32"/>
                  </a:moveTo>
                  <a:lnTo>
                    <a:pt x="166" y="0"/>
                  </a:lnTo>
                  <a:lnTo>
                    <a:pt x="11" y="0"/>
                  </a:lnTo>
                  <a:lnTo>
                    <a:pt x="8" y="8"/>
                  </a:lnTo>
                  <a:lnTo>
                    <a:pt x="6" y="16"/>
                  </a:lnTo>
                  <a:lnTo>
                    <a:pt x="3" y="24"/>
                  </a:lnTo>
                  <a:lnTo>
                    <a:pt x="0" y="32"/>
                  </a:lnTo>
                  <a:lnTo>
                    <a:pt x="166" y="32"/>
                  </a:lnTo>
                  <a:close/>
                </a:path>
              </a:pathLst>
            </a:custGeom>
            <a:solidFill>
              <a:srgbClr val="0000FF"/>
            </a:solidFill>
            <a:ln w="9525">
              <a:noFill/>
              <a:round/>
            </a:ln>
          </p:spPr>
          <p:txBody>
            <a:bodyPr/>
            <a:lstStyle/>
            <a:p>
              <a:endParaRPr lang="en-US"/>
            </a:p>
          </p:txBody>
        </p:sp>
        <p:sp>
          <p:nvSpPr>
            <p:cNvPr id="355653" name="Freeform 325"/>
            <p:cNvSpPr/>
            <p:nvPr/>
          </p:nvSpPr>
          <p:spPr bwMode="auto">
            <a:xfrm>
              <a:off x="3371" y="3057"/>
              <a:ext cx="66" cy="53"/>
            </a:xfrm>
            <a:custGeom>
              <a:avLst/>
              <a:gdLst/>
              <a:ahLst/>
              <a:cxnLst>
                <a:cxn ang="0">
                  <a:pos x="157" y="27"/>
                </a:cxn>
                <a:cxn ang="0">
                  <a:pos x="96" y="0"/>
                </a:cxn>
                <a:cxn ang="0">
                  <a:pos x="0" y="20"/>
                </a:cxn>
                <a:cxn ang="0">
                  <a:pos x="157" y="126"/>
                </a:cxn>
                <a:cxn ang="0">
                  <a:pos x="157" y="27"/>
                </a:cxn>
              </a:cxnLst>
              <a:rect l="0" t="0" r="r" b="b"/>
              <a:pathLst>
                <a:path w="157" h="126">
                  <a:moveTo>
                    <a:pt x="157" y="27"/>
                  </a:moveTo>
                  <a:lnTo>
                    <a:pt x="96" y="0"/>
                  </a:lnTo>
                  <a:lnTo>
                    <a:pt x="0" y="20"/>
                  </a:lnTo>
                  <a:lnTo>
                    <a:pt x="157" y="126"/>
                  </a:lnTo>
                  <a:lnTo>
                    <a:pt x="157" y="27"/>
                  </a:lnTo>
                  <a:close/>
                </a:path>
              </a:pathLst>
            </a:custGeom>
            <a:solidFill>
              <a:srgbClr val="7F7F7F"/>
            </a:solidFill>
            <a:ln w="9525">
              <a:noFill/>
              <a:round/>
            </a:ln>
          </p:spPr>
          <p:txBody>
            <a:bodyPr/>
            <a:lstStyle/>
            <a:p>
              <a:endParaRPr lang="en-US"/>
            </a:p>
          </p:txBody>
        </p:sp>
        <p:sp>
          <p:nvSpPr>
            <p:cNvPr id="355654" name="Freeform 326"/>
            <p:cNvSpPr/>
            <p:nvPr/>
          </p:nvSpPr>
          <p:spPr bwMode="auto">
            <a:xfrm>
              <a:off x="3490" y="3171"/>
              <a:ext cx="32" cy="15"/>
            </a:xfrm>
            <a:custGeom>
              <a:avLst/>
              <a:gdLst/>
              <a:ahLst/>
              <a:cxnLst>
                <a:cxn ang="0">
                  <a:pos x="0" y="0"/>
                </a:cxn>
                <a:cxn ang="0">
                  <a:pos x="26" y="34"/>
                </a:cxn>
                <a:cxn ang="0">
                  <a:pos x="77" y="29"/>
                </a:cxn>
                <a:cxn ang="0">
                  <a:pos x="54" y="1"/>
                </a:cxn>
                <a:cxn ang="0">
                  <a:pos x="0" y="0"/>
                </a:cxn>
              </a:cxnLst>
              <a:rect l="0" t="0" r="r" b="b"/>
              <a:pathLst>
                <a:path w="77" h="34">
                  <a:moveTo>
                    <a:pt x="0" y="0"/>
                  </a:moveTo>
                  <a:lnTo>
                    <a:pt x="26" y="34"/>
                  </a:lnTo>
                  <a:lnTo>
                    <a:pt x="77" y="29"/>
                  </a:lnTo>
                  <a:lnTo>
                    <a:pt x="54" y="1"/>
                  </a:lnTo>
                  <a:lnTo>
                    <a:pt x="0" y="0"/>
                  </a:lnTo>
                  <a:close/>
                </a:path>
              </a:pathLst>
            </a:custGeom>
            <a:solidFill>
              <a:srgbClr val="FFFFFF"/>
            </a:solidFill>
            <a:ln w="9525">
              <a:noFill/>
              <a:round/>
            </a:ln>
          </p:spPr>
          <p:txBody>
            <a:bodyPr/>
            <a:lstStyle/>
            <a:p>
              <a:endParaRPr lang="en-US"/>
            </a:p>
          </p:txBody>
        </p:sp>
        <p:sp>
          <p:nvSpPr>
            <p:cNvPr id="355655" name="Freeform 327"/>
            <p:cNvSpPr/>
            <p:nvPr/>
          </p:nvSpPr>
          <p:spPr bwMode="auto">
            <a:xfrm>
              <a:off x="3529" y="3171"/>
              <a:ext cx="32" cy="14"/>
            </a:xfrm>
            <a:custGeom>
              <a:avLst/>
              <a:gdLst/>
              <a:ahLst/>
              <a:cxnLst>
                <a:cxn ang="0">
                  <a:pos x="0" y="0"/>
                </a:cxn>
                <a:cxn ang="0">
                  <a:pos x="30" y="32"/>
                </a:cxn>
                <a:cxn ang="0">
                  <a:pos x="79" y="29"/>
                </a:cxn>
                <a:cxn ang="0">
                  <a:pos x="52" y="1"/>
                </a:cxn>
                <a:cxn ang="0">
                  <a:pos x="0" y="0"/>
                </a:cxn>
              </a:cxnLst>
              <a:rect l="0" t="0" r="r" b="b"/>
              <a:pathLst>
                <a:path w="79" h="32">
                  <a:moveTo>
                    <a:pt x="0" y="0"/>
                  </a:moveTo>
                  <a:lnTo>
                    <a:pt x="30" y="32"/>
                  </a:lnTo>
                  <a:lnTo>
                    <a:pt x="79" y="29"/>
                  </a:lnTo>
                  <a:lnTo>
                    <a:pt x="52" y="1"/>
                  </a:lnTo>
                  <a:lnTo>
                    <a:pt x="0" y="0"/>
                  </a:lnTo>
                  <a:close/>
                </a:path>
              </a:pathLst>
            </a:custGeom>
            <a:solidFill>
              <a:srgbClr val="FFFFFF"/>
            </a:solidFill>
            <a:ln w="9525">
              <a:noFill/>
              <a:round/>
            </a:ln>
          </p:spPr>
          <p:txBody>
            <a:bodyPr/>
            <a:lstStyle/>
            <a:p>
              <a:endParaRPr lang="en-US"/>
            </a:p>
          </p:txBody>
        </p:sp>
        <p:sp>
          <p:nvSpPr>
            <p:cNvPr id="355656" name="Freeform 328"/>
            <p:cNvSpPr/>
            <p:nvPr/>
          </p:nvSpPr>
          <p:spPr bwMode="auto">
            <a:xfrm>
              <a:off x="3567" y="3171"/>
              <a:ext cx="35" cy="12"/>
            </a:xfrm>
            <a:custGeom>
              <a:avLst/>
              <a:gdLst/>
              <a:ahLst/>
              <a:cxnLst>
                <a:cxn ang="0">
                  <a:pos x="0" y="0"/>
                </a:cxn>
                <a:cxn ang="0">
                  <a:pos x="33" y="30"/>
                </a:cxn>
                <a:cxn ang="0">
                  <a:pos x="81" y="27"/>
                </a:cxn>
                <a:cxn ang="0">
                  <a:pos x="52" y="1"/>
                </a:cxn>
                <a:cxn ang="0">
                  <a:pos x="0" y="0"/>
                </a:cxn>
              </a:cxnLst>
              <a:rect l="0" t="0" r="r" b="b"/>
              <a:pathLst>
                <a:path w="81" h="30">
                  <a:moveTo>
                    <a:pt x="0" y="0"/>
                  </a:moveTo>
                  <a:lnTo>
                    <a:pt x="33" y="30"/>
                  </a:lnTo>
                  <a:lnTo>
                    <a:pt x="81" y="27"/>
                  </a:lnTo>
                  <a:lnTo>
                    <a:pt x="52" y="1"/>
                  </a:lnTo>
                  <a:lnTo>
                    <a:pt x="0" y="0"/>
                  </a:lnTo>
                  <a:close/>
                </a:path>
              </a:pathLst>
            </a:custGeom>
            <a:solidFill>
              <a:srgbClr val="FFFFFF"/>
            </a:solidFill>
            <a:ln w="9525">
              <a:noFill/>
              <a:round/>
            </a:ln>
          </p:spPr>
          <p:txBody>
            <a:bodyPr/>
            <a:lstStyle/>
            <a:p>
              <a:endParaRPr lang="en-US"/>
            </a:p>
          </p:txBody>
        </p:sp>
        <p:sp>
          <p:nvSpPr>
            <p:cNvPr id="355657" name="Freeform 329"/>
            <p:cNvSpPr/>
            <p:nvPr/>
          </p:nvSpPr>
          <p:spPr bwMode="auto">
            <a:xfrm>
              <a:off x="3606" y="3170"/>
              <a:ext cx="34" cy="12"/>
            </a:xfrm>
            <a:custGeom>
              <a:avLst/>
              <a:gdLst/>
              <a:ahLst/>
              <a:cxnLst>
                <a:cxn ang="0">
                  <a:pos x="0" y="0"/>
                </a:cxn>
                <a:cxn ang="0">
                  <a:pos x="36" y="31"/>
                </a:cxn>
                <a:cxn ang="0">
                  <a:pos x="81" y="26"/>
                </a:cxn>
                <a:cxn ang="0">
                  <a:pos x="50" y="1"/>
                </a:cxn>
                <a:cxn ang="0">
                  <a:pos x="0" y="0"/>
                </a:cxn>
              </a:cxnLst>
              <a:rect l="0" t="0" r="r" b="b"/>
              <a:pathLst>
                <a:path w="81" h="31">
                  <a:moveTo>
                    <a:pt x="0" y="0"/>
                  </a:moveTo>
                  <a:lnTo>
                    <a:pt x="36" y="31"/>
                  </a:lnTo>
                  <a:lnTo>
                    <a:pt x="81" y="26"/>
                  </a:lnTo>
                  <a:lnTo>
                    <a:pt x="50" y="1"/>
                  </a:lnTo>
                  <a:lnTo>
                    <a:pt x="0" y="0"/>
                  </a:lnTo>
                  <a:close/>
                </a:path>
              </a:pathLst>
            </a:custGeom>
            <a:solidFill>
              <a:srgbClr val="FFFFFF"/>
            </a:solidFill>
            <a:ln w="9525">
              <a:noFill/>
              <a:round/>
            </a:ln>
          </p:spPr>
          <p:txBody>
            <a:bodyPr/>
            <a:lstStyle/>
            <a:p>
              <a:endParaRPr lang="en-US"/>
            </a:p>
          </p:txBody>
        </p:sp>
        <p:sp>
          <p:nvSpPr>
            <p:cNvPr id="355658" name="Freeform 330"/>
            <p:cNvSpPr/>
            <p:nvPr/>
          </p:nvSpPr>
          <p:spPr bwMode="auto">
            <a:xfrm>
              <a:off x="3645" y="3169"/>
              <a:ext cx="34" cy="12"/>
            </a:xfrm>
            <a:custGeom>
              <a:avLst/>
              <a:gdLst/>
              <a:ahLst/>
              <a:cxnLst>
                <a:cxn ang="0">
                  <a:pos x="0" y="0"/>
                </a:cxn>
                <a:cxn ang="0">
                  <a:pos x="38" y="28"/>
                </a:cxn>
                <a:cxn ang="0">
                  <a:pos x="84" y="25"/>
                </a:cxn>
                <a:cxn ang="0">
                  <a:pos x="50" y="0"/>
                </a:cxn>
                <a:cxn ang="0">
                  <a:pos x="0" y="0"/>
                </a:cxn>
              </a:cxnLst>
              <a:rect l="0" t="0" r="r" b="b"/>
              <a:pathLst>
                <a:path w="84" h="28">
                  <a:moveTo>
                    <a:pt x="0" y="0"/>
                  </a:moveTo>
                  <a:lnTo>
                    <a:pt x="38" y="28"/>
                  </a:lnTo>
                  <a:lnTo>
                    <a:pt x="84" y="25"/>
                  </a:lnTo>
                  <a:lnTo>
                    <a:pt x="50" y="0"/>
                  </a:lnTo>
                  <a:lnTo>
                    <a:pt x="0" y="0"/>
                  </a:lnTo>
                  <a:close/>
                </a:path>
              </a:pathLst>
            </a:custGeom>
            <a:solidFill>
              <a:srgbClr val="FFFFFF"/>
            </a:solidFill>
            <a:ln w="9525">
              <a:noFill/>
              <a:round/>
            </a:ln>
          </p:spPr>
          <p:txBody>
            <a:bodyPr/>
            <a:lstStyle/>
            <a:p>
              <a:endParaRPr lang="en-US"/>
            </a:p>
          </p:txBody>
        </p:sp>
        <p:sp>
          <p:nvSpPr>
            <p:cNvPr id="355659" name="Freeform 331"/>
            <p:cNvSpPr/>
            <p:nvPr/>
          </p:nvSpPr>
          <p:spPr bwMode="auto">
            <a:xfrm>
              <a:off x="3684" y="3168"/>
              <a:ext cx="35" cy="11"/>
            </a:xfrm>
            <a:custGeom>
              <a:avLst/>
              <a:gdLst/>
              <a:ahLst/>
              <a:cxnLst>
                <a:cxn ang="0">
                  <a:pos x="0" y="0"/>
                </a:cxn>
                <a:cxn ang="0">
                  <a:pos x="42" y="27"/>
                </a:cxn>
                <a:cxn ang="0">
                  <a:pos x="85" y="24"/>
                </a:cxn>
                <a:cxn ang="0">
                  <a:pos x="49" y="1"/>
                </a:cxn>
                <a:cxn ang="0">
                  <a:pos x="0" y="0"/>
                </a:cxn>
              </a:cxnLst>
              <a:rect l="0" t="0" r="r" b="b"/>
              <a:pathLst>
                <a:path w="85" h="27">
                  <a:moveTo>
                    <a:pt x="0" y="0"/>
                  </a:moveTo>
                  <a:lnTo>
                    <a:pt x="42" y="27"/>
                  </a:lnTo>
                  <a:lnTo>
                    <a:pt x="85" y="24"/>
                  </a:lnTo>
                  <a:lnTo>
                    <a:pt x="49" y="1"/>
                  </a:lnTo>
                  <a:lnTo>
                    <a:pt x="0" y="0"/>
                  </a:lnTo>
                  <a:close/>
                </a:path>
              </a:pathLst>
            </a:custGeom>
            <a:solidFill>
              <a:srgbClr val="FFFFFF"/>
            </a:solidFill>
            <a:ln w="9525">
              <a:noFill/>
              <a:round/>
            </a:ln>
          </p:spPr>
          <p:txBody>
            <a:bodyPr/>
            <a:lstStyle/>
            <a:p>
              <a:endParaRPr lang="en-US"/>
            </a:p>
          </p:txBody>
        </p:sp>
        <p:sp>
          <p:nvSpPr>
            <p:cNvPr id="355660" name="Freeform 332"/>
            <p:cNvSpPr/>
            <p:nvPr/>
          </p:nvSpPr>
          <p:spPr bwMode="auto">
            <a:xfrm>
              <a:off x="3722" y="3167"/>
              <a:ext cx="36" cy="11"/>
            </a:xfrm>
            <a:custGeom>
              <a:avLst/>
              <a:gdLst/>
              <a:ahLst/>
              <a:cxnLst>
                <a:cxn ang="0">
                  <a:pos x="0" y="0"/>
                </a:cxn>
                <a:cxn ang="0">
                  <a:pos x="44" y="27"/>
                </a:cxn>
                <a:cxn ang="0">
                  <a:pos x="86" y="22"/>
                </a:cxn>
                <a:cxn ang="0">
                  <a:pos x="47" y="1"/>
                </a:cxn>
                <a:cxn ang="0">
                  <a:pos x="0" y="0"/>
                </a:cxn>
              </a:cxnLst>
              <a:rect l="0" t="0" r="r" b="b"/>
              <a:pathLst>
                <a:path w="86" h="27">
                  <a:moveTo>
                    <a:pt x="0" y="0"/>
                  </a:moveTo>
                  <a:lnTo>
                    <a:pt x="44" y="27"/>
                  </a:lnTo>
                  <a:lnTo>
                    <a:pt x="86" y="22"/>
                  </a:lnTo>
                  <a:lnTo>
                    <a:pt x="47" y="1"/>
                  </a:lnTo>
                  <a:lnTo>
                    <a:pt x="0" y="0"/>
                  </a:lnTo>
                  <a:close/>
                </a:path>
              </a:pathLst>
            </a:custGeom>
            <a:solidFill>
              <a:srgbClr val="FFFFFF"/>
            </a:solidFill>
            <a:ln w="9525">
              <a:noFill/>
              <a:round/>
            </a:ln>
          </p:spPr>
          <p:txBody>
            <a:bodyPr/>
            <a:lstStyle/>
            <a:p>
              <a:endParaRPr lang="en-US"/>
            </a:p>
          </p:txBody>
        </p:sp>
        <p:sp>
          <p:nvSpPr>
            <p:cNvPr id="355661" name="Freeform 333"/>
            <p:cNvSpPr/>
            <p:nvPr/>
          </p:nvSpPr>
          <p:spPr bwMode="auto">
            <a:xfrm>
              <a:off x="3761" y="3166"/>
              <a:ext cx="36" cy="11"/>
            </a:xfrm>
            <a:custGeom>
              <a:avLst/>
              <a:gdLst/>
              <a:ahLst/>
              <a:cxnLst>
                <a:cxn ang="0">
                  <a:pos x="0" y="0"/>
                </a:cxn>
                <a:cxn ang="0">
                  <a:pos x="46" y="24"/>
                </a:cxn>
                <a:cxn ang="0">
                  <a:pos x="86" y="20"/>
                </a:cxn>
                <a:cxn ang="0">
                  <a:pos x="46" y="0"/>
                </a:cxn>
                <a:cxn ang="0">
                  <a:pos x="0" y="0"/>
                </a:cxn>
              </a:cxnLst>
              <a:rect l="0" t="0" r="r" b="b"/>
              <a:pathLst>
                <a:path w="86" h="24">
                  <a:moveTo>
                    <a:pt x="0" y="0"/>
                  </a:moveTo>
                  <a:lnTo>
                    <a:pt x="46" y="24"/>
                  </a:lnTo>
                  <a:lnTo>
                    <a:pt x="86" y="20"/>
                  </a:lnTo>
                  <a:lnTo>
                    <a:pt x="46" y="0"/>
                  </a:lnTo>
                  <a:lnTo>
                    <a:pt x="0" y="0"/>
                  </a:lnTo>
                  <a:close/>
                </a:path>
              </a:pathLst>
            </a:custGeom>
            <a:solidFill>
              <a:srgbClr val="FFFFFF"/>
            </a:solidFill>
            <a:ln w="9525">
              <a:noFill/>
              <a:round/>
            </a:ln>
          </p:spPr>
          <p:txBody>
            <a:bodyPr/>
            <a:lstStyle/>
            <a:p>
              <a:endParaRPr lang="en-US"/>
            </a:p>
          </p:txBody>
        </p:sp>
        <p:sp>
          <p:nvSpPr>
            <p:cNvPr id="355662" name="Freeform 334"/>
            <p:cNvSpPr/>
            <p:nvPr/>
          </p:nvSpPr>
          <p:spPr bwMode="auto">
            <a:xfrm>
              <a:off x="3799" y="3166"/>
              <a:ext cx="36" cy="10"/>
            </a:xfrm>
            <a:custGeom>
              <a:avLst/>
              <a:gdLst/>
              <a:ahLst/>
              <a:cxnLst>
                <a:cxn ang="0">
                  <a:pos x="0" y="0"/>
                </a:cxn>
                <a:cxn ang="0">
                  <a:pos x="48" y="24"/>
                </a:cxn>
                <a:cxn ang="0">
                  <a:pos x="86" y="21"/>
                </a:cxn>
                <a:cxn ang="0">
                  <a:pos x="45" y="1"/>
                </a:cxn>
                <a:cxn ang="0">
                  <a:pos x="0" y="0"/>
                </a:cxn>
              </a:cxnLst>
              <a:rect l="0" t="0" r="r" b="b"/>
              <a:pathLst>
                <a:path w="86" h="24">
                  <a:moveTo>
                    <a:pt x="0" y="0"/>
                  </a:moveTo>
                  <a:lnTo>
                    <a:pt x="48" y="24"/>
                  </a:lnTo>
                  <a:lnTo>
                    <a:pt x="86" y="21"/>
                  </a:lnTo>
                  <a:lnTo>
                    <a:pt x="45" y="1"/>
                  </a:lnTo>
                  <a:lnTo>
                    <a:pt x="0" y="0"/>
                  </a:lnTo>
                  <a:close/>
                </a:path>
              </a:pathLst>
            </a:custGeom>
            <a:solidFill>
              <a:srgbClr val="FFFFFF"/>
            </a:solidFill>
            <a:ln w="9525">
              <a:noFill/>
              <a:round/>
            </a:ln>
          </p:spPr>
          <p:txBody>
            <a:bodyPr/>
            <a:lstStyle/>
            <a:p>
              <a:endParaRPr lang="en-US"/>
            </a:p>
          </p:txBody>
        </p:sp>
        <p:sp>
          <p:nvSpPr>
            <p:cNvPr id="355663" name="Freeform 335"/>
            <p:cNvSpPr/>
            <p:nvPr/>
          </p:nvSpPr>
          <p:spPr bwMode="auto">
            <a:xfrm>
              <a:off x="3510" y="3192"/>
              <a:ext cx="34" cy="15"/>
            </a:xfrm>
            <a:custGeom>
              <a:avLst/>
              <a:gdLst/>
              <a:ahLst/>
              <a:cxnLst>
                <a:cxn ang="0">
                  <a:pos x="0" y="0"/>
                </a:cxn>
                <a:cxn ang="0">
                  <a:pos x="29" y="34"/>
                </a:cxn>
                <a:cxn ang="0">
                  <a:pos x="81" y="30"/>
                </a:cxn>
                <a:cxn ang="0">
                  <a:pos x="57" y="2"/>
                </a:cxn>
                <a:cxn ang="0">
                  <a:pos x="0" y="0"/>
                </a:cxn>
              </a:cxnLst>
              <a:rect l="0" t="0" r="r" b="b"/>
              <a:pathLst>
                <a:path w="81" h="34">
                  <a:moveTo>
                    <a:pt x="0" y="0"/>
                  </a:moveTo>
                  <a:lnTo>
                    <a:pt x="29" y="34"/>
                  </a:lnTo>
                  <a:lnTo>
                    <a:pt x="81" y="30"/>
                  </a:lnTo>
                  <a:lnTo>
                    <a:pt x="57" y="2"/>
                  </a:lnTo>
                  <a:lnTo>
                    <a:pt x="0" y="0"/>
                  </a:lnTo>
                  <a:close/>
                </a:path>
              </a:pathLst>
            </a:custGeom>
            <a:solidFill>
              <a:srgbClr val="FFFFFF"/>
            </a:solidFill>
            <a:ln w="9525">
              <a:noFill/>
              <a:round/>
            </a:ln>
          </p:spPr>
          <p:txBody>
            <a:bodyPr/>
            <a:lstStyle/>
            <a:p>
              <a:endParaRPr lang="en-US"/>
            </a:p>
          </p:txBody>
        </p:sp>
        <p:sp>
          <p:nvSpPr>
            <p:cNvPr id="355664" name="Freeform 336"/>
            <p:cNvSpPr/>
            <p:nvPr/>
          </p:nvSpPr>
          <p:spPr bwMode="auto">
            <a:xfrm>
              <a:off x="3551" y="3192"/>
              <a:ext cx="34" cy="13"/>
            </a:xfrm>
            <a:custGeom>
              <a:avLst/>
              <a:gdLst/>
              <a:ahLst/>
              <a:cxnLst>
                <a:cxn ang="0">
                  <a:pos x="0" y="0"/>
                </a:cxn>
                <a:cxn ang="0">
                  <a:pos x="31" y="33"/>
                </a:cxn>
                <a:cxn ang="0">
                  <a:pos x="82" y="29"/>
                </a:cxn>
                <a:cxn ang="0">
                  <a:pos x="53" y="1"/>
                </a:cxn>
                <a:cxn ang="0">
                  <a:pos x="0" y="0"/>
                </a:cxn>
              </a:cxnLst>
              <a:rect l="0" t="0" r="r" b="b"/>
              <a:pathLst>
                <a:path w="82" h="33">
                  <a:moveTo>
                    <a:pt x="0" y="0"/>
                  </a:moveTo>
                  <a:lnTo>
                    <a:pt x="31" y="33"/>
                  </a:lnTo>
                  <a:lnTo>
                    <a:pt x="82" y="29"/>
                  </a:lnTo>
                  <a:lnTo>
                    <a:pt x="53" y="1"/>
                  </a:lnTo>
                  <a:lnTo>
                    <a:pt x="0" y="0"/>
                  </a:lnTo>
                  <a:close/>
                </a:path>
              </a:pathLst>
            </a:custGeom>
            <a:solidFill>
              <a:srgbClr val="FFFFFF"/>
            </a:solidFill>
            <a:ln w="9525">
              <a:noFill/>
              <a:round/>
            </a:ln>
          </p:spPr>
          <p:txBody>
            <a:bodyPr/>
            <a:lstStyle/>
            <a:p>
              <a:endParaRPr lang="en-US"/>
            </a:p>
          </p:txBody>
        </p:sp>
        <p:sp>
          <p:nvSpPr>
            <p:cNvPr id="355665" name="Freeform 337"/>
            <p:cNvSpPr/>
            <p:nvPr/>
          </p:nvSpPr>
          <p:spPr bwMode="auto">
            <a:xfrm>
              <a:off x="3591" y="3192"/>
              <a:ext cx="34" cy="12"/>
            </a:xfrm>
            <a:custGeom>
              <a:avLst/>
              <a:gdLst/>
              <a:ahLst/>
              <a:cxnLst>
                <a:cxn ang="0">
                  <a:pos x="0" y="0"/>
                </a:cxn>
                <a:cxn ang="0">
                  <a:pos x="35" y="30"/>
                </a:cxn>
                <a:cxn ang="0">
                  <a:pos x="82" y="27"/>
                </a:cxn>
                <a:cxn ang="0">
                  <a:pos x="53" y="1"/>
                </a:cxn>
                <a:cxn ang="0">
                  <a:pos x="0" y="0"/>
                </a:cxn>
              </a:cxnLst>
              <a:rect l="0" t="0" r="r" b="b"/>
              <a:pathLst>
                <a:path w="82" h="30">
                  <a:moveTo>
                    <a:pt x="0" y="0"/>
                  </a:moveTo>
                  <a:lnTo>
                    <a:pt x="35" y="30"/>
                  </a:lnTo>
                  <a:lnTo>
                    <a:pt x="82" y="27"/>
                  </a:lnTo>
                  <a:lnTo>
                    <a:pt x="53" y="1"/>
                  </a:lnTo>
                  <a:lnTo>
                    <a:pt x="0" y="0"/>
                  </a:lnTo>
                  <a:close/>
                </a:path>
              </a:pathLst>
            </a:custGeom>
            <a:solidFill>
              <a:srgbClr val="FFFFFF"/>
            </a:solidFill>
            <a:ln w="9525">
              <a:noFill/>
              <a:round/>
            </a:ln>
          </p:spPr>
          <p:txBody>
            <a:bodyPr/>
            <a:lstStyle/>
            <a:p>
              <a:endParaRPr lang="en-US"/>
            </a:p>
          </p:txBody>
        </p:sp>
        <p:sp>
          <p:nvSpPr>
            <p:cNvPr id="355666" name="Freeform 338"/>
            <p:cNvSpPr/>
            <p:nvPr/>
          </p:nvSpPr>
          <p:spPr bwMode="auto">
            <a:xfrm>
              <a:off x="3630" y="3190"/>
              <a:ext cx="36" cy="13"/>
            </a:xfrm>
            <a:custGeom>
              <a:avLst/>
              <a:gdLst/>
              <a:ahLst/>
              <a:cxnLst>
                <a:cxn ang="0">
                  <a:pos x="0" y="0"/>
                </a:cxn>
                <a:cxn ang="0">
                  <a:pos x="38" y="30"/>
                </a:cxn>
                <a:cxn ang="0">
                  <a:pos x="86" y="26"/>
                </a:cxn>
                <a:cxn ang="0">
                  <a:pos x="52" y="1"/>
                </a:cxn>
                <a:cxn ang="0">
                  <a:pos x="0" y="0"/>
                </a:cxn>
              </a:cxnLst>
              <a:rect l="0" t="0" r="r" b="b"/>
              <a:pathLst>
                <a:path w="86" h="30">
                  <a:moveTo>
                    <a:pt x="0" y="0"/>
                  </a:moveTo>
                  <a:lnTo>
                    <a:pt x="38" y="30"/>
                  </a:lnTo>
                  <a:lnTo>
                    <a:pt x="86" y="26"/>
                  </a:lnTo>
                  <a:lnTo>
                    <a:pt x="52" y="1"/>
                  </a:lnTo>
                  <a:lnTo>
                    <a:pt x="0" y="0"/>
                  </a:lnTo>
                  <a:close/>
                </a:path>
              </a:pathLst>
            </a:custGeom>
            <a:solidFill>
              <a:srgbClr val="FFFFFF"/>
            </a:solidFill>
            <a:ln w="9525">
              <a:noFill/>
              <a:round/>
            </a:ln>
          </p:spPr>
          <p:txBody>
            <a:bodyPr/>
            <a:lstStyle/>
            <a:p>
              <a:endParaRPr lang="en-US"/>
            </a:p>
          </p:txBody>
        </p:sp>
        <p:sp>
          <p:nvSpPr>
            <p:cNvPr id="355667" name="Freeform 339"/>
            <p:cNvSpPr/>
            <p:nvPr/>
          </p:nvSpPr>
          <p:spPr bwMode="auto">
            <a:xfrm>
              <a:off x="3670" y="3190"/>
              <a:ext cx="36" cy="12"/>
            </a:xfrm>
            <a:custGeom>
              <a:avLst/>
              <a:gdLst/>
              <a:ahLst/>
              <a:cxnLst>
                <a:cxn ang="0">
                  <a:pos x="0" y="0"/>
                </a:cxn>
                <a:cxn ang="0">
                  <a:pos x="40" y="29"/>
                </a:cxn>
                <a:cxn ang="0">
                  <a:pos x="86" y="24"/>
                </a:cxn>
                <a:cxn ang="0">
                  <a:pos x="51" y="0"/>
                </a:cxn>
                <a:cxn ang="0">
                  <a:pos x="0" y="0"/>
                </a:cxn>
              </a:cxnLst>
              <a:rect l="0" t="0" r="r" b="b"/>
              <a:pathLst>
                <a:path w="86" h="29">
                  <a:moveTo>
                    <a:pt x="0" y="0"/>
                  </a:moveTo>
                  <a:lnTo>
                    <a:pt x="40" y="29"/>
                  </a:lnTo>
                  <a:lnTo>
                    <a:pt x="86" y="24"/>
                  </a:lnTo>
                  <a:lnTo>
                    <a:pt x="51" y="0"/>
                  </a:lnTo>
                  <a:lnTo>
                    <a:pt x="0" y="0"/>
                  </a:lnTo>
                  <a:close/>
                </a:path>
              </a:pathLst>
            </a:custGeom>
            <a:solidFill>
              <a:srgbClr val="FFFFFF"/>
            </a:solidFill>
            <a:ln w="9525">
              <a:noFill/>
              <a:round/>
            </a:ln>
          </p:spPr>
          <p:txBody>
            <a:bodyPr/>
            <a:lstStyle/>
            <a:p>
              <a:endParaRPr lang="en-US"/>
            </a:p>
          </p:txBody>
        </p:sp>
        <p:sp>
          <p:nvSpPr>
            <p:cNvPr id="355668" name="Freeform 340"/>
            <p:cNvSpPr/>
            <p:nvPr/>
          </p:nvSpPr>
          <p:spPr bwMode="auto">
            <a:xfrm>
              <a:off x="3710" y="3189"/>
              <a:ext cx="37" cy="12"/>
            </a:xfrm>
            <a:custGeom>
              <a:avLst/>
              <a:gdLst/>
              <a:ahLst/>
              <a:cxnLst>
                <a:cxn ang="0">
                  <a:pos x="0" y="0"/>
                </a:cxn>
                <a:cxn ang="0">
                  <a:pos x="44" y="29"/>
                </a:cxn>
                <a:cxn ang="0">
                  <a:pos x="87" y="24"/>
                </a:cxn>
                <a:cxn ang="0">
                  <a:pos x="50" y="2"/>
                </a:cxn>
                <a:cxn ang="0">
                  <a:pos x="0" y="0"/>
                </a:cxn>
              </a:cxnLst>
              <a:rect l="0" t="0" r="r" b="b"/>
              <a:pathLst>
                <a:path w="87" h="29">
                  <a:moveTo>
                    <a:pt x="0" y="0"/>
                  </a:moveTo>
                  <a:lnTo>
                    <a:pt x="44" y="29"/>
                  </a:lnTo>
                  <a:lnTo>
                    <a:pt x="87" y="24"/>
                  </a:lnTo>
                  <a:lnTo>
                    <a:pt x="50" y="2"/>
                  </a:lnTo>
                  <a:lnTo>
                    <a:pt x="0" y="0"/>
                  </a:lnTo>
                  <a:close/>
                </a:path>
              </a:pathLst>
            </a:custGeom>
            <a:solidFill>
              <a:srgbClr val="FFFFFF"/>
            </a:solidFill>
            <a:ln w="9525">
              <a:noFill/>
              <a:round/>
            </a:ln>
          </p:spPr>
          <p:txBody>
            <a:bodyPr/>
            <a:lstStyle/>
            <a:p>
              <a:endParaRPr lang="en-US"/>
            </a:p>
          </p:txBody>
        </p:sp>
        <p:sp>
          <p:nvSpPr>
            <p:cNvPr id="355669" name="Freeform 341"/>
            <p:cNvSpPr/>
            <p:nvPr/>
          </p:nvSpPr>
          <p:spPr bwMode="auto">
            <a:xfrm>
              <a:off x="3751" y="3188"/>
              <a:ext cx="36" cy="11"/>
            </a:xfrm>
            <a:custGeom>
              <a:avLst/>
              <a:gdLst/>
              <a:ahLst/>
              <a:cxnLst>
                <a:cxn ang="0">
                  <a:pos x="0" y="0"/>
                </a:cxn>
                <a:cxn ang="0">
                  <a:pos x="45" y="27"/>
                </a:cxn>
                <a:cxn ang="0">
                  <a:pos x="88" y="23"/>
                </a:cxn>
                <a:cxn ang="0">
                  <a:pos x="48" y="1"/>
                </a:cxn>
                <a:cxn ang="0">
                  <a:pos x="0" y="0"/>
                </a:cxn>
              </a:cxnLst>
              <a:rect l="0" t="0" r="r" b="b"/>
              <a:pathLst>
                <a:path w="88" h="27">
                  <a:moveTo>
                    <a:pt x="0" y="0"/>
                  </a:moveTo>
                  <a:lnTo>
                    <a:pt x="45" y="27"/>
                  </a:lnTo>
                  <a:lnTo>
                    <a:pt x="88" y="23"/>
                  </a:lnTo>
                  <a:lnTo>
                    <a:pt x="48" y="1"/>
                  </a:lnTo>
                  <a:lnTo>
                    <a:pt x="0" y="0"/>
                  </a:lnTo>
                  <a:close/>
                </a:path>
              </a:pathLst>
            </a:custGeom>
            <a:solidFill>
              <a:srgbClr val="FFFFFF"/>
            </a:solidFill>
            <a:ln w="9525">
              <a:noFill/>
              <a:round/>
            </a:ln>
          </p:spPr>
          <p:txBody>
            <a:bodyPr/>
            <a:lstStyle/>
            <a:p>
              <a:endParaRPr lang="en-US"/>
            </a:p>
          </p:txBody>
        </p:sp>
        <p:sp>
          <p:nvSpPr>
            <p:cNvPr id="355670" name="Freeform 342"/>
            <p:cNvSpPr/>
            <p:nvPr/>
          </p:nvSpPr>
          <p:spPr bwMode="auto">
            <a:xfrm>
              <a:off x="3790" y="3187"/>
              <a:ext cx="37" cy="11"/>
            </a:xfrm>
            <a:custGeom>
              <a:avLst/>
              <a:gdLst/>
              <a:ahLst/>
              <a:cxnLst>
                <a:cxn ang="0">
                  <a:pos x="0" y="0"/>
                </a:cxn>
                <a:cxn ang="0">
                  <a:pos x="49" y="26"/>
                </a:cxn>
                <a:cxn ang="0">
                  <a:pos x="90" y="20"/>
                </a:cxn>
                <a:cxn ang="0">
                  <a:pos x="48" y="0"/>
                </a:cxn>
                <a:cxn ang="0">
                  <a:pos x="0" y="0"/>
                </a:cxn>
              </a:cxnLst>
              <a:rect l="0" t="0" r="r" b="b"/>
              <a:pathLst>
                <a:path w="90" h="26">
                  <a:moveTo>
                    <a:pt x="0" y="0"/>
                  </a:moveTo>
                  <a:lnTo>
                    <a:pt x="49" y="26"/>
                  </a:lnTo>
                  <a:lnTo>
                    <a:pt x="90" y="20"/>
                  </a:lnTo>
                  <a:lnTo>
                    <a:pt x="48" y="0"/>
                  </a:lnTo>
                  <a:lnTo>
                    <a:pt x="0" y="0"/>
                  </a:lnTo>
                  <a:close/>
                </a:path>
              </a:pathLst>
            </a:custGeom>
            <a:solidFill>
              <a:srgbClr val="FFFFFF"/>
            </a:solidFill>
            <a:ln w="9525">
              <a:noFill/>
              <a:round/>
            </a:ln>
          </p:spPr>
          <p:txBody>
            <a:bodyPr/>
            <a:lstStyle/>
            <a:p>
              <a:endParaRPr lang="en-US"/>
            </a:p>
          </p:txBody>
        </p:sp>
        <p:sp>
          <p:nvSpPr>
            <p:cNvPr id="355671" name="Freeform 343"/>
            <p:cNvSpPr/>
            <p:nvPr/>
          </p:nvSpPr>
          <p:spPr bwMode="auto">
            <a:xfrm>
              <a:off x="3830" y="3187"/>
              <a:ext cx="38" cy="10"/>
            </a:xfrm>
            <a:custGeom>
              <a:avLst/>
              <a:gdLst/>
              <a:ahLst/>
              <a:cxnLst>
                <a:cxn ang="0">
                  <a:pos x="0" y="0"/>
                </a:cxn>
                <a:cxn ang="0">
                  <a:pos x="49" y="25"/>
                </a:cxn>
                <a:cxn ang="0">
                  <a:pos x="90" y="20"/>
                </a:cxn>
                <a:cxn ang="0">
                  <a:pos x="46" y="1"/>
                </a:cxn>
                <a:cxn ang="0">
                  <a:pos x="0" y="0"/>
                </a:cxn>
              </a:cxnLst>
              <a:rect l="0" t="0" r="r" b="b"/>
              <a:pathLst>
                <a:path w="90" h="25">
                  <a:moveTo>
                    <a:pt x="0" y="0"/>
                  </a:moveTo>
                  <a:lnTo>
                    <a:pt x="49" y="25"/>
                  </a:lnTo>
                  <a:lnTo>
                    <a:pt x="90" y="20"/>
                  </a:lnTo>
                  <a:lnTo>
                    <a:pt x="46" y="1"/>
                  </a:lnTo>
                  <a:lnTo>
                    <a:pt x="0" y="0"/>
                  </a:lnTo>
                  <a:close/>
                </a:path>
              </a:pathLst>
            </a:custGeom>
            <a:solidFill>
              <a:srgbClr val="FFFFFF"/>
            </a:solidFill>
            <a:ln w="9525">
              <a:noFill/>
              <a:round/>
            </a:ln>
          </p:spPr>
          <p:txBody>
            <a:bodyPr/>
            <a:lstStyle/>
            <a:p>
              <a:endParaRPr lang="en-US"/>
            </a:p>
          </p:txBody>
        </p:sp>
        <p:sp>
          <p:nvSpPr>
            <p:cNvPr id="355672" name="Freeform 344"/>
            <p:cNvSpPr/>
            <p:nvPr/>
          </p:nvSpPr>
          <p:spPr bwMode="auto">
            <a:xfrm>
              <a:off x="3532" y="3213"/>
              <a:ext cx="35" cy="15"/>
            </a:xfrm>
            <a:custGeom>
              <a:avLst/>
              <a:gdLst/>
              <a:ahLst/>
              <a:cxnLst>
                <a:cxn ang="0">
                  <a:pos x="0" y="0"/>
                </a:cxn>
                <a:cxn ang="0">
                  <a:pos x="31" y="34"/>
                </a:cxn>
                <a:cxn ang="0">
                  <a:pos x="84" y="29"/>
                </a:cxn>
                <a:cxn ang="0">
                  <a:pos x="58" y="1"/>
                </a:cxn>
                <a:cxn ang="0">
                  <a:pos x="0" y="0"/>
                </a:cxn>
              </a:cxnLst>
              <a:rect l="0" t="0" r="r" b="b"/>
              <a:pathLst>
                <a:path w="84" h="34">
                  <a:moveTo>
                    <a:pt x="0" y="0"/>
                  </a:moveTo>
                  <a:lnTo>
                    <a:pt x="31" y="34"/>
                  </a:lnTo>
                  <a:lnTo>
                    <a:pt x="84" y="29"/>
                  </a:lnTo>
                  <a:lnTo>
                    <a:pt x="58" y="1"/>
                  </a:lnTo>
                  <a:lnTo>
                    <a:pt x="0" y="0"/>
                  </a:lnTo>
                  <a:close/>
                </a:path>
              </a:pathLst>
            </a:custGeom>
            <a:solidFill>
              <a:srgbClr val="FFFFFF"/>
            </a:solidFill>
            <a:ln w="9525">
              <a:noFill/>
              <a:round/>
            </a:ln>
          </p:spPr>
          <p:txBody>
            <a:bodyPr/>
            <a:lstStyle/>
            <a:p>
              <a:endParaRPr lang="en-US"/>
            </a:p>
          </p:txBody>
        </p:sp>
        <p:sp>
          <p:nvSpPr>
            <p:cNvPr id="355673" name="Freeform 345"/>
            <p:cNvSpPr/>
            <p:nvPr/>
          </p:nvSpPr>
          <p:spPr bwMode="auto">
            <a:xfrm>
              <a:off x="3614" y="3209"/>
              <a:ext cx="204" cy="16"/>
            </a:xfrm>
            <a:custGeom>
              <a:avLst/>
              <a:gdLst/>
              <a:ahLst/>
              <a:cxnLst>
                <a:cxn ang="0">
                  <a:pos x="0" y="7"/>
                </a:cxn>
                <a:cxn ang="0">
                  <a:pos x="36" y="38"/>
                </a:cxn>
                <a:cxn ang="0">
                  <a:pos x="487" y="22"/>
                </a:cxn>
                <a:cxn ang="0">
                  <a:pos x="446" y="0"/>
                </a:cxn>
                <a:cxn ang="0">
                  <a:pos x="0" y="7"/>
                </a:cxn>
              </a:cxnLst>
              <a:rect l="0" t="0" r="r" b="b"/>
              <a:pathLst>
                <a:path w="487" h="38">
                  <a:moveTo>
                    <a:pt x="0" y="7"/>
                  </a:moveTo>
                  <a:lnTo>
                    <a:pt x="36" y="38"/>
                  </a:lnTo>
                  <a:lnTo>
                    <a:pt x="487" y="22"/>
                  </a:lnTo>
                  <a:lnTo>
                    <a:pt x="446" y="0"/>
                  </a:lnTo>
                  <a:lnTo>
                    <a:pt x="0" y="7"/>
                  </a:lnTo>
                  <a:close/>
                </a:path>
              </a:pathLst>
            </a:custGeom>
            <a:solidFill>
              <a:srgbClr val="FFFFFF"/>
            </a:solidFill>
            <a:ln w="9525">
              <a:noFill/>
              <a:round/>
            </a:ln>
          </p:spPr>
          <p:txBody>
            <a:bodyPr/>
            <a:lstStyle/>
            <a:p>
              <a:endParaRPr lang="en-US"/>
            </a:p>
          </p:txBody>
        </p:sp>
        <p:sp>
          <p:nvSpPr>
            <p:cNvPr id="355674" name="Freeform 346"/>
            <p:cNvSpPr/>
            <p:nvPr/>
          </p:nvSpPr>
          <p:spPr bwMode="auto">
            <a:xfrm>
              <a:off x="3573" y="3212"/>
              <a:ext cx="36" cy="15"/>
            </a:xfrm>
            <a:custGeom>
              <a:avLst/>
              <a:gdLst/>
              <a:ahLst/>
              <a:cxnLst>
                <a:cxn ang="0">
                  <a:pos x="0" y="0"/>
                </a:cxn>
                <a:cxn ang="0">
                  <a:pos x="34" y="32"/>
                </a:cxn>
                <a:cxn ang="0">
                  <a:pos x="86" y="28"/>
                </a:cxn>
                <a:cxn ang="0">
                  <a:pos x="56" y="0"/>
                </a:cxn>
                <a:cxn ang="0">
                  <a:pos x="0" y="0"/>
                </a:cxn>
              </a:cxnLst>
              <a:rect l="0" t="0" r="r" b="b"/>
              <a:pathLst>
                <a:path w="86" h="32">
                  <a:moveTo>
                    <a:pt x="0" y="0"/>
                  </a:moveTo>
                  <a:lnTo>
                    <a:pt x="34" y="32"/>
                  </a:lnTo>
                  <a:lnTo>
                    <a:pt x="86" y="28"/>
                  </a:lnTo>
                  <a:lnTo>
                    <a:pt x="56" y="0"/>
                  </a:lnTo>
                  <a:lnTo>
                    <a:pt x="0" y="0"/>
                  </a:lnTo>
                  <a:close/>
                </a:path>
              </a:pathLst>
            </a:custGeom>
            <a:solidFill>
              <a:srgbClr val="FFFFFF"/>
            </a:solidFill>
            <a:ln w="9525">
              <a:noFill/>
              <a:round/>
            </a:ln>
          </p:spPr>
          <p:txBody>
            <a:bodyPr/>
            <a:lstStyle/>
            <a:p>
              <a:endParaRPr lang="en-US"/>
            </a:p>
          </p:txBody>
        </p:sp>
        <p:sp>
          <p:nvSpPr>
            <p:cNvPr id="355675" name="Freeform 347"/>
            <p:cNvSpPr/>
            <p:nvPr/>
          </p:nvSpPr>
          <p:spPr bwMode="auto">
            <a:xfrm>
              <a:off x="3821" y="3208"/>
              <a:ext cx="38" cy="10"/>
            </a:xfrm>
            <a:custGeom>
              <a:avLst/>
              <a:gdLst/>
              <a:ahLst/>
              <a:cxnLst>
                <a:cxn ang="0">
                  <a:pos x="0" y="0"/>
                </a:cxn>
                <a:cxn ang="0">
                  <a:pos x="50" y="24"/>
                </a:cxn>
                <a:cxn ang="0">
                  <a:pos x="93" y="21"/>
                </a:cxn>
                <a:cxn ang="0">
                  <a:pos x="49" y="0"/>
                </a:cxn>
                <a:cxn ang="0">
                  <a:pos x="0" y="0"/>
                </a:cxn>
              </a:cxnLst>
              <a:rect l="0" t="0" r="r" b="b"/>
              <a:pathLst>
                <a:path w="93" h="24">
                  <a:moveTo>
                    <a:pt x="0" y="0"/>
                  </a:moveTo>
                  <a:lnTo>
                    <a:pt x="50" y="24"/>
                  </a:lnTo>
                  <a:lnTo>
                    <a:pt x="93" y="21"/>
                  </a:lnTo>
                  <a:lnTo>
                    <a:pt x="49" y="0"/>
                  </a:lnTo>
                  <a:lnTo>
                    <a:pt x="0" y="0"/>
                  </a:lnTo>
                  <a:close/>
                </a:path>
              </a:pathLst>
            </a:custGeom>
            <a:solidFill>
              <a:srgbClr val="FFFFFF"/>
            </a:solidFill>
            <a:ln w="9525">
              <a:noFill/>
              <a:round/>
            </a:ln>
          </p:spPr>
          <p:txBody>
            <a:bodyPr/>
            <a:lstStyle/>
            <a:p>
              <a:endParaRPr lang="en-US"/>
            </a:p>
          </p:txBody>
        </p:sp>
        <p:sp>
          <p:nvSpPr>
            <p:cNvPr id="355676" name="Freeform 348"/>
            <p:cNvSpPr/>
            <p:nvPr/>
          </p:nvSpPr>
          <p:spPr bwMode="auto">
            <a:xfrm>
              <a:off x="3862" y="3207"/>
              <a:ext cx="39" cy="10"/>
            </a:xfrm>
            <a:custGeom>
              <a:avLst/>
              <a:gdLst/>
              <a:ahLst/>
              <a:cxnLst>
                <a:cxn ang="0">
                  <a:pos x="0" y="0"/>
                </a:cxn>
                <a:cxn ang="0">
                  <a:pos x="52" y="24"/>
                </a:cxn>
                <a:cxn ang="0">
                  <a:pos x="93" y="20"/>
                </a:cxn>
                <a:cxn ang="0">
                  <a:pos x="49" y="0"/>
                </a:cxn>
                <a:cxn ang="0">
                  <a:pos x="0" y="0"/>
                </a:cxn>
              </a:cxnLst>
              <a:rect l="0" t="0" r="r" b="b"/>
              <a:pathLst>
                <a:path w="93" h="24">
                  <a:moveTo>
                    <a:pt x="0" y="0"/>
                  </a:moveTo>
                  <a:lnTo>
                    <a:pt x="52" y="24"/>
                  </a:lnTo>
                  <a:lnTo>
                    <a:pt x="93" y="20"/>
                  </a:lnTo>
                  <a:lnTo>
                    <a:pt x="49" y="0"/>
                  </a:lnTo>
                  <a:lnTo>
                    <a:pt x="0" y="0"/>
                  </a:lnTo>
                  <a:close/>
                </a:path>
              </a:pathLst>
            </a:custGeom>
            <a:solidFill>
              <a:srgbClr val="FFFFFF"/>
            </a:solidFill>
            <a:ln w="9525">
              <a:noFill/>
              <a:round/>
            </a:ln>
          </p:spPr>
          <p:txBody>
            <a:bodyPr/>
            <a:lstStyle/>
            <a:p>
              <a:endParaRPr lang="en-US"/>
            </a:p>
          </p:txBody>
        </p:sp>
        <p:sp>
          <p:nvSpPr>
            <p:cNvPr id="355677" name="Freeform 349"/>
            <p:cNvSpPr/>
            <p:nvPr/>
          </p:nvSpPr>
          <p:spPr bwMode="auto">
            <a:xfrm>
              <a:off x="3926" y="3140"/>
              <a:ext cx="122" cy="61"/>
            </a:xfrm>
            <a:custGeom>
              <a:avLst/>
              <a:gdLst/>
              <a:ahLst/>
              <a:cxnLst>
                <a:cxn ang="0">
                  <a:pos x="71" y="96"/>
                </a:cxn>
                <a:cxn ang="0">
                  <a:pos x="84" y="102"/>
                </a:cxn>
                <a:cxn ang="0">
                  <a:pos x="96" y="109"/>
                </a:cxn>
                <a:cxn ang="0">
                  <a:pos x="109" y="114"/>
                </a:cxn>
                <a:cxn ang="0">
                  <a:pos x="122" y="121"/>
                </a:cxn>
                <a:cxn ang="0">
                  <a:pos x="135" y="126"/>
                </a:cxn>
                <a:cxn ang="0">
                  <a:pos x="147" y="131"/>
                </a:cxn>
                <a:cxn ang="0">
                  <a:pos x="160" y="136"/>
                </a:cxn>
                <a:cxn ang="0">
                  <a:pos x="174" y="139"/>
                </a:cxn>
                <a:cxn ang="0">
                  <a:pos x="187" y="143"/>
                </a:cxn>
                <a:cxn ang="0">
                  <a:pos x="201" y="145"/>
                </a:cxn>
                <a:cxn ang="0">
                  <a:pos x="214" y="146"/>
                </a:cxn>
                <a:cxn ang="0">
                  <a:pos x="229" y="145"/>
                </a:cxn>
                <a:cxn ang="0">
                  <a:pos x="244" y="144"/>
                </a:cxn>
                <a:cxn ang="0">
                  <a:pos x="259" y="140"/>
                </a:cxn>
                <a:cxn ang="0">
                  <a:pos x="274" y="136"/>
                </a:cxn>
                <a:cxn ang="0">
                  <a:pos x="290" y="130"/>
                </a:cxn>
                <a:cxn ang="0">
                  <a:pos x="291" y="126"/>
                </a:cxn>
                <a:cxn ang="0">
                  <a:pos x="291" y="112"/>
                </a:cxn>
                <a:cxn ang="0">
                  <a:pos x="289" y="93"/>
                </a:cxn>
                <a:cxn ang="0">
                  <a:pos x="282" y="71"/>
                </a:cxn>
                <a:cxn ang="0">
                  <a:pos x="268" y="48"/>
                </a:cxn>
                <a:cxn ang="0">
                  <a:pos x="245" y="28"/>
                </a:cxn>
                <a:cxn ang="0">
                  <a:pos x="210" y="12"/>
                </a:cxn>
                <a:cxn ang="0">
                  <a:pos x="160" y="4"/>
                </a:cxn>
                <a:cxn ang="0">
                  <a:pos x="117" y="2"/>
                </a:cxn>
                <a:cxn ang="0">
                  <a:pos x="83" y="1"/>
                </a:cxn>
                <a:cxn ang="0">
                  <a:pos x="58" y="0"/>
                </a:cxn>
                <a:cxn ang="0">
                  <a:pos x="41" y="0"/>
                </a:cxn>
                <a:cxn ang="0">
                  <a:pos x="30" y="0"/>
                </a:cxn>
                <a:cxn ang="0">
                  <a:pos x="23" y="1"/>
                </a:cxn>
                <a:cxn ang="0">
                  <a:pos x="20" y="2"/>
                </a:cxn>
                <a:cxn ang="0">
                  <a:pos x="19" y="2"/>
                </a:cxn>
                <a:cxn ang="0">
                  <a:pos x="4" y="18"/>
                </a:cxn>
                <a:cxn ang="0">
                  <a:pos x="0" y="39"/>
                </a:cxn>
                <a:cxn ang="0">
                  <a:pos x="1" y="58"/>
                </a:cxn>
                <a:cxn ang="0">
                  <a:pos x="3" y="66"/>
                </a:cxn>
                <a:cxn ang="0">
                  <a:pos x="4" y="66"/>
                </a:cxn>
                <a:cxn ang="0">
                  <a:pos x="7" y="68"/>
                </a:cxn>
                <a:cxn ang="0">
                  <a:pos x="14" y="71"/>
                </a:cxn>
                <a:cxn ang="0">
                  <a:pos x="21" y="73"/>
                </a:cxn>
                <a:cxn ang="0">
                  <a:pos x="31" y="77"/>
                </a:cxn>
                <a:cxn ang="0">
                  <a:pos x="42" y="83"/>
                </a:cxn>
                <a:cxn ang="0">
                  <a:pos x="56" y="89"/>
                </a:cxn>
                <a:cxn ang="0">
                  <a:pos x="71" y="96"/>
                </a:cxn>
              </a:cxnLst>
              <a:rect l="0" t="0" r="r" b="b"/>
              <a:pathLst>
                <a:path w="291" h="146">
                  <a:moveTo>
                    <a:pt x="71" y="96"/>
                  </a:moveTo>
                  <a:lnTo>
                    <a:pt x="84" y="102"/>
                  </a:lnTo>
                  <a:lnTo>
                    <a:pt x="96" y="109"/>
                  </a:lnTo>
                  <a:lnTo>
                    <a:pt x="109" y="114"/>
                  </a:lnTo>
                  <a:lnTo>
                    <a:pt x="122" y="121"/>
                  </a:lnTo>
                  <a:lnTo>
                    <a:pt x="135" y="126"/>
                  </a:lnTo>
                  <a:lnTo>
                    <a:pt x="147" y="131"/>
                  </a:lnTo>
                  <a:lnTo>
                    <a:pt x="160" y="136"/>
                  </a:lnTo>
                  <a:lnTo>
                    <a:pt x="174" y="139"/>
                  </a:lnTo>
                  <a:lnTo>
                    <a:pt x="187" y="143"/>
                  </a:lnTo>
                  <a:lnTo>
                    <a:pt x="201" y="145"/>
                  </a:lnTo>
                  <a:lnTo>
                    <a:pt x="214" y="146"/>
                  </a:lnTo>
                  <a:lnTo>
                    <a:pt x="229" y="145"/>
                  </a:lnTo>
                  <a:lnTo>
                    <a:pt x="244" y="144"/>
                  </a:lnTo>
                  <a:lnTo>
                    <a:pt x="259" y="140"/>
                  </a:lnTo>
                  <a:lnTo>
                    <a:pt x="274" y="136"/>
                  </a:lnTo>
                  <a:lnTo>
                    <a:pt x="290" y="130"/>
                  </a:lnTo>
                  <a:lnTo>
                    <a:pt x="291" y="126"/>
                  </a:lnTo>
                  <a:lnTo>
                    <a:pt x="291" y="112"/>
                  </a:lnTo>
                  <a:lnTo>
                    <a:pt x="289" y="93"/>
                  </a:lnTo>
                  <a:lnTo>
                    <a:pt x="282" y="71"/>
                  </a:lnTo>
                  <a:lnTo>
                    <a:pt x="268" y="48"/>
                  </a:lnTo>
                  <a:lnTo>
                    <a:pt x="245" y="28"/>
                  </a:lnTo>
                  <a:lnTo>
                    <a:pt x="210" y="12"/>
                  </a:lnTo>
                  <a:lnTo>
                    <a:pt x="160" y="4"/>
                  </a:lnTo>
                  <a:lnTo>
                    <a:pt x="117" y="2"/>
                  </a:lnTo>
                  <a:lnTo>
                    <a:pt x="83" y="1"/>
                  </a:lnTo>
                  <a:lnTo>
                    <a:pt x="58" y="0"/>
                  </a:lnTo>
                  <a:lnTo>
                    <a:pt x="41" y="0"/>
                  </a:lnTo>
                  <a:lnTo>
                    <a:pt x="30" y="0"/>
                  </a:lnTo>
                  <a:lnTo>
                    <a:pt x="23" y="1"/>
                  </a:lnTo>
                  <a:lnTo>
                    <a:pt x="20" y="2"/>
                  </a:lnTo>
                  <a:lnTo>
                    <a:pt x="19" y="2"/>
                  </a:lnTo>
                  <a:lnTo>
                    <a:pt x="4" y="18"/>
                  </a:lnTo>
                  <a:lnTo>
                    <a:pt x="0" y="39"/>
                  </a:lnTo>
                  <a:lnTo>
                    <a:pt x="1" y="58"/>
                  </a:lnTo>
                  <a:lnTo>
                    <a:pt x="3" y="66"/>
                  </a:lnTo>
                  <a:lnTo>
                    <a:pt x="4" y="66"/>
                  </a:lnTo>
                  <a:lnTo>
                    <a:pt x="7" y="68"/>
                  </a:lnTo>
                  <a:lnTo>
                    <a:pt x="14" y="71"/>
                  </a:lnTo>
                  <a:lnTo>
                    <a:pt x="21" y="73"/>
                  </a:lnTo>
                  <a:lnTo>
                    <a:pt x="31" y="77"/>
                  </a:lnTo>
                  <a:lnTo>
                    <a:pt x="42" y="83"/>
                  </a:lnTo>
                  <a:lnTo>
                    <a:pt x="56" y="89"/>
                  </a:lnTo>
                  <a:lnTo>
                    <a:pt x="71" y="96"/>
                  </a:lnTo>
                  <a:close/>
                </a:path>
              </a:pathLst>
            </a:custGeom>
            <a:solidFill>
              <a:srgbClr val="000000"/>
            </a:solidFill>
            <a:ln w="9525">
              <a:noFill/>
              <a:round/>
            </a:ln>
          </p:spPr>
          <p:txBody>
            <a:bodyPr/>
            <a:lstStyle/>
            <a:p>
              <a:endParaRPr lang="en-US"/>
            </a:p>
          </p:txBody>
        </p:sp>
        <p:sp>
          <p:nvSpPr>
            <p:cNvPr id="355679" name="Freeform 351"/>
            <p:cNvSpPr/>
            <p:nvPr/>
          </p:nvSpPr>
          <p:spPr bwMode="auto">
            <a:xfrm>
              <a:off x="3961" y="3146"/>
              <a:ext cx="78" cy="35"/>
            </a:xfrm>
            <a:custGeom>
              <a:avLst/>
              <a:gdLst/>
              <a:ahLst/>
              <a:cxnLst>
                <a:cxn ang="0">
                  <a:pos x="17" y="0"/>
                </a:cxn>
                <a:cxn ang="0">
                  <a:pos x="12" y="4"/>
                </a:cxn>
                <a:cxn ang="0">
                  <a:pos x="4" y="15"/>
                </a:cxn>
                <a:cxn ang="0">
                  <a:pos x="0" y="30"/>
                </a:cxn>
                <a:cxn ang="0">
                  <a:pos x="5" y="43"/>
                </a:cxn>
                <a:cxn ang="0">
                  <a:pos x="9" y="47"/>
                </a:cxn>
                <a:cxn ang="0">
                  <a:pos x="16" y="50"/>
                </a:cxn>
                <a:cxn ang="0">
                  <a:pos x="23" y="54"/>
                </a:cxn>
                <a:cxn ang="0">
                  <a:pos x="33" y="58"/>
                </a:cxn>
                <a:cxn ang="0">
                  <a:pos x="43" y="61"/>
                </a:cxn>
                <a:cxn ang="0">
                  <a:pos x="55" y="66"/>
                </a:cxn>
                <a:cxn ang="0">
                  <a:pos x="68" y="69"/>
                </a:cxn>
                <a:cxn ang="0">
                  <a:pos x="80" y="73"/>
                </a:cxn>
                <a:cxn ang="0">
                  <a:pos x="94" y="76"/>
                </a:cxn>
                <a:cxn ang="0">
                  <a:pos x="108" y="78"/>
                </a:cxn>
                <a:cxn ang="0">
                  <a:pos x="122" y="80"/>
                </a:cxn>
                <a:cxn ang="0">
                  <a:pos x="136" y="82"/>
                </a:cxn>
                <a:cxn ang="0">
                  <a:pos x="149" y="82"/>
                </a:cxn>
                <a:cxn ang="0">
                  <a:pos x="162" y="82"/>
                </a:cxn>
                <a:cxn ang="0">
                  <a:pos x="175" y="79"/>
                </a:cxn>
                <a:cxn ang="0">
                  <a:pos x="185" y="77"/>
                </a:cxn>
                <a:cxn ang="0">
                  <a:pos x="185" y="76"/>
                </a:cxn>
                <a:cxn ang="0">
                  <a:pos x="185" y="74"/>
                </a:cxn>
                <a:cxn ang="0">
                  <a:pos x="184" y="69"/>
                </a:cxn>
                <a:cxn ang="0">
                  <a:pos x="183" y="65"/>
                </a:cxn>
                <a:cxn ang="0">
                  <a:pos x="181" y="58"/>
                </a:cxn>
                <a:cxn ang="0">
                  <a:pos x="177" y="51"/>
                </a:cxn>
                <a:cxn ang="0">
                  <a:pos x="172" y="43"/>
                </a:cxn>
                <a:cxn ang="0">
                  <a:pos x="165" y="37"/>
                </a:cxn>
                <a:cxn ang="0">
                  <a:pos x="157" y="29"/>
                </a:cxn>
                <a:cxn ang="0">
                  <a:pos x="145" y="22"/>
                </a:cxn>
                <a:cxn ang="0">
                  <a:pos x="131" y="15"/>
                </a:cxn>
                <a:cxn ang="0">
                  <a:pos x="115" y="10"/>
                </a:cxn>
                <a:cxn ang="0">
                  <a:pos x="95" y="5"/>
                </a:cxn>
                <a:cxn ang="0">
                  <a:pos x="73" y="2"/>
                </a:cxn>
                <a:cxn ang="0">
                  <a:pos x="46" y="0"/>
                </a:cxn>
                <a:cxn ang="0">
                  <a:pos x="17" y="0"/>
                </a:cxn>
              </a:cxnLst>
              <a:rect l="0" t="0" r="r" b="b"/>
              <a:pathLst>
                <a:path w="185" h="82">
                  <a:moveTo>
                    <a:pt x="17" y="0"/>
                  </a:moveTo>
                  <a:lnTo>
                    <a:pt x="12" y="4"/>
                  </a:lnTo>
                  <a:lnTo>
                    <a:pt x="4" y="15"/>
                  </a:lnTo>
                  <a:lnTo>
                    <a:pt x="0" y="30"/>
                  </a:lnTo>
                  <a:lnTo>
                    <a:pt x="5" y="43"/>
                  </a:lnTo>
                  <a:lnTo>
                    <a:pt x="9" y="47"/>
                  </a:lnTo>
                  <a:lnTo>
                    <a:pt x="16" y="50"/>
                  </a:lnTo>
                  <a:lnTo>
                    <a:pt x="23" y="54"/>
                  </a:lnTo>
                  <a:lnTo>
                    <a:pt x="33" y="58"/>
                  </a:lnTo>
                  <a:lnTo>
                    <a:pt x="43" y="61"/>
                  </a:lnTo>
                  <a:lnTo>
                    <a:pt x="55" y="66"/>
                  </a:lnTo>
                  <a:lnTo>
                    <a:pt x="68" y="69"/>
                  </a:lnTo>
                  <a:lnTo>
                    <a:pt x="80" y="73"/>
                  </a:lnTo>
                  <a:lnTo>
                    <a:pt x="94" y="76"/>
                  </a:lnTo>
                  <a:lnTo>
                    <a:pt x="108" y="78"/>
                  </a:lnTo>
                  <a:lnTo>
                    <a:pt x="122" y="80"/>
                  </a:lnTo>
                  <a:lnTo>
                    <a:pt x="136" y="82"/>
                  </a:lnTo>
                  <a:lnTo>
                    <a:pt x="149" y="82"/>
                  </a:lnTo>
                  <a:lnTo>
                    <a:pt x="162" y="82"/>
                  </a:lnTo>
                  <a:lnTo>
                    <a:pt x="175" y="79"/>
                  </a:lnTo>
                  <a:lnTo>
                    <a:pt x="185" y="77"/>
                  </a:lnTo>
                  <a:lnTo>
                    <a:pt x="185" y="76"/>
                  </a:lnTo>
                  <a:lnTo>
                    <a:pt x="185" y="74"/>
                  </a:lnTo>
                  <a:lnTo>
                    <a:pt x="184" y="69"/>
                  </a:lnTo>
                  <a:lnTo>
                    <a:pt x="183" y="65"/>
                  </a:lnTo>
                  <a:lnTo>
                    <a:pt x="181" y="58"/>
                  </a:lnTo>
                  <a:lnTo>
                    <a:pt x="177" y="51"/>
                  </a:lnTo>
                  <a:lnTo>
                    <a:pt x="172" y="43"/>
                  </a:lnTo>
                  <a:lnTo>
                    <a:pt x="165" y="37"/>
                  </a:lnTo>
                  <a:lnTo>
                    <a:pt x="157" y="29"/>
                  </a:lnTo>
                  <a:lnTo>
                    <a:pt x="145" y="22"/>
                  </a:lnTo>
                  <a:lnTo>
                    <a:pt x="131" y="15"/>
                  </a:lnTo>
                  <a:lnTo>
                    <a:pt x="115" y="10"/>
                  </a:lnTo>
                  <a:lnTo>
                    <a:pt x="95" y="5"/>
                  </a:lnTo>
                  <a:lnTo>
                    <a:pt x="73" y="2"/>
                  </a:lnTo>
                  <a:lnTo>
                    <a:pt x="46" y="0"/>
                  </a:lnTo>
                  <a:lnTo>
                    <a:pt x="17" y="0"/>
                  </a:lnTo>
                  <a:close/>
                </a:path>
              </a:pathLst>
            </a:custGeom>
            <a:solidFill>
              <a:srgbClr val="FFFFFF"/>
            </a:solidFill>
            <a:ln w="9525">
              <a:noFill/>
              <a:round/>
            </a:ln>
          </p:spPr>
          <p:txBody>
            <a:bodyPr/>
            <a:lstStyle/>
            <a:p>
              <a:endParaRPr lang="en-US"/>
            </a:p>
          </p:txBody>
        </p:sp>
        <p:sp>
          <p:nvSpPr>
            <p:cNvPr id="355680" name="Freeform 352"/>
            <p:cNvSpPr/>
            <p:nvPr/>
          </p:nvSpPr>
          <p:spPr bwMode="auto">
            <a:xfrm>
              <a:off x="3933" y="3146"/>
              <a:ext cx="28" cy="16"/>
            </a:xfrm>
            <a:custGeom>
              <a:avLst/>
              <a:gdLst/>
              <a:ahLst/>
              <a:cxnLst>
                <a:cxn ang="0">
                  <a:pos x="66" y="0"/>
                </a:cxn>
                <a:cxn ang="0">
                  <a:pos x="63" y="3"/>
                </a:cxn>
                <a:cxn ang="0">
                  <a:pos x="58" y="11"/>
                </a:cxn>
                <a:cxn ang="0">
                  <a:pos x="54" y="23"/>
                </a:cxn>
                <a:cxn ang="0">
                  <a:pos x="53" y="39"/>
                </a:cxn>
                <a:cxn ang="0">
                  <a:pos x="0" y="21"/>
                </a:cxn>
                <a:cxn ang="0">
                  <a:pos x="0" y="18"/>
                </a:cxn>
                <a:cxn ang="0">
                  <a:pos x="2" y="13"/>
                </a:cxn>
                <a:cxn ang="0">
                  <a:pos x="5" y="6"/>
                </a:cxn>
                <a:cxn ang="0">
                  <a:pos x="13" y="0"/>
                </a:cxn>
                <a:cxn ang="0">
                  <a:pos x="66" y="0"/>
                </a:cxn>
              </a:cxnLst>
              <a:rect l="0" t="0" r="r" b="b"/>
              <a:pathLst>
                <a:path w="66" h="39">
                  <a:moveTo>
                    <a:pt x="66" y="0"/>
                  </a:moveTo>
                  <a:lnTo>
                    <a:pt x="63" y="3"/>
                  </a:lnTo>
                  <a:lnTo>
                    <a:pt x="58" y="11"/>
                  </a:lnTo>
                  <a:lnTo>
                    <a:pt x="54" y="23"/>
                  </a:lnTo>
                  <a:lnTo>
                    <a:pt x="53" y="39"/>
                  </a:lnTo>
                  <a:lnTo>
                    <a:pt x="0" y="21"/>
                  </a:lnTo>
                  <a:lnTo>
                    <a:pt x="0" y="18"/>
                  </a:lnTo>
                  <a:lnTo>
                    <a:pt x="2" y="13"/>
                  </a:lnTo>
                  <a:lnTo>
                    <a:pt x="5" y="6"/>
                  </a:lnTo>
                  <a:lnTo>
                    <a:pt x="13" y="0"/>
                  </a:lnTo>
                  <a:lnTo>
                    <a:pt x="66" y="0"/>
                  </a:lnTo>
                  <a:close/>
                </a:path>
              </a:pathLst>
            </a:custGeom>
            <a:solidFill>
              <a:srgbClr val="FFFFFF"/>
            </a:solidFill>
            <a:ln w="9525">
              <a:noFill/>
              <a:round/>
            </a:ln>
          </p:spPr>
          <p:txBody>
            <a:bodyPr/>
            <a:lstStyle/>
            <a:p>
              <a:endParaRPr lang="en-US"/>
            </a:p>
          </p:txBody>
        </p:sp>
        <p:sp>
          <p:nvSpPr>
            <p:cNvPr id="355681" name="Freeform 353"/>
            <p:cNvSpPr/>
            <p:nvPr/>
          </p:nvSpPr>
          <p:spPr bwMode="auto">
            <a:xfrm>
              <a:off x="3931" y="3159"/>
              <a:ext cx="24" cy="13"/>
            </a:xfrm>
            <a:custGeom>
              <a:avLst/>
              <a:gdLst/>
              <a:ahLst/>
              <a:cxnLst>
                <a:cxn ang="0">
                  <a:pos x="0" y="0"/>
                </a:cxn>
                <a:cxn ang="0">
                  <a:pos x="0" y="10"/>
                </a:cxn>
                <a:cxn ang="0">
                  <a:pos x="56" y="31"/>
                </a:cxn>
                <a:cxn ang="0">
                  <a:pos x="55" y="17"/>
                </a:cxn>
                <a:cxn ang="0">
                  <a:pos x="0" y="0"/>
                </a:cxn>
              </a:cxnLst>
              <a:rect l="0" t="0" r="r" b="b"/>
              <a:pathLst>
                <a:path w="56" h="31">
                  <a:moveTo>
                    <a:pt x="0" y="0"/>
                  </a:moveTo>
                  <a:lnTo>
                    <a:pt x="0" y="10"/>
                  </a:lnTo>
                  <a:lnTo>
                    <a:pt x="56" y="31"/>
                  </a:lnTo>
                  <a:lnTo>
                    <a:pt x="55" y="17"/>
                  </a:lnTo>
                  <a:lnTo>
                    <a:pt x="0" y="0"/>
                  </a:lnTo>
                  <a:close/>
                </a:path>
              </a:pathLst>
            </a:custGeom>
            <a:solidFill>
              <a:srgbClr val="7F7F7F"/>
            </a:solidFill>
            <a:ln w="9525">
              <a:noFill/>
              <a:round/>
            </a:ln>
          </p:spPr>
          <p:txBody>
            <a:bodyPr/>
            <a:lstStyle/>
            <a:p>
              <a:endParaRPr lang="en-US"/>
            </a:p>
          </p:txBody>
        </p:sp>
        <p:sp>
          <p:nvSpPr>
            <p:cNvPr id="355682" name="Freeform 354"/>
            <p:cNvSpPr/>
            <p:nvPr/>
          </p:nvSpPr>
          <p:spPr bwMode="auto">
            <a:xfrm>
              <a:off x="3961" y="3170"/>
              <a:ext cx="80" cy="23"/>
            </a:xfrm>
            <a:custGeom>
              <a:avLst/>
              <a:gdLst/>
              <a:ahLst/>
              <a:cxnLst>
                <a:cxn ang="0">
                  <a:pos x="0" y="0"/>
                </a:cxn>
                <a:cxn ang="0">
                  <a:pos x="0" y="13"/>
                </a:cxn>
                <a:cxn ang="0">
                  <a:pos x="1" y="14"/>
                </a:cxn>
                <a:cxn ang="0">
                  <a:pos x="5" y="15"/>
                </a:cxn>
                <a:cxn ang="0">
                  <a:pos x="10" y="19"/>
                </a:cxn>
                <a:cxn ang="0">
                  <a:pos x="18" y="22"/>
                </a:cxn>
                <a:cxn ang="0">
                  <a:pos x="27" y="27"/>
                </a:cxn>
                <a:cxn ang="0">
                  <a:pos x="39" y="31"/>
                </a:cxn>
                <a:cxn ang="0">
                  <a:pos x="51" y="36"/>
                </a:cxn>
                <a:cxn ang="0">
                  <a:pos x="64" y="41"/>
                </a:cxn>
                <a:cxn ang="0">
                  <a:pos x="79" y="46"/>
                </a:cxn>
                <a:cxn ang="0">
                  <a:pos x="94" y="49"/>
                </a:cxn>
                <a:cxn ang="0">
                  <a:pos x="110" y="52"/>
                </a:cxn>
                <a:cxn ang="0">
                  <a:pos x="126" y="55"/>
                </a:cxn>
                <a:cxn ang="0">
                  <a:pos x="143" y="56"/>
                </a:cxn>
                <a:cxn ang="0">
                  <a:pos x="159" y="55"/>
                </a:cxn>
                <a:cxn ang="0">
                  <a:pos x="175" y="52"/>
                </a:cxn>
                <a:cxn ang="0">
                  <a:pos x="191" y="49"/>
                </a:cxn>
                <a:cxn ang="0">
                  <a:pos x="191" y="36"/>
                </a:cxn>
                <a:cxn ang="0">
                  <a:pos x="190" y="36"/>
                </a:cxn>
                <a:cxn ang="0">
                  <a:pos x="187" y="37"/>
                </a:cxn>
                <a:cxn ang="0">
                  <a:pos x="183" y="38"/>
                </a:cxn>
                <a:cxn ang="0">
                  <a:pos x="177" y="39"/>
                </a:cxn>
                <a:cxn ang="0">
                  <a:pos x="169" y="39"/>
                </a:cxn>
                <a:cxn ang="0">
                  <a:pos x="160" y="40"/>
                </a:cxn>
                <a:cxn ang="0">
                  <a:pos x="149" y="40"/>
                </a:cxn>
                <a:cxn ang="0">
                  <a:pos x="138" y="40"/>
                </a:cxn>
                <a:cxn ang="0">
                  <a:pos x="125" y="39"/>
                </a:cxn>
                <a:cxn ang="0">
                  <a:pos x="110" y="38"/>
                </a:cxn>
                <a:cxn ang="0">
                  <a:pos x="94" y="34"/>
                </a:cxn>
                <a:cxn ang="0">
                  <a:pos x="77" y="31"/>
                </a:cxn>
                <a:cxn ang="0">
                  <a:pos x="59" y="25"/>
                </a:cxn>
                <a:cxn ang="0">
                  <a:pos x="40" y="19"/>
                </a:cxn>
                <a:cxn ang="0">
                  <a:pos x="21" y="10"/>
                </a:cxn>
                <a:cxn ang="0">
                  <a:pos x="0" y="0"/>
                </a:cxn>
              </a:cxnLst>
              <a:rect l="0" t="0" r="r" b="b"/>
              <a:pathLst>
                <a:path w="191" h="56">
                  <a:moveTo>
                    <a:pt x="0" y="0"/>
                  </a:moveTo>
                  <a:lnTo>
                    <a:pt x="0" y="13"/>
                  </a:lnTo>
                  <a:lnTo>
                    <a:pt x="1" y="14"/>
                  </a:lnTo>
                  <a:lnTo>
                    <a:pt x="5" y="15"/>
                  </a:lnTo>
                  <a:lnTo>
                    <a:pt x="10" y="19"/>
                  </a:lnTo>
                  <a:lnTo>
                    <a:pt x="18" y="22"/>
                  </a:lnTo>
                  <a:lnTo>
                    <a:pt x="27" y="27"/>
                  </a:lnTo>
                  <a:lnTo>
                    <a:pt x="39" y="31"/>
                  </a:lnTo>
                  <a:lnTo>
                    <a:pt x="51" y="36"/>
                  </a:lnTo>
                  <a:lnTo>
                    <a:pt x="64" y="41"/>
                  </a:lnTo>
                  <a:lnTo>
                    <a:pt x="79" y="46"/>
                  </a:lnTo>
                  <a:lnTo>
                    <a:pt x="94" y="49"/>
                  </a:lnTo>
                  <a:lnTo>
                    <a:pt x="110" y="52"/>
                  </a:lnTo>
                  <a:lnTo>
                    <a:pt x="126" y="55"/>
                  </a:lnTo>
                  <a:lnTo>
                    <a:pt x="143" y="56"/>
                  </a:lnTo>
                  <a:lnTo>
                    <a:pt x="159" y="55"/>
                  </a:lnTo>
                  <a:lnTo>
                    <a:pt x="175" y="52"/>
                  </a:lnTo>
                  <a:lnTo>
                    <a:pt x="191" y="49"/>
                  </a:lnTo>
                  <a:lnTo>
                    <a:pt x="191" y="36"/>
                  </a:lnTo>
                  <a:lnTo>
                    <a:pt x="190" y="36"/>
                  </a:lnTo>
                  <a:lnTo>
                    <a:pt x="187" y="37"/>
                  </a:lnTo>
                  <a:lnTo>
                    <a:pt x="183" y="38"/>
                  </a:lnTo>
                  <a:lnTo>
                    <a:pt x="177" y="39"/>
                  </a:lnTo>
                  <a:lnTo>
                    <a:pt x="169" y="39"/>
                  </a:lnTo>
                  <a:lnTo>
                    <a:pt x="160" y="40"/>
                  </a:lnTo>
                  <a:lnTo>
                    <a:pt x="149" y="40"/>
                  </a:lnTo>
                  <a:lnTo>
                    <a:pt x="138" y="40"/>
                  </a:lnTo>
                  <a:lnTo>
                    <a:pt x="125" y="39"/>
                  </a:lnTo>
                  <a:lnTo>
                    <a:pt x="110" y="38"/>
                  </a:lnTo>
                  <a:lnTo>
                    <a:pt x="94" y="34"/>
                  </a:lnTo>
                  <a:lnTo>
                    <a:pt x="77" y="31"/>
                  </a:lnTo>
                  <a:lnTo>
                    <a:pt x="59" y="25"/>
                  </a:lnTo>
                  <a:lnTo>
                    <a:pt x="40" y="19"/>
                  </a:lnTo>
                  <a:lnTo>
                    <a:pt x="21" y="10"/>
                  </a:lnTo>
                  <a:lnTo>
                    <a:pt x="0" y="0"/>
                  </a:lnTo>
                  <a:close/>
                </a:path>
              </a:pathLst>
            </a:custGeom>
            <a:solidFill>
              <a:srgbClr val="7F7F7F"/>
            </a:solidFill>
            <a:ln w="9525">
              <a:noFill/>
              <a:round/>
            </a:ln>
          </p:spPr>
          <p:txBody>
            <a:bodyPr/>
            <a:lstStyle/>
            <a:p>
              <a:endParaRPr lang="en-US"/>
            </a:p>
          </p:txBody>
        </p:sp>
        <p:sp>
          <p:nvSpPr>
            <p:cNvPr id="355683" name="Freeform 355"/>
            <p:cNvSpPr/>
            <p:nvPr/>
          </p:nvSpPr>
          <p:spPr bwMode="auto">
            <a:xfrm>
              <a:off x="3422" y="3163"/>
              <a:ext cx="73" cy="90"/>
            </a:xfrm>
            <a:custGeom>
              <a:avLst/>
              <a:gdLst/>
              <a:ahLst/>
              <a:cxnLst>
                <a:cxn ang="0">
                  <a:pos x="0" y="0"/>
                </a:cxn>
                <a:cxn ang="0">
                  <a:pos x="0" y="74"/>
                </a:cxn>
                <a:cxn ang="0">
                  <a:pos x="174" y="213"/>
                </a:cxn>
                <a:cxn ang="0">
                  <a:pos x="0" y="0"/>
                </a:cxn>
              </a:cxnLst>
              <a:rect l="0" t="0" r="r" b="b"/>
              <a:pathLst>
                <a:path w="174" h="213">
                  <a:moveTo>
                    <a:pt x="0" y="0"/>
                  </a:moveTo>
                  <a:lnTo>
                    <a:pt x="0" y="74"/>
                  </a:lnTo>
                  <a:lnTo>
                    <a:pt x="174" y="213"/>
                  </a:lnTo>
                  <a:lnTo>
                    <a:pt x="0" y="0"/>
                  </a:lnTo>
                  <a:close/>
                </a:path>
              </a:pathLst>
            </a:custGeom>
            <a:solidFill>
              <a:srgbClr val="7F7F7F"/>
            </a:solidFill>
            <a:ln w="9525">
              <a:noFill/>
              <a:round/>
            </a:ln>
          </p:spPr>
          <p:txBody>
            <a:bodyPr/>
            <a:lstStyle/>
            <a:p>
              <a:endParaRPr lang="en-US"/>
            </a:p>
          </p:txBody>
        </p:sp>
        <p:sp>
          <p:nvSpPr>
            <p:cNvPr id="355534" name="Freeform 206"/>
            <p:cNvSpPr/>
            <p:nvPr/>
          </p:nvSpPr>
          <p:spPr bwMode="auto">
            <a:xfrm>
              <a:off x="2526" y="3277"/>
              <a:ext cx="662" cy="129"/>
            </a:xfrm>
            <a:custGeom>
              <a:avLst/>
              <a:gdLst/>
              <a:ahLst/>
              <a:cxnLst>
                <a:cxn ang="0">
                  <a:pos x="209" y="2"/>
                </a:cxn>
                <a:cxn ang="0">
                  <a:pos x="188" y="16"/>
                </a:cxn>
                <a:cxn ang="0">
                  <a:pos x="153" y="43"/>
                </a:cxn>
                <a:cxn ang="0">
                  <a:pos x="110" y="76"/>
                </a:cxn>
                <a:cxn ang="0">
                  <a:pos x="66" y="116"/>
                </a:cxn>
                <a:cxn ang="0">
                  <a:pos x="29" y="156"/>
                </a:cxn>
                <a:cxn ang="0">
                  <a:pos x="5" y="194"/>
                </a:cxn>
                <a:cxn ang="0">
                  <a:pos x="1" y="227"/>
                </a:cxn>
                <a:cxn ang="0">
                  <a:pos x="11" y="240"/>
                </a:cxn>
                <a:cxn ang="0">
                  <a:pos x="34" y="243"/>
                </a:cxn>
                <a:cxn ang="0">
                  <a:pos x="79" y="250"/>
                </a:cxn>
                <a:cxn ang="0">
                  <a:pos x="142" y="257"/>
                </a:cxn>
                <a:cxn ang="0">
                  <a:pos x="221" y="266"/>
                </a:cxn>
                <a:cxn ang="0">
                  <a:pos x="315" y="276"/>
                </a:cxn>
                <a:cxn ang="0">
                  <a:pos x="420" y="285"/>
                </a:cxn>
                <a:cxn ang="0">
                  <a:pos x="535" y="293"/>
                </a:cxn>
                <a:cxn ang="0">
                  <a:pos x="658" y="301"/>
                </a:cxn>
                <a:cxn ang="0">
                  <a:pos x="785" y="306"/>
                </a:cxn>
                <a:cxn ang="0">
                  <a:pos x="916" y="308"/>
                </a:cxn>
                <a:cxn ang="0">
                  <a:pos x="1047" y="307"/>
                </a:cxn>
                <a:cxn ang="0">
                  <a:pos x="1176" y="302"/>
                </a:cxn>
                <a:cxn ang="0">
                  <a:pos x="1301" y="291"/>
                </a:cxn>
                <a:cxn ang="0">
                  <a:pos x="1420" y="276"/>
                </a:cxn>
                <a:cxn ang="0">
                  <a:pos x="1531" y="254"/>
                </a:cxn>
                <a:cxn ang="0">
                  <a:pos x="1395" y="33"/>
                </a:cxn>
                <a:cxn ang="0">
                  <a:pos x="1384" y="33"/>
                </a:cxn>
                <a:cxn ang="0">
                  <a:pos x="1352" y="32"/>
                </a:cxn>
                <a:cxn ang="0">
                  <a:pos x="1301" y="30"/>
                </a:cxn>
                <a:cxn ang="0">
                  <a:pos x="1235" y="28"/>
                </a:cxn>
                <a:cxn ang="0">
                  <a:pos x="1155" y="26"/>
                </a:cxn>
                <a:cxn ang="0">
                  <a:pos x="1067" y="24"/>
                </a:cxn>
                <a:cxn ang="0">
                  <a:pos x="969" y="21"/>
                </a:cxn>
                <a:cxn ang="0">
                  <a:pos x="868" y="17"/>
                </a:cxn>
                <a:cxn ang="0">
                  <a:pos x="764" y="15"/>
                </a:cxn>
                <a:cxn ang="0">
                  <a:pos x="662" y="12"/>
                </a:cxn>
                <a:cxn ang="0">
                  <a:pos x="563" y="10"/>
                </a:cxn>
                <a:cxn ang="0">
                  <a:pos x="470" y="6"/>
                </a:cxn>
                <a:cxn ang="0">
                  <a:pos x="385" y="4"/>
                </a:cxn>
                <a:cxn ang="0">
                  <a:pos x="312" y="2"/>
                </a:cxn>
                <a:cxn ang="0">
                  <a:pos x="253" y="1"/>
                </a:cxn>
                <a:cxn ang="0">
                  <a:pos x="212" y="0"/>
                </a:cxn>
              </a:cxnLst>
              <a:rect l="0" t="0" r="r" b="b"/>
              <a:pathLst>
                <a:path w="1583" h="308">
                  <a:moveTo>
                    <a:pt x="212" y="0"/>
                  </a:moveTo>
                  <a:lnTo>
                    <a:pt x="209" y="2"/>
                  </a:lnTo>
                  <a:lnTo>
                    <a:pt x="201" y="7"/>
                  </a:lnTo>
                  <a:lnTo>
                    <a:pt x="188" y="16"/>
                  </a:lnTo>
                  <a:lnTo>
                    <a:pt x="172" y="28"/>
                  </a:lnTo>
                  <a:lnTo>
                    <a:pt x="153" y="43"/>
                  </a:lnTo>
                  <a:lnTo>
                    <a:pt x="132" y="59"/>
                  </a:lnTo>
                  <a:lnTo>
                    <a:pt x="110" y="76"/>
                  </a:lnTo>
                  <a:lnTo>
                    <a:pt x="88" y="96"/>
                  </a:lnTo>
                  <a:lnTo>
                    <a:pt x="66" y="116"/>
                  </a:lnTo>
                  <a:lnTo>
                    <a:pt x="47" y="136"/>
                  </a:lnTo>
                  <a:lnTo>
                    <a:pt x="29" y="156"/>
                  </a:lnTo>
                  <a:lnTo>
                    <a:pt x="16" y="175"/>
                  </a:lnTo>
                  <a:lnTo>
                    <a:pt x="5" y="194"/>
                  </a:lnTo>
                  <a:lnTo>
                    <a:pt x="0" y="211"/>
                  </a:lnTo>
                  <a:lnTo>
                    <a:pt x="1" y="227"/>
                  </a:lnTo>
                  <a:lnTo>
                    <a:pt x="8" y="240"/>
                  </a:lnTo>
                  <a:lnTo>
                    <a:pt x="11" y="240"/>
                  </a:lnTo>
                  <a:lnTo>
                    <a:pt x="20" y="242"/>
                  </a:lnTo>
                  <a:lnTo>
                    <a:pt x="34" y="243"/>
                  </a:lnTo>
                  <a:lnTo>
                    <a:pt x="54" y="246"/>
                  </a:lnTo>
                  <a:lnTo>
                    <a:pt x="79" y="250"/>
                  </a:lnTo>
                  <a:lnTo>
                    <a:pt x="108" y="253"/>
                  </a:lnTo>
                  <a:lnTo>
                    <a:pt x="142" y="257"/>
                  </a:lnTo>
                  <a:lnTo>
                    <a:pt x="179" y="262"/>
                  </a:lnTo>
                  <a:lnTo>
                    <a:pt x="221" y="266"/>
                  </a:lnTo>
                  <a:lnTo>
                    <a:pt x="266" y="270"/>
                  </a:lnTo>
                  <a:lnTo>
                    <a:pt x="315" y="276"/>
                  </a:lnTo>
                  <a:lnTo>
                    <a:pt x="366" y="280"/>
                  </a:lnTo>
                  <a:lnTo>
                    <a:pt x="420" y="285"/>
                  </a:lnTo>
                  <a:lnTo>
                    <a:pt x="477" y="289"/>
                  </a:lnTo>
                  <a:lnTo>
                    <a:pt x="535" y="293"/>
                  </a:lnTo>
                  <a:lnTo>
                    <a:pt x="596" y="298"/>
                  </a:lnTo>
                  <a:lnTo>
                    <a:pt x="658" y="301"/>
                  </a:lnTo>
                  <a:lnTo>
                    <a:pt x="721" y="303"/>
                  </a:lnTo>
                  <a:lnTo>
                    <a:pt x="785" y="306"/>
                  </a:lnTo>
                  <a:lnTo>
                    <a:pt x="850" y="308"/>
                  </a:lnTo>
                  <a:lnTo>
                    <a:pt x="916" y="308"/>
                  </a:lnTo>
                  <a:lnTo>
                    <a:pt x="982" y="308"/>
                  </a:lnTo>
                  <a:lnTo>
                    <a:pt x="1047" y="307"/>
                  </a:lnTo>
                  <a:lnTo>
                    <a:pt x="1112" y="304"/>
                  </a:lnTo>
                  <a:lnTo>
                    <a:pt x="1176" y="302"/>
                  </a:lnTo>
                  <a:lnTo>
                    <a:pt x="1239" y="298"/>
                  </a:lnTo>
                  <a:lnTo>
                    <a:pt x="1301" y="291"/>
                  </a:lnTo>
                  <a:lnTo>
                    <a:pt x="1362" y="285"/>
                  </a:lnTo>
                  <a:lnTo>
                    <a:pt x="1420" y="276"/>
                  </a:lnTo>
                  <a:lnTo>
                    <a:pt x="1477" y="266"/>
                  </a:lnTo>
                  <a:lnTo>
                    <a:pt x="1531" y="254"/>
                  </a:lnTo>
                  <a:lnTo>
                    <a:pt x="1583" y="241"/>
                  </a:lnTo>
                  <a:lnTo>
                    <a:pt x="1395" y="33"/>
                  </a:lnTo>
                  <a:lnTo>
                    <a:pt x="1392" y="33"/>
                  </a:lnTo>
                  <a:lnTo>
                    <a:pt x="1384" y="33"/>
                  </a:lnTo>
                  <a:lnTo>
                    <a:pt x="1371" y="32"/>
                  </a:lnTo>
                  <a:lnTo>
                    <a:pt x="1352" y="32"/>
                  </a:lnTo>
                  <a:lnTo>
                    <a:pt x="1328" y="30"/>
                  </a:lnTo>
                  <a:lnTo>
                    <a:pt x="1301" y="30"/>
                  </a:lnTo>
                  <a:lnTo>
                    <a:pt x="1269" y="29"/>
                  </a:lnTo>
                  <a:lnTo>
                    <a:pt x="1235" y="28"/>
                  </a:lnTo>
                  <a:lnTo>
                    <a:pt x="1197" y="27"/>
                  </a:lnTo>
                  <a:lnTo>
                    <a:pt x="1155" y="26"/>
                  </a:lnTo>
                  <a:lnTo>
                    <a:pt x="1112" y="25"/>
                  </a:lnTo>
                  <a:lnTo>
                    <a:pt x="1067" y="24"/>
                  </a:lnTo>
                  <a:lnTo>
                    <a:pt x="1019" y="22"/>
                  </a:lnTo>
                  <a:lnTo>
                    <a:pt x="969" y="21"/>
                  </a:lnTo>
                  <a:lnTo>
                    <a:pt x="920" y="20"/>
                  </a:lnTo>
                  <a:lnTo>
                    <a:pt x="868" y="17"/>
                  </a:lnTo>
                  <a:lnTo>
                    <a:pt x="816" y="16"/>
                  </a:lnTo>
                  <a:lnTo>
                    <a:pt x="764" y="15"/>
                  </a:lnTo>
                  <a:lnTo>
                    <a:pt x="713" y="14"/>
                  </a:lnTo>
                  <a:lnTo>
                    <a:pt x="662" y="12"/>
                  </a:lnTo>
                  <a:lnTo>
                    <a:pt x="611" y="11"/>
                  </a:lnTo>
                  <a:lnTo>
                    <a:pt x="563" y="10"/>
                  </a:lnTo>
                  <a:lnTo>
                    <a:pt x="515" y="9"/>
                  </a:lnTo>
                  <a:lnTo>
                    <a:pt x="470" y="6"/>
                  </a:lnTo>
                  <a:lnTo>
                    <a:pt x="426" y="5"/>
                  </a:lnTo>
                  <a:lnTo>
                    <a:pt x="385" y="4"/>
                  </a:lnTo>
                  <a:lnTo>
                    <a:pt x="347" y="3"/>
                  </a:lnTo>
                  <a:lnTo>
                    <a:pt x="312" y="2"/>
                  </a:lnTo>
                  <a:lnTo>
                    <a:pt x="281" y="2"/>
                  </a:lnTo>
                  <a:lnTo>
                    <a:pt x="253" y="1"/>
                  </a:lnTo>
                  <a:lnTo>
                    <a:pt x="231" y="0"/>
                  </a:lnTo>
                  <a:lnTo>
                    <a:pt x="212" y="0"/>
                  </a:lnTo>
                  <a:close/>
                </a:path>
              </a:pathLst>
            </a:custGeom>
            <a:solidFill>
              <a:srgbClr val="D8D8D8"/>
            </a:solidFill>
            <a:ln w="9525">
              <a:noFill/>
              <a:round/>
            </a:ln>
          </p:spPr>
          <p:txBody>
            <a:bodyPr/>
            <a:lstStyle/>
            <a:p>
              <a:endParaRPr lang="en-US"/>
            </a:p>
          </p:txBody>
        </p:sp>
        <p:sp>
          <p:nvSpPr>
            <p:cNvPr id="355535" name="Freeform 207"/>
            <p:cNvSpPr/>
            <p:nvPr/>
          </p:nvSpPr>
          <p:spPr bwMode="auto">
            <a:xfrm>
              <a:off x="2603" y="2587"/>
              <a:ext cx="507" cy="652"/>
            </a:xfrm>
            <a:custGeom>
              <a:avLst/>
              <a:gdLst/>
              <a:ahLst/>
              <a:cxnLst>
                <a:cxn ang="0">
                  <a:pos x="61" y="39"/>
                </a:cxn>
                <a:cxn ang="0">
                  <a:pos x="56" y="134"/>
                </a:cxn>
                <a:cxn ang="0">
                  <a:pos x="55" y="274"/>
                </a:cxn>
                <a:cxn ang="0">
                  <a:pos x="66" y="410"/>
                </a:cxn>
                <a:cxn ang="0">
                  <a:pos x="174" y="470"/>
                </a:cxn>
                <a:cxn ang="0">
                  <a:pos x="179" y="477"/>
                </a:cxn>
                <a:cxn ang="0">
                  <a:pos x="190" y="494"/>
                </a:cxn>
                <a:cxn ang="0">
                  <a:pos x="204" y="510"/>
                </a:cxn>
                <a:cxn ang="0">
                  <a:pos x="219" y="517"/>
                </a:cxn>
                <a:cxn ang="0">
                  <a:pos x="208" y="520"/>
                </a:cxn>
                <a:cxn ang="0">
                  <a:pos x="184" y="527"/>
                </a:cxn>
                <a:cxn ang="0">
                  <a:pos x="160" y="539"/>
                </a:cxn>
                <a:cxn ang="0">
                  <a:pos x="147" y="555"/>
                </a:cxn>
                <a:cxn ang="0">
                  <a:pos x="69" y="557"/>
                </a:cxn>
                <a:cxn ang="0">
                  <a:pos x="52" y="571"/>
                </a:cxn>
                <a:cxn ang="0">
                  <a:pos x="29" y="592"/>
                </a:cxn>
                <a:cxn ang="0">
                  <a:pos x="7" y="613"/>
                </a:cxn>
                <a:cxn ang="0">
                  <a:pos x="6" y="780"/>
                </a:cxn>
                <a:cxn ang="0">
                  <a:pos x="605" y="620"/>
                </a:cxn>
                <a:cxn ang="0">
                  <a:pos x="520" y="564"/>
                </a:cxn>
                <a:cxn ang="0">
                  <a:pos x="516" y="561"/>
                </a:cxn>
                <a:cxn ang="0">
                  <a:pos x="508" y="557"/>
                </a:cxn>
                <a:cxn ang="0">
                  <a:pos x="497" y="551"/>
                </a:cxn>
                <a:cxn ang="0">
                  <a:pos x="484" y="545"/>
                </a:cxn>
                <a:cxn ang="0">
                  <a:pos x="469" y="539"/>
                </a:cxn>
                <a:cxn ang="0">
                  <a:pos x="453" y="535"/>
                </a:cxn>
                <a:cxn ang="0">
                  <a:pos x="436" y="532"/>
                </a:cxn>
                <a:cxn ang="0">
                  <a:pos x="430" y="531"/>
                </a:cxn>
                <a:cxn ang="0">
                  <a:pos x="438" y="527"/>
                </a:cxn>
                <a:cxn ang="0">
                  <a:pos x="450" y="518"/>
                </a:cxn>
                <a:cxn ang="0">
                  <a:pos x="458" y="503"/>
                </a:cxn>
                <a:cxn ang="0">
                  <a:pos x="461" y="474"/>
                </a:cxn>
                <a:cxn ang="0">
                  <a:pos x="536" y="432"/>
                </a:cxn>
                <a:cxn ang="0">
                  <a:pos x="547" y="297"/>
                </a:cxn>
                <a:cxn ang="0">
                  <a:pos x="554" y="141"/>
                </a:cxn>
                <a:cxn ang="0">
                  <a:pos x="547" y="20"/>
                </a:cxn>
                <a:cxn ang="0">
                  <a:pos x="543" y="19"/>
                </a:cxn>
                <a:cxn ang="0">
                  <a:pos x="532" y="17"/>
                </a:cxn>
                <a:cxn ang="0">
                  <a:pos x="515" y="16"/>
                </a:cxn>
                <a:cxn ang="0">
                  <a:pos x="493" y="13"/>
                </a:cxn>
                <a:cxn ang="0">
                  <a:pos x="466" y="10"/>
                </a:cxn>
                <a:cxn ang="0">
                  <a:pos x="434" y="8"/>
                </a:cxn>
                <a:cxn ang="0">
                  <a:pos x="400" y="5"/>
                </a:cxn>
                <a:cxn ang="0">
                  <a:pos x="363" y="3"/>
                </a:cxn>
                <a:cxn ang="0">
                  <a:pos x="324" y="1"/>
                </a:cxn>
                <a:cxn ang="0">
                  <a:pos x="284" y="0"/>
                </a:cxn>
                <a:cxn ang="0">
                  <a:pos x="244" y="1"/>
                </a:cxn>
                <a:cxn ang="0">
                  <a:pos x="204" y="2"/>
                </a:cxn>
                <a:cxn ang="0">
                  <a:pos x="165" y="5"/>
                </a:cxn>
                <a:cxn ang="0">
                  <a:pos x="128" y="9"/>
                </a:cxn>
                <a:cxn ang="0">
                  <a:pos x="93" y="16"/>
                </a:cxn>
                <a:cxn ang="0">
                  <a:pos x="62" y="25"/>
                </a:cxn>
              </a:cxnLst>
              <a:rect l="0" t="0" r="r" b="b"/>
              <a:pathLst>
                <a:path w="606" h="780">
                  <a:moveTo>
                    <a:pt x="62" y="25"/>
                  </a:moveTo>
                  <a:lnTo>
                    <a:pt x="61" y="39"/>
                  </a:lnTo>
                  <a:lnTo>
                    <a:pt x="58" y="77"/>
                  </a:lnTo>
                  <a:lnTo>
                    <a:pt x="56" y="134"/>
                  </a:lnTo>
                  <a:lnTo>
                    <a:pt x="54" y="202"/>
                  </a:lnTo>
                  <a:lnTo>
                    <a:pt x="55" y="274"/>
                  </a:lnTo>
                  <a:lnTo>
                    <a:pt x="58" y="346"/>
                  </a:lnTo>
                  <a:lnTo>
                    <a:pt x="66" y="410"/>
                  </a:lnTo>
                  <a:lnTo>
                    <a:pt x="79" y="460"/>
                  </a:lnTo>
                  <a:lnTo>
                    <a:pt x="174" y="470"/>
                  </a:lnTo>
                  <a:lnTo>
                    <a:pt x="175" y="472"/>
                  </a:lnTo>
                  <a:lnTo>
                    <a:pt x="179" y="477"/>
                  </a:lnTo>
                  <a:lnTo>
                    <a:pt x="183" y="485"/>
                  </a:lnTo>
                  <a:lnTo>
                    <a:pt x="190" y="494"/>
                  </a:lnTo>
                  <a:lnTo>
                    <a:pt x="197" y="502"/>
                  </a:lnTo>
                  <a:lnTo>
                    <a:pt x="204" y="510"/>
                  </a:lnTo>
                  <a:lnTo>
                    <a:pt x="212" y="515"/>
                  </a:lnTo>
                  <a:lnTo>
                    <a:pt x="219" y="517"/>
                  </a:lnTo>
                  <a:lnTo>
                    <a:pt x="216" y="518"/>
                  </a:lnTo>
                  <a:lnTo>
                    <a:pt x="208" y="520"/>
                  </a:lnTo>
                  <a:lnTo>
                    <a:pt x="197" y="523"/>
                  </a:lnTo>
                  <a:lnTo>
                    <a:pt x="184" y="527"/>
                  </a:lnTo>
                  <a:lnTo>
                    <a:pt x="172" y="533"/>
                  </a:lnTo>
                  <a:lnTo>
                    <a:pt x="160" y="539"/>
                  </a:lnTo>
                  <a:lnTo>
                    <a:pt x="151" y="547"/>
                  </a:lnTo>
                  <a:lnTo>
                    <a:pt x="147" y="555"/>
                  </a:lnTo>
                  <a:lnTo>
                    <a:pt x="71" y="555"/>
                  </a:lnTo>
                  <a:lnTo>
                    <a:pt x="69" y="557"/>
                  </a:lnTo>
                  <a:lnTo>
                    <a:pt x="62" y="563"/>
                  </a:lnTo>
                  <a:lnTo>
                    <a:pt x="52" y="571"/>
                  </a:lnTo>
                  <a:lnTo>
                    <a:pt x="41" y="581"/>
                  </a:lnTo>
                  <a:lnTo>
                    <a:pt x="29" y="592"/>
                  </a:lnTo>
                  <a:lnTo>
                    <a:pt x="17" y="603"/>
                  </a:lnTo>
                  <a:lnTo>
                    <a:pt x="7" y="613"/>
                  </a:lnTo>
                  <a:lnTo>
                    <a:pt x="0" y="621"/>
                  </a:lnTo>
                  <a:lnTo>
                    <a:pt x="6" y="780"/>
                  </a:lnTo>
                  <a:lnTo>
                    <a:pt x="606" y="774"/>
                  </a:lnTo>
                  <a:lnTo>
                    <a:pt x="605" y="620"/>
                  </a:lnTo>
                  <a:lnTo>
                    <a:pt x="521" y="564"/>
                  </a:lnTo>
                  <a:lnTo>
                    <a:pt x="520" y="564"/>
                  </a:lnTo>
                  <a:lnTo>
                    <a:pt x="519" y="563"/>
                  </a:lnTo>
                  <a:lnTo>
                    <a:pt x="516" y="561"/>
                  </a:lnTo>
                  <a:lnTo>
                    <a:pt x="512" y="559"/>
                  </a:lnTo>
                  <a:lnTo>
                    <a:pt x="508" y="557"/>
                  </a:lnTo>
                  <a:lnTo>
                    <a:pt x="503" y="554"/>
                  </a:lnTo>
                  <a:lnTo>
                    <a:pt x="497" y="551"/>
                  </a:lnTo>
                  <a:lnTo>
                    <a:pt x="491" y="548"/>
                  </a:lnTo>
                  <a:lnTo>
                    <a:pt x="484" y="545"/>
                  </a:lnTo>
                  <a:lnTo>
                    <a:pt x="477" y="542"/>
                  </a:lnTo>
                  <a:lnTo>
                    <a:pt x="469" y="539"/>
                  </a:lnTo>
                  <a:lnTo>
                    <a:pt x="461" y="536"/>
                  </a:lnTo>
                  <a:lnTo>
                    <a:pt x="453" y="535"/>
                  </a:lnTo>
                  <a:lnTo>
                    <a:pt x="445" y="533"/>
                  </a:lnTo>
                  <a:lnTo>
                    <a:pt x="436" y="532"/>
                  </a:lnTo>
                  <a:lnTo>
                    <a:pt x="428" y="531"/>
                  </a:lnTo>
                  <a:lnTo>
                    <a:pt x="430" y="531"/>
                  </a:lnTo>
                  <a:lnTo>
                    <a:pt x="433" y="530"/>
                  </a:lnTo>
                  <a:lnTo>
                    <a:pt x="438" y="527"/>
                  </a:lnTo>
                  <a:lnTo>
                    <a:pt x="444" y="523"/>
                  </a:lnTo>
                  <a:lnTo>
                    <a:pt x="450" y="518"/>
                  </a:lnTo>
                  <a:lnTo>
                    <a:pt x="454" y="512"/>
                  </a:lnTo>
                  <a:lnTo>
                    <a:pt x="458" y="503"/>
                  </a:lnTo>
                  <a:lnTo>
                    <a:pt x="460" y="494"/>
                  </a:lnTo>
                  <a:lnTo>
                    <a:pt x="461" y="474"/>
                  </a:lnTo>
                  <a:lnTo>
                    <a:pt x="532" y="474"/>
                  </a:lnTo>
                  <a:lnTo>
                    <a:pt x="536" y="432"/>
                  </a:lnTo>
                  <a:lnTo>
                    <a:pt x="541" y="371"/>
                  </a:lnTo>
                  <a:lnTo>
                    <a:pt x="547" y="297"/>
                  </a:lnTo>
                  <a:lnTo>
                    <a:pt x="552" y="219"/>
                  </a:lnTo>
                  <a:lnTo>
                    <a:pt x="554" y="141"/>
                  </a:lnTo>
                  <a:lnTo>
                    <a:pt x="553" y="73"/>
                  </a:lnTo>
                  <a:lnTo>
                    <a:pt x="547" y="20"/>
                  </a:lnTo>
                  <a:lnTo>
                    <a:pt x="545" y="20"/>
                  </a:lnTo>
                  <a:lnTo>
                    <a:pt x="543" y="19"/>
                  </a:lnTo>
                  <a:lnTo>
                    <a:pt x="538" y="19"/>
                  </a:lnTo>
                  <a:lnTo>
                    <a:pt x="532" y="17"/>
                  </a:lnTo>
                  <a:lnTo>
                    <a:pt x="524" y="17"/>
                  </a:lnTo>
                  <a:lnTo>
                    <a:pt x="515" y="16"/>
                  </a:lnTo>
                  <a:lnTo>
                    <a:pt x="505" y="14"/>
                  </a:lnTo>
                  <a:lnTo>
                    <a:pt x="493" y="13"/>
                  </a:lnTo>
                  <a:lnTo>
                    <a:pt x="480" y="12"/>
                  </a:lnTo>
                  <a:lnTo>
                    <a:pt x="466" y="10"/>
                  </a:lnTo>
                  <a:lnTo>
                    <a:pt x="450" y="9"/>
                  </a:lnTo>
                  <a:lnTo>
                    <a:pt x="434" y="8"/>
                  </a:lnTo>
                  <a:lnTo>
                    <a:pt x="418" y="6"/>
                  </a:lnTo>
                  <a:lnTo>
                    <a:pt x="400" y="5"/>
                  </a:lnTo>
                  <a:lnTo>
                    <a:pt x="382" y="4"/>
                  </a:lnTo>
                  <a:lnTo>
                    <a:pt x="363" y="3"/>
                  </a:lnTo>
                  <a:lnTo>
                    <a:pt x="344" y="2"/>
                  </a:lnTo>
                  <a:lnTo>
                    <a:pt x="324" y="1"/>
                  </a:lnTo>
                  <a:lnTo>
                    <a:pt x="304" y="1"/>
                  </a:lnTo>
                  <a:lnTo>
                    <a:pt x="284" y="0"/>
                  </a:lnTo>
                  <a:lnTo>
                    <a:pt x="264" y="0"/>
                  </a:lnTo>
                  <a:lnTo>
                    <a:pt x="244" y="1"/>
                  </a:lnTo>
                  <a:lnTo>
                    <a:pt x="224" y="1"/>
                  </a:lnTo>
                  <a:lnTo>
                    <a:pt x="204" y="2"/>
                  </a:lnTo>
                  <a:lnTo>
                    <a:pt x="184" y="3"/>
                  </a:lnTo>
                  <a:lnTo>
                    <a:pt x="165" y="5"/>
                  </a:lnTo>
                  <a:lnTo>
                    <a:pt x="146" y="7"/>
                  </a:lnTo>
                  <a:lnTo>
                    <a:pt x="128" y="9"/>
                  </a:lnTo>
                  <a:lnTo>
                    <a:pt x="110" y="13"/>
                  </a:lnTo>
                  <a:lnTo>
                    <a:pt x="93" y="16"/>
                  </a:lnTo>
                  <a:lnTo>
                    <a:pt x="77" y="20"/>
                  </a:lnTo>
                  <a:lnTo>
                    <a:pt x="62" y="25"/>
                  </a:lnTo>
                  <a:close/>
                </a:path>
              </a:pathLst>
            </a:custGeom>
            <a:solidFill>
              <a:srgbClr val="D8D8D8"/>
            </a:solidFill>
            <a:ln w="9525">
              <a:noFill/>
              <a:round/>
            </a:ln>
          </p:spPr>
          <p:txBody>
            <a:bodyPr/>
            <a:lstStyle/>
            <a:p>
              <a:endParaRPr lang="en-US"/>
            </a:p>
          </p:txBody>
        </p:sp>
        <p:sp>
          <p:nvSpPr>
            <p:cNvPr id="355536" name="Freeform 208"/>
            <p:cNvSpPr/>
            <p:nvPr/>
          </p:nvSpPr>
          <p:spPr bwMode="auto">
            <a:xfrm>
              <a:off x="2676" y="2621"/>
              <a:ext cx="368" cy="326"/>
            </a:xfrm>
            <a:custGeom>
              <a:avLst/>
              <a:gdLst/>
              <a:ahLst/>
              <a:cxnLst>
                <a:cxn ang="0">
                  <a:pos x="35" y="700"/>
                </a:cxn>
                <a:cxn ang="0">
                  <a:pos x="16" y="531"/>
                </a:cxn>
                <a:cxn ang="0">
                  <a:pos x="0" y="297"/>
                </a:cxn>
                <a:cxn ang="0">
                  <a:pos x="17" y="104"/>
                </a:cxn>
                <a:cxn ang="0">
                  <a:pos x="46" y="58"/>
                </a:cxn>
                <a:cxn ang="0">
                  <a:pos x="49" y="54"/>
                </a:cxn>
                <a:cxn ang="0">
                  <a:pos x="56" y="50"/>
                </a:cxn>
                <a:cxn ang="0">
                  <a:pos x="66" y="43"/>
                </a:cxn>
                <a:cxn ang="0">
                  <a:pos x="83" y="37"/>
                </a:cxn>
                <a:cxn ang="0">
                  <a:pos x="103" y="29"/>
                </a:cxn>
                <a:cxn ang="0">
                  <a:pos x="131" y="20"/>
                </a:cxn>
                <a:cxn ang="0">
                  <a:pos x="166" y="14"/>
                </a:cxn>
                <a:cxn ang="0">
                  <a:pos x="207" y="7"/>
                </a:cxn>
                <a:cxn ang="0">
                  <a:pos x="256" y="3"/>
                </a:cxn>
                <a:cxn ang="0">
                  <a:pos x="313" y="1"/>
                </a:cxn>
                <a:cxn ang="0">
                  <a:pos x="380" y="1"/>
                </a:cxn>
                <a:cxn ang="0">
                  <a:pos x="456" y="4"/>
                </a:cxn>
                <a:cxn ang="0">
                  <a:pos x="542" y="11"/>
                </a:cxn>
                <a:cxn ang="0">
                  <a:pos x="639" y="22"/>
                </a:cxn>
                <a:cxn ang="0">
                  <a:pos x="748" y="38"/>
                </a:cxn>
                <a:cxn ang="0">
                  <a:pos x="809" y="48"/>
                </a:cxn>
                <a:cxn ang="0">
                  <a:pos x="825" y="52"/>
                </a:cxn>
                <a:cxn ang="0">
                  <a:pos x="849" y="74"/>
                </a:cxn>
                <a:cxn ang="0">
                  <a:pos x="870" y="126"/>
                </a:cxn>
                <a:cxn ang="0">
                  <a:pos x="877" y="195"/>
                </a:cxn>
                <a:cxn ang="0">
                  <a:pos x="872" y="369"/>
                </a:cxn>
                <a:cxn ang="0">
                  <a:pos x="847" y="598"/>
                </a:cxn>
                <a:cxn ang="0">
                  <a:pos x="789" y="759"/>
                </a:cxn>
                <a:cxn ang="0">
                  <a:pos x="742" y="777"/>
                </a:cxn>
                <a:cxn ang="0">
                  <a:pos x="727" y="777"/>
                </a:cxn>
                <a:cxn ang="0">
                  <a:pos x="699" y="778"/>
                </a:cxn>
                <a:cxn ang="0">
                  <a:pos x="661" y="779"/>
                </a:cxn>
                <a:cxn ang="0">
                  <a:pos x="613" y="779"/>
                </a:cxn>
                <a:cxn ang="0">
                  <a:pos x="559" y="780"/>
                </a:cxn>
                <a:cxn ang="0">
                  <a:pos x="499" y="780"/>
                </a:cxn>
                <a:cxn ang="0">
                  <a:pos x="436" y="779"/>
                </a:cxn>
                <a:cxn ang="0">
                  <a:pos x="371" y="778"/>
                </a:cxn>
                <a:cxn ang="0">
                  <a:pos x="307" y="775"/>
                </a:cxn>
                <a:cxn ang="0">
                  <a:pos x="245" y="772"/>
                </a:cxn>
                <a:cxn ang="0">
                  <a:pos x="188" y="768"/>
                </a:cxn>
                <a:cxn ang="0">
                  <a:pos x="139" y="761"/>
                </a:cxn>
                <a:cxn ang="0">
                  <a:pos x="96" y="754"/>
                </a:cxn>
                <a:cxn ang="0">
                  <a:pos x="64" y="744"/>
                </a:cxn>
                <a:cxn ang="0">
                  <a:pos x="45" y="733"/>
                </a:cxn>
              </a:cxnLst>
              <a:rect l="0" t="0" r="r" b="b"/>
              <a:pathLst>
                <a:path w="877" h="780">
                  <a:moveTo>
                    <a:pt x="39" y="726"/>
                  </a:moveTo>
                  <a:lnTo>
                    <a:pt x="35" y="700"/>
                  </a:lnTo>
                  <a:lnTo>
                    <a:pt x="27" y="631"/>
                  </a:lnTo>
                  <a:lnTo>
                    <a:pt x="16" y="531"/>
                  </a:lnTo>
                  <a:lnTo>
                    <a:pt x="5" y="415"/>
                  </a:lnTo>
                  <a:lnTo>
                    <a:pt x="0" y="297"/>
                  </a:lnTo>
                  <a:lnTo>
                    <a:pt x="3" y="188"/>
                  </a:lnTo>
                  <a:lnTo>
                    <a:pt x="17" y="104"/>
                  </a:lnTo>
                  <a:lnTo>
                    <a:pt x="46" y="58"/>
                  </a:lnTo>
                  <a:lnTo>
                    <a:pt x="46" y="58"/>
                  </a:lnTo>
                  <a:lnTo>
                    <a:pt x="47" y="57"/>
                  </a:lnTo>
                  <a:lnTo>
                    <a:pt x="49" y="54"/>
                  </a:lnTo>
                  <a:lnTo>
                    <a:pt x="52" y="52"/>
                  </a:lnTo>
                  <a:lnTo>
                    <a:pt x="56" y="50"/>
                  </a:lnTo>
                  <a:lnTo>
                    <a:pt x="61" y="47"/>
                  </a:lnTo>
                  <a:lnTo>
                    <a:pt x="66" y="43"/>
                  </a:lnTo>
                  <a:lnTo>
                    <a:pt x="75" y="40"/>
                  </a:lnTo>
                  <a:lnTo>
                    <a:pt x="83" y="37"/>
                  </a:lnTo>
                  <a:lnTo>
                    <a:pt x="92" y="32"/>
                  </a:lnTo>
                  <a:lnTo>
                    <a:pt x="103" y="29"/>
                  </a:lnTo>
                  <a:lnTo>
                    <a:pt x="117" y="25"/>
                  </a:lnTo>
                  <a:lnTo>
                    <a:pt x="131" y="20"/>
                  </a:lnTo>
                  <a:lnTo>
                    <a:pt x="147" y="17"/>
                  </a:lnTo>
                  <a:lnTo>
                    <a:pt x="166" y="14"/>
                  </a:lnTo>
                  <a:lnTo>
                    <a:pt x="185" y="11"/>
                  </a:lnTo>
                  <a:lnTo>
                    <a:pt x="207" y="7"/>
                  </a:lnTo>
                  <a:lnTo>
                    <a:pt x="230" y="5"/>
                  </a:lnTo>
                  <a:lnTo>
                    <a:pt x="256" y="3"/>
                  </a:lnTo>
                  <a:lnTo>
                    <a:pt x="283" y="2"/>
                  </a:lnTo>
                  <a:lnTo>
                    <a:pt x="313" y="1"/>
                  </a:lnTo>
                  <a:lnTo>
                    <a:pt x="346" y="0"/>
                  </a:lnTo>
                  <a:lnTo>
                    <a:pt x="380" y="1"/>
                  </a:lnTo>
                  <a:lnTo>
                    <a:pt x="417" y="2"/>
                  </a:lnTo>
                  <a:lnTo>
                    <a:pt x="456" y="4"/>
                  </a:lnTo>
                  <a:lnTo>
                    <a:pt x="498" y="7"/>
                  </a:lnTo>
                  <a:lnTo>
                    <a:pt x="542" y="11"/>
                  </a:lnTo>
                  <a:lnTo>
                    <a:pt x="590" y="16"/>
                  </a:lnTo>
                  <a:lnTo>
                    <a:pt x="639" y="22"/>
                  </a:lnTo>
                  <a:lnTo>
                    <a:pt x="692" y="29"/>
                  </a:lnTo>
                  <a:lnTo>
                    <a:pt x="748" y="38"/>
                  </a:lnTo>
                  <a:lnTo>
                    <a:pt x="807" y="48"/>
                  </a:lnTo>
                  <a:lnTo>
                    <a:pt x="809" y="48"/>
                  </a:lnTo>
                  <a:lnTo>
                    <a:pt x="816" y="49"/>
                  </a:lnTo>
                  <a:lnTo>
                    <a:pt x="825" y="52"/>
                  </a:lnTo>
                  <a:lnTo>
                    <a:pt x="837" y="60"/>
                  </a:lnTo>
                  <a:lnTo>
                    <a:pt x="849" y="74"/>
                  </a:lnTo>
                  <a:lnTo>
                    <a:pt x="861" y="95"/>
                  </a:lnTo>
                  <a:lnTo>
                    <a:pt x="870" y="126"/>
                  </a:lnTo>
                  <a:lnTo>
                    <a:pt x="877" y="167"/>
                  </a:lnTo>
                  <a:lnTo>
                    <a:pt x="877" y="195"/>
                  </a:lnTo>
                  <a:lnTo>
                    <a:pt x="876" y="267"/>
                  </a:lnTo>
                  <a:lnTo>
                    <a:pt x="872" y="369"/>
                  </a:lnTo>
                  <a:lnTo>
                    <a:pt x="863" y="484"/>
                  </a:lnTo>
                  <a:lnTo>
                    <a:pt x="847" y="598"/>
                  </a:lnTo>
                  <a:lnTo>
                    <a:pt x="823" y="694"/>
                  </a:lnTo>
                  <a:lnTo>
                    <a:pt x="789" y="759"/>
                  </a:lnTo>
                  <a:lnTo>
                    <a:pt x="744" y="777"/>
                  </a:lnTo>
                  <a:lnTo>
                    <a:pt x="742" y="777"/>
                  </a:lnTo>
                  <a:lnTo>
                    <a:pt x="737" y="777"/>
                  </a:lnTo>
                  <a:lnTo>
                    <a:pt x="727" y="777"/>
                  </a:lnTo>
                  <a:lnTo>
                    <a:pt x="715" y="778"/>
                  </a:lnTo>
                  <a:lnTo>
                    <a:pt x="699" y="778"/>
                  </a:lnTo>
                  <a:lnTo>
                    <a:pt x="682" y="778"/>
                  </a:lnTo>
                  <a:lnTo>
                    <a:pt x="661" y="779"/>
                  </a:lnTo>
                  <a:lnTo>
                    <a:pt x="638" y="779"/>
                  </a:lnTo>
                  <a:lnTo>
                    <a:pt x="613" y="779"/>
                  </a:lnTo>
                  <a:lnTo>
                    <a:pt x="587" y="780"/>
                  </a:lnTo>
                  <a:lnTo>
                    <a:pt x="559" y="780"/>
                  </a:lnTo>
                  <a:lnTo>
                    <a:pt x="529" y="780"/>
                  </a:lnTo>
                  <a:lnTo>
                    <a:pt x="499" y="780"/>
                  </a:lnTo>
                  <a:lnTo>
                    <a:pt x="468" y="780"/>
                  </a:lnTo>
                  <a:lnTo>
                    <a:pt x="436" y="779"/>
                  </a:lnTo>
                  <a:lnTo>
                    <a:pt x="403" y="779"/>
                  </a:lnTo>
                  <a:lnTo>
                    <a:pt x="371" y="778"/>
                  </a:lnTo>
                  <a:lnTo>
                    <a:pt x="338" y="777"/>
                  </a:lnTo>
                  <a:lnTo>
                    <a:pt x="307" y="775"/>
                  </a:lnTo>
                  <a:lnTo>
                    <a:pt x="276" y="774"/>
                  </a:lnTo>
                  <a:lnTo>
                    <a:pt x="245" y="772"/>
                  </a:lnTo>
                  <a:lnTo>
                    <a:pt x="216" y="770"/>
                  </a:lnTo>
                  <a:lnTo>
                    <a:pt x="188" y="768"/>
                  </a:lnTo>
                  <a:lnTo>
                    <a:pt x="162" y="764"/>
                  </a:lnTo>
                  <a:lnTo>
                    <a:pt x="139" y="761"/>
                  </a:lnTo>
                  <a:lnTo>
                    <a:pt x="116" y="758"/>
                  </a:lnTo>
                  <a:lnTo>
                    <a:pt x="96" y="754"/>
                  </a:lnTo>
                  <a:lnTo>
                    <a:pt x="79" y="749"/>
                  </a:lnTo>
                  <a:lnTo>
                    <a:pt x="64" y="744"/>
                  </a:lnTo>
                  <a:lnTo>
                    <a:pt x="53" y="738"/>
                  </a:lnTo>
                  <a:lnTo>
                    <a:pt x="45" y="733"/>
                  </a:lnTo>
                  <a:lnTo>
                    <a:pt x="39" y="726"/>
                  </a:lnTo>
                  <a:close/>
                </a:path>
              </a:pathLst>
            </a:custGeom>
            <a:solidFill>
              <a:srgbClr val="999999"/>
            </a:solidFill>
            <a:ln w="9525">
              <a:noFill/>
              <a:round/>
            </a:ln>
          </p:spPr>
          <p:txBody>
            <a:bodyPr/>
            <a:lstStyle/>
            <a:p>
              <a:endParaRPr lang="en-US"/>
            </a:p>
          </p:txBody>
        </p:sp>
        <p:sp>
          <p:nvSpPr>
            <p:cNvPr id="355537" name="Freeform 209"/>
            <p:cNvSpPr/>
            <p:nvPr/>
          </p:nvSpPr>
          <p:spPr bwMode="auto">
            <a:xfrm>
              <a:off x="2610" y="3131"/>
              <a:ext cx="191" cy="30"/>
            </a:xfrm>
            <a:custGeom>
              <a:avLst/>
              <a:gdLst/>
              <a:ahLst/>
              <a:cxnLst>
                <a:cxn ang="0">
                  <a:pos x="0" y="0"/>
                </a:cxn>
                <a:cxn ang="0">
                  <a:pos x="0" y="49"/>
                </a:cxn>
                <a:cxn ang="0">
                  <a:pos x="455" y="69"/>
                </a:cxn>
                <a:cxn ang="0">
                  <a:pos x="455" y="21"/>
                </a:cxn>
                <a:cxn ang="0">
                  <a:pos x="0" y="0"/>
                </a:cxn>
              </a:cxnLst>
              <a:rect l="0" t="0" r="r" b="b"/>
              <a:pathLst>
                <a:path w="455" h="69">
                  <a:moveTo>
                    <a:pt x="0" y="0"/>
                  </a:moveTo>
                  <a:lnTo>
                    <a:pt x="0" y="49"/>
                  </a:lnTo>
                  <a:lnTo>
                    <a:pt x="455" y="69"/>
                  </a:lnTo>
                  <a:lnTo>
                    <a:pt x="455" y="21"/>
                  </a:lnTo>
                  <a:lnTo>
                    <a:pt x="0" y="0"/>
                  </a:lnTo>
                  <a:close/>
                </a:path>
              </a:pathLst>
            </a:custGeom>
            <a:solidFill>
              <a:srgbClr val="999999"/>
            </a:solidFill>
            <a:ln w="9525">
              <a:noFill/>
              <a:round/>
            </a:ln>
          </p:spPr>
          <p:txBody>
            <a:bodyPr/>
            <a:lstStyle/>
            <a:p>
              <a:endParaRPr lang="en-US"/>
            </a:p>
          </p:txBody>
        </p:sp>
        <p:sp>
          <p:nvSpPr>
            <p:cNvPr id="355538" name="Freeform 210"/>
            <p:cNvSpPr/>
            <p:nvPr/>
          </p:nvSpPr>
          <p:spPr bwMode="auto">
            <a:xfrm>
              <a:off x="2887" y="3136"/>
              <a:ext cx="188" cy="29"/>
            </a:xfrm>
            <a:custGeom>
              <a:avLst/>
              <a:gdLst/>
              <a:ahLst/>
              <a:cxnLst>
                <a:cxn ang="0">
                  <a:pos x="0" y="0"/>
                </a:cxn>
                <a:cxn ang="0">
                  <a:pos x="0" y="48"/>
                </a:cxn>
                <a:cxn ang="0">
                  <a:pos x="450" y="68"/>
                </a:cxn>
                <a:cxn ang="0">
                  <a:pos x="450" y="21"/>
                </a:cxn>
                <a:cxn ang="0">
                  <a:pos x="0" y="0"/>
                </a:cxn>
              </a:cxnLst>
              <a:rect l="0" t="0" r="r" b="b"/>
              <a:pathLst>
                <a:path w="450" h="68">
                  <a:moveTo>
                    <a:pt x="0" y="0"/>
                  </a:moveTo>
                  <a:lnTo>
                    <a:pt x="0" y="48"/>
                  </a:lnTo>
                  <a:lnTo>
                    <a:pt x="450" y="68"/>
                  </a:lnTo>
                  <a:lnTo>
                    <a:pt x="450" y="21"/>
                  </a:lnTo>
                  <a:lnTo>
                    <a:pt x="0" y="0"/>
                  </a:lnTo>
                  <a:close/>
                </a:path>
              </a:pathLst>
            </a:custGeom>
            <a:solidFill>
              <a:srgbClr val="999999"/>
            </a:solidFill>
            <a:ln w="9525">
              <a:noFill/>
              <a:round/>
            </a:ln>
          </p:spPr>
          <p:txBody>
            <a:bodyPr/>
            <a:lstStyle/>
            <a:p>
              <a:endParaRPr lang="en-US"/>
            </a:p>
          </p:txBody>
        </p:sp>
        <p:sp>
          <p:nvSpPr>
            <p:cNvPr id="355539" name="Freeform 211"/>
            <p:cNvSpPr/>
            <p:nvPr/>
          </p:nvSpPr>
          <p:spPr bwMode="auto">
            <a:xfrm>
              <a:off x="2721" y="2984"/>
              <a:ext cx="270" cy="88"/>
            </a:xfrm>
            <a:custGeom>
              <a:avLst/>
              <a:gdLst/>
              <a:ahLst/>
              <a:cxnLst>
                <a:cxn ang="0">
                  <a:pos x="72" y="53"/>
                </a:cxn>
                <a:cxn ang="0">
                  <a:pos x="71" y="53"/>
                </a:cxn>
                <a:cxn ang="0">
                  <a:pos x="68" y="53"/>
                </a:cxn>
                <a:cxn ang="0">
                  <a:pos x="64" y="53"/>
                </a:cxn>
                <a:cxn ang="0">
                  <a:pos x="58" y="53"/>
                </a:cxn>
                <a:cxn ang="0">
                  <a:pos x="52" y="54"/>
                </a:cxn>
                <a:cxn ang="0">
                  <a:pos x="45" y="54"/>
                </a:cxn>
                <a:cxn ang="0">
                  <a:pos x="38" y="55"/>
                </a:cxn>
                <a:cxn ang="0">
                  <a:pos x="30" y="57"/>
                </a:cxn>
                <a:cxn ang="0">
                  <a:pos x="23" y="59"/>
                </a:cxn>
                <a:cxn ang="0">
                  <a:pos x="16" y="61"/>
                </a:cxn>
                <a:cxn ang="0">
                  <a:pos x="10" y="64"/>
                </a:cxn>
                <a:cxn ang="0">
                  <a:pos x="5" y="67"/>
                </a:cxn>
                <a:cxn ang="0">
                  <a:pos x="2" y="72"/>
                </a:cxn>
                <a:cxn ang="0">
                  <a:pos x="0" y="77"/>
                </a:cxn>
                <a:cxn ang="0">
                  <a:pos x="0" y="83"/>
                </a:cxn>
                <a:cxn ang="0">
                  <a:pos x="2" y="89"/>
                </a:cxn>
                <a:cxn ang="0">
                  <a:pos x="3" y="90"/>
                </a:cxn>
                <a:cxn ang="0">
                  <a:pos x="6" y="91"/>
                </a:cxn>
                <a:cxn ang="0">
                  <a:pos x="11" y="94"/>
                </a:cxn>
                <a:cxn ang="0">
                  <a:pos x="19" y="96"/>
                </a:cxn>
                <a:cxn ang="0">
                  <a:pos x="28" y="99"/>
                </a:cxn>
                <a:cxn ang="0">
                  <a:pos x="40" y="101"/>
                </a:cxn>
                <a:cxn ang="0">
                  <a:pos x="54" y="104"/>
                </a:cxn>
                <a:cxn ang="0">
                  <a:pos x="70" y="105"/>
                </a:cxn>
                <a:cxn ang="0">
                  <a:pos x="88" y="105"/>
                </a:cxn>
                <a:cxn ang="0">
                  <a:pos x="109" y="105"/>
                </a:cxn>
                <a:cxn ang="0">
                  <a:pos x="133" y="102"/>
                </a:cxn>
                <a:cxn ang="0">
                  <a:pos x="158" y="98"/>
                </a:cxn>
                <a:cxn ang="0">
                  <a:pos x="187" y="91"/>
                </a:cxn>
                <a:cxn ang="0">
                  <a:pos x="218" y="82"/>
                </a:cxn>
                <a:cxn ang="0">
                  <a:pos x="251" y="71"/>
                </a:cxn>
                <a:cxn ang="0">
                  <a:pos x="288" y="56"/>
                </a:cxn>
                <a:cxn ang="0">
                  <a:pos x="289" y="56"/>
                </a:cxn>
                <a:cxn ang="0">
                  <a:pos x="293" y="55"/>
                </a:cxn>
                <a:cxn ang="0">
                  <a:pos x="298" y="53"/>
                </a:cxn>
                <a:cxn ang="0">
                  <a:pos x="305" y="49"/>
                </a:cxn>
                <a:cxn ang="0">
                  <a:pos x="311" y="44"/>
                </a:cxn>
                <a:cxn ang="0">
                  <a:pos x="317" y="37"/>
                </a:cxn>
                <a:cxn ang="0">
                  <a:pos x="321" y="28"/>
                </a:cxn>
                <a:cxn ang="0">
                  <a:pos x="323" y="17"/>
                </a:cxn>
                <a:cxn ang="0">
                  <a:pos x="320" y="17"/>
                </a:cxn>
                <a:cxn ang="0">
                  <a:pos x="323" y="2"/>
                </a:cxn>
                <a:cxn ang="0">
                  <a:pos x="51" y="0"/>
                </a:cxn>
                <a:cxn ang="0">
                  <a:pos x="48" y="16"/>
                </a:cxn>
                <a:cxn ang="0">
                  <a:pos x="49" y="22"/>
                </a:cxn>
                <a:cxn ang="0">
                  <a:pos x="53" y="30"/>
                </a:cxn>
                <a:cxn ang="0">
                  <a:pos x="60" y="41"/>
                </a:cxn>
                <a:cxn ang="0">
                  <a:pos x="72" y="53"/>
                </a:cxn>
              </a:cxnLst>
              <a:rect l="0" t="0" r="r" b="b"/>
              <a:pathLst>
                <a:path w="323" h="105">
                  <a:moveTo>
                    <a:pt x="72" y="53"/>
                  </a:moveTo>
                  <a:lnTo>
                    <a:pt x="71" y="53"/>
                  </a:lnTo>
                  <a:lnTo>
                    <a:pt x="68" y="53"/>
                  </a:lnTo>
                  <a:lnTo>
                    <a:pt x="64" y="53"/>
                  </a:lnTo>
                  <a:lnTo>
                    <a:pt x="58" y="53"/>
                  </a:lnTo>
                  <a:lnTo>
                    <a:pt x="52" y="54"/>
                  </a:lnTo>
                  <a:lnTo>
                    <a:pt x="45" y="54"/>
                  </a:lnTo>
                  <a:lnTo>
                    <a:pt x="38" y="55"/>
                  </a:lnTo>
                  <a:lnTo>
                    <a:pt x="30" y="57"/>
                  </a:lnTo>
                  <a:lnTo>
                    <a:pt x="23" y="59"/>
                  </a:lnTo>
                  <a:lnTo>
                    <a:pt x="16" y="61"/>
                  </a:lnTo>
                  <a:lnTo>
                    <a:pt x="10" y="64"/>
                  </a:lnTo>
                  <a:lnTo>
                    <a:pt x="5" y="67"/>
                  </a:lnTo>
                  <a:lnTo>
                    <a:pt x="2" y="72"/>
                  </a:lnTo>
                  <a:lnTo>
                    <a:pt x="0" y="77"/>
                  </a:lnTo>
                  <a:lnTo>
                    <a:pt x="0" y="83"/>
                  </a:lnTo>
                  <a:lnTo>
                    <a:pt x="2" y="89"/>
                  </a:lnTo>
                  <a:lnTo>
                    <a:pt x="3" y="90"/>
                  </a:lnTo>
                  <a:lnTo>
                    <a:pt x="6" y="91"/>
                  </a:lnTo>
                  <a:lnTo>
                    <a:pt x="11" y="94"/>
                  </a:lnTo>
                  <a:lnTo>
                    <a:pt x="19" y="96"/>
                  </a:lnTo>
                  <a:lnTo>
                    <a:pt x="28" y="99"/>
                  </a:lnTo>
                  <a:lnTo>
                    <a:pt x="40" y="101"/>
                  </a:lnTo>
                  <a:lnTo>
                    <a:pt x="54" y="104"/>
                  </a:lnTo>
                  <a:lnTo>
                    <a:pt x="70" y="105"/>
                  </a:lnTo>
                  <a:lnTo>
                    <a:pt x="88" y="105"/>
                  </a:lnTo>
                  <a:lnTo>
                    <a:pt x="109" y="105"/>
                  </a:lnTo>
                  <a:lnTo>
                    <a:pt x="133" y="102"/>
                  </a:lnTo>
                  <a:lnTo>
                    <a:pt x="158" y="98"/>
                  </a:lnTo>
                  <a:lnTo>
                    <a:pt x="187" y="91"/>
                  </a:lnTo>
                  <a:lnTo>
                    <a:pt x="218" y="82"/>
                  </a:lnTo>
                  <a:lnTo>
                    <a:pt x="251" y="71"/>
                  </a:lnTo>
                  <a:lnTo>
                    <a:pt x="288" y="56"/>
                  </a:lnTo>
                  <a:lnTo>
                    <a:pt x="289" y="56"/>
                  </a:lnTo>
                  <a:lnTo>
                    <a:pt x="293" y="55"/>
                  </a:lnTo>
                  <a:lnTo>
                    <a:pt x="298" y="53"/>
                  </a:lnTo>
                  <a:lnTo>
                    <a:pt x="305" y="49"/>
                  </a:lnTo>
                  <a:lnTo>
                    <a:pt x="311" y="44"/>
                  </a:lnTo>
                  <a:lnTo>
                    <a:pt x="317" y="37"/>
                  </a:lnTo>
                  <a:lnTo>
                    <a:pt x="321" y="28"/>
                  </a:lnTo>
                  <a:lnTo>
                    <a:pt x="323" y="17"/>
                  </a:lnTo>
                  <a:lnTo>
                    <a:pt x="320" y="17"/>
                  </a:lnTo>
                  <a:lnTo>
                    <a:pt x="323" y="2"/>
                  </a:lnTo>
                  <a:lnTo>
                    <a:pt x="51" y="0"/>
                  </a:lnTo>
                  <a:lnTo>
                    <a:pt x="48" y="16"/>
                  </a:lnTo>
                  <a:lnTo>
                    <a:pt x="49" y="22"/>
                  </a:lnTo>
                  <a:lnTo>
                    <a:pt x="53" y="30"/>
                  </a:lnTo>
                  <a:lnTo>
                    <a:pt x="60" y="41"/>
                  </a:lnTo>
                  <a:lnTo>
                    <a:pt x="72" y="53"/>
                  </a:lnTo>
                  <a:close/>
                </a:path>
              </a:pathLst>
            </a:custGeom>
            <a:solidFill>
              <a:srgbClr val="999999"/>
            </a:solidFill>
            <a:ln w="9525">
              <a:noFill/>
              <a:round/>
            </a:ln>
          </p:spPr>
          <p:txBody>
            <a:bodyPr/>
            <a:lstStyle/>
            <a:p>
              <a:endParaRPr lang="en-US"/>
            </a:p>
          </p:txBody>
        </p:sp>
        <p:sp>
          <p:nvSpPr>
            <p:cNvPr id="355540" name="Freeform 212"/>
            <p:cNvSpPr/>
            <p:nvPr/>
          </p:nvSpPr>
          <p:spPr bwMode="auto">
            <a:xfrm>
              <a:off x="2529" y="3377"/>
              <a:ext cx="654" cy="40"/>
            </a:xfrm>
            <a:custGeom>
              <a:avLst/>
              <a:gdLst/>
              <a:ahLst/>
              <a:cxnLst>
                <a:cxn ang="0">
                  <a:pos x="1" y="1"/>
                </a:cxn>
                <a:cxn ang="0">
                  <a:pos x="9" y="4"/>
                </a:cxn>
                <a:cxn ang="0">
                  <a:pos x="25" y="12"/>
                </a:cxn>
                <a:cxn ang="0">
                  <a:pos x="51" y="22"/>
                </a:cxn>
                <a:cxn ang="0">
                  <a:pos x="86" y="34"/>
                </a:cxn>
                <a:cxn ang="0">
                  <a:pos x="134" y="47"/>
                </a:cxn>
                <a:cxn ang="0">
                  <a:pos x="194" y="59"/>
                </a:cxn>
                <a:cxn ang="0">
                  <a:pos x="267" y="71"/>
                </a:cxn>
                <a:cxn ang="0">
                  <a:pos x="354" y="81"/>
                </a:cxn>
                <a:cxn ang="0">
                  <a:pos x="458" y="90"/>
                </a:cxn>
                <a:cxn ang="0">
                  <a:pos x="577" y="94"/>
                </a:cxn>
                <a:cxn ang="0">
                  <a:pos x="712" y="94"/>
                </a:cxn>
                <a:cxn ang="0">
                  <a:pos x="866" y="90"/>
                </a:cxn>
                <a:cxn ang="0">
                  <a:pos x="1040" y="79"/>
                </a:cxn>
                <a:cxn ang="0">
                  <a:pos x="1233" y="61"/>
                </a:cxn>
                <a:cxn ang="0">
                  <a:pos x="1447" y="37"/>
                </a:cxn>
                <a:cxn ang="0">
                  <a:pos x="1560" y="22"/>
                </a:cxn>
                <a:cxn ang="0">
                  <a:pos x="1537" y="23"/>
                </a:cxn>
                <a:cxn ang="0">
                  <a:pos x="1494" y="25"/>
                </a:cxn>
                <a:cxn ang="0">
                  <a:pos x="1431" y="27"/>
                </a:cxn>
                <a:cxn ang="0">
                  <a:pos x="1352" y="29"/>
                </a:cxn>
                <a:cxn ang="0">
                  <a:pos x="1259" y="32"/>
                </a:cxn>
                <a:cxn ang="0">
                  <a:pos x="1155" y="34"/>
                </a:cxn>
                <a:cxn ang="0">
                  <a:pos x="1041" y="36"/>
                </a:cxn>
                <a:cxn ang="0">
                  <a:pos x="919" y="37"/>
                </a:cxn>
                <a:cxn ang="0">
                  <a:pos x="793" y="37"/>
                </a:cxn>
                <a:cxn ang="0">
                  <a:pos x="663" y="36"/>
                </a:cxn>
                <a:cxn ang="0">
                  <a:pos x="533" y="34"/>
                </a:cxn>
                <a:cxn ang="0">
                  <a:pos x="405" y="29"/>
                </a:cxn>
                <a:cxn ang="0">
                  <a:pos x="280" y="24"/>
                </a:cxn>
                <a:cxn ang="0">
                  <a:pos x="162" y="16"/>
                </a:cxn>
                <a:cxn ang="0">
                  <a:pos x="51" y="6"/>
                </a:cxn>
              </a:cxnLst>
              <a:rect l="0" t="0" r="r" b="b"/>
              <a:pathLst>
                <a:path w="1563" h="94">
                  <a:moveTo>
                    <a:pt x="0" y="0"/>
                  </a:moveTo>
                  <a:lnTo>
                    <a:pt x="1" y="1"/>
                  </a:lnTo>
                  <a:lnTo>
                    <a:pt x="4" y="2"/>
                  </a:lnTo>
                  <a:lnTo>
                    <a:pt x="9" y="4"/>
                  </a:lnTo>
                  <a:lnTo>
                    <a:pt x="16" y="7"/>
                  </a:lnTo>
                  <a:lnTo>
                    <a:pt x="25" y="12"/>
                  </a:lnTo>
                  <a:lnTo>
                    <a:pt x="37" y="17"/>
                  </a:lnTo>
                  <a:lnTo>
                    <a:pt x="51" y="22"/>
                  </a:lnTo>
                  <a:lnTo>
                    <a:pt x="68" y="28"/>
                  </a:lnTo>
                  <a:lnTo>
                    <a:pt x="86" y="34"/>
                  </a:lnTo>
                  <a:lnTo>
                    <a:pt x="109" y="40"/>
                  </a:lnTo>
                  <a:lnTo>
                    <a:pt x="134" y="47"/>
                  </a:lnTo>
                  <a:lnTo>
                    <a:pt x="163" y="53"/>
                  </a:lnTo>
                  <a:lnTo>
                    <a:pt x="194" y="59"/>
                  </a:lnTo>
                  <a:lnTo>
                    <a:pt x="229" y="66"/>
                  </a:lnTo>
                  <a:lnTo>
                    <a:pt x="267" y="71"/>
                  </a:lnTo>
                  <a:lnTo>
                    <a:pt x="309" y="76"/>
                  </a:lnTo>
                  <a:lnTo>
                    <a:pt x="354" y="81"/>
                  </a:lnTo>
                  <a:lnTo>
                    <a:pt x="404" y="85"/>
                  </a:lnTo>
                  <a:lnTo>
                    <a:pt x="458" y="90"/>
                  </a:lnTo>
                  <a:lnTo>
                    <a:pt x="514" y="92"/>
                  </a:lnTo>
                  <a:lnTo>
                    <a:pt x="577" y="94"/>
                  </a:lnTo>
                  <a:lnTo>
                    <a:pt x="642" y="94"/>
                  </a:lnTo>
                  <a:lnTo>
                    <a:pt x="712" y="94"/>
                  </a:lnTo>
                  <a:lnTo>
                    <a:pt x="788" y="92"/>
                  </a:lnTo>
                  <a:lnTo>
                    <a:pt x="866" y="90"/>
                  </a:lnTo>
                  <a:lnTo>
                    <a:pt x="951" y="85"/>
                  </a:lnTo>
                  <a:lnTo>
                    <a:pt x="1040" y="79"/>
                  </a:lnTo>
                  <a:lnTo>
                    <a:pt x="1134" y="71"/>
                  </a:lnTo>
                  <a:lnTo>
                    <a:pt x="1233" y="61"/>
                  </a:lnTo>
                  <a:lnTo>
                    <a:pt x="1338" y="50"/>
                  </a:lnTo>
                  <a:lnTo>
                    <a:pt x="1447" y="37"/>
                  </a:lnTo>
                  <a:lnTo>
                    <a:pt x="1563" y="22"/>
                  </a:lnTo>
                  <a:lnTo>
                    <a:pt x="1560" y="22"/>
                  </a:lnTo>
                  <a:lnTo>
                    <a:pt x="1552" y="22"/>
                  </a:lnTo>
                  <a:lnTo>
                    <a:pt x="1537" y="23"/>
                  </a:lnTo>
                  <a:lnTo>
                    <a:pt x="1518" y="24"/>
                  </a:lnTo>
                  <a:lnTo>
                    <a:pt x="1494" y="25"/>
                  </a:lnTo>
                  <a:lnTo>
                    <a:pt x="1465" y="25"/>
                  </a:lnTo>
                  <a:lnTo>
                    <a:pt x="1431" y="27"/>
                  </a:lnTo>
                  <a:lnTo>
                    <a:pt x="1394" y="28"/>
                  </a:lnTo>
                  <a:lnTo>
                    <a:pt x="1352" y="29"/>
                  </a:lnTo>
                  <a:lnTo>
                    <a:pt x="1308" y="30"/>
                  </a:lnTo>
                  <a:lnTo>
                    <a:pt x="1259" y="32"/>
                  </a:lnTo>
                  <a:lnTo>
                    <a:pt x="1209" y="33"/>
                  </a:lnTo>
                  <a:lnTo>
                    <a:pt x="1155" y="34"/>
                  </a:lnTo>
                  <a:lnTo>
                    <a:pt x="1099" y="35"/>
                  </a:lnTo>
                  <a:lnTo>
                    <a:pt x="1041" y="36"/>
                  </a:lnTo>
                  <a:lnTo>
                    <a:pt x="981" y="36"/>
                  </a:lnTo>
                  <a:lnTo>
                    <a:pt x="919" y="37"/>
                  </a:lnTo>
                  <a:lnTo>
                    <a:pt x="857" y="37"/>
                  </a:lnTo>
                  <a:lnTo>
                    <a:pt x="793" y="37"/>
                  </a:lnTo>
                  <a:lnTo>
                    <a:pt x="729" y="37"/>
                  </a:lnTo>
                  <a:lnTo>
                    <a:pt x="663" y="36"/>
                  </a:lnTo>
                  <a:lnTo>
                    <a:pt x="598" y="35"/>
                  </a:lnTo>
                  <a:lnTo>
                    <a:pt x="533" y="34"/>
                  </a:lnTo>
                  <a:lnTo>
                    <a:pt x="469" y="32"/>
                  </a:lnTo>
                  <a:lnTo>
                    <a:pt x="405" y="29"/>
                  </a:lnTo>
                  <a:lnTo>
                    <a:pt x="342" y="27"/>
                  </a:lnTo>
                  <a:lnTo>
                    <a:pt x="280" y="24"/>
                  </a:lnTo>
                  <a:lnTo>
                    <a:pt x="220" y="21"/>
                  </a:lnTo>
                  <a:lnTo>
                    <a:pt x="162" y="16"/>
                  </a:lnTo>
                  <a:lnTo>
                    <a:pt x="106" y="11"/>
                  </a:lnTo>
                  <a:lnTo>
                    <a:pt x="51" y="6"/>
                  </a:lnTo>
                  <a:lnTo>
                    <a:pt x="0" y="0"/>
                  </a:lnTo>
                  <a:close/>
                </a:path>
              </a:pathLst>
            </a:custGeom>
            <a:solidFill>
              <a:srgbClr val="999999"/>
            </a:solidFill>
            <a:ln w="9525">
              <a:noFill/>
              <a:round/>
            </a:ln>
          </p:spPr>
          <p:txBody>
            <a:bodyPr/>
            <a:lstStyle/>
            <a:p>
              <a:endParaRPr lang="en-US"/>
            </a:p>
          </p:txBody>
        </p:sp>
        <p:sp>
          <p:nvSpPr>
            <p:cNvPr id="355541" name="Freeform 213"/>
            <p:cNvSpPr/>
            <p:nvPr/>
          </p:nvSpPr>
          <p:spPr bwMode="auto">
            <a:xfrm>
              <a:off x="2696" y="2634"/>
              <a:ext cx="334" cy="297"/>
            </a:xfrm>
            <a:custGeom>
              <a:avLst/>
              <a:gdLst/>
              <a:ahLst/>
              <a:cxnLst>
                <a:cxn ang="0">
                  <a:pos x="32" y="639"/>
                </a:cxn>
                <a:cxn ang="0">
                  <a:pos x="13" y="485"/>
                </a:cxn>
                <a:cxn ang="0">
                  <a:pos x="0" y="271"/>
                </a:cxn>
                <a:cxn ang="0">
                  <a:pos x="14" y="95"/>
                </a:cxn>
                <a:cxn ang="0">
                  <a:pos x="40" y="52"/>
                </a:cxn>
                <a:cxn ang="0">
                  <a:pos x="43" y="50"/>
                </a:cxn>
                <a:cxn ang="0">
                  <a:pos x="49" y="45"/>
                </a:cxn>
                <a:cxn ang="0">
                  <a:pos x="60" y="40"/>
                </a:cxn>
                <a:cxn ang="0">
                  <a:pos x="74" y="33"/>
                </a:cxn>
                <a:cxn ang="0">
                  <a:pos x="94" y="26"/>
                </a:cxn>
                <a:cxn ang="0">
                  <a:pos x="119" y="19"/>
                </a:cxn>
                <a:cxn ang="0">
                  <a:pos x="150" y="12"/>
                </a:cxn>
                <a:cxn ang="0">
                  <a:pos x="187" y="7"/>
                </a:cxn>
                <a:cxn ang="0">
                  <a:pos x="232" y="3"/>
                </a:cxn>
                <a:cxn ang="0">
                  <a:pos x="285" y="0"/>
                </a:cxn>
                <a:cxn ang="0">
                  <a:pos x="345" y="1"/>
                </a:cxn>
                <a:cxn ang="0">
                  <a:pos x="414" y="5"/>
                </a:cxn>
                <a:cxn ang="0">
                  <a:pos x="494" y="11"/>
                </a:cxn>
                <a:cxn ang="0">
                  <a:pos x="582" y="21"/>
                </a:cxn>
                <a:cxn ang="0">
                  <a:pos x="681" y="37"/>
                </a:cxn>
                <a:cxn ang="0">
                  <a:pos x="737" y="45"/>
                </a:cxn>
                <a:cxn ang="0">
                  <a:pos x="752" y="50"/>
                </a:cxn>
                <a:cxn ang="0">
                  <a:pos x="773" y="68"/>
                </a:cxn>
                <a:cxn ang="0">
                  <a:pos x="793" y="115"/>
                </a:cxn>
                <a:cxn ang="0">
                  <a:pos x="799" y="178"/>
                </a:cxn>
                <a:cxn ang="0">
                  <a:pos x="794" y="336"/>
                </a:cxn>
                <a:cxn ang="0">
                  <a:pos x="771" y="545"/>
                </a:cxn>
                <a:cxn ang="0">
                  <a:pos x="718" y="693"/>
                </a:cxn>
                <a:cxn ang="0">
                  <a:pos x="670" y="709"/>
                </a:cxn>
                <a:cxn ang="0">
                  <a:pos x="620" y="710"/>
                </a:cxn>
                <a:cxn ang="0">
                  <a:pos x="534" y="712"/>
                </a:cxn>
                <a:cxn ang="0">
                  <a:pos x="426" y="712"/>
                </a:cxn>
                <a:cxn ang="0">
                  <a:pos x="309" y="709"/>
                </a:cxn>
                <a:cxn ang="0">
                  <a:pos x="197" y="703"/>
                </a:cxn>
                <a:cxn ang="0">
                  <a:pos x="105" y="692"/>
                </a:cxn>
                <a:cxn ang="0">
                  <a:pos x="47" y="674"/>
                </a:cxn>
              </a:cxnLst>
              <a:rect l="0" t="0" r="r" b="b"/>
              <a:pathLst>
                <a:path w="799" h="712">
                  <a:moveTo>
                    <a:pt x="35" y="663"/>
                  </a:moveTo>
                  <a:lnTo>
                    <a:pt x="32" y="639"/>
                  </a:lnTo>
                  <a:lnTo>
                    <a:pt x="23" y="576"/>
                  </a:lnTo>
                  <a:lnTo>
                    <a:pt x="13" y="485"/>
                  </a:lnTo>
                  <a:lnTo>
                    <a:pt x="5" y="380"/>
                  </a:lnTo>
                  <a:lnTo>
                    <a:pt x="0" y="271"/>
                  </a:lnTo>
                  <a:lnTo>
                    <a:pt x="2" y="172"/>
                  </a:lnTo>
                  <a:lnTo>
                    <a:pt x="14" y="95"/>
                  </a:lnTo>
                  <a:lnTo>
                    <a:pt x="40" y="52"/>
                  </a:lnTo>
                  <a:lnTo>
                    <a:pt x="40" y="52"/>
                  </a:lnTo>
                  <a:lnTo>
                    <a:pt x="41" y="51"/>
                  </a:lnTo>
                  <a:lnTo>
                    <a:pt x="43" y="50"/>
                  </a:lnTo>
                  <a:lnTo>
                    <a:pt x="46" y="47"/>
                  </a:lnTo>
                  <a:lnTo>
                    <a:pt x="49" y="45"/>
                  </a:lnTo>
                  <a:lnTo>
                    <a:pt x="53" y="42"/>
                  </a:lnTo>
                  <a:lnTo>
                    <a:pt x="60" y="40"/>
                  </a:lnTo>
                  <a:lnTo>
                    <a:pt x="66" y="37"/>
                  </a:lnTo>
                  <a:lnTo>
                    <a:pt x="74" y="33"/>
                  </a:lnTo>
                  <a:lnTo>
                    <a:pt x="83" y="29"/>
                  </a:lnTo>
                  <a:lnTo>
                    <a:pt x="94" y="26"/>
                  </a:lnTo>
                  <a:lnTo>
                    <a:pt x="105" y="22"/>
                  </a:lnTo>
                  <a:lnTo>
                    <a:pt x="119" y="19"/>
                  </a:lnTo>
                  <a:lnTo>
                    <a:pt x="133" y="16"/>
                  </a:lnTo>
                  <a:lnTo>
                    <a:pt x="150" y="12"/>
                  </a:lnTo>
                  <a:lnTo>
                    <a:pt x="167" y="9"/>
                  </a:lnTo>
                  <a:lnTo>
                    <a:pt x="187" y="7"/>
                  </a:lnTo>
                  <a:lnTo>
                    <a:pt x="208" y="5"/>
                  </a:lnTo>
                  <a:lnTo>
                    <a:pt x="232" y="3"/>
                  </a:lnTo>
                  <a:lnTo>
                    <a:pt x="257" y="1"/>
                  </a:lnTo>
                  <a:lnTo>
                    <a:pt x="285" y="0"/>
                  </a:lnTo>
                  <a:lnTo>
                    <a:pt x="314" y="0"/>
                  </a:lnTo>
                  <a:lnTo>
                    <a:pt x="345" y="1"/>
                  </a:lnTo>
                  <a:lnTo>
                    <a:pt x="379" y="3"/>
                  </a:lnTo>
                  <a:lnTo>
                    <a:pt x="414" y="5"/>
                  </a:lnTo>
                  <a:lnTo>
                    <a:pt x="453" y="7"/>
                  </a:lnTo>
                  <a:lnTo>
                    <a:pt x="494" y="11"/>
                  </a:lnTo>
                  <a:lnTo>
                    <a:pt x="536" y="16"/>
                  </a:lnTo>
                  <a:lnTo>
                    <a:pt x="582" y="21"/>
                  </a:lnTo>
                  <a:lnTo>
                    <a:pt x="631" y="28"/>
                  </a:lnTo>
                  <a:lnTo>
                    <a:pt x="681" y="37"/>
                  </a:lnTo>
                  <a:lnTo>
                    <a:pt x="735" y="45"/>
                  </a:lnTo>
                  <a:lnTo>
                    <a:pt x="737" y="45"/>
                  </a:lnTo>
                  <a:lnTo>
                    <a:pt x="743" y="46"/>
                  </a:lnTo>
                  <a:lnTo>
                    <a:pt x="752" y="50"/>
                  </a:lnTo>
                  <a:lnTo>
                    <a:pt x="763" y="56"/>
                  </a:lnTo>
                  <a:lnTo>
                    <a:pt x="773" y="68"/>
                  </a:lnTo>
                  <a:lnTo>
                    <a:pt x="784" y="88"/>
                  </a:lnTo>
                  <a:lnTo>
                    <a:pt x="793" y="115"/>
                  </a:lnTo>
                  <a:lnTo>
                    <a:pt x="799" y="153"/>
                  </a:lnTo>
                  <a:lnTo>
                    <a:pt x="799" y="178"/>
                  </a:lnTo>
                  <a:lnTo>
                    <a:pt x="798" y="244"/>
                  </a:lnTo>
                  <a:lnTo>
                    <a:pt x="794" y="336"/>
                  </a:lnTo>
                  <a:lnTo>
                    <a:pt x="786" y="441"/>
                  </a:lnTo>
                  <a:lnTo>
                    <a:pt x="771" y="545"/>
                  </a:lnTo>
                  <a:lnTo>
                    <a:pt x="749" y="634"/>
                  </a:lnTo>
                  <a:lnTo>
                    <a:pt x="718" y="693"/>
                  </a:lnTo>
                  <a:lnTo>
                    <a:pt x="677" y="709"/>
                  </a:lnTo>
                  <a:lnTo>
                    <a:pt x="670" y="709"/>
                  </a:lnTo>
                  <a:lnTo>
                    <a:pt x="651" y="710"/>
                  </a:lnTo>
                  <a:lnTo>
                    <a:pt x="620" y="710"/>
                  </a:lnTo>
                  <a:lnTo>
                    <a:pt x="581" y="712"/>
                  </a:lnTo>
                  <a:lnTo>
                    <a:pt x="534" y="712"/>
                  </a:lnTo>
                  <a:lnTo>
                    <a:pt x="482" y="712"/>
                  </a:lnTo>
                  <a:lnTo>
                    <a:pt x="426" y="712"/>
                  </a:lnTo>
                  <a:lnTo>
                    <a:pt x="367" y="710"/>
                  </a:lnTo>
                  <a:lnTo>
                    <a:pt x="309" y="709"/>
                  </a:lnTo>
                  <a:lnTo>
                    <a:pt x="251" y="706"/>
                  </a:lnTo>
                  <a:lnTo>
                    <a:pt x="197" y="703"/>
                  </a:lnTo>
                  <a:lnTo>
                    <a:pt x="147" y="697"/>
                  </a:lnTo>
                  <a:lnTo>
                    <a:pt x="105" y="692"/>
                  </a:lnTo>
                  <a:lnTo>
                    <a:pt x="71" y="684"/>
                  </a:lnTo>
                  <a:lnTo>
                    <a:pt x="47" y="674"/>
                  </a:lnTo>
                  <a:lnTo>
                    <a:pt x="35" y="663"/>
                  </a:lnTo>
                  <a:close/>
                </a:path>
              </a:pathLst>
            </a:custGeom>
            <a:solidFill>
              <a:srgbClr val="00EA6B"/>
            </a:solidFill>
            <a:ln w="9525">
              <a:noFill/>
              <a:round/>
            </a:ln>
          </p:spPr>
          <p:txBody>
            <a:bodyPr/>
            <a:lstStyle/>
            <a:p>
              <a:endParaRPr lang="en-US"/>
            </a:p>
          </p:txBody>
        </p:sp>
        <p:sp>
          <p:nvSpPr>
            <p:cNvPr id="355542" name="Freeform 214"/>
            <p:cNvSpPr/>
            <p:nvPr/>
          </p:nvSpPr>
          <p:spPr bwMode="auto">
            <a:xfrm>
              <a:off x="2624" y="2604"/>
              <a:ext cx="48" cy="357"/>
            </a:xfrm>
            <a:custGeom>
              <a:avLst/>
              <a:gdLst/>
              <a:ahLst/>
              <a:cxnLst>
                <a:cxn ang="0">
                  <a:pos x="39" y="782"/>
                </a:cxn>
                <a:cxn ang="0">
                  <a:pos x="38" y="782"/>
                </a:cxn>
                <a:cxn ang="0">
                  <a:pos x="35" y="776"/>
                </a:cxn>
                <a:cxn ang="0">
                  <a:pos x="32" y="761"/>
                </a:cxn>
                <a:cxn ang="0">
                  <a:pos x="27" y="728"/>
                </a:cxn>
                <a:cxn ang="0">
                  <a:pos x="21" y="671"/>
                </a:cxn>
                <a:cxn ang="0">
                  <a:pos x="15" y="584"/>
                </a:cxn>
                <a:cxn ang="0">
                  <a:pos x="7" y="462"/>
                </a:cxn>
                <a:cxn ang="0">
                  <a:pos x="1" y="296"/>
                </a:cxn>
                <a:cxn ang="0">
                  <a:pos x="0" y="211"/>
                </a:cxn>
                <a:cxn ang="0">
                  <a:pos x="1" y="112"/>
                </a:cxn>
                <a:cxn ang="0">
                  <a:pos x="6" y="31"/>
                </a:cxn>
                <a:cxn ang="0">
                  <a:pos x="17" y="0"/>
                </a:cxn>
                <a:cxn ang="0">
                  <a:pos x="17" y="23"/>
                </a:cxn>
                <a:cxn ang="0">
                  <a:pos x="16" y="85"/>
                </a:cxn>
                <a:cxn ang="0">
                  <a:pos x="15" y="177"/>
                </a:cxn>
                <a:cxn ang="0">
                  <a:pos x="16" y="291"/>
                </a:cxn>
                <a:cxn ang="0">
                  <a:pos x="18" y="417"/>
                </a:cxn>
                <a:cxn ang="0">
                  <a:pos x="22" y="546"/>
                </a:cxn>
                <a:cxn ang="0">
                  <a:pos x="29" y="671"/>
                </a:cxn>
                <a:cxn ang="0">
                  <a:pos x="39" y="782"/>
                </a:cxn>
              </a:cxnLst>
              <a:rect l="0" t="0" r="r" b="b"/>
              <a:pathLst>
                <a:path w="39" h="782">
                  <a:moveTo>
                    <a:pt x="39" y="782"/>
                  </a:moveTo>
                  <a:lnTo>
                    <a:pt x="38" y="782"/>
                  </a:lnTo>
                  <a:lnTo>
                    <a:pt x="35" y="776"/>
                  </a:lnTo>
                  <a:lnTo>
                    <a:pt x="32" y="761"/>
                  </a:lnTo>
                  <a:lnTo>
                    <a:pt x="27" y="728"/>
                  </a:lnTo>
                  <a:lnTo>
                    <a:pt x="21" y="671"/>
                  </a:lnTo>
                  <a:lnTo>
                    <a:pt x="15" y="584"/>
                  </a:lnTo>
                  <a:lnTo>
                    <a:pt x="7" y="462"/>
                  </a:lnTo>
                  <a:lnTo>
                    <a:pt x="1" y="296"/>
                  </a:lnTo>
                  <a:lnTo>
                    <a:pt x="0" y="211"/>
                  </a:lnTo>
                  <a:lnTo>
                    <a:pt x="1" y="112"/>
                  </a:lnTo>
                  <a:lnTo>
                    <a:pt x="6" y="31"/>
                  </a:lnTo>
                  <a:lnTo>
                    <a:pt x="17" y="0"/>
                  </a:lnTo>
                  <a:lnTo>
                    <a:pt x="17" y="23"/>
                  </a:lnTo>
                  <a:lnTo>
                    <a:pt x="16" y="85"/>
                  </a:lnTo>
                  <a:lnTo>
                    <a:pt x="15" y="177"/>
                  </a:lnTo>
                  <a:lnTo>
                    <a:pt x="16" y="291"/>
                  </a:lnTo>
                  <a:lnTo>
                    <a:pt x="18" y="417"/>
                  </a:lnTo>
                  <a:lnTo>
                    <a:pt x="22" y="546"/>
                  </a:lnTo>
                  <a:lnTo>
                    <a:pt x="29" y="671"/>
                  </a:lnTo>
                  <a:lnTo>
                    <a:pt x="39" y="782"/>
                  </a:lnTo>
                  <a:close/>
                </a:path>
              </a:pathLst>
            </a:custGeom>
            <a:solidFill>
              <a:srgbClr val="000000"/>
            </a:solidFill>
            <a:ln w="9525">
              <a:noFill/>
              <a:round/>
            </a:ln>
          </p:spPr>
          <p:txBody>
            <a:bodyPr/>
            <a:lstStyle/>
            <a:p>
              <a:endParaRPr lang="en-US"/>
            </a:p>
          </p:txBody>
        </p:sp>
        <p:sp>
          <p:nvSpPr>
            <p:cNvPr id="355543" name="Freeform 215"/>
            <p:cNvSpPr/>
            <p:nvPr/>
          </p:nvSpPr>
          <p:spPr bwMode="auto">
            <a:xfrm>
              <a:off x="2681" y="2973"/>
              <a:ext cx="354" cy="15"/>
            </a:xfrm>
            <a:custGeom>
              <a:avLst/>
              <a:gdLst/>
              <a:ahLst/>
              <a:cxnLst>
                <a:cxn ang="0">
                  <a:pos x="1" y="0"/>
                </a:cxn>
                <a:cxn ang="0">
                  <a:pos x="0" y="1"/>
                </a:cxn>
                <a:cxn ang="0">
                  <a:pos x="2" y="4"/>
                </a:cxn>
                <a:cxn ang="0">
                  <a:pos x="9" y="6"/>
                </a:cxn>
                <a:cxn ang="0">
                  <a:pos x="21" y="9"/>
                </a:cxn>
                <a:cxn ang="0">
                  <a:pos x="45" y="13"/>
                </a:cxn>
                <a:cxn ang="0">
                  <a:pos x="80" y="17"/>
                </a:cxn>
                <a:cxn ang="0">
                  <a:pos x="131" y="21"/>
                </a:cxn>
                <a:cxn ang="0">
                  <a:pos x="179" y="24"/>
                </a:cxn>
                <a:cxn ang="0">
                  <a:pos x="217" y="27"/>
                </a:cxn>
                <a:cxn ang="0">
                  <a:pos x="262" y="28"/>
                </a:cxn>
                <a:cxn ang="0">
                  <a:pos x="312" y="30"/>
                </a:cxn>
                <a:cxn ang="0">
                  <a:pos x="366" y="32"/>
                </a:cxn>
                <a:cxn ang="0">
                  <a:pos x="422" y="33"/>
                </a:cxn>
                <a:cxn ang="0">
                  <a:pos x="480" y="34"/>
                </a:cxn>
                <a:cxn ang="0">
                  <a:pos x="538" y="35"/>
                </a:cxn>
                <a:cxn ang="0">
                  <a:pos x="595" y="36"/>
                </a:cxn>
                <a:cxn ang="0">
                  <a:pos x="649" y="36"/>
                </a:cxn>
                <a:cxn ang="0">
                  <a:pos x="700" y="35"/>
                </a:cxn>
                <a:cxn ang="0">
                  <a:pos x="744" y="34"/>
                </a:cxn>
                <a:cxn ang="0">
                  <a:pos x="783" y="33"/>
                </a:cxn>
                <a:cxn ang="0">
                  <a:pos x="813" y="30"/>
                </a:cxn>
                <a:cxn ang="0">
                  <a:pos x="835" y="27"/>
                </a:cxn>
                <a:cxn ang="0">
                  <a:pos x="847" y="22"/>
                </a:cxn>
                <a:cxn ang="0">
                  <a:pos x="846" y="20"/>
                </a:cxn>
                <a:cxn ang="0">
                  <a:pos x="830" y="20"/>
                </a:cxn>
                <a:cxn ang="0">
                  <a:pos x="800" y="20"/>
                </a:cxn>
                <a:cxn ang="0">
                  <a:pos x="758" y="20"/>
                </a:cxn>
                <a:cxn ang="0">
                  <a:pos x="705" y="21"/>
                </a:cxn>
                <a:cxn ang="0">
                  <a:pos x="645" y="21"/>
                </a:cxn>
                <a:cxn ang="0">
                  <a:pos x="578" y="21"/>
                </a:cxn>
                <a:cxn ang="0">
                  <a:pos x="506" y="20"/>
                </a:cxn>
                <a:cxn ang="0">
                  <a:pos x="433" y="20"/>
                </a:cxn>
                <a:cxn ang="0">
                  <a:pos x="359" y="19"/>
                </a:cxn>
                <a:cxn ang="0">
                  <a:pos x="286" y="18"/>
                </a:cxn>
                <a:cxn ang="0">
                  <a:pos x="218" y="16"/>
                </a:cxn>
                <a:cxn ang="0">
                  <a:pos x="154" y="13"/>
                </a:cxn>
                <a:cxn ang="0">
                  <a:pos x="98" y="10"/>
                </a:cxn>
                <a:cxn ang="0">
                  <a:pos x="50" y="7"/>
                </a:cxn>
                <a:cxn ang="0">
                  <a:pos x="15" y="2"/>
                </a:cxn>
              </a:cxnLst>
              <a:rect l="0" t="0" r="r" b="b"/>
              <a:pathLst>
                <a:path w="848" h="36">
                  <a:moveTo>
                    <a:pt x="1" y="0"/>
                  </a:moveTo>
                  <a:lnTo>
                    <a:pt x="1" y="0"/>
                  </a:lnTo>
                  <a:lnTo>
                    <a:pt x="0" y="0"/>
                  </a:lnTo>
                  <a:lnTo>
                    <a:pt x="0" y="1"/>
                  </a:lnTo>
                  <a:lnTo>
                    <a:pt x="1" y="2"/>
                  </a:lnTo>
                  <a:lnTo>
                    <a:pt x="2" y="4"/>
                  </a:lnTo>
                  <a:lnTo>
                    <a:pt x="5" y="5"/>
                  </a:lnTo>
                  <a:lnTo>
                    <a:pt x="9" y="6"/>
                  </a:lnTo>
                  <a:lnTo>
                    <a:pt x="14" y="8"/>
                  </a:lnTo>
                  <a:lnTo>
                    <a:pt x="21" y="9"/>
                  </a:lnTo>
                  <a:lnTo>
                    <a:pt x="31" y="11"/>
                  </a:lnTo>
                  <a:lnTo>
                    <a:pt x="45" y="13"/>
                  </a:lnTo>
                  <a:lnTo>
                    <a:pt x="60" y="15"/>
                  </a:lnTo>
                  <a:lnTo>
                    <a:pt x="80" y="17"/>
                  </a:lnTo>
                  <a:lnTo>
                    <a:pt x="104" y="19"/>
                  </a:lnTo>
                  <a:lnTo>
                    <a:pt x="131" y="21"/>
                  </a:lnTo>
                  <a:lnTo>
                    <a:pt x="163" y="23"/>
                  </a:lnTo>
                  <a:lnTo>
                    <a:pt x="179" y="24"/>
                  </a:lnTo>
                  <a:lnTo>
                    <a:pt x="197" y="25"/>
                  </a:lnTo>
                  <a:lnTo>
                    <a:pt x="217" y="27"/>
                  </a:lnTo>
                  <a:lnTo>
                    <a:pt x="238" y="28"/>
                  </a:lnTo>
                  <a:lnTo>
                    <a:pt x="262" y="28"/>
                  </a:lnTo>
                  <a:lnTo>
                    <a:pt x="286" y="29"/>
                  </a:lnTo>
                  <a:lnTo>
                    <a:pt x="312" y="30"/>
                  </a:lnTo>
                  <a:lnTo>
                    <a:pt x="339" y="31"/>
                  </a:lnTo>
                  <a:lnTo>
                    <a:pt x="366" y="32"/>
                  </a:lnTo>
                  <a:lnTo>
                    <a:pt x="393" y="33"/>
                  </a:lnTo>
                  <a:lnTo>
                    <a:pt x="422" y="33"/>
                  </a:lnTo>
                  <a:lnTo>
                    <a:pt x="451" y="34"/>
                  </a:lnTo>
                  <a:lnTo>
                    <a:pt x="480" y="34"/>
                  </a:lnTo>
                  <a:lnTo>
                    <a:pt x="509" y="35"/>
                  </a:lnTo>
                  <a:lnTo>
                    <a:pt x="538" y="35"/>
                  </a:lnTo>
                  <a:lnTo>
                    <a:pt x="567" y="36"/>
                  </a:lnTo>
                  <a:lnTo>
                    <a:pt x="595" y="36"/>
                  </a:lnTo>
                  <a:lnTo>
                    <a:pt x="622" y="36"/>
                  </a:lnTo>
                  <a:lnTo>
                    <a:pt x="649" y="36"/>
                  </a:lnTo>
                  <a:lnTo>
                    <a:pt x="675" y="36"/>
                  </a:lnTo>
                  <a:lnTo>
                    <a:pt x="700" y="35"/>
                  </a:lnTo>
                  <a:lnTo>
                    <a:pt x="722" y="35"/>
                  </a:lnTo>
                  <a:lnTo>
                    <a:pt x="744" y="34"/>
                  </a:lnTo>
                  <a:lnTo>
                    <a:pt x="765" y="34"/>
                  </a:lnTo>
                  <a:lnTo>
                    <a:pt x="783" y="33"/>
                  </a:lnTo>
                  <a:lnTo>
                    <a:pt x="799" y="32"/>
                  </a:lnTo>
                  <a:lnTo>
                    <a:pt x="813" y="30"/>
                  </a:lnTo>
                  <a:lnTo>
                    <a:pt x="826" y="29"/>
                  </a:lnTo>
                  <a:lnTo>
                    <a:pt x="835" y="27"/>
                  </a:lnTo>
                  <a:lnTo>
                    <a:pt x="842" y="24"/>
                  </a:lnTo>
                  <a:lnTo>
                    <a:pt x="847" y="22"/>
                  </a:lnTo>
                  <a:lnTo>
                    <a:pt x="848" y="20"/>
                  </a:lnTo>
                  <a:lnTo>
                    <a:pt x="846" y="20"/>
                  </a:lnTo>
                  <a:lnTo>
                    <a:pt x="839" y="20"/>
                  </a:lnTo>
                  <a:lnTo>
                    <a:pt x="830" y="20"/>
                  </a:lnTo>
                  <a:lnTo>
                    <a:pt x="817" y="20"/>
                  </a:lnTo>
                  <a:lnTo>
                    <a:pt x="800" y="20"/>
                  </a:lnTo>
                  <a:lnTo>
                    <a:pt x="780" y="20"/>
                  </a:lnTo>
                  <a:lnTo>
                    <a:pt x="758" y="20"/>
                  </a:lnTo>
                  <a:lnTo>
                    <a:pt x="733" y="21"/>
                  </a:lnTo>
                  <a:lnTo>
                    <a:pt x="705" y="21"/>
                  </a:lnTo>
                  <a:lnTo>
                    <a:pt x="676" y="21"/>
                  </a:lnTo>
                  <a:lnTo>
                    <a:pt x="645" y="21"/>
                  </a:lnTo>
                  <a:lnTo>
                    <a:pt x="612" y="21"/>
                  </a:lnTo>
                  <a:lnTo>
                    <a:pt x="578" y="21"/>
                  </a:lnTo>
                  <a:lnTo>
                    <a:pt x="542" y="20"/>
                  </a:lnTo>
                  <a:lnTo>
                    <a:pt x="506" y="20"/>
                  </a:lnTo>
                  <a:lnTo>
                    <a:pt x="470" y="20"/>
                  </a:lnTo>
                  <a:lnTo>
                    <a:pt x="433" y="20"/>
                  </a:lnTo>
                  <a:lnTo>
                    <a:pt x="396" y="19"/>
                  </a:lnTo>
                  <a:lnTo>
                    <a:pt x="359" y="19"/>
                  </a:lnTo>
                  <a:lnTo>
                    <a:pt x="322" y="18"/>
                  </a:lnTo>
                  <a:lnTo>
                    <a:pt x="286" y="18"/>
                  </a:lnTo>
                  <a:lnTo>
                    <a:pt x="252" y="17"/>
                  </a:lnTo>
                  <a:lnTo>
                    <a:pt x="218" y="16"/>
                  </a:lnTo>
                  <a:lnTo>
                    <a:pt x="185" y="15"/>
                  </a:lnTo>
                  <a:lnTo>
                    <a:pt x="154" y="13"/>
                  </a:lnTo>
                  <a:lnTo>
                    <a:pt x="125" y="12"/>
                  </a:lnTo>
                  <a:lnTo>
                    <a:pt x="98" y="10"/>
                  </a:lnTo>
                  <a:lnTo>
                    <a:pt x="73" y="9"/>
                  </a:lnTo>
                  <a:lnTo>
                    <a:pt x="50" y="7"/>
                  </a:lnTo>
                  <a:lnTo>
                    <a:pt x="30" y="5"/>
                  </a:lnTo>
                  <a:lnTo>
                    <a:pt x="15" y="2"/>
                  </a:lnTo>
                  <a:lnTo>
                    <a:pt x="1" y="0"/>
                  </a:lnTo>
                  <a:close/>
                </a:path>
              </a:pathLst>
            </a:custGeom>
            <a:solidFill>
              <a:srgbClr val="000000"/>
            </a:solidFill>
            <a:ln w="9525">
              <a:noFill/>
              <a:round/>
            </a:ln>
          </p:spPr>
          <p:txBody>
            <a:bodyPr/>
            <a:lstStyle/>
            <a:p>
              <a:endParaRPr lang="en-US"/>
            </a:p>
          </p:txBody>
        </p:sp>
        <p:sp>
          <p:nvSpPr>
            <p:cNvPr id="355544" name="Freeform 216"/>
            <p:cNvSpPr/>
            <p:nvPr/>
          </p:nvSpPr>
          <p:spPr bwMode="auto">
            <a:xfrm>
              <a:off x="2783" y="2631"/>
              <a:ext cx="249" cy="39"/>
            </a:xfrm>
            <a:custGeom>
              <a:avLst/>
              <a:gdLst/>
              <a:ahLst/>
              <a:cxnLst>
                <a:cxn ang="0">
                  <a:pos x="593" y="93"/>
                </a:cxn>
                <a:cxn ang="0">
                  <a:pos x="593" y="91"/>
                </a:cxn>
                <a:cxn ang="0">
                  <a:pos x="592" y="84"/>
                </a:cxn>
                <a:cxn ang="0">
                  <a:pos x="591" y="75"/>
                </a:cxn>
                <a:cxn ang="0">
                  <a:pos x="587" y="64"/>
                </a:cxn>
                <a:cxn ang="0">
                  <a:pos x="581" y="53"/>
                </a:cxn>
                <a:cxn ang="0">
                  <a:pos x="573" y="43"/>
                </a:cxn>
                <a:cxn ang="0">
                  <a:pos x="559" y="35"/>
                </a:cxn>
                <a:cxn ang="0">
                  <a:pos x="543" y="29"/>
                </a:cxn>
                <a:cxn ang="0">
                  <a:pos x="538" y="29"/>
                </a:cxn>
                <a:cxn ang="0">
                  <a:pos x="526" y="27"/>
                </a:cxn>
                <a:cxn ang="0">
                  <a:pos x="506" y="25"/>
                </a:cxn>
                <a:cxn ang="0">
                  <a:pos x="482" y="22"/>
                </a:cxn>
                <a:cxn ang="0">
                  <a:pos x="451" y="18"/>
                </a:cxn>
                <a:cxn ang="0">
                  <a:pos x="415" y="15"/>
                </a:cxn>
                <a:cxn ang="0">
                  <a:pos x="376" y="12"/>
                </a:cxn>
                <a:cxn ang="0">
                  <a:pos x="334" y="9"/>
                </a:cxn>
                <a:cxn ang="0">
                  <a:pos x="290" y="5"/>
                </a:cxn>
                <a:cxn ang="0">
                  <a:pos x="245" y="2"/>
                </a:cxn>
                <a:cxn ang="0">
                  <a:pos x="200" y="1"/>
                </a:cxn>
                <a:cxn ang="0">
                  <a:pos x="155" y="0"/>
                </a:cxn>
                <a:cxn ang="0">
                  <a:pos x="112" y="0"/>
                </a:cxn>
                <a:cxn ang="0">
                  <a:pos x="71" y="1"/>
                </a:cxn>
                <a:cxn ang="0">
                  <a:pos x="34" y="3"/>
                </a:cxn>
                <a:cxn ang="0">
                  <a:pos x="0" y="7"/>
                </a:cxn>
                <a:cxn ang="0">
                  <a:pos x="4" y="7"/>
                </a:cxn>
                <a:cxn ang="0">
                  <a:pos x="16" y="7"/>
                </a:cxn>
                <a:cxn ang="0">
                  <a:pos x="35" y="7"/>
                </a:cxn>
                <a:cxn ang="0">
                  <a:pos x="60" y="9"/>
                </a:cxn>
                <a:cxn ang="0">
                  <a:pos x="90" y="9"/>
                </a:cxn>
                <a:cxn ang="0">
                  <a:pos x="125" y="10"/>
                </a:cxn>
                <a:cxn ang="0">
                  <a:pos x="163" y="11"/>
                </a:cxn>
                <a:cxn ang="0">
                  <a:pos x="203" y="12"/>
                </a:cxn>
                <a:cxn ang="0">
                  <a:pos x="246" y="14"/>
                </a:cxn>
                <a:cxn ang="0">
                  <a:pos x="289" y="16"/>
                </a:cxn>
                <a:cxn ang="0">
                  <a:pos x="332" y="20"/>
                </a:cxn>
                <a:cxn ang="0">
                  <a:pos x="374" y="23"/>
                </a:cxn>
                <a:cxn ang="0">
                  <a:pos x="415" y="27"/>
                </a:cxn>
                <a:cxn ang="0">
                  <a:pos x="453" y="32"/>
                </a:cxn>
                <a:cxn ang="0">
                  <a:pos x="488" y="37"/>
                </a:cxn>
                <a:cxn ang="0">
                  <a:pos x="518" y="44"/>
                </a:cxn>
                <a:cxn ang="0">
                  <a:pos x="521" y="44"/>
                </a:cxn>
                <a:cxn ang="0">
                  <a:pos x="529" y="46"/>
                </a:cxn>
                <a:cxn ang="0">
                  <a:pos x="541" y="48"/>
                </a:cxn>
                <a:cxn ang="0">
                  <a:pos x="553" y="52"/>
                </a:cxn>
                <a:cxn ang="0">
                  <a:pos x="566" y="59"/>
                </a:cxn>
                <a:cxn ang="0">
                  <a:pos x="579" y="68"/>
                </a:cxn>
                <a:cxn ang="0">
                  <a:pos x="588" y="79"/>
                </a:cxn>
                <a:cxn ang="0">
                  <a:pos x="593" y="93"/>
                </a:cxn>
              </a:cxnLst>
              <a:rect l="0" t="0" r="r" b="b"/>
              <a:pathLst>
                <a:path w="593" h="93">
                  <a:moveTo>
                    <a:pt x="593" y="93"/>
                  </a:moveTo>
                  <a:lnTo>
                    <a:pt x="593" y="91"/>
                  </a:lnTo>
                  <a:lnTo>
                    <a:pt x="592" y="84"/>
                  </a:lnTo>
                  <a:lnTo>
                    <a:pt x="591" y="75"/>
                  </a:lnTo>
                  <a:lnTo>
                    <a:pt x="587" y="64"/>
                  </a:lnTo>
                  <a:lnTo>
                    <a:pt x="581" y="53"/>
                  </a:lnTo>
                  <a:lnTo>
                    <a:pt x="573" y="43"/>
                  </a:lnTo>
                  <a:lnTo>
                    <a:pt x="559" y="35"/>
                  </a:lnTo>
                  <a:lnTo>
                    <a:pt x="543" y="29"/>
                  </a:lnTo>
                  <a:lnTo>
                    <a:pt x="538" y="29"/>
                  </a:lnTo>
                  <a:lnTo>
                    <a:pt x="526" y="27"/>
                  </a:lnTo>
                  <a:lnTo>
                    <a:pt x="506" y="25"/>
                  </a:lnTo>
                  <a:lnTo>
                    <a:pt x="482" y="22"/>
                  </a:lnTo>
                  <a:lnTo>
                    <a:pt x="451" y="18"/>
                  </a:lnTo>
                  <a:lnTo>
                    <a:pt x="415" y="15"/>
                  </a:lnTo>
                  <a:lnTo>
                    <a:pt x="376" y="12"/>
                  </a:lnTo>
                  <a:lnTo>
                    <a:pt x="334" y="9"/>
                  </a:lnTo>
                  <a:lnTo>
                    <a:pt x="290" y="5"/>
                  </a:lnTo>
                  <a:lnTo>
                    <a:pt x="245" y="2"/>
                  </a:lnTo>
                  <a:lnTo>
                    <a:pt x="200" y="1"/>
                  </a:lnTo>
                  <a:lnTo>
                    <a:pt x="155" y="0"/>
                  </a:lnTo>
                  <a:lnTo>
                    <a:pt x="112" y="0"/>
                  </a:lnTo>
                  <a:lnTo>
                    <a:pt x="71" y="1"/>
                  </a:lnTo>
                  <a:lnTo>
                    <a:pt x="34" y="3"/>
                  </a:lnTo>
                  <a:lnTo>
                    <a:pt x="0" y="7"/>
                  </a:lnTo>
                  <a:lnTo>
                    <a:pt x="4" y="7"/>
                  </a:lnTo>
                  <a:lnTo>
                    <a:pt x="16" y="7"/>
                  </a:lnTo>
                  <a:lnTo>
                    <a:pt x="35" y="7"/>
                  </a:lnTo>
                  <a:lnTo>
                    <a:pt x="60" y="9"/>
                  </a:lnTo>
                  <a:lnTo>
                    <a:pt x="90" y="9"/>
                  </a:lnTo>
                  <a:lnTo>
                    <a:pt x="125" y="10"/>
                  </a:lnTo>
                  <a:lnTo>
                    <a:pt x="163" y="11"/>
                  </a:lnTo>
                  <a:lnTo>
                    <a:pt x="203" y="12"/>
                  </a:lnTo>
                  <a:lnTo>
                    <a:pt x="246" y="14"/>
                  </a:lnTo>
                  <a:lnTo>
                    <a:pt x="289" y="16"/>
                  </a:lnTo>
                  <a:lnTo>
                    <a:pt x="332" y="20"/>
                  </a:lnTo>
                  <a:lnTo>
                    <a:pt x="374" y="23"/>
                  </a:lnTo>
                  <a:lnTo>
                    <a:pt x="415" y="27"/>
                  </a:lnTo>
                  <a:lnTo>
                    <a:pt x="453" y="32"/>
                  </a:lnTo>
                  <a:lnTo>
                    <a:pt x="488" y="37"/>
                  </a:lnTo>
                  <a:lnTo>
                    <a:pt x="518" y="44"/>
                  </a:lnTo>
                  <a:lnTo>
                    <a:pt x="521" y="44"/>
                  </a:lnTo>
                  <a:lnTo>
                    <a:pt x="529" y="46"/>
                  </a:lnTo>
                  <a:lnTo>
                    <a:pt x="541" y="48"/>
                  </a:lnTo>
                  <a:lnTo>
                    <a:pt x="553" y="52"/>
                  </a:lnTo>
                  <a:lnTo>
                    <a:pt x="566" y="59"/>
                  </a:lnTo>
                  <a:lnTo>
                    <a:pt x="579" y="68"/>
                  </a:lnTo>
                  <a:lnTo>
                    <a:pt x="588" y="79"/>
                  </a:lnTo>
                  <a:lnTo>
                    <a:pt x="593" y="93"/>
                  </a:lnTo>
                  <a:close/>
                </a:path>
              </a:pathLst>
            </a:custGeom>
            <a:solidFill>
              <a:srgbClr val="000000"/>
            </a:solidFill>
            <a:ln w="9525">
              <a:noFill/>
              <a:round/>
            </a:ln>
          </p:spPr>
          <p:txBody>
            <a:bodyPr/>
            <a:lstStyle/>
            <a:p>
              <a:endParaRPr lang="en-US"/>
            </a:p>
          </p:txBody>
        </p:sp>
        <p:sp>
          <p:nvSpPr>
            <p:cNvPr id="355545" name="Freeform 217"/>
            <p:cNvSpPr/>
            <p:nvPr/>
          </p:nvSpPr>
          <p:spPr bwMode="auto">
            <a:xfrm>
              <a:off x="2967" y="2715"/>
              <a:ext cx="73" cy="226"/>
            </a:xfrm>
            <a:custGeom>
              <a:avLst/>
              <a:gdLst/>
              <a:ahLst/>
              <a:cxnLst>
                <a:cxn ang="0">
                  <a:pos x="169" y="0"/>
                </a:cxn>
                <a:cxn ang="0">
                  <a:pos x="168" y="13"/>
                </a:cxn>
                <a:cxn ang="0">
                  <a:pos x="166" y="50"/>
                </a:cxn>
                <a:cxn ang="0">
                  <a:pos x="162" y="103"/>
                </a:cxn>
                <a:cxn ang="0">
                  <a:pos x="156" y="170"/>
                </a:cxn>
                <a:cxn ang="0">
                  <a:pos x="148" y="245"/>
                </a:cxn>
                <a:cxn ang="0">
                  <a:pos x="137" y="321"/>
                </a:cxn>
                <a:cxn ang="0">
                  <a:pos x="123" y="395"/>
                </a:cxn>
                <a:cxn ang="0">
                  <a:pos x="107" y="460"/>
                </a:cxn>
                <a:cxn ang="0">
                  <a:pos x="107" y="464"/>
                </a:cxn>
                <a:cxn ang="0">
                  <a:pos x="105" y="473"/>
                </a:cxn>
                <a:cxn ang="0">
                  <a:pos x="101" y="485"/>
                </a:cxn>
                <a:cxn ang="0">
                  <a:pos x="93" y="499"/>
                </a:cxn>
                <a:cxn ang="0">
                  <a:pos x="80" y="514"/>
                </a:cxn>
                <a:cxn ang="0">
                  <a:pos x="61" y="526"/>
                </a:cxn>
                <a:cxn ang="0">
                  <a:pos x="35" y="535"/>
                </a:cxn>
                <a:cxn ang="0">
                  <a:pos x="0" y="538"/>
                </a:cxn>
                <a:cxn ang="0">
                  <a:pos x="5" y="539"/>
                </a:cxn>
                <a:cxn ang="0">
                  <a:pos x="19" y="542"/>
                </a:cxn>
                <a:cxn ang="0">
                  <a:pos x="37" y="542"/>
                </a:cxn>
                <a:cxn ang="0">
                  <a:pos x="60" y="539"/>
                </a:cxn>
                <a:cxn ang="0">
                  <a:pos x="84" y="532"/>
                </a:cxn>
                <a:cxn ang="0">
                  <a:pos x="105" y="517"/>
                </a:cxn>
                <a:cxn ang="0">
                  <a:pos x="122" y="493"/>
                </a:cxn>
                <a:cxn ang="0">
                  <a:pos x="132" y="458"/>
                </a:cxn>
                <a:cxn ang="0">
                  <a:pos x="134" y="439"/>
                </a:cxn>
                <a:cxn ang="0">
                  <a:pos x="141" y="387"/>
                </a:cxn>
                <a:cxn ang="0">
                  <a:pos x="149" y="315"/>
                </a:cxn>
                <a:cxn ang="0">
                  <a:pos x="159" y="231"/>
                </a:cxn>
                <a:cxn ang="0">
                  <a:pos x="168" y="147"/>
                </a:cxn>
                <a:cxn ang="0">
                  <a:pos x="173" y="74"/>
                </a:cxn>
                <a:cxn ang="0">
                  <a:pos x="174" y="21"/>
                </a:cxn>
                <a:cxn ang="0">
                  <a:pos x="169" y="0"/>
                </a:cxn>
              </a:cxnLst>
              <a:rect l="0" t="0" r="r" b="b"/>
              <a:pathLst>
                <a:path w="174" h="542">
                  <a:moveTo>
                    <a:pt x="169" y="0"/>
                  </a:moveTo>
                  <a:lnTo>
                    <a:pt x="168" y="13"/>
                  </a:lnTo>
                  <a:lnTo>
                    <a:pt x="166" y="50"/>
                  </a:lnTo>
                  <a:lnTo>
                    <a:pt x="162" y="103"/>
                  </a:lnTo>
                  <a:lnTo>
                    <a:pt x="156" y="170"/>
                  </a:lnTo>
                  <a:lnTo>
                    <a:pt x="148" y="245"/>
                  </a:lnTo>
                  <a:lnTo>
                    <a:pt x="137" y="321"/>
                  </a:lnTo>
                  <a:lnTo>
                    <a:pt x="123" y="395"/>
                  </a:lnTo>
                  <a:lnTo>
                    <a:pt x="107" y="460"/>
                  </a:lnTo>
                  <a:lnTo>
                    <a:pt x="107" y="464"/>
                  </a:lnTo>
                  <a:lnTo>
                    <a:pt x="105" y="473"/>
                  </a:lnTo>
                  <a:lnTo>
                    <a:pt x="101" y="485"/>
                  </a:lnTo>
                  <a:lnTo>
                    <a:pt x="93" y="499"/>
                  </a:lnTo>
                  <a:lnTo>
                    <a:pt x="80" y="514"/>
                  </a:lnTo>
                  <a:lnTo>
                    <a:pt x="61" y="526"/>
                  </a:lnTo>
                  <a:lnTo>
                    <a:pt x="35" y="535"/>
                  </a:lnTo>
                  <a:lnTo>
                    <a:pt x="0" y="538"/>
                  </a:lnTo>
                  <a:lnTo>
                    <a:pt x="5" y="539"/>
                  </a:lnTo>
                  <a:lnTo>
                    <a:pt x="19" y="542"/>
                  </a:lnTo>
                  <a:lnTo>
                    <a:pt x="37" y="542"/>
                  </a:lnTo>
                  <a:lnTo>
                    <a:pt x="60" y="539"/>
                  </a:lnTo>
                  <a:lnTo>
                    <a:pt x="84" y="532"/>
                  </a:lnTo>
                  <a:lnTo>
                    <a:pt x="105" y="517"/>
                  </a:lnTo>
                  <a:lnTo>
                    <a:pt x="122" y="493"/>
                  </a:lnTo>
                  <a:lnTo>
                    <a:pt x="132" y="458"/>
                  </a:lnTo>
                  <a:lnTo>
                    <a:pt x="134" y="439"/>
                  </a:lnTo>
                  <a:lnTo>
                    <a:pt x="141" y="387"/>
                  </a:lnTo>
                  <a:lnTo>
                    <a:pt x="149" y="315"/>
                  </a:lnTo>
                  <a:lnTo>
                    <a:pt x="159" y="231"/>
                  </a:lnTo>
                  <a:lnTo>
                    <a:pt x="168" y="147"/>
                  </a:lnTo>
                  <a:lnTo>
                    <a:pt x="173" y="74"/>
                  </a:lnTo>
                  <a:lnTo>
                    <a:pt x="174" y="21"/>
                  </a:lnTo>
                  <a:lnTo>
                    <a:pt x="169" y="0"/>
                  </a:lnTo>
                  <a:close/>
                </a:path>
              </a:pathLst>
            </a:custGeom>
            <a:solidFill>
              <a:srgbClr val="000000"/>
            </a:solidFill>
            <a:ln w="9525">
              <a:noFill/>
              <a:round/>
            </a:ln>
          </p:spPr>
          <p:txBody>
            <a:bodyPr/>
            <a:lstStyle/>
            <a:p>
              <a:endParaRPr lang="en-US"/>
            </a:p>
          </p:txBody>
        </p:sp>
        <p:sp>
          <p:nvSpPr>
            <p:cNvPr id="355546" name="Freeform 218"/>
            <p:cNvSpPr/>
            <p:nvPr/>
          </p:nvSpPr>
          <p:spPr bwMode="auto">
            <a:xfrm>
              <a:off x="2688" y="2700"/>
              <a:ext cx="62" cy="232"/>
            </a:xfrm>
            <a:custGeom>
              <a:avLst/>
              <a:gdLst/>
              <a:ahLst/>
              <a:cxnLst>
                <a:cxn ang="0">
                  <a:pos x="8" y="265"/>
                </a:cxn>
                <a:cxn ang="0">
                  <a:pos x="4" y="190"/>
                </a:cxn>
                <a:cxn ang="0">
                  <a:pos x="1" y="101"/>
                </a:cxn>
                <a:cxn ang="0">
                  <a:pos x="0" y="29"/>
                </a:cxn>
                <a:cxn ang="0">
                  <a:pos x="8" y="0"/>
                </a:cxn>
                <a:cxn ang="0">
                  <a:pos x="8" y="13"/>
                </a:cxn>
                <a:cxn ang="0">
                  <a:pos x="8" y="51"/>
                </a:cxn>
                <a:cxn ang="0">
                  <a:pos x="9" y="105"/>
                </a:cxn>
                <a:cxn ang="0">
                  <a:pos x="11" y="172"/>
                </a:cxn>
                <a:cxn ang="0">
                  <a:pos x="15" y="248"/>
                </a:cxn>
                <a:cxn ang="0">
                  <a:pos x="23" y="326"/>
                </a:cxn>
                <a:cxn ang="0">
                  <a:pos x="32" y="401"/>
                </a:cxn>
                <a:cxn ang="0">
                  <a:pos x="44" y="468"/>
                </a:cxn>
                <a:cxn ang="0">
                  <a:pos x="44" y="471"/>
                </a:cxn>
                <a:cxn ang="0">
                  <a:pos x="45" y="480"/>
                </a:cxn>
                <a:cxn ang="0">
                  <a:pos x="50" y="493"/>
                </a:cxn>
                <a:cxn ang="0">
                  <a:pos x="57" y="509"/>
                </a:cxn>
                <a:cxn ang="0">
                  <a:pos x="69" y="524"/>
                </a:cxn>
                <a:cxn ang="0">
                  <a:pos x="87" y="537"/>
                </a:cxn>
                <a:cxn ang="0">
                  <a:pos x="113" y="548"/>
                </a:cxn>
                <a:cxn ang="0">
                  <a:pos x="148" y="554"/>
                </a:cxn>
                <a:cxn ang="0">
                  <a:pos x="143" y="555"/>
                </a:cxn>
                <a:cxn ang="0">
                  <a:pos x="129" y="555"/>
                </a:cxn>
                <a:cxn ang="0">
                  <a:pos x="111" y="555"/>
                </a:cxn>
                <a:cxn ang="0">
                  <a:pos x="89" y="550"/>
                </a:cxn>
                <a:cxn ang="0">
                  <a:pos x="66" y="542"/>
                </a:cxn>
                <a:cxn ang="0">
                  <a:pos x="45" y="525"/>
                </a:cxn>
                <a:cxn ang="0">
                  <a:pos x="30" y="500"/>
                </a:cxn>
                <a:cxn ang="0">
                  <a:pos x="22" y="465"/>
                </a:cxn>
                <a:cxn ang="0">
                  <a:pos x="21" y="450"/>
                </a:cxn>
                <a:cxn ang="0">
                  <a:pos x="17" y="408"/>
                </a:cxn>
                <a:cxn ang="0">
                  <a:pos x="12" y="345"/>
                </a:cxn>
                <a:cxn ang="0">
                  <a:pos x="8" y="265"/>
                </a:cxn>
              </a:cxnLst>
              <a:rect l="0" t="0" r="r" b="b"/>
              <a:pathLst>
                <a:path w="148" h="555">
                  <a:moveTo>
                    <a:pt x="8" y="265"/>
                  </a:moveTo>
                  <a:lnTo>
                    <a:pt x="4" y="190"/>
                  </a:lnTo>
                  <a:lnTo>
                    <a:pt x="1" y="101"/>
                  </a:lnTo>
                  <a:lnTo>
                    <a:pt x="0" y="29"/>
                  </a:lnTo>
                  <a:lnTo>
                    <a:pt x="8" y="0"/>
                  </a:lnTo>
                  <a:lnTo>
                    <a:pt x="8" y="13"/>
                  </a:lnTo>
                  <a:lnTo>
                    <a:pt x="8" y="51"/>
                  </a:lnTo>
                  <a:lnTo>
                    <a:pt x="9" y="105"/>
                  </a:lnTo>
                  <a:lnTo>
                    <a:pt x="11" y="172"/>
                  </a:lnTo>
                  <a:lnTo>
                    <a:pt x="15" y="248"/>
                  </a:lnTo>
                  <a:lnTo>
                    <a:pt x="23" y="326"/>
                  </a:lnTo>
                  <a:lnTo>
                    <a:pt x="32" y="401"/>
                  </a:lnTo>
                  <a:lnTo>
                    <a:pt x="44" y="468"/>
                  </a:lnTo>
                  <a:lnTo>
                    <a:pt x="44" y="471"/>
                  </a:lnTo>
                  <a:lnTo>
                    <a:pt x="45" y="480"/>
                  </a:lnTo>
                  <a:lnTo>
                    <a:pt x="50" y="493"/>
                  </a:lnTo>
                  <a:lnTo>
                    <a:pt x="57" y="509"/>
                  </a:lnTo>
                  <a:lnTo>
                    <a:pt x="69" y="524"/>
                  </a:lnTo>
                  <a:lnTo>
                    <a:pt x="87" y="537"/>
                  </a:lnTo>
                  <a:lnTo>
                    <a:pt x="113" y="548"/>
                  </a:lnTo>
                  <a:lnTo>
                    <a:pt x="148" y="554"/>
                  </a:lnTo>
                  <a:lnTo>
                    <a:pt x="143" y="555"/>
                  </a:lnTo>
                  <a:lnTo>
                    <a:pt x="129" y="555"/>
                  </a:lnTo>
                  <a:lnTo>
                    <a:pt x="111" y="555"/>
                  </a:lnTo>
                  <a:lnTo>
                    <a:pt x="89" y="550"/>
                  </a:lnTo>
                  <a:lnTo>
                    <a:pt x="66" y="542"/>
                  </a:lnTo>
                  <a:lnTo>
                    <a:pt x="45" y="525"/>
                  </a:lnTo>
                  <a:lnTo>
                    <a:pt x="30" y="500"/>
                  </a:lnTo>
                  <a:lnTo>
                    <a:pt x="22" y="465"/>
                  </a:lnTo>
                  <a:lnTo>
                    <a:pt x="21" y="450"/>
                  </a:lnTo>
                  <a:lnTo>
                    <a:pt x="17" y="408"/>
                  </a:lnTo>
                  <a:lnTo>
                    <a:pt x="12" y="345"/>
                  </a:lnTo>
                  <a:lnTo>
                    <a:pt x="8" y="265"/>
                  </a:lnTo>
                  <a:close/>
                </a:path>
              </a:pathLst>
            </a:custGeom>
            <a:solidFill>
              <a:srgbClr val="000000"/>
            </a:solidFill>
            <a:ln w="9525">
              <a:noFill/>
              <a:round/>
            </a:ln>
          </p:spPr>
          <p:txBody>
            <a:bodyPr/>
            <a:lstStyle/>
            <a:p>
              <a:endParaRPr lang="en-US"/>
            </a:p>
          </p:txBody>
        </p:sp>
        <p:sp>
          <p:nvSpPr>
            <p:cNvPr id="355547" name="Freeform 219"/>
            <p:cNvSpPr/>
            <p:nvPr/>
          </p:nvSpPr>
          <p:spPr bwMode="auto">
            <a:xfrm>
              <a:off x="2693" y="2631"/>
              <a:ext cx="56" cy="38"/>
            </a:xfrm>
            <a:custGeom>
              <a:avLst/>
              <a:gdLst/>
              <a:ahLst/>
              <a:cxnLst>
                <a:cxn ang="0">
                  <a:pos x="1" y="89"/>
                </a:cxn>
                <a:cxn ang="0">
                  <a:pos x="3" y="84"/>
                </a:cxn>
                <a:cxn ang="0">
                  <a:pos x="9" y="74"/>
                </a:cxn>
                <a:cxn ang="0">
                  <a:pos x="18" y="60"/>
                </a:cxn>
                <a:cxn ang="0">
                  <a:pos x="31" y="43"/>
                </a:cxn>
                <a:cxn ang="0">
                  <a:pos x="50" y="27"/>
                </a:cxn>
                <a:cxn ang="0">
                  <a:pos x="73" y="13"/>
                </a:cxn>
                <a:cxn ang="0">
                  <a:pos x="101" y="3"/>
                </a:cxn>
                <a:cxn ang="0">
                  <a:pos x="134" y="1"/>
                </a:cxn>
                <a:cxn ang="0">
                  <a:pos x="128" y="0"/>
                </a:cxn>
                <a:cxn ang="0">
                  <a:pos x="110" y="0"/>
                </a:cxn>
                <a:cxn ang="0">
                  <a:pos x="86" y="0"/>
                </a:cxn>
                <a:cxn ang="0">
                  <a:pos x="59" y="4"/>
                </a:cxn>
                <a:cxn ang="0">
                  <a:pos x="33" y="13"/>
                </a:cxn>
                <a:cxn ang="0">
                  <a:pos x="13" y="29"/>
                </a:cxn>
                <a:cxn ang="0">
                  <a:pos x="0" y="53"/>
                </a:cxn>
                <a:cxn ang="0">
                  <a:pos x="1" y="89"/>
                </a:cxn>
              </a:cxnLst>
              <a:rect l="0" t="0" r="r" b="b"/>
              <a:pathLst>
                <a:path w="134" h="89">
                  <a:moveTo>
                    <a:pt x="1" y="89"/>
                  </a:moveTo>
                  <a:lnTo>
                    <a:pt x="3" y="84"/>
                  </a:lnTo>
                  <a:lnTo>
                    <a:pt x="9" y="74"/>
                  </a:lnTo>
                  <a:lnTo>
                    <a:pt x="18" y="60"/>
                  </a:lnTo>
                  <a:lnTo>
                    <a:pt x="31" y="43"/>
                  </a:lnTo>
                  <a:lnTo>
                    <a:pt x="50" y="27"/>
                  </a:lnTo>
                  <a:lnTo>
                    <a:pt x="73" y="13"/>
                  </a:lnTo>
                  <a:lnTo>
                    <a:pt x="101" y="3"/>
                  </a:lnTo>
                  <a:lnTo>
                    <a:pt x="134" y="1"/>
                  </a:lnTo>
                  <a:lnTo>
                    <a:pt x="128" y="0"/>
                  </a:lnTo>
                  <a:lnTo>
                    <a:pt x="110" y="0"/>
                  </a:lnTo>
                  <a:lnTo>
                    <a:pt x="86" y="0"/>
                  </a:lnTo>
                  <a:lnTo>
                    <a:pt x="59" y="4"/>
                  </a:lnTo>
                  <a:lnTo>
                    <a:pt x="33" y="13"/>
                  </a:lnTo>
                  <a:lnTo>
                    <a:pt x="13" y="29"/>
                  </a:lnTo>
                  <a:lnTo>
                    <a:pt x="0" y="53"/>
                  </a:lnTo>
                  <a:lnTo>
                    <a:pt x="1" y="89"/>
                  </a:lnTo>
                  <a:close/>
                </a:path>
              </a:pathLst>
            </a:custGeom>
            <a:solidFill>
              <a:srgbClr val="000000"/>
            </a:solidFill>
            <a:ln w="9525">
              <a:noFill/>
              <a:round/>
            </a:ln>
          </p:spPr>
          <p:txBody>
            <a:bodyPr/>
            <a:lstStyle/>
            <a:p>
              <a:endParaRPr lang="en-US"/>
            </a:p>
          </p:txBody>
        </p:sp>
        <p:sp>
          <p:nvSpPr>
            <p:cNvPr id="355548" name="Freeform 220"/>
            <p:cNvSpPr/>
            <p:nvPr/>
          </p:nvSpPr>
          <p:spPr bwMode="auto">
            <a:xfrm>
              <a:off x="2655" y="2569"/>
              <a:ext cx="420" cy="64"/>
            </a:xfrm>
            <a:custGeom>
              <a:avLst/>
              <a:gdLst/>
              <a:ahLst/>
              <a:cxnLst>
                <a:cxn ang="0">
                  <a:pos x="0" y="48"/>
                </a:cxn>
                <a:cxn ang="0">
                  <a:pos x="1" y="45"/>
                </a:cxn>
                <a:cxn ang="0">
                  <a:pos x="8" y="41"/>
                </a:cxn>
                <a:cxn ang="0">
                  <a:pos x="28" y="34"/>
                </a:cxn>
                <a:cxn ang="0">
                  <a:pos x="66" y="26"/>
                </a:cxn>
                <a:cxn ang="0">
                  <a:pos x="127" y="19"/>
                </a:cxn>
                <a:cxn ang="0">
                  <a:pos x="217" y="11"/>
                </a:cxn>
                <a:cxn ang="0">
                  <a:pos x="342" y="4"/>
                </a:cxn>
                <a:cxn ang="0">
                  <a:pos x="440" y="1"/>
                </a:cxn>
                <a:cxn ang="0">
                  <a:pos x="483" y="0"/>
                </a:cxn>
                <a:cxn ang="0">
                  <a:pos x="526" y="0"/>
                </a:cxn>
                <a:cxn ang="0">
                  <a:pos x="572" y="2"/>
                </a:cxn>
                <a:cxn ang="0">
                  <a:pos x="618" y="3"/>
                </a:cxn>
                <a:cxn ang="0">
                  <a:pos x="665" y="7"/>
                </a:cxn>
                <a:cxn ang="0">
                  <a:pos x="712" y="11"/>
                </a:cxn>
                <a:cxn ang="0">
                  <a:pos x="761" y="17"/>
                </a:cxn>
                <a:cxn ang="0">
                  <a:pos x="802" y="22"/>
                </a:cxn>
                <a:cxn ang="0">
                  <a:pos x="838" y="26"/>
                </a:cxn>
                <a:cxn ang="0">
                  <a:pos x="879" y="33"/>
                </a:cxn>
                <a:cxn ang="0">
                  <a:pos x="919" y="38"/>
                </a:cxn>
                <a:cxn ang="0">
                  <a:pos x="958" y="45"/>
                </a:cxn>
                <a:cxn ang="0">
                  <a:pos x="992" y="52"/>
                </a:cxn>
                <a:cxn ang="0">
                  <a:pos x="1016" y="59"/>
                </a:cxn>
                <a:cxn ang="0">
                  <a:pos x="1031" y="66"/>
                </a:cxn>
                <a:cxn ang="0">
                  <a:pos x="1031" y="69"/>
                </a:cxn>
                <a:cxn ang="0">
                  <a:pos x="1017" y="67"/>
                </a:cxn>
                <a:cxn ang="0">
                  <a:pos x="990" y="63"/>
                </a:cxn>
                <a:cxn ang="0">
                  <a:pos x="952" y="57"/>
                </a:cxn>
                <a:cxn ang="0">
                  <a:pos x="904" y="50"/>
                </a:cxn>
                <a:cxn ang="0">
                  <a:pos x="846" y="44"/>
                </a:cxn>
                <a:cxn ang="0">
                  <a:pos x="780" y="37"/>
                </a:cxn>
                <a:cxn ang="0">
                  <a:pos x="708" y="31"/>
                </a:cxn>
                <a:cxn ang="0">
                  <a:pos x="631" y="24"/>
                </a:cxn>
                <a:cxn ang="0">
                  <a:pos x="549" y="20"/>
                </a:cxn>
                <a:cxn ang="0">
                  <a:pos x="464" y="17"/>
                </a:cxn>
                <a:cxn ang="0">
                  <a:pos x="378" y="17"/>
                </a:cxn>
                <a:cxn ang="0">
                  <a:pos x="291" y="18"/>
                </a:cxn>
                <a:cxn ang="0">
                  <a:pos x="204" y="22"/>
                </a:cxn>
                <a:cxn ang="0">
                  <a:pos x="120" y="30"/>
                </a:cxn>
                <a:cxn ang="0">
                  <a:pos x="39" y="41"/>
                </a:cxn>
              </a:cxnLst>
              <a:rect l="0" t="0" r="r" b="b"/>
              <a:pathLst>
                <a:path w="1033" h="69">
                  <a:moveTo>
                    <a:pt x="0" y="48"/>
                  </a:moveTo>
                  <a:lnTo>
                    <a:pt x="0" y="48"/>
                  </a:lnTo>
                  <a:lnTo>
                    <a:pt x="0" y="47"/>
                  </a:lnTo>
                  <a:lnTo>
                    <a:pt x="1" y="45"/>
                  </a:lnTo>
                  <a:lnTo>
                    <a:pt x="4" y="43"/>
                  </a:lnTo>
                  <a:lnTo>
                    <a:pt x="8" y="41"/>
                  </a:lnTo>
                  <a:lnTo>
                    <a:pt x="16" y="37"/>
                  </a:lnTo>
                  <a:lnTo>
                    <a:pt x="28" y="34"/>
                  </a:lnTo>
                  <a:lnTo>
                    <a:pt x="44" y="30"/>
                  </a:lnTo>
                  <a:lnTo>
                    <a:pt x="66" y="26"/>
                  </a:lnTo>
                  <a:lnTo>
                    <a:pt x="93" y="22"/>
                  </a:lnTo>
                  <a:lnTo>
                    <a:pt x="127" y="19"/>
                  </a:lnTo>
                  <a:lnTo>
                    <a:pt x="168" y="14"/>
                  </a:lnTo>
                  <a:lnTo>
                    <a:pt x="217" y="11"/>
                  </a:lnTo>
                  <a:lnTo>
                    <a:pt x="275" y="8"/>
                  </a:lnTo>
                  <a:lnTo>
                    <a:pt x="342" y="4"/>
                  </a:lnTo>
                  <a:lnTo>
                    <a:pt x="419" y="1"/>
                  </a:lnTo>
                  <a:lnTo>
                    <a:pt x="440" y="1"/>
                  </a:lnTo>
                  <a:lnTo>
                    <a:pt x="461" y="0"/>
                  </a:lnTo>
                  <a:lnTo>
                    <a:pt x="483" y="0"/>
                  </a:lnTo>
                  <a:lnTo>
                    <a:pt x="504" y="0"/>
                  </a:lnTo>
                  <a:lnTo>
                    <a:pt x="526" y="0"/>
                  </a:lnTo>
                  <a:lnTo>
                    <a:pt x="549" y="1"/>
                  </a:lnTo>
                  <a:lnTo>
                    <a:pt x="572" y="2"/>
                  </a:lnTo>
                  <a:lnTo>
                    <a:pt x="594" y="2"/>
                  </a:lnTo>
                  <a:lnTo>
                    <a:pt x="618" y="3"/>
                  </a:lnTo>
                  <a:lnTo>
                    <a:pt x="641" y="6"/>
                  </a:lnTo>
                  <a:lnTo>
                    <a:pt x="665" y="7"/>
                  </a:lnTo>
                  <a:lnTo>
                    <a:pt x="688" y="9"/>
                  </a:lnTo>
                  <a:lnTo>
                    <a:pt x="712" y="11"/>
                  </a:lnTo>
                  <a:lnTo>
                    <a:pt x="737" y="14"/>
                  </a:lnTo>
                  <a:lnTo>
                    <a:pt x="761" y="17"/>
                  </a:lnTo>
                  <a:lnTo>
                    <a:pt x="786" y="20"/>
                  </a:lnTo>
                  <a:lnTo>
                    <a:pt x="802" y="22"/>
                  </a:lnTo>
                  <a:lnTo>
                    <a:pt x="820" y="24"/>
                  </a:lnTo>
                  <a:lnTo>
                    <a:pt x="838" y="26"/>
                  </a:lnTo>
                  <a:lnTo>
                    <a:pt x="858" y="30"/>
                  </a:lnTo>
                  <a:lnTo>
                    <a:pt x="879" y="33"/>
                  </a:lnTo>
                  <a:lnTo>
                    <a:pt x="899" y="35"/>
                  </a:lnTo>
                  <a:lnTo>
                    <a:pt x="919" y="38"/>
                  </a:lnTo>
                  <a:lnTo>
                    <a:pt x="939" y="42"/>
                  </a:lnTo>
                  <a:lnTo>
                    <a:pt x="958" y="45"/>
                  </a:lnTo>
                  <a:lnTo>
                    <a:pt x="976" y="48"/>
                  </a:lnTo>
                  <a:lnTo>
                    <a:pt x="992" y="52"/>
                  </a:lnTo>
                  <a:lnTo>
                    <a:pt x="1005" y="56"/>
                  </a:lnTo>
                  <a:lnTo>
                    <a:pt x="1016" y="59"/>
                  </a:lnTo>
                  <a:lnTo>
                    <a:pt x="1026" y="63"/>
                  </a:lnTo>
                  <a:lnTo>
                    <a:pt x="1031" y="66"/>
                  </a:lnTo>
                  <a:lnTo>
                    <a:pt x="1033" y="69"/>
                  </a:lnTo>
                  <a:lnTo>
                    <a:pt x="1031" y="69"/>
                  </a:lnTo>
                  <a:lnTo>
                    <a:pt x="1026" y="68"/>
                  </a:lnTo>
                  <a:lnTo>
                    <a:pt x="1017" y="67"/>
                  </a:lnTo>
                  <a:lnTo>
                    <a:pt x="1005" y="65"/>
                  </a:lnTo>
                  <a:lnTo>
                    <a:pt x="990" y="63"/>
                  </a:lnTo>
                  <a:lnTo>
                    <a:pt x="973" y="60"/>
                  </a:lnTo>
                  <a:lnTo>
                    <a:pt x="952" y="57"/>
                  </a:lnTo>
                  <a:lnTo>
                    <a:pt x="929" y="54"/>
                  </a:lnTo>
                  <a:lnTo>
                    <a:pt x="904" y="50"/>
                  </a:lnTo>
                  <a:lnTo>
                    <a:pt x="876" y="47"/>
                  </a:lnTo>
                  <a:lnTo>
                    <a:pt x="846" y="44"/>
                  </a:lnTo>
                  <a:lnTo>
                    <a:pt x="815" y="41"/>
                  </a:lnTo>
                  <a:lnTo>
                    <a:pt x="780" y="37"/>
                  </a:lnTo>
                  <a:lnTo>
                    <a:pt x="745" y="34"/>
                  </a:lnTo>
                  <a:lnTo>
                    <a:pt x="708" y="31"/>
                  </a:lnTo>
                  <a:lnTo>
                    <a:pt x="670" y="27"/>
                  </a:lnTo>
                  <a:lnTo>
                    <a:pt x="631" y="24"/>
                  </a:lnTo>
                  <a:lnTo>
                    <a:pt x="590" y="22"/>
                  </a:lnTo>
                  <a:lnTo>
                    <a:pt x="549" y="20"/>
                  </a:lnTo>
                  <a:lnTo>
                    <a:pt x="507" y="19"/>
                  </a:lnTo>
                  <a:lnTo>
                    <a:pt x="464" y="17"/>
                  </a:lnTo>
                  <a:lnTo>
                    <a:pt x="422" y="17"/>
                  </a:lnTo>
                  <a:lnTo>
                    <a:pt x="378" y="17"/>
                  </a:lnTo>
                  <a:lnTo>
                    <a:pt x="335" y="17"/>
                  </a:lnTo>
                  <a:lnTo>
                    <a:pt x="291" y="18"/>
                  </a:lnTo>
                  <a:lnTo>
                    <a:pt x="248" y="20"/>
                  </a:lnTo>
                  <a:lnTo>
                    <a:pt x="204" y="22"/>
                  </a:lnTo>
                  <a:lnTo>
                    <a:pt x="162" y="25"/>
                  </a:lnTo>
                  <a:lnTo>
                    <a:pt x="120" y="30"/>
                  </a:lnTo>
                  <a:lnTo>
                    <a:pt x="79" y="35"/>
                  </a:lnTo>
                  <a:lnTo>
                    <a:pt x="39" y="41"/>
                  </a:lnTo>
                  <a:lnTo>
                    <a:pt x="0" y="48"/>
                  </a:lnTo>
                  <a:close/>
                </a:path>
              </a:pathLst>
            </a:custGeom>
            <a:solidFill>
              <a:srgbClr val="000000"/>
            </a:solidFill>
            <a:ln w="9525">
              <a:noFill/>
              <a:round/>
            </a:ln>
          </p:spPr>
          <p:txBody>
            <a:bodyPr/>
            <a:lstStyle/>
            <a:p>
              <a:endParaRPr lang="en-US"/>
            </a:p>
          </p:txBody>
        </p:sp>
        <p:sp>
          <p:nvSpPr>
            <p:cNvPr id="355549" name="Freeform 221"/>
            <p:cNvSpPr/>
            <p:nvPr/>
          </p:nvSpPr>
          <p:spPr bwMode="auto">
            <a:xfrm>
              <a:off x="3016" y="3046"/>
              <a:ext cx="71" cy="47"/>
            </a:xfrm>
            <a:custGeom>
              <a:avLst/>
              <a:gdLst/>
              <a:ahLst/>
              <a:cxnLst>
                <a:cxn ang="0">
                  <a:pos x="0" y="0"/>
                </a:cxn>
                <a:cxn ang="0">
                  <a:pos x="83" y="66"/>
                </a:cxn>
                <a:cxn ang="0">
                  <a:pos x="82" y="64"/>
                </a:cxn>
                <a:cxn ang="0">
                  <a:pos x="78" y="60"/>
                </a:cxn>
                <a:cxn ang="0">
                  <a:pos x="73" y="53"/>
                </a:cxn>
                <a:cxn ang="0">
                  <a:pos x="65" y="43"/>
                </a:cxn>
                <a:cxn ang="0">
                  <a:pos x="54" y="33"/>
                </a:cxn>
                <a:cxn ang="0">
                  <a:pos x="39" y="22"/>
                </a:cxn>
                <a:cxn ang="0">
                  <a:pos x="22" y="11"/>
                </a:cxn>
                <a:cxn ang="0">
                  <a:pos x="0" y="0"/>
                </a:cxn>
              </a:cxnLst>
              <a:rect l="0" t="0" r="r" b="b"/>
              <a:pathLst>
                <a:path w="83" h="66">
                  <a:moveTo>
                    <a:pt x="0" y="0"/>
                  </a:moveTo>
                  <a:lnTo>
                    <a:pt x="83" y="66"/>
                  </a:lnTo>
                  <a:lnTo>
                    <a:pt x="82" y="64"/>
                  </a:lnTo>
                  <a:lnTo>
                    <a:pt x="78" y="60"/>
                  </a:lnTo>
                  <a:lnTo>
                    <a:pt x="73" y="53"/>
                  </a:lnTo>
                  <a:lnTo>
                    <a:pt x="65" y="43"/>
                  </a:lnTo>
                  <a:lnTo>
                    <a:pt x="54" y="33"/>
                  </a:lnTo>
                  <a:lnTo>
                    <a:pt x="39" y="22"/>
                  </a:lnTo>
                  <a:lnTo>
                    <a:pt x="22" y="11"/>
                  </a:lnTo>
                  <a:lnTo>
                    <a:pt x="0" y="0"/>
                  </a:lnTo>
                  <a:close/>
                </a:path>
              </a:pathLst>
            </a:custGeom>
            <a:solidFill>
              <a:srgbClr val="000000"/>
            </a:solidFill>
            <a:ln w="9525">
              <a:noFill/>
              <a:round/>
            </a:ln>
          </p:spPr>
          <p:txBody>
            <a:bodyPr/>
            <a:lstStyle/>
            <a:p>
              <a:endParaRPr lang="en-US"/>
            </a:p>
          </p:txBody>
        </p:sp>
        <p:sp>
          <p:nvSpPr>
            <p:cNvPr id="355550" name="Freeform 222"/>
            <p:cNvSpPr/>
            <p:nvPr/>
          </p:nvSpPr>
          <p:spPr bwMode="auto">
            <a:xfrm>
              <a:off x="2613" y="3050"/>
              <a:ext cx="47" cy="47"/>
            </a:xfrm>
            <a:custGeom>
              <a:avLst/>
              <a:gdLst/>
              <a:ahLst/>
              <a:cxnLst>
                <a:cxn ang="0">
                  <a:pos x="89" y="0"/>
                </a:cxn>
                <a:cxn ang="0">
                  <a:pos x="86" y="4"/>
                </a:cxn>
                <a:cxn ang="0">
                  <a:pos x="77" y="13"/>
                </a:cxn>
                <a:cxn ang="0">
                  <a:pos x="64" y="25"/>
                </a:cxn>
                <a:cxn ang="0">
                  <a:pos x="50" y="39"/>
                </a:cxn>
                <a:cxn ang="0">
                  <a:pos x="34" y="53"/>
                </a:cxn>
                <a:cxn ang="0">
                  <a:pos x="20" y="67"/>
                </a:cxn>
                <a:cxn ang="0">
                  <a:pos x="8" y="79"/>
                </a:cxn>
                <a:cxn ang="0">
                  <a:pos x="0" y="87"/>
                </a:cxn>
                <a:cxn ang="0">
                  <a:pos x="2" y="84"/>
                </a:cxn>
                <a:cxn ang="0">
                  <a:pos x="10" y="74"/>
                </a:cxn>
                <a:cxn ang="0">
                  <a:pos x="19" y="61"/>
                </a:cxn>
                <a:cxn ang="0">
                  <a:pos x="31" y="45"/>
                </a:cxn>
                <a:cxn ang="0">
                  <a:pos x="46" y="30"/>
                </a:cxn>
                <a:cxn ang="0">
                  <a:pos x="60" y="16"/>
                </a:cxn>
                <a:cxn ang="0">
                  <a:pos x="76" y="6"/>
                </a:cxn>
                <a:cxn ang="0">
                  <a:pos x="89" y="0"/>
                </a:cxn>
              </a:cxnLst>
              <a:rect l="0" t="0" r="r" b="b"/>
              <a:pathLst>
                <a:path w="89" h="87">
                  <a:moveTo>
                    <a:pt x="89" y="0"/>
                  </a:moveTo>
                  <a:lnTo>
                    <a:pt x="86" y="4"/>
                  </a:lnTo>
                  <a:lnTo>
                    <a:pt x="77" y="13"/>
                  </a:lnTo>
                  <a:lnTo>
                    <a:pt x="64" y="25"/>
                  </a:lnTo>
                  <a:lnTo>
                    <a:pt x="50" y="39"/>
                  </a:lnTo>
                  <a:lnTo>
                    <a:pt x="34" y="53"/>
                  </a:lnTo>
                  <a:lnTo>
                    <a:pt x="20" y="67"/>
                  </a:lnTo>
                  <a:lnTo>
                    <a:pt x="8" y="79"/>
                  </a:lnTo>
                  <a:lnTo>
                    <a:pt x="0" y="87"/>
                  </a:lnTo>
                  <a:lnTo>
                    <a:pt x="2" y="84"/>
                  </a:lnTo>
                  <a:lnTo>
                    <a:pt x="10" y="74"/>
                  </a:lnTo>
                  <a:lnTo>
                    <a:pt x="19" y="61"/>
                  </a:lnTo>
                  <a:lnTo>
                    <a:pt x="31" y="45"/>
                  </a:lnTo>
                  <a:lnTo>
                    <a:pt x="46" y="30"/>
                  </a:lnTo>
                  <a:lnTo>
                    <a:pt x="60" y="16"/>
                  </a:lnTo>
                  <a:lnTo>
                    <a:pt x="76" y="6"/>
                  </a:lnTo>
                  <a:lnTo>
                    <a:pt x="89" y="0"/>
                  </a:lnTo>
                  <a:close/>
                </a:path>
              </a:pathLst>
            </a:custGeom>
            <a:solidFill>
              <a:srgbClr val="000000"/>
            </a:solidFill>
            <a:ln w="9525">
              <a:noFill/>
              <a:round/>
            </a:ln>
          </p:spPr>
          <p:txBody>
            <a:bodyPr/>
            <a:lstStyle/>
            <a:p>
              <a:endParaRPr lang="en-US"/>
            </a:p>
          </p:txBody>
        </p:sp>
        <p:sp>
          <p:nvSpPr>
            <p:cNvPr id="355551" name="Freeform 223"/>
            <p:cNvSpPr/>
            <p:nvPr/>
          </p:nvSpPr>
          <p:spPr bwMode="auto">
            <a:xfrm>
              <a:off x="2607" y="3098"/>
              <a:ext cx="488" cy="12"/>
            </a:xfrm>
            <a:custGeom>
              <a:avLst/>
              <a:gdLst/>
              <a:ahLst/>
              <a:cxnLst>
                <a:cxn ang="0">
                  <a:pos x="1168" y="31"/>
                </a:cxn>
                <a:cxn ang="0">
                  <a:pos x="1169" y="30"/>
                </a:cxn>
                <a:cxn ang="0">
                  <a:pos x="1169" y="29"/>
                </a:cxn>
                <a:cxn ang="0">
                  <a:pos x="1167" y="28"/>
                </a:cxn>
                <a:cxn ang="0">
                  <a:pos x="1162" y="25"/>
                </a:cxn>
                <a:cxn ang="0">
                  <a:pos x="1153" y="23"/>
                </a:cxn>
                <a:cxn ang="0">
                  <a:pos x="1137" y="20"/>
                </a:cxn>
                <a:cxn ang="0">
                  <a:pos x="1115" y="18"/>
                </a:cxn>
                <a:cxn ang="0">
                  <a:pos x="1082" y="14"/>
                </a:cxn>
                <a:cxn ang="0">
                  <a:pos x="1040" y="12"/>
                </a:cxn>
                <a:cxn ang="0">
                  <a:pos x="986" y="10"/>
                </a:cxn>
                <a:cxn ang="0">
                  <a:pos x="920" y="7"/>
                </a:cxn>
                <a:cxn ang="0">
                  <a:pos x="840" y="5"/>
                </a:cxn>
                <a:cxn ang="0">
                  <a:pos x="744" y="4"/>
                </a:cxn>
                <a:cxn ang="0">
                  <a:pos x="630" y="1"/>
                </a:cxn>
                <a:cxn ang="0">
                  <a:pos x="500" y="0"/>
                </a:cxn>
                <a:cxn ang="0">
                  <a:pos x="396" y="0"/>
                </a:cxn>
                <a:cxn ang="0">
                  <a:pos x="328" y="1"/>
                </a:cxn>
                <a:cxn ang="0">
                  <a:pos x="259" y="2"/>
                </a:cxn>
                <a:cxn ang="0">
                  <a:pos x="191" y="4"/>
                </a:cxn>
                <a:cxn ang="0">
                  <a:pos x="127" y="6"/>
                </a:cxn>
                <a:cxn ang="0">
                  <a:pos x="72" y="9"/>
                </a:cxn>
                <a:cxn ang="0">
                  <a:pos x="30" y="13"/>
                </a:cxn>
                <a:cxn ang="0">
                  <a:pos x="6" y="18"/>
                </a:cxn>
                <a:cxn ang="0">
                  <a:pos x="4" y="20"/>
                </a:cxn>
                <a:cxn ang="0">
                  <a:pos x="26" y="20"/>
                </a:cxn>
                <a:cxn ang="0">
                  <a:pos x="70" y="19"/>
                </a:cxn>
                <a:cxn ang="0">
                  <a:pos x="131" y="19"/>
                </a:cxn>
                <a:cxn ang="0">
                  <a:pos x="206" y="18"/>
                </a:cxn>
                <a:cxn ang="0">
                  <a:pos x="293" y="17"/>
                </a:cxn>
                <a:cxn ang="0">
                  <a:pos x="389" y="17"/>
                </a:cxn>
                <a:cxn ang="0">
                  <a:pos x="491" y="16"/>
                </a:cxn>
                <a:cxn ang="0">
                  <a:pos x="594" y="16"/>
                </a:cxn>
                <a:cxn ang="0">
                  <a:pos x="699" y="16"/>
                </a:cxn>
                <a:cxn ang="0">
                  <a:pos x="800" y="17"/>
                </a:cxn>
                <a:cxn ang="0">
                  <a:pos x="894" y="18"/>
                </a:cxn>
                <a:cxn ang="0">
                  <a:pos x="980" y="19"/>
                </a:cxn>
                <a:cxn ang="0">
                  <a:pos x="1055" y="21"/>
                </a:cxn>
                <a:cxn ang="0">
                  <a:pos x="1114" y="24"/>
                </a:cxn>
                <a:cxn ang="0">
                  <a:pos x="1155" y="29"/>
                </a:cxn>
              </a:cxnLst>
              <a:rect l="0" t="0" r="r" b="b"/>
              <a:pathLst>
                <a:path w="1169" h="31">
                  <a:moveTo>
                    <a:pt x="1168" y="31"/>
                  </a:moveTo>
                  <a:lnTo>
                    <a:pt x="1168" y="31"/>
                  </a:lnTo>
                  <a:lnTo>
                    <a:pt x="1168" y="31"/>
                  </a:lnTo>
                  <a:lnTo>
                    <a:pt x="1169" y="30"/>
                  </a:lnTo>
                  <a:lnTo>
                    <a:pt x="1169" y="30"/>
                  </a:lnTo>
                  <a:lnTo>
                    <a:pt x="1169" y="29"/>
                  </a:lnTo>
                  <a:lnTo>
                    <a:pt x="1169" y="29"/>
                  </a:lnTo>
                  <a:lnTo>
                    <a:pt x="1167" y="28"/>
                  </a:lnTo>
                  <a:lnTo>
                    <a:pt x="1165" y="27"/>
                  </a:lnTo>
                  <a:lnTo>
                    <a:pt x="1162" y="25"/>
                  </a:lnTo>
                  <a:lnTo>
                    <a:pt x="1158" y="24"/>
                  </a:lnTo>
                  <a:lnTo>
                    <a:pt x="1153" y="23"/>
                  </a:lnTo>
                  <a:lnTo>
                    <a:pt x="1146" y="22"/>
                  </a:lnTo>
                  <a:lnTo>
                    <a:pt x="1137" y="20"/>
                  </a:lnTo>
                  <a:lnTo>
                    <a:pt x="1127" y="19"/>
                  </a:lnTo>
                  <a:lnTo>
                    <a:pt x="1115" y="18"/>
                  </a:lnTo>
                  <a:lnTo>
                    <a:pt x="1099" y="17"/>
                  </a:lnTo>
                  <a:lnTo>
                    <a:pt x="1082" y="14"/>
                  </a:lnTo>
                  <a:lnTo>
                    <a:pt x="1063" y="13"/>
                  </a:lnTo>
                  <a:lnTo>
                    <a:pt x="1040" y="12"/>
                  </a:lnTo>
                  <a:lnTo>
                    <a:pt x="1015" y="11"/>
                  </a:lnTo>
                  <a:lnTo>
                    <a:pt x="986" y="10"/>
                  </a:lnTo>
                  <a:lnTo>
                    <a:pt x="955" y="8"/>
                  </a:lnTo>
                  <a:lnTo>
                    <a:pt x="920" y="7"/>
                  </a:lnTo>
                  <a:lnTo>
                    <a:pt x="882" y="6"/>
                  </a:lnTo>
                  <a:lnTo>
                    <a:pt x="840" y="5"/>
                  </a:lnTo>
                  <a:lnTo>
                    <a:pt x="794" y="4"/>
                  </a:lnTo>
                  <a:lnTo>
                    <a:pt x="744" y="4"/>
                  </a:lnTo>
                  <a:lnTo>
                    <a:pt x="689" y="2"/>
                  </a:lnTo>
                  <a:lnTo>
                    <a:pt x="630" y="1"/>
                  </a:lnTo>
                  <a:lnTo>
                    <a:pt x="567" y="1"/>
                  </a:lnTo>
                  <a:lnTo>
                    <a:pt x="500" y="0"/>
                  </a:lnTo>
                  <a:lnTo>
                    <a:pt x="427" y="0"/>
                  </a:lnTo>
                  <a:lnTo>
                    <a:pt x="396" y="0"/>
                  </a:lnTo>
                  <a:lnTo>
                    <a:pt x="363" y="0"/>
                  </a:lnTo>
                  <a:lnTo>
                    <a:pt x="328" y="1"/>
                  </a:lnTo>
                  <a:lnTo>
                    <a:pt x="294" y="1"/>
                  </a:lnTo>
                  <a:lnTo>
                    <a:pt x="259" y="2"/>
                  </a:lnTo>
                  <a:lnTo>
                    <a:pt x="224" y="2"/>
                  </a:lnTo>
                  <a:lnTo>
                    <a:pt x="191" y="4"/>
                  </a:lnTo>
                  <a:lnTo>
                    <a:pt x="158" y="5"/>
                  </a:lnTo>
                  <a:lnTo>
                    <a:pt x="127" y="6"/>
                  </a:lnTo>
                  <a:lnTo>
                    <a:pt x="99" y="8"/>
                  </a:lnTo>
                  <a:lnTo>
                    <a:pt x="72" y="9"/>
                  </a:lnTo>
                  <a:lnTo>
                    <a:pt x="50" y="11"/>
                  </a:lnTo>
                  <a:lnTo>
                    <a:pt x="30" y="13"/>
                  </a:lnTo>
                  <a:lnTo>
                    <a:pt x="16" y="14"/>
                  </a:lnTo>
                  <a:lnTo>
                    <a:pt x="6" y="18"/>
                  </a:lnTo>
                  <a:lnTo>
                    <a:pt x="0" y="20"/>
                  </a:lnTo>
                  <a:lnTo>
                    <a:pt x="4" y="20"/>
                  </a:lnTo>
                  <a:lnTo>
                    <a:pt x="12" y="20"/>
                  </a:lnTo>
                  <a:lnTo>
                    <a:pt x="26" y="20"/>
                  </a:lnTo>
                  <a:lnTo>
                    <a:pt x="46" y="19"/>
                  </a:lnTo>
                  <a:lnTo>
                    <a:pt x="70" y="19"/>
                  </a:lnTo>
                  <a:lnTo>
                    <a:pt x="99" y="19"/>
                  </a:lnTo>
                  <a:lnTo>
                    <a:pt x="131" y="19"/>
                  </a:lnTo>
                  <a:lnTo>
                    <a:pt x="167" y="18"/>
                  </a:lnTo>
                  <a:lnTo>
                    <a:pt x="206" y="18"/>
                  </a:lnTo>
                  <a:lnTo>
                    <a:pt x="249" y="17"/>
                  </a:lnTo>
                  <a:lnTo>
                    <a:pt x="293" y="17"/>
                  </a:lnTo>
                  <a:lnTo>
                    <a:pt x="341" y="17"/>
                  </a:lnTo>
                  <a:lnTo>
                    <a:pt x="389" y="17"/>
                  </a:lnTo>
                  <a:lnTo>
                    <a:pt x="439" y="16"/>
                  </a:lnTo>
                  <a:lnTo>
                    <a:pt x="491" y="16"/>
                  </a:lnTo>
                  <a:lnTo>
                    <a:pt x="543" y="16"/>
                  </a:lnTo>
                  <a:lnTo>
                    <a:pt x="594" y="16"/>
                  </a:lnTo>
                  <a:lnTo>
                    <a:pt x="647" y="16"/>
                  </a:lnTo>
                  <a:lnTo>
                    <a:pt x="699" y="16"/>
                  </a:lnTo>
                  <a:lnTo>
                    <a:pt x="749" y="16"/>
                  </a:lnTo>
                  <a:lnTo>
                    <a:pt x="800" y="17"/>
                  </a:lnTo>
                  <a:lnTo>
                    <a:pt x="848" y="17"/>
                  </a:lnTo>
                  <a:lnTo>
                    <a:pt x="894" y="18"/>
                  </a:lnTo>
                  <a:lnTo>
                    <a:pt x="939" y="18"/>
                  </a:lnTo>
                  <a:lnTo>
                    <a:pt x="980" y="19"/>
                  </a:lnTo>
                  <a:lnTo>
                    <a:pt x="1019" y="20"/>
                  </a:lnTo>
                  <a:lnTo>
                    <a:pt x="1055" y="21"/>
                  </a:lnTo>
                  <a:lnTo>
                    <a:pt x="1086" y="23"/>
                  </a:lnTo>
                  <a:lnTo>
                    <a:pt x="1114" y="24"/>
                  </a:lnTo>
                  <a:lnTo>
                    <a:pt x="1137" y="27"/>
                  </a:lnTo>
                  <a:lnTo>
                    <a:pt x="1155" y="29"/>
                  </a:lnTo>
                  <a:lnTo>
                    <a:pt x="1168" y="31"/>
                  </a:lnTo>
                  <a:close/>
                </a:path>
              </a:pathLst>
            </a:custGeom>
            <a:solidFill>
              <a:srgbClr val="000000"/>
            </a:solidFill>
            <a:ln w="9525">
              <a:noFill/>
              <a:round/>
            </a:ln>
          </p:spPr>
          <p:txBody>
            <a:bodyPr/>
            <a:lstStyle/>
            <a:p>
              <a:endParaRPr lang="en-US"/>
            </a:p>
          </p:txBody>
        </p:sp>
        <p:sp>
          <p:nvSpPr>
            <p:cNvPr id="355552" name="Freeform 224"/>
            <p:cNvSpPr/>
            <p:nvPr/>
          </p:nvSpPr>
          <p:spPr bwMode="auto">
            <a:xfrm rot="580897">
              <a:off x="3095" y="3114"/>
              <a:ext cx="23" cy="120"/>
            </a:xfrm>
            <a:custGeom>
              <a:avLst/>
              <a:gdLst/>
              <a:ahLst/>
              <a:cxnLst>
                <a:cxn ang="0">
                  <a:pos x="0" y="0"/>
                </a:cxn>
                <a:cxn ang="0">
                  <a:pos x="3" y="5"/>
                </a:cxn>
                <a:cxn ang="0">
                  <a:pos x="12" y="22"/>
                </a:cxn>
                <a:cxn ang="0">
                  <a:pos x="20" y="63"/>
                </a:cxn>
                <a:cxn ang="0">
                  <a:pos x="27" y="134"/>
                </a:cxn>
                <a:cxn ang="0">
                  <a:pos x="29" y="177"/>
                </a:cxn>
                <a:cxn ang="0">
                  <a:pos x="30" y="217"/>
                </a:cxn>
                <a:cxn ang="0">
                  <a:pos x="27" y="253"/>
                </a:cxn>
                <a:cxn ang="0">
                  <a:pos x="17" y="281"/>
                </a:cxn>
                <a:cxn ang="0">
                  <a:pos x="18" y="247"/>
                </a:cxn>
                <a:cxn ang="0">
                  <a:pos x="18" y="166"/>
                </a:cxn>
                <a:cxn ang="0">
                  <a:pos x="14" y="73"/>
                </a:cxn>
                <a:cxn ang="0">
                  <a:pos x="0" y="0"/>
                </a:cxn>
              </a:cxnLst>
              <a:rect l="0" t="0" r="r" b="b"/>
              <a:pathLst>
                <a:path w="30" h="281">
                  <a:moveTo>
                    <a:pt x="0" y="0"/>
                  </a:moveTo>
                  <a:lnTo>
                    <a:pt x="3" y="5"/>
                  </a:lnTo>
                  <a:lnTo>
                    <a:pt x="12" y="22"/>
                  </a:lnTo>
                  <a:lnTo>
                    <a:pt x="20" y="63"/>
                  </a:lnTo>
                  <a:lnTo>
                    <a:pt x="27" y="134"/>
                  </a:lnTo>
                  <a:lnTo>
                    <a:pt x="29" y="177"/>
                  </a:lnTo>
                  <a:lnTo>
                    <a:pt x="30" y="217"/>
                  </a:lnTo>
                  <a:lnTo>
                    <a:pt x="27" y="253"/>
                  </a:lnTo>
                  <a:lnTo>
                    <a:pt x="17" y="281"/>
                  </a:lnTo>
                  <a:lnTo>
                    <a:pt x="18" y="247"/>
                  </a:lnTo>
                  <a:lnTo>
                    <a:pt x="18" y="166"/>
                  </a:lnTo>
                  <a:lnTo>
                    <a:pt x="14" y="73"/>
                  </a:lnTo>
                  <a:lnTo>
                    <a:pt x="0" y="0"/>
                  </a:lnTo>
                  <a:close/>
                </a:path>
              </a:pathLst>
            </a:custGeom>
            <a:solidFill>
              <a:srgbClr val="000000"/>
            </a:solidFill>
            <a:ln w="9525">
              <a:noFill/>
              <a:round/>
            </a:ln>
          </p:spPr>
          <p:txBody>
            <a:bodyPr/>
            <a:lstStyle/>
            <a:p>
              <a:endParaRPr lang="en-US"/>
            </a:p>
          </p:txBody>
        </p:sp>
        <p:sp>
          <p:nvSpPr>
            <p:cNvPr id="355553" name="Freeform 225"/>
            <p:cNvSpPr/>
            <p:nvPr/>
          </p:nvSpPr>
          <p:spPr bwMode="auto">
            <a:xfrm>
              <a:off x="2594" y="3107"/>
              <a:ext cx="22" cy="131"/>
            </a:xfrm>
            <a:custGeom>
              <a:avLst/>
              <a:gdLst/>
              <a:ahLst/>
              <a:cxnLst>
                <a:cxn ang="0">
                  <a:pos x="17" y="0"/>
                </a:cxn>
                <a:cxn ang="0">
                  <a:pos x="12" y="7"/>
                </a:cxn>
                <a:cxn ang="0">
                  <a:pos x="5" y="30"/>
                </a:cxn>
                <a:cxn ang="0">
                  <a:pos x="0" y="80"/>
                </a:cxn>
                <a:cxn ang="0">
                  <a:pos x="1" y="165"/>
                </a:cxn>
                <a:cxn ang="0">
                  <a:pos x="4" y="200"/>
                </a:cxn>
                <a:cxn ang="0">
                  <a:pos x="8" y="233"/>
                </a:cxn>
                <a:cxn ang="0">
                  <a:pos x="16" y="259"/>
                </a:cxn>
                <a:cxn ang="0">
                  <a:pos x="27" y="279"/>
                </a:cxn>
                <a:cxn ang="0">
                  <a:pos x="23" y="255"/>
                </a:cxn>
                <a:cxn ang="0">
                  <a:pos x="15" y="191"/>
                </a:cxn>
                <a:cxn ang="0">
                  <a:pos x="10" y="102"/>
                </a:cxn>
                <a:cxn ang="0">
                  <a:pos x="17" y="0"/>
                </a:cxn>
              </a:cxnLst>
              <a:rect l="0" t="0" r="r" b="b"/>
              <a:pathLst>
                <a:path w="27" h="279">
                  <a:moveTo>
                    <a:pt x="17" y="0"/>
                  </a:moveTo>
                  <a:lnTo>
                    <a:pt x="12" y="7"/>
                  </a:lnTo>
                  <a:lnTo>
                    <a:pt x="5" y="30"/>
                  </a:lnTo>
                  <a:lnTo>
                    <a:pt x="0" y="80"/>
                  </a:lnTo>
                  <a:lnTo>
                    <a:pt x="1" y="165"/>
                  </a:lnTo>
                  <a:lnTo>
                    <a:pt x="4" y="200"/>
                  </a:lnTo>
                  <a:lnTo>
                    <a:pt x="8" y="233"/>
                  </a:lnTo>
                  <a:lnTo>
                    <a:pt x="16" y="259"/>
                  </a:lnTo>
                  <a:lnTo>
                    <a:pt x="27" y="279"/>
                  </a:lnTo>
                  <a:lnTo>
                    <a:pt x="23" y="255"/>
                  </a:lnTo>
                  <a:lnTo>
                    <a:pt x="15" y="191"/>
                  </a:lnTo>
                  <a:lnTo>
                    <a:pt x="10" y="102"/>
                  </a:lnTo>
                  <a:lnTo>
                    <a:pt x="17" y="0"/>
                  </a:lnTo>
                  <a:close/>
                </a:path>
              </a:pathLst>
            </a:custGeom>
            <a:solidFill>
              <a:srgbClr val="000000"/>
            </a:solidFill>
            <a:ln w="9525">
              <a:noFill/>
              <a:round/>
            </a:ln>
          </p:spPr>
          <p:txBody>
            <a:bodyPr/>
            <a:lstStyle/>
            <a:p>
              <a:endParaRPr lang="en-US"/>
            </a:p>
          </p:txBody>
        </p:sp>
        <p:sp>
          <p:nvSpPr>
            <p:cNvPr id="355554" name="Freeform 226"/>
            <p:cNvSpPr/>
            <p:nvPr/>
          </p:nvSpPr>
          <p:spPr bwMode="auto">
            <a:xfrm>
              <a:off x="2611" y="3228"/>
              <a:ext cx="486" cy="33"/>
            </a:xfrm>
            <a:custGeom>
              <a:avLst/>
              <a:gdLst/>
              <a:ahLst/>
              <a:cxnLst>
                <a:cxn ang="0">
                  <a:pos x="1162" y="1"/>
                </a:cxn>
                <a:cxn ang="0">
                  <a:pos x="1158" y="5"/>
                </a:cxn>
                <a:cxn ang="0">
                  <a:pos x="1146" y="12"/>
                </a:cxn>
                <a:cxn ang="0">
                  <a:pos x="1115" y="21"/>
                </a:cxn>
                <a:cxn ang="0">
                  <a:pos x="1059" y="30"/>
                </a:cxn>
                <a:cxn ang="0">
                  <a:pos x="971" y="38"/>
                </a:cxn>
                <a:cxn ang="0">
                  <a:pos x="843" y="44"/>
                </a:cxn>
                <a:cxn ang="0">
                  <a:pos x="667" y="46"/>
                </a:cxn>
                <a:cxn ang="0">
                  <a:pos x="525" y="46"/>
                </a:cxn>
                <a:cxn ang="0">
                  <a:pos x="448" y="44"/>
                </a:cxn>
                <a:cxn ang="0">
                  <a:pos x="360" y="41"/>
                </a:cxn>
                <a:cxn ang="0">
                  <a:pos x="269" y="38"/>
                </a:cxn>
                <a:cxn ang="0">
                  <a:pos x="182" y="32"/>
                </a:cxn>
                <a:cxn ang="0">
                  <a:pos x="104" y="27"/>
                </a:cxn>
                <a:cxn ang="0">
                  <a:pos x="44" y="19"/>
                </a:cxn>
                <a:cxn ang="0">
                  <a:pos x="7" y="10"/>
                </a:cxn>
                <a:cxn ang="0">
                  <a:pos x="2" y="6"/>
                </a:cxn>
                <a:cxn ang="0">
                  <a:pos x="22" y="7"/>
                </a:cxn>
                <a:cxn ang="0">
                  <a:pos x="58" y="10"/>
                </a:cxn>
                <a:cxn ang="0">
                  <a:pos x="110" y="12"/>
                </a:cxn>
                <a:cxn ang="0">
                  <a:pos x="174" y="17"/>
                </a:cxn>
                <a:cxn ang="0">
                  <a:pos x="249" y="20"/>
                </a:cxn>
                <a:cxn ang="0">
                  <a:pos x="333" y="24"/>
                </a:cxn>
                <a:cxn ang="0">
                  <a:pos x="423" y="28"/>
                </a:cxn>
                <a:cxn ang="0">
                  <a:pos x="518" y="30"/>
                </a:cxn>
                <a:cxn ang="0">
                  <a:pos x="616" y="32"/>
                </a:cxn>
                <a:cxn ang="0">
                  <a:pos x="714" y="32"/>
                </a:cxn>
                <a:cxn ang="0">
                  <a:pos x="810" y="31"/>
                </a:cxn>
                <a:cxn ang="0">
                  <a:pos x="902" y="29"/>
                </a:cxn>
                <a:cxn ang="0">
                  <a:pos x="988" y="23"/>
                </a:cxn>
                <a:cxn ang="0">
                  <a:pos x="1065" y="17"/>
                </a:cxn>
                <a:cxn ang="0">
                  <a:pos x="1133" y="7"/>
                </a:cxn>
              </a:cxnLst>
              <a:rect l="0" t="0" r="r" b="b"/>
              <a:pathLst>
                <a:path w="1162" h="46">
                  <a:moveTo>
                    <a:pt x="1162" y="0"/>
                  </a:moveTo>
                  <a:lnTo>
                    <a:pt x="1162" y="1"/>
                  </a:lnTo>
                  <a:lnTo>
                    <a:pt x="1160" y="3"/>
                  </a:lnTo>
                  <a:lnTo>
                    <a:pt x="1158" y="5"/>
                  </a:lnTo>
                  <a:lnTo>
                    <a:pt x="1154" y="8"/>
                  </a:lnTo>
                  <a:lnTo>
                    <a:pt x="1146" y="12"/>
                  </a:lnTo>
                  <a:lnTo>
                    <a:pt x="1133" y="17"/>
                  </a:lnTo>
                  <a:lnTo>
                    <a:pt x="1115" y="21"/>
                  </a:lnTo>
                  <a:lnTo>
                    <a:pt x="1091" y="26"/>
                  </a:lnTo>
                  <a:lnTo>
                    <a:pt x="1059" y="30"/>
                  </a:lnTo>
                  <a:lnTo>
                    <a:pt x="1020" y="34"/>
                  </a:lnTo>
                  <a:lnTo>
                    <a:pt x="971" y="38"/>
                  </a:lnTo>
                  <a:lnTo>
                    <a:pt x="912" y="42"/>
                  </a:lnTo>
                  <a:lnTo>
                    <a:pt x="843" y="44"/>
                  </a:lnTo>
                  <a:lnTo>
                    <a:pt x="761" y="46"/>
                  </a:lnTo>
                  <a:lnTo>
                    <a:pt x="667" y="46"/>
                  </a:lnTo>
                  <a:lnTo>
                    <a:pt x="558" y="46"/>
                  </a:lnTo>
                  <a:lnTo>
                    <a:pt x="525" y="46"/>
                  </a:lnTo>
                  <a:lnTo>
                    <a:pt x="488" y="45"/>
                  </a:lnTo>
                  <a:lnTo>
                    <a:pt x="448" y="44"/>
                  </a:lnTo>
                  <a:lnTo>
                    <a:pt x="404" y="43"/>
                  </a:lnTo>
                  <a:lnTo>
                    <a:pt x="360" y="41"/>
                  </a:lnTo>
                  <a:lnTo>
                    <a:pt x="314" y="40"/>
                  </a:lnTo>
                  <a:lnTo>
                    <a:pt x="269" y="38"/>
                  </a:lnTo>
                  <a:lnTo>
                    <a:pt x="224" y="35"/>
                  </a:lnTo>
                  <a:lnTo>
                    <a:pt x="182" y="32"/>
                  </a:lnTo>
                  <a:lnTo>
                    <a:pt x="142" y="30"/>
                  </a:lnTo>
                  <a:lnTo>
                    <a:pt x="104" y="27"/>
                  </a:lnTo>
                  <a:lnTo>
                    <a:pt x="72" y="23"/>
                  </a:lnTo>
                  <a:lnTo>
                    <a:pt x="44" y="19"/>
                  </a:lnTo>
                  <a:lnTo>
                    <a:pt x="23" y="15"/>
                  </a:lnTo>
                  <a:lnTo>
                    <a:pt x="7" y="10"/>
                  </a:lnTo>
                  <a:lnTo>
                    <a:pt x="0" y="6"/>
                  </a:lnTo>
                  <a:lnTo>
                    <a:pt x="2" y="6"/>
                  </a:lnTo>
                  <a:lnTo>
                    <a:pt x="9" y="7"/>
                  </a:lnTo>
                  <a:lnTo>
                    <a:pt x="22" y="7"/>
                  </a:lnTo>
                  <a:lnTo>
                    <a:pt x="38" y="8"/>
                  </a:lnTo>
                  <a:lnTo>
                    <a:pt x="58" y="10"/>
                  </a:lnTo>
                  <a:lnTo>
                    <a:pt x="82" y="11"/>
                  </a:lnTo>
                  <a:lnTo>
                    <a:pt x="110" y="12"/>
                  </a:lnTo>
                  <a:lnTo>
                    <a:pt x="141" y="15"/>
                  </a:lnTo>
                  <a:lnTo>
                    <a:pt x="174" y="17"/>
                  </a:lnTo>
                  <a:lnTo>
                    <a:pt x="210" y="19"/>
                  </a:lnTo>
                  <a:lnTo>
                    <a:pt x="249" y="20"/>
                  </a:lnTo>
                  <a:lnTo>
                    <a:pt x="290" y="22"/>
                  </a:lnTo>
                  <a:lnTo>
                    <a:pt x="333" y="24"/>
                  </a:lnTo>
                  <a:lnTo>
                    <a:pt x="377" y="26"/>
                  </a:lnTo>
                  <a:lnTo>
                    <a:pt x="423" y="28"/>
                  </a:lnTo>
                  <a:lnTo>
                    <a:pt x="471" y="29"/>
                  </a:lnTo>
                  <a:lnTo>
                    <a:pt x="518" y="30"/>
                  </a:lnTo>
                  <a:lnTo>
                    <a:pt x="567" y="31"/>
                  </a:lnTo>
                  <a:lnTo>
                    <a:pt x="616" y="32"/>
                  </a:lnTo>
                  <a:lnTo>
                    <a:pt x="665" y="32"/>
                  </a:lnTo>
                  <a:lnTo>
                    <a:pt x="714" y="32"/>
                  </a:lnTo>
                  <a:lnTo>
                    <a:pt x="762" y="32"/>
                  </a:lnTo>
                  <a:lnTo>
                    <a:pt x="810" y="31"/>
                  </a:lnTo>
                  <a:lnTo>
                    <a:pt x="856" y="30"/>
                  </a:lnTo>
                  <a:lnTo>
                    <a:pt x="902" y="29"/>
                  </a:lnTo>
                  <a:lnTo>
                    <a:pt x="945" y="27"/>
                  </a:lnTo>
                  <a:lnTo>
                    <a:pt x="988" y="23"/>
                  </a:lnTo>
                  <a:lnTo>
                    <a:pt x="1027" y="20"/>
                  </a:lnTo>
                  <a:lnTo>
                    <a:pt x="1065" y="17"/>
                  </a:lnTo>
                  <a:lnTo>
                    <a:pt x="1100" y="11"/>
                  </a:lnTo>
                  <a:lnTo>
                    <a:pt x="1133" y="7"/>
                  </a:lnTo>
                  <a:lnTo>
                    <a:pt x="1162" y="0"/>
                  </a:lnTo>
                  <a:close/>
                </a:path>
              </a:pathLst>
            </a:custGeom>
            <a:solidFill>
              <a:srgbClr val="000000"/>
            </a:solidFill>
            <a:ln w="9525">
              <a:noFill/>
              <a:round/>
            </a:ln>
          </p:spPr>
          <p:txBody>
            <a:bodyPr/>
            <a:lstStyle/>
            <a:p>
              <a:endParaRPr lang="en-US"/>
            </a:p>
          </p:txBody>
        </p:sp>
        <p:sp>
          <p:nvSpPr>
            <p:cNvPr id="355555" name="Freeform 227"/>
            <p:cNvSpPr/>
            <p:nvPr/>
          </p:nvSpPr>
          <p:spPr bwMode="auto">
            <a:xfrm>
              <a:off x="2614" y="3274"/>
              <a:ext cx="502" cy="6"/>
            </a:xfrm>
            <a:custGeom>
              <a:avLst/>
              <a:gdLst/>
              <a:ahLst/>
              <a:cxnLst>
                <a:cxn ang="0">
                  <a:pos x="2" y="8"/>
                </a:cxn>
                <a:cxn ang="0">
                  <a:pos x="14" y="9"/>
                </a:cxn>
                <a:cxn ang="0">
                  <a:pos x="39" y="10"/>
                </a:cxn>
                <a:cxn ang="0">
                  <a:pos x="84" y="11"/>
                </a:cxn>
                <a:cxn ang="0">
                  <a:pos x="151" y="12"/>
                </a:cxn>
                <a:cxn ang="0">
                  <a:pos x="247" y="12"/>
                </a:cxn>
                <a:cxn ang="0">
                  <a:pos x="377" y="12"/>
                </a:cxn>
                <a:cxn ang="0">
                  <a:pos x="543" y="12"/>
                </a:cxn>
                <a:cxn ang="0">
                  <a:pos x="681" y="12"/>
                </a:cxn>
                <a:cxn ang="0">
                  <a:pos x="769" y="13"/>
                </a:cxn>
                <a:cxn ang="0">
                  <a:pos x="863" y="13"/>
                </a:cxn>
                <a:cxn ang="0">
                  <a:pos x="958" y="13"/>
                </a:cxn>
                <a:cxn ang="0">
                  <a:pos x="1046" y="13"/>
                </a:cxn>
                <a:cxn ang="0">
                  <a:pos x="1120" y="12"/>
                </a:cxn>
                <a:cxn ang="0">
                  <a:pos x="1173" y="10"/>
                </a:cxn>
                <a:cxn ang="0">
                  <a:pos x="1199" y="8"/>
                </a:cxn>
                <a:cxn ang="0">
                  <a:pos x="1196" y="6"/>
                </a:cxn>
                <a:cxn ang="0">
                  <a:pos x="1169" y="6"/>
                </a:cxn>
                <a:cxn ang="0">
                  <a:pos x="1119" y="5"/>
                </a:cxn>
                <a:cxn ang="0">
                  <a:pos x="1051" y="5"/>
                </a:cxn>
                <a:cxn ang="0">
                  <a:pos x="966" y="3"/>
                </a:cxn>
                <a:cxn ang="0">
                  <a:pos x="869" y="2"/>
                </a:cxn>
                <a:cxn ang="0">
                  <a:pos x="762" y="2"/>
                </a:cxn>
                <a:cxn ang="0">
                  <a:pos x="652" y="1"/>
                </a:cxn>
                <a:cxn ang="0">
                  <a:pos x="539" y="1"/>
                </a:cxn>
                <a:cxn ang="0">
                  <a:pos x="428" y="0"/>
                </a:cxn>
                <a:cxn ang="0">
                  <a:pos x="323" y="0"/>
                </a:cxn>
                <a:cxn ang="0">
                  <a:pos x="227" y="1"/>
                </a:cxn>
                <a:cxn ang="0">
                  <a:pos x="143" y="1"/>
                </a:cxn>
                <a:cxn ang="0">
                  <a:pos x="75" y="2"/>
                </a:cxn>
                <a:cxn ang="0">
                  <a:pos x="27" y="3"/>
                </a:cxn>
                <a:cxn ang="0">
                  <a:pos x="2" y="6"/>
                </a:cxn>
              </a:cxnLst>
              <a:rect l="0" t="0" r="r" b="b"/>
              <a:pathLst>
                <a:path w="1199" h="13">
                  <a:moveTo>
                    <a:pt x="0" y="7"/>
                  </a:moveTo>
                  <a:lnTo>
                    <a:pt x="2" y="8"/>
                  </a:lnTo>
                  <a:lnTo>
                    <a:pt x="6" y="9"/>
                  </a:lnTo>
                  <a:lnTo>
                    <a:pt x="14" y="9"/>
                  </a:lnTo>
                  <a:lnTo>
                    <a:pt x="25" y="10"/>
                  </a:lnTo>
                  <a:lnTo>
                    <a:pt x="39" y="10"/>
                  </a:lnTo>
                  <a:lnTo>
                    <a:pt x="59" y="11"/>
                  </a:lnTo>
                  <a:lnTo>
                    <a:pt x="84" y="11"/>
                  </a:lnTo>
                  <a:lnTo>
                    <a:pt x="114" y="11"/>
                  </a:lnTo>
                  <a:lnTo>
                    <a:pt x="151" y="12"/>
                  </a:lnTo>
                  <a:lnTo>
                    <a:pt x="196" y="12"/>
                  </a:lnTo>
                  <a:lnTo>
                    <a:pt x="247" y="12"/>
                  </a:lnTo>
                  <a:lnTo>
                    <a:pt x="307" y="12"/>
                  </a:lnTo>
                  <a:lnTo>
                    <a:pt x="377" y="12"/>
                  </a:lnTo>
                  <a:lnTo>
                    <a:pt x="455" y="12"/>
                  </a:lnTo>
                  <a:lnTo>
                    <a:pt x="543" y="12"/>
                  </a:lnTo>
                  <a:lnTo>
                    <a:pt x="642" y="12"/>
                  </a:lnTo>
                  <a:lnTo>
                    <a:pt x="681" y="12"/>
                  </a:lnTo>
                  <a:lnTo>
                    <a:pt x="723" y="12"/>
                  </a:lnTo>
                  <a:lnTo>
                    <a:pt x="769" y="13"/>
                  </a:lnTo>
                  <a:lnTo>
                    <a:pt x="815" y="13"/>
                  </a:lnTo>
                  <a:lnTo>
                    <a:pt x="863" y="13"/>
                  </a:lnTo>
                  <a:lnTo>
                    <a:pt x="911" y="13"/>
                  </a:lnTo>
                  <a:lnTo>
                    <a:pt x="958" y="13"/>
                  </a:lnTo>
                  <a:lnTo>
                    <a:pt x="1003" y="13"/>
                  </a:lnTo>
                  <a:lnTo>
                    <a:pt x="1046" y="13"/>
                  </a:lnTo>
                  <a:lnTo>
                    <a:pt x="1085" y="13"/>
                  </a:lnTo>
                  <a:lnTo>
                    <a:pt x="1120" y="12"/>
                  </a:lnTo>
                  <a:lnTo>
                    <a:pt x="1150" y="11"/>
                  </a:lnTo>
                  <a:lnTo>
                    <a:pt x="1173" y="10"/>
                  </a:lnTo>
                  <a:lnTo>
                    <a:pt x="1191" y="9"/>
                  </a:lnTo>
                  <a:lnTo>
                    <a:pt x="1199" y="8"/>
                  </a:lnTo>
                  <a:lnTo>
                    <a:pt x="1199" y="6"/>
                  </a:lnTo>
                  <a:lnTo>
                    <a:pt x="1196" y="6"/>
                  </a:lnTo>
                  <a:lnTo>
                    <a:pt x="1186" y="6"/>
                  </a:lnTo>
                  <a:lnTo>
                    <a:pt x="1169" y="6"/>
                  </a:lnTo>
                  <a:lnTo>
                    <a:pt x="1147" y="6"/>
                  </a:lnTo>
                  <a:lnTo>
                    <a:pt x="1119" y="5"/>
                  </a:lnTo>
                  <a:lnTo>
                    <a:pt x="1087" y="5"/>
                  </a:lnTo>
                  <a:lnTo>
                    <a:pt x="1051" y="5"/>
                  </a:lnTo>
                  <a:lnTo>
                    <a:pt x="1010" y="3"/>
                  </a:lnTo>
                  <a:lnTo>
                    <a:pt x="966" y="3"/>
                  </a:lnTo>
                  <a:lnTo>
                    <a:pt x="919" y="3"/>
                  </a:lnTo>
                  <a:lnTo>
                    <a:pt x="869" y="2"/>
                  </a:lnTo>
                  <a:lnTo>
                    <a:pt x="816" y="2"/>
                  </a:lnTo>
                  <a:lnTo>
                    <a:pt x="762" y="2"/>
                  </a:lnTo>
                  <a:lnTo>
                    <a:pt x="708" y="2"/>
                  </a:lnTo>
                  <a:lnTo>
                    <a:pt x="652" y="1"/>
                  </a:lnTo>
                  <a:lnTo>
                    <a:pt x="595" y="1"/>
                  </a:lnTo>
                  <a:lnTo>
                    <a:pt x="539" y="1"/>
                  </a:lnTo>
                  <a:lnTo>
                    <a:pt x="483" y="1"/>
                  </a:lnTo>
                  <a:lnTo>
                    <a:pt x="428" y="0"/>
                  </a:lnTo>
                  <a:lnTo>
                    <a:pt x="375" y="0"/>
                  </a:lnTo>
                  <a:lnTo>
                    <a:pt x="323" y="0"/>
                  </a:lnTo>
                  <a:lnTo>
                    <a:pt x="273" y="0"/>
                  </a:lnTo>
                  <a:lnTo>
                    <a:pt x="227" y="1"/>
                  </a:lnTo>
                  <a:lnTo>
                    <a:pt x="182" y="1"/>
                  </a:lnTo>
                  <a:lnTo>
                    <a:pt x="143" y="1"/>
                  </a:lnTo>
                  <a:lnTo>
                    <a:pt x="107" y="1"/>
                  </a:lnTo>
                  <a:lnTo>
                    <a:pt x="75" y="2"/>
                  </a:lnTo>
                  <a:lnTo>
                    <a:pt x="49" y="3"/>
                  </a:lnTo>
                  <a:lnTo>
                    <a:pt x="27" y="3"/>
                  </a:lnTo>
                  <a:lnTo>
                    <a:pt x="11" y="5"/>
                  </a:lnTo>
                  <a:lnTo>
                    <a:pt x="2" y="6"/>
                  </a:lnTo>
                  <a:lnTo>
                    <a:pt x="0" y="7"/>
                  </a:lnTo>
                  <a:close/>
                </a:path>
              </a:pathLst>
            </a:custGeom>
            <a:solidFill>
              <a:srgbClr val="000000"/>
            </a:solidFill>
            <a:ln w="9525">
              <a:noFill/>
              <a:round/>
            </a:ln>
          </p:spPr>
          <p:txBody>
            <a:bodyPr/>
            <a:lstStyle/>
            <a:p>
              <a:endParaRPr lang="en-US"/>
            </a:p>
          </p:txBody>
        </p:sp>
        <p:sp>
          <p:nvSpPr>
            <p:cNvPr id="355556" name="Freeform 228"/>
            <p:cNvSpPr/>
            <p:nvPr/>
          </p:nvSpPr>
          <p:spPr bwMode="auto">
            <a:xfrm>
              <a:off x="2900" y="3151"/>
              <a:ext cx="112" cy="10"/>
            </a:xfrm>
            <a:custGeom>
              <a:avLst/>
              <a:gdLst/>
              <a:ahLst/>
              <a:cxnLst>
                <a:cxn ang="0">
                  <a:pos x="3" y="3"/>
                </a:cxn>
                <a:cxn ang="0">
                  <a:pos x="267" y="0"/>
                </a:cxn>
                <a:cxn ang="0">
                  <a:pos x="268" y="23"/>
                </a:cxn>
                <a:cxn ang="0">
                  <a:pos x="265" y="23"/>
                </a:cxn>
                <a:cxn ang="0">
                  <a:pos x="255" y="21"/>
                </a:cxn>
                <a:cxn ang="0">
                  <a:pos x="240" y="21"/>
                </a:cxn>
                <a:cxn ang="0">
                  <a:pos x="221" y="20"/>
                </a:cxn>
                <a:cxn ang="0">
                  <a:pos x="198" y="19"/>
                </a:cxn>
                <a:cxn ang="0">
                  <a:pos x="175" y="18"/>
                </a:cxn>
                <a:cxn ang="0">
                  <a:pos x="148" y="16"/>
                </a:cxn>
                <a:cxn ang="0">
                  <a:pos x="122" y="15"/>
                </a:cxn>
                <a:cxn ang="0">
                  <a:pos x="95" y="13"/>
                </a:cxn>
                <a:cxn ang="0">
                  <a:pos x="70" y="12"/>
                </a:cxn>
                <a:cxn ang="0">
                  <a:pos x="47" y="9"/>
                </a:cxn>
                <a:cxn ang="0">
                  <a:pos x="29" y="8"/>
                </a:cxn>
                <a:cxn ang="0">
                  <a:pos x="13" y="7"/>
                </a:cxn>
                <a:cxn ang="0">
                  <a:pos x="4" y="5"/>
                </a:cxn>
                <a:cxn ang="0">
                  <a:pos x="0" y="4"/>
                </a:cxn>
                <a:cxn ang="0">
                  <a:pos x="3" y="3"/>
                </a:cxn>
              </a:cxnLst>
              <a:rect l="0" t="0" r="r" b="b"/>
              <a:pathLst>
                <a:path w="268" h="23">
                  <a:moveTo>
                    <a:pt x="3" y="3"/>
                  </a:moveTo>
                  <a:lnTo>
                    <a:pt x="267" y="0"/>
                  </a:lnTo>
                  <a:lnTo>
                    <a:pt x="268" y="23"/>
                  </a:lnTo>
                  <a:lnTo>
                    <a:pt x="265" y="23"/>
                  </a:lnTo>
                  <a:lnTo>
                    <a:pt x="255" y="21"/>
                  </a:lnTo>
                  <a:lnTo>
                    <a:pt x="240" y="21"/>
                  </a:lnTo>
                  <a:lnTo>
                    <a:pt x="221" y="20"/>
                  </a:lnTo>
                  <a:lnTo>
                    <a:pt x="198" y="19"/>
                  </a:lnTo>
                  <a:lnTo>
                    <a:pt x="175" y="18"/>
                  </a:lnTo>
                  <a:lnTo>
                    <a:pt x="148" y="16"/>
                  </a:lnTo>
                  <a:lnTo>
                    <a:pt x="122" y="15"/>
                  </a:lnTo>
                  <a:lnTo>
                    <a:pt x="95" y="13"/>
                  </a:lnTo>
                  <a:lnTo>
                    <a:pt x="70" y="12"/>
                  </a:lnTo>
                  <a:lnTo>
                    <a:pt x="47" y="9"/>
                  </a:lnTo>
                  <a:lnTo>
                    <a:pt x="29" y="8"/>
                  </a:lnTo>
                  <a:lnTo>
                    <a:pt x="13" y="7"/>
                  </a:lnTo>
                  <a:lnTo>
                    <a:pt x="4" y="5"/>
                  </a:lnTo>
                  <a:lnTo>
                    <a:pt x="0" y="4"/>
                  </a:lnTo>
                  <a:lnTo>
                    <a:pt x="3" y="3"/>
                  </a:lnTo>
                  <a:close/>
                </a:path>
              </a:pathLst>
            </a:custGeom>
            <a:solidFill>
              <a:srgbClr val="000000"/>
            </a:solidFill>
            <a:ln w="9525">
              <a:noFill/>
              <a:round/>
            </a:ln>
          </p:spPr>
          <p:txBody>
            <a:bodyPr/>
            <a:lstStyle/>
            <a:p>
              <a:endParaRPr lang="en-US"/>
            </a:p>
          </p:txBody>
        </p:sp>
        <p:sp>
          <p:nvSpPr>
            <p:cNvPr id="355557" name="Freeform 229"/>
            <p:cNvSpPr/>
            <p:nvPr/>
          </p:nvSpPr>
          <p:spPr bwMode="auto">
            <a:xfrm>
              <a:off x="2621" y="3144"/>
              <a:ext cx="171" cy="13"/>
            </a:xfrm>
            <a:custGeom>
              <a:avLst/>
              <a:gdLst/>
              <a:ahLst/>
              <a:cxnLst>
                <a:cxn ang="0">
                  <a:pos x="0" y="0"/>
                </a:cxn>
                <a:cxn ang="0">
                  <a:pos x="3" y="0"/>
                </a:cxn>
                <a:cxn ang="0">
                  <a:pos x="12" y="0"/>
                </a:cxn>
                <a:cxn ang="0">
                  <a:pos x="26" y="1"/>
                </a:cxn>
                <a:cxn ang="0">
                  <a:pos x="44" y="2"/>
                </a:cxn>
                <a:cxn ang="0">
                  <a:pos x="67" y="2"/>
                </a:cxn>
                <a:cxn ang="0">
                  <a:pos x="93" y="3"/>
                </a:cxn>
                <a:cxn ang="0">
                  <a:pos x="122" y="4"/>
                </a:cxn>
                <a:cxn ang="0">
                  <a:pos x="153" y="4"/>
                </a:cxn>
                <a:cxn ang="0">
                  <a:pos x="186" y="5"/>
                </a:cxn>
                <a:cxn ang="0">
                  <a:pos x="219" y="5"/>
                </a:cxn>
                <a:cxn ang="0">
                  <a:pos x="253" y="6"/>
                </a:cxn>
                <a:cxn ang="0">
                  <a:pos x="287" y="5"/>
                </a:cxn>
                <a:cxn ang="0">
                  <a:pos x="319" y="5"/>
                </a:cxn>
                <a:cxn ang="0">
                  <a:pos x="351" y="4"/>
                </a:cxn>
                <a:cxn ang="0">
                  <a:pos x="380" y="3"/>
                </a:cxn>
                <a:cxn ang="0">
                  <a:pos x="407" y="2"/>
                </a:cxn>
                <a:cxn ang="0">
                  <a:pos x="407" y="33"/>
                </a:cxn>
                <a:cxn ang="0">
                  <a:pos x="403" y="33"/>
                </a:cxn>
                <a:cxn ang="0">
                  <a:pos x="392" y="32"/>
                </a:cxn>
                <a:cxn ang="0">
                  <a:pos x="373" y="31"/>
                </a:cxn>
                <a:cxn ang="0">
                  <a:pos x="348" y="29"/>
                </a:cxn>
                <a:cxn ang="0">
                  <a:pos x="320" y="27"/>
                </a:cxn>
                <a:cxn ang="0">
                  <a:pos x="288" y="26"/>
                </a:cxn>
                <a:cxn ang="0">
                  <a:pos x="253" y="24"/>
                </a:cxn>
                <a:cxn ang="0">
                  <a:pos x="217" y="21"/>
                </a:cxn>
                <a:cxn ang="0">
                  <a:pos x="181" y="19"/>
                </a:cxn>
                <a:cxn ang="0">
                  <a:pos x="144" y="16"/>
                </a:cxn>
                <a:cxn ang="0">
                  <a:pos x="110" y="13"/>
                </a:cxn>
                <a:cxn ang="0">
                  <a:pos x="78" y="11"/>
                </a:cxn>
                <a:cxn ang="0">
                  <a:pos x="50" y="8"/>
                </a:cxn>
                <a:cxn ang="0">
                  <a:pos x="28" y="5"/>
                </a:cxn>
                <a:cxn ang="0">
                  <a:pos x="10" y="2"/>
                </a:cxn>
                <a:cxn ang="0">
                  <a:pos x="0" y="0"/>
                </a:cxn>
              </a:cxnLst>
              <a:rect l="0" t="0" r="r" b="b"/>
              <a:pathLst>
                <a:path w="407" h="33">
                  <a:moveTo>
                    <a:pt x="0" y="0"/>
                  </a:moveTo>
                  <a:lnTo>
                    <a:pt x="3" y="0"/>
                  </a:lnTo>
                  <a:lnTo>
                    <a:pt x="12" y="0"/>
                  </a:lnTo>
                  <a:lnTo>
                    <a:pt x="26" y="1"/>
                  </a:lnTo>
                  <a:lnTo>
                    <a:pt x="44" y="2"/>
                  </a:lnTo>
                  <a:lnTo>
                    <a:pt x="67" y="2"/>
                  </a:lnTo>
                  <a:lnTo>
                    <a:pt x="93" y="3"/>
                  </a:lnTo>
                  <a:lnTo>
                    <a:pt x="122" y="4"/>
                  </a:lnTo>
                  <a:lnTo>
                    <a:pt x="153" y="4"/>
                  </a:lnTo>
                  <a:lnTo>
                    <a:pt x="186" y="5"/>
                  </a:lnTo>
                  <a:lnTo>
                    <a:pt x="219" y="5"/>
                  </a:lnTo>
                  <a:lnTo>
                    <a:pt x="253" y="6"/>
                  </a:lnTo>
                  <a:lnTo>
                    <a:pt x="287" y="5"/>
                  </a:lnTo>
                  <a:lnTo>
                    <a:pt x="319" y="5"/>
                  </a:lnTo>
                  <a:lnTo>
                    <a:pt x="351" y="4"/>
                  </a:lnTo>
                  <a:lnTo>
                    <a:pt x="380" y="3"/>
                  </a:lnTo>
                  <a:lnTo>
                    <a:pt x="407" y="2"/>
                  </a:lnTo>
                  <a:lnTo>
                    <a:pt x="407" y="33"/>
                  </a:lnTo>
                  <a:lnTo>
                    <a:pt x="403" y="33"/>
                  </a:lnTo>
                  <a:lnTo>
                    <a:pt x="392" y="32"/>
                  </a:lnTo>
                  <a:lnTo>
                    <a:pt x="373" y="31"/>
                  </a:lnTo>
                  <a:lnTo>
                    <a:pt x="348" y="29"/>
                  </a:lnTo>
                  <a:lnTo>
                    <a:pt x="320" y="27"/>
                  </a:lnTo>
                  <a:lnTo>
                    <a:pt x="288" y="26"/>
                  </a:lnTo>
                  <a:lnTo>
                    <a:pt x="253" y="24"/>
                  </a:lnTo>
                  <a:lnTo>
                    <a:pt x="217" y="21"/>
                  </a:lnTo>
                  <a:lnTo>
                    <a:pt x="181" y="19"/>
                  </a:lnTo>
                  <a:lnTo>
                    <a:pt x="144" y="16"/>
                  </a:lnTo>
                  <a:lnTo>
                    <a:pt x="110" y="13"/>
                  </a:lnTo>
                  <a:lnTo>
                    <a:pt x="78" y="11"/>
                  </a:lnTo>
                  <a:lnTo>
                    <a:pt x="50" y="8"/>
                  </a:lnTo>
                  <a:lnTo>
                    <a:pt x="28" y="5"/>
                  </a:lnTo>
                  <a:lnTo>
                    <a:pt x="10" y="2"/>
                  </a:lnTo>
                  <a:lnTo>
                    <a:pt x="0" y="0"/>
                  </a:lnTo>
                  <a:close/>
                </a:path>
              </a:pathLst>
            </a:custGeom>
            <a:solidFill>
              <a:srgbClr val="000000"/>
            </a:solidFill>
            <a:ln w="9525">
              <a:noFill/>
              <a:round/>
            </a:ln>
          </p:spPr>
          <p:txBody>
            <a:bodyPr/>
            <a:lstStyle/>
            <a:p>
              <a:endParaRPr lang="en-US"/>
            </a:p>
          </p:txBody>
        </p:sp>
        <p:sp>
          <p:nvSpPr>
            <p:cNvPr id="355558" name="Freeform 230"/>
            <p:cNvSpPr/>
            <p:nvPr/>
          </p:nvSpPr>
          <p:spPr bwMode="auto">
            <a:xfrm>
              <a:off x="2598" y="3167"/>
              <a:ext cx="486" cy="15"/>
            </a:xfrm>
            <a:custGeom>
              <a:avLst/>
              <a:gdLst/>
              <a:ahLst/>
              <a:cxnLst>
                <a:cxn ang="0">
                  <a:pos x="1161" y="16"/>
                </a:cxn>
                <a:cxn ang="0">
                  <a:pos x="1160" y="17"/>
                </a:cxn>
                <a:cxn ang="0">
                  <a:pos x="1158" y="18"/>
                </a:cxn>
                <a:cxn ang="0">
                  <a:pos x="1152" y="21"/>
                </a:cxn>
                <a:cxn ang="0">
                  <a:pos x="1144" y="22"/>
                </a:cxn>
                <a:cxn ang="0">
                  <a:pos x="1130" y="25"/>
                </a:cxn>
                <a:cxn ang="0">
                  <a:pos x="1112" y="27"/>
                </a:cxn>
                <a:cxn ang="0">
                  <a:pos x="1086" y="29"/>
                </a:cxn>
                <a:cxn ang="0">
                  <a:pos x="1054" y="32"/>
                </a:cxn>
                <a:cxn ang="0">
                  <a:pos x="1012" y="34"/>
                </a:cxn>
                <a:cxn ang="0">
                  <a:pos x="963" y="35"/>
                </a:cxn>
                <a:cxn ang="0">
                  <a:pos x="903" y="36"/>
                </a:cxn>
                <a:cxn ang="0">
                  <a:pos x="831" y="36"/>
                </a:cxn>
                <a:cxn ang="0">
                  <a:pos x="748" y="36"/>
                </a:cxn>
                <a:cxn ang="0">
                  <a:pos x="652" y="35"/>
                </a:cxn>
                <a:cxn ang="0">
                  <a:pos x="542" y="32"/>
                </a:cxn>
                <a:cxn ang="0">
                  <a:pos x="448" y="29"/>
                </a:cxn>
                <a:cxn ang="0">
                  <a:pos x="373" y="27"/>
                </a:cxn>
                <a:cxn ang="0">
                  <a:pos x="294" y="25"/>
                </a:cxn>
                <a:cxn ang="0">
                  <a:pos x="213" y="22"/>
                </a:cxn>
                <a:cxn ang="0">
                  <a:pos x="138" y="18"/>
                </a:cxn>
                <a:cxn ang="0">
                  <a:pos x="75" y="14"/>
                </a:cxn>
                <a:cxn ang="0">
                  <a:pos x="28" y="9"/>
                </a:cxn>
                <a:cxn ang="0">
                  <a:pos x="3" y="3"/>
                </a:cxn>
                <a:cxn ang="0">
                  <a:pos x="3" y="0"/>
                </a:cxn>
                <a:cxn ang="0">
                  <a:pos x="23" y="1"/>
                </a:cxn>
                <a:cxn ang="0">
                  <a:pos x="61" y="3"/>
                </a:cxn>
                <a:cxn ang="0">
                  <a:pos x="114" y="5"/>
                </a:cxn>
                <a:cxn ang="0">
                  <a:pos x="181" y="7"/>
                </a:cxn>
                <a:cxn ang="0">
                  <a:pos x="258" y="11"/>
                </a:cxn>
                <a:cxn ang="0">
                  <a:pos x="345" y="14"/>
                </a:cxn>
                <a:cxn ang="0">
                  <a:pos x="437" y="17"/>
                </a:cxn>
                <a:cxn ang="0">
                  <a:pos x="535" y="21"/>
                </a:cxn>
                <a:cxn ang="0">
                  <a:pos x="634" y="23"/>
                </a:cxn>
                <a:cxn ang="0">
                  <a:pos x="732" y="25"/>
                </a:cxn>
                <a:cxn ang="0">
                  <a:pos x="827" y="26"/>
                </a:cxn>
                <a:cxn ang="0">
                  <a:pos x="918" y="26"/>
                </a:cxn>
                <a:cxn ang="0">
                  <a:pos x="1001" y="25"/>
                </a:cxn>
                <a:cxn ang="0">
                  <a:pos x="1075" y="23"/>
                </a:cxn>
                <a:cxn ang="0">
                  <a:pos x="1136" y="18"/>
                </a:cxn>
              </a:cxnLst>
              <a:rect l="0" t="0" r="r" b="b"/>
              <a:pathLst>
                <a:path w="1161" h="36">
                  <a:moveTo>
                    <a:pt x="1161" y="16"/>
                  </a:moveTo>
                  <a:lnTo>
                    <a:pt x="1161" y="16"/>
                  </a:lnTo>
                  <a:lnTo>
                    <a:pt x="1161" y="16"/>
                  </a:lnTo>
                  <a:lnTo>
                    <a:pt x="1160" y="17"/>
                  </a:lnTo>
                  <a:lnTo>
                    <a:pt x="1159" y="17"/>
                  </a:lnTo>
                  <a:lnTo>
                    <a:pt x="1158" y="18"/>
                  </a:lnTo>
                  <a:lnTo>
                    <a:pt x="1155" y="20"/>
                  </a:lnTo>
                  <a:lnTo>
                    <a:pt x="1152" y="21"/>
                  </a:lnTo>
                  <a:lnTo>
                    <a:pt x="1149" y="21"/>
                  </a:lnTo>
                  <a:lnTo>
                    <a:pt x="1144" y="22"/>
                  </a:lnTo>
                  <a:lnTo>
                    <a:pt x="1138" y="23"/>
                  </a:lnTo>
                  <a:lnTo>
                    <a:pt x="1130" y="25"/>
                  </a:lnTo>
                  <a:lnTo>
                    <a:pt x="1121" y="26"/>
                  </a:lnTo>
                  <a:lnTo>
                    <a:pt x="1112" y="27"/>
                  </a:lnTo>
                  <a:lnTo>
                    <a:pt x="1099" y="28"/>
                  </a:lnTo>
                  <a:lnTo>
                    <a:pt x="1086" y="29"/>
                  </a:lnTo>
                  <a:lnTo>
                    <a:pt x="1070" y="30"/>
                  </a:lnTo>
                  <a:lnTo>
                    <a:pt x="1054" y="32"/>
                  </a:lnTo>
                  <a:lnTo>
                    <a:pt x="1034" y="33"/>
                  </a:lnTo>
                  <a:lnTo>
                    <a:pt x="1012" y="34"/>
                  </a:lnTo>
                  <a:lnTo>
                    <a:pt x="989" y="34"/>
                  </a:lnTo>
                  <a:lnTo>
                    <a:pt x="963" y="35"/>
                  </a:lnTo>
                  <a:lnTo>
                    <a:pt x="934" y="36"/>
                  </a:lnTo>
                  <a:lnTo>
                    <a:pt x="903" y="36"/>
                  </a:lnTo>
                  <a:lnTo>
                    <a:pt x="869" y="36"/>
                  </a:lnTo>
                  <a:lnTo>
                    <a:pt x="831" y="36"/>
                  </a:lnTo>
                  <a:lnTo>
                    <a:pt x="791" y="36"/>
                  </a:lnTo>
                  <a:lnTo>
                    <a:pt x="748" y="36"/>
                  </a:lnTo>
                  <a:lnTo>
                    <a:pt x="702" y="35"/>
                  </a:lnTo>
                  <a:lnTo>
                    <a:pt x="652" y="35"/>
                  </a:lnTo>
                  <a:lnTo>
                    <a:pt x="599" y="34"/>
                  </a:lnTo>
                  <a:lnTo>
                    <a:pt x="542" y="32"/>
                  </a:lnTo>
                  <a:lnTo>
                    <a:pt x="482" y="30"/>
                  </a:lnTo>
                  <a:lnTo>
                    <a:pt x="448" y="29"/>
                  </a:lnTo>
                  <a:lnTo>
                    <a:pt x="411" y="28"/>
                  </a:lnTo>
                  <a:lnTo>
                    <a:pt x="373" y="27"/>
                  </a:lnTo>
                  <a:lnTo>
                    <a:pt x="334" y="26"/>
                  </a:lnTo>
                  <a:lnTo>
                    <a:pt x="294" y="25"/>
                  </a:lnTo>
                  <a:lnTo>
                    <a:pt x="253" y="24"/>
                  </a:lnTo>
                  <a:lnTo>
                    <a:pt x="213" y="22"/>
                  </a:lnTo>
                  <a:lnTo>
                    <a:pt x="175" y="20"/>
                  </a:lnTo>
                  <a:lnTo>
                    <a:pt x="138" y="18"/>
                  </a:lnTo>
                  <a:lnTo>
                    <a:pt x="105" y="16"/>
                  </a:lnTo>
                  <a:lnTo>
                    <a:pt x="75" y="14"/>
                  </a:lnTo>
                  <a:lnTo>
                    <a:pt x="49" y="12"/>
                  </a:lnTo>
                  <a:lnTo>
                    <a:pt x="28" y="9"/>
                  </a:lnTo>
                  <a:lnTo>
                    <a:pt x="12" y="6"/>
                  </a:lnTo>
                  <a:lnTo>
                    <a:pt x="3" y="3"/>
                  </a:lnTo>
                  <a:lnTo>
                    <a:pt x="0" y="0"/>
                  </a:lnTo>
                  <a:lnTo>
                    <a:pt x="3" y="0"/>
                  </a:lnTo>
                  <a:lnTo>
                    <a:pt x="10" y="0"/>
                  </a:lnTo>
                  <a:lnTo>
                    <a:pt x="23" y="1"/>
                  </a:lnTo>
                  <a:lnTo>
                    <a:pt x="39" y="2"/>
                  </a:lnTo>
                  <a:lnTo>
                    <a:pt x="61" y="3"/>
                  </a:lnTo>
                  <a:lnTo>
                    <a:pt x="86" y="4"/>
                  </a:lnTo>
                  <a:lnTo>
                    <a:pt x="114" y="5"/>
                  </a:lnTo>
                  <a:lnTo>
                    <a:pt x="146" y="6"/>
                  </a:lnTo>
                  <a:lnTo>
                    <a:pt x="181" y="7"/>
                  </a:lnTo>
                  <a:lnTo>
                    <a:pt x="218" y="10"/>
                  </a:lnTo>
                  <a:lnTo>
                    <a:pt x="258" y="11"/>
                  </a:lnTo>
                  <a:lnTo>
                    <a:pt x="301" y="13"/>
                  </a:lnTo>
                  <a:lnTo>
                    <a:pt x="345" y="14"/>
                  </a:lnTo>
                  <a:lnTo>
                    <a:pt x="391" y="16"/>
                  </a:lnTo>
                  <a:lnTo>
                    <a:pt x="437" y="17"/>
                  </a:lnTo>
                  <a:lnTo>
                    <a:pt x="486" y="20"/>
                  </a:lnTo>
                  <a:lnTo>
                    <a:pt x="535" y="21"/>
                  </a:lnTo>
                  <a:lnTo>
                    <a:pt x="584" y="22"/>
                  </a:lnTo>
                  <a:lnTo>
                    <a:pt x="634" y="23"/>
                  </a:lnTo>
                  <a:lnTo>
                    <a:pt x="682" y="24"/>
                  </a:lnTo>
                  <a:lnTo>
                    <a:pt x="732" y="25"/>
                  </a:lnTo>
                  <a:lnTo>
                    <a:pt x="780" y="25"/>
                  </a:lnTo>
                  <a:lnTo>
                    <a:pt x="827" y="26"/>
                  </a:lnTo>
                  <a:lnTo>
                    <a:pt x="874" y="26"/>
                  </a:lnTo>
                  <a:lnTo>
                    <a:pt x="918" y="26"/>
                  </a:lnTo>
                  <a:lnTo>
                    <a:pt x="961" y="26"/>
                  </a:lnTo>
                  <a:lnTo>
                    <a:pt x="1001" y="25"/>
                  </a:lnTo>
                  <a:lnTo>
                    <a:pt x="1039" y="24"/>
                  </a:lnTo>
                  <a:lnTo>
                    <a:pt x="1075" y="23"/>
                  </a:lnTo>
                  <a:lnTo>
                    <a:pt x="1107" y="21"/>
                  </a:lnTo>
                  <a:lnTo>
                    <a:pt x="1136" y="18"/>
                  </a:lnTo>
                  <a:lnTo>
                    <a:pt x="1161" y="16"/>
                  </a:lnTo>
                  <a:close/>
                </a:path>
              </a:pathLst>
            </a:custGeom>
            <a:solidFill>
              <a:srgbClr val="000000"/>
            </a:solidFill>
            <a:ln w="9525">
              <a:noFill/>
              <a:round/>
            </a:ln>
          </p:spPr>
          <p:txBody>
            <a:bodyPr/>
            <a:lstStyle/>
            <a:p>
              <a:endParaRPr lang="en-US"/>
            </a:p>
          </p:txBody>
        </p:sp>
        <p:sp>
          <p:nvSpPr>
            <p:cNvPr id="355559" name="Freeform 231"/>
            <p:cNvSpPr/>
            <p:nvPr/>
          </p:nvSpPr>
          <p:spPr bwMode="auto">
            <a:xfrm>
              <a:off x="2519" y="3268"/>
              <a:ext cx="84" cy="119"/>
            </a:xfrm>
            <a:custGeom>
              <a:avLst/>
              <a:gdLst/>
              <a:ahLst/>
              <a:cxnLst>
                <a:cxn ang="0">
                  <a:pos x="201" y="0"/>
                </a:cxn>
                <a:cxn ang="0">
                  <a:pos x="201" y="3"/>
                </a:cxn>
                <a:cxn ang="0">
                  <a:pos x="197" y="11"/>
                </a:cxn>
                <a:cxn ang="0">
                  <a:pos x="189" y="23"/>
                </a:cxn>
                <a:cxn ang="0">
                  <a:pos x="179" y="37"/>
                </a:cxn>
                <a:cxn ang="0">
                  <a:pos x="167" y="55"/>
                </a:cxn>
                <a:cxn ang="0">
                  <a:pos x="152" y="74"/>
                </a:cxn>
                <a:cxn ang="0">
                  <a:pos x="137" y="95"/>
                </a:cxn>
                <a:cxn ang="0">
                  <a:pos x="120" y="116"/>
                </a:cxn>
                <a:cxn ang="0">
                  <a:pos x="104" y="137"/>
                </a:cxn>
                <a:cxn ang="0">
                  <a:pos x="87" y="158"/>
                </a:cxn>
                <a:cxn ang="0">
                  <a:pos x="73" y="176"/>
                </a:cxn>
                <a:cxn ang="0">
                  <a:pos x="58" y="194"/>
                </a:cxn>
                <a:cxn ang="0">
                  <a:pos x="47" y="208"/>
                </a:cxn>
                <a:cxn ang="0">
                  <a:pos x="38" y="219"/>
                </a:cxn>
                <a:cxn ang="0">
                  <a:pos x="32" y="227"/>
                </a:cxn>
                <a:cxn ang="0">
                  <a:pos x="30" y="229"/>
                </a:cxn>
                <a:cxn ang="0">
                  <a:pos x="29" y="230"/>
                </a:cxn>
                <a:cxn ang="0">
                  <a:pos x="25" y="232"/>
                </a:cxn>
                <a:cxn ang="0">
                  <a:pos x="20" y="237"/>
                </a:cxn>
                <a:cxn ang="0">
                  <a:pos x="15" y="242"/>
                </a:cxn>
                <a:cxn ang="0">
                  <a:pos x="12" y="250"/>
                </a:cxn>
                <a:cxn ang="0">
                  <a:pos x="10" y="260"/>
                </a:cxn>
                <a:cxn ang="0">
                  <a:pos x="13" y="271"/>
                </a:cxn>
                <a:cxn ang="0">
                  <a:pos x="20" y="285"/>
                </a:cxn>
                <a:cxn ang="0">
                  <a:pos x="18" y="284"/>
                </a:cxn>
                <a:cxn ang="0">
                  <a:pos x="13" y="280"/>
                </a:cxn>
                <a:cxn ang="0">
                  <a:pos x="6" y="274"/>
                </a:cxn>
                <a:cxn ang="0">
                  <a:pos x="1" y="265"/>
                </a:cxn>
                <a:cxn ang="0">
                  <a:pos x="0" y="253"/>
                </a:cxn>
                <a:cxn ang="0">
                  <a:pos x="3" y="238"/>
                </a:cxn>
                <a:cxn ang="0">
                  <a:pos x="15" y="218"/>
                </a:cxn>
                <a:cxn ang="0">
                  <a:pos x="35" y="195"/>
                </a:cxn>
                <a:cxn ang="0">
                  <a:pos x="37" y="193"/>
                </a:cxn>
                <a:cxn ang="0">
                  <a:pos x="42" y="186"/>
                </a:cxn>
                <a:cxn ang="0">
                  <a:pos x="50" y="176"/>
                </a:cxn>
                <a:cxn ang="0">
                  <a:pos x="59" y="163"/>
                </a:cxn>
                <a:cxn ang="0">
                  <a:pos x="72" y="149"/>
                </a:cxn>
                <a:cxn ang="0">
                  <a:pos x="85" y="131"/>
                </a:cxn>
                <a:cxn ang="0">
                  <a:pos x="99" y="114"/>
                </a:cxn>
                <a:cxn ang="0">
                  <a:pos x="114" y="95"/>
                </a:cxn>
                <a:cxn ang="0">
                  <a:pos x="128" y="77"/>
                </a:cxn>
                <a:cxn ang="0">
                  <a:pos x="144" y="59"/>
                </a:cxn>
                <a:cxn ang="0">
                  <a:pos x="157" y="43"/>
                </a:cxn>
                <a:cxn ang="0">
                  <a:pos x="170" y="28"/>
                </a:cxn>
                <a:cxn ang="0">
                  <a:pos x="181" y="16"/>
                </a:cxn>
                <a:cxn ang="0">
                  <a:pos x="190" y="6"/>
                </a:cxn>
                <a:cxn ang="0">
                  <a:pos x="197" y="1"/>
                </a:cxn>
                <a:cxn ang="0">
                  <a:pos x="201" y="0"/>
                </a:cxn>
              </a:cxnLst>
              <a:rect l="0" t="0" r="r" b="b"/>
              <a:pathLst>
                <a:path w="201" h="285">
                  <a:moveTo>
                    <a:pt x="201" y="0"/>
                  </a:moveTo>
                  <a:lnTo>
                    <a:pt x="201" y="3"/>
                  </a:lnTo>
                  <a:lnTo>
                    <a:pt x="197" y="11"/>
                  </a:lnTo>
                  <a:lnTo>
                    <a:pt x="189" y="23"/>
                  </a:lnTo>
                  <a:lnTo>
                    <a:pt x="179" y="37"/>
                  </a:lnTo>
                  <a:lnTo>
                    <a:pt x="167" y="55"/>
                  </a:lnTo>
                  <a:lnTo>
                    <a:pt x="152" y="74"/>
                  </a:lnTo>
                  <a:lnTo>
                    <a:pt x="137" y="95"/>
                  </a:lnTo>
                  <a:lnTo>
                    <a:pt x="120" y="116"/>
                  </a:lnTo>
                  <a:lnTo>
                    <a:pt x="104" y="137"/>
                  </a:lnTo>
                  <a:lnTo>
                    <a:pt x="87" y="158"/>
                  </a:lnTo>
                  <a:lnTo>
                    <a:pt x="73" y="176"/>
                  </a:lnTo>
                  <a:lnTo>
                    <a:pt x="58" y="194"/>
                  </a:lnTo>
                  <a:lnTo>
                    <a:pt x="47" y="208"/>
                  </a:lnTo>
                  <a:lnTo>
                    <a:pt x="38" y="219"/>
                  </a:lnTo>
                  <a:lnTo>
                    <a:pt x="32" y="227"/>
                  </a:lnTo>
                  <a:lnTo>
                    <a:pt x="30" y="229"/>
                  </a:lnTo>
                  <a:lnTo>
                    <a:pt x="29" y="230"/>
                  </a:lnTo>
                  <a:lnTo>
                    <a:pt x="25" y="232"/>
                  </a:lnTo>
                  <a:lnTo>
                    <a:pt x="20" y="237"/>
                  </a:lnTo>
                  <a:lnTo>
                    <a:pt x="15" y="242"/>
                  </a:lnTo>
                  <a:lnTo>
                    <a:pt x="12" y="250"/>
                  </a:lnTo>
                  <a:lnTo>
                    <a:pt x="10" y="260"/>
                  </a:lnTo>
                  <a:lnTo>
                    <a:pt x="13" y="271"/>
                  </a:lnTo>
                  <a:lnTo>
                    <a:pt x="20" y="285"/>
                  </a:lnTo>
                  <a:lnTo>
                    <a:pt x="18" y="284"/>
                  </a:lnTo>
                  <a:lnTo>
                    <a:pt x="13" y="280"/>
                  </a:lnTo>
                  <a:lnTo>
                    <a:pt x="6" y="274"/>
                  </a:lnTo>
                  <a:lnTo>
                    <a:pt x="1" y="265"/>
                  </a:lnTo>
                  <a:lnTo>
                    <a:pt x="0" y="253"/>
                  </a:lnTo>
                  <a:lnTo>
                    <a:pt x="3" y="238"/>
                  </a:lnTo>
                  <a:lnTo>
                    <a:pt x="15" y="218"/>
                  </a:lnTo>
                  <a:lnTo>
                    <a:pt x="35" y="195"/>
                  </a:lnTo>
                  <a:lnTo>
                    <a:pt x="37" y="193"/>
                  </a:lnTo>
                  <a:lnTo>
                    <a:pt x="42" y="186"/>
                  </a:lnTo>
                  <a:lnTo>
                    <a:pt x="50" y="176"/>
                  </a:lnTo>
                  <a:lnTo>
                    <a:pt x="59" y="163"/>
                  </a:lnTo>
                  <a:lnTo>
                    <a:pt x="72" y="149"/>
                  </a:lnTo>
                  <a:lnTo>
                    <a:pt x="85" y="131"/>
                  </a:lnTo>
                  <a:lnTo>
                    <a:pt x="99" y="114"/>
                  </a:lnTo>
                  <a:lnTo>
                    <a:pt x="114" y="95"/>
                  </a:lnTo>
                  <a:lnTo>
                    <a:pt x="128" y="77"/>
                  </a:lnTo>
                  <a:lnTo>
                    <a:pt x="144" y="59"/>
                  </a:lnTo>
                  <a:lnTo>
                    <a:pt x="157" y="43"/>
                  </a:lnTo>
                  <a:lnTo>
                    <a:pt x="170" y="28"/>
                  </a:lnTo>
                  <a:lnTo>
                    <a:pt x="181" y="16"/>
                  </a:lnTo>
                  <a:lnTo>
                    <a:pt x="190" y="6"/>
                  </a:lnTo>
                  <a:lnTo>
                    <a:pt x="197" y="1"/>
                  </a:lnTo>
                  <a:lnTo>
                    <a:pt x="201" y="0"/>
                  </a:lnTo>
                  <a:close/>
                </a:path>
              </a:pathLst>
            </a:custGeom>
            <a:solidFill>
              <a:srgbClr val="000000"/>
            </a:solidFill>
            <a:ln w="9525">
              <a:noFill/>
              <a:round/>
            </a:ln>
          </p:spPr>
          <p:txBody>
            <a:bodyPr/>
            <a:lstStyle/>
            <a:p>
              <a:endParaRPr lang="en-US"/>
            </a:p>
          </p:txBody>
        </p:sp>
        <p:sp>
          <p:nvSpPr>
            <p:cNvPr id="355560" name="Freeform 232"/>
            <p:cNvSpPr/>
            <p:nvPr/>
          </p:nvSpPr>
          <p:spPr bwMode="auto">
            <a:xfrm>
              <a:off x="2557" y="3389"/>
              <a:ext cx="604" cy="40"/>
            </a:xfrm>
            <a:custGeom>
              <a:avLst/>
              <a:gdLst/>
              <a:ahLst/>
              <a:cxnLst>
                <a:cxn ang="0">
                  <a:pos x="0" y="2"/>
                </a:cxn>
                <a:cxn ang="0">
                  <a:pos x="0" y="3"/>
                </a:cxn>
                <a:cxn ang="0">
                  <a:pos x="1" y="4"/>
                </a:cxn>
                <a:cxn ang="0">
                  <a:pos x="5" y="8"/>
                </a:cxn>
                <a:cxn ang="0">
                  <a:pos x="12" y="10"/>
                </a:cxn>
                <a:cxn ang="0">
                  <a:pos x="23" y="13"/>
                </a:cxn>
                <a:cxn ang="0">
                  <a:pos x="41" y="16"/>
                </a:cxn>
                <a:cxn ang="0">
                  <a:pos x="66" y="20"/>
                </a:cxn>
                <a:cxn ang="0">
                  <a:pos x="99" y="24"/>
                </a:cxn>
                <a:cxn ang="0">
                  <a:pos x="141" y="27"/>
                </a:cxn>
                <a:cxn ang="0">
                  <a:pos x="194" y="31"/>
                </a:cxn>
                <a:cxn ang="0">
                  <a:pos x="258" y="34"/>
                </a:cxn>
                <a:cxn ang="0">
                  <a:pos x="336" y="36"/>
                </a:cxn>
                <a:cxn ang="0">
                  <a:pos x="427" y="38"/>
                </a:cxn>
                <a:cxn ang="0">
                  <a:pos x="533" y="39"/>
                </a:cxn>
                <a:cxn ang="0">
                  <a:pos x="655" y="39"/>
                </a:cxn>
                <a:cxn ang="0">
                  <a:pos x="746" y="39"/>
                </a:cxn>
                <a:cxn ang="0">
                  <a:pos x="792" y="39"/>
                </a:cxn>
                <a:cxn ang="0">
                  <a:pos x="838" y="38"/>
                </a:cxn>
                <a:cxn ang="0">
                  <a:pos x="885" y="38"/>
                </a:cxn>
                <a:cxn ang="0">
                  <a:pos x="932" y="37"/>
                </a:cxn>
                <a:cxn ang="0">
                  <a:pos x="978" y="36"/>
                </a:cxn>
                <a:cxn ang="0">
                  <a:pos x="1025" y="35"/>
                </a:cxn>
                <a:cxn ang="0">
                  <a:pos x="1071" y="33"/>
                </a:cxn>
                <a:cxn ang="0">
                  <a:pos x="1118" y="31"/>
                </a:cxn>
                <a:cxn ang="0">
                  <a:pos x="1163" y="29"/>
                </a:cxn>
                <a:cxn ang="0">
                  <a:pos x="1209" y="25"/>
                </a:cxn>
                <a:cxn ang="0">
                  <a:pos x="1253" y="22"/>
                </a:cxn>
                <a:cxn ang="0">
                  <a:pos x="1297" y="19"/>
                </a:cxn>
                <a:cxn ang="0">
                  <a:pos x="1340" y="14"/>
                </a:cxn>
                <a:cxn ang="0">
                  <a:pos x="1383" y="9"/>
                </a:cxn>
                <a:cxn ang="0">
                  <a:pos x="1424" y="3"/>
                </a:cxn>
                <a:cxn ang="0">
                  <a:pos x="1441" y="0"/>
                </a:cxn>
                <a:cxn ang="0">
                  <a:pos x="1418" y="1"/>
                </a:cxn>
                <a:cxn ang="0">
                  <a:pos x="1371" y="3"/>
                </a:cxn>
                <a:cxn ang="0">
                  <a:pos x="1307" y="7"/>
                </a:cxn>
                <a:cxn ang="0">
                  <a:pos x="1226" y="10"/>
                </a:cxn>
                <a:cxn ang="0">
                  <a:pos x="1132" y="13"/>
                </a:cxn>
                <a:cxn ang="0">
                  <a:pos x="1027" y="16"/>
                </a:cxn>
                <a:cxn ang="0">
                  <a:pos x="913" y="20"/>
                </a:cxn>
                <a:cxn ang="0">
                  <a:pos x="794" y="23"/>
                </a:cxn>
                <a:cxn ang="0">
                  <a:pos x="673" y="25"/>
                </a:cxn>
                <a:cxn ang="0">
                  <a:pos x="551" y="26"/>
                </a:cxn>
                <a:cxn ang="0">
                  <a:pos x="432" y="25"/>
                </a:cxn>
                <a:cxn ang="0">
                  <a:pos x="318" y="24"/>
                </a:cxn>
                <a:cxn ang="0">
                  <a:pos x="212" y="21"/>
                </a:cxn>
                <a:cxn ang="0">
                  <a:pos x="116" y="14"/>
                </a:cxn>
                <a:cxn ang="0">
                  <a:pos x="35" y="7"/>
                </a:cxn>
              </a:cxnLst>
              <a:rect l="0" t="0" r="r" b="b"/>
              <a:pathLst>
                <a:path w="1445" h="39">
                  <a:moveTo>
                    <a:pt x="0" y="2"/>
                  </a:moveTo>
                  <a:lnTo>
                    <a:pt x="0" y="2"/>
                  </a:lnTo>
                  <a:lnTo>
                    <a:pt x="0" y="2"/>
                  </a:lnTo>
                  <a:lnTo>
                    <a:pt x="0" y="3"/>
                  </a:lnTo>
                  <a:lnTo>
                    <a:pt x="0" y="4"/>
                  </a:lnTo>
                  <a:lnTo>
                    <a:pt x="1" y="4"/>
                  </a:lnTo>
                  <a:lnTo>
                    <a:pt x="3" y="6"/>
                  </a:lnTo>
                  <a:lnTo>
                    <a:pt x="5" y="8"/>
                  </a:lnTo>
                  <a:lnTo>
                    <a:pt x="8" y="9"/>
                  </a:lnTo>
                  <a:lnTo>
                    <a:pt x="12" y="10"/>
                  </a:lnTo>
                  <a:lnTo>
                    <a:pt x="17" y="11"/>
                  </a:lnTo>
                  <a:lnTo>
                    <a:pt x="23" y="13"/>
                  </a:lnTo>
                  <a:lnTo>
                    <a:pt x="32" y="15"/>
                  </a:lnTo>
                  <a:lnTo>
                    <a:pt x="41" y="16"/>
                  </a:lnTo>
                  <a:lnTo>
                    <a:pt x="52" y="19"/>
                  </a:lnTo>
                  <a:lnTo>
                    <a:pt x="66" y="20"/>
                  </a:lnTo>
                  <a:lnTo>
                    <a:pt x="81" y="22"/>
                  </a:lnTo>
                  <a:lnTo>
                    <a:pt x="99" y="24"/>
                  </a:lnTo>
                  <a:lnTo>
                    <a:pt x="118" y="25"/>
                  </a:lnTo>
                  <a:lnTo>
                    <a:pt x="141" y="27"/>
                  </a:lnTo>
                  <a:lnTo>
                    <a:pt x="166" y="30"/>
                  </a:lnTo>
                  <a:lnTo>
                    <a:pt x="194" y="31"/>
                  </a:lnTo>
                  <a:lnTo>
                    <a:pt x="224" y="32"/>
                  </a:lnTo>
                  <a:lnTo>
                    <a:pt x="258" y="34"/>
                  </a:lnTo>
                  <a:lnTo>
                    <a:pt x="295" y="35"/>
                  </a:lnTo>
                  <a:lnTo>
                    <a:pt x="336" y="36"/>
                  </a:lnTo>
                  <a:lnTo>
                    <a:pt x="379" y="37"/>
                  </a:lnTo>
                  <a:lnTo>
                    <a:pt x="427" y="38"/>
                  </a:lnTo>
                  <a:lnTo>
                    <a:pt x="477" y="38"/>
                  </a:lnTo>
                  <a:lnTo>
                    <a:pt x="533" y="39"/>
                  </a:lnTo>
                  <a:lnTo>
                    <a:pt x="592" y="39"/>
                  </a:lnTo>
                  <a:lnTo>
                    <a:pt x="655" y="39"/>
                  </a:lnTo>
                  <a:lnTo>
                    <a:pt x="724" y="39"/>
                  </a:lnTo>
                  <a:lnTo>
                    <a:pt x="746" y="39"/>
                  </a:lnTo>
                  <a:lnTo>
                    <a:pt x="769" y="39"/>
                  </a:lnTo>
                  <a:lnTo>
                    <a:pt x="792" y="39"/>
                  </a:lnTo>
                  <a:lnTo>
                    <a:pt x="816" y="38"/>
                  </a:lnTo>
                  <a:lnTo>
                    <a:pt x="838" y="38"/>
                  </a:lnTo>
                  <a:lnTo>
                    <a:pt x="861" y="38"/>
                  </a:lnTo>
                  <a:lnTo>
                    <a:pt x="885" y="38"/>
                  </a:lnTo>
                  <a:lnTo>
                    <a:pt x="908" y="37"/>
                  </a:lnTo>
                  <a:lnTo>
                    <a:pt x="932" y="37"/>
                  </a:lnTo>
                  <a:lnTo>
                    <a:pt x="954" y="36"/>
                  </a:lnTo>
                  <a:lnTo>
                    <a:pt x="978" y="36"/>
                  </a:lnTo>
                  <a:lnTo>
                    <a:pt x="1002" y="35"/>
                  </a:lnTo>
                  <a:lnTo>
                    <a:pt x="1025" y="35"/>
                  </a:lnTo>
                  <a:lnTo>
                    <a:pt x="1047" y="34"/>
                  </a:lnTo>
                  <a:lnTo>
                    <a:pt x="1071" y="33"/>
                  </a:lnTo>
                  <a:lnTo>
                    <a:pt x="1094" y="32"/>
                  </a:lnTo>
                  <a:lnTo>
                    <a:pt x="1118" y="31"/>
                  </a:lnTo>
                  <a:lnTo>
                    <a:pt x="1140" y="30"/>
                  </a:lnTo>
                  <a:lnTo>
                    <a:pt x="1163" y="29"/>
                  </a:lnTo>
                  <a:lnTo>
                    <a:pt x="1186" y="27"/>
                  </a:lnTo>
                  <a:lnTo>
                    <a:pt x="1209" y="25"/>
                  </a:lnTo>
                  <a:lnTo>
                    <a:pt x="1230" y="24"/>
                  </a:lnTo>
                  <a:lnTo>
                    <a:pt x="1253" y="22"/>
                  </a:lnTo>
                  <a:lnTo>
                    <a:pt x="1275" y="21"/>
                  </a:lnTo>
                  <a:lnTo>
                    <a:pt x="1297" y="19"/>
                  </a:lnTo>
                  <a:lnTo>
                    <a:pt x="1318" y="16"/>
                  </a:lnTo>
                  <a:lnTo>
                    <a:pt x="1340" y="14"/>
                  </a:lnTo>
                  <a:lnTo>
                    <a:pt x="1362" y="11"/>
                  </a:lnTo>
                  <a:lnTo>
                    <a:pt x="1383" y="9"/>
                  </a:lnTo>
                  <a:lnTo>
                    <a:pt x="1403" y="7"/>
                  </a:lnTo>
                  <a:lnTo>
                    <a:pt x="1424" y="3"/>
                  </a:lnTo>
                  <a:lnTo>
                    <a:pt x="1445" y="0"/>
                  </a:lnTo>
                  <a:lnTo>
                    <a:pt x="1441" y="0"/>
                  </a:lnTo>
                  <a:lnTo>
                    <a:pt x="1432" y="1"/>
                  </a:lnTo>
                  <a:lnTo>
                    <a:pt x="1418" y="1"/>
                  </a:lnTo>
                  <a:lnTo>
                    <a:pt x="1397" y="2"/>
                  </a:lnTo>
                  <a:lnTo>
                    <a:pt x="1371" y="3"/>
                  </a:lnTo>
                  <a:lnTo>
                    <a:pt x="1341" y="4"/>
                  </a:lnTo>
                  <a:lnTo>
                    <a:pt x="1307" y="7"/>
                  </a:lnTo>
                  <a:lnTo>
                    <a:pt x="1269" y="8"/>
                  </a:lnTo>
                  <a:lnTo>
                    <a:pt x="1226" y="10"/>
                  </a:lnTo>
                  <a:lnTo>
                    <a:pt x="1181" y="12"/>
                  </a:lnTo>
                  <a:lnTo>
                    <a:pt x="1132" y="13"/>
                  </a:lnTo>
                  <a:lnTo>
                    <a:pt x="1080" y="15"/>
                  </a:lnTo>
                  <a:lnTo>
                    <a:pt x="1027" y="16"/>
                  </a:lnTo>
                  <a:lnTo>
                    <a:pt x="971" y="19"/>
                  </a:lnTo>
                  <a:lnTo>
                    <a:pt x="913" y="20"/>
                  </a:lnTo>
                  <a:lnTo>
                    <a:pt x="854" y="22"/>
                  </a:lnTo>
                  <a:lnTo>
                    <a:pt x="794" y="23"/>
                  </a:lnTo>
                  <a:lnTo>
                    <a:pt x="734" y="24"/>
                  </a:lnTo>
                  <a:lnTo>
                    <a:pt x="673" y="25"/>
                  </a:lnTo>
                  <a:lnTo>
                    <a:pt x="612" y="25"/>
                  </a:lnTo>
                  <a:lnTo>
                    <a:pt x="551" y="26"/>
                  </a:lnTo>
                  <a:lnTo>
                    <a:pt x="491" y="26"/>
                  </a:lnTo>
                  <a:lnTo>
                    <a:pt x="432" y="25"/>
                  </a:lnTo>
                  <a:lnTo>
                    <a:pt x="374" y="25"/>
                  </a:lnTo>
                  <a:lnTo>
                    <a:pt x="318" y="24"/>
                  </a:lnTo>
                  <a:lnTo>
                    <a:pt x="264" y="22"/>
                  </a:lnTo>
                  <a:lnTo>
                    <a:pt x="212" y="21"/>
                  </a:lnTo>
                  <a:lnTo>
                    <a:pt x="163" y="18"/>
                  </a:lnTo>
                  <a:lnTo>
                    <a:pt x="116" y="14"/>
                  </a:lnTo>
                  <a:lnTo>
                    <a:pt x="74" y="11"/>
                  </a:lnTo>
                  <a:lnTo>
                    <a:pt x="35" y="7"/>
                  </a:lnTo>
                  <a:lnTo>
                    <a:pt x="0" y="2"/>
                  </a:lnTo>
                  <a:close/>
                </a:path>
              </a:pathLst>
            </a:custGeom>
            <a:solidFill>
              <a:srgbClr val="000000"/>
            </a:solidFill>
            <a:ln w="9525">
              <a:noFill/>
              <a:round/>
            </a:ln>
          </p:spPr>
          <p:txBody>
            <a:bodyPr/>
            <a:lstStyle/>
            <a:p>
              <a:endParaRPr lang="en-US"/>
            </a:p>
          </p:txBody>
        </p:sp>
        <p:sp>
          <p:nvSpPr>
            <p:cNvPr id="355561" name="Freeform 233"/>
            <p:cNvSpPr/>
            <p:nvPr/>
          </p:nvSpPr>
          <p:spPr bwMode="auto">
            <a:xfrm>
              <a:off x="2555" y="3378"/>
              <a:ext cx="604" cy="9"/>
            </a:xfrm>
            <a:custGeom>
              <a:avLst/>
              <a:gdLst/>
              <a:ahLst/>
              <a:cxnLst>
                <a:cxn ang="0">
                  <a:pos x="645" y="18"/>
                </a:cxn>
                <a:cxn ang="0">
                  <a:pos x="592" y="18"/>
                </a:cxn>
                <a:cxn ang="0">
                  <a:pos x="538" y="17"/>
                </a:cxn>
                <a:cxn ang="0">
                  <a:pos x="481" y="17"/>
                </a:cxn>
                <a:cxn ang="0">
                  <a:pos x="425" y="17"/>
                </a:cxn>
                <a:cxn ang="0">
                  <a:pos x="368" y="16"/>
                </a:cxn>
                <a:cxn ang="0">
                  <a:pos x="312" y="16"/>
                </a:cxn>
                <a:cxn ang="0">
                  <a:pos x="258" y="15"/>
                </a:cxn>
                <a:cxn ang="0">
                  <a:pos x="207" y="15"/>
                </a:cxn>
                <a:cxn ang="0">
                  <a:pos x="160" y="14"/>
                </a:cxn>
                <a:cxn ang="0">
                  <a:pos x="116" y="13"/>
                </a:cxn>
                <a:cxn ang="0">
                  <a:pos x="79" y="12"/>
                </a:cxn>
                <a:cxn ang="0">
                  <a:pos x="48" y="10"/>
                </a:cxn>
                <a:cxn ang="0">
                  <a:pos x="24" y="9"/>
                </a:cxn>
                <a:cxn ang="0">
                  <a:pos x="8" y="6"/>
                </a:cxn>
                <a:cxn ang="0">
                  <a:pos x="0" y="3"/>
                </a:cxn>
                <a:cxn ang="0">
                  <a:pos x="4" y="2"/>
                </a:cxn>
                <a:cxn ang="0">
                  <a:pos x="25" y="2"/>
                </a:cxn>
                <a:cxn ang="0">
                  <a:pos x="67" y="3"/>
                </a:cxn>
                <a:cxn ang="0">
                  <a:pos x="125" y="3"/>
                </a:cxn>
                <a:cxn ang="0">
                  <a:pos x="199" y="4"/>
                </a:cxn>
                <a:cxn ang="0">
                  <a:pos x="286" y="5"/>
                </a:cxn>
                <a:cxn ang="0">
                  <a:pos x="384" y="5"/>
                </a:cxn>
                <a:cxn ang="0">
                  <a:pos x="491" y="6"/>
                </a:cxn>
                <a:cxn ang="0">
                  <a:pos x="603" y="6"/>
                </a:cxn>
                <a:cxn ang="0">
                  <a:pos x="721" y="8"/>
                </a:cxn>
                <a:cxn ang="0">
                  <a:pos x="841" y="8"/>
                </a:cxn>
                <a:cxn ang="0">
                  <a:pos x="961" y="6"/>
                </a:cxn>
                <a:cxn ang="0">
                  <a:pos x="1079" y="6"/>
                </a:cxn>
                <a:cxn ang="0">
                  <a:pos x="1193" y="5"/>
                </a:cxn>
                <a:cxn ang="0">
                  <a:pos x="1300" y="3"/>
                </a:cxn>
                <a:cxn ang="0">
                  <a:pos x="1398" y="1"/>
                </a:cxn>
                <a:cxn ang="0">
                  <a:pos x="1443" y="0"/>
                </a:cxn>
                <a:cxn ang="0">
                  <a:pos x="1443" y="1"/>
                </a:cxn>
                <a:cxn ang="0">
                  <a:pos x="1442" y="1"/>
                </a:cxn>
                <a:cxn ang="0">
                  <a:pos x="1439" y="3"/>
                </a:cxn>
                <a:cxn ang="0">
                  <a:pos x="1432" y="4"/>
                </a:cxn>
                <a:cxn ang="0">
                  <a:pos x="1420" y="6"/>
                </a:cxn>
                <a:cxn ang="0">
                  <a:pos x="1402" y="9"/>
                </a:cxn>
                <a:cxn ang="0">
                  <a:pos x="1376" y="10"/>
                </a:cxn>
                <a:cxn ang="0">
                  <a:pos x="1341" y="12"/>
                </a:cxn>
                <a:cxn ang="0">
                  <a:pos x="1297" y="14"/>
                </a:cxn>
                <a:cxn ang="0">
                  <a:pos x="1240" y="16"/>
                </a:cxn>
                <a:cxn ang="0">
                  <a:pos x="1171" y="17"/>
                </a:cxn>
                <a:cxn ang="0">
                  <a:pos x="1089" y="18"/>
                </a:cxn>
                <a:cxn ang="0">
                  <a:pos x="990" y="20"/>
                </a:cxn>
                <a:cxn ang="0">
                  <a:pos x="876" y="20"/>
                </a:cxn>
                <a:cxn ang="0">
                  <a:pos x="743" y="18"/>
                </a:cxn>
              </a:cxnLst>
              <a:rect l="0" t="0" r="r" b="b"/>
              <a:pathLst>
                <a:path w="1443" h="20">
                  <a:moveTo>
                    <a:pt x="670" y="18"/>
                  </a:moveTo>
                  <a:lnTo>
                    <a:pt x="645" y="18"/>
                  </a:lnTo>
                  <a:lnTo>
                    <a:pt x="619" y="18"/>
                  </a:lnTo>
                  <a:lnTo>
                    <a:pt x="592" y="18"/>
                  </a:lnTo>
                  <a:lnTo>
                    <a:pt x="565" y="17"/>
                  </a:lnTo>
                  <a:lnTo>
                    <a:pt x="538" y="17"/>
                  </a:lnTo>
                  <a:lnTo>
                    <a:pt x="510" y="17"/>
                  </a:lnTo>
                  <a:lnTo>
                    <a:pt x="481" y="17"/>
                  </a:lnTo>
                  <a:lnTo>
                    <a:pt x="453" y="17"/>
                  </a:lnTo>
                  <a:lnTo>
                    <a:pt x="425" y="17"/>
                  </a:lnTo>
                  <a:lnTo>
                    <a:pt x="397" y="16"/>
                  </a:lnTo>
                  <a:lnTo>
                    <a:pt x="368" y="16"/>
                  </a:lnTo>
                  <a:lnTo>
                    <a:pt x="340" y="16"/>
                  </a:lnTo>
                  <a:lnTo>
                    <a:pt x="312" y="16"/>
                  </a:lnTo>
                  <a:lnTo>
                    <a:pt x="285" y="16"/>
                  </a:lnTo>
                  <a:lnTo>
                    <a:pt x="258" y="15"/>
                  </a:lnTo>
                  <a:lnTo>
                    <a:pt x="232" y="15"/>
                  </a:lnTo>
                  <a:lnTo>
                    <a:pt x="207" y="15"/>
                  </a:lnTo>
                  <a:lnTo>
                    <a:pt x="182" y="14"/>
                  </a:lnTo>
                  <a:lnTo>
                    <a:pt x="160" y="14"/>
                  </a:lnTo>
                  <a:lnTo>
                    <a:pt x="138" y="13"/>
                  </a:lnTo>
                  <a:lnTo>
                    <a:pt x="116" y="13"/>
                  </a:lnTo>
                  <a:lnTo>
                    <a:pt x="98" y="12"/>
                  </a:lnTo>
                  <a:lnTo>
                    <a:pt x="79" y="12"/>
                  </a:lnTo>
                  <a:lnTo>
                    <a:pt x="62" y="11"/>
                  </a:lnTo>
                  <a:lnTo>
                    <a:pt x="48" y="10"/>
                  </a:lnTo>
                  <a:lnTo>
                    <a:pt x="35" y="9"/>
                  </a:lnTo>
                  <a:lnTo>
                    <a:pt x="24" y="9"/>
                  </a:lnTo>
                  <a:lnTo>
                    <a:pt x="15" y="8"/>
                  </a:lnTo>
                  <a:lnTo>
                    <a:pt x="8" y="6"/>
                  </a:lnTo>
                  <a:lnTo>
                    <a:pt x="2" y="4"/>
                  </a:lnTo>
                  <a:lnTo>
                    <a:pt x="0" y="3"/>
                  </a:lnTo>
                  <a:lnTo>
                    <a:pt x="0" y="2"/>
                  </a:lnTo>
                  <a:lnTo>
                    <a:pt x="4" y="2"/>
                  </a:lnTo>
                  <a:lnTo>
                    <a:pt x="12" y="2"/>
                  </a:lnTo>
                  <a:lnTo>
                    <a:pt x="25" y="2"/>
                  </a:lnTo>
                  <a:lnTo>
                    <a:pt x="43" y="2"/>
                  </a:lnTo>
                  <a:lnTo>
                    <a:pt x="67" y="3"/>
                  </a:lnTo>
                  <a:lnTo>
                    <a:pt x="93" y="3"/>
                  </a:lnTo>
                  <a:lnTo>
                    <a:pt x="125" y="3"/>
                  </a:lnTo>
                  <a:lnTo>
                    <a:pt x="160" y="4"/>
                  </a:lnTo>
                  <a:lnTo>
                    <a:pt x="199" y="4"/>
                  </a:lnTo>
                  <a:lnTo>
                    <a:pt x="241" y="4"/>
                  </a:lnTo>
                  <a:lnTo>
                    <a:pt x="286" y="5"/>
                  </a:lnTo>
                  <a:lnTo>
                    <a:pt x="333" y="5"/>
                  </a:lnTo>
                  <a:lnTo>
                    <a:pt x="384" y="5"/>
                  </a:lnTo>
                  <a:lnTo>
                    <a:pt x="436" y="6"/>
                  </a:lnTo>
                  <a:lnTo>
                    <a:pt x="491" y="6"/>
                  </a:lnTo>
                  <a:lnTo>
                    <a:pt x="547" y="6"/>
                  </a:lnTo>
                  <a:lnTo>
                    <a:pt x="603" y="6"/>
                  </a:lnTo>
                  <a:lnTo>
                    <a:pt x="662" y="8"/>
                  </a:lnTo>
                  <a:lnTo>
                    <a:pt x="721" y="8"/>
                  </a:lnTo>
                  <a:lnTo>
                    <a:pt x="781" y="8"/>
                  </a:lnTo>
                  <a:lnTo>
                    <a:pt x="841" y="8"/>
                  </a:lnTo>
                  <a:lnTo>
                    <a:pt x="901" y="8"/>
                  </a:lnTo>
                  <a:lnTo>
                    <a:pt x="961" y="6"/>
                  </a:lnTo>
                  <a:lnTo>
                    <a:pt x="1020" y="6"/>
                  </a:lnTo>
                  <a:lnTo>
                    <a:pt x="1079" y="6"/>
                  </a:lnTo>
                  <a:lnTo>
                    <a:pt x="1136" y="5"/>
                  </a:lnTo>
                  <a:lnTo>
                    <a:pt x="1193" y="5"/>
                  </a:lnTo>
                  <a:lnTo>
                    <a:pt x="1247" y="4"/>
                  </a:lnTo>
                  <a:lnTo>
                    <a:pt x="1300" y="3"/>
                  </a:lnTo>
                  <a:lnTo>
                    <a:pt x="1350" y="2"/>
                  </a:lnTo>
                  <a:lnTo>
                    <a:pt x="1398" y="1"/>
                  </a:lnTo>
                  <a:lnTo>
                    <a:pt x="1443" y="0"/>
                  </a:lnTo>
                  <a:lnTo>
                    <a:pt x="1443" y="0"/>
                  </a:lnTo>
                  <a:lnTo>
                    <a:pt x="1443" y="0"/>
                  </a:lnTo>
                  <a:lnTo>
                    <a:pt x="1443" y="1"/>
                  </a:lnTo>
                  <a:lnTo>
                    <a:pt x="1443" y="1"/>
                  </a:lnTo>
                  <a:lnTo>
                    <a:pt x="1442" y="1"/>
                  </a:lnTo>
                  <a:lnTo>
                    <a:pt x="1441" y="2"/>
                  </a:lnTo>
                  <a:lnTo>
                    <a:pt x="1439" y="3"/>
                  </a:lnTo>
                  <a:lnTo>
                    <a:pt x="1436" y="3"/>
                  </a:lnTo>
                  <a:lnTo>
                    <a:pt x="1432" y="4"/>
                  </a:lnTo>
                  <a:lnTo>
                    <a:pt x="1427" y="5"/>
                  </a:lnTo>
                  <a:lnTo>
                    <a:pt x="1420" y="6"/>
                  </a:lnTo>
                  <a:lnTo>
                    <a:pt x="1411" y="8"/>
                  </a:lnTo>
                  <a:lnTo>
                    <a:pt x="1402" y="9"/>
                  </a:lnTo>
                  <a:lnTo>
                    <a:pt x="1390" y="10"/>
                  </a:lnTo>
                  <a:lnTo>
                    <a:pt x="1376" y="10"/>
                  </a:lnTo>
                  <a:lnTo>
                    <a:pt x="1360" y="11"/>
                  </a:lnTo>
                  <a:lnTo>
                    <a:pt x="1341" y="12"/>
                  </a:lnTo>
                  <a:lnTo>
                    <a:pt x="1320" y="13"/>
                  </a:lnTo>
                  <a:lnTo>
                    <a:pt x="1297" y="14"/>
                  </a:lnTo>
                  <a:lnTo>
                    <a:pt x="1270" y="15"/>
                  </a:lnTo>
                  <a:lnTo>
                    <a:pt x="1240" y="16"/>
                  </a:lnTo>
                  <a:lnTo>
                    <a:pt x="1208" y="16"/>
                  </a:lnTo>
                  <a:lnTo>
                    <a:pt x="1171" y="17"/>
                  </a:lnTo>
                  <a:lnTo>
                    <a:pt x="1131" y="17"/>
                  </a:lnTo>
                  <a:lnTo>
                    <a:pt x="1089" y="18"/>
                  </a:lnTo>
                  <a:lnTo>
                    <a:pt x="1041" y="18"/>
                  </a:lnTo>
                  <a:lnTo>
                    <a:pt x="990" y="20"/>
                  </a:lnTo>
                  <a:lnTo>
                    <a:pt x="934" y="20"/>
                  </a:lnTo>
                  <a:lnTo>
                    <a:pt x="876" y="20"/>
                  </a:lnTo>
                  <a:lnTo>
                    <a:pt x="811" y="20"/>
                  </a:lnTo>
                  <a:lnTo>
                    <a:pt x="743" y="18"/>
                  </a:lnTo>
                  <a:lnTo>
                    <a:pt x="670" y="18"/>
                  </a:lnTo>
                  <a:close/>
                </a:path>
              </a:pathLst>
            </a:custGeom>
            <a:solidFill>
              <a:srgbClr val="000000"/>
            </a:solidFill>
            <a:ln w="9525">
              <a:noFill/>
              <a:round/>
            </a:ln>
          </p:spPr>
          <p:txBody>
            <a:bodyPr/>
            <a:lstStyle/>
            <a:p>
              <a:endParaRPr lang="en-US"/>
            </a:p>
          </p:txBody>
        </p:sp>
        <p:sp>
          <p:nvSpPr>
            <p:cNvPr id="355562" name="Freeform 234"/>
            <p:cNvSpPr/>
            <p:nvPr/>
          </p:nvSpPr>
          <p:spPr bwMode="auto">
            <a:xfrm>
              <a:off x="3115" y="3294"/>
              <a:ext cx="74" cy="104"/>
            </a:xfrm>
            <a:custGeom>
              <a:avLst/>
              <a:gdLst/>
              <a:ahLst/>
              <a:cxnLst>
                <a:cxn ang="0">
                  <a:pos x="138" y="249"/>
                </a:cxn>
                <a:cxn ang="0">
                  <a:pos x="139" y="249"/>
                </a:cxn>
                <a:cxn ang="0">
                  <a:pos x="142" y="248"/>
                </a:cxn>
                <a:cxn ang="0">
                  <a:pos x="147" y="246"/>
                </a:cxn>
                <a:cxn ang="0">
                  <a:pos x="151" y="242"/>
                </a:cxn>
                <a:cxn ang="0">
                  <a:pos x="155" y="237"/>
                </a:cxn>
                <a:cxn ang="0">
                  <a:pos x="159" y="230"/>
                </a:cxn>
                <a:cxn ang="0">
                  <a:pos x="160" y="222"/>
                </a:cxn>
                <a:cxn ang="0">
                  <a:pos x="160" y="211"/>
                </a:cxn>
                <a:cxn ang="0">
                  <a:pos x="157" y="196"/>
                </a:cxn>
                <a:cxn ang="0">
                  <a:pos x="151" y="180"/>
                </a:cxn>
                <a:cxn ang="0">
                  <a:pos x="139" y="159"/>
                </a:cxn>
                <a:cxn ang="0">
                  <a:pos x="124" y="136"/>
                </a:cxn>
                <a:cxn ang="0">
                  <a:pos x="103" y="109"/>
                </a:cxn>
                <a:cxn ang="0">
                  <a:pos x="75" y="77"/>
                </a:cxn>
                <a:cxn ang="0">
                  <a:pos x="41" y="41"/>
                </a:cxn>
                <a:cxn ang="0">
                  <a:pos x="0" y="0"/>
                </a:cxn>
                <a:cxn ang="0">
                  <a:pos x="3" y="3"/>
                </a:cxn>
                <a:cxn ang="0">
                  <a:pos x="11" y="10"/>
                </a:cxn>
                <a:cxn ang="0">
                  <a:pos x="25" y="21"/>
                </a:cxn>
                <a:cxn ang="0">
                  <a:pos x="41" y="35"/>
                </a:cxn>
                <a:cxn ang="0">
                  <a:pos x="60" y="53"/>
                </a:cxn>
                <a:cxn ang="0">
                  <a:pos x="80" y="73"/>
                </a:cxn>
                <a:cxn ang="0">
                  <a:pos x="101" y="93"/>
                </a:cxn>
                <a:cxn ang="0">
                  <a:pos x="122" y="115"/>
                </a:cxn>
                <a:cxn ang="0">
                  <a:pos x="140" y="137"/>
                </a:cxn>
                <a:cxn ang="0">
                  <a:pos x="156" y="159"/>
                </a:cxn>
                <a:cxn ang="0">
                  <a:pos x="168" y="180"/>
                </a:cxn>
                <a:cxn ang="0">
                  <a:pos x="176" y="200"/>
                </a:cxn>
                <a:cxn ang="0">
                  <a:pos x="178" y="217"/>
                </a:cxn>
                <a:cxn ang="0">
                  <a:pos x="172" y="232"/>
                </a:cxn>
                <a:cxn ang="0">
                  <a:pos x="160" y="242"/>
                </a:cxn>
                <a:cxn ang="0">
                  <a:pos x="138" y="249"/>
                </a:cxn>
              </a:cxnLst>
              <a:rect l="0" t="0" r="r" b="b"/>
              <a:pathLst>
                <a:path w="178" h="249">
                  <a:moveTo>
                    <a:pt x="138" y="249"/>
                  </a:moveTo>
                  <a:lnTo>
                    <a:pt x="139" y="249"/>
                  </a:lnTo>
                  <a:lnTo>
                    <a:pt x="142" y="248"/>
                  </a:lnTo>
                  <a:lnTo>
                    <a:pt x="147" y="246"/>
                  </a:lnTo>
                  <a:lnTo>
                    <a:pt x="151" y="242"/>
                  </a:lnTo>
                  <a:lnTo>
                    <a:pt x="155" y="237"/>
                  </a:lnTo>
                  <a:lnTo>
                    <a:pt x="159" y="230"/>
                  </a:lnTo>
                  <a:lnTo>
                    <a:pt x="160" y="222"/>
                  </a:lnTo>
                  <a:lnTo>
                    <a:pt x="160" y="211"/>
                  </a:lnTo>
                  <a:lnTo>
                    <a:pt x="157" y="196"/>
                  </a:lnTo>
                  <a:lnTo>
                    <a:pt x="151" y="180"/>
                  </a:lnTo>
                  <a:lnTo>
                    <a:pt x="139" y="159"/>
                  </a:lnTo>
                  <a:lnTo>
                    <a:pt x="124" y="136"/>
                  </a:lnTo>
                  <a:lnTo>
                    <a:pt x="103" y="109"/>
                  </a:lnTo>
                  <a:lnTo>
                    <a:pt x="75" y="77"/>
                  </a:lnTo>
                  <a:lnTo>
                    <a:pt x="41" y="41"/>
                  </a:lnTo>
                  <a:lnTo>
                    <a:pt x="0" y="0"/>
                  </a:lnTo>
                  <a:lnTo>
                    <a:pt x="3" y="3"/>
                  </a:lnTo>
                  <a:lnTo>
                    <a:pt x="11" y="10"/>
                  </a:lnTo>
                  <a:lnTo>
                    <a:pt x="25" y="21"/>
                  </a:lnTo>
                  <a:lnTo>
                    <a:pt x="41" y="35"/>
                  </a:lnTo>
                  <a:lnTo>
                    <a:pt x="60" y="53"/>
                  </a:lnTo>
                  <a:lnTo>
                    <a:pt x="80" y="73"/>
                  </a:lnTo>
                  <a:lnTo>
                    <a:pt x="101" y="93"/>
                  </a:lnTo>
                  <a:lnTo>
                    <a:pt x="122" y="115"/>
                  </a:lnTo>
                  <a:lnTo>
                    <a:pt x="140" y="137"/>
                  </a:lnTo>
                  <a:lnTo>
                    <a:pt x="156" y="159"/>
                  </a:lnTo>
                  <a:lnTo>
                    <a:pt x="168" y="180"/>
                  </a:lnTo>
                  <a:lnTo>
                    <a:pt x="176" y="200"/>
                  </a:lnTo>
                  <a:lnTo>
                    <a:pt x="178" y="217"/>
                  </a:lnTo>
                  <a:lnTo>
                    <a:pt x="172" y="232"/>
                  </a:lnTo>
                  <a:lnTo>
                    <a:pt x="160" y="242"/>
                  </a:lnTo>
                  <a:lnTo>
                    <a:pt x="138" y="249"/>
                  </a:lnTo>
                  <a:close/>
                </a:path>
              </a:pathLst>
            </a:custGeom>
            <a:solidFill>
              <a:srgbClr val="000000"/>
            </a:solidFill>
            <a:ln w="9525">
              <a:noFill/>
              <a:round/>
            </a:ln>
          </p:spPr>
          <p:txBody>
            <a:bodyPr/>
            <a:lstStyle/>
            <a:p>
              <a:endParaRPr lang="en-US"/>
            </a:p>
          </p:txBody>
        </p:sp>
        <p:sp>
          <p:nvSpPr>
            <p:cNvPr id="355563" name="Freeform 235"/>
            <p:cNvSpPr/>
            <p:nvPr/>
          </p:nvSpPr>
          <p:spPr bwMode="auto">
            <a:xfrm>
              <a:off x="2717" y="3345"/>
              <a:ext cx="272" cy="24"/>
            </a:xfrm>
            <a:custGeom>
              <a:avLst/>
              <a:gdLst/>
              <a:ahLst/>
              <a:cxnLst>
                <a:cxn ang="0">
                  <a:pos x="1" y="58"/>
                </a:cxn>
                <a:cxn ang="0">
                  <a:pos x="2" y="56"/>
                </a:cxn>
                <a:cxn ang="0">
                  <a:pos x="4" y="51"/>
                </a:cxn>
                <a:cxn ang="0">
                  <a:pos x="9" y="44"/>
                </a:cxn>
                <a:cxn ang="0">
                  <a:pos x="16" y="36"/>
                </a:cxn>
                <a:cxn ang="0">
                  <a:pos x="25" y="28"/>
                </a:cxn>
                <a:cxn ang="0">
                  <a:pos x="36" y="22"/>
                </a:cxn>
                <a:cxn ang="0">
                  <a:pos x="52" y="17"/>
                </a:cxn>
                <a:cxn ang="0">
                  <a:pos x="71" y="16"/>
                </a:cxn>
                <a:cxn ang="0">
                  <a:pos x="77" y="16"/>
                </a:cxn>
                <a:cxn ang="0">
                  <a:pos x="96" y="16"/>
                </a:cxn>
                <a:cxn ang="0">
                  <a:pos x="125" y="17"/>
                </a:cxn>
                <a:cxn ang="0">
                  <a:pos x="163" y="17"/>
                </a:cxn>
                <a:cxn ang="0">
                  <a:pos x="207" y="18"/>
                </a:cxn>
                <a:cxn ang="0">
                  <a:pos x="257" y="20"/>
                </a:cxn>
                <a:cxn ang="0">
                  <a:pos x="311" y="20"/>
                </a:cxn>
                <a:cxn ang="0">
                  <a:pos x="365" y="21"/>
                </a:cxn>
                <a:cxn ang="0">
                  <a:pos x="420" y="21"/>
                </a:cxn>
                <a:cxn ang="0">
                  <a:pos x="473" y="21"/>
                </a:cxn>
                <a:cxn ang="0">
                  <a:pos x="522" y="21"/>
                </a:cxn>
                <a:cxn ang="0">
                  <a:pos x="565" y="20"/>
                </a:cxn>
                <a:cxn ang="0">
                  <a:pos x="602" y="18"/>
                </a:cxn>
                <a:cxn ang="0">
                  <a:pos x="630" y="17"/>
                </a:cxn>
                <a:cxn ang="0">
                  <a:pos x="647" y="15"/>
                </a:cxn>
                <a:cxn ang="0">
                  <a:pos x="652" y="13"/>
                </a:cxn>
                <a:cxn ang="0">
                  <a:pos x="647" y="13"/>
                </a:cxn>
                <a:cxn ang="0">
                  <a:pos x="631" y="13"/>
                </a:cxn>
                <a:cxn ang="0">
                  <a:pos x="607" y="12"/>
                </a:cxn>
                <a:cxn ang="0">
                  <a:pos x="577" y="12"/>
                </a:cxn>
                <a:cxn ang="0">
                  <a:pos x="540" y="11"/>
                </a:cxn>
                <a:cxn ang="0">
                  <a:pos x="498" y="11"/>
                </a:cxn>
                <a:cxn ang="0">
                  <a:pos x="452" y="10"/>
                </a:cxn>
                <a:cxn ang="0">
                  <a:pos x="404" y="9"/>
                </a:cxn>
                <a:cxn ang="0">
                  <a:pos x="354" y="8"/>
                </a:cxn>
                <a:cxn ang="0">
                  <a:pos x="304" y="6"/>
                </a:cxn>
                <a:cxn ang="0">
                  <a:pos x="256" y="5"/>
                </a:cxn>
                <a:cxn ang="0">
                  <a:pos x="210" y="4"/>
                </a:cxn>
                <a:cxn ang="0">
                  <a:pos x="167" y="3"/>
                </a:cxn>
                <a:cxn ang="0">
                  <a:pos x="130" y="2"/>
                </a:cxn>
                <a:cxn ang="0">
                  <a:pos x="97" y="1"/>
                </a:cxn>
                <a:cxn ang="0">
                  <a:pos x="73" y="0"/>
                </a:cxn>
                <a:cxn ang="0">
                  <a:pos x="69" y="0"/>
                </a:cxn>
                <a:cxn ang="0">
                  <a:pos x="59" y="2"/>
                </a:cxn>
                <a:cxn ang="0">
                  <a:pos x="46" y="4"/>
                </a:cxn>
                <a:cxn ang="0">
                  <a:pos x="31" y="9"/>
                </a:cxn>
                <a:cxn ang="0">
                  <a:pos x="17" y="16"/>
                </a:cxn>
                <a:cxn ang="0">
                  <a:pos x="5" y="26"/>
                </a:cxn>
                <a:cxn ang="0">
                  <a:pos x="0" y="40"/>
                </a:cxn>
                <a:cxn ang="0">
                  <a:pos x="1" y="58"/>
                </a:cxn>
              </a:cxnLst>
              <a:rect l="0" t="0" r="r" b="b"/>
              <a:pathLst>
                <a:path w="652" h="58">
                  <a:moveTo>
                    <a:pt x="1" y="58"/>
                  </a:moveTo>
                  <a:lnTo>
                    <a:pt x="2" y="56"/>
                  </a:lnTo>
                  <a:lnTo>
                    <a:pt x="4" y="51"/>
                  </a:lnTo>
                  <a:lnTo>
                    <a:pt x="9" y="44"/>
                  </a:lnTo>
                  <a:lnTo>
                    <a:pt x="16" y="36"/>
                  </a:lnTo>
                  <a:lnTo>
                    <a:pt x="25" y="28"/>
                  </a:lnTo>
                  <a:lnTo>
                    <a:pt x="36" y="22"/>
                  </a:lnTo>
                  <a:lnTo>
                    <a:pt x="52" y="17"/>
                  </a:lnTo>
                  <a:lnTo>
                    <a:pt x="71" y="16"/>
                  </a:lnTo>
                  <a:lnTo>
                    <a:pt x="77" y="16"/>
                  </a:lnTo>
                  <a:lnTo>
                    <a:pt x="96" y="16"/>
                  </a:lnTo>
                  <a:lnTo>
                    <a:pt x="125" y="17"/>
                  </a:lnTo>
                  <a:lnTo>
                    <a:pt x="163" y="17"/>
                  </a:lnTo>
                  <a:lnTo>
                    <a:pt x="207" y="18"/>
                  </a:lnTo>
                  <a:lnTo>
                    <a:pt x="257" y="20"/>
                  </a:lnTo>
                  <a:lnTo>
                    <a:pt x="311" y="20"/>
                  </a:lnTo>
                  <a:lnTo>
                    <a:pt x="365" y="21"/>
                  </a:lnTo>
                  <a:lnTo>
                    <a:pt x="420" y="21"/>
                  </a:lnTo>
                  <a:lnTo>
                    <a:pt x="473" y="21"/>
                  </a:lnTo>
                  <a:lnTo>
                    <a:pt x="522" y="21"/>
                  </a:lnTo>
                  <a:lnTo>
                    <a:pt x="565" y="20"/>
                  </a:lnTo>
                  <a:lnTo>
                    <a:pt x="602" y="18"/>
                  </a:lnTo>
                  <a:lnTo>
                    <a:pt x="630" y="17"/>
                  </a:lnTo>
                  <a:lnTo>
                    <a:pt x="647" y="15"/>
                  </a:lnTo>
                  <a:lnTo>
                    <a:pt x="652" y="13"/>
                  </a:lnTo>
                  <a:lnTo>
                    <a:pt x="647" y="13"/>
                  </a:lnTo>
                  <a:lnTo>
                    <a:pt x="631" y="13"/>
                  </a:lnTo>
                  <a:lnTo>
                    <a:pt x="607" y="12"/>
                  </a:lnTo>
                  <a:lnTo>
                    <a:pt x="577" y="12"/>
                  </a:lnTo>
                  <a:lnTo>
                    <a:pt x="540" y="11"/>
                  </a:lnTo>
                  <a:lnTo>
                    <a:pt x="498" y="11"/>
                  </a:lnTo>
                  <a:lnTo>
                    <a:pt x="452" y="10"/>
                  </a:lnTo>
                  <a:lnTo>
                    <a:pt x="404" y="9"/>
                  </a:lnTo>
                  <a:lnTo>
                    <a:pt x="354" y="8"/>
                  </a:lnTo>
                  <a:lnTo>
                    <a:pt x="304" y="6"/>
                  </a:lnTo>
                  <a:lnTo>
                    <a:pt x="256" y="5"/>
                  </a:lnTo>
                  <a:lnTo>
                    <a:pt x="210" y="4"/>
                  </a:lnTo>
                  <a:lnTo>
                    <a:pt x="167" y="3"/>
                  </a:lnTo>
                  <a:lnTo>
                    <a:pt x="130" y="2"/>
                  </a:lnTo>
                  <a:lnTo>
                    <a:pt x="97" y="1"/>
                  </a:lnTo>
                  <a:lnTo>
                    <a:pt x="73" y="0"/>
                  </a:lnTo>
                  <a:lnTo>
                    <a:pt x="69" y="0"/>
                  </a:lnTo>
                  <a:lnTo>
                    <a:pt x="59" y="2"/>
                  </a:lnTo>
                  <a:lnTo>
                    <a:pt x="46" y="4"/>
                  </a:lnTo>
                  <a:lnTo>
                    <a:pt x="31" y="9"/>
                  </a:lnTo>
                  <a:lnTo>
                    <a:pt x="17" y="16"/>
                  </a:lnTo>
                  <a:lnTo>
                    <a:pt x="5" y="26"/>
                  </a:lnTo>
                  <a:lnTo>
                    <a:pt x="0" y="40"/>
                  </a:lnTo>
                  <a:lnTo>
                    <a:pt x="1" y="58"/>
                  </a:lnTo>
                  <a:close/>
                </a:path>
              </a:pathLst>
            </a:custGeom>
            <a:solidFill>
              <a:srgbClr val="000000"/>
            </a:solidFill>
            <a:ln w="9525">
              <a:noFill/>
              <a:round/>
            </a:ln>
          </p:spPr>
          <p:txBody>
            <a:bodyPr/>
            <a:lstStyle/>
            <a:p>
              <a:endParaRPr lang="en-US"/>
            </a:p>
          </p:txBody>
        </p:sp>
        <p:sp>
          <p:nvSpPr>
            <p:cNvPr id="355564" name="Freeform 236"/>
            <p:cNvSpPr/>
            <p:nvPr/>
          </p:nvSpPr>
          <p:spPr bwMode="auto">
            <a:xfrm>
              <a:off x="2611" y="3294"/>
              <a:ext cx="53" cy="16"/>
            </a:xfrm>
            <a:custGeom>
              <a:avLst/>
              <a:gdLst/>
              <a:ahLst/>
              <a:cxnLst>
                <a:cxn ang="0">
                  <a:pos x="2" y="37"/>
                </a:cxn>
                <a:cxn ang="0">
                  <a:pos x="0" y="36"/>
                </a:cxn>
                <a:cxn ang="0">
                  <a:pos x="0" y="33"/>
                </a:cxn>
                <a:cxn ang="0">
                  <a:pos x="4" y="28"/>
                </a:cxn>
                <a:cxn ang="0">
                  <a:pos x="9" y="21"/>
                </a:cxn>
                <a:cxn ang="0">
                  <a:pos x="14" y="14"/>
                </a:cxn>
                <a:cxn ang="0">
                  <a:pos x="20" y="8"/>
                </a:cxn>
                <a:cxn ang="0">
                  <a:pos x="24" y="4"/>
                </a:cxn>
                <a:cxn ang="0">
                  <a:pos x="25" y="2"/>
                </a:cxn>
                <a:cxn ang="0">
                  <a:pos x="29" y="2"/>
                </a:cxn>
                <a:cxn ang="0">
                  <a:pos x="39" y="1"/>
                </a:cxn>
                <a:cxn ang="0">
                  <a:pos x="55" y="1"/>
                </a:cxn>
                <a:cxn ang="0">
                  <a:pos x="72" y="0"/>
                </a:cxn>
                <a:cxn ang="0">
                  <a:pos x="90" y="0"/>
                </a:cxn>
                <a:cxn ang="0">
                  <a:pos x="106" y="1"/>
                </a:cxn>
                <a:cxn ang="0">
                  <a:pos x="118" y="2"/>
                </a:cxn>
                <a:cxn ang="0">
                  <a:pos x="124" y="5"/>
                </a:cxn>
                <a:cxn ang="0">
                  <a:pos x="121" y="7"/>
                </a:cxn>
                <a:cxn ang="0">
                  <a:pos x="111" y="9"/>
                </a:cxn>
                <a:cxn ang="0">
                  <a:pos x="96" y="11"/>
                </a:cxn>
                <a:cxn ang="0">
                  <a:pos x="78" y="12"/>
                </a:cxn>
                <a:cxn ang="0">
                  <a:pos x="60" y="12"/>
                </a:cxn>
                <a:cxn ang="0">
                  <a:pos x="44" y="13"/>
                </a:cxn>
                <a:cxn ang="0">
                  <a:pos x="33" y="13"/>
                </a:cxn>
                <a:cxn ang="0">
                  <a:pos x="29" y="13"/>
                </a:cxn>
                <a:cxn ang="0">
                  <a:pos x="26" y="17"/>
                </a:cxn>
                <a:cxn ang="0">
                  <a:pos x="20" y="24"/>
                </a:cxn>
                <a:cxn ang="0">
                  <a:pos x="11" y="32"/>
                </a:cxn>
                <a:cxn ang="0">
                  <a:pos x="2" y="37"/>
                </a:cxn>
              </a:cxnLst>
              <a:rect l="0" t="0" r="r" b="b"/>
              <a:pathLst>
                <a:path w="124" h="37">
                  <a:moveTo>
                    <a:pt x="2" y="37"/>
                  </a:moveTo>
                  <a:lnTo>
                    <a:pt x="0" y="36"/>
                  </a:lnTo>
                  <a:lnTo>
                    <a:pt x="0" y="33"/>
                  </a:lnTo>
                  <a:lnTo>
                    <a:pt x="4" y="28"/>
                  </a:lnTo>
                  <a:lnTo>
                    <a:pt x="9" y="21"/>
                  </a:lnTo>
                  <a:lnTo>
                    <a:pt x="14" y="14"/>
                  </a:lnTo>
                  <a:lnTo>
                    <a:pt x="20" y="8"/>
                  </a:lnTo>
                  <a:lnTo>
                    <a:pt x="24" y="4"/>
                  </a:lnTo>
                  <a:lnTo>
                    <a:pt x="25" y="2"/>
                  </a:lnTo>
                  <a:lnTo>
                    <a:pt x="29" y="2"/>
                  </a:lnTo>
                  <a:lnTo>
                    <a:pt x="39" y="1"/>
                  </a:lnTo>
                  <a:lnTo>
                    <a:pt x="55" y="1"/>
                  </a:lnTo>
                  <a:lnTo>
                    <a:pt x="72" y="0"/>
                  </a:lnTo>
                  <a:lnTo>
                    <a:pt x="90" y="0"/>
                  </a:lnTo>
                  <a:lnTo>
                    <a:pt x="106" y="1"/>
                  </a:lnTo>
                  <a:lnTo>
                    <a:pt x="118" y="2"/>
                  </a:lnTo>
                  <a:lnTo>
                    <a:pt x="124" y="5"/>
                  </a:lnTo>
                  <a:lnTo>
                    <a:pt x="121" y="7"/>
                  </a:lnTo>
                  <a:lnTo>
                    <a:pt x="111" y="9"/>
                  </a:lnTo>
                  <a:lnTo>
                    <a:pt x="96" y="11"/>
                  </a:lnTo>
                  <a:lnTo>
                    <a:pt x="78" y="12"/>
                  </a:lnTo>
                  <a:lnTo>
                    <a:pt x="60" y="12"/>
                  </a:lnTo>
                  <a:lnTo>
                    <a:pt x="44" y="13"/>
                  </a:lnTo>
                  <a:lnTo>
                    <a:pt x="33" y="13"/>
                  </a:lnTo>
                  <a:lnTo>
                    <a:pt x="29" y="13"/>
                  </a:lnTo>
                  <a:lnTo>
                    <a:pt x="26" y="17"/>
                  </a:lnTo>
                  <a:lnTo>
                    <a:pt x="20" y="24"/>
                  </a:lnTo>
                  <a:lnTo>
                    <a:pt x="11" y="32"/>
                  </a:lnTo>
                  <a:lnTo>
                    <a:pt x="2" y="37"/>
                  </a:lnTo>
                  <a:close/>
                </a:path>
              </a:pathLst>
            </a:custGeom>
            <a:solidFill>
              <a:srgbClr val="000000"/>
            </a:solidFill>
            <a:ln w="9525">
              <a:noFill/>
              <a:round/>
            </a:ln>
          </p:spPr>
          <p:txBody>
            <a:bodyPr/>
            <a:lstStyle/>
            <a:p>
              <a:endParaRPr lang="en-US"/>
            </a:p>
          </p:txBody>
        </p:sp>
        <p:sp>
          <p:nvSpPr>
            <p:cNvPr id="355565" name="Freeform 237"/>
            <p:cNvSpPr/>
            <p:nvPr/>
          </p:nvSpPr>
          <p:spPr bwMode="auto">
            <a:xfrm>
              <a:off x="3055" y="3139"/>
              <a:ext cx="10" cy="19"/>
            </a:xfrm>
            <a:custGeom>
              <a:avLst/>
              <a:gdLst/>
              <a:ahLst/>
              <a:cxnLst>
                <a:cxn ang="0">
                  <a:pos x="0" y="0"/>
                </a:cxn>
                <a:cxn ang="0">
                  <a:pos x="4" y="1"/>
                </a:cxn>
                <a:cxn ang="0">
                  <a:pos x="13" y="3"/>
                </a:cxn>
                <a:cxn ang="0">
                  <a:pos x="20" y="10"/>
                </a:cxn>
                <a:cxn ang="0">
                  <a:pos x="24" y="21"/>
                </a:cxn>
                <a:cxn ang="0">
                  <a:pos x="22" y="32"/>
                </a:cxn>
                <a:cxn ang="0">
                  <a:pos x="17" y="36"/>
                </a:cxn>
                <a:cxn ang="0">
                  <a:pos x="9" y="40"/>
                </a:cxn>
                <a:cxn ang="0">
                  <a:pos x="0" y="46"/>
                </a:cxn>
                <a:cxn ang="0">
                  <a:pos x="1" y="45"/>
                </a:cxn>
                <a:cxn ang="0">
                  <a:pos x="5" y="42"/>
                </a:cxn>
                <a:cxn ang="0">
                  <a:pos x="9" y="37"/>
                </a:cxn>
                <a:cxn ang="0">
                  <a:pos x="15" y="32"/>
                </a:cxn>
                <a:cxn ang="0">
                  <a:pos x="17" y="25"/>
                </a:cxn>
                <a:cxn ang="0">
                  <a:pos x="16" y="16"/>
                </a:cxn>
                <a:cxn ang="0">
                  <a:pos x="11" y="9"/>
                </a:cxn>
                <a:cxn ang="0">
                  <a:pos x="0" y="0"/>
                </a:cxn>
              </a:cxnLst>
              <a:rect l="0" t="0" r="r" b="b"/>
              <a:pathLst>
                <a:path w="24" h="46">
                  <a:moveTo>
                    <a:pt x="0" y="0"/>
                  </a:moveTo>
                  <a:lnTo>
                    <a:pt x="4" y="1"/>
                  </a:lnTo>
                  <a:lnTo>
                    <a:pt x="13" y="3"/>
                  </a:lnTo>
                  <a:lnTo>
                    <a:pt x="20" y="10"/>
                  </a:lnTo>
                  <a:lnTo>
                    <a:pt x="24" y="21"/>
                  </a:lnTo>
                  <a:lnTo>
                    <a:pt x="22" y="32"/>
                  </a:lnTo>
                  <a:lnTo>
                    <a:pt x="17" y="36"/>
                  </a:lnTo>
                  <a:lnTo>
                    <a:pt x="9" y="40"/>
                  </a:lnTo>
                  <a:lnTo>
                    <a:pt x="0" y="46"/>
                  </a:lnTo>
                  <a:lnTo>
                    <a:pt x="1" y="45"/>
                  </a:lnTo>
                  <a:lnTo>
                    <a:pt x="5" y="42"/>
                  </a:lnTo>
                  <a:lnTo>
                    <a:pt x="9" y="37"/>
                  </a:lnTo>
                  <a:lnTo>
                    <a:pt x="15" y="32"/>
                  </a:lnTo>
                  <a:lnTo>
                    <a:pt x="17" y="25"/>
                  </a:lnTo>
                  <a:lnTo>
                    <a:pt x="16" y="16"/>
                  </a:lnTo>
                  <a:lnTo>
                    <a:pt x="11" y="9"/>
                  </a:lnTo>
                  <a:lnTo>
                    <a:pt x="0" y="0"/>
                  </a:lnTo>
                  <a:close/>
                </a:path>
              </a:pathLst>
            </a:custGeom>
            <a:solidFill>
              <a:srgbClr val="000000"/>
            </a:solidFill>
            <a:ln w="9525">
              <a:noFill/>
              <a:round/>
            </a:ln>
          </p:spPr>
          <p:txBody>
            <a:bodyPr/>
            <a:lstStyle/>
            <a:p>
              <a:endParaRPr lang="en-US"/>
            </a:p>
          </p:txBody>
        </p:sp>
        <p:sp>
          <p:nvSpPr>
            <p:cNvPr id="355566" name="Freeform 238"/>
            <p:cNvSpPr/>
            <p:nvPr/>
          </p:nvSpPr>
          <p:spPr bwMode="auto">
            <a:xfrm>
              <a:off x="3005" y="2952"/>
              <a:ext cx="13" cy="24"/>
            </a:xfrm>
            <a:custGeom>
              <a:avLst/>
              <a:gdLst/>
              <a:ahLst/>
              <a:cxnLst>
                <a:cxn ang="0">
                  <a:pos x="0" y="0"/>
                </a:cxn>
                <a:cxn ang="0">
                  <a:pos x="1" y="0"/>
                </a:cxn>
                <a:cxn ang="0">
                  <a:pos x="5" y="0"/>
                </a:cxn>
                <a:cxn ang="0">
                  <a:pos x="9" y="1"/>
                </a:cxn>
                <a:cxn ang="0">
                  <a:pos x="16" y="2"/>
                </a:cxn>
                <a:cxn ang="0">
                  <a:pos x="21" y="5"/>
                </a:cxn>
                <a:cxn ang="0">
                  <a:pos x="26" y="10"/>
                </a:cxn>
                <a:cxn ang="0">
                  <a:pos x="29" y="16"/>
                </a:cxn>
                <a:cxn ang="0">
                  <a:pos x="30" y="25"/>
                </a:cxn>
                <a:cxn ang="0">
                  <a:pos x="29" y="33"/>
                </a:cxn>
                <a:cxn ang="0">
                  <a:pos x="24" y="43"/>
                </a:cxn>
                <a:cxn ang="0">
                  <a:pos x="15" y="50"/>
                </a:cxn>
                <a:cxn ang="0">
                  <a:pos x="0" y="56"/>
                </a:cxn>
                <a:cxn ang="0">
                  <a:pos x="1" y="55"/>
                </a:cxn>
                <a:cxn ang="0">
                  <a:pos x="5" y="51"/>
                </a:cxn>
                <a:cxn ang="0">
                  <a:pos x="9" y="45"/>
                </a:cxn>
                <a:cxn ang="0">
                  <a:pos x="15" y="38"/>
                </a:cxn>
                <a:cxn ang="0">
                  <a:pos x="17" y="29"/>
                </a:cxn>
                <a:cxn ang="0">
                  <a:pos x="16" y="21"/>
                </a:cxn>
                <a:cxn ang="0">
                  <a:pos x="11" y="10"/>
                </a:cxn>
                <a:cxn ang="0">
                  <a:pos x="0" y="0"/>
                </a:cxn>
              </a:cxnLst>
              <a:rect l="0" t="0" r="r" b="b"/>
              <a:pathLst>
                <a:path w="30" h="56">
                  <a:moveTo>
                    <a:pt x="0" y="0"/>
                  </a:moveTo>
                  <a:lnTo>
                    <a:pt x="1" y="0"/>
                  </a:lnTo>
                  <a:lnTo>
                    <a:pt x="5" y="0"/>
                  </a:lnTo>
                  <a:lnTo>
                    <a:pt x="9" y="1"/>
                  </a:lnTo>
                  <a:lnTo>
                    <a:pt x="16" y="2"/>
                  </a:lnTo>
                  <a:lnTo>
                    <a:pt x="21" y="5"/>
                  </a:lnTo>
                  <a:lnTo>
                    <a:pt x="26" y="10"/>
                  </a:lnTo>
                  <a:lnTo>
                    <a:pt x="29" y="16"/>
                  </a:lnTo>
                  <a:lnTo>
                    <a:pt x="30" y="25"/>
                  </a:lnTo>
                  <a:lnTo>
                    <a:pt x="29" y="33"/>
                  </a:lnTo>
                  <a:lnTo>
                    <a:pt x="24" y="43"/>
                  </a:lnTo>
                  <a:lnTo>
                    <a:pt x="15" y="50"/>
                  </a:lnTo>
                  <a:lnTo>
                    <a:pt x="0" y="56"/>
                  </a:lnTo>
                  <a:lnTo>
                    <a:pt x="1" y="55"/>
                  </a:lnTo>
                  <a:lnTo>
                    <a:pt x="5" y="51"/>
                  </a:lnTo>
                  <a:lnTo>
                    <a:pt x="9" y="45"/>
                  </a:lnTo>
                  <a:lnTo>
                    <a:pt x="15" y="38"/>
                  </a:lnTo>
                  <a:lnTo>
                    <a:pt x="17" y="29"/>
                  </a:lnTo>
                  <a:lnTo>
                    <a:pt x="16" y="21"/>
                  </a:lnTo>
                  <a:lnTo>
                    <a:pt x="11" y="10"/>
                  </a:lnTo>
                  <a:lnTo>
                    <a:pt x="0" y="0"/>
                  </a:lnTo>
                  <a:close/>
                </a:path>
              </a:pathLst>
            </a:custGeom>
            <a:solidFill>
              <a:srgbClr val="000000"/>
            </a:solidFill>
            <a:ln w="9525">
              <a:noFill/>
              <a:round/>
            </a:ln>
          </p:spPr>
          <p:txBody>
            <a:bodyPr/>
            <a:lstStyle/>
            <a:p>
              <a:endParaRPr lang="en-US"/>
            </a:p>
          </p:txBody>
        </p:sp>
        <p:sp>
          <p:nvSpPr>
            <p:cNvPr id="355567" name="Freeform 239"/>
            <p:cNvSpPr/>
            <p:nvPr/>
          </p:nvSpPr>
          <p:spPr bwMode="auto">
            <a:xfrm>
              <a:off x="3024" y="2612"/>
              <a:ext cx="62" cy="376"/>
            </a:xfrm>
            <a:custGeom>
              <a:avLst/>
              <a:gdLst/>
              <a:ahLst/>
              <a:cxnLst>
                <a:cxn ang="0">
                  <a:pos x="36" y="0"/>
                </a:cxn>
                <a:cxn ang="0">
                  <a:pos x="38" y="3"/>
                </a:cxn>
                <a:cxn ang="0">
                  <a:pos x="43" y="25"/>
                </a:cxn>
                <a:cxn ang="0">
                  <a:pos x="48" y="95"/>
                </a:cxn>
                <a:cxn ang="0">
                  <a:pos x="49" y="238"/>
                </a:cxn>
                <a:cxn ang="0">
                  <a:pos x="48" y="294"/>
                </a:cxn>
                <a:cxn ang="0">
                  <a:pos x="46" y="354"/>
                </a:cxn>
                <a:cxn ang="0">
                  <a:pos x="43" y="418"/>
                </a:cxn>
                <a:cxn ang="0">
                  <a:pos x="39" y="484"/>
                </a:cxn>
                <a:cxn ang="0">
                  <a:pos x="33" y="553"/>
                </a:cxn>
                <a:cxn ang="0">
                  <a:pos x="24" y="623"/>
                </a:cxn>
                <a:cxn ang="0">
                  <a:pos x="13" y="695"/>
                </a:cxn>
                <a:cxn ang="0">
                  <a:pos x="0" y="768"/>
                </a:cxn>
                <a:cxn ang="0">
                  <a:pos x="2" y="743"/>
                </a:cxn>
                <a:cxn ang="0">
                  <a:pos x="8" y="679"/>
                </a:cxn>
                <a:cxn ang="0">
                  <a:pos x="16" y="582"/>
                </a:cxn>
                <a:cxn ang="0">
                  <a:pos x="25" y="466"/>
                </a:cxn>
                <a:cxn ang="0">
                  <a:pos x="33" y="339"/>
                </a:cxn>
                <a:cxn ang="0">
                  <a:pos x="39" y="213"/>
                </a:cxn>
                <a:cxn ang="0">
                  <a:pos x="40" y="96"/>
                </a:cxn>
                <a:cxn ang="0">
                  <a:pos x="36" y="0"/>
                </a:cxn>
              </a:cxnLst>
              <a:rect l="0" t="0" r="r" b="b"/>
              <a:pathLst>
                <a:path w="49" h="768">
                  <a:moveTo>
                    <a:pt x="36" y="0"/>
                  </a:moveTo>
                  <a:lnTo>
                    <a:pt x="38" y="3"/>
                  </a:lnTo>
                  <a:lnTo>
                    <a:pt x="43" y="25"/>
                  </a:lnTo>
                  <a:lnTo>
                    <a:pt x="48" y="95"/>
                  </a:lnTo>
                  <a:lnTo>
                    <a:pt x="49" y="238"/>
                  </a:lnTo>
                  <a:lnTo>
                    <a:pt x="48" y="294"/>
                  </a:lnTo>
                  <a:lnTo>
                    <a:pt x="46" y="354"/>
                  </a:lnTo>
                  <a:lnTo>
                    <a:pt x="43" y="418"/>
                  </a:lnTo>
                  <a:lnTo>
                    <a:pt x="39" y="484"/>
                  </a:lnTo>
                  <a:lnTo>
                    <a:pt x="33" y="553"/>
                  </a:lnTo>
                  <a:lnTo>
                    <a:pt x="24" y="623"/>
                  </a:lnTo>
                  <a:lnTo>
                    <a:pt x="13" y="695"/>
                  </a:lnTo>
                  <a:lnTo>
                    <a:pt x="0" y="768"/>
                  </a:lnTo>
                  <a:lnTo>
                    <a:pt x="2" y="743"/>
                  </a:lnTo>
                  <a:lnTo>
                    <a:pt x="8" y="679"/>
                  </a:lnTo>
                  <a:lnTo>
                    <a:pt x="16" y="582"/>
                  </a:lnTo>
                  <a:lnTo>
                    <a:pt x="25" y="466"/>
                  </a:lnTo>
                  <a:lnTo>
                    <a:pt x="33" y="339"/>
                  </a:lnTo>
                  <a:lnTo>
                    <a:pt x="39" y="213"/>
                  </a:lnTo>
                  <a:lnTo>
                    <a:pt x="40" y="96"/>
                  </a:lnTo>
                  <a:lnTo>
                    <a:pt x="36" y="0"/>
                  </a:lnTo>
                  <a:close/>
                </a:path>
              </a:pathLst>
            </a:custGeom>
            <a:solidFill>
              <a:srgbClr val="000000"/>
            </a:solidFill>
            <a:ln w="9525">
              <a:noFill/>
              <a:round/>
            </a:ln>
          </p:spPr>
          <p:txBody>
            <a:bodyPr/>
            <a:lstStyle/>
            <a:p>
              <a:endParaRPr lang="en-US"/>
            </a:p>
          </p:txBody>
        </p:sp>
        <p:sp>
          <p:nvSpPr>
            <p:cNvPr id="355568" name="Freeform 240"/>
            <p:cNvSpPr/>
            <p:nvPr/>
          </p:nvSpPr>
          <p:spPr bwMode="auto">
            <a:xfrm>
              <a:off x="2756" y="3005"/>
              <a:ext cx="165" cy="36"/>
            </a:xfrm>
            <a:custGeom>
              <a:avLst/>
              <a:gdLst/>
              <a:ahLst/>
              <a:cxnLst>
                <a:cxn ang="0">
                  <a:pos x="0" y="0"/>
                </a:cxn>
                <a:cxn ang="0">
                  <a:pos x="1" y="1"/>
                </a:cxn>
                <a:cxn ang="0">
                  <a:pos x="3" y="5"/>
                </a:cxn>
                <a:cxn ang="0">
                  <a:pos x="9" y="12"/>
                </a:cxn>
                <a:cxn ang="0">
                  <a:pos x="16" y="20"/>
                </a:cxn>
                <a:cxn ang="0">
                  <a:pos x="25" y="29"/>
                </a:cxn>
                <a:cxn ang="0">
                  <a:pos x="38" y="39"/>
                </a:cxn>
                <a:cxn ang="0">
                  <a:pos x="54" y="49"/>
                </a:cxn>
                <a:cxn ang="0">
                  <a:pos x="74" y="59"/>
                </a:cxn>
                <a:cxn ang="0">
                  <a:pos x="98" y="68"/>
                </a:cxn>
                <a:cxn ang="0">
                  <a:pos x="124" y="75"/>
                </a:cxn>
                <a:cxn ang="0">
                  <a:pos x="157" y="81"/>
                </a:cxn>
                <a:cxn ang="0">
                  <a:pos x="194" y="84"/>
                </a:cxn>
                <a:cxn ang="0">
                  <a:pos x="235" y="85"/>
                </a:cxn>
                <a:cxn ang="0">
                  <a:pos x="283" y="83"/>
                </a:cxn>
                <a:cxn ang="0">
                  <a:pos x="335" y="77"/>
                </a:cxn>
                <a:cxn ang="0">
                  <a:pos x="394" y="66"/>
                </a:cxn>
                <a:cxn ang="0">
                  <a:pos x="390" y="66"/>
                </a:cxn>
                <a:cxn ang="0">
                  <a:pos x="381" y="67"/>
                </a:cxn>
                <a:cxn ang="0">
                  <a:pos x="364" y="68"/>
                </a:cxn>
                <a:cxn ang="0">
                  <a:pos x="343" y="69"/>
                </a:cxn>
                <a:cxn ang="0">
                  <a:pos x="318" y="69"/>
                </a:cxn>
                <a:cxn ang="0">
                  <a:pos x="289" y="70"/>
                </a:cxn>
                <a:cxn ang="0">
                  <a:pos x="258" y="69"/>
                </a:cxn>
                <a:cxn ang="0">
                  <a:pos x="225" y="68"/>
                </a:cxn>
                <a:cxn ang="0">
                  <a:pos x="191" y="66"/>
                </a:cxn>
                <a:cxn ang="0">
                  <a:pos x="157" y="62"/>
                </a:cxn>
                <a:cxn ang="0">
                  <a:pos x="123" y="57"/>
                </a:cxn>
                <a:cxn ang="0">
                  <a:pos x="92" y="50"/>
                </a:cxn>
                <a:cxn ang="0">
                  <a:pos x="63" y="40"/>
                </a:cxn>
                <a:cxn ang="0">
                  <a:pos x="38" y="29"/>
                </a:cxn>
                <a:cxn ang="0">
                  <a:pos x="17" y="16"/>
                </a:cxn>
                <a:cxn ang="0">
                  <a:pos x="0" y="0"/>
                </a:cxn>
              </a:cxnLst>
              <a:rect l="0" t="0" r="r" b="b"/>
              <a:pathLst>
                <a:path w="394" h="85">
                  <a:moveTo>
                    <a:pt x="0" y="0"/>
                  </a:moveTo>
                  <a:lnTo>
                    <a:pt x="1" y="1"/>
                  </a:lnTo>
                  <a:lnTo>
                    <a:pt x="3" y="5"/>
                  </a:lnTo>
                  <a:lnTo>
                    <a:pt x="9" y="12"/>
                  </a:lnTo>
                  <a:lnTo>
                    <a:pt x="16" y="20"/>
                  </a:lnTo>
                  <a:lnTo>
                    <a:pt x="25" y="29"/>
                  </a:lnTo>
                  <a:lnTo>
                    <a:pt x="38" y="39"/>
                  </a:lnTo>
                  <a:lnTo>
                    <a:pt x="54" y="49"/>
                  </a:lnTo>
                  <a:lnTo>
                    <a:pt x="74" y="59"/>
                  </a:lnTo>
                  <a:lnTo>
                    <a:pt x="98" y="68"/>
                  </a:lnTo>
                  <a:lnTo>
                    <a:pt x="124" y="75"/>
                  </a:lnTo>
                  <a:lnTo>
                    <a:pt x="157" y="81"/>
                  </a:lnTo>
                  <a:lnTo>
                    <a:pt x="194" y="84"/>
                  </a:lnTo>
                  <a:lnTo>
                    <a:pt x="235" y="85"/>
                  </a:lnTo>
                  <a:lnTo>
                    <a:pt x="283" y="83"/>
                  </a:lnTo>
                  <a:lnTo>
                    <a:pt x="335" y="77"/>
                  </a:lnTo>
                  <a:lnTo>
                    <a:pt x="394" y="66"/>
                  </a:lnTo>
                  <a:lnTo>
                    <a:pt x="390" y="66"/>
                  </a:lnTo>
                  <a:lnTo>
                    <a:pt x="381" y="67"/>
                  </a:lnTo>
                  <a:lnTo>
                    <a:pt x="364" y="68"/>
                  </a:lnTo>
                  <a:lnTo>
                    <a:pt x="343" y="69"/>
                  </a:lnTo>
                  <a:lnTo>
                    <a:pt x="318" y="69"/>
                  </a:lnTo>
                  <a:lnTo>
                    <a:pt x="289" y="70"/>
                  </a:lnTo>
                  <a:lnTo>
                    <a:pt x="258" y="69"/>
                  </a:lnTo>
                  <a:lnTo>
                    <a:pt x="225" y="68"/>
                  </a:lnTo>
                  <a:lnTo>
                    <a:pt x="191" y="66"/>
                  </a:lnTo>
                  <a:lnTo>
                    <a:pt x="157" y="62"/>
                  </a:lnTo>
                  <a:lnTo>
                    <a:pt x="123" y="57"/>
                  </a:lnTo>
                  <a:lnTo>
                    <a:pt x="92" y="50"/>
                  </a:lnTo>
                  <a:lnTo>
                    <a:pt x="63" y="40"/>
                  </a:lnTo>
                  <a:lnTo>
                    <a:pt x="38" y="29"/>
                  </a:lnTo>
                  <a:lnTo>
                    <a:pt x="17" y="16"/>
                  </a:lnTo>
                  <a:lnTo>
                    <a:pt x="0" y="0"/>
                  </a:lnTo>
                  <a:close/>
                </a:path>
              </a:pathLst>
            </a:custGeom>
            <a:solidFill>
              <a:srgbClr val="000000"/>
            </a:solidFill>
            <a:ln w="9525">
              <a:noFill/>
              <a:round/>
            </a:ln>
          </p:spPr>
          <p:txBody>
            <a:bodyPr/>
            <a:lstStyle/>
            <a:p>
              <a:endParaRPr lang="en-US"/>
            </a:p>
          </p:txBody>
        </p:sp>
        <p:sp>
          <p:nvSpPr>
            <p:cNvPr id="355569" name="Freeform 241"/>
            <p:cNvSpPr/>
            <p:nvPr/>
          </p:nvSpPr>
          <p:spPr bwMode="auto">
            <a:xfrm>
              <a:off x="2708" y="3031"/>
              <a:ext cx="167" cy="49"/>
            </a:xfrm>
            <a:custGeom>
              <a:avLst/>
              <a:gdLst/>
              <a:ahLst/>
              <a:cxnLst>
                <a:cxn ang="0">
                  <a:pos x="61" y="0"/>
                </a:cxn>
                <a:cxn ang="0">
                  <a:pos x="59" y="1"/>
                </a:cxn>
                <a:cxn ang="0">
                  <a:pos x="54" y="4"/>
                </a:cxn>
                <a:cxn ang="0">
                  <a:pos x="47" y="8"/>
                </a:cxn>
                <a:cxn ang="0">
                  <a:pos x="40" y="13"/>
                </a:cxn>
                <a:cxn ang="0">
                  <a:pos x="31" y="19"/>
                </a:cxn>
                <a:cxn ang="0">
                  <a:pos x="21" y="27"/>
                </a:cxn>
                <a:cxn ang="0">
                  <a:pos x="13" y="34"/>
                </a:cxn>
                <a:cxn ang="0">
                  <a:pos x="7" y="43"/>
                </a:cxn>
                <a:cxn ang="0">
                  <a:pos x="2" y="52"/>
                </a:cxn>
                <a:cxn ang="0">
                  <a:pos x="0" y="61"/>
                </a:cxn>
                <a:cxn ang="0">
                  <a:pos x="2" y="69"/>
                </a:cxn>
                <a:cxn ang="0">
                  <a:pos x="8" y="77"/>
                </a:cxn>
                <a:cxn ang="0">
                  <a:pos x="18" y="86"/>
                </a:cxn>
                <a:cxn ang="0">
                  <a:pos x="35" y="92"/>
                </a:cxn>
                <a:cxn ang="0">
                  <a:pos x="57" y="99"/>
                </a:cxn>
                <a:cxn ang="0">
                  <a:pos x="87" y="104"/>
                </a:cxn>
                <a:cxn ang="0">
                  <a:pos x="106" y="107"/>
                </a:cxn>
                <a:cxn ang="0">
                  <a:pos x="128" y="109"/>
                </a:cxn>
                <a:cxn ang="0">
                  <a:pos x="150" y="111"/>
                </a:cxn>
                <a:cxn ang="0">
                  <a:pos x="173" y="113"/>
                </a:cxn>
                <a:cxn ang="0">
                  <a:pos x="198" y="114"/>
                </a:cxn>
                <a:cxn ang="0">
                  <a:pos x="223" y="115"/>
                </a:cxn>
                <a:cxn ang="0">
                  <a:pos x="248" y="116"/>
                </a:cxn>
                <a:cxn ang="0">
                  <a:pos x="273" y="118"/>
                </a:cxn>
                <a:cxn ang="0">
                  <a:pos x="295" y="118"/>
                </a:cxn>
                <a:cxn ang="0">
                  <a:pos x="318" y="118"/>
                </a:cxn>
                <a:cxn ang="0">
                  <a:pos x="339" y="116"/>
                </a:cxn>
                <a:cxn ang="0">
                  <a:pos x="356" y="115"/>
                </a:cxn>
                <a:cxn ang="0">
                  <a:pos x="372" y="114"/>
                </a:cxn>
                <a:cxn ang="0">
                  <a:pos x="385" y="112"/>
                </a:cxn>
                <a:cxn ang="0">
                  <a:pos x="395" y="109"/>
                </a:cxn>
                <a:cxn ang="0">
                  <a:pos x="400" y="106"/>
                </a:cxn>
                <a:cxn ang="0">
                  <a:pos x="394" y="106"/>
                </a:cxn>
                <a:cxn ang="0">
                  <a:pos x="378" y="107"/>
                </a:cxn>
                <a:cxn ang="0">
                  <a:pos x="352" y="107"/>
                </a:cxn>
                <a:cxn ang="0">
                  <a:pos x="320" y="107"/>
                </a:cxn>
                <a:cxn ang="0">
                  <a:pos x="284" y="107"/>
                </a:cxn>
                <a:cxn ang="0">
                  <a:pos x="244" y="106"/>
                </a:cxn>
                <a:cxn ang="0">
                  <a:pos x="201" y="103"/>
                </a:cxn>
                <a:cxn ang="0">
                  <a:pos x="161" y="100"/>
                </a:cxn>
                <a:cxn ang="0">
                  <a:pos x="122" y="96"/>
                </a:cxn>
                <a:cxn ang="0">
                  <a:pos x="86" y="89"/>
                </a:cxn>
                <a:cxn ang="0">
                  <a:pos x="56" y="81"/>
                </a:cxn>
                <a:cxn ang="0">
                  <a:pos x="35" y="70"/>
                </a:cxn>
                <a:cxn ang="0">
                  <a:pos x="22" y="57"/>
                </a:cxn>
                <a:cxn ang="0">
                  <a:pos x="21" y="41"/>
                </a:cxn>
                <a:cxn ang="0">
                  <a:pos x="34" y="22"/>
                </a:cxn>
                <a:cxn ang="0">
                  <a:pos x="61" y="0"/>
                </a:cxn>
              </a:cxnLst>
              <a:rect l="0" t="0" r="r" b="b"/>
              <a:pathLst>
                <a:path w="400" h="118">
                  <a:moveTo>
                    <a:pt x="61" y="0"/>
                  </a:moveTo>
                  <a:lnTo>
                    <a:pt x="59" y="1"/>
                  </a:lnTo>
                  <a:lnTo>
                    <a:pt x="54" y="4"/>
                  </a:lnTo>
                  <a:lnTo>
                    <a:pt x="47" y="8"/>
                  </a:lnTo>
                  <a:lnTo>
                    <a:pt x="40" y="13"/>
                  </a:lnTo>
                  <a:lnTo>
                    <a:pt x="31" y="19"/>
                  </a:lnTo>
                  <a:lnTo>
                    <a:pt x="21" y="27"/>
                  </a:lnTo>
                  <a:lnTo>
                    <a:pt x="13" y="34"/>
                  </a:lnTo>
                  <a:lnTo>
                    <a:pt x="7" y="43"/>
                  </a:lnTo>
                  <a:lnTo>
                    <a:pt x="2" y="52"/>
                  </a:lnTo>
                  <a:lnTo>
                    <a:pt x="0" y="61"/>
                  </a:lnTo>
                  <a:lnTo>
                    <a:pt x="2" y="69"/>
                  </a:lnTo>
                  <a:lnTo>
                    <a:pt x="8" y="77"/>
                  </a:lnTo>
                  <a:lnTo>
                    <a:pt x="18" y="86"/>
                  </a:lnTo>
                  <a:lnTo>
                    <a:pt x="35" y="92"/>
                  </a:lnTo>
                  <a:lnTo>
                    <a:pt x="57" y="99"/>
                  </a:lnTo>
                  <a:lnTo>
                    <a:pt x="87" y="104"/>
                  </a:lnTo>
                  <a:lnTo>
                    <a:pt x="106" y="107"/>
                  </a:lnTo>
                  <a:lnTo>
                    <a:pt x="128" y="109"/>
                  </a:lnTo>
                  <a:lnTo>
                    <a:pt x="150" y="111"/>
                  </a:lnTo>
                  <a:lnTo>
                    <a:pt x="173" y="113"/>
                  </a:lnTo>
                  <a:lnTo>
                    <a:pt x="198" y="114"/>
                  </a:lnTo>
                  <a:lnTo>
                    <a:pt x="223" y="115"/>
                  </a:lnTo>
                  <a:lnTo>
                    <a:pt x="248" y="116"/>
                  </a:lnTo>
                  <a:lnTo>
                    <a:pt x="273" y="118"/>
                  </a:lnTo>
                  <a:lnTo>
                    <a:pt x="295" y="118"/>
                  </a:lnTo>
                  <a:lnTo>
                    <a:pt x="318" y="118"/>
                  </a:lnTo>
                  <a:lnTo>
                    <a:pt x="339" y="116"/>
                  </a:lnTo>
                  <a:lnTo>
                    <a:pt x="356" y="115"/>
                  </a:lnTo>
                  <a:lnTo>
                    <a:pt x="372" y="114"/>
                  </a:lnTo>
                  <a:lnTo>
                    <a:pt x="385" y="112"/>
                  </a:lnTo>
                  <a:lnTo>
                    <a:pt x="395" y="109"/>
                  </a:lnTo>
                  <a:lnTo>
                    <a:pt x="400" y="106"/>
                  </a:lnTo>
                  <a:lnTo>
                    <a:pt x="394" y="106"/>
                  </a:lnTo>
                  <a:lnTo>
                    <a:pt x="378" y="107"/>
                  </a:lnTo>
                  <a:lnTo>
                    <a:pt x="352" y="107"/>
                  </a:lnTo>
                  <a:lnTo>
                    <a:pt x="320" y="107"/>
                  </a:lnTo>
                  <a:lnTo>
                    <a:pt x="284" y="107"/>
                  </a:lnTo>
                  <a:lnTo>
                    <a:pt x="244" y="106"/>
                  </a:lnTo>
                  <a:lnTo>
                    <a:pt x="201" y="103"/>
                  </a:lnTo>
                  <a:lnTo>
                    <a:pt x="161" y="100"/>
                  </a:lnTo>
                  <a:lnTo>
                    <a:pt x="122" y="96"/>
                  </a:lnTo>
                  <a:lnTo>
                    <a:pt x="86" y="89"/>
                  </a:lnTo>
                  <a:lnTo>
                    <a:pt x="56" y="81"/>
                  </a:lnTo>
                  <a:lnTo>
                    <a:pt x="35" y="70"/>
                  </a:lnTo>
                  <a:lnTo>
                    <a:pt x="22" y="57"/>
                  </a:lnTo>
                  <a:lnTo>
                    <a:pt x="21" y="41"/>
                  </a:lnTo>
                  <a:lnTo>
                    <a:pt x="34" y="22"/>
                  </a:lnTo>
                  <a:lnTo>
                    <a:pt x="61" y="0"/>
                  </a:lnTo>
                  <a:close/>
                </a:path>
              </a:pathLst>
            </a:custGeom>
            <a:solidFill>
              <a:srgbClr val="000000"/>
            </a:solidFill>
            <a:ln w="9525">
              <a:noFill/>
              <a:round/>
            </a:ln>
          </p:spPr>
          <p:txBody>
            <a:bodyPr/>
            <a:lstStyle/>
            <a:p>
              <a:endParaRPr lang="en-US"/>
            </a:p>
          </p:txBody>
        </p:sp>
        <p:sp>
          <p:nvSpPr>
            <p:cNvPr id="355570" name="Freeform 242"/>
            <p:cNvSpPr/>
            <p:nvPr/>
          </p:nvSpPr>
          <p:spPr bwMode="auto">
            <a:xfrm>
              <a:off x="2942" y="3035"/>
              <a:ext cx="70" cy="41"/>
            </a:xfrm>
            <a:custGeom>
              <a:avLst/>
              <a:gdLst/>
              <a:ahLst/>
              <a:cxnLst>
                <a:cxn ang="0">
                  <a:pos x="0" y="96"/>
                </a:cxn>
                <a:cxn ang="0">
                  <a:pos x="2" y="96"/>
                </a:cxn>
                <a:cxn ang="0">
                  <a:pos x="9" y="97"/>
                </a:cxn>
                <a:cxn ang="0">
                  <a:pos x="20" y="99"/>
                </a:cxn>
                <a:cxn ang="0">
                  <a:pos x="35" y="99"/>
                </a:cxn>
                <a:cxn ang="0">
                  <a:pos x="54" y="99"/>
                </a:cxn>
                <a:cxn ang="0">
                  <a:pos x="77" y="98"/>
                </a:cxn>
                <a:cxn ang="0">
                  <a:pos x="103" y="93"/>
                </a:cxn>
                <a:cxn ang="0">
                  <a:pos x="133" y="88"/>
                </a:cxn>
                <a:cxn ang="0">
                  <a:pos x="146" y="83"/>
                </a:cxn>
                <a:cxn ang="0">
                  <a:pos x="156" y="76"/>
                </a:cxn>
                <a:cxn ang="0">
                  <a:pos x="164" y="67"/>
                </a:cxn>
                <a:cxn ang="0">
                  <a:pos x="168" y="56"/>
                </a:cxn>
                <a:cxn ang="0">
                  <a:pos x="168" y="44"/>
                </a:cxn>
                <a:cxn ang="0">
                  <a:pos x="163" y="30"/>
                </a:cxn>
                <a:cxn ang="0">
                  <a:pos x="151" y="16"/>
                </a:cxn>
                <a:cxn ang="0">
                  <a:pos x="134" y="0"/>
                </a:cxn>
                <a:cxn ang="0">
                  <a:pos x="135" y="1"/>
                </a:cxn>
                <a:cxn ang="0">
                  <a:pos x="138" y="5"/>
                </a:cxn>
                <a:cxn ang="0">
                  <a:pos x="141" y="9"/>
                </a:cxn>
                <a:cxn ang="0">
                  <a:pos x="145" y="16"/>
                </a:cxn>
                <a:cxn ang="0">
                  <a:pos x="149" y="22"/>
                </a:cxn>
                <a:cxn ang="0">
                  <a:pos x="152" y="31"/>
                </a:cxn>
                <a:cxn ang="0">
                  <a:pos x="154" y="40"/>
                </a:cxn>
                <a:cxn ang="0">
                  <a:pos x="154" y="48"/>
                </a:cxn>
                <a:cxn ang="0">
                  <a:pos x="150" y="57"/>
                </a:cxn>
                <a:cxn ang="0">
                  <a:pos x="144" y="66"/>
                </a:cxn>
                <a:cxn ang="0">
                  <a:pos x="134" y="74"/>
                </a:cxn>
                <a:cxn ang="0">
                  <a:pos x="119" y="81"/>
                </a:cxn>
                <a:cxn ang="0">
                  <a:pos x="98" y="87"/>
                </a:cxn>
                <a:cxn ang="0">
                  <a:pos x="73" y="92"/>
                </a:cxn>
                <a:cxn ang="0">
                  <a:pos x="39" y="94"/>
                </a:cxn>
                <a:cxn ang="0">
                  <a:pos x="0" y="96"/>
                </a:cxn>
              </a:cxnLst>
              <a:rect l="0" t="0" r="r" b="b"/>
              <a:pathLst>
                <a:path w="168" h="99">
                  <a:moveTo>
                    <a:pt x="0" y="96"/>
                  </a:moveTo>
                  <a:lnTo>
                    <a:pt x="2" y="96"/>
                  </a:lnTo>
                  <a:lnTo>
                    <a:pt x="9" y="97"/>
                  </a:lnTo>
                  <a:lnTo>
                    <a:pt x="20" y="99"/>
                  </a:lnTo>
                  <a:lnTo>
                    <a:pt x="35" y="99"/>
                  </a:lnTo>
                  <a:lnTo>
                    <a:pt x="54" y="99"/>
                  </a:lnTo>
                  <a:lnTo>
                    <a:pt x="77" y="98"/>
                  </a:lnTo>
                  <a:lnTo>
                    <a:pt x="103" y="93"/>
                  </a:lnTo>
                  <a:lnTo>
                    <a:pt x="133" y="88"/>
                  </a:lnTo>
                  <a:lnTo>
                    <a:pt x="146" y="83"/>
                  </a:lnTo>
                  <a:lnTo>
                    <a:pt x="156" y="76"/>
                  </a:lnTo>
                  <a:lnTo>
                    <a:pt x="164" y="67"/>
                  </a:lnTo>
                  <a:lnTo>
                    <a:pt x="168" y="56"/>
                  </a:lnTo>
                  <a:lnTo>
                    <a:pt x="168" y="44"/>
                  </a:lnTo>
                  <a:lnTo>
                    <a:pt x="163" y="30"/>
                  </a:lnTo>
                  <a:lnTo>
                    <a:pt x="151" y="16"/>
                  </a:lnTo>
                  <a:lnTo>
                    <a:pt x="134" y="0"/>
                  </a:lnTo>
                  <a:lnTo>
                    <a:pt x="135" y="1"/>
                  </a:lnTo>
                  <a:lnTo>
                    <a:pt x="138" y="5"/>
                  </a:lnTo>
                  <a:lnTo>
                    <a:pt x="141" y="9"/>
                  </a:lnTo>
                  <a:lnTo>
                    <a:pt x="145" y="16"/>
                  </a:lnTo>
                  <a:lnTo>
                    <a:pt x="149" y="22"/>
                  </a:lnTo>
                  <a:lnTo>
                    <a:pt x="152" y="31"/>
                  </a:lnTo>
                  <a:lnTo>
                    <a:pt x="154" y="40"/>
                  </a:lnTo>
                  <a:lnTo>
                    <a:pt x="154" y="48"/>
                  </a:lnTo>
                  <a:lnTo>
                    <a:pt x="150" y="57"/>
                  </a:lnTo>
                  <a:lnTo>
                    <a:pt x="144" y="66"/>
                  </a:lnTo>
                  <a:lnTo>
                    <a:pt x="134" y="74"/>
                  </a:lnTo>
                  <a:lnTo>
                    <a:pt x="119" y="81"/>
                  </a:lnTo>
                  <a:lnTo>
                    <a:pt x="98" y="87"/>
                  </a:lnTo>
                  <a:lnTo>
                    <a:pt x="73" y="92"/>
                  </a:lnTo>
                  <a:lnTo>
                    <a:pt x="39" y="94"/>
                  </a:lnTo>
                  <a:lnTo>
                    <a:pt x="0" y="96"/>
                  </a:lnTo>
                  <a:close/>
                </a:path>
              </a:pathLst>
            </a:custGeom>
            <a:solidFill>
              <a:srgbClr val="000000"/>
            </a:solidFill>
            <a:ln w="9525">
              <a:noFill/>
              <a:round/>
            </a:ln>
          </p:spPr>
          <p:txBody>
            <a:bodyPr/>
            <a:lstStyle/>
            <a:p>
              <a:endParaRPr lang="en-US"/>
            </a:p>
          </p:txBody>
        </p:sp>
        <p:sp>
          <p:nvSpPr>
            <p:cNvPr id="355571" name="Freeform 243"/>
            <p:cNvSpPr/>
            <p:nvPr/>
          </p:nvSpPr>
          <p:spPr bwMode="auto">
            <a:xfrm>
              <a:off x="2946" y="3003"/>
              <a:ext cx="47" cy="30"/>
            </a:xfrm>
            <a:custGeom>
              <a:avLst/>
              <a:gdLst/>
              <a:ahLst/>
              <a:cxnLst>
                <a:cxn ang="0">
                  <a:pos x="115" y="0"/>
                </a:cxn>
                <a:cxn ang="0">
                  <a:pos x="114" y="3"/>
                </a:cxn>
                <a:cxn ang="0">
                  <a:pos x="111" y="10"/>
                </a:cxn>
                <a:cxn ang="0">
                  <a:pos x="105" y="20"/>
                </a:cxn>
                <a:cxn ang="0">
                  <a:pos x="96" y="32"/>
                </a:cxn>
                <a:cxn ang="0">
                  <a:pos x="80" y="45"/>
                </a:cxn>
                <a:cxn ang="0">
                  <a:pos x="60" y="56"/>
                </a:cxn>
                <a:cxn ang="0">
                  <a:pos x="34" y="65"/>
                </a:cxn>
                <a:cxn ang="0">
                  <a:pos x="0" y="71"/>
                </a:cxn>
                <a:cxn ang="0">
                  <a:pos x="5" y="70"/>
                </a:cxn>
                <a:cxn ang="0">
                  <a:pos x="15" y="65"/>
                </a:cxn>
                <a:cxn ang="0">
                  <a:pos x="29" y="60"/>
                </a:cxn>
                <a:cxn ang="0">
                  <a:pos x="48" y="52"/>
                </a:cxn>
                <a:cxn ang="0">
                  <a:pos x="67" y="41"/>
                </a:cxn>
                <a:cxn ang="0">
                  <a:pos x="86" y="29"/>
                </a:cxn>
                <a:cxn ang="0">
                  <a:pos x="103" y="16"/>
                </a:cxn>
                <a:cxn ang="0">
                  <a:pos x="115" y="0"/>
                </a:cxn>
              </a:cxnLst>
              <a:rect l="0" t="0" r="r" b="b"/>
              <a:pathLst>
                <a:path w="115" h="71">
                  <a:moveTo>
                    <a:pt x="115" y="0"/>
                  </a:moveTo>
                  <a:lnTo>
                    <a:pt x="114" y="3"/>
                  </a:lnTo>
                  <a:lnTo>
                    <a:pt x="111" y="10"/>
                  </a:lnTo>
                  <a:lnTo>
                    <a:pt x="105" y="20"/>
                  </a:lnTo>
                  <a:lnTo>
                    <a:pt x="96" y="32"/>
                  </a:lnTo>
                  <a:lnTo>
                    <a:pt x="80" y="45"/>
                  </a:lnTo>
                  <a:lnTo>
                    <a:pt x="60" y="56"/>
                  </a:lnTo>
                  <a:lnTo>
                    <a:pt x="34" y="65"/>
                  </a:lnTo>
                  <a:lnTo>
                    <a:pt x="0" y="71"/>
                  </a:lnTo>
                  <a:lnTo>
                    <a:pt x="5" y="70"/>
                  </a:lnTo>
                  <a:lnTo>
                    <a:pt x="15" y="65"/>
                  </a:lnTo>
                  <a:lnTo>
                    <a:pt x="29" y="60"/>
                  </a:lnTo>
                  <a:lnTo>
                    <a:pt x="48" y="52"/>
                  </a:lnTo>
                  <a:lnTo>
                    <a:pt x="67" y="41"/>
                  </a:lnTo>
                  <a:lnTo>
                    <a:pt x="86" y="29"/>
                  </a:lnTo>
                  <a:lnTo>
                    <a:pt x="103" y="16"/>
                  </a:lnTo>
                  <a:lnTo>
                    <a:pt x="115" y="0"/>
                  </a:lnTo>
                  <a:close/>
                </a:path>
              </a:pathLst>
            </a:custGeom>
            <a:solidFill>
              <a:srgbClr val="000000"/>
            </a:solidFill>
            <a:ln w="9525">
              <a:noFill/>
              <a:round/>
            </a:ln>
          </p:spPr>
          <p:txBody>
            <a:bodyPr/>
            <a:lstStyle/>
            <a:p>
              <a:endParaRPr lang="en-US"/>
            </a:p>
          </p:txBody>
        </p:sp>
        <p:sp>
          <p:nvSpPr>
            <p:cNvPr id="355572" name="Freeform 244"/>
            <p:cNvSpPr/>
            <p:nvPr/>
          </p:nvSpPr>
          <p:spPr bwMode="auto">
            <a:xfrm>
              <a:off x="2983" y="2678"/>
              <a:ext cx="23" cy="218"/>
            </a:xfrm>
            <a:custGeom>
              <a:avLst/>
              <a:gdLst/>
              <a:ahLst/>
              <a:cxnLst>
                <a:cxn ang="0">
                  <a:pos x="44" y="0"/>
                </a:cxn>
                <a:cxn ang="0">
                  <a:pos x="46" y="18"/>
                </a:cxn>
                <a:cxn ang="0">
                  <a:pos x="49" y="66"/>
                </a:cxn>
                <a:cxn ang="0">
                  <a:pos x="53" y="137"/>
                </a:cxn>
                <a:cxn ang="0">
                  <a:pos x="55" y="221"/>
                </a:cxn>
                <a:cxn ang="0">
                  <a:pos x="52" y="310"/>
                </a:cxn>
                <a:cxn ang="0">
                  <a:pos x="44" y="395"/>
                </a:cxn>
                <a:cxn ang="0">
                  <a:pos x="27" y="467"/>
                </a:cxn>
                <a:cxn ang="0">
                  <a:pos x="0" y="520"/>
                </a:cxn>
                <a:cxn ang="0">
                  <a:pos x="2" y="503"/>
                </a:cxn>
                <a:cxn ang="0">
                  <a:pos x="9" y="455"/>
                </a:cxn>
                <a:cxn ang="0">
                  <a:pos x="17" y="385"/>
                </a:cxn>
                <a:cxn ang="0">
                  <a:pos x="25" y="303"/>
                </a:cxn>
                <a:cxn ang="0">
                  <a:pos x="35" y="214"/>
                </a:cxn>
                <a:cxn ang="0">
                  <a:pos x="41" y="130"/>
                </a:cxn>
                <a:cxn ang="0">
                  <a:pos x="45" y="55"/>
                </a:cxn>
                <a:cxn ang="0">
                  <a:pos x="44" y="0"/>
                </a:cxn>
              </a:cxnLst>
              <a:rect l="0" t="0" r="r" b="b"/>
              <a:pathLst>
                <a:path w="55" h="520">
                  <a:moveTo>
                    <a:pt x="44" y="0"/>
                  </a:moveTo>
                  <a:lnTo>
                    <a:pt x="46" y="18"/>
                  </a:lnTo>
                  <a:lnTo>
                    <a:pt x="49" y="66"/>
                  </a:lnTo>
                  <a:lnTo>
                    <a:pt x="53" y="137"/>
                  </a:lnTo>
                  <a:lnTo>
                    <a:pt x="55" y="221"/>
                  </a:lnTo>
                  <a:lnTo>
                    <a:pt x="52" y="310"/>
                  </a:lnTo>
                  <a:lnTo>
                    <a:pt x="44" y="395"/>
                  </a:lnTo>
                  <a:lnTo>
                    <a:pt x="27" y="467"/>
                  </a:lnTo>
                  <a:lnTo>
                    <a:pt x="0" y="520"/>
                  </a:lnTo>
                  <a:lnTo>
                    <a:pt x="2" y="503"/>
                  </a:lnTo>
                  <a:lnTo>
                    <a:pt x="9" y="455"/>
                  </a:lnTo>
                  <a:lnTo>
                    <a:pt x="17" y="385"/>
                  </a:lnTo>
                  <a:lnTo>
                    <a:pt x="25" y="303"/>
                  </a:lnTo>
                  <a:lnTo>
                    <a:pt x="35" y="214"/>
                  </a:lnTo>
                  <a:lnTo>
                    <a:pt x="41" y="130"/>
                  </a:lnTo>
                  <a:lnTo>
                    <a:pt x="45" y="55"/>
                  </a:lnTo>
                  <a:lnTo>
                    <a:pt x="44" y="0"/>
                  </a:lnTo>
                  <a:close/>
                </a:path>
              </a:pathLst>
            </a:custGeom>
            <a:solidFill>
              <a:srgbClr val="7FFFBF"/>
            </a:solidFill>
            <a:ln w="9525">
              <a:noFill/>
              <a:round/>
            </a:ln>
          </p:spPr>
          <p:txBody>
            <a:bodyPr/>
            <a:lstStyle/>
            <a:p>
              <a:endParaRPr lang="en-US"/>
            </a:p>
          </p:txBody>
        </p:sp>
        <p:sp>
          <p:nvSpPr>
            <p:cNvPr id="355573" name="Freeform 245"/>
            <p:cNvSpPr/>
            <p:nvPr/>
          </p:nvSpPr>
          <p:spPr bwMode="auto">
            <a:xfrm>
              <a:off x="2671" y="3294"/>
              <a:ext cx="52" cy="16"/>
            </a:xfrm>
            <a:custGeom>
              <a:avLst/>
              <a:gdLst/>
              <a:ahLst/>
              <a:cxnLst>
                <a:cxn ang="0">
                  <a:pos x="2" y="37"/>
                </a:cxn>
                <a:cxn ang="0">
                  <a:pos x="0" y="36"/>
                </a:cxn>
                <a:cxn ang="0">
                  <a:pos x="1" y="33"/>
                </a:cxn>
                <a:cxn ang="0">
                  <a:pos x="4" y="28"/>
                </a:cxn>
                <a:cxn ang="0">
                  <a:pos x="9" y="21"/>
                </a:cxn>
                <a:cxn ang="0">
                  <a:pos x="14" y="14"/>
                </a:cxn>
                <a:cxn ang="0">
                  <a:pos x="19" y="8"/>
                </a:cxn>
                <a:cxn ang="0">
                  <a:pos x="23" y="4"/>
                </a:cxn>
                <a:cxn ang="0">
                  <a:pos x="24" y="2"/>
                </a:cxn>
                <a:cxn ang="0">
                  <a:pos x="29" y="2"/>
                </a:cxn>
                <a:cxn ang="0">
                  <a:pos x="39" y="1"/>
                </a:cxn>
                <a:cxn ang="0">
                  <a:pos x="54" y="1"/>
                </a:cxn>
                <a:cxn ang="0">
                  <a:pos x="73" y="0"/>
                </a:cxn>
                <a:cxn ang="0">
                  <a:pos x="91" y="0"/>
                </a:cxn>
                <a:cxn ang="0">
                  <a:pos x="106" y="1"/>
                </a:cxn>
                <a:cxn ang="0">
                  <a:pos x="119" y="2"/>
                </a:cxn>
                <a:cxn ang="0">
                  <a:pos x="124" y="5"/>
                </a:cxn>
                <a:cxn ang="0">
                  <a:pos x="121" y="7"/>
                </a:cxn>
                <a:cxn ang="0">
                  <a:pos x="111" y="9"/>
                </a:cxn>
                <a:cxn ang="0">
                  <a:pos x="96" y="11"/>
                </a:cxn>
                <a:cxn ang="0">
                  <a:pos x="78" y="12"/>
                </a:cxn>
                <a:cxn ang="0">
                  <a:pos x="60" y="12"/>
                </a:cxn>
                <a:cxn ang="0">
                  <a:pos x="44" y="13"/>
                </a:cxn>
                <a:cxn ang="0">
                  <a:pos x="33" y="13"/>
                </a:cxn>
                <a:cxn ang="0">
                  <a:pos x="29" y="13"/>
                </a:cxn>
                <a:cxn ang="0">
                  <a:pos x="27" y="17"/>
                </a:cxn>
                <a:cxn ang="0">
                  <a:pos x="20" y="24"/>
                </a:cxn>
                <a:cxn ang="0">
                  <a:pos x="11" y="32"/>
                </a:cxn>
                <a:cxn ang="0">
                  <a:pos x="2" y="37"/>
                </a:cxn>
              </a:cxnLst>
              <a:rect l="0" t="0" r="r" b="b"/>
              <a:pathLst>
                <a:path w="124" h="37">
                  <a:moveTo>
                    <a:pt x="2" y="37"/>
                  </a:moveTo>
                  <a:lnTo>
                    <a:pt x="0" y="36"/>
                  </a:lnTo>
                  <a:lnTo>
                    <a:pt x="1" y="33"/>
                  </a:lnTo>
                  <a:lnTo>
                    <a:pt x="4" y="28"/>
                  </a:lnTo>
                  <a:lnTo>
                    <a:pt x="9" y="21"/>
                  </a:lnTo>
                  <a:lnTo>
                    <a:pt x="14" y="14"/>
                  </a:lnTo>
                  <a:lnTo>
                    <a:pt x="19" y="8"/>
                  </a:lnTo>
                  <a:lnTo>
                    <a:pt x="23" y="4"/>
                  </a:lnTo>
                  <a:lnTo>
                    <a:pt x="24" y="2"/>
                  </a:lnTo>
                  <a:lnTo>
                    <a:pt x="29" y="2"/>
                  </a:lnTo>
                  <a:lnTo>
                    <a:pt x="39" y="1"/>
                  </a:lnTo>
                  <a:lnTo>
                    <a:pt x="54" y="1"/>
                  </a:lnTo>
                  <a:lnTo>
                    <a:pt x="73" y="0"/>
                  </a:lnTo>
                  <a:lnTo>
                    <a:pt x="91" y="0"/>
                  </a:lnTo>
                  <a:lnTo>
                    <a:pt x="106" y="1"/>
                  </a:lnTo>
                  <a:lnTo>
                    <a:pt x="119" y="2"/>
                  </a:lnTo>
                  <a:lnTo>
                    <a:pt x="124" y="5"/>
                  </a:lnTo>
                  <a:lnTo>
                    <a:pt x="121" y="7"/>
                  </a:lnTo>
                  <a:lnTo>
                    <a:pt x="111" y="9"/>
                  </a:lnTo>
                  <a:lnTo>
                    <a:pt x="96" y="11"/>
                  </a:lnTo>
                  <a:lnTo>
                    <a:pt x="78" y="12"/>
                  </a:lnTo>
                  <a:lnTo>
                    <a:pt x="60" y="12"/>
                  </a:lnTo>
                  <a:lnTo>
                    <a:pt x="44" y="13"/>
                  </a:lnTo>
                  <a:lnTo>
                    <a:pt x="33" y="13"/>
                  </a:lnTo>
                  <a:lnTo>
                    <a:pt x="29" y="13"/>
                  </a:lnTo>
                  <a:lnTo>
                    <a:pt x="27" y="17"/>
                  </a:lnTo>
                  <a:lnTo>
                    <a:pt x="20" y="24"/>
                  </a:lnTo>
                  <a:lnTo>
                    <a:pt x="11" y="32"/>
                  </a:lnTo>
                  <a:lnTo>
                    <a:pt x="2" y="37"/>
                  </a:lnTo>
                  <a:close/>
                </a:path>
              </a:pathLst>
            </a:custGeom>
            <a:solidFill>
              <a:srgbClr val="000000"/>
            </a:solidFill>
            <a:ln w="9525">
              <a:noFill/>
              <a:round/>
            </a:ln>
          </p:spPr>
          <p:txBody>
            <a:bodyPr/>
            <a:lstStyle/>
            <a:p>
              <a:endParaRPr lang="en-US"/>
            </a:p>
          </p:txBody>
        </p:sp>
        <p:sp>
          <p:nvSpPr>
            <p:cNvPr id="355574" name="Freeform 246"/>
            <p:cNvSpPr/>
            <p:nvPr/>
          </p:nvSpPr>
          <p:spPr bwMode="auto">
            <a:xfrm>
              <a:off x="2650" y="3317"/>
              <a:ext cx="52" cy="16"/>
            </a:xfrm>
            <a:custGeom>
              <a:avLst/>
              <a:gdLst/>
              <a:ahLst/>
              <a:cxnLst>
                <a:cxn ang="0">
                  <a:pos x="2" y="37"/>
                </a:cxn>
                <a:cxn ang="0">
                  <a:pos x="0" y="36"/>
                </a:cxn>
                <a:cxn ang="0">
                  <a:pos x="0" y="33"/>
                </a:cxn>
                <a:cxn ang="0">
                  <a:pos x="4" y="28"/>
                </a:cxn>
                <a:cxn ang="0">
                  <a:pos x="9" y="21"/>
                </a:cxn>
                <a:cxn ang="0">
                  <a:pos x="14" y="14"/>
                </a:cxn>
                <a:cxn ang="0">
                  <a:pos x="20" y="8"/>
                </a:cxn>
                <a:cxn ang="0">
                  <a:pos x="24" y="3"/>
                </a:cxn>
                <a:cxn ang="0">
                  <a:pos x="25" y="2"/>
                </a:cxn>
                <a:cxn ang="0">
                  <a:pos x="29" y="2"/>
                </a:cxn>
                <a:cxn ang="0">
                  <a:pos x="39" y="1"/>
                </a:cxn>
                <a:cxn ang="0">
                  <a:pos x="55" y="1"/>
                </a:cxn>
                <a:cxn ang="0">
                  <a:pos x="72" y="0"/>
                </a:cxn>
                <a:cxn ang="0">
                  <a:pos x="90" y="0"/>
                </a:cxn>
                <a:cxn ang="0">
                  <a:pos x="107" y="1"/>
                </a:cxn>
                <a:cxn ang="0">
                  <a:pos x="118" y="2"/>
                </a:cxn>
                <a:cxn ang="0">
                  <a:pos x="124" y="4"/>
                </a:cxn>
                <a:cxn ang="0">
                  <a:pos x="121" y="7"/>
                </a:cxn>
                <a:cxn ang="0">
                  <a:pos x="112" y="9"/>
                </a:cxn>
                <a:cxn ang="0">
                  <a:pos x="96" y="11"/>
                </a:cxn>
                <a:cxn ang="0">
                  <a:pos x="79" y="12"/>
                </a:cxn>
                <a:cxn ang="0">
                  <a:pos x="60" y="12"/>
                </a:cxn>
                <a:cxn ang="0">
                  <a:pos x="44" y="13"/>
                </a:cxn>
                <a:cxn ang="0">
                  <a:pos x="33" y="13"/>
                </a:cxn>
                <a:cxn ang="0">
                  <a:pos x="29" y="13"/>
                </a:cxn>
                <a:cxn ang="0">
                  <a:pos x="26" y="17"/>
                </a:cxn>
                <a:cxn ang="0">
                  <a:pos x="20" y="24"/>
                </a:cxn>
                <a:cxn ang="0">
                  <a:pos x="11" y="32"/>
                </a:cxn>
                <a:cxn ang="0">
                  <a:pos x="2" y="37"/>
                </a:cxn>
              </a:cxnLst>
              <a:rect l="0" t="0" r="r" b="b"/>
              <a:pathLst>
                <a:path w="124" h="37">
                  <a:moveTo>
                    <a:pt x="2" y="37"/>
                  </a:moveTo>
                  <a:lnTo>
                    <a:pt x="0" y="36"/>
                  </a:lnTo>
                  <a:lnTo>
                    <a:pt x="0" y="33"/>
                  </a:lnTo>
                  <a:lnTo>
                    <a:pt x="4" y="28"/>
                  </a:lnTo>
                  <a:lnTo>
                    <a:pt x="9" y="21"/>
                  </a:lnTo>
                  <a:lnTo>
                    <a:pt x="14" y="14"/>
                  </a:lnTo>
                  <a:lnTo>
                    <a:pt x="20" y="8"/>
                  </a:lnTo>
                  <a:lnTo>
                    <a:pt x="24" y="3"/>
                  </a:lnTo>
                  <a:lnTo>
                    <a:pt x="25" y="2"/>
                  </a:lnTo>
                  <a:lnTo>
                    <a:pt x="29" y="2"/>
                  </a:lnTo>
                  <a:lnTo>
                    <a:pt x="39" y="1"/>
                  </a:lnTo>
                  <a:lnTo>
                    <a:pt x="55" y="1"/>
                  </a:lnTo>
                  <a:lnTo>
                    <a:pt x="72" y="0"/>
                  </a:lnTo>
                  <a:lnTo>
                    <a:pt x="90" y="0"/>
                  </a:lnTo>
                  <a:lnTo>
                    <a:pt x="107" y="1"/>
                  </a:lnTo>
                  <a:lnTo>
                    <a:pt x="118" y="2"/>
                  </a:lnTo>
                  <a:lnTo>
                    <a:pt x="124" y="4"/>
                  </a:lnTo>
                  <a:lnTo>
                    <a:pt x="121" y="7"/>
                  </a:lnTo>
                  <a:lnTo>
                    <a:pt x="112" y="9"/>
                  </a:lnTo>
                  <a:lnTo>
                    <a:pt x="96" y="11"/>
                  </a:lnTo>
                  <a:lnTo>
                    <a:pt x="79" y="12"/>
                  </a:lnTo>
                  <a:lnTo>
                    <a:pt x="60" y="12"/>
                  </a:lnTo>
                  <a:lnTo>
                    <a:pt x="44" y="13"/>
                  </a:lnTo>
                  <a:lnTo>
                    <a:pt x="33" y="13"/>
                  </a:lnTo>
                  <a:lnTo>
                    <a:pt x="29" y="13"/>
                  </a:lnTo>
                  <a:lnTo>
                    <a:pt x="26" y="17"/>
                  </a:lnTo>
                  <a:lnTo>
                    <a:pt x="20" y="24"/>
                  </a:lnTo>
                  <a:lnTo>
                    <a:pt x="11" y="32"/>
                  </a:lnTo>
                  <a:lnTo>
                    <a:pt x="2" y="37"/>
                  </a:lnTo>
                  <a:close/>
                </a:path>
              </a:pathLst>
            </a:custGeom>
            <a:solidFill>
              <a:srgbClr val="000000"/>
            </a:solidFill>
            <a:ln w="9525">
              <a:noFill/>
              <a:round/>
            </a:ln>
          </p:spPr>
          <p:txBody>
            <a:bodyPr/>
            <a:lstStyle/>
            <a:p>
              <a:endParaRPr lang="en-US"/>
            </a:p>
          </p:txBody>
        </p:sp>
        <p:sp>
          <p:nvSpPr>
            <p:cNvPr id="355575" name="Freeform 247"/>
            <p:cNvSpPr/>
            <p:nvPr/>
          </p:nvSpPr>
          <p:spPr bwMode="auto">
            <a:xfrm>
              <a:off x="2595" y="3315"/>
              <a:ext cx="52" cy="15"/>
            </a:xfrm>
            <a:custGeom>
              <a:avLst/>
              <a:gdLst/>
              <a:ahLst/>
              <a:cxnLst>
                <a:cxn ang="0">
                  <a:pos x="2" y="37"/>
                </a:cxn>
                <a:cxn ang="0">
                  <a:pos x="0" y="36"/>
                </a:cxn>
                <a:cxn ang="0">
                  <a:pos x="0" y="33"/>
                </a:cxn>
                <a:cxn ang="0">
                  <a:pos x="4" y="27"/>
                </a:cxn>
                <a:cxn ang="0">
                  <a:pos x="9" y="20"/>
                </a:cxn>
                <a:cxn ang="0">
                  <a:pos x="14" y="14"/>
                </a:cxn>
                <a:cxn ang="0">
                  <a:pos x="19" y="7"/>
                </a:cxn>
                <a:cxn ang="0">
                  <a:pos x="23" y="3"/>
                </a:cxn>
                <a:cxn ang="0">
                  <a:pos x="24" y="2"/>
                </a:cxn>
                <a:cxn ang="0">
                  <a:pos x="29" y="2"/>
                </a:cxn>
                <a:cxn ang="0">
                  <a:pos x="39" y="1"/>
                </a:cxn>
                <a:cxn ang="0">
                  <a:pos x="54" y="1"/>
                </a:cxn>
                <a:cxn ang="0">
                  <a:pos x="72" y="0"/>
                </a:cxn>
                <a:cxn ang="0">
                  <a:pos x="90" y="0"/>
                </a:cxn>
                <a:cxn ang="0">
                  <a:pos x="106" y="1"/>
                </a:cxn>
                <a:cxn ang="0">
                  <a:pos x="118" y="2"/>
                </a:cxn>
                <a:cxn ang="0">
                  <a:pos x="124" y="4"/>
                </a:cxn>
                <a:cxn ang="0">
                  <a:pos x="121" y="6"/>
                </a:cxn>
                <a:cxn ang="0">
                  <a:pos x="110" y="8"/>
                </a:cxn>
                <a:cxn ang="0">
                  <a:pos x="96" y="11"/>
                </a:cxn>
                <a:cxn ang="0">
                  <a:pos x="78" y="12"/>
                </a:cxn>
                <a:cxn ang="0">
                  <a:pos x="60" y="12"/>
                </a:cxn>
                <a:cxn ang="0">
                  <a:pos x="44" y="13"/>
                </a:cxn>
                <a:cxn ang="0">
                  <a:pos x="33" y="13"/>
                </a:cxn>
                <a:cxn ang="0">
                  <a:pos x="29" y="13"/>
                </a:cxn>
                <a:cxn ang="0">
                  <a:pos x="25" y="16"/>
                </a:cxn>
                <a:cxn ang="0">
                  <a:pos x="19" y="24"/>
                </a:cxn>
                <a:cxn ang="0">
                  <a:pos x="11" y="33"/>
                </a:cxn>
                <a:cxn ang="0">
                  <a:pos x="2" y="37"/>
                </a:cxn>
              </a:cxnLst>
              <a:rect l="0" t="0" r="r" b="b"/>
              <a:pathLst>
                <a:path w="124" h="37">
                  <a:moveTo>
                    <a:pt x="2" y="37"/>
                  </a:moveTo>
                  <a:lnTo>
                    <a:pt x="0" y="36"/>
                  </a:lnTo>
                  <a:lnTo>
                    <a:pt x="0" y="33"/>
                  </a:lnTo>
                  <a:lnTo>
                    <a:pt x="4" y="27"/>
                  </a:lnTo>
                  <a:lnTo>
                    <a:pt x="9" y="20"/>
                  </a:lnTo>
                  <a:lnTo>
                    <a:pt x="14" y="14"/>
                  </a:lnTo>
                  <a:lnTo>
                    <a:pt x="19" y="7"/>
                  </a:lnTo>
                  <a:lnTo>
                    <a:pt x="23" y="3"/>
                  </a:lnTo>
                  <a:lnTo>
                    <a:pt x="24" y="2"/>
                  </a:lnTo>
                  <a:lnTo>
                    <a:pt x="29" y="2"/>
                  </a:lnTo>
                  <a:lnTo>
                    <a:pt x="39" y="1"/>
                  </a:lnTo>
                  <a:lnTo>
                    <a:pt x="54" y="1"/>
                  </a:lnTo>
                  <a:lnTo>
                    <a:pt x="72" y="0"/>
                  </a:lnTo>
                  <a:lnTo>
                    <a:pt x="90" y="0"/>
                  </a:lnTo>
                  <a:lnTo>
                    <a:pt x="106" y="1"/>
                  </a:lnTo>
                  <a:lnTo>
                    <a:pt x="118" y="2"/>
                  </a:lnTo>
                  <a:lnTo>
                    <a:pt x="124" y="4"/>
                  </a:lnTo>
                  <a:lnTo>
                    <a:pt x="121" y="6"/>
                  </a:lnTo>
                  <a:lnTo>
                    <a:pt x="110" y="8"/>
                  </a:lnTo>
                  <a:lnTo>
                    <a:pt x="96" y="11"/>
                  </a:lnTo>
                  <a:lnTo>
                    <a:pt x="78" y="12"/>
                  </a:lnTo>
                  <a:lnTo>
                    <a:pt x="60" y="12"/>
                  </a:lnTo>
                  <a:lnTo>
                    <a:pt x="44" y="13"/>
                  </a:lnTo>
                  <a:lnTo>
                    <a:pt x="33" y="13"/>
                  </a:lnTo>
                  <a:lnTo>
                    <a:pt x="29" y="13"/>
                  </a:lnTo>
                  <a:lnTo>
                    <a:pt x="25" y="16"/>
                  </a:lnTo>
                  <a:lnTo>
                    <a:pt x="19" y="24"/>
                  </a:lnTo>
                  <a:lnTo>
                    <a:pt x="11" y="33"/>
                  </a:lnTo>
                  <a:lnTo>
                    <a:pt x="2" y="37"/>
                  </a:lnTo>
                  <a:close/>
                </a:path>
              </a:pathLst>
            </a:custGeom>
            <a:solidFill>
              <a:srgbClr val="000000"/>
            </a:solidFill>
            <a:ln w="9525">
              <a:noFill/>
              <a:round/>
            </a:ln>
          </p:spPr>
          <p:txBody>
            <a:bodyPr/>
            <a:lstStyle/>
            <a:p>
              <a:endParaRPr lang="en-US"/>
            </a:p>
          </p:txBody>
        </p:sp>
        <p:sp>
          <p:nvSpPr>
            <p:cNvPr id="355576" name="Freeform 248"/>
            <p:cNvSpPr/>
            <p:nvPr/>
          </p:nvSpPr>
          <p:spPr bwMode="auto">
            <a:xfrm>
              <a:off x="2573" y="3336"/>
              <a:ext cx="52" cy="15"/>
            </a:xfrm>
            <a:custGeom>
              <a:avLst/>
              <a:gdLst/>
              <a:ahLst/>
              <a:cxnLst>
                <a:cxn ang="0">
                  <a:pos x="2" y="37"/>
                </a:cxn>
                <a:cxn ang="0">
                  <a:pos x="0" y="36"/>
                </a:cxn>
                <a:cxn ang="0">
                  <a:pos x="0" y="33"/>
                </a:cxn>
                <a:cxn ang="0">
                  <a:pos x="4" y="27"/>
                </a:cxn>
                <a:cxn ang="0">
                  <a:pos x="9" y="21"/>
                </a:cxn>
                <a:cxn ang="0">
                  <a:pos x="14" y="14"/>
                </a:cxn>
                <a:cxn ang="0">
                  <a:pos x="20" y="8"/>
                </a:cxn>
                <a:cxn ang="0">
                  <a:pos x="24" y="3"/>
                </a:cxn>
                <a:cxn ang="0">
                  <a:pos x="25" y="2"/>
                </a:cxn>
                <a:cxn ang="0">
                  <a:pos x="29" y="2"/>
                </a:cxn>
                <a:cxn ang="0">
                  <a:pos x="39" y="1"/>
                </a:cxn>
                <a:cxn ang="0">
                  <a:pos x="55" y="1"/>
                </a:cxn>
                <a:cxn ang="0">
                  <a:pos x="72" y="0"/>
                </a:cxn>
                <a:cxn ang="0">
                  <a:pos x="90" y="0"/>
                </a:cxn>
                <a:cxn ang="0">
                  <a:pos x="106" y="1"/>
                </a:cxn>
                <a:cxn ang="0">
                  <a:pos x="118" y="2"/>
                </a:cxn>
                <a:cxn ang="0">
                  <a:pos x="124" y="4"/>
                </a:cxn>
                <a:cxn ang="0">
                  <a:pos x="121" y="7"/>
                </a:cxn>
                <a:cxn ang="0">
                  <a:pos x="111" y="9"/>
                </a:cxn>
                <a:cxn ang="0">
                  <a:pos x="96" y="11"/>
                </a:cxn>
                <a:cxn ang="0">
                  <a:pos x="78" y="12"/>
                </a:cxn>
                <a:cxn ang="0">
                  <a:pos x="60" y="12"/>
                </a:cxn>
                <a:cxn ang="0">
                  <a:pos x="44" y="13"/>
                </a:cxn>
                <a:cxn ang="0">
                  <a:pos x="33" y="13"/>
                </a:cxn>
                <a:cxn ang="0">
                  <a:pos x="29" y="13"/>
                </a:cxn>
                <a:cxn ang="0">
                  <a:pos x="26" y="16"/>
                </a:cxn>
                <a:cxn ang="0">
                  <a:pos x="20" y="24"/>
                </a:cxn>
                <a:cxn ang="0">
                  <a:pos x="11" y="33"/>
                </a:cxn>
                <a:cxn ang="0">
                  <a:pos x="2" y="37"/>
                </a:cxn>
              </a:cxnLst>
              <a:rect l="0" t="0" r="r" b="b"/>
              <a:pathLst>
                <a:path w="124" h="37">
                  <a:moveTo>
                    <a:pt x="2" y="37"/>
                  </a:moveTo>
                  <a:lnTo>
                    <a:pt x="0" y="36"/>
                  </a:lnTo>
                  <a:lnTo>
                    <a:pt x="0" y="33"/>
                  </a:lnTo>
                  <a:lnTo>
                    <a:pt x="4" y="27"/>
                  </a:lnTo>
                  <a:lnTo>
                    <a:pt x="9" y="21"/>
                  </a:lnTo>
                  <a:lnTo>
                    <a:pt x="14" y="14"/>
                  </a:lnTo>
                  <a:lnTo>
                    <a:pt x="20" y="8"/>
                  </a:lnTo>
                  <a:lnTo>
                    <a:pt x="24" y="3"/>
                  </a:lnTo>
                  <a:lnTo>
                    <a:pt x="25" y="2"/>
                  </a:lnTo>
                  <a:lnTo>
                    <a:pt x="29" y="2"/>
                  </a:lnTo>
                  <a:lnTo>
                    <a:pt x="39" y="1"/>
                  </a:lnTo>
                  <a:lnTo>
                    <a:pt x="55" y="1"/>
                  </a:lnTo>
                  <a:lnTo>
                    <a:pt x="72" y="0"/>
                  </a:lnTo>
                  <a:lnTo>
                    <a:pt x="90" y="0"/>
                  </a:lnTo>
                  <a:lnTo>
                    <a:pt x="106" y="1"/>
                  </a:lnTo>
                  <a:lnTo>
                    <a:pt x="118" y="2"/>
                  </a:lnTo>
                  <a:lnTo>
                    <a:pt x="124" y="4"/>
                  </a:lnTo>
                  <a:lnTo>
                    <a:pt x="121" y="7"/>
                  </a:lnTo>
                  <a:lnTo>
                    <a:pt x="111" y="9"/>
                  </a:lnTo>
                  <a:lnTo>
                    <a:pt x="96" y="11"/>
                  </a:lnTo>
                  <a:lnTo>
                    <a:pt x="78" y="12"/>
                  </a:lnTo>
                  <a:lnTo>
                    <a:pt x="60" y="12"/>
                  </a:lnTo>
                  <a:lnTo>
                    <a:pt x="44" y="13"/>
                  </a:lnTo>
                  <a:lnTo>
                    <a:pt x="33" y="13"/>
                  </a:lnTo>
                  <a:lnTo>
                    <a:pt x="29" y="13"/>
                  </a:lnTo>
                  <a:lnTo>
                    <a:pt x="26" y="16"/>
                  </a:lnTo>
                  <a:lnTo>
                    <a:pt x="20" y="24"/>
                  </a:lnTo>
                  <a:lnTo>
                    <a:pt x="11" y="33"/>
                  </a:lnTo>
                  <a:lnTo>
                    <a:pt x="2" y="37"/>
                  </a:lnTo>
                  <a:close/>
                </a:path>
              </a:pathLst>
            </a:custGeom>
            <a:solidFill>
              <a:srgbClr val="000000"/>
            </a:solidFill>
            <a:ln w="9525">
              <a:noFill/>
              <a:round/>
            </a:ln>
          </p:spPr>
          <p:txBody>
            <a:bodyPr/>
            <a:lstStyle/>
            <a:p>
              <a:endParaRPr lang="en-US"/>
            </a:p>
          </p:txBody>
        </p:sp>
        <p:sp>
          <p:nvSpPr>
            <p:cNvPr id="355577" name="Freeform 249"/>
            <p:cNvSpPr/>
            <p:nvPr/>
          </p:nvSpPr>
          <p:spPr bwMode="auto">
            <a:xfrm>
              <a:off x="2630" y="3338"/>
              <a:ext cx="52" cy="16"/>
            </a:xfrm>
            <a:custGeom>
              <a:avLst/>
              <a:gdLst/>
              <a:ahLst/>
              <a:cxnLst>
                <a:cxn ang="0">
                  <a:pos x="2" y="37"/>
                </a:cxn>
                <a:cxn ang="0">
                  <a:pos x="0" y="36"/>
                </a:cxn>
                <a:cxn ang="0">
                  <a:pos x="0" y="32"/>
                </a:cxn>
                <a:cxn ang="0">
                  <a:pos x="5" y="27"/>
                </a:cxn>
                <a:cxn ang="0">
                  <a:pos x="10" y="20"/>
                </a:cxn>
                <a:cxn ang="0">
                  <a:pos x="15" y="14"/>
                </a:cxn>
                <a:cxn ang="0">
                  <a:pos x="20" y="7"/>
                </a:cxn>
                <a:cxn ang="0">
                  <a:pos x="24" y="3"/>
                </a:cxn>
                <a:cxn ang="0">
                  <a:pos x="25" y="2"/>
                </a:cxn>
                <a:cxn ang="0">
                  <a:pos x="29" y="2"/>
                </a:cxn>
                <a:cxn ang="0">
                  <a:pos x="40" y="1"/>
                </a:cxn>
                <a:cxn ang="0">
                  <a:pos x="55" y="1"/>
                </a:cxn>
                <a:cxn ang="0">
                  <a:pos x="73" y="0"/>
                </a:cxn>
                <a:cxn ang="0">
                  <a:pos x="90" y="0"/>
                </a:cxn>
                <a:cxn ang="0">
                  <a:pos x="107" y="1"/>
                </a:cxn>
                <a:cxn ang="0">
                  <a:pos x="118" y="2"/>
                </a:cxn>
                <a:cxn ang="0">
                  <a:pos x="125" y="4"/>
                </a:cxn>
                <a:cxn ang="0">
                  <a:pos x="121" y="6"/>
                </a:cxn>
                <a:cxn ang="0">
                  <a:pos x="111" y="8"/>
                </a:cxn>
                <a:cxn ang="0">
                  <a:pos x="97" y="10"/>
                </a:cxn>
                <a:cxn ang="0">
                  <a:pos x="79" y="12"/>
                </a:cxn>
                <a:cxn ang="0">
                  <a:pos x="60" y="12"/>
                </a:cxn>
                <a:cxn ang="0">
                  <a:pos x="45" y="13"/>
                </a:cxn>
                <a:cxn ang="0">
                  <a:pos x="33" y="13"/>
                </a:cxn>
                <a:cxn ang="0">
                  <a:pos x="29" y="13"/>
                </a:cxn>
                <a:cxn ang="0">
                  <a:pos x="26" y="16"/>
                </a:cxn>
                <a:cxn ang="0">
                  <a:pos x="20" y="24"/>
                </a:cxn>
                <a:cxn ang="0">
                  <a:pos x="12" y="32"/>
                </a:cxn>
                <a:cxn ang="0">
                  <a:pos x="2" y="37"/>
                </a:cxn>
              </a:cxnLst>
              <a:rect l="0" t="0" r="r" b="b"/>
              <a:pathLst>
                <a:path w="125" h="37">
                  <a:moveTo>
                    <a:pt x="2" y="37"/>
                  </a:moveTo>
                  <a:lnTo>
                    <a:pt x="0" y="36"/>
                  </a:lnTo>
                  <a:lnTo>
                    <a:pt x="0" y="32"/>
                  </a:lnTo>
                  <a:lnTo>
                    <a:pt x="5" y="27"/>
                  </a:lnTo>
                  <a:lnTo>
                    <a:pt x="10" y="20"/>
                  </a:lnTo>
                  <a:lnTo>
                    <a:pt x="15" y="14"/>
                  </a:lnTo>
                  <a:lnTo>
                    <a:pt x="20" y="7"/>
                  </a:lnTo>
                  <a:lnTo>
                    <a:pt x="24" y="3"/>
                  </a:lnTo>
                  <a:lnTo>
                    <a:pt x="25" y="2"/>
                  </a:lnTo>
                  <a:lnTo>
                    <a:pt x="29" y="2"/>
                  </a:lnTo>
                  <a:lnTo>
                    <a:pt x="40" y="1"/>
                  </a:lnTo>
                  <a:lnTo>
                    <a:pt x="55" y="1"/>
                  </a:lnTo>
                  <a:lnTo>
                    <a:pt x="73" y="0"/>
                  </a:lnTo>
                  <a:lnTo>
                    <a:pt x="90" y="0"/>
                  </a:lnTo>
                  <a:lnTo>
                    <a:pt x="107" y="1"/>
                  </a:lnTo>
                  <a:lnTo>
                    <a:pt x="118" y="2"/>
                  </a:lnTo>
                  <a:lnTo>
                    <a:pt x="125" y="4"/>
                  </a:lnTo>
                  <a:lnTo>
                    <a:pt x="121" y="6"/>
                  </a:lnTo>
                  <a:lnTo>
                    <a:pt x="111" y="8"/>
                  </a:lnTo>
                  <a:lnTo>
                    <a:pt x="97" y="10"/>
                  </a:lnTo>
                  <a:lnTo>
                    <a:pt x="79" y="12"/>
                  </a:lnTo>
                  <a:lnTo>
                    <a:pt x="60" y="12"/>
                  </a:lnTo>
                  <a:lnTo>
                    <a:pt x="45" y="13"/>
                  </a:lnTo>
                  <a:lnTo>
                    <a:pt x="33" y="13"/>
                  </a:lnTo>
                  <a:lnTo>
                    <a:pt x="29" y="13"/>
                  </a:lnTo>
                  <a:lnTo>
                    <a:pt x="26" y="16"/>
                  </a:lnTo>
                  <a:lnTo>
                    <a:pt x="20" y="24"/>
                  </a:lnTo>
                  <a:lnTo>
                    <a:pt x="12" y="32"/>
                  </a:lnTo>
                  <a:lnTo>
                    <a:pt x="2" y="37"/>
                  </a:lnTo>
                  <a:close/>
                </a:path>
              </a:pathLst>
            </a:custGeom>
            <a:solidFill>
              <a:srgbClr val="000000"/>
            </a:solidFill>
            <a:ln w="9525">
              <a:noFill/>
              <a:round/>
            </a:ln>
          </p:spPr>
          <p:txBody>
            <a:bodyPr/>
            <a:lstStyle/>
            <a:p>
              <a:endParaRPr lang="en-US"/>
            </a:p>
          </p:txBody>
        </p:sp>
        <p:sp>
          <p:nvSpPr>
            <p:cNvPr id="355578" name="Freeform 250"/>
            <p:cNvSpPr/>
            <p:nvPr/>
          </p:nvSpPr>
          <p:spPr bwMode="auto">
            <a:xfrm>
              <a:off x="2709" y="3318"/>
              <a:ext cx="49" cy="18"/>
            </a:xfrm>
            <a:custGeom>
              <a:avLst/>
              <a:gdLst/>
              <a:ahLst/>
              <a:cxnLst>
                <a:cxn ang="0">
                  <a:pos x="3" y="43"/>
                </a:cxn>
                <a:cxn ang="0">
                  <a:pos x="0" y="38"/>
                </a:cxn>
                <a:cxn ang="0">
                  <a:pos x="5" y="23"/>
                </a:cxn>
                <a:cxn ang="0">
                  <a:pos x="12" y="9"/>
                </a:cxn>
                <a:cxn ang="0">
                  <a:pos x="16" y="2"/>
                </a:cxn>
                <a:cxn ang="0">
                  <a:pos x="20" y="2"/>
                </a:cxn>
                <a:cxn ang="0">
                  <a:pos x="31" y="1"/>
                </a:cxn>
                <a:cxn ang="0">
                  <a:pos x="46" y="1"/>
                </a:cxn>
                <a:cxn ang="0">
                  <a:pos x="65" y="0"/>
                </a:cxn>
                <a:cxn ang="0">
                  <a:pos x="82" y="0"/>
                </a:cxn>
                <a:cxn ang="0">
                  <a:pos x="98" y="1"/>
                </a:cxn>
                <a:cxn ang="0">
                  <a:pos x="110" y="2"/>
                </a:cxn>
                <a:cxn ang="0">
                  <a:pos x="115" y="5"/>
                </a:cxn>
                <a:cxn ang="0">
                  <a:pos x="112" y="7"/>
                </a:cxn>
                <a:cxn ang="0">
                  <a:pos x="103" y="9"/>
                </a:cxn>
                <a:cxn ang="0">
                  <a:pos x="88" y="11"/>
                </a:cxn>
                <a:cxn ang="0">
                  <a:pos x="70" y="12"/>
                </a:cxn>
                <a:cxn ang="0">
                  <a:pos x="51" y="12"/>
                </a:cxn>
                <a:cxn ang="0">
                  <a:pos x="36" y="13"/>
                </a:cxn>
                <a:cxn ang="0">
                  <a:pos x="24" y="13"/>
                </a:cxn>
                <a:cxn ang="0">
                  <a:pos x="20" y="13"/>
                </a:cxn>
                <a:cxn ang="0">
                  <a:pos x="19" y="18"/>
                </a:cxn>
                <a:cxn ang="0">
                  <a:pos x="16" y="27"/>
                </a:cxn>
                <a:cxn ang="0">
                  <a:pos x="11" y="38"/>
                </a:cxn>
                <a:cxn ang="0">
                  <a:pos x="3" y="43"/>
                </a:cxn>
              </a:cxnLst>
              <a:rect l="0" t="0" r="r" b="b"/>
              <a:pathLst>
                <a:path w="115" h="43">
                  <a:moveTo>
                    <a:pt x="3" y="43"/>
                  </a:moveTo>
                  <a:lnTo>
                    <a:pt x="0" y="38"/>
                  </a:lnTo>
                  <a:lnTo>
                    <a:pt x="5" y="23"/>
                  </a:lnTo>
                  <a:lnTo>
                    <a:pt x="12" y="9"/>
                  </a:lnTo>
                  <a:lnTo>
                    <a:pt x="16" y="2"/>
                  </a:lnTo>
                  <a:lnTo>
                    <a:pt x="20" y="2"/>
                  </a:lnTo>
                  <a:lnTo>
                    <a:pt x="31" y="1"/>
                  </a:lnTo>
                  <a:lnTo>
                    <a:pt x="46" y="1"/>
                  </a:lnTo>
                  <a:lnTo>
                    <a:pt x="65" y="0"/>
                  </a:lnTo>
                  <a:lnTo>
                    <a:pt x="82" y="0"/>
                  </a:lnTo>
                  <a:lnTo>
                    <a:pt x="98" y="1"/>
                  </a:lnTo>
                  <a:lnTo>
                    <a:pt x="110" y="2"/>
                  </a:lnTo>
                  <a:lnTo>
                    <a:pt x="115" y="5"/>
                  </a:lnTo>
                  <a:lnTo>
                    <a:pt x="112" y="7"/>
                  </a:lnTo>
                  <a:lnTo>
                    <a:pt x="103" y="9"/>
                  </a:lnTo>
                  <a:lnTo>
                    <a:pt x="88" y="11"/>
                  </a:lnTo>
                  <a:lnTo>
                    <a:pt x="70" y="12"/>
                  </a:lnTo>
                  <a:lnTo>
                    <a:pt x="51" y="12"/>
                  </a:lnTo>
                  <a:lnTo>
                    <a:pt x="36" y="13"/>
                  </a:lnTo>
                  <a:lnTo>
                    <a:pt x="24" y="13"/>
                  </a:lnTo>
                  <a:lnTo>
                    <a:pt x="20" y="13"/>
                  </a:lnTo>
                  <a:lnTo>
                    <a:pt x="19" y="18"/>
                  </a:lnTo>
                  <a:lnTo>
                    <a:pt x="16" y="27"/>
                  </a:lnTo>
                  <a:lnTo>
                    <a:pt x="11" y="38"/>
                  </a:lnTo>
                  <a:lnTo>
                    <a:pt x="3" y="43"/>
                  </a:lnTo>
                  <a:close/>
                </a:path>
              </a:pathLst>
            </a:custGeom>
            <a:solidFill>
              <a:srgbClr val="000000"/>
            </a:solidFill>
            <a:ln w="9525">
              <a:noFill/>
              <a:round/>
            </a:ln>
          </p:spPr>
          <p:txBody>
            <a:bodyPr/>
            <a:lstStyle/>
            <a:p>
              <a:endParaRPr lang="en-US"/>
            </a:p>
          </p:txBody>
        </p:sp>
        <p:sp>
          <p:nvSpPr>
            <p:cNvPr id="355579" name="Freeform 251"/>
            <p:cNvSpPr/>
            <p:nvPr/>
          </p:nvSpPr>
          <p:spPr bwMode="auto">
            <a:xfrm>
              <a:off x="2766" y="3319"/>
              <a:ext cx="48" cy="18"/>
            </a:xfrm>
            <a:custGeom>
              <a:avLst/>
              <a:gdLst/>
              <a:ahLst/>
              <a:cxnLst>
                <a:cxn ang="0">
                  <a:pos x="3" y="43"/>
                </a:cxn>
                <a:cxn ang="0">
                  <a:pos x="0" y="38"/>
                </a:cxn>
                <a:cxn ang="0">
                  <a:pos x="5" y="24"/>
                </a:cxn>
                <a:cxn ang="0">
                  <a:pos x="13" y="9"/>
                </a:cxn>
                <a:cxn ang="0">
                  <a:pos x="17" y="3"/>
                </a:cxn>
                <a:cxn ang="0">
                  <a:pos x="21" y="3"/>
                </a:cxn>
                <a:cxn ang="0">
                  <a:pos x="31" y="2"/>
                </a:cxn>
                <a:cxn ang="0">
                  <a:pos x="47" y="2"/>
                </a:cxn>
                <a:cxn ang="0">
                  <a:pos x="65" y="0"/>
                </a:cxn>
                <a:cxn ang="0">
                  <a:pos x="83" y="0"/>
                </a:cxn>
                <a:cxn ang="0">
                  <a:pos x="98" y="2"/>
                </a:cxn>
                <a:cxn ang="0">
                  <a:pos x="111" y="3"/>
                </a:cxn>
                <a:cxn ang="0">
                  <a:pos x="116" y="5"/>
                </a:cxn>
                <a:cxn ang="0">
                  <a:pos x="113" y="7"/>
                </a:cxn>
                <a:cxn ang="0">
                  <a:pos x="104" y="9"/>
                </a:cxn>
                <a:cxn ang="0">
                  <a:pos x="88" y="11"/>
                </a:cxn>
                <a:cxn ang="0">
                  <a:pos x="70" y="13"/>
                </a:cxn>
                <a:cxn ang="0">
                  <a:pos x="52" y="13"/>
                </a:cxn>
                <a:cxn ang="0">
                  <a:pos x="36" y="14"/>
                </a:cxn>
                <a:cxn ang="0">
                  <a:pos x="25" y="14"/>
                </a:cxn>
                <a:cxn ang="0">
                  <a:pos x="21" y="14"/>
                </a:cxn>
                <a:cxn ang="0">
                  <a:pos x="20" y="18"/>
                </a:cxn>
                <a:cxn ang="0">
                  <a:pos x="17" y="28"/>
                </a:cxn>
                <a:cxn ang="0">
                  <a:pos x="12" y="38"/>
                </a:cxn>
                <a:cxn ang="0">
                  <a:pos x="3" y="43"/>
                </a:cxn>
              </a:cxnLst>
              <a:rect l="0" t="0" r="r" b="b"/>
              <a:pathLst>
                <a:path w="116" h="43">
                  <a:moveTo>
                    <a:pt x="3" y="43"/>
                  </a:moveTo>
                  <a:lnTo>
                    <a:pt x="0" y="38"/>
                  </a:lnTo>
                  <a:lnTo>
                    <a:pt x="5" y="24"/>
                  </a:lnTo>
                  <a:lnTo>
                    <a:pt x="13" y="9"/>
                  </a:lnTo>
                  <a:lnTo>
                    <a:pt x="17" y="3"/>
                  </a:lnTo>
                  <a:lnTo>
                    <a:pt x="21" y="3"/>
                  </a:lnTo>
                  <a:lnTo>
                    <a:pt x="31" y="2"/>
                  </a:lnTo>
                  <a:lnTo>
                    <a:pt x="47" y="2"/>
                  </a:lnTo>
                  <a:lnTo>
                    <a:pt x="65" y="0"/>
                  </a:lnTo>
                  <a:lnTo>
                    <a:pt x="83" y="0"/>
                  </a:lnTo>
                  <a:lnTo>
                    <a:pt x="98" y="2"/>
                  </a:lnTo>
                  <a:lnTo>
                    <a:pt x="111" y="3"/>
                  </a:lnTo>
                  <a:lnTo>
                    <a:pt x="116" y="5"/>
                  </a:lnTo>
                  <a:lnTo>
                    <a:pt x="113" y="7"/>
                  </a:lnTo>
                  <a:lnTo>
                    <a:pt x="104" y="9"/>
                  </a:lnTo>
                  <a:lnTo>
                    <a:pt x="88" y="11"/>
                  </a:lnTo>
                  <a:lnTo>
                    <a:pt x="70" y="13"/>
                  </a:lnTo>
                  <a:lnTo>
                    <a:pt x="52" y="13"/>
                  </a:lnTo>
                  <a:lnTo>
                    <a:pt x="36" y="14"/>
                  </a:lnTo>
                  <a:lnTo>
                    <a:pt x="25" y="14"/>
                  </a:lnTo>
                  <a:lnTo>
                    <a:pt x="21" y="14"/>
                  </a:lnTo>
                  <a:lnTo>
                    <a:pt x="20" y="18"/>
                  </a:lnTo>
                  <a:lnTo>
                    <a:pt x="17" y="28"/>
                  </a:lnTo>
                  <a:lnTo>
                    <a:pt x="12" y="38"/>
                  </a:lnTo>
                  <a:lnTo>
                    <a:pt x="3" y="43"/>
                  </a:lnTo>
                  <a:close/>
                </a:path>
              </a:pathLst>
            </a:custGeom>
            <a:solidFill>
              <a:srgbClr val="000000"/>
            </a:solidFill>
            <a:ln w="9525">
              <a:noFill/>
              <a:round/>
            </a:ln>
          </p:spPr>
          <p:txBody>
            <a:bodyPr/>
            <a:lstStyle/>
            <a:p>
              <a:endParaRPr lang="en-US"/>
            </a:p>
          </p:txBody>
        </p:sp>
        <p:sp>
          <p:nvSpPr>
            <p:cNvPr id="355580" name="Freeform 252"/>
            <p:cNvSpPr/>
            <p:nvPr/>
          </p:nvSpPr>
          <p:spPr bwMode="auto">
            <a:xfrm>
              <a:off x="2819" y="3319"/>
              <a:ext cx="49" cy="18"/>
            </a:xfrm>
            <a:custGeom>
              <a:avLst/>
              <a:gdLst/>
              <a:ahLst/>
              <a:cxnLst>
                <a:cxn ang="0">
                  <a:pos x="3" y="43"/>
                </a:cxn>
                <a:cxn ang="0">
                  <a:pos x="0" y="38"/>
                </a:cxn>
                <a:cxn ang="0">
                  <a:pos x="6" y="24"/>
                </a:cxn>
                <a:cxn ang="0">
                  <a:pos x="13" y="9"/>
                </a:cxn>
                <a:cxn ang="0">
                  <a:pos x="17" y="3"/>
                </a:cxn>
                <a:cxn ang="0">
                  <a:pos x="21" y="3"/>
                </a:cxn>
                <a:cxn ang="0">
                  <a:pos x="31" y="2"/>
                </a:cxn>
                <a:cxn ang="0">
                  <a:pos x="47" y="2"/>
                </a:cxn>
                <a:cxn ang="0">
                  <a:pos x="65" y="0"/>
                </a:cxn>
                <a:cxn ang="0">
                  <a:pos x="82" y="0"/>
                </a:cxn>
                <a:cxn ang="0">
                  <a:pos x="99" y="2"/>
                </a:cxn>
                <a:cxn ang="0">
                  <a:pos x="110" y="3"/>
                </a:cxn>
                <a:cxn ang="0">
                  <a:pos x="116" y="5"/>
                </a:cxn>
                <a:cxn ang="0">
                  <a:pos x="113" y="7"/>
                </a:cxn>
                <a:cxn ang="0">
                  <a:pos x="103" y="9"/>
                </a:cxn>
                <a:cxn ang="0">
                  <a:pos x="88" y="11"/>
                </a:cxn>
                <a:cxn ang="0">
                  <a:pos x="71" y="13"/>
                </a:cxn>
                <a:cxn ang="0">
                  <a:pos x="52" y="13"/>
                </a:cxn>
                <a:cxn ang="0">
                  <a:pos x="37" y="14"/>
                </a:cxn>
                <a:cxn ang="0">
                  <a:pos x="25" y="14"/>
                </a:cxn>
                <a:cxn ang="0">
                  <a:pos x="21" y="14"/>
                </a:cxn>
                <a:cxn ang="0">
                  <a:pos x="20" y="18"/>
                </a:cxn>
                <a:cxn ang="0">
                  <a:pos x="17" y="28"/>
                </a:cxn>
                <a:cxn ang="0">
                  <a:pos x="12" y="38"/>
                </a:cxn>
                <a:cxn ang="0">
                  <a:pos x="3" y="43"/>
                </a:cxn>
              </a:cxnLst>
              <a:rect l="0" t="0" r="r" b="b"/>
              <a:pathLst>
                <a:path w="116" h="43">
                  <a:moveTo>
                    <a:pt x="3" y="43"/>
                  </a:moveTo>
                  <a:lnTo>
                    <a:pt x="0" y="38"/>
                  </a:lnTo>
                  <a:lnTo>
                    <a:pt x="6" y="24"/>
                  </a:lnTo>
                  <a:lnTo>
                    <a:pt x="13" y="9"/>
                  </a:lnTo>
                  <a:lnTo>
                    <a:pt x="17" y="3"/>
                  </a:lnTo>
                  <a:lnTo>
                    <a:pt x="21" y="3"/>
                  </a:lnTo>
                  <a:lnTo>
                    <a:pt x="31" y="2"/>
                  </a:lnTo>
                  <a:lnTo>
                    <a:pt x="47" y="2"/>
                  </a:lnTo>
                  <a:lnTo>
                    <a:pt x="65" y="0"/>
                  </a:lnTo>
                  <a:lnTo>
                    <a:pt x="82" y="0"/>
                  </a:lnTo>
                  <a:lnTo>
                    <a:pt x="99" y="2"/>
                  </a:lnTo>
                  <a:lnTo>
                    <a:pt x="110" y="3"/>
                  </a:lnTo>
                  <a:lnTo>
                    <a:pt x="116" y="5"/>
                  </a:lnTo>
                  <a:lnTo>
                    <a:pt x="113" y="7"/>
                  </a:lnTo>
                  <a:lnTo>
                    <a:pt x="103" y="9"/>
                  </a:lnTo>
                  <a:lnTo>
                    <a:pt x="88" y="11"/>
                  </a:lnTo>
                  <a:lnTo>
                    <a:pt x="71" y="13"/>
                  </a:lnTo>
                  <a:lnTo>
                    <a:pt x="52" y="13"/>
                  </a:lnTo>
                  <a:lnTo>
                    <a:pt x="37" y="14"/>
                  </a:lnTo>
                  <a:lnTo>
                    <a:pt x="25" y="14"/>
                  </a:lnTo>
                  <a:lnTo>
                    <a:pt x="21" y="14"/>
                  </a:lnTo>
                  <a:lnTo>
                    <a:pt x="20" y="18"/>
                  </a:lnTo>
                  <a:lnTo>
                    <a:pt x="17" y="28"/>
                  </a:lnTo>
                  <a:lnTo>
                    <a:pt x="12" y="38"/>
                  </a:lnTo>
                  <a:lnTo>
                    <a:pt x="3" y="43"/>
                  </a:lnTo>
                  <a:close/>
                </a:path>
              </a:pathLst>
            </a:custGeom>
            <a:solidFill>
              <a:srgbClr val="000000"/>
            </a:solidFill>
            <a:ln w="9525">
              <a:noFill/>
              <a:round/>
            </a:ln>
          </p:spPr>
          <p:txBody>
            <a:bodyPr/>
            <a:lstStyle/>
            <a:p>
              <a:endParaRPr lang="en-US"/>
            </a:p>
          </p:txBody>
        </p:sp>
        <p:sp>
          <p:nvSpPr>
            <p:cNvPr id="355581" name="Freeform 253"/>
            <p:cNvSpPr/>
            <p:nvPr/>
          </p:nvSpPr>
          <p:spPr bwMode="auto">
            <a:xfrm>
              <a:off x="3043" y="3299"/>
              <a:ext cx="53" cy="17"/>
            </a:xfrm>
            <a:custGeom>
              <a:avLst/>
              <a:gdLst/>
              <a:ahLst/>
              <a:cxnLst>
                <a:cxn ang="0">
                  <a:pos x="125" y="41"/>
                </a:cxn>
                <a:cxn ang="0">
                  <a:pos x="128" y="40"/>
                </a:cxn>
                <a:cxn ang="0">
                  <a:pos x="127" y="35"/>
                </a:cxn>
                <a:cxn ang="0">
                  <a:pos x="123" y="30"/>
                </a:cxn>
                <a:cxn ang="0">
                  <a:pos x="118" y="22"/>
                </a:cxn>
                <a:cxn ang="0">
                  <a:pos x="113" y="16"/>
                </a:cxn>
                <a:cxn ang="0">
                  <a:pos x="107" y="9"/>
                </a:cxn>
                <a:cxn ang="0">
                  <a:pos x="104" y="5"/>
                </a:cxn>
                <a:cxn ang="0">
                  <a:pos x="102" y="3"/>
                </a:cxn>
                <a:cxn ang="0">
                  <a:pos x="97" y="3"/>
                </a:cxn>
                <a:cxn ang="0">
                  <a:pos x="86" y="1"/>
                </a:cxn>
                <a:cxn ang="0">
                  <a:pos x="71" y="1"/>
                </a:cxn>
                <a:cxn ang="0">
                  <a:pos x="52" y="0"/>
                </a:cxn>
                <a:cxn ang="0">
                  <a:pos x="33" y="0"/>
                </a:cxn>
                <a:cxn ang="0">
                  <a:pos x="18" y="1"/>
                </a:cxn>
                <a:cxn ang="0">
                  <a:pos x="5" y="3"/>
                </a:cxn>
                <a:cxn ang="0">
                  <a:pos x="0" y="5"/>
                </a:cxn>
                <a:cxn ang="0">
                  <a:pos x="3" y="7"/>
                </a:cxn>
                <a:cxn ang="0">
                  <a:pos x="15" y="9"/>
                </a:cxn>
                <a:cxn ang="0">
                  <a:pos x="30" y="10"/>
                </a:cxn>
                <a:cxn ang="0">
                  <a:pos x="49" y="11"/>
                </a:cxn>
                <a:cxn ang="0">
                  <a:pos x="68" y="12"/>
                </a:cxn>
                <a:cxn ang="0">
                  <a:pos x="84" y="12"/>
                </a:cxn>
                <a:cxn ang="0">
                  <a:pos x="96" y="12"/>
                </a:cxn>
                <a:cxn ang="0">
                  <a:pos x="101" y="12"/>
                </a:cxn>
                <a:cxn ang="0">
                  <a:pos x="103" y="17"/>
                </a:cxn>
                <a:cxn ang="0">
                  <a:pos x="109" y="26"/>
                </a:cxn>
                <a:cxn ang="0">
                  <a:pos x="116" y="35"/>
                </a:cxn>
                <a:cxn ang="0">
                  <a:pos x="125" y="41"/>
                </a:cxn>
              </a:cxnLst>
              <a:rect l="0" t="0" r="r" b="b"/>
              <a:pathLst>
                <a:path w="128" h="41">
                  <a:moveTo>
                    <a:pt x="125" y="41"/>
                  </a:moveTo>
                  <a:lnTo>
                    <a:pt x="128" y="40"/>
                  </a:lnTo>
                  <a:lnTo>
                    <a:pt x="127" y="35"/>
                  </a:lnTo>
                  <a:lnTo>
                    <a:pt x="123" y="30"/>
                  </a:lnTo>
                  <a:lnTo>
                    <a:pt x="118" y="22"/>
                  </a:lnTo>
                  <a:lnTo>
                    <a:pt x="113" y="16"/>
                  </a:lnTo>
                  <a:lnTo>
                    <a:pt x="107" y="9"/>
                  </a:lnTo>
                  <a:lnTo>
                    <a:pt x="104" y="5"/>
                  </a:lnTo>
                  <a:lnTo>
                    <a:pt x="102" y="3"/>
                  </a:lnTo>
                  <a:lnTo>
                    <a:pt x="97" y="3"/>
                  </a:lnTo>
                  <a:lnTo>
                    <a:pt x="86" y="1"/>
                  </a:lnTo>
                  <a:lnTo>
                    <a:pt x="71" y="1"/>
                  </a:lnTo>
                  <a:lnTo>
                    <a:pt x="52" y="0"/>
                  </a:lnTo>
                  <a:lnTo>
                    <a:pt x="33" y="0"/>
                  </a:lnTo>
                  <a:lnTo>
                    <a:pt x="18" y="1"/>
                  </a:lnTo>
                  <a:lnTo>
                    <a:pt x="5" y="3"/>
                  </a:lnTo>
                  <a:lnTo>
                    <a:pt x="0" y="5"/>
                  </a:lnTo>
                  <a:lnTo>
                    <a:pt x="3" y="7"/>
                  </a:lnTo>
                  <a:lnTo>
                    <a:pt x="15" y="9"/>
                  </a:lnTo>
                  <a:lnTo>
                    <a:pt x="30" y="10"/>
                  </a:lnTo>
                  <a:lnTo>
                    <a:pt x="49" y="11"/>
                  </a:lnTo>
                  <a:lnTo>
                    <a:pt x="68" y="12"/>
                  </a:lnTo>
                  <a:lnTo>
                    <a:pt x="84" y="12"/>
                  </a:lnTo>
                  <a:lnTo>
                    <a:pt x="96" y="12"/>
                  </a:lnTo>
                  <a:lnTo>
                    <a:pt x="101" y="12"/>
                  </a:lnTo>
                  <a:lnTo>
                    <a:pt x="103" y="17"/>
                  </a:lnTo>
                  <a:lnTo>
                    <a:pt x="109" y="26"/>
                  </a:lnTo>
                  <a:lnTo>
                    <a:pt x="116" y="35"/>
                  </a:lnTo>
                  <a:lnTo>
                    <a:pt x="125" y="41"/>
                  </a:lnTo>
                  <a:close/>
                </a:path>
              </a:pathLst>
            </a:custGeom>
            <a:solidFill>
              <a:srgbClr val="000000"/>
            </a:solidFill>
            <a:ln w="9525">
              <a:noFill/>
              <a:round/>
            </a:ln>
          </p:spPr>
          <p:txBody>
            <a:bodyPr/>
            <a:lstStyle/>
            <a:p>
              <a:endParaRPr lang="en-US"/>
            </a:p>
          </p:txBody>
        </p:sp>
        <p:sp>
          <p:nvSpPr>
            <p:cNvPr id="355582" name="Freeform 254"/>
            <p:cNvSpPr/>
            <p:nvPr/>
          </p:nvSpPr>
          <p:spPr bwMode="auto">
            <a:xfrm>
              <a:off x="3065" y="3323"/>
              <a:ext cx="55" cy="17"/>
            </a:xfrm>
            <a:custGeom>
              <a:avLst/>
              <a:gdLst/>
              <a:ahLst/>
              <a:cxnLst>
                <a:cxn ang="0">
                  <a:pos x="125" y="41"/>
                </a:cxn>
                <a:cxn ang="0">
                  <a:pos x="128" y="40"/>
                </a:cxn>
                <a:cxn ang="0">
                  <a:pos x="127" y="35"/>
                </a:cxn>
                <a:cxn ang="0">
                  <a:pos x="123" y="30"/>
                </a:cxn>
                <a:cxn ang="0">
                  <a:pos x="118" y="22"/>
                </a:cxn>
                <a:cxn ang="0">
                  <a:pos x="113" y="16"/>
                </a:cxn>
                <a:cxn ang="0">
                  <a:pos x="107" y="9"/>
                </a:cxn>
                <a:cxn ang="0">
                  <a:pos x="103" y="5"/>
                </a:cxn>
                <a:cxn ang="0">
                  <a:pos x="101" y="2"/>
                </a:cxn>
                <a:cxn ang="0">
                  <a:pos x="97" y="2"/>
                </a:cxn>
                <a:cxn ang="0">
                  <a:pos x="86" y="1"/>
                </a:cxn>
                <a:cxn ang="0">
                  <a:pos x="70" y="1"/>
                </a:cxn>
                <a:cxn ang="0">
                  <a:pos x="52" y="0"/>
                </a:cxn>
                <a:cxn ang="0">
                  <a:pos x="33" y="0"/>
                </a:cxn>
                <a:cxn ang="0">
                  <a:pos x="18" y="1"/>
                </a:cxn>
                <a:cxn ang="0">
                  <a:pos x="5" y="2"/>
                </a:cxn>
                <a:cxn ang="0">
                  <a:pos x="0" y="5"/>
                </a:cxn>
                <a:cxn ang="0">
                  <a:pos x="3" y="7"/>
                </a:cxn>
                <a:cxn ang="0">
                  <a:pos x="14" y="9"/>
                </a:cxn>
                <a:cxn ang="0">
                  <a:pos x="30" y="10"/>
                </a:cxn>
                <a:cxn ang="0">
                  <a:pos x="49" y="11"/>
                </a:cxn>
                <a:cxn ang="0">
                  <a:pos x="68" y="12"/>
                </a:cxn>
                <a:cxn ang="0">
                  <a:pos x="84" y="12"/>
                </a:cxn>
                <a:cxn ang="0">
                  <a:pos x="96" y="12"/>
                </a:cxn>
                <a:cxn ang="0">
                  <a:pos x="100" y="12"/>
                </a:cxn>
                <a:cxn ang="0">
                  <a:pos x="102" y="17"/>
                </a:cxn>
                <a:cxn ang="0">
                  <a:pos x="109" y="25"/>
                </a:cxn>
                <a:cxn ang="0">
                  <a:pos x="116" y="35"/>
                </a:cxn>
                <a:cxn ang="0">
                  <a:pos x="125" y="41"/>
                </a:cxn>
              </a:cxnLst>
              <a:rect l="0" t="0" r="r" b="b"/>
              <a:pathLst>
                <a:path w="128" h="41">
                  <a:moveTo>
                    <a:pt x="125" y="41"/>
                  </a:moveTo>
                  <a:lnTo>
                    <a:pt x="128" y="40"/>
                  </a:lnTo>
                  <a:lnTo>
                    <a:pt x="127" y="35"/>
                  </a:lnTo>
                  <a:lnTo>
                    <a:pt x="123" y="30"/>
                  </a:lnTo>
                  <a:lnTo>
                    <a:pt x="118" y="22"/>
                  </a:lnTo>
                  <a:lnTo>
                    <a:pt x="113" y="16"/>
                  </a:lnTo>
                  <a:lnTo>
                    <a:pt x="107" y="9"/>
                  </a:lnTo>
                  <a:lnTo>
                    <a:pt x="103" y="5"/>
                  </a:lnTo>
                  <a:lnTo>
                    <a:pt x="101" y="2"/>
                  </a:lnTo>
                  <a:lnTo>
                    <a:pt x="97" y="2"/>
                  </a:lnTo>
                  <a:lnTo>
                    <a:pt x="86" y="1"/>
                  </a:lnTo>
                  <a:lnTo>
                    <a:pt x="70" y="1"/>
                  </a:lnTo>
                  <a:lnTo>
                    <a:pt x="52" y="0"/>
                  </a:lnTo>
                  <a:lnTo>
                    <a:pt x="33" y="0"/>
                  </a:lnTo>
                  <a:lnTo>
                    <a:pt x="18" y="1"/>
                  </a:lnTo>
                  <a:lnTo>
                    <a:pt x="5" y="2"/>
                  </a:lnTo>
                  <a:lnTo>
                    <a:pt x="0" y="5"/>
                  </a:lnTo>
                  <a:lnTo>
                    <a:pt x="3" y="7"/>
                  </a:lnTo>
                  <a:lnTo>
                    <a:pt x="14" y="9"/>
                  </a:lnTo>
                  <a:lnTo>
                    <a:pt x="30" y="10"/>
                  </a:lnTo>
                  <a:lnTo>
                    <a:pt x="49" y="11"/>
                  </a:lnTo>
                  <a:lnTo>
                    <a:pt x="68" y="12"/>
                  </a:lnTo>
                  <a:lnTo>
                    <a:pt x="84" y="12"/>
                  </a:lnTo>
                  <a:lnTo>
                    <a:pt x="96" y="12"/>
                  </a:lnTo>
                  <a:lnTo>
                    <a:pt x="100" y="12"/>
                  </a:lnTo>
                  <a:lnTo>
                    <a:pt x="102" y="17"/>
                  </a:lnTo>
                  <a:lnTo>
                    <a:pt x="109" y="25"/>
                  </a:lnTo>
                  <a:lnTo>
                    <a:pt x="116" y="35"/>
                  </a:lnTo>
                  <a:lnTo>
                    <a:pt x="125" y="41"/>
                  </a:lnTo>
                  <a:close/>
                </a:path>
              </a:pathLst>
            </a:custGeom>
            <a:solidFill>
              <a:srgbClr val="000000"/>
            </a:solidFill>
            <a:ln w="9525">
              <a:noFill/>
              <a:round/>
            </a:ln>
          </p:spPr>
          <p:txBody>
            <a:bodyPr/>
            <a:lstStyle/>
            <a:p>
              <a:endParaRPr lang="en-US"/>
            </a:p>
          </p:txBody>
        </p:sp>
        <p:sp>
          <p:nvSpPr>
            <p:cNvPr id="355583" name="Freeform 255"/>
            <p:cNvSpPr/>
            <p:nvPr/>
          </p:nvSpPr>
          <p:spPr bwMode="auto">
            <a:xfrm>
              <a:off x="3093" y="3343"/>
              <a:ext cx="54" cy="17"/>
            </a:xfrm>
            <a:custGeom>
              <a:avLst/>
              <a:gdLst/>
              <a:ahLst/>
              <a:cxnLst>
                <a:cxn ang="0">
                  <a:pos x="125" y="41"/>
                </a:cxn>
                <a:cxn ang="0">
                  <a:pos x="128" y="40"/>
                </a:cxn>
                <a:cxn ang="0">
                  <a:pos x="127" y="36"/>
                </a:cxn>
                <a:cxn ang="0">
                  <a:pos x="123" y="30"/>
                </a:cxn>
                <a:cxn ang="0">
                  <a:pos x="118" y="22"/>
                </a:cxn>
                <a:cxn ang="0">
                  <a:pos x="113" y="16"/>
                </a:cxn>
                <a:cxn ang="0">
                  <a:pos x="107" y="9"/>
                </a:cxn>
                <a:cxn ang="0">
                  <a:pos x="104" y="5"/>
                </a:cxn>
                <a:cxn ang="0">
                  <a:pos x="102" y="3"/>
                </a:cxn>
                <a:cxn ang="0">
                  <a:pos x="97" y="3"/>
                </a:cxn>
                <a:cxn ang="0">
                  <a:pos x="86" y="2"/>
                </a:cxn>
                <a:cxn ang="0">
                  <a:pos x="71" y="2"/>
                </a:cxn>
                <a:cxn ang="0">
                  <a:pos x="52" y="0"/>
                </a:cxn>
                <a:cxn ang="0">
                  <a:pos x="33" y="0"/>
                </a:cxn>
                <a:cxn ang="0">
                  <a:pos x="17" y="2"/>
                </a:cxn>
                <a:cxn ang="0">
                  <a:pos x="5" y="3"/>
                </a:cxn>
                <a:cxn ang="0">
                  <a:pos x="0" y="5"/>
                </a:cxn>
                <a:cxn ang="0">
                  <a:pos x="3" y="7"/>
                </a:cxn>
                <a:cxn ang="0">
                  <a:pos x="15" y="9"/>
                </a:cxn>
                <a:cxn ang="0">
                  <a:pos x="30" y="10"/>
                </a:cxn>
                <a:cxn ang="0">
                  <a:pos x="49" y="11"/>
                </a:cxn>
                <a:cxn ang="0">
                  <a:pos x="67" y="13"/>
                </a:cxn>
                <a:cxn ang="0">
                  <a:pos x="84" y="13"/>
                </a:cxn>
                <a:cxn ang="0">
                  <a:pos x="95" y="13"/>
                </a:cxn>
                <a:cxn ang="0">
                  <a:pos x="99" y="13"/>
                </a:cxn>
                <a:cxn ang="0">
                  <a:pos x="102" y="17"/>
                </a:cxn>
                <a:cxn ang="0">
                  <a:pos x="108" y="26"/>
                </a:cxn>
                <a:cxn ang="0">
                  <a:pos x="116" y="36"/>
                </a:cxn>
                <a:cxn ang="0">
                  <a:pos x="125" y="41"/>
                </a:cxn>
              </a:cxnLst>
              <a:rect l="0" t="0" r="r" b="b"/>
              <a:pathLst>
                <a:path w="128" h="41">
                  <a:moveTo>
                    <a:pt x="125" y="41"/>
                  </a:moveTo>
                  <a:lnTo>
                    <a:pt x="128" y="40"/>
                  </a:lnTo>
                  <a:lnTo>
                    <a:pt x="127" y="36"/>
                  </a:lnTo>
                  <a:lnTo>
                    <a:pt x="123" y="30"/>
                  </a:lnTo>
                  <a:lnTo>
                    <a:pt x="118" y="22"/>
                  </a:lnTo>
                  <a:lnTo>
                    <a:pt x="113" y="16"/>
                  </a:lnTo>
                  <a:lnTo>
                    <a:pt x="107" y="9"/>
                  </a:lnTo>
                  <a:lnTo>
                    <a:pt x="104" y="5"/>
                  </a:lnTo>
                  <a:lnTo>
                    <a:pt x="102" y="3"/>
                  </a:lnTo>
                  <a:lnTo>
                    <a:pt x="97" y="3"/>
                  </a:lnTo>
                  <a:lnTo>
                    <a:pt x="86" y="2"/>
                  </a:lnTo>
                  <a:lnTo>
                    <a:pt x="71" y="2"/>
                  </a:lnTo>
                  <a:lnTo>
                    <a:pt x="52" y="0"/>
                  </a:lnTo>
                  <a:lnTo>
                    <a:pt x="33" y="0"/>
                  </a:lnTo>
                  <a:lnTo>
                    <a:pt x="17" y="2"/>
                  </a:lnTo>
                  <a:lnTo>
                    <a:pt x="5" y="3"/>
                  </a:lnTo>
                  <a:lnTo>
                    <a:pt x="0" y="5"/>
                  </a:lnTo>
                  <a:lnTo>
                    <a:pt x="3" y="7"/>
                  </a:lnTo>
                  <a:lnTo>
                    <a:pt x="15" y="9"/>
                  </a:lnTo>
                  <a:lnTo>
                    <a:pt x="30" y="10"/>
                  </a:lnTo>
                  <a:lnTo>
                    <a:pt x="49" y="11"/>
                  </a:lnTo>
                  <a:lnTo>
                    <a:pt x="67" y="13"/>
                  </a:lnTo>
                  <a:lnTo>
                    <a:pt x="84" y="13"/>
                  </a:lnTo>
                  <a:lnTo>
                    <a:pt x="95" y="13"/>
                  </a:lnTo>
                  <a:lnTo>
                    <a:pt x="99" y="13"/>
                  </a:lnTo>
                  <a:lnTo>
                    <a:pt x="102" y="17"/>
                  </a:lnTo>
                  <a:lnTo>
                    <a:pt x="108" y="26"/>
                  </a:lnTo>
                  <a:lnTo>
                    <a:pt x="116" y="36"/>
                  </a:lnTo>
                  <a:lnTo>
                    <a:pt x="125" y="41"/>
                  </a:lnTo>
                  <a:close/>
                </a:path>
              </a:pathLst>
            </a:custGeom>
            <a:solidFill>
              <a:srgbClr val="000000"/>
            </a:solidFill>
            <a:ln w="9525">
              <a:noFill/>
              <a:round/>
            </a:ln>
          </p:spPr>
          <p:txBody>
            <a:bodyPr/>
            <a:lstStyle/>
            <a:p>
              <a:endParaRPr lang="en-US"/>
            </a:p>
          </p:txBody>
        </p:sp>
        <p:sp>
          <p:nvSpPr>
            <p:cNvPr id="355584" name="Freeform 256"/>
            <p:cNvSpPr/>
            <p:nvPr/>
          </p:nvSpPr>
          <p:spPr bwMode="auto">
            <a:xfrm>
              <a:off x="3007" y="3325"/>
              <a:ext cx="53" cy="18"/>
            </a:xfrm>
            <a:custGeom>
              <a:avLst/>
              <a:gdLst/>
              <a:ahLst/>
              <a:cxnLst>
                <a:cxn ang="0">
                  <a:pos x="125" y="40"/>
                </a:cxn>
                <a:cxn ang="0">
                  <a:pos x="128" y="39"/>
                </a:cxn>
                <a:cxn ang="0">
                  <a:pos x="127" y="35"/>
                </a:cxn>
                <a:cxn ang="0">
                  <a:pos x="123" y="30"/>
                </a:cxn>
                <a:cxn ang="0">
                  <a:pos x="118" y="22"/>
                </a:cxn>
                <a:cxn ang="0">
                  <a:pos x="112" y="15"/>
                </a:cxn>
                <a:cxn ang="0">
                  <a:pos x="107" y="9"/>
                </a:cxn>
                <a:cxn ang="0">
                  <a:pos x="103" y="4"/>
                </a:cxn>
                <a:cxn ang="0">
                  <a:pos x="102" y="2"/>
                </a:cxn>
                <a:cxn ang="0">
                  <a:pos x="98" y="2"/>
                </a:cxn>
                <a:cxn ang="0">
                  <a:pos x="86" y="1"/>
                </a:cxn>
                <a:cxn ang="0">
                  <a:pos x="71" y="1"/>
                </a:cxn>
                <a:cxn ang="0">
                  <a:pos x="52" y="0"/>
                </a:cxn>
                <a:cxn ang="0">
                  <a:pos x="33" y="0"/>
                </a:cxn>
                <a:cxn ang="0">
                  <a:pos x="17" y="1"/>
                </a:cxn>
                <a:cxn ang="0">
                  <a:pos x="5" y="2"/>
                </a:cxn>
                <a:cxn ang="0">
                  <a:pos x="0" y="4"/>
                </a:cxn>
                <a:cxn ang="0">
                  <a:pos x="3" y="7"/>
                </a:cxn>
                <a:cxn ang="0">
                  <a:pos x="15" y="9"/>
                </a:cxn>
                <a:cxn ang="0">
                  <a:pos x="30" y="10"/>
                </a:cxn>
                <a:cxn ang="0">
                  <a:pos x="49" y="11"/>
                </a:cxn>
                <a:cxn ang="0">
                  <a:pos x="68" y="12"/>
                </a:cxn>
                <a:cxn ang="0">
                  <a:pos x="84" y="12"/>
                </a:cxn>
                <a:cxn ang="0">
                  <a:pos x="95" y="12"/>
                </a:cxn>
                <a:cxn ang="0">
                  <a:pos x="100" y="12"/>
                </a:cxn>
                <a:cxn ang="0">
                  <a:pos x="102" y="16"/>
                </a:cxn>
                <a:cxn ang="0">
                  <a:pos x="108" y="25"/>
                </a:cxn>
                <a:cxn ang="0">
                  <a:pos x="116" y="35"/>
                </a:cxn>
                <a:cxn ang="0">
                  <a:pos x="125" y="40"/>
                </a:cxn>
              </a:cxnLst>
              <a:rect l="0" t="0" r="r" b="b"/>
              <a:pathLst>
                <a:path w="128" h="40">
                  <a:moveTo>
                    <a:pt x="125" y="40"/>
                  </a:moveTo>
                  <a:lnTo>
                    <a:pt x="128" y="39"/>
                  </a:lnTo>
                  <a:lnTo>
                    <a:pt x="127" y="35"/>
                  </a:lnTo>
                  <a:lnTo>
                    <a:pt x="123" y="30"/>
                  </a:lnTo>
                  <a:lnTo>
                    <a:pt x="118" y="22"/>
                  </a:lnTo>
                  <a:lnTo>
                    <a:pt x="112" y="15"/>
                  </a:lnTo>
                  <a:lnTo>
                    <a:pt x="107" y="9"/>
                  </a:lnTo>
                  <a:lnTo>
                    <a:pt x="103" y="4"/>
                  </a:lnTo>
                  <a:lnTo>
                    <a:pt x="102" y="2"/>
                  </a:lnTo>
                  <a:lnTo>
                    <a:pt x="98" y="2"/>
                  </a:lnTo>
                  <a:lnTo>
                    <a:pt x="86" y="1"/>
                  </a:lnTo>
                  <a:lnTo>
                    <a:pt x="71" y="1"/>
                  </a:lnTo>
                  <a:lnTo>
                    <a:pt x="52" y="0"/>
                  </a:lnTo>
                  <a:lnTo>
                    <a:pt x="33" y="0"/>
                  </a:lnTo>
                  <a:lnTo>
                    <a:pt x="17" y="1"/>
                  </a:lnTo>
                  <a:lnTo>
                    <a:pt x="5" y="2"/>
                  </a:lnTo>
                  <a:lnTo>
                    <a:pt x="0" y="4"/>
                  </a:lnTo>
                  <a:lnTo>
                    <a:pt x="3" y="7"/>
                  </a:lnTo>
                  <a:lnTo>
                    <a:pt x="15" y="9"/>
                  </a:lnTo>
                  <a:lnTo>
                    <a:pt x="30" y="10"/>
                  </a:lnTo>
                  <a:lnTo>
                    <a:pt x="49" y="11"/>
                  </a:lnTo>
                  <a:lnTo>
                    <a:pt x="68" y="12"/>
                  </a:lnTo>
                  <a:lnTo>
                    <a:pt x="84" y="12"/>
                  </a:lnTo>
                  <a:lnTo>
                    <a:pt x="95" y="12"/>
                  </a:lnTo>
                  <a:lnTo>
                    <a:pt x="100" y="12"/>
                  </a:lnTo>
                  <a:lnTo>
                    <a:pt x="102" y="16"/>
                  </a:lnTo>
                  <a:lnTo>
                    <a:pt x="108" y="25"/>
                  </a:lnTo>
                  <a:lnTo>
                    <a:pt x="116" y="35"/>
                  </a:lnTo>
                  <a:lnTo>
                    <a:pt x="125" y="40"/>
                  </a:lnTo>
                  <a:close/>
                </a:path>
              </a:pathLst>
            </a:custGeom>
            <a:solidFill>
              <a:srgbClr val="000000"/>
            </a:solidFill>
            <a:ln w="9525">
              <a:noFill/>
              <a:round/>
            </a:ln>
          </p:spPr>
          <p:txBody>
            <a:bodyPr/>
            <a:lstStyle/>
            <a:p>
              <a:endParaRPr lang="en-US"/>
            </a:p>
          </p:txBody>
        </p:sp>
        <p:sp>
          <p:nvSpPr>
            <p:cNvPr id="355585" name="Freeform 257"/>
            <p:cNvSpPr/>
            <p:nvPr/>
          </p:nvSpPr>
          <p:spPr bwMode="auto">
            <a:xfrm>
              <a:off x="3030" y="3346"/>
              <a:ext cx="54" cy="17"/>
            </a:xfrm>
            <a:custGeom>
              <a:avLst/>
              <a:gdLst/>
              <a:ahLst/>
              <a:cxnLst>
                <a:cxn ang="0">
                  <a:pos x="125" y="41"/>
                </a:cxn>
                <a:cxn ang="0">
                  <a:pos x="128" y="40"/>
                </a:cxn>
                <a:cxn ang="0">
                  <a:pos x="127" y="35"/>
                </a:cxn>
                <a:cxn ang="0">
                  <a:pos x="123" y="30"/>
                </a:cxn>
                <a:cxn ang="0">
                  <a:pos x="118" y="22"/>
                </a:cxn>
                <a:cxn ang="0">
                  <a:pos x="113" y="15"/>
                </a:cxn>
                <a:cxn ang="0">
                  <a:pos x="107" y="9"/>
                </a:cxn>
                <a:cxn ang="0">
                  <a:pos x="104" y="5"/>
                </a:cxn>
                <a:cxn ang="0">
                  <a:pos x="102" y="2"/>
                </a:cxn>
                <a:cxn ang="0">
                  <a:pos x="97" y="2"/>
                </a:cxn>
                <a:cxn ang="0">
                  <a:pos x="86" y="1"/>
                </a:cxn>
                <a:cxn ang="0">
                  <a:pos x="70" y="1"/>
                </a:cxn>
                <a:cxn ang="0">
                  <a:pos x="52" y="0"/>
                </a:cxn>
                <a:cxn ang="0">
                  <a:pos x="33" y="0"/>
                </a:cxn>
                <a:cxn ang="0">
                  <a:pos x="18" y="1"/>
                </a:cxn>
                <a:cxn ang="0">
                  <a:pos x="5" y="2"/>
                </a:cxn>
                <a:cxn ang="0">
                  <a:pos x="0" y="5"/>
                </a:cxn>
                <a:cxn ang="0">
                  <a:pos x="3" y="7"/>
                </a:cxn>
                <a:cxn ang="0">
                  <a:pos x="15" y="9"/>
                </a:cxn>
                <a:cxn ang="0">
                  <a:pos x="30" y="10"/>
                </a:cxn>
                <a:cxn ang="0">
                  <a:pos x="49" y="11"/>
                </a:cxn>
                <a:cxn ang="0">
                  <a:pos x="68" y="12"/>
                </a:cxn>
                <a:cxn ang="0">
                  <a:pos x="84" y="12"/>
                </a:cxn>
                <a:cxn ang="0">
                  <a:pos x="96" y="12"/>
                </a:cxn>
                <a:cxn ang="0">
                  <a:pos x="100" y="12"/>
                </a:cxn>
                <a:cxn ang="0">
                  <a:pos x="103" y="17"/>
                </a:cxn>
                <a:cxn ang="0">
                  <a:pos x="109" y="25"/>
                </a:cxn>
                <a:cxn ang="0">
                  <a:pos x="116" y="35"/>
                </a:cxn>
                <a:cxn ang="0">
                  <a:pos x="125" y="41"/>
                </a:cxn>
              </a:cxnLst>
              <a:rect l="0" t="0" r="r" b="b"/>
              <a:pathLst>
                <a:path w="128" h="41">
                  <a:moveTo>
                    <a:pt x="125" y="41"/>
                  </a:moveTo>
                  <a:lnTo>
                    <a:pt x="128" y="40"/>
                  </a:lnTo>
                  <a:lnTo>
                    <a:pt x="127" y="35"/>
                  </a:lnTo>
                  <a:lnTo>
                    <a:pt x="123" y="30"/>
                  </a:lnTo>
                  <a:lnTo>
                    <a:pt x="118" y="22"/>
                  </a:lnTo>
                  <a:lnTo>
                    <a:pt x="113" y="15"/>
                  </a:lnTo>
                  <a:lnTo>
                    <a:pt x="107" y="9"/>
                  </a:lnTo>
                  <a:lnTo>
                    <a:pt x="104" y="5"/>
                  </a:lnTo>
                  <a:lnTo>
                    <a:pt x="102" y="2"/>
                  </a:lnTo>
                  <a:lnTo>
                    <a:pt x="97" y="2"/>
                  </a:lnTo>
                  <a:lnTo>
                    <a:pt x="86" y="1"/>
                  </a:lnTo>
                  <a:lnTo>
                    <a:pt x="70" y="1"/>
                  </a:lnTo>
                  <a:lnTo>
                    <a:pt x="52" y="0"/>
                  </a:lnTo>
                  <a:lnTo>
                    <a:pt x="33" y="0"/>
                  </a:lnTo>
                  <a:lnTo>
                    <a:pt x="18" y="1"/>
                  </a:lnTo>
                  <a:lnTo>
                    <a:pt x="5" y="2"/>
                  </a:lnTo>
                  <a:lnTo>
                    <a:pt x="0" y="5"/>
                  </a:lnTo>
                  <a:lnTo>
                    <a:pt x="3" y="7"/>
                  </a:lnTo>
                  <a:lnTo>
                    <a:pt x="15" y="9"/>
                  </a:lnTo>
                  <a:lnTo>
                    <a:pt x="30" y="10"/>
                  </a:lnTo>
                  <a:lnTo>
                    <a:pt x="49" y="11"/>
                  </a:lnTo>
                  <a:lnTo>
                    <a:pt x="68" y="12"/>
                  </a:lnTo>
                  <a:lnTo>
                    <a:pt x="84" y="12"/>
                  </a:lnTo>
                  <a:lnTo>
                    <a:pt x="96" y="12"/>
                  </a:lnTo>
                  <a:lnTo>
                    <a:pt x="100" y="12"/>
                  </a:lnTo>
                  <a:lnTo>
                    <a:pt x="103" y="17"/>
                  </a:lnTo>
                  <a:lnTo>
                    <a:pt x="109" y="25"/>
                  </a:lnTo>
                  <a:lnTo>
                    <a:pt x="116" y="35"/>
                  </a:lnTo>
                  <a:lnTo>
                    <a:pt x="125" y="41"/>
                  </a:lnTo>
                  <a:close/>
                </a:path>
              </a:pathLst>
            </a:custGeom>
            <a:solidFill>
              <a:srgbClr val="000000"/>
            </a:solidFill>
            <a:ln w="9525">
              <a:noFill/>
              <a:round/>
            </a:ln>
          </p:spPr>
          <p:txBody>
            <a:bodyPr/>
            <a:lstStyle/>
            <a:p>
              <a:endParaRPr lang="en-US"/>
            </a:p>
          </p:txBody>
        </p:sp>
        <p:pic>
          <p:nvPicPr>
            <p:cNvPr id="355395" name="Picture 67" descr="bs01043_"/>
            <p:cNvPicPr>
              <a:picLocks noChangeAspect="1" noChangeArrowheads="1"/>
            </p:cNvPicPr>
            <p:nvPr/>
          </p:nvPicPr>
          <p:blipFill>
            <a:blip r:embed="rId1" cstate="print"/>
            <a:srcRect/>
            <a:stretch>
              <a:fillRect/>
            </a:stretch>
          </p:blipFill>
          <p:spPr bwMode="auto">
            <a:xfrm>
              <a:off x="1776" y="2551"/>
              <a:ext cx="575" cy="733"/>
            </a:xfrm>
            <a:prstGeom prst="rect">
              <a:avLst/>
            </a:prstGeom>
            <a:noFill/>
          </p:spPr>
        </p:pic>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99" name="Rectangle 23"/>
          <p:cNvSpPr>
            <a:spLocks noGrp="1" noChangeArrowheads="1"/>
          </p:cNvSpPr>
          <p:nvPr>
            <p:ph idx="1"/>
          </p:nvPr>
        </p:nvSpPr>
        <p:spPr>
          <a:xfrm>
            <a:off x="683568" y="1268760"/>
            <a:ext cx="8003232" cy="4572000"/>
          </a:xfrm>
        </p:spPr>
        <p:txBody>
          <a:bodyPr/>
          <a:lstStyle/>
          <a:p>
            <a:r>
              <a:rPr lang="en-US" dirty="0"/>
              <a:t>Subsystem responsibilities defined by interface operations</a:t>
            </a:r>
            <a:endParaRPr lang="en-US" dirty="0"/>
          </a:p>
          <a:p>
            <a:pPr lvl="1"/>
            <a:r>
              <a:rPr lang="en-US" dirty="0"/>
              <a:t>Model interface realizations</a:t>
            </a:r>
            <a:endParaRPr lang="en-US" dirty="0"/>
          </a:p>
          <a:p>
            <a:r>
              <a:rPr lang="en-US" dirty="0"/>
              <a:t>Interface may be realized by</a:t>
            </a:r>
            <a:endParaRPr lang="en-US" dirty="0"/>
          </a:p>
          <a:p>
            <a:pPr lvl="1"/>
            <a:r>
              <a:rPr lang="en-US" dirty="0"/>
              <a:t>Internal class behavior</a:t>
            </a:r>
            <a:endParaRPr lang="en-US" dirty="0"/>
          </a:p>
          <a:p>
            <a:pPr lvl="1"/>
            <a:r>
              <a:rPr lang="en-US" dirty="0"/>
              <a:t>Subsystem behavior</a:t>
            </a:r>
            <a:endParaRPr lang="en-US" dirty="0"/>
          </a:p>
        </p:txBody>
      </p:sp>
      <p:sp>
        <p:nvSpPr>
          <p:cNvPr id="357398" name="Rectangle 22"/>
          <p:cNvSpPr>
            <a:spLocks noGrp="1" noChangeArrowheads="1"/>
          </p:cNvSpPr>
          <p:nvPr>
            <p:ph type="title"/>
          </p:nvPr>
        </p:nvSpPr>
        <p:spPr>
          <a:xfrm>
            <a:off x="323528" y="260648"/>
            <a:ext cx="8229600" cy="1143000"/>
          </a:xfrm>
        </p:spPr>
        <p:txBody>
          <a:bodyPr/>
          <a:lstStyle/>
          <a:p>
            <a:r>
              <a:rPr lang="en-US" dirty="0"/>
              <a:t>Subsystem Responsibilities</a:t>
            </a:r>
            <a:endParaRPr lang="en-US" dirty="0"/>
          </a:p>
        </p:txBody>
      </p:sp>
      <p:sp>
        <p:nvSpPr>
          <p:cNvPr id="357387" name="Rectangle 11"/>
          <p:cNvSpPr>
            <a:spLocks noChangeArrowheads="1"/>
          </p:cNvSpPr>
          <p:nvPr/>
        </p:nvSpPr>
        <p:spPr bwMode="auto">
          <a:xfrm>
            <a:off x="1447800" y="4265613"/>
            <a:ext cx="2484438" cy="1135062"/>
          </a:xfrm>
          <a:prstGeom prst="rect">
            <a:avLst/>
          </a:prstGeom>
          <a:solidFill>
            <a:srgbClr val="FFFFCC"/>
          </a:solidFill>
          <a:ln w="12700">
            <a:solidFill>
              <a:srgbClr val="8A0E5E"/>
            </a:solidFill>
            <a:miter lim="800000"/>
          </a:ln>
        </p:spPr>
        <p:txBody>
          <a:bodyPr/>
          <a:lstStyle/>
          <a:p>
            <a:endParaRPr lang="en-US"/>
          </a:p>
        </p:txBody>
      </p:sp>
      <p:sp>
        <p:nvSpPr>
          <p:cNvPr id="357388" name="Rectangle 12"/>
          <p:cNvSpPr>
            <a:spLocks noChangeArrowheads="1"/>
          </p:cNvSpPr>
          <p:nvPr/>
        </p:nvSpPr>
        <p:spPr bwMode="auto">
          <a:xfrm>
            <a:off x="1579563" y="4548188"/>
            <a:ext cx="2107949" cy="246221"/>
          </a:xfrm>
          <a:prstGeom prst="rect">
            <a:avLst/>
          </a:prstGeom>
          <a:solidFill>
            <a:srgbClr val="FFFFCC"/>
          </a:solidFill>
          <a:ln w="9525">
            <a:noFill/>
            <a:miter lim="800000"/>
          </a:ln>
        </p:spPr>
        <p:txBody>
          <a:bodyPr wrap="none" lIns="0" tIns="0" rIns="0" bIns="0">
            <a:spAutoFit/>
          </a:bodyPr>
          <a:lstStyle/>
          <a:p>
            <a:r>
              <a:rPr lang="en-US" sz="1600" dirty="0" err="1"/>
              <a:t>ICourseCatalogSystem</a:t>
            </a:r>
            <a:endParaRPr lang="en-US" sz="1600" dirty="0">
              <a:latin typeface="ZapfHumnst BT" pitchFamily="34" charset="0"/>
            </a:endParaRPr>
          </a:p>
        </p:txBody>
      </p:sp>
      <p:sp>
        <p:nvSpPr>
          <p:cNvPr id="357389" name="Rectangle 13"/>
          <p:cNvSpPr>
            <a:spLocks noChangeArrowheads="1"/>
          </p:cNvSpPr>
          <p:nvPr/>
        </p:nvSpPr>
        <p:spPr bwMode="auto">
          <a:xfrm>
            <a:off x="1447800" y="4810125"/>
            <a:ext cx="2484438" cy="590550"/>
          </a:xfrm>
          <a:prstGeom prst="rect">
            <a:avLst/>
          </a:prstGeom>
          <a:solidFill>
            <a:srgbClr val="FFFFCC"/>
          </a:solidFill>
          <a:ln w="12700">
            <a:solidFill>
              <a:srgbClr val="8A0E5E"/>
            </a:solidFill>
            <a:miter lim="800000"/>
          </a:ln>
        </p:spPr>
        <p:txBody>
          <a:bodyPr/>
          <a:lstStyle/>
          <a:p>
            <a:endParaRPr lang="en-US"/>
          </a:p>
        </p:txBody>
      </p:sp>
      <p:sp>
        <p:nvSpPr>
          <p:cNvPr id="357390" name="Rectangle 14"/>
          <p:cNvSpPr>
            <a:spLocks noChangeArrowheads="1"/>
          </p:cNvSpPr>
          <p:nvPr/>
        </p:nvSpPr>
        <p:spPr bwMode="auto">
          <a:xfrm>
            <a:off x="1447800" y="4927600"/>
            <a:ext cx="2484438" cy="663575"/>
          </a:xfrm>
          <a:prstGeom prst="rect">
            <a:avLst/>
          </a:prstGeom>
          <a:solidFill>
            <a:srgbClr val="FFFFCC"/>
          </a:solidFill>
          <a:ln w="12700">
            <a:solidFill>
              <a:srgbClr val="8A0E5E"/>
            </a:solidFill>
            <a:miter lim="800000"/>
          </a:ln>
        </p:spPr>
        <p:txBody>
          <a:bodyPr/>
          <a:lstStyle/>
          <a:p>
            <a:endParaRPr lang="en-US"/>
          </a:p>
        </p:txBody>
      </p:sp>
      <p:sp>
        <p:nvSpPr>
          <p:cNvPr id="357391" name="Rectangle 15"/>
          <p:cNvSpPr>
            <a:spLocks noChangeArrowheads="1"/>
          </p:cNvSpPr>
          <p:nvPr/>
        </p:nvSpPr>
        <p:spPr bwMode="auto">
          <a:xfrm>
            <a:off x="1749425" y="4970463"/>
            <a:ext cx="1955800" cy="488950"/>
          </a:xfrm>
          <a:prstGeom prst="rect">
            <a:avLst/>
          </a:prstGeom>
          <a:solidFill>
            <a:srgbClr val="FFFFCC"/>
          </a:solidFill>
          <a:ln w="9525">
            <a:noFill/>
            <a:miter lim="800000"/>
          </a:ln>
        </p:spPr>
        <p:txBody>
          <a:bodyPr wrap="none" lIns="0" tIns="0" rIns="0" bIns="0">
            <a:spAutoFit/>
          </a:bodyPr>
          <a:lstStyle/>
          <a:p>
            <a:r>
              <a:rPr lang="en-US" sz="1600" dirty="0" err="1"/>
              <a:t>getCourseOfferings</a:t>
            </a:r>
            <a:r>
              <a:rPr lang="en-US" sz="1600" dirty="0"/>
              <a:t> ()</a:t>
            </a:r>
            <a:endParaRPr lang="en-US" sz="1600" dirty="0"/>
          </a:p>
          <a:p>
            <a:r>
              <a:rPr lang="en-US" sz="1600" dirty="0"/>
              <a:t>Initialize ()</a:t>
            </a:r>
            <a:endParaRPr lang="en-US" sz="1600" dirty="0"/>
          </a:p>
        </p:txBody>
      </p:sp>
      <p:sp>
        <p:nvSpPr>
          <p:cNvPr id="357392" name="Rectangle 16"/>
          <p:cNvSpPr>
            <a:spLocks noChangeArrowheads="1"/>
          </p:cNvSpPr>
          <p:nvPr/>
        </p:nvSpPr>
        <p:spPr bwMode="auto">
          <a:xfrm>
            <a:off x="2181225" y="4295775"/>
            <a:ext cx="1102866" cy="215444"/>
          </a:xfrm>
          <a:prstGeom prst="rect">
            <a:avLst/>
          </a:prstGeom>
          <a:solidFill>
            <a:srgbClr val="FFFFCC"/>
          </a:solidFill>
          <a:ln w="9525">
            <a:noFill/>
            <a:miter lim="800000"/>
          </a:ln>
        </p:spPr>
        <p:txBody>
          <a:bodyPr wrap="none" lIns="0" tIns="0" rIns="0" bIns="0">
            <a:spAutoFit/>
          </a:bodyPr>
          <a:lstStyle/>
          <a:p>
            <a:r>
              <a:rPr lang="en-US" sz="1400" dirty="0"/>
              <a:t>&lt;&lt;interface&gt;&gt;</a:t>
            </a:r>
            <a:endParaRPr lang="en-US" sz="1400" dirty="0">
              <a:latin typeface="ZapfHumnst BT" pitchFamily="34" charset="0"/>
            </a:endParaRPr>
          </a:p>
        </p:txBody>
      </p:sp>
      <p:sp>
        <p:nvSpPr>
          <p:cNvPr id="357394" name="Line 18"/>
          <p:cNvSpPr>
            <a:spLocks noChangeShapeType="1"/>
          </p:cNvSpPr>
          <p:nvPr/>
        </p:nvSpPr>
        <p:spPr bwMode="auto">
          <a:xfrm flipH="1">
            <a:off x="4254500" y="4979988"/>
            <a:ext cx="1219200" cy="0"/>
          </a:xfrm>
          <a:prstGeom prst="line">
            <a:avLst/>
          </a:prstGeom>
          <a:noFill/>
          <a:ln w="12700">
            <a:solidFill>
              <a:schemeClr val="tx1"/>
            </a:solidFill>
            <a:prstDash val="dash"/>
            <a:round/>
            <a:headEnd type="none" w="sm" len="sm"/>
          </a:ln>
          <a:effectLst/>
        </p:spPr>
        <p:txBody>
          <a:bodyPr wrap="none" anchor="ctr"/>
          <a:lstStyle/>
          <a:p>
            <a:endParaRPr lang="en-US"/>
          </a:p>
        </p:txBody>
      </p:sp>
      <p:sp>
        <p:nvSpPr>
          <p:cNvPr id="357395" name="AutoShape 19"/>
          <p:cNvSpPr>
            <a:spLocks noChangeArrowheads="1"/>
          </p:cNvSpPr>
          <p:nvPr/>
        </p:nvSpPr>
        <p:spPr bwMode="auto">
          <a:xfrm rot="-5400000">
            <a:off x="3968750" y="4821238"/>
            <a:ext cx="266700" cy="304800"/>
          </a:xfrm>
          <a:prstGeom prst="triangle">
            <a:avLst>
              <a:gd name="adj" fmla="val 50000"/>
            </a:avLst>
          </a:prstGeom>
          <a:noFill/>
          <a:ln w="12700">
            <a:solidFill>
              <a:schemeClr val="tx1"/>
            </a:solidFill>
            <a:miter lim="800000"/>
          </a:ln>
          <a:effectLst/>
        </p:spPr>
        <p:txBody>
          <a:bodyPr wrap="none" lIns="107950" tIns="53975" rIns="107950" bIns="53975" anchor="ctr"/>
          <a:lstStyle/>
          <a:p>
            <a:endParaRPr lang="en-US"/>
          </a:p>
        </p:txBody>
      </p:sp>
      <p:sp>
        <p:nvSpPr>
          <p:cNvPr id="357396" name="Text Box 20"/>
          <p:cNvSpPr txBox="1">
            <a:spLocks noChangeArrowheads="1"/>
          </p:cNvSpPr>
          <p:nvPr/>
        </p:nvSpPr>
        <p:spPr bwMode="auto">
          <a:xfrm>
            <a:off x="1335088" y="5913438"/>
            <a:ext cx="2946400" cy="382587"/>
          </a:xfrm>
          <a:prstGeom prst="rect">
            <a:avLst/>
          </a:prstGeom>
          <a:noFill/>
          <a:ln w="9525">
            <a:noFill/>
            <a:miter lim="800000"/>
          </a:ln>
          <a:effectLst/>
        </p:spPr>
        <p:txBody>
          <a:bodyPr lIns="107950" tIns="53975" rIns="107950" bIns="53975">
            <a:spAutoFit/>
          </a:bodyPr>
          <a:lstStyle/>
          <a:p>
            <a:pPr>
              <a:spcBef>
                <a:spcPct val="50000"/>
              </a:spcBef>
            </a:pPr>
            <a:r>
              <a:rPr lang="en-US" sz="1800" i="1">
                <a:solidFill>
                  <a:srgbClr val="00CCFF"/>
                </a:solidFill>
              </a:rPr>
              <a:t>Subsystem responsibility</a:t>
            </a:r>
            <a:endParaRPr lang="en-US" sz="1800" i="1">
              <a:solidFill>
                <a:srgbClr val="00CCFF"/>
              </a:solidFill>
            </a:endParaRPr>
          </a:p>
        </p:txBody>
      </p:sp>
      <p:sp>
        <p:nvSpPr>
          <p:cNvPr id="357397" name="Line 21"/>
          <p:cNvSpPr>
            <a:spLocks noChangeShapeType="1"/>
          </p:cNvSpPr>
          <p:nvPr/>
        </p:nvSpPr>
        <p:spPr bwMode="auto">
          <a:xfrm flipV="1">
            <a:off x="2698750" y="5586413"/>
            <a:ext cx="0" cy="363537"/>
          </a:xfrm>
          <a:prstGeom prst="line">
            <a:avLst/>
          </a:prstGeom>
          <a:noFill/>
          <a:ln w="28575">
            <a:solidFill>
              <a:schemeClr val="hlink"/>
            </a:solidFill>
            <a:round/>
            <a:tailEnd type="triangle" w="med" len="med"/>
          </a:ln>
          <a:effectLst/>
        </p:spPr>
        <p:txBody>
          <a:bodyPr wrap="none" lIns="107950" tIns="53975" rIns="107950" bIns="53975" anchor="ctr"/>
          <a:lstStyle/>
          <a:p>
            <a:endParaRPr lang="en-US"/>
          </a:p>
        </p:txBody>
      </p:sp>
      <p:sp>
        <p:nvSpPr>
          <p:cNvPr id="357401" name="Rectangle 25"/>
          <p:cNvSpPr>
            <a:spLocks noChangeArrowheads="1"/>
          </p:cNvSpPr>
          <p:nvPr/>
        </p:nvSpPr>
        <p:spPr bwMode="auto">
          <a:xfrm>
            <a:off x="5473700" y="4495800"/>
            <a:ext cx="2289175" cy="1654175"/>
          </a:xfrm>
          <a:prstGeom prst="rect">
            <a:avLst/>
          </a:prstGeom>
          <a:solidFill>
            <a:srgbClr val="FFFFCC"/>
          </a:solidFill>
          <a:ln w="12700">
            <a:solidFill>
              <a:srgbClr val="8A0E5E"/>
            </a:solidFill>
            <a:miter lim="800000"/>
          </a:ln>
        </p:spPr>
        <p:txBody>
          <a:bodyPr/>
          <a:lstStyle/>
          <a:p>
            <a:endParaRPr lang="en-US"/>
          </a:p>
        </p:txBody>
      </p:sp>
      <p:sp>
        <p:nvSpPr>
          <p:cNvPr id="357402" name="Rectangle 26"/>
          <p:cNvSpPr>
            <a:spLocks noChangeArrowheads="1"/>
          </p:cNvSpPr>
          <p:nvPr/>
        </p:nvSpPr>
        <p:spPr bwMode="auto">
          <a:xfrm>
            <a:off x="5600700" y="5151438"/>
            <a:ext cx="2030413" cy="244475"/>
          </a:xfrm>
          <a:prstGeom prst="rect">
            <a:avLst/>
          </a:prstGeom>
          <a:noFill/>
          <a:ln w="9525">
            <a:noFill/>
            <a:miter lim="800000"/>
          </a:ln>
        </p:spPr>
        <p:txBody>
          <a:bodyPr wrap="none" lIns="0" tIns="0" rIns="0" bIns="0">
            <a:spAutoFit/>
          </a:bodyPr>
          <a:lstStyle/>
          <a:p>
            <a:pPr algn="ctr"/>
            <a:r>
              <a:rPr lang="en-US" sz="1600" dirty="0" err="1"/>
              <a:t>CourseCatalogSystem</a:t>
            </a:r>
            <a:endParaRPr lang="en-US" sz="1600" dirty="0"/>
          </a:p>
        </p:txBody>
      </p:sp>
      <p:sp>
        <p:nvSpPr>
          <p:cNvPr id="357403" name="Rectangle 27"/>
          <p:cNvSpPr>
            <a:spLocks noChangeArrowheads="1"/>
          </p:cNvSpPr>
          <p:nvPr/>
        </p:nvSpPr>
        <p:spPr bwMode="auto">
          <a:xfrm>
            <a:off x="5986463" y="4900613"/>
            <a:ext cx="1272784" cy="215444"/>
          </a:xfrm>
          <a:prstGeom prst="rect">
            <a:avLst/>
          </a:prstGeom>
          <a:noFill/>
          <a:ln w="9525">
            <a:noFill/>
            <a:miter lim="800000"/>
          </a:ln>
        </p:spPr>
        <p:txBody>
          <a:bodyPr wrap="none" lIns="0" tIns="0" rIns="0" bIns="0">
            <a:spAutoFit/>
          </a:bodyPr>
          <a:lstStyle/>
          <a:p>
            <a:r>
              <a:rPr lang="en-US" sz="1400" dirty="0"/>
              <a:t>&lt;&lt;subsystem&gt;&gt;</a:t>
            </a:r>
            <a:endParaRPr lang="en-US" sz="1400" dirty="0"/>
          </a:p>
        </p:txBody>
      </p:sp>
      <p:grpSp>
        <p:nvGrpSpPr>
          <p:cNvPr id="2" name="Group 28"/>
          <p:cNvGrpSpPr/>
          <p:nvPr/>
        </p:nvGrpSpPr>
        <p:grpSpPr bwMode="auto">
          <a:xfrm>
            <a:off x="6432550" y="4595813"/>
            <a:ext cx="368300" cy="266700"/>
            <a:chOff x="2180" y="2672"/>
            <a:chExt cx="232" cy="168"/>
          </a:xfrm>
        </p:grpSpPr>
        <p:sp>
          <p:nvSpPr>
            <p:cNvPr id="357405" name="Rectangle 29"/>
            <p:cNvSpPr>
              <a:spLocks noChangeArrowheads="1"/>
            </p:cNvSpPr>
            <p:nvPr/>
          </p:nvSpPr>
          <p:spPr bwMode="auto">
            <a:xfrm>
              <a:off x="2244" y="2672"/>
              <a:ext cx="168" cy="168"/>
            </a:xfrm>
            <a:prstGeom prst="rect">
              <a:avLst/>
            </a:prstGeom>
            <a:solidFill>
              <a:srgbClr val="FFFFCC"/>
            </a:solidFill>
            <a:ln w="12700">
              <a:solidFill>
                <a:srgbClr val="990033"/>
              </a:solidFill>
              <a:miter lim="800000"/>
            </a:ln>
          </p:spPr>
          <p:txBody>
            <a:bodyPr/>
            <a:lstStyle/>
            <a:p>
              <a:endParaRPr lang="en-US"/>
            </a:p>
          </p:txBody>
        </p:sp>
        <p:sp>
          <p:nvSpPr>
            <p:cNvPr id="357406" name="Rectangle 30"/>
            <p:cNvSpPr>
              <a:spLocks noChangeArrowheads="1"/>
            </p:cNvSpPr>
            <p:nvPr/>
          </p:nvSpPr>
          <p:spPr bwMode="auto">
            <a:xfrm>
              <a:off x="2180" y="2773"/>
              <a:ext cx="118" cy="40"/>
            </a:xfrm>
            <a:prstGeom prst="rect">
              <a:avLst/>
            </a:prstGeom>
            <a:solidFill>
              <a:srgbClr val="FFFFCC"/>
            </a:solidFill>
            <a:ln w="12700">
              <a:solidFill>
                <a:srgbClr val="990033"/>
              </a:solidFill>
              <a:miter lim="800000"/>
            </a:ln>
          </p:spPr>
          <p:txBody>
            <a:bodyPr/>
            <a:lstStyle/>
            <a:p>
              <a:endParaRPr lang="en-US"/>
            </a:p>
          </p:txBody>
        </p:sp>
        <p:sp>
          <p:nvSpPr>
            <p:cNvPr id="357407" name="Rectangle 31"/>
            <p:cNvSpPr>
              <a:spLocks noChangeArrowheads="1"/>
            </p:cNvSpPr>
            <p:nvPr/>
          </p:nvSpPr>
          <p:spPr bwMode="auto">
            <a:xfrm>
              <a:off x="2180" y="2699"/>
              <a:ext cx="118" cy="39"/>
            </a:xfrm>
            <a:prstGeom prst="rect">
              <a:avLst/>
            </a:prstGeom>
            <a:solidFill>
              <a:srgbClr val="FFFFCC"/>
            </a:solidFill>
            <a:ln w="12700">
              <a:solidFill>
                <a:srgbClr val="990033"/>
              </a:solidFill>
              <a:miter lim="800000"/>
            </a:ln>
          </p:spPr>
          <p:txBody>
            <a:bodyPr/>
            <a:lstStyle/>
            <a:p>
              <a:endParaRPr lang="en-US"/>
            </a:p>
          </p:txBody>
        </p:sp>
      </p:grpSp>
      <p:sp>
        <p:nvSpPr>
          <p:cNvPr id="357409" name="Rectangle 33"/>
          <p:cNvSpPr>
            <a:spLocks noChangeArrowheads="1"/>
          </p:cNvSpPr>
          <p:nvPr/>
        </p:nvSpPr>
        <p:spPr bwMode="auto">
          <a:xfrm>
            <a:off x="5673725" y="5567363"/>
            <a:ext cx="1955800" cy="488950"/>
          </a:xfrm>
          <a:prstGeom prst="rect">
            <a:avLst/>
          </a:prstGeom>
          <a:solidFill>
            <a:srgbClr val="FFFFCC"/>
          </a:solidFill>
          <a:ln w="9525">
            <a:noFill/>
            <a:miter lim="800000"/>
          </a:ln>
        </p:spPr>
        <p:txBody>
          <a:bodyPr wrap="none" lIns="0" tIns="0" rIns="0" bIns="0">
            <a:spAutoFit/>
          </a:bodyPr>
          <a:lstStyle/>
          <a:p>
            <a:r>
              <a:rPr lang="en-US" sz="1600" dirty="0" err="1"/>
              <a:t>getCourseOfferings</a:t>
            </a:r>
            <a:r>
              <a:rPr lang="en-US" sz="1600" dirty="0"/>
              <a:t> ()</a:t>
            </a:r>
            <a:endParaRPr lang="en-US" sz="1600" dirty="0"/>
          </a:p>
          <a:p>
            <a:r>
              <a:rPr lang="en-US" sz="1600" dirty="0"/>
              <a:t>Initialize ()</a:t>
            </a:r>
            <a:endParaRPr lang="en-US" sz="1600" dirty="0"/>
          </a:p>
        </p:txBody>
      </p:sp>
      <p:sp>
        <p:nvSpPr>
          <p:cNvPr id="357410" name="Line 34"/>
          <p:cNvSpPr>
            <a:spLocks noChangeShapeType="1"/>
          </p:cNvSpPr>
          <p:nvPr/>
        </p:nvSpPr>
        <p:spPr bwMode="auto">
          <a:xfrm>
            <a:off x="5476875" y="5424488"/>
            <a:ext cx="2286000" cy="0"/>
          </a:xfrm>
          <a:prstGeom prst="line">
            <a:avLst/>
          </a:prstGeom>
          <a:noFill/>
          <a:ln w="12700">
            <a:solidFill>
              <a:srgbClr val="990033"/>
            </a:solidFill>
            <a:round/>
          </a:ln>
          <a:effectLst/>
        </p:spPr>
        <p:txBody>
          <a:bodyPr lIns="107950" tIns="53975" rIns="107950" bIns="53975"/>
          <a:lstStyle/>
          <a:p>
            <a:endParaRPr lang="en-US"/>
          </a:p>
        </p:txBody>
      </p:sp>
      <p:sp>
        <p:nvSpPr>
          <p:cNvPr id="357411" name="Line 35"/>
          <p:cNvSpPr>
            <a:spLocks noChangeShapeType="1"/>
          </p:cNvSpPr>
          <p:nvPr/>
        </p:nvSpPr>
        <p:spPr bwMode="auto">
          <a:xfrm>
            <a:off x="5476875" y="5557838"/>
            <a:ext cx="2286000" cy="0"/>
          </a:xfrm>
          <a:prstGeom prst="line">
            <a:avLst/>
          </a:prstGeom>
          <a:noFill/>
          <a:ln w="12700">
            <a:solidFill>
              <a:srgbClr val="990033"/>
            </a:solidFill>
            <a:round/>
          </a:ln>
          <a:effectLst/>
        </p:spPr>
        <p:txBody>
          <a:bodyPr lIns="107950" tIns="53975" rIns="107950" bIns="53975"/>
          <a:lstStyle/>
          <a:p>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0</TotalTime>
  <Words>18031</Words>
  <Application>WPS 演示</Application>
  <PresentationFormat>全屏显示(4:3)</PresentationFormat>
  <Paragraphs>1204</Paragraphs>
  <Slides>34</Slides>
  <Notes>33</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34</vt:i4>
      </vt:variant>
    </vt:vector>
  </HeadingPairs>
  <TitlesOfParts>
    <vt:vector size="49" baseType="lpstr">
      <vt:lpstr>Arial</vt:lpstr>
      <vt:lpstr>宋体</vt:lpstr>
      <vt:lpstr>Wingdings</vt:lpstr>
      <vt:lpstr>Wingdings 3</vt:lpstr>
      <vt:lpstr>Verdana</vt:lpstr>
      <vt:lpstr>Wingdings 2</vt:lpstr>
      <vt:lpstr>Gungsuh</vt:lpstr>
      <vt:lpstr>ZapfHumnst BT</vt:lpstr>
      <vt:lpstr>Symbol</vt:lpstr>
      <vt:lpstr>Arial Narrow</vt:lpstr>
      <vt:lpstr>Lucida Sans Unicode</vt:lpstr>
      <vt:lpstr>微软雅黑</vt:lpstr>
      <vt:lpstr>黑体</vt:lpstr>
      <vt:lpstr>Segoe Print</vt:lpstr>
      <vt:lpstr>聚合</vt:lpstr>
      <vt:lpstr>Object-Oriented Analysis and Design with UML </vt:lpstr>
      <vt:lpstr>Objectives: Subsystem Design</vt:lpstr>
      <vt:lpstr>Subsystem Design in Context</vt:lpstr>
      <vt:lpstr>Subsystem Design Overview</vt:lpstr>
      <vt:lpstr>Review: Subsystems and Interfaces</vt:lpstr>
      <vt:lpstr>Subsystem Guidelines</vt:lpstr>
      <vt:lpstr>Subsystem Design Steps</vt:lpstr>
      <vt:lpstr>PowerPoint 演示文稿</vt:lpstr>
      <vt:lpstr>Subsystem Responsibilities</vt:lpstr>
      <vt:lpstr>Distributing Subsystem Responsibilities</vt:lpstr>
      <vt:lpstr>Modeling Convention:  Subsystem Interaction Diagrams</vt:lpstr>
      <vt:lpstr>Modeling Convention:  Subsystem Interaction Diagrams</vt:lpstr>
      <vt:lpstr>Example: CourseCatalogSystem Subsystem In Context</vt:lpstr>
      <vt:lpstr>Example: CourseCatalogSystem Subsystem In Context</vt:lpstr>
      <vt:lpstr>Incorporating the Architectural Mechanisms: Persistency</vt:lpstr>
      <vt:lpstr>Review: Incorporating JDBC: Steps</vt:lpstr>
      <vt:lpstr>Review: Incorporating JDBC: Steps (continued)</vt:lpstr>
      <vt:lpstr>Ex: Local CourseCatalogSystem Subsystem Interaction</vt:lpstr>
      <vt:lpstr>Ex: Local CourseCatalogSystem Subsystem Interaction</vt:lpstr>
      <vt:lpstr>Ex: Local CourseCatalogSystem Subsystem Interaction</vt:lpstr>
      <vt:lpstr>Example: Billing System Subsystem In Context</vt:lpstr>
      <vt:lpstr>Example: Billing System Subsystem In Context</vt:lpstr>
      <vt:lpstr>PowerPoint 演示文稿</vt:lpstr>
      <vt:lpstr>Example: Local BillingSystem Subsystem Interaction</vt:lpstr>
      <vt:lpstr>PowerPoint 演示文稿</vt:lpstr>
      <vt:lpstr>Example: CourseCatalogSystem Subsystem Elements</vt:lpstr>
      <vt:lpstr>Example: Billing System Subsystem Elements</vt:lpstr>
      <vt:lpstr>PowerPoint 演示文稿</vt:lpstr>
      <vt:lpstr>Subsystem Dependencies: Guidelines</vt:lpstr>
      <vt:lpstr>Example: CourseCatalogSystem Subsystem Dependencies</vt:lpstr>
      <vt:lpstr>Example: BillingSystem Subsystem Dependencies</vt:lpstr>
      <vt:lpstr>PowerPoint 演示文稿</vt:lpstr>
      <vt:lpstr>Checkpoints: Design Subsystems</vt:lpstr>
      <vt:lpstr>Review: Subsystem Design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Activity diagrams in UML 2.0</dc:title>
  <dc:creator>Gromit</dc:creator>
  <cp:lastModifiedBy>deii66</cp:lastModifiedBy>
  <cp:revision>161</cp:revision>
  <dcterms:created xsi:type="dcterms:W3CDTF">2004-04-19T19:12:00Z</dcterms:created>
  <dcterms:modified xsi:type="dcterms:W3CDTF">2017-06-10T12:36:45Z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ingua">
    <vt:lpwstr>English</vt:lpwstr>
  </property>
  <property fmtid="{D5CDD505-2E9C-101B-9397-08002B2CF9AE}" pid="3" name="Argomento">
    <vt:lpwstr>Activity diagrams in UML 2.0</vt:lpwstr>
  </property>
  <property fmtid="{D5CDD505-2E9C-101B-9397-08002B2CF9AE}" pid="4" name="KSOProductBuildVer">
    <vt:lpwstr>2052-10.1.0.6490</vt:lpwstr>
  </property>
</Properties>
</file>