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0" r:id="rId1"/>
  </p:sldMasterIdLst>
  <p:notesMasterIdLst>
    <p:notesMasterId r:id="rId56"/>
  </p:notesMasterIdLst>
  <p:handoutMasterIdLst>
    <p:handoutMasterId r:id="rId57"/>
  </p:handoutMasterIdLst>
  <p:sldIdLst>
    <p:sldId id="394" r:id="rId2"/>
    <p:sldId id="502" r:id="rId3"/>
    <p:sldId id="493" r:id="rId4"/>
    <p:sldId id="494" r:id="rId5"/>
    <p:sldId id="495" r:id="rId6"/>
    <p:sldId id="496" r:id="rId7"/>
    <p:sldId id="497" r:id="rId8"/>
    <p:sldId id="498" r:id="rId9"/>
    <p:sldId id="499" r:id="rId10"/>
    <p:sldId id="500" r:id="rId11"/>
    <p:sldId id="444" r:id="rId12"/>
    <p:sldId id="445" r:id="rId13"/>
    <p:sldId id="491" r:id="rId14"/>
    <p:sldId id="492"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 id="464" r:id="rId33"/>
    <p:sldId id="465" r:id="rId34"/>
    <p:sldId id="466" r:id="rId35"/>
    <p:sldId id="501" r:id="rId36"/>
    <p:sldId id="467" r:id="rId37"/>
    <p:sldId id="468" r:id="rId38"/>
    <p:sldId id="469" r:id="rId39"/>
    <p:sldId id="470" r:id="rId40"/>
    <p:sldId id="471" r:id="rId41"/>
    <p:sldId id="472" r:id="rId42"/>
    <p:sldId id="473" r:id="rId43"/>
    <p:sldId id="474" r:id="rId44"/>
    <p:sldId id="475" r:id="rId45"/>
    <p:sldId id="476" r:id="rId46"/>
    <p:sldId id="477" r:id="rId47"/>
    <p:sldId id="478" r:id="rId48"/>
    <p:sldId id="479" r:id="rId49"/>
    <p:sldId id="480" r:id="rId50"/>
    <p:sldId id="481" r:id="rId51"/>
    <p:sldId id="482" r:id="rId52"/>
    <p:sldId id="489" r:id="rId53"/>
    <p:sldId id="425" r:id="rId54"/>
    <p:sldId id="488" r:id="rId55"/>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7C80"/>
    <a:srgbClr val="808080"/>
    <a:srgbClr val="0099FF"/>
    <a:srgbClr val="33CCCC"/>
    <a:srgbClr val="00CCFF"/>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236" autoAdjust="0"/>
    <p:restoredTop sz="85267" autoAdjust="0"/>
  </p:normalViewPr>
  <p:slideViewPr>
    <p:cSldViewPr snapToGrid="0">
      <p:cViewPr varScale="1">
        <p:scale>
          <a:sx n="90" d="100"/>
          <a:sy n="90" d="100"/>
        </p:scale>
        <p:origin x="-324" y="-108"/>
      </p:cViewPr>
      <p:guideLst>
        <p:guide orient="horz" pos="2736"/>
        <p:guide pos="3792"/>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75" d="100"/>
        <a:sy n="75" d="100"/>
      </p:scale>
      <p:origin x="0" y="3846"/>
    </p:cViewPr>
  </p:sorterViewPr>
  <p:notesViewPr>
    <p:cSldViewPr snapToGrid="0">
      <p:cViewPr>
        <p:scale>
          <a:sx n="100" d="100"/>
          <a:sy n="100" d="100"/>
        </p:scale>
        <p:origin x="-816" y="1194"/>
      </p:cViewPr>
      <p:guideLst>
        <p:guide orient="horz" pos="2579"/>
        <p:guide pos="44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4.xml"/><Relationship Id="rId6" Type="http://schemas.openxmlformats.org/officeDocument/2006/relationships/slide" Target="slides/slide14.xml"/><Relationship Id="rId5" Type="http://schemas.openxmlformats.org/officeDocument/2006/relationships/slide" Target="slides/slide13.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square" lIns="19146" tIns="0" rIns="19146" bIns="0" numCol="1" anchor="t" anchorCtr="0" compatLnSpc="1">
            <a:prstTxWarp prst="textNoShape">
              <a:avLst/>
            </a:prstTxWarp>
          </a:bodyPr>
          <a:lstStyle>
            <a:lvl1pPr defTabSz="919163">
              <a:defRPr i="1"/>
            </a:lvl1pPr>
          </a:lstStyle>
          <a:p>
            <a:r>
              <a:rPr lang="zh-CN" altLang="en-US"/>
              <a:t>Principles of Object Technology Instructor Notes</a:t>
            </a:r>
          </a:p>
        </p:txBody>
      </p:sp>
      <p:sp>
        <p:nvSpPr>
          <p:cNvPr id="3075" name="Rectangle 3"/>
          <p:cNvSpPr>
            <a:spLocks noGrp="1" noChangeArrowheads="1"/>
          </p:cNvSpPr>
          <p:nvPr>
            <p:ph type="dt" sz="quarter" idx="1"/>
          </p:nvPr>
        </p:nvSpPr>
        <p:spPr bwMode="auto">
          <a:xfrm>
            <a:off x="3971925" y="0"/>
            <a:ext cx="3038475" cy="466725"/>
          </a:xfrm>
          <a:prstGeom prst="rect">
            <a:avLst/>
          </a:prstGeom>
          <a:noFill/>
          <a:ln w="9525">
            <a:noFill/>
            <a:miter lim="800000"/>
            <a:headEnd/>
            <a:tailEnd/>
          </a:ln>
          <a:effectLst/>
        </p:spPr>
        <p:txBody>
          <a:bodyPr vert="horz" wrap="square" lIns="19146" tIns="0" rIns="19146" bIns="0" numCol="1" anchor="t" anchorCtr="0" compatLnSpc="1">
            <a:prstTxWarp prst="textNoShape">
              <a:avLst/>
            </a:prstTxWarp>
          </a:bodyPr>
          <a:lstStyle>
            <a:lvl1pPr algn="r" defTabSz="919163">
              <a:defRPr i="1"/>
            </a:lvl1pPr>
          </a:lstStyle>
          <a:p>
            <a:endParaRPr lang="en-US" altLang="zh-CN"/>
          </a:p>
        </p:txBody>
      </p:sp>
      <p:sp>
        <p:nvSpPr>
          <p:cNvPr id="3076" name="Rectangle 4"/>
          <p:cNvSpPr>
            <a:spLocks noGrp="1" noChangeArrowheads="1"/>
          </p:cNvSpPr>
          <p:nvPr>
            <p:ph type="ftr" sz="quarter" idx="2"/>
          </p:nvPr>
        </p:nvSpPr>
        <p:spPr bwMode="auto">
          <a:xfrm>
            <a:off x="0" y="8829675"/>
            <a:ext cx="3038475" cy="466725"/>
          </a:xfrm>
          <a:prstGeom prst="rect">
            <a:avLst/>
          </a:prstGeom>
          <a:noFill/>
          <a:ln w="9525">
            <a:noFill/>
            <a:miter lim="800000"/>
            <a:headEnd/>
            <a:tailEnd/>
          </a:ln>
          <a:effectLst/>
        </p:spPr>
        <p:txBody>
          <a:bodyPr vert="horz" wrap="square" lIns="19146" tIns="0" rIns="19146" bIns="0" numCol="1" anchor="b" anchorCtr="0" compatLnSpc="1">
            <a:prstTxWarp prst="textNoShape">
              <a:avLst/>
            </a:prstTxWarp>
          </a:bodyPr>
          <a:lstStyle>
            <a:lvl1pPr defTabSz="919163">
              <a:defRPr i="1"/>
            </a:lvl1pPr>
          </a:lstStyle>
          <a:p>
            <a:r>
              <a:rPr lang="zh-CN" altLang="en-US"/>
              <a:t>Module 2 - Principles of Visual Modeling</a:t>
            </a:r>
            <a:endParaRPr lang="en-US" altLang="zh-CN"/>
          </a:p>
        </p:txBody>
      </p:sp>
      <p:sp>
        <p:nvSpPr>
          <p:cNvPr id="3077" name="Rectangle 5"/>
          <p:cNvSpPr>
            <a:spLocks noGrp="1" noChangeArrowheads="1"/>
          </p:cNvSpPr>
          <p:nvPr>
            <p:ph type="sldNum" sz="quarter" idx="3"/>
          </p:nvPr>
        </p:nvSpPr>
        <p:spPr bwMode="auto">
          <a:xfrm>
            <a:off x="3971925" y="8829675"/>
            <a:ext cx="3038475" cy="466725"/>
          </a:xfrm>
          <a:prstGeom prst="rect">
            <a:avLst/>
          </a:prstGeom>
          <a:noFill/>
          <a:ln w="9525">
            <a:noFill/>
            <a:miter lim="800000"/>
            <a:headEnd/>
            <a:tailEnd/>
          </a:ln>
          <a:effectLst/>
        </p:spPr>
        <p:txBody>
          <a:bodyPr vert="horz" wrap="square" lIns="19146" tIns="0" rIns="19146" bIns="0" numCol="1" anchor="b" anchorCtr="0" compatLnSpc="1">
            <a:prstTxWarp prst="textNoShape">
              <a:avLst/>
            </a:prstTxWarp>
          </a:bodyPr>
          <a:lstStyle>
            <a:lvl1pPr algn="r" defTabSz="919163">
              <a:defRPr i="1"/>
            </a:lvl1pPr>
          </a:lstStyle>
          <a:p>
            <a:fld id="{851F73CD-709F-4552-8740-D63F08188CEB}" type="slidenum">
              <a:rPr lang="zh-CN" altLang="en-US"/>
              <a:pPr/>
              <a:t>‹#›</a:t>
            </a:fld>
            <a:endParaRPr lang="en-US" altLang="zh-CN"/>
          </a:p>
        </p:txBody>
      </p:sp>
      <p:sp>
        <p:nvSpPr>
          <p:cNvPr id="3078" name="Rectangle 6"/>
          <p:cNvSpPr>
            <a:spLocks noChangeArrowheads="1"/>
          </p:cNvSpPr>
          <p:nvPr/>
        </p:nvSpPr>
        <p:spPr bwMode="auto">
          <a:xfrm>
            <a:off x="3125788" y="8853488"/>
            <a:ext cx="754062" cy="258762"/>
          </a:xfrm>
          <a:prstGeom prst="rect">
            <a:avLst/>
          </a:prstGeom>
          <a:noFill/>
          <a:ln w="9525">
            <a:noFill/>
            <a:miter lim="800000"/>
            <a:headEnd/>
            <a:tailEnd/>
          </a:ln>
          <a:effectLst/>
        </p:spPr>
        <p:txBody>
          <a:bodyPr wrap="none" lIns="87752" tIns="44674" rIns="87752" bIns="44674">
            <a:spAutoFit/>
          </a:bodyPr>
          <a:lstStyle/>
          <a:p>
            <a:pPr algn="ctr" defTabSz="873125">
              <a:lnSpc>
                <a:spcPct val="90000"/>
              </a:lnSpc>
            </a:pPr>
            <a:r>
              <a:rPr lang="en-US" altLang="zh-CN" sz="1200"/>
              <a:t>Page </a:t>
            </a:r>
            <a:fld id="{57188769-4AC8-4917-89A8-A17F5BF2F9CF}" type="slidenum">
              <a:rPr lang="en-US" altLang="zh-CN" sz="1200"/>
              <a:pPr algn="ctr" defTabSz="873125">
                <a:lnSpc>
                  <a:spcPct val="90000"/>
                </a:lnSpc>
              </a:pPr>
              <a:t>‹#›</a:t>
            </a:fld>
            <a:endParaRPr lang="en-US" altLang="zh-CN" sz="1200"/>
          </a:p>
        </p:txBody>
      </p:sp>
    </p:spTree>
    <p:extLst>
      <p:ext uri="{BB962C8B-B14F-4D97-AF65-F5344CB8AC3E}">
        <p14:creationId xmlns:p14="http://schemas.microsoft.com/office/powerpoint/2010/main" val="317878900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9-11T09:56:34.552"/>
    </inkml:context>
    <inkml:brush xml:id="br0">
      <inkml:brushProperty name="width" value="0.24694" units="cm"/>
      <inkml:brushProperty name="height" value="0.10583" units="cm"/>
      <inkml:brushProperty name="color" value="#1FAECD"/>
      <inkml:brushProperty name="fitToCurve" value="1"/>
      <inkml:brushProperty name="ignorePressure" value="1"/>
    </inkml:brush>
  </inkml:definitions>
  <inkml:trace contextRef="#ctx0" brushRef="#br0">2481 364 12,'-17'31'11,"17"-31"-1,-11 31-1,6-16-1,5-15 0,-2 21 0,2-21-2,0 0 0,0 0-1,0 0 1,2-28-2,-2 10-1,0-8-2,5-2-1,-5-6 0,-2-2 1,2-2-1,-18 4 1,14 1-1,-14 2 0,7 0 0,-15 2 1,4 7-1,-11 1 0,4 5 0,-4 1 0,-13 5 0,-5 3 0,-8 5 0,-3 6 0,-9 4 0,-6 8 0,-4 8 0,-3 5 0,-1 7 0,-3 9-1,2 6 2,-2 8-2,4 2 1,3 7 0,-1 4 0,3 2-1,-2 3 1,3 5 0,4 4 0,3 0 0,-1 4 0,3 2 0,6 10 0,-1 1 1,9 2-1,2 3 1,2 4 0,5 3 0,-3-7 0,12 6-1,-2-8 1,12 1-1,-2-4 1,3 0-1,6-3 1,3-4-2,10 3 1,-2-7 1,7 0-1,-5-6 1,10-2-1,14-3 2,-1-7-1,4-5 0,6-4 0,5-3 1,0-4-1,10-3 0,-1-6 0,-5-6 0,7-2 0,4-7 0,5-6 0,2-6 0,4-10 0,5-9-1,4-3 1,0-5-1,0-8 1,2-6-1,-4-4 1,-1-6-1,-3-2 0,4-2 1,0-3-1,-3-5 1,-4 3-1,1 2 1,-1-3-1,0-3 0,2 5 1,-8-8-1,0 2 0,-1-2-1,-3 1 1,3-3 0,-1-3 0,-1-6 0,1-1 0,-5-5 0,0-3 1,-1-6-1,-1-1 0,-6-2 0,-1 2 0,-2-5 0,-4 8 0,-1-7 0,-2 8 0,-3 6 1,-2-3-1,-7 6 0,3-3 0,-6 2 0,0-2 0,5 6 0,-10-6 0,8-2 0,1 4 1,2-5-1,-5 3 0,9 2 1,-7 3-1,-6 4 0,8-1 0,-10 5 0,1 0 0,-5 0 0,3-1-1,-3 7 1,0-2-1,2-1 1,-8 3 0,4-2-1,-2 2 1,0 7-1,-1 5 1,-3 0 0,-10 4 0,8 6 0,-6 2 0,-5 4 0,19 15 0,-29-18 0,12 15 0,1 1-1,16 2 0,-28 7 1,28-7-1,-23 19 1,1-5 0,5 3 0,-1 2-1,-1 3 1,-3 1 0,4 2 0,-2 3 0,0 1 0,1 4-1,-3 3 1,2-2 0,2 4 0,-2 3-1,2 2 2,-1 4-2,3 1 1,-1 3 0,1 6 0,1 0 0,0 5 0,-1 5 0,5 0 0,-2 0 0,2 3 0,-4-6 0,6 3 1,0-11-1,0 1 0,2 3 0,-1-1 0,-1-3 0,4 1 0,1 2 0,-2-1 0,3 2 0,-1 4 0,2-8 0,0-1 0,4 0 0,0-1 1,-2-3-1,4-1 0,-2-4 0,1-3 1,3-1-1,-1-5 0,3 0 1,1-1-1,2-4 0,-2-1 0,4-2 1,0-1-1,-1-6 0,3 2 0,-2-1 0,3-3 0,1-1 1,-4-2-1,3 1 0,3-5 1,-1 5-1,0-5 0,4-4 0,0-2 1,0-2-1,4-3 0,-2-2 0,3 0 1,1-4-1,-5 1 0,3-4 0,7-7 1,0 6-1,-2-6 0,2 3 0,-3-1 1,3-3-2,0-1 2,-1 3-1,-4 2 0,-1-4 0,-1 1 0,3-5 0,-3 4 0,2-1 0,-5-4 0,3-1 0,0 1 0,-1-1 0,-1-1-1,-2-3 1,-2 3 0,4-4 0,-5 1 0,1-1-1,-4-3 1,1 1-1,1-3 1,-2-1-1,1 1 0,-1-2 0,1 0 0,-6 2-1,4 0 0,-6 2 1,0 0-1,-4 5 1,5 0 0,-9 3-1,3 4 2,-4 17-1,2-24 1,-2 24-1,0 0 1,-6-19 0,6 19 0,0 0-1,0 0 1,-18 4 0,18-4 0,-16 17-1,16-17 1,-17 29 0,6-12 0,-2 5 0,4-1 0,0 5 0,-6 1 0,12 4 0,-12 2 0,8 0 1,-4 1-1,3 2 0,-1 2 1,2-2 0,1 0-1,-1-3 1,5-1-1,-1-1 1,3 0 0,-2-3 0,2-3-1,0 1 1,0-2-1,2 0 1,-1-3-1,3-6 0,-6 1 1,8 5-1,-6-21 1,9 30-1,-5-14 0,3 5 1,2-6-1,4 6 0,0-2 1,-13-19-1,31 32 0,-13-23 0,0 1 0,4-3 0,-3-2 0,3 0 0,-2-3 0,2 1 1,-2-1-1,4-4 0,0 1 0,1-3 0,-1-1 1,2-2-1,0 0 0,-1-3 0,1 0 1,-1-2-1,-3-5 0,4 1 0,5 1 0,-3-4 0,-1 2 0,3 1 0,-3-3 0,-1 0 0,1 7 0,1-8 0,-4-1 0,-1 4 0,-2-7 0,1 0 0,-2-2 0,0 4 0,0-8 0,-2 3 0,-1 1 0,-3-3 0,1-2 0,-2 0 0,0-2 0,-2 2 0,0 1 0,-4-3 0,2 4 0,-1-2 0,1 5 0,-7 0 0,7 6 0,-7 2 0,-2 18 0,3-29 0,-3 29 0,-3-15 0,3 15 0,0 0 0,0 0-1,-19 3 1,19-3 0,-18 16 0,18-16-1,-24 27 1,11-6 0,0-1 0,1 1 0,1 3 0,1-2 0,1 4 0,0-2 1,0 4-1,0-3 0,0 1 0,1 0 0,3 0 0,-4 1 0,1-1 0,1 3 0,2-6 0,1 1 0,0-2 1,2 2-1,2-2 0,0-1 0,2-2 0,2 2 0,1-6 0,1 2 1,-1 2-1,-5-19 0,15 31 1,-15-31-1,18 22 1,-18-22-1,24 31 1,-24-31-1,31 24 0,-14-12 1,1-3-1,4 6 0,-2-9 0,8-1 1,-1-4-1,3-2 0,1 1 0,2 0 0,2-5 0,-1-1 0,1 1 0,-2 0 1,4-3-1,-6-4 0,4 1 0,-4 1 0,4-6 0,-4 1 0,2-1 0,0 1 0,-2 0 0,0 1 0,0-5 0,0 2 0,-7 3 0,7-7 1,-1 2-2,-3-1 2,3-3-1,-1 3 0,-3-2 0,1-1 0,6-1 0,-7 0 0,-2 0 0,-2-5 0,1 0 0,-1-1 0,-3-1 0,1 2 0,-4-2 0,-3 4 0,-4-4 0,0 5 0,-1 0 0,-3 6 0,-1-4 0,0 1 0,-4 3 0,1 4 0,-1 1 0,0 15 0,-5-24 0,5 24 0,-9-18 0,9 18 0,0 0 0,-22-10-1,22 10 1,-20-2 0,20 2 0,-22 4 0,22-4 0,-26 10 0,26-10 0,-33 16 0,33-16-1,-27 24 1,27-24 0,-28 29 1,13-10-2,1-2 1,-3 4 0,6-2 0,-3 3 0,-1-1 0,-5 1 1,7 2-2,-5-2 2,-4 4-2,5 0 2,1 5-2,1-4 2,0 1-1,13-2-1,-10-1 1,8 1 0,4-4 0,-2 1 0,2-4 0,-4 0 0,4-1 0,2 1 0,-2 0 0,2-2 0,7 1 1,-3 1-1,5-2 0,-11-17 0,29 26 0,-12-20 0,5 5 1,-4-1-1,0-5 0,6 2 0,0-5 0,0-2 0,1 0 0,1 0 0,2-2 0,1-7 0,4 6 0,2-6 0,-1 1-1,3 3 2,2-4-1,-1 0 0,2-3 0,1 0 0,1-3 0,-2-1 0,1-4 0,-3 3 0,-1-7 0,-1 3 0,-3-1 0,4-4 0,-10 0 0,1 0 0,1-5 0,-5-1 0,2-3 0,-2-1 0,-2 4 0,0-4 0,-6 1 0,2 1 0,3 5 0,-9-1 0,5 8 0,-10-2 0,6 7 0,0 0 0,-13 17 0,29-23 0,-29 23 0,20-15 0,-20 15 0,20-5 0,-20 5 0,0 0 0,17 1-1,-17-1 1,0 0 0,11 21 0,-11-21 0,7 21 0,-7-21 0,8 31 0,-5-13 0,1 0 1,0 6-1,-1 0 0,3 3 1,-1 2-1,1 2 1,1 0-1,0-1 1,3 4 0,1 0-1,1-1 1,3-2 0,0 2-1,3-1 1,0-1-1,3 2 1,-3-4-1,0 2 1,-1-7 0,-3 3-1,-3-1 1,-3 3-1,-3-1 1,-3-6-1,-6 4 0,-3-5 1,-6-1-1,0 1 1,-3-6-1,-2-4 0,-1-1 0,-1 0 0,2-5 0,-4 1 0,3-1 0,-3 0 0,-1-5 1,-1 0-1,-6-3 0,1-3 0,-2-1 0,-2-1 0,-2-4 0,0 2 0,-3-6 0,3 4 0,4-2 0,0 2-1,-2-1 1,2-6 0,3 1 0,2-2 0,3 1 0,1 2 0,3-2-1,3 2 1,3-4 0,13 21-1,-18-26 1,18 26 0,-10-20 0,10 20-1,0-16 1,0 16 0,0 0 0,0 0-1,0 0 1,0 0 0,17 0-1,-17 0 1,16 16 0,-16-16 0,22 22 0,-5-8 0,3-4 0,0 2 0,2 2 1,2-4-1,2 6 0,1-11 0,3 5 1,-3 4-1,2-2 0,6 2 1,2-8-2,1 5 2,-1-6-2,3 5 2,2-5-2,2-5 2,2 0-2,-4-10 1,2 5 0,0-2 0,2-2 1,0-1-2,0-2 1,0 2 0,-1-4 0,-1 4 0,0-7 1,2 1-1,-2-3 0,-3 0 0,1-1 0,0-4 0,-4-2 0,4-3 0,-3-2 0,-4-9 0,-2 2 0,-8-8 0,1 0 0,3-6 0,-3 4 0,-2-4 0,-4-3 0,0 4 0,-2-3 0,4 3 0,-1-6 0,-9-3 0,3-4 0,-2 3-1,3 0 1,-3-2 0,-2 1 0,-2 2-1,1 3 1,-7 6-1,3 4 1,-3 3 0,-3 7-1,0 3 1,0 3 0,2 9 0,-4 3 0,1 3 0,1 16 0,0-17 0,0 17 0,0 0-1,0 0 1,-17 14 0,17-14 0,-16 34-1,3-10 1,0 7 0,0 4 0,0 3 0,-1 1 1,-3 2-1,-3-1 0,-2 3 0,9 0 1,-9 3-1,6-3 1,1 3-1,-1 1 0,-3 3 1,8 0-1,4 1 1,-8 1-1,2-1 0,2 1 0,-1-1 0,1 6 0,3-5 0,1-4 1,1 2-1,3-4 0,-1-5 0,2 0 0,2-8 0,2-4 0,0 2 0,-2-5 0,4-5 0,1-1 0,-1 1 0,-1-2 0,3-2 0,1 0 0,-7-17 0,13 28 0,-13-28 1,17 24-1,-17-24 0,22 19 0,-22-19 0,18 12 0,-18-12 0,0 0 0,31 13 0,-14-13 0,1 6 0,4-10 0,2 8 0,-4-4 0,11-4 0,-5 4 0,-6-2 0,0 2 0,-2-5 0,6 0 0,-7-3 0,3 1 0,-2-4-1,2 1 1,-1-5 0,1-1 0,-2 1 0,-1-1 0,-1-1 0,2-4-1,-1 1 1,-1-1 0,3-3-1,-3-2 1,4-1 0,-3-2-1,-1-4 1,-1 4-1,1-6 1,3 3 0,-3-1-1,3 4 1,-3 0 0,-1 1-1,1 2 1,1 1 0,-4 4 0,-1 0 0,3 1-1,-6-1 1,0 6 0,-1-1 1,-8 16-1,13-26 0,-13 26 0,12-22 0,-12 22 0,0 0 0,8-19 0,-8 19 0,0 0 0,0 0 0,0 0 0,0 0-1,0 0 1,-17 4 0,17-4 0,-16 15 0,16-15 0,-24 24 0,24-24 0,-24 31 0,9-14 0,4 6 0,0-1 0,0 0 0,0-1 0,2 3 0,2 0 0,-2 2 1,0-1-1,1 3 0,1-2 0,3 1 1,-3 1-1,3-1 0,1 1 0,-1-6 0,4 4 0,0-6 0,4 5 0,-3-8 1,5 2-1,-2-2 0,3 0 0,0 0 0,-7-17 0,22 29 0,-22-29 0,28 28 0,-28-28 1,35 22-1,-17-11 1,2-5-1,0 1 1,2-2 0,-2-3-1,4 2 1,-2-6 0,0 2-1,0-4 1,2-1 0,-4-2-1,4-1 1,0 1-1,-2-3 0,0-2 1,2 0-1,-2-4 0,1 2 0,5 1 0,-2-1 0,3-3 0,-2 1 0,5-3 0,1 0 0,0-1 0,-4-1 0,0-3 0,0 2 0,-1-7 0,-1 1 0,-1-3 0,2 0 0,-6 0 0,3 0 0,-3 0 0,2-5 0,-2 9 0,0-2 0,0 3 0,-4 0 0,1 4 0,-3 3 0,-8 2 0,-8 17 0,16-21 0,-16 21 0,0 0 0,0 0 0,0 0 0,0 0 0,0 0 0,0 0 1,0 0-1,-26 17 1,26-17-1,-27 31 1,10-12 0,1 2 0,-2 1 0,1 2 0,1 2 0,5 1 0,-6 3 0,8-3-1,-2 4 1,2-5 0,-2 5-1,5-4 1,1 2-1,1-1 1,2 1-1,2-3 2,2 5-2,2-5 1,1-1-1,3 1 0,-3 0 1,10-4-1,-2 2 0,3-3 0,2-4 0,3 2 1,2-7-1,1 2 0,4-7 0,-1 1 1,2-6-1,3 1 0,-1-3 0,0-3 0,-5 1 1,1-8-1,-1 5 0,-1-6 0,-3 1 0,-3-2 1,1-2-1,-4-1 0,1-2 0,-1-2 0,-5 2 0,6-4 0,-2-3 0,-3 3 0,1-4 0,-4-1 0,1 0 0,-3 0 0,0-1 0,-5-2 0,-2-1 0,2-2 1,-6 2-2,-1 0 1,-1-1 0,-3-2 0,-2 2 0,-4 0 0,-1 4 0,-2-1 0,-1 2 0,-5 2 0,-5 4 0,2 1 0,-5 3 0,1 1-1,0 4 1,0 3 0,2 1 0,-3 4 0,5 1 0,-1 4 0,3 1 0,1 4 0,6 0 0,-2 3 0,3 2 0,17-12 0,-26 29 0,19-13-1,7-16 1,-5 31 0,6-16 0,3 1 0,-4-16 0,17 22 0,-17-22 0,33 19 0,-17-12 0,8-4 1,2-1-1,1-2 0,0 0 0,3 0 0,3-2 0,0-3 0,3-2 0,-1 0 0,0-1 0,-2-1 0,-2-1 0,2-2 0,-3 1 0,-3 1 0,2 2 0,-1-3 0,-1 1 0,4 0 0,2 1 0,-1-1 0,1-1 0,3-1 0,1 0 0,0 0-1,-1 0 2,-1 0-2,-2 0 1,0 4 0,-4 1 0,-1-2 0,-3 4 0,-3 0 0,-1 3 0,-1-1 0,-4 1 0,1 2 0,-17 0 0,27 2 0,-27-2 0,0 0 0,19 13 0,-19-13 0,0 21 0,0-5 0,-8 4 0,3 6 0,1 0 1,-3 5-1,-2 5 0,-1 2 0,1 1 1,-5 4-1,1 2 1,-2 1-1,-1 1 0,-5-3 1,3-1-1,2 0 0,-3-5 1,-1-5-1,4-3 0,-3-4 0,3-2 0,1-6 1,15-18-1,-29 27 0,29-27 0,-20 14 0,20-14 0,0 0 1,0 0-1,0 0 0,0 0 0,0 0 0,-6-19 0,6 19 1,19-26-1,-8 7 0,3-3 0,5-2 0,2-2 0,5-3 0,2-6-1,1-2 1,4-1 0,4-3 0,3-1 0,-3-2 0,-1 2 0,1 1 0,1 0 0,-3 8 0,2 2 0,-2 0 0,-1 2 0,1 7 0,4-2 0,1 3 0,-1-1-1,1 3 2,-2 2-2,1 3 1,1 0 0,-1 6 0,1-1 1,2 4-2,-2 0 2,1 5-1,-1 1 0,0 3 0,-1 1 0,-4 2 0,-4 3-1,-2 1 1,-5 4 0,-4 0 0,-2 4 0,-5 2 0,-2 3 0,-5 2 1,-4 1-1,-4 6 0,-4-2 0,-1 0 0,-8 3 0,1-1 0,-5 3 1,-1-3-1,-2-1 0,-2-3 0,1 2 1,1 0-1,-2-1 0,5-5 0,1-1 1,2 0-1,1-1 0,2 1 0,4-4 0,3 3 1,3-8-1,1 1 0,4-1 0,-2-15 0,7 26 0,-7-26 0,13 19 1,-13-19-1,18 10 0,-18-10 0,24 2 0,-24-2 0,31 0 0,-11-5 1,1 0-1,1-2 0,3-2 0,3-3 0,-1 2 0,6-6 0,2 1 0,2-1 0,-1-1 0,3-2 0,1 0 0,-1-3 0,1 0 0,2-6 0,-3 2 0,3-3 0,-2-3 0,4-4 0,2-4 0,-2 2 0,-4-8 0,2-1 0,4 1 0,-4 0 0,-1 4 1,-7 1-2,-1 0 2,-5 8-2,1 4 2,-3 3-2,-6 2 2,2 5-2,-6 4 1,6 1 0,-5 4 0,1 1 0,-18 9 0,26-12 0,-26 12 0,22-5 0,-22 5-1,0 0 1,13 15 0,-13-15 0,0 30 0,3-10 0,-1 6 0,2 3 0,1 4 0,6 3 1,2 3-1,4 4 0,7 4 0,1 1 1,1 4-1,3 4 1,0-4-1,1-1 1,-5 1-1,-1-4 0,-5 0 1,-7-5-1,-1-2 0,-5-5 1,-6-5-1,-7 0 0,-6-5 1,-2-5-1,-5-6 0,-2 4 0,-4-3 1,-3-4-1,-4 0 0,4-9 0,-4-3 1,0 0-1,0 0 0,-2-10 0,2-1 0,-7 1 0,-1-5-1,-3 1 2,0 2-2,4-2 2,-4-3-2,2 3 1,2-3 0,1 2 0,6-1 0,4 1 0,3 3 0,2-2 0,2 5 0,6-1 0,16 10-1,-20-12 1,20 12 0,0 0 0,0 0 0,0 0-1,0 0 1,0 0 0,0 0 0,18 19 0,-2-14 0,8 2 0,2 0 0,7-2 0,7 3 0,2-1 0,8-2 0,3 4 0,4-4 0,1 6 0,5-6 1,1 0-2,2 0 2,-4-2-1,8-1 0,-1-2 0,5-5 0,1 0 0,0-2 1,4-3-1,1-2 0,8-4 0,-3-1 1,5-2-1,1-2 1,3-1-1,1-4 0,4 2 0,2-2 1,-4-1-1,-6 1 0,-1-1 0,-7 1 0,-10-2 0,-9 8 0,-13 3 0,-14-2 0,-8 7 0,-7 3 0,-22 9 0,22-15 0,-22 15-1,0 0 0,0 0-1,-16-12-3,-10 10-3,1-8-14,-18 4-14,-21-4 0,-11-5-2,-22-3 3</inkml:trace>
  <inkml:trace contextRef="#ctx0" brushRef="#br0" timeOffset="31.2">6217 2172 21,'0'0'14,"0"0"0,0 0-2,19 3-1,5-6-2,5 1-1,13-5-1,9 4 0,17-7-1,7-1 0,10-4 0,-1-1-2,2-1 0,9 3 0,1-6-2,-7 3 0,-1-6-1,-2 4 0,-1 0 0,-10-1-1,2 4 1,-9-1-1,-8 3 0,-5 1 0,-9 6 0,-6-2-3,-10 4-4,-8 0-15,1-2-8,-23 7 1,21-10-1</inkml:trace>
  <inkml:trace contextRef="#ctx0" brushRef="#br0" timeOffset="32.2001">8050 1112 21,'-18'5'23,"-4"5"-8,1 5-3,5-1-1,5 5-2,11-19-3,-2 21-2,2-21-1,22 5-1,-2-9 0,-1-2-1,3-6 0,-22 12-1,27-30 1,-21 13-1,-10-2 0,-7 2 0,-6 2 0,-8 4 0,-3 3 0,-3 4-1,-4 4-4,-5 0-18,20 4-3,-2 3 1,22-7-2</inkml:trace>
</inkml:ink>
</file>

<file path=ppt/ink/ink2.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9-11T09:56:34.585"/>
    </inkml:context>
    <inkml:brush xml:id="br0">
      <inkml:brushProperty name="width" value="0.24694" units="cm"/>
      <inkml:brushProperty name="height" value="0.10583" units="cm"/>
      <inkml:brushProperty name="color" value="#1FAECD"/>
      <inkml:brushProperty name="fitToCurve" value="1"/>
      <inkml:brushProperty name="ignorePressure" value="1"/>
    </inkml:brush>
  </inkml:definitions>
  <inkml:trace contextRef="#ctx0" brushRef="#br0">0 906 10,'0'0'14,"-7"-17"0,7 17-2,0-17-1,0 17-2,7-26-1,3 10 0,1 1-1,6-6-1,-17 21 0,39-36-1,-24 12 0,19-4 0,-11 4 0,7-7 0,-4 6-1,6-6-1,0 5 1,3-10-2,3 3 1,5-1-1,2-2-1,4 0 1,0-1 0,7 0-1,2 1 0,2 3 1,-2 2-1,2 0 0,-2 2 0,4 5 0,-5 3 0,-1-3 0,-2 7-1,1-4 0,5 11 1,-2-6 0,4 6-1,-4 0 0,2 5 1,0 5-1,2 0 0,-4 3 1,-3 4-1,1 3 0,-2 4 0,-5 3 0,7 4 0,-7-1 1,0 5-1,0-1 0,-2 5 0,-4 0 2,-4 0-2,-1 0 0,-10 8 0,0-1 0,-7-2 1,-1 6-1,-5-1 0,-2-3 1,-7 4-1,-2 1 0,-2-3 1,1 3-1,-6 4 0,-1 0 1,-4-2-1,-1 6 0,-2 0 1,1-3-1,-3 0 1,-4 1-1,-3-4 0,-1 1 1,2-6-1,-3 4 1,-3-3-1,-1-3 1,-2 7-1,0-2 0,2 2 1,-4-3-1,-4-2 0,2 0 1,2-1-1,-2-6 0,0-1 0,2-1 1,-4-3-1,4-2 0,-2 0 1,2-2-1,0-1 0,-5 1 1,5-3-1,3 0 1,-6 0-1,6-2 0,-3-2 1,2 4-1,0-1 0,0 1 1,-2 3-1,0-2 0,0-1 0,2 2 1,-2 3-1,3-3 0,-3-1 0,0 1 0,4-2 0,2 3 0,-4 1 0,1 1 1,-1-2-1,0 2 0,4-2 0,1 6 0,-1-4 1,1 5-1,1-1 0,3-1 0,-2 2 0,1 2 0,1 0 1,0 2-1,2 1 0,0-3 0,-1 2 0,6 1 1,1-3-1,2 2 0,3 1 0,2-6 0,-1 3 1,1 0-1,8 1 0,-4-1 0,2-3 0,1 6 1,-1-3-1,2-3 0,0 1 0,1-1 0,-1-6 0,-2 2-1,7-3-1,-5-6-1,-4-15-4,23 26-3,3-21-12,-4 5-15,-3 1 0,2-1 1,-2 5 1</inkml:trace>
  <inkml:trace contextRef="#ctx0" brushRef="#br0" timeOffset="1">736 4516 14,'0'0'13,"7"-15"0,-7 15 0,0 0-2,-3-17-1,3 17 1,0 0-3,-10-16 0,10 16-1,0 0-1,-13-17-1,13 17 0,0 0-1,-28-2 0,28 2-1,-21 5-1,21-5 0,-22 16 0,22-16-1,-19 21 0,19-21 0,-19 25 0,19-25 0,-15 31 0,15-31 0,-11 31 0,11-15-1,0-16 1,0 25-1,0-25 1,9 26-1,-9-26 0,15 21 0,-15-21 0,21 15 1,-21-15-1,26 16 0,-26-16 0,32 5 0,-32-5 0,36-2 0,-14-1 1,-3-4-1,2-2 0,-1 4 0,-1-7 0,0 4 0,-19 8 1,32-21-1,-32 21 0,28-22 0,-28 22 0,19-31 0,-19 31 0,13-30 0,-13 30 0,4-29 1,-4 29-1,-4-27 0,4 27 0,-11-28 0,11 28 1,-19-19-1,19 19 0,-25-19 0,25 19 1,-28-7-1,28 7 0,-32 2 0,32-2 0,-35 9 1,35-9-1,-30 17 0,30-17 1,-32 29-1,32-29 0,-25 31 1,14-12-1,2 2 1,3 1-1,2-1 1,-1-2-1,7-2 0,-2-2 1,7 1-1,-7-16 0,15 24 0,-15-24 1,21 15-1,-21-15 0,24 7 0,-24-7 0,28-5 0,-28 5 0,34-12 1,-34 12-1,32-16 0,-32 16 0,34-20 0,-34 20 0,26-26 1,-26 26-1,23-26 0,-16 11 0,-5-1 0,0-1 0,-6 0 1,0 1-1,4 16 0,-15-27 0,15 27 0,-28-21 0,28 21 0,-30-13 0,11 9 0,19 4 0,-37 4 0,16 1 0,1 0 0,20-5 0,-34 21 0,15-6 0,2 0 0,4 1 0,-2 5 0,6-3 0,7 3 0,-4 0 0,6-21 0,4 26 0,-4-26 1,19 22-2,-19-22 2,30 8-1,-30-8 0,35-3 0,-14-2 0,-21 5 0,32-12 0,-32 12 0,30-21 0,-30 21 0,17-24 0,-17 24 2,2-26-2,-2 26 0,-12-15 0,12 15 0,-24-10 0,24 10 1,-30-6-1,30 6 0,-39 6 0,20-3 0,0 4-1,0 3 1,19-10 0,-30 16-3,30-16-1,-24 24-7,24-24-16,-8 22-7,8-22-1,0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10400" cy="466725"/>
          </a:xfrm>
          <a:prstGeom prst="rect">
            <a:avLst/>
          </a:prstGeom>
          <a:noFill/>
          <a:ln w="9525">
            <a:noFill/>
            <a:miter lim="800000"/>
            <a:headEnd/>
            <a:tailEnd/>
          </a:ln>
          <a:effectLst/>
        </p:spPr>
        <p:txBody>
          <a:bodyPr vert="horz" wrap="square" lIns="19146" tIns="0" rIns="19146" bIns="0" numCol="1" anchor="t" anchorCtr="0" compatLnSpc="1">
            <a:prstTxWarp prst="textNoShape">
              <a:avLst/>
            </a:prstTxWarp>
          </a:bodyPr>
          <a:lstStyle>
            <a:lvl1pPr algn="ctr" defTabSz="919163">
              <a:defRPr sz="2400">
                <a:latin typeface="Arial Narrow" pitchFamily="34" charset="0"/>
              </a:defRPr>
            </a:lvl1pPr>
          </a:lstStyle>
          <a:p>
            <a:r>
              <a:rPr lang="en-US" altLang="zh-CN"/>
              <a:t>Essentials of Visual Modeling w/ UML 2.0 - Instructor Notes</a:t>
            </a:r>
          </a:p>
        </p:txBody>
      </p:sp>
      <p:sp>
        <p:nvSpPr>
          <p:cNvPr id="2054" name="Rectangle 6"/>
          <p:cNvSpPr>
            <a:spLocks noChangeArrowheads="1"/>
          </p:cNvSpPr>
          <p:nvPr/>
        </p:nvSpPr>
        <p:spPr bwMode="auto">
          <a:xfrm>
            <a:off x="6096000" y="8705850"/>
            <a:ext cx="512763" cy="225425"/>
          </a:xfrm>
          <a:prstGeom prst="rect">
            <a:avLst/>
          </a:prstGeom>
          <a:noFill/>
          <a:ln w="9525">
            <a:noFill/>
            <a:miter lim="800000"/>
            <a:headEnd/>
            <a:tailEnd/>
          </a:ln>
          <a:effectLst/>
        </p:spPr>
        <p:txBody>
          <a:bodyPr wrap="none" lIns="87752" tIns="44674" rIns="87752" bIns="44674">
            <a:spAutoFit/>
          </a:bodyPr>
          <a:lstStyle/>
          <a:p>
            <a:pPr algn="ctr" defTabSz="873125">
              <a:lnSpc>
                <a:spcPct val="90000"/>
              </a:lnSpc>
            </a:pPr>
            <a:r>
              <a:rPr lang="en-US" altLang="zh-CN"/>
              <a:t>2 - </a:t>
            </a:r>
            <a:fld id="{594546AA-F85F-4685-81B1-A1833AB26B96}" type="slidenum">
              <a:rPr lang="en-US" altLang="zh-CN"/>
              <a:pPr algn="ctr" defTabSz="873125">
                <a:lnSpc>
                  <a:spcPct val="90000"/>
                </a:lnSpc>
              </a:pPr>
              <a:t>‹#›</a:t>
            </a:fld>
            <a:endParaRPr lang="en-US" altLang="zh-CN"/>
          </a:p>
        </p:txBody>
      </p:sp>
      <p:sp>
        <p:nvSpPr>
          <p:cNvPr id="2055" name="Rectangle 7"/>
          <p:cNvSpPr>
            <a:spLocks noGrp="1" noRot="1" noChangeAspect="1" noChangeArrowheads="1" noTextEdit="1"/>
          </p:cNvSpPr>
          <p:nvPr>
            <p:ph type="sldImg" idx="2"/>
          </p:nvPr>
        </p:nvSpPr>
        <p:spPr bwMode="auto">
          <a:xfrm>
            <a:off x="2528888" y="847725"/>
            <a:ext cx="4106862" cy="3079750"/>
          </a:xfrm>
          <a:prstGeom prst="rect">
            <a:avLst/>
          </a:prstGeom>
          <a:noFill/>
          <a:ln w="12700">
            <a:solidFill>
              <a:schemeClr val="tx1"/>
            </a:solidFill>
            <a:miter lim="800000"/>
            <a:headEnd/>
            <a:tailEnd/>
          </a:ln>
          <a:effectLst/>
        </p:spPr>
      </p:sp>
      <p:sp>
        <p:nvSpPr>
          <p:cNvPr id="2059" name="Line 11"/>
          <p:cNvSpPr>
            <a:spLocks noChangeShapeType="1"/>
          </p:cNvSpPr>
          <p:nvPr/>
        </p:nvSpPr>
        <p:spPr bwMode="auto">
          <a:xfrm>
            <a:off x="446088" y="463550"/>
            <a:ext cx="6146800" cy="0"/>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43175" y="4164013"/>
            <a:ext cx="4059238" cy="4087812"/>
          </a:xfrm>
          <a:prstGeom prst="rect">
            <a:avLst/>
          </a:prstGeom>
          <a:noFill/>
          <a:ln w="9525">
            <a:noFill/>
            <a:miter lim="800000"/>
            <a:headEnd/>
            <a:tailEnd/>
          </a:ln>
          <a:effectLst/>
        </p:spPr>
        <p:txBody>
          <a:bodyPr vert="horz" wrap="square" lIns="92539" tIns="46270" rIns="92539" bIns="4627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60" name="Text Box 12"/>
          <p:cNvSpPr txBox="1">
            <a:spLocks noChangeArrowheads="1"/>
          </p:cNvSpPr>
          <p:nvPr/>
        </p:nvSpPr>
        <p:spPr bwMode="auto">
          <a:xfrm>
            <a:off x="455613" y="847725"/>
            <a:ext cx="1668462" cy="323850"/>
          </a:xfrm>
          <a:prstGeom prst="rect">
            <a:avLst/>
          </a:prstGeom>
          <a:noFill/>
          <a:ln w="9525">
            <a:noFill/>
            <a:miter lim="800000"/>
            <a:headEnd/>
            <a:tailEnd/>
          </a:ln>
          <a:effectLst/>
        </p:spPr>
        <p:txBody>
          <a:bodyPr lIns="108494" tIns="54247" rIns="108494" bIns="54247">
            <a:spAutoFit/>
          </a:bodyPr>
          <a:lstStyle/>
          <a:p>
            <a:pPr defTabSz="919163">
              <a:spcBef>
                <a:spcPct val="50000"/>
              </a:spcBef>
            </a:pPr>
            <a:r>
              <a:rPr lang="en-US" altLang="zh-CN" sz="1400">
                <a:latin typeface="ZapfHumnst BT" pitchFamily="34" charset="0"/>
              </a:rPr>
              <a:t>Instructor Notes:</a:t>
            </a:r>
          </a:p>
        </p:txBody>
      </p:sp>
      <p:sp>
        <p:nvSpPr>
          <p:cNvPr id="2061" name="Line 13"/>
          <p:cNvSpPr>
            <a:spLocks noChangeShapeType="1"/>
          </p:cNvSpPr>
          <p:nvPr/>
        </p:nvSpPr>
        <p:spPr bwMode="auto">
          <a:xfrm>
            <a:off x="2493963" y="847725"/>
            <a:ext cx="0" cy="7546975"/>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63" name="Text Box 15"/>
          <p:cNvSpPr txBox="1">
            <a:spLocks noChangeArrowheads="1"/>
          </p:cNvSpPr>
          <p:nvPr/>
        </p:nvSpPr>
        <p:spPr bwMode="auto">
          <a:xfrm>
            <a:off x="152400" y="8413750"/>
            <a:ext cx="1981200" cy="503238"/>
          </a:xfrm>
          <a:prstGeom prst="rect">
            <a:avLst/>
          </a:prstGeom>
          <a:noFill/>
          <a:ln w="9525">
            <a:noFill/>
            <a:miter lim="800000"/>
            <a:headEnd/>
            <a:tailEnd/>
          </a:ln>
          <a:effectLst/>
        </p:spPr>
        <p:txBody>
          <a:bodyPr lIns="182880" tIns="0" rIns="182880" bIns="0" anchor="b"/>
          <a:lstStyle/>
          <a:p>
            <a:pPr eaLnBrk="1" hangingPunct="1"/>
            <a:r>
              <a:rPr lang="en-US" altLang="zh-CN" sz="800"/>
              <a:t>© Copyright IBM Corp. 2004</a:t>
            </a:r>
          </a:p>
        </p:txBody>
      </p:sp>
      <p:sp>
        <p:nvSpPr>
          <p:cNvPr id="2064" name="Rectangle 16"/>
          <p:cNvSpPr>
            <a:spLocks noChangeArrowheads="1"/>
          </p:cNvSpPr>
          <p:nvPr/>
        </p:nvSpPr>
        <p:spPr bwMode="auto">
          <a:xfrm>
            <a:off x="228600" y="9029700"/>
            <a:ext cx="6553200" cy="152400"/>
          </a:xfrm>
          <a:prstGeom prst="rect">
            <a:avLst/>
          </a:prstGeom>
          <a:noFill/>
          <a:ln w="9525">
            <a:noFill/>
            <a:miter lim="800000"/>
            <a:headEnd/>
            <a:tailEnd/>
          </a:ln>
          <a:effectLst/>
        </p:spPr>
        <p:txBody>
          <a:bodyPr lIns="93031" tIns="46516" rIns="93031" bIns="46516" anchor="b"/>
          <a:lstStyle/>
          <a:p>
            <a:pPr algn="ctr" defTabSz="930275" eaLnBrk="1" hangingPunct="1"/>
            <a:r>
              <a:rPr lang="en-US" altLang="zh-CN" sz="800"/>
              <a:t>Course materials may not be reproduced in whole or in part without the prior written permission of IBM.</a:t>
            </a:r>
          </a:p>
        </p:txBody>
      </p:sp>
      <p:sp>
        <p:nvSpPr>
          <p:cNvPr id="2065" name="Rectangle 17"/>
          <p:cNvSpPr>
            <a:spLocks noChangeArrowheads="1"/>
          </p:cNvSpPr>
          <p:nvPr/>
        </p:nvSpPr>
        <p:spPr bwMode="auto">
          <a:xfrm>
            <a:off x="0" y="8382000"/>
            <a:ext cx="7085013" cy="503238"/>
          </a:xfrm>
          <a:prstGeom prst="rect">
            <a:avLst/>
          </a:prstGeom>
          <a:noFill/>
          <a:ln w="9525">
            <a:noFill/>
            <a:miter lim="800000"/>
            <a:headEnd/>
            <a:tailEnd/>
          </a:ln>
          <a:effectLst/>
        </p:spPr>
        <p:txBody>
          <a:bodyPr lIns="19050" tIns="0" rIns="19050" bIns="0" anchor="b"/>
          <a:lstStyle/>
          <a:p>
            <a:pPr algn="ctr"/>
            <a:r>
              <a:rPr lang="zh-CN" altLang="en-US" i="1"/>
              <a:t>Module 2 - Principles of Visual Modeling</a:t>
            </a:r>
            <a:endParaRPr lang="en-US" altLang="zh-CN" i="1">
              <a:latin typeface="ZapfHumnst BT" pitchFamily="34" charset="0"/>
            </a:endParaRPr>
          </a:p>
        </p:txBody>
      </p:sp>
    </p:spTree>
    <p:extLst>
      <p:ext uri="{BB962C8B-B14F-4D97-AF65-F5344CB8AC3E}">
        <p14:creationId xmlns:p14="http://schemas.microsoft.com/office/powerpoint/2010/main" val="4256677925"/>
      </p:ext>
    </p:extLst>
  </p:cSld>
  <p:clrMap bg1="lt1" tx1="dk1" bg2="lt2" tx2="dk2" accent1="accent1" accent2="accent2" accent3="accent3" accent4="accent4" accent5="accent5" accent6="accent6" hlink="hlink" folHlink="folHlink"/>
  <p:hf ftr="0" dt="0"/>
  <p:notesStyle>
    <a:lvl1pPr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AFC37B44-907A-405A-AD43-D41F0F374942}" type="slidenum">
              <a:rPr lang="en-US" altLang="zh-CN"/>
              <a:pPr/>
              <a:t>2</a:t>
            </a:fld>
            <a:endParaRPr lang="en-US" altLang="zh-CN"/>
          </a:p>
        </p:txBody>
      </p:sp>
      <p:sp>
        <p:nvSpPr>
          <p:cNvPr id="102402" name="Rectangle 2"/>
          <p:cNvSpPr>
            <a:spLocks noGrp="1" noRot="1" noChangeAspect="1" noChangeArrowheads="1" noTextEdit="1"/>
          </p:cNvSpPr>
          <p:nvPr>
            <p:ph type="sldImg"/>
          </p:nvPr>
        </p:nvSpPr>
        <p:spPr>
          <a:xfrm>
            <a:off x="2525713" y="849313"/>
            <a:ext cx="4106862" cy="3079750"/>
          </a:xfrm>
          <a:ln/>
        </p:spPr>
      </p:sp>
      <p:sp>
        <p:nvSpPr>
          <p:cNvPr id="102403" name="Rectangle 3"/>
          <p:cNvSpPr>
            <a:spLocks noGrp="1" noChangeArrowheads="1"/>
          </p:cNvSpPr>
          <p:nvPr>
            <p:ph type="body" idx="1"/>
          </p:nvPr>
        </p:nvSpPr>
        <p:spPr>
          <a:xfrm>
            <a:off x="2542894" y="4164012"/>
            <a:ext cx="4060190" cy="4088157"/>
          </a:xfrm>
        </p:spPr>
        <p:txBody>
          <a:bodyPr/>
          <a:lstStyle/>
          <a:p>
            <a:pPr marL="116472" indent="-116472">
              <a:buFontTx/>
              <a:buChar char="•"/>
            </a:pPr>
            <a:r>
              <a:rPr lang="en-US" altLang="zh-CN" sz="1000" dirty="0">
                <a:latin typeface="ZapfHumnst BT" pitchFamily="34" charset="0"/>
              </a:rPr>
              <a:t>Object technology is used for creating models that reflect a specific domain using the terminology of the domain.</a:t>
            </a:r>
          </a:p>
          <a:p>
            <a:pPr marL="116472" indent="-116472">
              <a:buFontTx/>
              <a:buChar char="•"/>
            </a:pPr>
            <a:r>
              <a:rPr lang="en-US" altLang="zh-CN" sz="1000" dirty="0">
                <a:latin typeface="ZapfHumnst BT" pitchFamily="34" charset="0"/>
              </a:rPr>
              <a:t>Models created using object technology should be easy to create, change, expand, validate, and verify.</a:t>
            </a:r>
          </a:p>
          <a:p>
            <a:pPr marL="116472" indent="-116472">
              <a:buFontTx/>
              <a:buChar char="•"/>
            </a:pPr>
            <a:r>
              <a:rPr lang="en-US" altLang="zh-CN" sz="1000" dirty="0">
                <a:latin typeface="ZapfHumnst BT" pitchFamily="34" charset="0"/>
              </a:rPr>
              <a:t>Systems built using object technology are flexible to change, have well-defined architectures, and have the opportunity to create and implement reusable components.</a:t>
            </a:r>
          </a:p>
          <a:p>
            <a:pPr marL="116472" indent="-116472">
              <a:buFontTx/>
              <a:buChar char="•"/>
            </a:pPr>
            <a:r>
              <a:rPr lang="en-US" altLang="zh-CN" sz="1000" dirty="0">
                <a:latin typeface="ZapfHumnst BT" pitchFamily="34" charset="0"/>
              </a:rPr>
              <a:t>Models created using object technology are conveniently implemented in software using object-oriented programming languages.</a:t>
            </a:r>
          </a:p>
          <a:p>
            <a:pPr marL="116472" indent="-116472">
              <a:buFontTx/>
              <a:buChar char="•"/>
            </a:pPr>
            <a:r>
              <a:rPr lang="en-US" altLang="zh-CN" sz="1000" dirty="0">
                <a:latin typeface="ZapfHumnst BT" pitchFamily="34" charset="0"/>
              </a:rPr>
              <a:t>Object technology is not just a theory, but a well-proven technology used in a large number of projects and for building many types of systems.</a:t>
            </a:r>
          </a:p>
          <a:p>
            <a:pPr marL="116472" indent="-116472">
              <a:buFontTx/>
              <a:buChar char="•"/>
            </a:pPr>
            <a:r>
              <a:rPr lang="en-US" altLang="zh-CN" sz="1000" dirty="0">
                <a:latin typeface="ZapfHumnst BT" pitchFamily="34" charset="0"/>
              </a:rPr>
              <a:t>Successful implementation of object technology requires a method that integrates a development process and a modeling language with suitable construction techniques and tools. (</a:t>
            </a:r>
            <a:r>
              <a:rPr lang="en-US" altLang="zh-CN" sz="1000" i="1" dirty="0">
                <a:latin typeface="ZapfHumnst BT" pitchFamily="34" charset="0"/>
              </a:rPr>
              <a:t>UML Toolkit</a:t>
            </a:r>
            <a:r>
              <a:rPr lang="en-US" altLang="zh-CN" sz="1000" dirty="0">
                <a:latin typeface="ZapfHumnst BT" pitchFamily="34" charset="0"/>
              </a:rPr>
              <a:t>, Eriksson and </a:t>
            </a:r>
            <a:r>
              <a:rPr lang="en-US" altLang="zh-CN" sz="1000" dirty="0" err="1">
                <a:latin typeface="ZapfHumnst BT" pitchFamily="34" charset="0"/>
              </a:rPr>
              <a:t>Penker</a:t>
            </a:r>
            <a:r>
              <a:rPr lang="en-US" altLang="zh-CN" sz="1000" dirty="0">
                <a:latin typeface="ZapfHumnst BT" pitchFamily="34" charset="0"/>
              </a:rPr>
              <a:t>, 1997.)</a:t>
            </a:r>
          </a:p>
          <a:p>
            <a:pPr marL="116472" indent="-116472"/>
            <a:endParaRPr lang="en-US" altLang="zh-CN" sz="1000" dirty="0">
              <a:latin typeface="ZapfHumnst BT" pitchFamily="34" charset="0"/>
            </a:endParaRPr>
          </a:p>
        </p:txBody>
      </p:sp>
      <p:sp>
        <p:nvSpPr>
          <p:cNvPr id="102404" name="Text Box 4"/>
          <p:cNvSpPr txBox="1">
            <a:spLocks noChangeArrowheads="1"/>
          </p:cNvSpPr>
          <p:nvPr/>
        </p:nvSpPr>
        <p:spPr bwMode="auto">
          <a:xfrm>
            <a:off x="454378" y="1249204"/>
            <a:ext cx="1770451"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Provide a high-level definition of object technology.  Keep in mind that this is all new to most of your students.</a:t>
            </a:r>
          </a:p>
          <a:p>
            <a:pPr>
              <a:lnSpc>
                <a:spcPct val="87000"/>
              </a:lnSpc>
              <a:spcBef>
                <a:spcPct val="40000"/>
              </a:spcBef>
            </a:pPr>
            <a:r>
              <a:rPr lang="en-US" altLang="zh-CN">
                <a:latin typeface="ZapfHumnst BT" pitchFamily="34" charset="0"/>
              </a:rPr>
              <a:t>Share with the students your </a:t>
            </a:r>
            <a:r>
              <a:rPr lang="en-US" altLang="zh-CN" b="1">
                <a:latin typeface="ZapfHumnst BT" pitchFamily="34" charset="0"/>
              </a:rPr>
              <a:t>excitement</a:t>
            </a:r>
            <a:r>
              <a:rPr lang="en-US" altLang="zh-CN">
                <a:latin typeface="ZapfHumnst BT" pitchFamily="34" charset="0"/>
              </a:rPr>
              <a:t> about OO. Object technology is not simply the use of an object-oriented language like Java or C++. It is based on the principles of abstraction, modularity, hierarchy, and encapsulation. </a:t>
            </a:r>
          </a:p>
          <a:p>
            <a:pPr>
              <a:lnSpc>
                <a:spcPct val="87000"/>
              </a:lnSpc>
              <a:spcBef>
                <a:spcPct val="40000"/>
              </a:spcBef>
            </a:pPr>
            <a:r>
              <a:rPr lang="en-US" altLang="zh-CN">
                <a:latin typeface="ZapfHumnst BT" pitchFamily="34" charset="0"/>
              </a:rPr>
              <a:t>If an organization is to successfully implement object technology, they must use more than a language.  They must also use process, a modeling language (UML), data modeling techniques, and so 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7782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77828" name="Rectangle 4"/>
          <p:cNvSpPr>
            <a:spLocks noGrp="1" noRot="1" noChangeAspect="1" noChangeArrowheads="1" noTextEdit="1"/>
          </p:cNvSpPr>
          <p:nvPr>
            <p:ph type="sldImg"/>
          </p:nvPr>
        </p:nvSpPr>
        <p:spPr>
          <a:ln/>
        </p:spPr>
      </p:sp>
      <p:sp>
        <p:nvSpPr>
          <p:cNvPr id="77829"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7885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78852" name="Rectangle 2"/>
          <p:cNvSpPr>
            <a:spLocks noChangeArrowheads="1"/>
          </p:cNvSpPr>
          <p:nvPr/>
        </p:nvSpPr>
        <p:spPr bwMode="auto">
          <a:xfrm>
            <a:off x="3971612" y="-1607"/>
            <a:ext cx="304037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3" name="Rectangle 3"/>
          <p:cNvSpPr>
            <a:spLocks noChangeArrowheads="1"/>
          </p:cNvSpPr>
          <p:nvPr/>
        </p:nvSpPr>
        <p:spPr bwMode="auto">
          <a:xfrm>
            <a:off x="-1581" y="8827242"/>
            <a:ext cx="3040370" cy="4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4" name="Rectangle 4"/>
          <p:cNvSpPr>
            <a:spLocks noChangeArrowheads="1"/>
          </p:cNvSpPr>
          <p:nvPr/>
        </p:nvSpPr>
        <p:spPr bwMode="auto">
          <a:xfrm>
            <a:off x="-1581" y="-1607"/>
            <a:ext cx="304037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5" name="Rectangle 7"/>
          <p:cNvSpPr>
            <a:spLocks noGrp="1" noRot="1" noChangeAspect="1" noChangeArrowheads="1" noTextEdit="1"/>
          </p:cNvSpPr>
          <p:nvPr>
            <p:ph type="sldImg"/>
          </p:nvPr>
        </p:nvSpPr>
        <p:spPr>
          <a:ln/>
        </p:spPr>
      </p:sp>
      <p:sp>
        <p:nvSpPr>
          <p:cNvPr id="78856" name="Rectangle 8"/>
          <p:cNvSpPr>
            <a:spLocks noGrp="1" noChangeArrowheads="1"/>
          </p:cNvSpPr>
          <p:nvPr>
            <p:ph type="body" idx="1"/>
          </p:nvPr>
        </p:nvSpPr>
        <p:spPr>
          <a:noFill/>
        </p:spPr>
        <p:txBody>
          <a:bodyPr/>
          <a:lstStyle/>
          <a:p>
            <a:r>
              <a:rPr lang="en-US" altLang="zh-CN" sz="1200" dirty="0" smtClean="0">
                <a:latin typeface="ZapfHumnst BT" pitchFamily="34" charset="0"/>
              </a:rPr>
              <a:t>Objects allow the software developer to represent real-world concepts in their software design. These real-world concepts can represent a physical entity such as a person, truck, or space shuttle.  </a:t>
            </a:r>
          </a:p>
          <a:p>
            <a:r>
              <a:rPr lang="en-US" altLang="zh-CN" sz="1200" dirty="0" smtClean="0">
                <a:latin typeface="ZapfHumnst BT" pitchFamily="34" charset="0"/>
              </a:rPr>
              <a:t>Objects can be concepts like a chemical process or algorithms. </a:t>
            </a:r>
          </a:p>
          <a:p>
            <a:r>
              <a:rPr lang="en-US" altLang="zh-CN" sz="1200" dirty="0" smtClean="0">
                <a:latin typeface="ZapfHumnst BT" pitchFamily="34" charset="0"/>
              </a:rPr>
              <a:t>Object can even represent software entities like a linked list.  </a:t>
            </a:r>
          </a:p>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4E97A2E7-0C7B-46DD-A803-FEEA0BCA46E4}" type="slidenum">
              <a:rPr lang="en-US" altLang="zh-CN"/>
              <a:pPr/>
              <a:t>13</a:t>
            </a:fld>
            <a:endParaRPr lang="en-US" altLang="zh-CN"/>
          </a:p>
        </p:txBody>
      </p:sp>
      <p:sp>
        <p:nvSpPr>
          <p:cNvPr id="124930" name="Rectangle 2"/>
          <p:cNvSpPr>
            <a:spLocks noGrp="1" noRot="1" noChangeAspect="1" noChangeArrowheads="1" noTextEdit="1"/>
          </p:cNvSpPr>
          <p:nvPr>
            <p:ph type="sldImg"/>
          </p:nvPr>
        </p:nvSpPr>
        <p:spPr>
          <a:xfrm>
            <a:off x="2528888" y="847725"/>
            <a:ext cx="4106862" cy="3079750"/>
          </a:xfrm>
          <a:ln/>
        </p:spPr>
      </p:sp>
      <p:sp>
        <p:nvSpPr>
          <p:cNvPr id="124931" name="Rectangle 3"/>
          <p:cNvSpPr>
            <a:spLocks noGrp="1" noChangeArrowheads="1"/>
          </p:cNvSpPr>
          <p:nvPr>
            <p:ph type="body" idx="1"/>
          </p:nvPr>
        </p:nvSpPr>
        <p:spPr>
          <a:xfrm>
            <a:off x="2542894" y="4164012"/>
            <a:ext cx="4060190" cy="4088157"/>
          </a:xfrm>
          <a:noFill/>
          <a:ln/>
        </p:spPr>
        <p:txBody>
          <a:bodyPr/>
          <a:lstStyle/>
          <a:p>
            <a:r>
              <a:rPr lang="en-US" altLang="zh-CN" sz="1000" dirty="0">
                <a:latin typeface="ZapfHumnst BT" pitchFamily="34" charset="0"/>
              </a:rPr>
              <a:t>An </a:t>
            </a:r>
            <a:r>
              <a:rPr lang="en-US" altLang="zh-CN" sz="1000" b="1" dirty="0">
                <a:latin typeface="ZapfHumnst BT" pitchFamily="34" charset="0"/>
              </a:rPr>
              <a:t>object</a:t>
            </a:r>
            <a:r>
              <a:rPr lang="en-US" altLang="zh-CN" sz="1000" dirty="0">
                <a:latin typeface="ZapfHumnst BT" pitchFamily="34" charset="0"/>
              </a:rPr>
              <a:t> is an entity that has a well-defined boundary. That is, the purpose of the object should be clear. </a:t>
            </a:r>
          </a:p>
          <a:p>
            <a:r>
              <a:rPr lang="en-US" altLang="zh-CN" sz="1000" dirty="0">
                <a:latin typeface="ZapfHumnst BT" pitchFamily="34" charset="0"/>
              </a:rPr>
              <a:t>An object has two key components: attributes and operations.  </a:t>
            </a:r>
          </a:p>
          <a:p>
            <a:r>
              <a:rPr lang="en-US" altLang="zh-CN" sz="1000" dirty="0">
                <a:latin typeface="ZapfHumnst BT" pitchFamily="34" charset="0"/>
              </a:rPr>
              <a:t>Attributes and relationships represent an object’s state.  Operations represent the behavior of the object.  </a:t>
            </a:r>
          </a:p>
          <a:p>
            <a:r>
              <a:rPr lang="en-US" altLang="zh-CN" sz="1000" dirty="0">
                <a:latin typeface="ZapfHumnst BT" pitchFamily="34" charset="0"/>
              </a:rPr>
              <a:t>Object behavior and state are discussed in the next few slides.</a:t>
            </a:r>
          </a:p>
          <a:p>
            <a:endParaRPr lang="en-US" altLang="zh-CN" sz="1000" dirty="0">
              <a:latin typeface="ZapfHumnst BT" pitchFamily="34" charset="0"/>
            </a:endParaRPr>
          </a:p>
        </p:txBody>
      </p:sp>
      <p:sp>
        <p:nvSpPr>
          <p:cNvPr id="124932"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Emphasize that state, identity and behavior are the key characteristics of an object.</a:t>
            </a:r>
          </a:p>
          <a:p>
            <a:pPr>
              <a:lnSpc>
                <a:spcPct val="87000"/>
              </a:lnSpc>
              <a:spcBef>
                <a:spcPct val="40000"/>
              </a:spcBef>
            </a:pPr>
            <a:r>
              <a:rPr lang="en-US" altLang="zh-CN">
                <a:latin typeface="ZapfHumnst BT" pitchFamily="34" charset="0"/>
              </a:rPr>
              <a:t>Take a moment to explain the graphic on this slide.  </a:t>
            </a:r>
          </a:p>
          <a:p>
            <a:pPr>
              <a:lnSpc>
                <a:spcPct val="87000"/>
              </a:lnSpc>
              <a:spcBef>
                <a:spcPct val="40000"/>
              </a:spcBef>
            </a:pPr>
            <a:r>
              <a:rPr lang="en-US" altLang="zh-CN" b="1">
                <a:latin typeface="ZapfHumnst BT" pitchFamily="34" charset="0"/>
              </a:rPr>
              <a:t>Attributes</a:t>
            </a:r>
            <a:r>
              <a:rPr lang="en-US" altLang="zh-CN">
                <a:latin typeface="ZapfHumnst BT" pitchFamily="34" charset="0"/>
              </a:rPr>
              <a:t> are documented on the inside of the doughnut. </a:t>
            </a:r>
          </a:p>
          <a:p>
            <a:pPr>
              <a:lnSpc>
                <a:spcPct val="87000"/>
              </a:lnSpc>
              <a:spcBef>
                <a:spcPct val="40000"/>
              </a:spcBef>
            </a:pPr>
            <a:r>
              <a:rPr lang="en-US" altLang="zh-CN" b="1">
                <a:latin typeface="ZapfHumnst BT" pitchFamily="34" charset="0"/>
              </a:rPr>
              <a:t>Operations</a:t>
            </a:r>
            <a:r>
              <a:rPr lang="en-US" altLang="zh-CN">
                <a:latin typeface="ZapfHumnst BT" pitchFamily="34" charset="0"/>
              </a:rPr>
              <a:t> are documented on the borders, which become clearer to the student as you discuss topics like encapsulation.</a:t>
            </a:r>
          </a:p>
          <a:p>
            <a:pPr>
              <a:lnSpc>
                <a:spcPct val="87000"/>
              </a:lnSpc>
              <a:spcBef>
                <a:spcPct val="40000"/>
              </a:spcBef>
            </a:pPr>
            <a:r>
              <a:rPr lang="en-US" altLang="zh-CN">
                <a:latin typeface="ZapfHumnst BT" pitchFamily="34" charset="0"/>
              </a:rPr>
              <a:t>Note that the doughnut is not part of the UML notation. UML notation is discussed later.</a:t>
            </a:r>
          </a:p>
        </p:txBody>
      </p:sp>
      <p:sp>
        <p:nvSpPr>
          <p:cNvPr id="124933" name="AutoShape 5"/>
          <p:cNvSpPr>
            <a:spLocks noChangeArrowheads="1"/>
          </p:cNvSpPr>
          <p:nvPr/>
        </p:nvSpPr>
        <p:spPr bwMode="auto">
          <a:xfrm>
            <a:off x="303461" y="1310534"/>
            <a:ext cx="152541" cy="154940"/>
          </a:xfrm>
          <a:prstGeom prst="star5">
            <a:avLst/>
          </a:prstGeom>
          <a:solidFill>
            <a:srgbClr val="FFFFFF"/>
          </a:solidFill>
          <a:ln w="9525">
            <a:solidFill>
              <a:srgbClr val="000000"/>
            </a:solidFill>
            <a:miter lim="800000"/>
            <a:headEnd/>
            <a:tailEnd/>
          </a:ln>
        </p:spPr>
        <p:txBody>
          <a:bodyPr lIns="93177" tIns="46589" rIns="93177" bIns="46589"/>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F3F6278C-A5FD-4CAA-869D-0BEBD7B8F325}" type="slidenum">
              <a:rPr lang="en-US" altLang="zh-CN"/>
              <a:pPr/>
              <a:t>14</a:t>
            </a:fld>
            <a:endParaRPr lang="en-US" altLang="zh-CN"/>
          </a:p>
        </p:txBody>
      </p:sp>
      <p:sp>
        <p:nvSpPr>
          <p:cNvPr id="131074" name="Rectangle 2"/>
          <p:cNvSpPr>
            <a:spLocks noGrp="1" noRot="1" noChangeAspect="1" noChangeArrowheads="1" noTextEdit="1"/>
          </p:cNvSpPr>
          <p:nvPr>
            <p:ph type="sldImg"/>
          </p:nvPr>
        </p:nvSpPr>
        <p:spPr>
          <a:xfrm>
            <a:off x="2528888" y="847725"/>
            <a:ext cx="4106862" cy="3079750"/>
          </a:xfrm>
          <a:ln/>
        </p:spPr>
      </p:sp>
      <p:sp>
        <p:nvSpPr>
          <p:cNvPr id="131075" name="Rectangle 3"/>
          <p:cNvSpPr>
            <a:spLocks noGrp="1" noChangeArrowheads="1"/>
          </p:cNvSpPr>
          <p:nvPr>
            <p:ph type="body" idx="1"/>
          </p:nvPr>
        </p:nvSpPr>
        <p:spPr>
          <a:xfrm>
            <a:off x="2542894" y="4164012"/>
            <a:ext cx="4060190" cy="4088157"/>
          </a:xfrm>
          <a:noFill/>
          <a:ln/>
        </p:spPr>
        <p:txBody>
          <a:bodyPr/>
          <a:lstStyle/>
          <a:p>
            <a:r>
              <a:rPr lang="en-US" altLang="zh-CN" sz="1000">
                <a:latin typeface="ZapfHumnst BT" pitchFamily="34" charset="0"/>
              </a:rPr>
              <a:t>In the real world, two people can share the same characteristics: name, birth date, job description. Yet, there is no doubt that they are two individuals with a unique </a:t>
            </a:r>
            <a:r>
              <a:rPr lang="en-US" altLang="zh-CN" sz="1000" b="1">
                <a:latin typeface="ZapfHumnst BT" pitchFamily="34" charset="0"/>
              </a:rPr>
              <a:t>identity</a:t>
            </a:r>
            <a:r>
              <a:rPr lang="en-US" altLang="zh-CN" sz="1000">
                <a:latin typeface="ZapfHumnst BT" pitchFamily="34" charset="0"/>
              </a:rPr>
              <a:t>. </a:t>
            </a:r>
          </a:p>
          <a:p>
            <a:r>
              <a:rPr lang="en-US" altLang="zh-CN" sz="1000">
                <a:latin typeface="ZapfHumnst BT" pitchFamily="34" charset="0"/>
              </a:rPr>
              <a:t>The same concept holds true for objects. Although two objects may share the same state (attributes and relationships), they are separate, independent objects with their own unique identity.</a:t>
            </a:r>
          </a:p>
        </p:txBody>
      </p:sp>
      <p:sp>
        <p:nvSpPr>
          <p:cNvPr id="131076"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r>
              <a:rPr lang="en-US" altLang="zh-CN" i="1" u="sng">
                <a:latin typeface="ZapfHumnst BT" pitchFamily="34" charset="0"/>
              </a:rPr>
              <a:t>Explain the concept of identity to the students.</a:t>
            </a:r>
          </a:p>
          <a:p>
            <a:endParaRPr lang="en-US" altLang="zh-CN" i="1" u="sng">
              <a:latin typeface="ZapfHumnst BT" pitchFamily="34" charset="0"/>
            </a:endParaRPr>
          </a:p>
          <a:p>
            <a:r>
              <a:rPr lang="en-US" altLang="zh-CN">
                <a:latin typeface="ZapfHumnst BT" pitchFamily="34" charset="0"/>
              </a:rPr>
              <a:t>Every object is unique, even if it shares the exact same characteristics of another object.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089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0900" name="Rectangle 2"/>
          <p:cNvSpPr>
            <a:spLocks noChangeArrowheads="1"/>
          </p:cNvSpPr>
          <p:nvPr/>
        </p:nvSpPr>
        <p:spPr bwMode="auto">
          <a:xfrm>
            <a:off x="3973193" y="-1607"/>
            <a:ext cx="3038789"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1" name="Rectangle 3"/>
          <p:cNvSpPr>
            <a:spLocks noChangeArrowheads="1"/>
          </p:cNvSpPr>
          <p:nvPr/>
        </p:nvSpPr>
        <p:spPr bwMode="auto">
          <a:xfrm>
            <a:off x="-1582" y="8827242"/>
            <a:ext cx="3038790" cy="4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2" name="Rectangle 4"/>
          <p:cNvSpPr>
            <a:spLocks noChangeArrowheads="1"/>
          </p:cNvSpPr>
          <p:nvPr/>
        </p:nvSpPr>
        <p:spPr bwMode="auto">
          <a:xfrm>
            <a:off x="-1582" y="-1607"/>
            <a:ext cx="303879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3" name="Rectangle 7"/>
          <p:cNvSpPr>
            <a:spLocks noGrp="1" noRot="1" noChangeAspect="1" noChangeArrowheads="1" noTextEdit="1"/>
          </p:cNvSpPr>
          <p:nvPr>
            <p:ph type="sldImg"/>
          </p:nvPr>
        </p:nvSpPr>
        <p:spPr>
          <a:ln/>
        </p:spPr>
      </p:sp>
      <p:sp>
        <p:nvSpPr>
          <p:cNvPr id="80904" name="Rectangle 8"/>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1923"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1924" name="Rectangle 4"/>
          <p:cNvSpPr>
            <a:spLocks noGrp="1" noRot="1" noChangeAspect="1" noChangeArrowheads="1" noTextEdit="1"/>
          </p:cNvSpPr>
          <p:nvPr>
            <p:ph type="sldImg"/>
          </p:nvPr>
        </p:nvSpPr>
        <p:spPr>
          <a:ln/>
        </p:spPr>
      </p:sp>
      <p:sp>
        <p:nvSpPr>
          <p:cNvPr id="81925"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294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2948" name="Rectangle 2"/>
          <p:cNvSpPr>
            <a:spLocks noChangeArrowheads="1"/>
          </p:cNvSpPr>
          <p:nvPr/>
        </p:nvSpPr>
        <p:spPr bwMode="auto">
          <a:xfrm>
            <a:off x="3973193" y="-1607"/>
            <a:ext cx="3038789"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Rectangle 3"/>
          <p:cNvSpPr>
            <a:spLocks noChangeArrowheads="1"/>
          </p:cNvSpPr>
          <p:nvPr/>
        </p:nvSpPr>
        <p:spPr bwMode="auto">
          <a:xfrm>
            <a:off x="-1582" y="8827242"/>
            <a:ext cx="3038790" cy="4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0" name="Rectangle 4"/>
          <p:cNvSpPr>
            <a:spLocks noChangeArrowheads="1"/>
          </p:cNvSpPr>
          <p:nvPr/>
        </p:nvSpPr>
        <p:spPr bwMode="auto">
          <a:xfrm>
            <a:off x="-1582" y="-1607"/>
            <a:ext cx="303879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1" name="Rectangle 5"/>
          <p:cNvSpPr>
            <a:spLocks noChangeArrowheads="1"/>
          </p:cNvSpPr>
          <p:nvPr/>
        </p:nvSpPr>
        <p:spPr bwMode="auto">
          <a:xfrm>
            <a:off x="1152590" y="5559202"/>
            <a:ext cx="5307603" cy="126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Text Box 8"/>
          <p:cNvSpPr txBox="1">
            <a:spLocks noChangeArrowheads="1"/>
          </p:cNvSpPr>
          <p:nvPr/>
        </p:nvSpPr>
        <p:spPr bwMode="auto">
          <a:xfrm>
            <a:off x="0" y="1232344"/>
            <a:ext cx="2102804" cy="41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A class has been called a “cookie cutter” for objects.</a:t>
            </a:r>
            <a:endParaRPr lang="en-US" altLang="zh-CN" u="none">
              <a:latin typeface="Arial" charset="0"/>
            </a:endParaRPr>
          </a:p>
        </p:txBody>
      </p:sp>
      <p:sp>
        <p:nvSpPr>
          <p:cNvPr id="82953" name="Rectangle 9"/>
          <p:cNvSpPr>
            <a:spLocks noGrp="1" noRot="1" noChangeAspect="1" noChangeArrowheads="1" noTextEdit="1"/>
          </p:cNvSpPr>
          <p:nvPr>
            <p:ph type="sldImg"/>
          </p:nvPr>
        </p:nvSpPr>
        <p:spPr>
          <a:ln/>
        </p:spPr>
      </p:sp>
      <p:sp>
        <p:nvSpPr>
          <p:cNvPr id="82954" name="Rectangle 10"/>
          <p:cNvSpPr>
            <a:spLocks noGrp="1" noChangeArrowheads="1"/>
          </p:cNvSpPr>
          <p:nvPr>
            <p:ph type="body" idx="1"/>
          </p:nvPr>
        </p:nvSpPr>
        <p:spPr>
          <a:noFill/>
        </p:spPr>
        <p:txBody>
          <a:bodyPr/>
          <a:lstStyle/>
          <a:p>
            <a:pPr marL="114300" indent="-114300"/>
            <a:r>
              <a:rPr lang="en-US" altLang="zh-CN" sz="1000" dirty="0" smtClean="0">
                <a:latin typeface="ZapfHumnst BT" pitchFamily="34" charset="0"/>
              </a:rPr>
              <a:t>A </a:t>
            </a:r>
            <a:r>
              <a:rPr lang="en-US" altLang="zh-CN" sz="1000" b="1" dirty="0" smtClean="0">
                <a:latin typeface="ZapfHumnst BT" pitchFamily="34" charset="0"/>
              </a:rPr>
              <a:t>Class</a:t>
            </a:r>
            <a:r>
              <a:rPr lang="en-US" altLang="zh-CN" sz="1000" dirty="0" smtClean="0">
                <a:latin typeface="ZapfHumnst BT" pitchFamily="34" charset="0"/>
              </a:rPr>
              <a:t> can be defined as:</a:t>
            </a:r>
          </a:p>
          <a:p>
            <a:pPr marL="114300" indent="-114300"/>
            <a:r>
              <a:rPr lang="en-US" altLang="zh-CN" sz="1000" dirty="0" smtClean="0">
                <a:latin typeface="ZapfHumnst BT" pitchFamily="34" charset="0"/>
              </a:rPr>
              <a:t>	A description of a set of objects that share the same attributes, operations, relationships, and semantics. (</a:t>
            </a:r>
            <a:r>
              <a:rPr lang="en-US" altLang="zh-CN" sz="1000" i="1" dirty="0" smtClean="0">
                <a:latin typeface="ZapfHumnst BT" pitchFamily="34" charset="0"/>
              </a:rPr>
              <a:t>The Unified Modeling Language User Guide</a:t>
            </a:r>
            <a:r>
              <a:rPr lang="en-US" altLang="zh-CN" sz="1000" dirty="0" smtClean="0">
                <a:latin typeface="ZapfHumnst BT" pitchFamily="34" charset="0"/>
              </a:rPr>
              <a:t>, </a:t>
            </a:r>
            <a:r>
              <a:rPr lang="en-US" altLang="zh-CN" sz="1000" dirty="0" err="1" smtClean="0">
                <a:latin typeface="ZapfHumnst BT" pitchFamily="34" charset="0"/>
              </a:rPr>
              <a:t>Booch</a:t>
            </a:r>
            <a:r>
              <a:rPr lang="en-US" altLang="zh-CN" sz="1000" dirty="0" smtClean="0">
                <a:latin typeface="ZapfHumnst BT" pitchFamily="34" charset="0"/>
              </a:rPr>
              <a:t>, 1999.)</a:t>
            </a:r>
          </a:p>
          <a:p>
            <a:pPr marL="114300" indent="-114300">
              <a:buFontTx/>
              <a:buChar char="•"/>
            </a:pPr>
            <a:r>
              <a:rPr lang="en-US" altLang="zh-CN" sz="1000" dirty="0" smtClean="0">
                <a:latin typeface="ZapfHumnst BT" pitchFamily="34" charset="0"/>
              </a:rPr>
              <a:t>There are many objects identified for any domain. </a:t>
            </a:r>
          </a:p>
          <a:p>
            <a:pPr marL="114300" indent="-114300">
              <a:buFontTx/>
              <a:buChar char="•"/>
            </a:pPr>
            <a:r>
              <a:rPr lang="en-US" altLang="zh-CN" sz="1000" dirty="0" smtClean="0">
                <a:latin typeface="ZapfHumnst BT" pitchFamily="34" charset="0"/>
              </a:rPr>
              <a:t>Recognizing the commonalties among the objects and defining classes helps us deal with the potential complexity. </a:t>
            </a:r>
          </a:p>
          <a:p>
            <a:pPr marL="114300" indent="-114300">
              <a:buFontTx/>
              <a:buChar char="•"/>
            </a:pPr>
            <a:r>
              <a:rPr lang="en-US" altLang="zh-CN" sz="1000" dirty="0" smtClean="0">
                <a:latin typeface="ZapfHumnst BT" pitchFamily="34" charset="0"/>
              </a:rPr>
              <a:t>The OO principle abstraction helps us deal with complexity.</a:t>
            </a:r>
          </a:p>
          <a:p>
            <a:pPr eaLnBrk="1" hangingPunct="1"/>
            <a:endParaRPr lang="zh-CN" altLang="zh-CN" sz="100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397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3972" name="Rectangle 2"/>
          <p:cNvSpPr>
            <a:spLocks noChangeArrowheads="1"/>
          </p:cNvSpPr>
          <p:nvPr/>
        </p:nvSpPr>
        <p:spPr bwMode="auto">
          <a:xfrm>
            <a:off x="3973193" y="-1607"/>
            <a:ext cx="3038789"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3" name="Rectangle 3"/>
          <p:cNvSpPr>
            <a:spLocks noChangeArrowheads="1"/>
          </p:cNvSpPr>
          <p:nvPr/>
        </p:nvSpPr>
        <p:spPr bwMode="auto">
          <a:xfrm>
            <a:off x="-1582" y="8827242"/>
            <a:ext cx="3038790" cy="4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4" name="Rectangle 4"/>
          <p:cNvSpPr>
            <a:spLocks noChangeArrowheads="1"/>
          </p:cNvSpPr>
          <p:nvPr/>
        </p:nvSpPr>
        <p:spPr bwMode="auto">
          <a:xfrm>
            <a:off x="-1582" y="-1607"/>
            <a:ext cx="303879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5" name="Rectangle 7"/>
          <p:cNvSpPr>
            <a:spLocks noGrp="1" noRot="1" noChangeAspect="1" noChangeArrowheads="1" noTextEdit="1"/>
          </p:cNvSpPr>
          <p:nvPr>
            <p:ph type="sldImg"/>
          </p:nvPr>
        </p:nvSpPr>
        <p:spPr>
          <a:ln/>
        </p:spPr>
      </p:sp>
      <p:sp>
        <p:nvSpPr>
          <p:cNvPr id="83976" name="Rectangle 8"/>
          <p:cNvSpPr>
            <a:spLocks noGrp="1" noChangeArrowheads="1"/>
          </p:cNvSpPr>
          <p:nvPr>
            <p:ph type="body" idx="1"/>
          </p:nvPr>
        </p:nvSpPr>
        <p:spPr>
          <a:noFill/>
        </p:spPr>
        <p:txBody>
          <a:bodyPr/>
          <a:lstStyle/>
          <a:p>
            <a:r>
              <a:rPr lang="en-US" altLang="zh-CN" sz="1200" dirty="0" smtClean="0">
                <a:latin typeface="ZapfHumnst BT" pitchFamily="34" charset="0"/>
              </a:rPr>
              <a:t>The class “Course” is an abstraction of the real-world representation of a college course. The class has properties: name, location, days offered, credit hours, start time, and end time. It also has behavior, like adding and deleting a student to the class, retrieving a current course roster, and determining if the course is full.</a:t>
            </a:r>
          </a:p>
          <a:p>
            <a:r>
              <a:rPr lang="en-US" altLang="zh-CN" sz="1200" dirty="0" smtClean="0">
                <a:latin typeface="ZapfHumnst BT" pitchFamily="34" charset="0"/>
              </a:rPr>
              <a:t>The class does not represent a specific course like Algebra 101 or Theatre Arts 102. Rather, it is a description of the types of properties and behavior a typical course may have.</a:t>
            </a:r>
          </a:p>
          <a:p>
            <a:pPr eaLnBrk="1" hangingPunct="1"/>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4995"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4996" name="Rectangle 2"/>
          <p:cNvSpPr>
            <a:spLocks noChangeArrowheads="1"/>
          </p:cNvSpPr>
          <p:nvPr/>
        </p:nvSpPr>
        <p:spPr bwMode="auto">
          <a:xfrm>
            <a:off x="3973193" y="-1607"/>
            <a:ext cx="3038789"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7" name="Rectangle 3"/>
          <p:cNvSpPr>
            <a:spLocks noChangeArrowheads="1"/>
          </p:cNvSpPr>
          <p:nvPr/>
        </p:nvSpPr>
        <p:spPr bwMode="auto">
          <a:xfrm>
            <a:off x="-1582" y="8827242"/>
            <a:ext cx="3038790" cy="4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Rectangle 4"/>
          <p:cNvSpPr>
            <a:spLocks noChangeArrowheads="1"/>
          </p:cNvSpPr>
          <p:nvPr/>
        </p:nvSpPr>
        <p:spPr bwMode="auto">
          <a:xfrm>
            <a:off x="-1582" y="-1607"/>
            <a:ext cx="303879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Rectangle 7"/>
          <p:cNvSpPr>
            <a:spLocks noGrp="1" noRot="1" noChangeAspect="1" noChangeArrowheads="1" noTextEdit="1"/>
          </p:cNvSpPr>
          <p:nvPr>
            <p:ph type="sldImg"/>
          </p:nvPr>
        </p:nvSpPr>
        <p:spPr>
          <a:ln/>
        </p:spPr>
      </p:sp>
      <p:sp>
        <p:nvSpPr>
          <p:cNvPr id="85000" name="Rectangle 8"/>
          <p:cNvSpPr>
            <a:spLocks noGrp="1" noChangeArrowheads="1"/>
          </p:cNvSpPr>
          <p:nvPr>
            <p:ph type="body" idx="1"/>
          </p:nvPr>
        </p:nvSpPr>
        <p:spPr>
          <a:noFill/>
        </p:spPr>
        <p:txBody>
          <a:bodyPr/>
          <a:lstStyle/>
          <a:p>
            <a:r>
              <a:rPr lang="en-US" altLang="zh-CN" sz="1200" dirty="0" smtClean="0">
                <a:latin typeface="ZapfHumnst BT" pitchFamily="34" charset="0"/>
              </a:rPr>
              <a:t>The UML notation for a class permits you to see an abstraction apart from any specific programming language, which lets you emphasize the most important parts about an abstraction – its name, attributes, and operations.</a:t>
            </a:r>
          </a:p>
          <a:p>
            <a:r>
              <a:rPr lang="en-US" altLang="zh-CN" sz="1200" dirty="0" smtClean="0">
                <a:latin typeface="ZapfHumnst BT" pitchFamily="34" charset="0"/>
              </a:rPr>
              <a:t>Graphically, a class is represented by a rectangle.</a:t>
            </a:r>
          </a:p>
          <a:p>
            <a:r>
              <a:rPr lang="en-US" altLang="zh-CN" sz="1200" dirty="0" smtClean="0">
                <a:latin typeface="ZapfHumnst BT" pitchFamily="34" charset="0"/>
              </a:rPr>
              <a:t>The UML represents public visibility with a plus (+) symbol and private visibility with a minus (-) symbol. </a:t>
            </a:r>
          </a:p>
          <a:p>
            <a:pPr eaLnBrk="1" hangingPunct="1"/>
            <a:endParaRPr lang="zh-CN"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601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p:spPr>
        <p:txBody>
          <a:bodyPr/>
          <a:lstStyle/>
          <a:p>
            <a:pPr eaLnBrk="1" hangingPunct="1"/>
            <a:endParaRPr lang="zh-CN" altLang="zh-CN" sz="1000" smtClean="0"/>
          </a:p>
        </p:txBody>
      </p:sp>
      <p:sp>
        <p:nvSpPr>
          <p:cNvPr id="86022" name="Text Box 4"/>
          <p:cNvSpPr txBox="1">
            <a:spLocks noChangeArrowheads="1"/>
          </p:cNvSpPr>
          <p:nvPr/>
        </p:nvSpPr>
        <p:spPr bwMode="auto">
          <a:xfrm>
            <a:off x="156525" y="1386588"/>
            <a:ext cx="1946279" cy="180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In Rose:</a:t>
            </a:r>
          </a:p>
          <a:p>
            <a:pPr>
              <a:spcBef>
                <a:spcPct val="50000"/>
              </a:spcBef>
              <a:buFontTx/>
              <a:buChar char="•"/>
            </a:pPr>
            <a:r>
              <a:rPr lang="en-US" altLang="zh-CN" u="none"/>
              <a:t>You may select which compartments are displayed via Diagram Object Properties for the diagram element.</a:t>
            </a:r>
          </a:p>
          <a:p>
            <a:pPr>
              <a:spcBef>
                <a:spcPct val="50000"/>
              </a:spcBef>
              <a:buFontTx/>
              <a:buChar char="•"/>
            </a:pPr>
            <a:r>
              <a:rPr lang="en-US" altLang="zh-CN" u="none"/>
              <a:t>You may select which items appear in which compartments using the Edit Compartment function for the diagram element.</a:t>
            </a:r>
            <a:endParaRPr lang="en-US" altLang="zh-CN" u="none">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B7329ADD-E444-4558-831B-30B62147E898}" type="slidenum">
              <a:rPr lang="en-US" altLang="zh-CN"/>
              <a:pPr/>
              <a:t>3</a:t>
            </a:fld>
            <a:endParaRPr lang="en-US" altLang="zh-CN"/>
          </a:p>
        </p:txBody>
      </p:sp>
      <p:sp>
        <p:nvSpPr>
          <p:cNvPr id="135170" name="Rectangle 2"/>
          <p:cNvSpPr>
            <a:spLocks noGrp="1" noRot="1" noChangeAspect="1" noChangeArrowheads="1" noTextEdit="1"/>
          </p:cNvSpPr>
          <p:nvPr>
            <p:ph type="sldImg"/>
          </p:nvPr>
        </p:nvSpPr>
        <p:spPr>
          <a:xfrm>
            <a:off x="2528888" y="847725"/>
            <a:ext cx="4106862" cy="3079750"/>
          </a:xfrm>
          <a:ln/>
        </p:spPr>
      </p:sp>
      <p:sp>
        <p:nvSpPr>
          <p:cNvPr id="135171" name="Rectangle 3"/>
          <p:cNvSpPr>
            <a:spLocks noGrp="1" noChangeArrowheads="1"/>
          </p:cNvSpPr>
          <p:nvPr>
            <p:ph type="body" idx="1"/>
          </p:nvPr>
        </p:nvSpPr>
        <p:spPr>
          <a:xfrm>
            <a:off x="2542894" y="4164012"/>
            <a:ext cx="4060190" cy="4088157"/>
          </a:xfrm>
          <a:noFill/>
          <a:ln/>
        </p:spPr>
        <p:txBody>
          <a:bodyPr/>
          <a:lstStyle/>
          <a:p>
            <a:pPr marL="116472" indent="-116472"/>
            <a:r>
              <a:rPr lang="en-US" altLang="zh-CN" sz="1000" dirty="0">
                <a:latin typeface="ZapfHumnst BT" pitchFamily="34" charset="0"/>
              </a:rPr>
              <a:t>There are four basic principles of object orientation:</a:t>
            </a:r>
          </a:p>
          <a:p>
            <a:pPr marL="116472" indent="-116472">
              <a:buFontTx/>
              <a:buChar char="•"/>
            </a:pPr>
            <a:r>
              <a:rPr lang="en-US" altLang="zh-CN" sz="1000" dirty="0">
                <a:latin typeface="ZapfHumnst BT" pitchFamily="34" charset="0"/>
              </a:rPr>
              <a:t>Abstraction</a:t>
            </a:r>
          </a:p>
          <a:p>
            <a:pPr marL="116472" indent="-116472">
              <a:buFontTx/>
              <a:buChar char="•"/>
            </a:pPr>
            <a:r>
              <a:rPr lang="en-US" altLang="zh-CN" sz="1000" dirty="0">
                <a:latin typeface="ZapfHumnst BT" pitchFamily="34" charset="0"/>
              </a:rPr>
              <a:t>Encapsulation </a:t>
            </a:r>
          </a:p>
          <a:p>
            <a:pPr marL="116472" indent="-116472">
              <a:buFontTx/>
              <a:buChar char="•"/>
            </a:pPr>
            <a:r>
              <a:rPr lang="en-US" altLang="zh-CN" sz="1000" dirty="0">
                <a:latin typeface="ZapfHumnst BT" pitchFamily="34" charset="0"/>
              </a:rPr>
              <a:t>Modularity</a:t>
            </a:r>
          </a:p>
          <a:p>
            <a:pPr marL="116472" indent="-116472">
              <a:buFontTx/>
              <a:buChar char="•"/>
            </a:pPr>
            <a:r>
              <a:rPr lang="en-US" altLang="zh-CN" sz="1000" dirty="0">
                <a:latin typeface="ZapfHumnst BT" pitchFamily="34" charset="0"/>
              </a:rPr>
              <a:t>Hierarchy</a:t>
            </a:r>
          </a:p>
        </p:txBody>
      </p:sp>
      <p:sp>
        <p:nvSpPr>
          <p:cNvPr id="135172"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Introduce the four basic principles of OO.</a:t>
            </a:r>
          </a:p>
          <a:p>
            <a:pPr>
              <a:lnSpc>
                <a:spcPct val="87000"/>
              </a:lnSpc>
              <a:spcBef>
                <a:spcPct val="40000"/>
              </a:spcBef>
            </a:pPr>
            <a:r>
              <a:rPr lang="en-US" altLang="zh-CN">
                <a:latin typeface="ZapfHumnst BT" pitchFamily="34" charset="0"/>
              </a:rPr>
              <a:t>Be sure the students understand objects before you begin this next section.  </a:t>
            </a:r>
          </a:p>
          <a:p>
            <a:pPr>
              <a:lnSpc>
                <a:spcPct val="87000"/>
              </a:lnSpc>
              <a:spcBef>
                <a:spcPct val="40000"/>
              </a:spcBef>
            </a:pPr>
            <a:r>
              <a:rPr lang="en-US" altLang="zh-CN">
                <a:latin typeface="ZapfHumnst BT" pitchFamily="34" charset="0"/>
              </a:rPr>
              <a:t>You’ve introduced objects first to help students better apply each of these principles.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7043"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7044" name="Rectangle 2"/>
          <p:cNvSpPr>
            <a:spLocks noChangeArrowheads="1"/>
          </p:cNvSpPr>
          <p:nvPr/>
        </p:nvSpPr>
        <p:spPr bwMode="auto">
          <a:xfrm>
            <a:off x="3973193" y="-1607"/>
            <a:ext cx="3038789"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5" name="Rectangle 3"/>
          <p:cNvSpPr>
            <a:spLocks noChangeArrowheads="1"/>
          </p:cNvSpPr>
          <p:nvPr/>
        </p:nvSpPr>
        <p:spPr bwMode="auto">
          <a:xfrm>
            <a:off x="-1582" y="8827242"/>
            <a:ext cx="3038790" cy="4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6" name="Rectangle 4"/>
          <p:cNvSpPr>
            <a:spLocks noChangeArrowheads="1"/>
          </p:cNvSpPr>
          <p:nvPr/>
        </p:nvSpPr>
        <p:spPr bwMode="auto">
          <a:xfrm>
            <a:off x="-1582" y="-1607"/>
            <a:ext cx="303879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7" name="Text Box 7"/>
          <p:cNvSpPr txBox="1">
            <a:spLocks noChangeArrowheads="1"/>
          </p:cNvSpPr>
          <p:nvPr/>
        </p:nvSpPr>
        <p:spPr bwMode="auto">
          <a:xfrm>
            <a:off x="156525" y="1232344"/>
            <a:ext cx="2023751" cy="2191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The answers you get will vary depending on the students’ perspectives on what they see, as well as the criteria they use to organize the objects shown on this slide.  For example, some possible answers include:</a:t>
            </a:r>
          </a:p>
          <a:p>
            <a:pPr>
              <a:spcBef>
                <a:spcPct val="50000"/>
              </a:spcBef>
              <a:buFontTx/>
              <a:buChar char="•"/>
            </a:pPr>
            <a:r>
              <a:rPr lang="en-US" altLang="zh-CN" u="none"/>
              <a:t>Two classes: animals and non-animals</a:t>
            </a:r>
          </a:p>
          <a:p>
            <a:pPr>
              <a:spcBef>
                <a:spcPct val="50000"/>
              </a:spcBef>
              <a:buFontTx/>
              <a:buChar char="•"/>
            </a:pPr>
            <a:r>
              <a:rPr lang="en-US" altLang="zh-CN" u="none"/>
              <a:t>Two classes: Extinct and non-extinct things</a:t>
            </a:r>
          </a:p>
          <a:p>
            <a:pPr>
              <a:spcBef>
                <a:spcPct val="50000"/>
              </a:spcBef>
              <a:buFontTx/>
              <a:buChar char="•"/>
            </a:pPr>
            <a:r>
              <a:rPr lang="en-US" altLang="zh-CN" u="none"/>
              <a:t>Etc.</a:t>
            </a:r>
            <a:endParaRPr lang="en-US" altLang="zh-CN" u="none">
              <a:latin typeface="Arial" charset="0"/>
            </a:endParaRPr>
          </a:p>
        </p:txBody>
      </p:sp>
      <p:sp>
        <p:nvSpPr>
          <p:cNvPr id="87048" name="Rectangle 8"/>
          <p:cNvSpPr>
            <a:spLocks noGrp="1" noRot="1" noChangeAspect="1" noChangeArrowheads="1" noTextEdit="1"/>
          </p:cNvSpPr>
          <p:nvPr>
            <p:ph type="sldImg"/>
          </p:nvPr>
        </p:nvSpPr>
        <p:spPr>
          <a:ln/>
        </p:spPr>
      </p:sp>
      <p:sp>
        <p:nvSpPr>
          <p:cNvPr id="87049" name="Rectangle 9"/>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806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8068" name="Rectangle 2"/>
          <p:cNvSpPr>
            <a:spLocks noChangeArrowheads="1"/>
          </p:cNvSpPr>
          <p:nvPr/>
        </p:nvSpPr>
        <p:spPr bwMode="auto">
          <a:xfrm>
            <a:off x="3973193" y="-1607"/>
            <a:ext cx="3038789"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69" name="Rectangle 3"/>
          <p:cNvSpPr>
            <a:spLocks noChangeArrowheads="1"/>
          </p:cNvSpPr>
          <p:nvPr/>
        </p:nvSpPr>
        <p:spPr bwMode="auto">
          <a:xfrm>
            <a:off x="-1582" y="8827242"/>
            <a:ext cx="3038790" cy="4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0" name="Rectangle 4"/>
          <p:cNvSpPr>
            <a:spLocks noChangeArrowheads="1"/>
          </p:cNvSpPr>
          <p:nvPr/>
        </p:nvSpPr>
        <p:spPr bwMode="auto">
          <a:xfrm>
            <a:off x="-1582" y="-1607"/>
            <a:ext cx="3038790" cy="4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1" name="Text Box 7"/>
          <p:cNvSpPr txBox="1">
            <a:spLocks noChangeArrowheads="1"/>
          </p:cNvSpPr>
          <p:nvPr/>
        </p:nvSpPr>
        <p:spPr bwMode="auto">
          <a:xfrm>
            <a:off x="233996" y="1232344"/>
            <a:ext cx="2025333" cy="134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This may seem repetitive with earlier slides, but it has been noted that the repetition of the discrimination between objects and classes is beneficial to “newbies”.  If this does not apply to your class, you can cover this slide briefly.</a:t>
            </a:r>
            <a:endParaRPr lang="en-US" altLang="zh-CN" u="none">
              <a:latin typeface="Arial" charset="0"/>
            </a:endParaRPr>
          </a:p>
        </p:txBody>
      </p:sp>
      <p:sp>
        <p:nvSpPr>
          <p:cNvPr id="88072" name="Rectangle 8"/>
          <p:cNvSpPr>
            <a:spLocks noGrp="1" noRot="1" noChangeAspect="1" noChangeArrowheads="1" noTextEdit="1"/>
          </p:cNvSpPr>
          <p:nvPr>
            <p:ph type="sldImg"/>
          </p:nvPr>
        </p:nvSpPr>
        <p:spPr>
          <a:ln/>
        </p:spPr>
      </p:sp>
      <p:sp>
        <p:nvSpPr>
          <p:cNvPr id="88073" name="Rectangle 9"/>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8909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89092" name="Rectangle 4"/>
          <p:cNvSpPr>
            <a:spLocks noGrp="1" noRot="1" noChangeAspect="1" noChangeArrowheads="1" noTextEdit="1"/>
          </p:cNvSpPr>
          <p:nvPr>
            <p:ph type="sldImg"/>
          </p:nvPr>
        </p:nvSpPr>
        <p:spPr>
          <a:ln/>
        </p:spPr>
      </p:sp>
      <p:sp>
        <p:nvSpPr>
          <p:cNvPr id="89093"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0115"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0116" name="Rectangle 4"/>
          <p:cNvSpPr>
            <a:spLocks noGrp="1" noRot="1" noChangeAspect="1" noChangeArrowheads="1" noTextEdit="1"/>
          </p:cNvSpPr>
          <p:nvPr>
            <p:ph type="sldImg"/>
          </p:nvPr>
        </p:nvSpPr>
        <p:spPr>
          <a:ln/>
        </p:spPr>
      </p:sp>
      <p:sp>
        <p:nvSpPr>
          <p:cNvPr id="90117" name="Rectangle 5"/>
          <p:cNvSpPr>
            <a:spLocks noGrp="1" noChangeArrowheads="1"/>
          </p:cNvSpPr>
          <p:nvPr>
            <p:ph type="body" idx="1"/>
          </p:nvPr>
        </p:nvSpPr>
        <p:spPr>
          <a:noFill/>
        </p:spPr>
        <p:txBody>
          <a:bodyPr/>
          <a:lstStyle/>
          <a:p>
            <a:pPr marL="114300" indent="-114300"/>
            <a:r>
              <a:rPr lang="en-US" altLang="zh-CN" sz="1000" dirty="0" smtClean="0">
                <a:latin typeface="ZapfHumnst BT" pitchFamily="34" charset="0"/>
              </a:rPr>
              <a:t>An </a:t>
            </a:r>
            <a:r>
              <a:rPr lang="en-US" altLang="zh-CN" sz="1000" b="1" dirty="0" smtClean="0">
                <a:latin typeface="ZapfHumnst BT" pitchFamily="34" charset="0"/>
              </a:rPr>
              <a:t>Attribute</a:t>
            </a:r>
            <a:r>
              <a:rPr lang="en-US" altLang="zh-CN" sz="1000" dirty="0" smtClean="0">
                <a:latin typeface="ZapfHumnst BT" pitchFamily="34" charset="0"/>
              </a:rPr>
              <a:t> can be defined as:</a:t>
            </a:r>
          </a:p>
          <a:p>
            <a:pPr marL="114300" indent="-114300"/>
            <a:r>
              <a:rPr lang="en-US" altLang="zh-CN" sz="1000" dirty="0" smtClean="0">
                <a:latin typeface="ZapfHumnst BT" pitchFamily="34" charset="0"/>
              </a:rPr>
              <a:t>	A named property of a class that describes the range of values that instances of the property may hold. (</a:t>
            </a:r>
            <a:r>
              <a:rPr lang="en-US" altLang="zh-CN" sz="1000" i="1" dirty="0" smtClean="0">
                <a:latin typeface="ZapfHumnst BT" pitchFamily="34" charset="0"/>
              </a:rPr>
              <a:t>The Unified Modeling Language User Guide</a:t>
            </a:r>
            <a:r>
              <a:rPr lang="en-US" altLang="zh-CN" sz="1000" dirty="0" smtClean="0">
                <a:latin typeface="ZapfHumnst BT" pitchFamily="34" charset="0"/>
              </a:rPr>
              <a:t>, </a:t>
            </a:r>
            <a:r>
              <a:rPr lang="en-US" altLang="zh-CN" sz="1000" dirty="0" err="1" smtClean="0">
                <a:latin typeface="ZapfHumnst BT" pitchFamily="34" charset="0"/>
              </a:rPr>
              <a:t>Booch</a:t>
            </a:r>
            <a:r>
              <a:rPr lang="en-US" altLang="zh-CN" sz="1000" dirty="0" smtClean="0">
                <a:latin typeface="ZapfHumnst BT" pitchFamily="34" charset="0"/>
              </a:rPr>
              <a:t>, 1999.)</a:t>
            </a:r>
          </a:p>
          <a:p>
            <a:pPr marL="114300" indent="-114300">
              <a:buFontTx/>
              <a:buChar char="•"/>
            </a:pPr>
            <a:r>
              <a:rPr lang="en-US" altLang="zh-CN" sz="1000" dirty="0" smtClean="0">
                <a:latin typeface="ZapfHumnst BT" pitchFamily="34" charset="0"/>
              </a:rPr>
              <a:t>A class may have any number of attributes or no attributes at all. At any time, an object of a class has specific values for every one of its class’s attributes.</a:t>
            </a:r>
          </a:p>
          <a:p>
            <a:pPr marL="114300" indent="-114300">
              <a:buFontTx/>
              <a:buChar char="•"/>
            </a:pPr>
            <a:r>
              <a:rPr lang="en-US" altLang="zh-CN" sz="1000" dirty="0" smtClean="0">
                <a:latin typeface="ZapfHumnst BT" pitchFamily="34" charset="0"/>
              </a:rPr>
              <a:t>An attribute defined by a class represents a named property of the class or its objects. An attribute defines the type of its instances. </a:t>
            </a:r>
          </a:p>
          <a:p>
            <a:pPr marL="114300" indent="-114300">
              <a:buFontTx/>
              <a:buChar char="•"/>
            </a:pPr>
            <a:r>
              <a:rPr lang="en-US" altLang="zh-CN" sz="1000" dirty="0" smtClean="0">
                <a:latin typeface="ZapfHumnst BT" pitchFamily="34" charset="0"/>
              </a:rPr>
              <a:t>An attribute has a </a:t>
            </a:r>
            <a:r>
              <a:rPr lang="en-US" altLang="zh-CN" sz="1000" b="1" dirty="0" smtClean="0">
                <a:latin typeface="ZapfHumnst BT" pitchFamily="34" charset="0"/>
              </a:rPr>
              <a:t>type</a:t>
            </a:r>
            <a:r>
              <a:rPr lang="en-US" altLang="zh-CN" sz="1000" dirty="0" smtClean="0">
                <a:latin typeface="ZapfHumnst BT" pitchFamily="34" charset="0"/>
              </a:rPr>
              <a:t>, which tells us what kind of attribute it is.  Typical attributes are integer, Boolean, real, and enumeration. These are called </a:t>
            </a:r>
            <a:r>
              <a:rPr lang="en-US" altLang="zh-CN" sz="1000" b="1" dirty="0" smtClean="0">
                <a:latin typeface="ZapfHumnst BT" pitchFamily="34" charset="0"/>
              </a:rPr>
              <a:t>primitive</a:t>
            </a:r>
            <a:r>
              <a:rPr lang="en-US" altLang="zh-CN" sz="1000" dirty="0" smtClean="0">
                <a:latin typeface="ZapfHumnst BT" pitchFamily="34" charset="0"/>
              </a:rPr>
              <a:t> types. An attribute does not need to be a primitive type though.</a:t>
            </a:r>
          </a:p>
          <a:p>
            <a:pPr eaLnBrk="1" hangingPunct="1"/>
            <a:endParaRPr lang="zh-CN" altLang="zh-CN" sz="100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113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1140" name="Rectangle 4"/>
          <p:cNvSpPr>
            <a:spLocks noGrp="1" noRot="1" noChangeAspect="1" noChangeArrowheads="1" noTextEdit="1"/>
          </p:cNvSpPr>
          <p:nvPr>
            <p:ph type="sldImg"/>
          </p:nvPr>
        </p:nvSpPr>
        <p:spPr>
          <a:ln/>
        </p:spPr>
      </p:sp>
      <p:sp>
        <p:nvSpPr>
          <p:cNvPr id="91141"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2163"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2164" name="Rectangle 4"/>
          <p:cNvSpPr>
            <a:spLocks noGrp="1" noRot="1" noChangeAspect="1" noChangeArrowheads="1" noTextEdit="1"/>
          </p:cNvSpPr>
          <p:nvPr>
            <p:ph type="sldImg"/>
          </p:nvPr>
        </p:nvSpPr>
        <p:spPr>
          <a:ln/>
        </p:spPr>
      </p:sp>
      <p:sp>
        <p:nvSpPr>
          <p:cNvPr id="92165" name="Rectangle 5"/>
          <p:cNvSpPr>
            <a:spLocks noGrp="1" noChangeArrowheads="1"/>
          </p:cNvSpPr>
          <p:nvPr>
            <p:ph type="body" idx="1"/>
          </p:nvPr>
        </p:nvSpPr>
        <p:spPr>
          <a:noFill/>
        </p:spPr>
        <p:txBody>
          <a:bodyPr/>
          <a:lstStyle/>
          <a:p>
            <a:pPr marL="114300" indent="-114300"/>
            <a:r>
              <a:rPr lang="en-US" altLang="zh-CN" sz="1000" dirty="0" smtClean="0">
                <a:latin typeface="ZapfHumnst BT" pitchFamily="34" charset="0"/>
              </a:rPr>
              <a:t>An </a:t>
            </a:r>
            <a:r>
              <a:rPr lang="en-US" altLang="zh-CN" sz="1000" b="1" dirty="0" smtClean="0">
                <a:latin typeface="ZapfHumnst BT" pitchFamily="34" charset="0"/>
              </a:rPr>
              <a:t>Operation</a:t>
            </a:r>
            <a:r>
              <a:rPr lang="en-US" altLang="zh-CN" sz="1000" dirty="0" smtClean="0">
                <a:latin typeface="ZapfHumnst BT" pitchFamily="34" charset="0"/>
              </a:rPr>
              <a:t> can be defined as:</a:t>
            </a:r>
          </a:p>
          <a:p>
            <a:pPr marL="114300" indent="-114300"/>
            <a:r>
              <a:rPr lang="en-US" altLang="zh-CN" sz="1000" dirty="0" smtClean="0">
                <a:latin typeface="ZapfHumnst BT" pitchFamily="34" charset="0"/>
              </a:rPr>
              <a:t>	A service that can be requested from an object to effect behavior. An operation has a signature, which may restrict the actual parameters that are possible.</a:t>
            </a:r>
          </a:p>
          <a:p>
            <a:pPr marL="114300" indent="-114300">
              <a:buFontTx/>
              <a:buChar char="•"/>
            </a:pPr>
            <a:r>
              <a:rPr lang="en-US" altLang="zh-CN" sz="1000" dirty="0" smtClean="0">
                <a:latin typeface="ZapfHumnst BT" pitchFamily="34" charset="0"/>
              </a:rPr>
              <a:t>The operations in a class describe what the class can do.</a:t>
            </a:r>
          </a:p>
          <a:p>
            <a:pPr marL="114300" indent="-114300">
              <a:buFontTx/>
              <a:buChar char="•"/>
            </a:pPr>
            <a:r>
              <a:rPr lang="en-US" altLang="zh-CN" sz="1000" dirty="0" smtClean="0">
                <a:latin typeface="ZapfHumnst BT" pitchFamily="34" charset="0"/>
              </a:rPr>
              <a:t>An operation can either be a command or a question. A question should never change the state of the object. Only a command can change the state of the object.</a:t>
            </a:r>
          </a:p>
          <a:p>
            <a:pPr marL="114300" indent="-114300">
              <a:buFontTx/>
              <a:buChar char="•"/>
            </a:pPr>
            <a:r>
              <a:rPr lang="en-US" altLang="zh-CN" sz="1000" dirty="0" smtClean="0">
                <a:latin typeface="ZapfHumnst BT" pitchFamily="34" charset="0"/>
              </a:rPr>
              <a:t>An operation is described with a return-type, name, and zero or more parameters. Together, the return-type, name, and parameters are called the </a:t>
            </a:r>
            <a:r>
              <a:rPr lang="en-US" altLang="zh-CN" sz="1000" b="1" dirty="0" smtClean="0">
                <a:latin typeface="ZapfHumnst BT" pitchFamily="34" charset="0"/>
              </a:rPr>
              <a:t>signature</a:t>
            </a:r>
            <a:r>
              <a:rPr lang="en-US" altLang="zh-CN" sz="1000" dirty="0" smtClean="0">
                <a:latin typeface="ZapfHumnst BT" pitchFamily="34" charset="0"/>
              </a:rPr>
              <a:t> of the operation.</a:t>
            </a:r>
          </a:p>
          <a:p>
            <a:pPr marL="114300" indent="-114300">
              <a:buFontTx/>
              <a:buChar char="•"/>
            </a:pPr>
            <a:r>
              <a:rPr lang="en-US" altLang="zh-CN" sz="1000" dirty="0" smtClean="0">
                <a:latin typeface="ZapfHumnst BT" pitchFamily="34" charset="0"/>
              </a:rPr>
              <a:t>The outcome of the operation depends on the current state of the object. Often, but not always, invoking an operation on an object changes the object’s data or state.</a:t>
            </a:r>
          </a:p>
          <a:p>
            <a:pPr eaLnBrk="1" hangingPunct="1"/>
            <a:endParaRPr lang="zh-CN" altLang="zh-CN" sz="10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318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3188" name="Rectangle 4"/>
          <p:cNvSpPr>
            <a:spLocks noGrp="1" noRot="1" noChangeAspect="1" noChangeArrowheads="1" noTextEdit="1"/>
          </p:cNvSpPr>
          <p:nvPr>
            <p:ph type="sldImg"/>
          </p:nvPr>
        </p:nvSpPr>
        <p:spPr>
          <a:ln/>
        </p:spPr>
      </p:sp>
      <p:sp>
        <p:nvSpPr>
          <p:cNvPr id="93189"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421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4212" name="Text Box 4"/>
          <p:cNvSpPr txBox="1">
            <a:spLocks noChangeArrowheads="1"/>
          </p:cNvSpPr>
          <p:nvPr/>
        </p:nvSpPr>
        <p:spPr bwMode="auto">
          <a:xfrm>
            <a:off x="311469" y="1232344"/>
            <a:ext cx="2025332" cy="225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Polymorphism will be addressed in more detail in the Class Design module.</a:t>
            </a:r>
          </a:p>
          <a:p>
            <a:pPr>
              <a:spcBef>
                <a:spcPct val="50000"/>
              </a:spcBef>
            </a:pPr>
            <a:r>
              <a:rPr lang="en-US" altLang="zh-CN" u="none"/>
              <a:t>Another example of polymorphism: There is a toddler sitting in front of some blocks and a teenager siting in front of a piano.  An adult walks into the room and says “play”.   The toddler plays with the blocks and the teenage plays the piano.</a:t>
            </a:r>
          </a:p>
          <a:p>
            <a:pPr>
              <a:spcBef>
                <a:spcPct val="50000"/>
              </a:spcBef>
            </a:pPr>
            <a:r>
              <a:rPr lang="en-US" altLang="zh-CN" u="none">
                <a:solidFill>
                  <a:srgbClr val="000000"/>
                </a:solidFill>
              </a:rPr>
              <a:t>Another example - car accelerator on different cars.</a:t>
            </a:r>
            <a:endParaRPr lang="en-US" altLang="zh-CN" u="none">
              <a:solidFill>
                <a:srgbClr val="000000"/>
              </a:solidFill>
              <a:latin typeface="Arial" charset="0"/>
            </a:endParaRPr>
          </a:p>
        </p:txBody>
      </p:sp>
      <p:sp>
        <p:nvSpPr>
          <p:cNvPr id="94213" name="Rectangle 5"/>
          <p:cNvSpPr>
            <a:spLocks noGrp="1" noRot="1" noChangeAspect="1" noChangeArrowheads="1" noTextEdit="1"/>
          </p:cNvSpPr>
          <p:nvPr>
            <p:ph type="sldImg"/>
          </p:nvPr>
        </p:nvSpPr>
        <p:spPr>
          <a:ln/>
        </p:spPr>
      </p:sp>
      <p:sp>
        <p:nvSpPr>
          <p:cNvPr id="94214" name="Rectangle 6"/>
          <p:cNvSpPr>
            <a:spLocks noGrp="1" noChangeArrowheads="1"/>
          </p:cNvSpPr>
          <p:nvPr>
            <p:ph type="body" idx="1"/>
          </p:nvPr>
        </p:nvSpPr>
        <p:spPr>
          <a:noFill/>
        </p:spPr>
        <p:txBody>
          <a:bodyPr/>
          <a:lstStyle/>
          <a:p>
            <a:r>
              <a:rPr lang="en-US" altLang="zh-CN" sz="1000" dirty="0" smtClean="0">
                <a:latin typeface="ZapfHumnst BT" pitchFamily="34" charset="0"/>
              </a:rPr>
              <a:t>The Greek term </a:t>
            </a:r>
            <a:r>
              <a:rPr lang="en-US" altLang="zh-CN" sz="1000" i="1" dirty="0" err="1" smtClean="0">
                <a:latin typeface="ZapfHumnst BT" pitchFamily="34" charset="0"/>
              </a:rPr>
              <a:t>polymorphos</a:t>
            </a:r>
            <a:r>
              <a:rPr lang="en-US" altLang="zh-CN" sz="1000" dirty="0" smtClean="0">
                <a:latin typeface="ZapfHumnst BT" pitchFamily="34" charset="0"/>
              </a:rPr>
              <a:t> means “having many forms.”  Every implementation of the interface must include at least the interface. In some cases, the implementation can include more than the interface.</a:t>
            </a:r>
          </a:p>
          <a:p>
            <a:r>
              <a:rPr lang="en-US" altLang="zh-CN" sz="1000" dirty="0" smtClean="0">
                <a:latin typeface="ZapfHumnst BT" pitchFamily="34" charset="0"/>
              </a:rPr>
              <a:t>For example, a remote control can be used to monitor/support any type of television that relates to a specific interface (the specific interface the remote was designed to be used with). </a:t>
            </a:r>
          </a:p>
          <a:p>
            <a:pPr eaLnBrk="1" hangingPunct="1"/>
            <a:endParaRPr lang="zh-CN" altLang="zh-CN" sz="100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5235"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5236" name="Text Box 4"/>
          <p:cNvSpPr txBox="1">
            <a:spLocks noChangeArrowheads="1"/>
          </p:cNvSpPr>
          <p:nvPr/>
        </p:nvSpPr>
        <p:spPr bwMode="auto">
          <a:xfrm>
            <a:off x="1230062" y="3701851"/>
            <a:ext cx="188146" cy="37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endParaRPr lang="zh-CN" altLang="zh-CN" sz="1800" u="none">
              <a:latin typeface="Arial" charset="0"/>
            </a:endParaRPr>
          </a:p>
        </p:txBody>
      </p:sp>
      <p:sp>
        <p:nvSpPr>
          <p:cNvPr id="95237" name="Text Box 5"/>
          <p:cNvSpPr txBox="1">
            <a:spLocks noChangeArrowheads="1"/>
          </p:cNvSpPr>
          <p:nvPr/>
        </p:nvSpPr>
        <p:spPr bwMode="auto">
          <a:xfrm>
            <a:off x="0" y="1309466"/>
            <a:ext cx="2336800" cy="88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Interfaces are not abstract classes, as abstract classes allow you to provide default behavior for some/all of their methods.  Interfaces provide no default behavior.</a:t>
            </a:r>
            <a:endParaRPr lang="en-US" altLang="zh-CN" u="none">
              <a:latin typeface="Arial" charset="0"/>
            </a:endParaRPr>
          </a:p>
        </p:txBody>
      </p:sp>
      <p:sp>
        <p:nvSpPr>
          <p:cNvPr id="95238" name="Rectangle 6"/>
          <p:cNvSpPr>
            <a:spLocks noGrp="1" noRot="1" noChangeAspect="1" noChangeArrowheads="1" noTextEdit="1"/>
          </p:cNvSpPr>
          <p:nvPr>
            <p:ph type="sldImg"/>
          </p:nvPr>
        </p:nvSpPr>
        <p:spPr>
          <a:ln/>
        </p:spPr>
      </p:sp>
      <p:sp>
        <p:nvSpPr>
          <p:cNvPr id="95239" name="Rectangle 7"/>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625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6260" name="Rectangle 4"/>
          <p:cNvSpPr>
            <a:spLocks noGrp="1" noRot="1" noChangeAspect="1" noChangeArrowheads="1" noTextEdit="1"/>
          </p:cNvSpPr>
          <p:nvPr>
            <p:ph type="sldImg"/>
          </p:nvPr>
        </p:nvSpPr>
        <p:spPr>
          <a:ln/>
        </p:spPr>
      </p:sp>
      <p:sp>
        <p:nvSpPr>
          <p:cNvPr id="96261" name="Rectangle 5"/>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6043F0CD-8899-4A14-AE21-63BFAAA13059}" type="slidenum">
              <a:rPr lang="en-US" altLang="zh-CN"/>
              <a:pPr/>
              <a:t>4</a:t>
            </a:fld>
            <a:endParaRPr lang="en-US" altLang="zh-CN"/>
          </a:p>
        </p:txBody>
      </p:sp>
      <p:sp>
        <p:nvSpPr>
          <p:cNvPr id="137218" name="Rectangle 2"/>
          <p:cNvSpPr>
            <a:spLocks noGrp="1" noRot="1" noChangeAspect="1" noChangeArrowheads="1" noTextEdit="1"/>
          </p:cNvSpPr>
          <p:nvPr>
            <p:ph type="sldImg"/>
          </p:nvPr>
        </p:nvSpPr>
        <p:spPr>
          <a:xfrm>
            <a:off x="2528888" y="847725"/>
            <a:ext cx="4106862" cy="3079750"/>
          </a:xfrm>
          <a:ln/>
        </p:spPr>
      </p:sp>
      <p:sp>
        <p:nvSpPr>
          <p:cNvPr id="137219" name="Rectangle 3"/>
          <p:cNvSpPr>
            <a:spLocks noGrp="1" noChangeArrowheads="1"/>
          </p:cNvSpPr>
          <p:nvPr>
            <p:ph type="body" idx="1"/>
          </p:nvPr>
        </p:nvSpPr>
        <p:spPr>
          <a:xfrm>
            <a:off x="2542894" y="4164012"/>
            <a:ext cx="4060190" cy="4088157"/>
          </a:xfrm>
          <a:noFill/>
          <a:ln/>
        </p:spPr>
        <p:txBody>
          <a:bodyPr/>
          <a:lstStyle/>
          <a:p>
            <a:pPr marL="116472" indent="-116472"/>
            <a:r>
              <a:rPr lang="en-US" altLang="zh-CN" sz="1000" b="1" dirty="0">
                <a:latin typeface="ZapfHumnst BT" pitchFamily="34" charset="0"/>
              </a:rPr>
              <a:t>Abstraction</a:t>
            </a:r>
            <a:r>
              <a:rPr lang="en-US" altLang="zh-CN" sz="1000" dirty="0">
                <a:latin typeface="ZapfHumnst BT" pitchFamily="34" charset="0"/>
              </a:rPr>
              <a:t> can be defined as:</a:t>
            </a:r>
          </a:p>
          <a:p>
            <a:pPr marL="116472" indent="-116472"/>
            <a:r>
              <a:rPr lang="en-US" altLang="zh-CN" sz="1000" dirty="0">
                <a:latin typeface="ZapfHumnst BT" pitchFamily="34" charset="0"/>
              </a:rPr>
              <a:t>	Any model that includes the most important, essential, or distinguishing aspects of something while suppressing or ignoring less important, immaterial, or diversionary details.  The result of removing distinctions so as to emphasize commonalties. (</a:t>
            </a:r>
            <a:r>
              <a:rPr lang="en-US" altLang="zh-CN" sz="1000" i="1" dirty="0">
                <a:latin typeface="ZapfHumnst BT" pitchFamily="34" charset="0"/>
              </a:rPr>
              <a:t>Dictionary of Object Technology</a:t>
            </a:r>
            <a:r>
              <a:rPr lang="en-US" altLang="zh-CN" sz="1000" dirty="0">
                <a:latin typeface="ZapfHumnst BT" pitchFamily="34" charset="0"/>
              </a:rPr>
              <a:t>, </a:t>
            </a:r>
            <a:r>
              <a:rPr lang="en-US" altLang="zh-CN" sz="1000" dirty="0" err="1">
                <a:latin typeface="ZapfHumnst BT" pitchFamily="34" charset="0"/>
              </a:rPr>
              <a:t>Firesmith</a:t>
            </a:r>
            <a:r>
              <a:rPr lang="en-US" altLang="zh-CN" sz="1000" dirty="0">
                <a:latin typeface="ZapfHumnst BT" pitchFamily="34" charset="0"/>
              </a:rPr>
              <a:t>, </a:t>
            </a:r>
            <a:r>
              <a:rPr lang="en-US" altLang="zh-CN" sz="1000" dirty="0" err="1">
                <a:latin typeface="ZapfHumnst BT" pitchFamily="34" charset="0"/>
              </a:rPr>
              <a:t>Eykholt</a:t>
            </a:r>
            <a:r>
              <a:rPr lang="en-US" altLang="zh-CN" sz="1000" dirty="0">
                <a:latin typeface="ZapfHumnst BT" pitchFamily="34" charset="0"/>
              </a:rPr>
              <a:t>, 1995.)</a:t>
            </a:r>
          </a:p>
          <a:p>
            <a:pPr marL="116472" indent="-116472">
              <a:buFontTx/>
              <a:buChar char="•"/>
            </a:pPr>
            <a:r>
              <a:rPr lang="en-US" altLang="zh-CN" sz="1000" dirty="0">
                <a:latin typeface="ZapfHumnst BT" pitchFamily="34" charset="0"/>
              </a:rPr>
              <a:t>Abstraction allows us to manage complexity by concentrating on the essential characteristics of an entity that distinguishes it from all other kind of entities.  </a:t>
            </a:r>
          </a:p>
          <a:p>
            <a:pPr marL="116472" indent="-116472">
              <a:buFontTx/>
              <a:buChar char="•"/>
            </a:pPr>
            <a:r>
              <a:rPr lang="en-US" altLang="zh-CN" sz="1000" dirty="0">
                <a:latin typeface="ZapfHumnst BT" pitchFamily="34" charset="0"/>
              </a:rPr>
              <a:t>An abstraction is domain and perspective dependent. That is, what is important in one context may not be in another.</a:t>
            </a:r>
          </a:p>
          <a:p>
            <a:pPr marL="116472" indent="-116472">
              <a:buFontTx/>
              <a:buChar char="•"/>
            </a:pPr>
            <a:r>
              <a:rPr lang="en-US" altLang="zh-CN" sz="1000" dirty="0">
                <a:latin typeface="ZapfHumnst BT" pitchFamily="34" charset="0"/>
              </a:rPr>
              <a:t>OO allows us to model our system using abstractions from the problem domain (for example, classes and objects). </a:t>
            </a:r>
          </a:p>
          <a:p>
            <a:pPr marL="116472" indent="-116472"/>
            <a:endParaRPr lang="en-US" altLang="zh-CN" sz="1000" dirty="0">
              <a:latin typeface="ZapfHumnst BT" pitchFamily="34" charset="0"/>
            </a:endParaRPr>
          </a:p>
          <a:p>
            <a:pPr marL="116472" indent="-116472"/>
            <a:endParaRPr lang="en-US" altLang="zh-CN" sz="1000" dirty="0">
              <a:latin typeface="ZapfHumnst BT" pitchFamily="34" charset="0"/>
            </a:endParaRPr>
          </a:p>
        </p:txBody>
      </p:sp>
      <p:sp>
        <p:nvSpPr>
          <p:cNvPr id="137220"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tabLst>
                <a:tab pos="112713" algn="l"/>
              </a:tabLst>
              <a:defRPr>
                <a:solidFill>
                  <a:schemeClr val="tx1"/>
                </a:solidFill>
                <a:latin typeface="Arial" charset="0"/>
                <a:ea typeface="宋体" charset="-122"/>
              </a:defRPr>
            </a:lvl1pPr>
            <a:lvl2pPr marL="450850" defTabSz="901700">
              <a:tabLst>
                <a:tab pos="112713" algn="l"/>
              </a:tabLst>
              <a:defRPr>
                <a:solidFill>
                  <a:schemeClr val="tx1"/>
                </a:solidFill>
                <a:latin typeface="Arial" charset="0"/>
                <a:ea typeface="宋体" charset="-122"/>
              </a:defRPr>
            </a:lvl2pPr>
            <a:lvl3pPr marL="901700" defTabSz="901700">
              <a:tabLst>
                <a:tab pos="112713" algn="l"/>
              </a:tabLst>
              <a:defRPr>
                <a:solidFill>
                  <a:schemeClr val="tx1"/>
                </a:solidFill>
                <a:latin typeface="Arial" charset="0"/>
                <a:ea typeface="宋体" charset="-122"/>
              </a:defRPr>
            </a:lvl3pPr>
            <a:lvl4pPr marL="1352550" defTabSz="901700">
              <a:tabLst>
                <a:tab pos="112713" algn="l"/>
              </a:tabLst>
              <a:defRPr>
                <a:solidFill>
                  <a:schemeClr val="tx1"/>
                </a:solidFill>
                <a:latin typeface="Arial" charset="0"/>
                <a:ea typeface="宋体" charset="-122"/>
              </a:defRPr>
            </a:lvl4pPr>
            <a:lvl5pPr marL="1803400" defTabSz="901700">
              <a:tabLst>
                <a:tab pos="112713" algn="l"/>
              </a:tabLst>
              <a:defRPr>
                <a:solidFill>
                  <a:schemeClr val="tx1"/>
                </a:solidFill>
                <a:latin typeface="Arial" charset="0"/>
                <a:ea typeface="宋体" charset="-122"/>
              </a:defRPr>
            </a:lvl5pPr>
            <a:lvl6pPr marL="2260600" defTabSz="901700" fontAlgn="base">
              <a:spcBef>
                <a:spcPct val="0"/>
              </a:spcBef>
              <a:spcAft>
                <a:spcPct val="0"/>
              </a:spcAft>
              <a:tabLst>
                <a:tab pos="112713" algn="l"/>
              </a:tabLst>
              <a:defRPr>
                <a:solidFill>
                  <a:schemeClr val="tx1"/>
                </a:solidFill>
                <a:latin typeface="Arial" charset="0"/>
                <a:ea typeface="宋体" charset="-122"/>
              </a:defRPr>
            </a:lvl6pPr>
            <a:lvl7pPr marL="2717800" defTabSz="901700" fontAlgn="base">
              <a:spcBef>
                <a:spcPct val="0"/>
              </a:spcBef>
              <a:spcAft>
                <a:spcPct val="0"/>
              </a:spcAft>
              <a:tabLst>
                <a:tab pos="112713" algn="l"/>
              </a:tabLst>
              <a:defRPr>
                <a:solidFill>
                  <a:schemeClr val="tx1"/>
                </a:solidFill>
                <a:latin typeface="Arial" charset="0"/>
                <a:ea typeface="宋体" charset="-122"/>
              </a:defRPr>
            </a:lvl7pPr>
            <a:lvl8pPr marL="3175000" defTabSz="901700" fontAlgn="base">
              <a:spcBef>
                <a:spcPct val="0"/>
              </a:spcBef>
              <a:spcAft>
                <a:spcPct val="0"/>
              </a:spcAft>
              <a:tabLst>
                <a:tab pos="112713" algn="l"/>
              </a:tabLst>
              <a:defRPr>
                <a:solidFill>
                  <a:schemeClr val="tx1"/>
                </a:solidFill>
                <a:latin typeface="Arial" charset="0"/>
                <a:ea typeface="宋体" charset="-122"/>
              </a:defRPr>
            </a:lvl8pPr>
            <a:lvl9pPr marL="3632200" defTabSz="901700" fontAlgn="base">
              <a:spcBef>
                <a:spcPct val="0"/>
              </a:spcBef>
              <a:spcAft>
                <a:spcPct val="0"/>
              </a:spcAft>
              <a:tabLst>
                <a:tab pos="112713" algn="l"/>
              </a:tabLs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Explain the concept of abstraction to the students.</a:t>
            </a:r>
          </a:p>
          <a:p>
            <a:pPr>
              <a:lnSpc>
                <a:spcPct val="87000"/>
              </a:lnSpc>
              <a:spcBef>
                <a:spcPct val="40000"/>
              </a:spcBef>
            </a:pPr>
            <a:r>
              <a:rPr lang="en-US" altLang="zh-CN">
                <a:latin typeface="ZapfHumnst BT" pitchFamily="34" charset="0"/>
              </a:rPr>
              <a:t>A car (“a mobile, powered vehicle for transporting people from place to place”) is an example of an abstraction if it suppresses less important details.</a:t>
            </a:r>
          </a:p>
          <a:p>
            <a:pPr>
              <a:lnSpc>
                <a:spcPct val="87000"/>
              </a:lnSpc>
              <a:spcBef>
                <a:spcPct val="40000"/>
              </a:spcBef>
            </a:pPr>
            <a:r>
              <a:rPr lang="en-US" altLang="zh-CN">
                <a:latin typeface="ZapfHumnst BT" pitchFamily="34" charset="0"/>
              </a:rPr>
              <a:t>The abstract use of car is not concrete. However, if you describe the car as a 1995 Blue Ford Mustang, then it becomes a concrete manifestation and not an abstraction.  </a:t>
            </a:r>
          </a:p>
          <a:p>
            <a:pPr>
              <a:lnSpc>
                <a:spcPct val="87000"/>
              </a:lnSpc>
              <a:spcBef>
                <a:spcPct val="40000"/>
              </a:spcBef>
            </a:pPr>
            <a:r>
              <a:rPr lang="en-US" altLang="zh-CN">
                <a:latin typeface="ZapfHumnst BT" pitchFamily="34" charset="0"/>
              </a:rPr>
              <a:t>Discuss the makings of a good abstraction. </a:t>
            </a:r>
          </a:p>
          <a:p>
            <a:pPr>
              <a:lnSpc>
                <a:spcPct val="87000"/>
              </a:lnSpc>
              <a:spcBef>
                <a:spcPct val="40000"/>
              </a:spcBef>
              <a:buFontTx/>
              <a:buChar char="•"/>
            </a:pPr>
            <a:r>
              <a:rPr lang="en-US" altLang="zh-CN">
                <a:latin typeface="ZapfHumnst BT" pitchFamily="34" charset="0"/>
              </a:rPr>
              <a:t> 	Concise  </a:t>
            </a:r>
          </a:p>
          <a:p>
            <a:pPr>
              <a:lnSpc>
                <a:spcPct val="87000"/>
              </a:lnSpc>
              <a:spcBef>
                <a:spcPct val="40000"/>
              </a:spcBef>
              <a:buFontTx/>
              <a:buChar char="•"/>
            </a:pPr>
            <a:r>
              <a:rPr lang="en-US" altLang="zh-CN">
                <a:latin typeface="ZapfHumnst BT" pitchFamily="34" charset="0"/>
              </a:rPr>
              <a:t> 	Single coherent concept</a:t>
            </a:r>
          </a:p>
          <a:p>
            <a:pPr>
              <a:lnSpc>
                <a:spcPct val="87000"/>
              </a:lnSpc>
              <a:spcBef>
                <a:spcPct val="40000"/>
              </a:spcBef>
            </a:pPr>
            <a:r>
              <a:rPr lang="en-US" altLang="zh-CN">
                <a:latin typeface="ZapfHumnst BT" pitchFamily="34" charset="0"/>
              </a:rPr>
              <a:t>Abstraction removes the unnecessary details to make something easier to understand.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7283"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7284" name="Rectangle 1028"/>
          <p:cNvSpPr>
            <a:spLocks noGrp="1" noRot="1" noChangeAspect="1" noChangeArrowheads="1" noTextEdit="1"/>
          </p:cNvSpPr>
          <p:nvPr>
            <p:ph type="sldImg"/>
          </p:nvPr>
        </p:nvSpPr>
        <p:spPr>
          <a:ln/>
        </p:spPr>
      </p:sp>
      <p:sp>
        <p:nvSpPr>
          <p:cNvPr id="97285" name="Rectangle 1029"/>
          <p:cNvSpPr>
            <a:spLocks noGrp="1" noChangeArrowheads="1"/>
          </p:cNvSpPr>
          <p:nvPr>
            <p:ph type="body" idx="1"/>
          </p:nvPr>
        </p:nvSpPr>
        <p:spPr>
          <a:noFill/>
        </p:spPr>
        <p:txBody>
          <a:bodyPr/>
          <a:lstStyle/>
          <a:p>
            <a:pPr eaLnBrk="1" hangingPunct="1"/>
            <a:endParaRPr lang="zh-CN" altLang="zh-CN" smtClean="0"/>
          </a:p>
        </p:txBody>
      </p:sp>
      <p:sp>
        <p:nvSpPr>
          <p:cNvPr id="97286" name="Text Box 1030"/>
          <p:cNvSpPr txBox="1">
            <a:spLocks noChangeArrowheads="1"/>
          </p:cNvSpPr>
          <p:nvPr/>
        </p:nvSpPr>
        <p:spPr bwMode="auto">
          <a:xfrm>
            <a:off x="227672" y="1233950"/>
            <a:ext cx="1973157" cy="11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Some may question the inclusion of components in an introductory module. However, there is so much controversy on the definition for component that I thought it would be a good idea to define it up front.</a:t>
            </a:r>
            <a:endParaRPr lang="en-US" altLang="zh-CN" u="none">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830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8308" name="Rectangle 4"/>
          <p:cNvSpPr>
            <a:spLocks noGrp="1" noRot="1" noChangeAspect="1" noChangeArrowheads="1" noTextEdit="1"/>
          </p:cNvSpPr>
          <p:nvPr>
            <p:ph type="sldImg"/>
          </p:nvPr>
        </p:nvSpPr>
        <p:spPr>
          <a:ln/>
        </p:spPr>
      </p:sp>
      <p:sp>
        <p:nvSpPr>
          <p:cNvPr id="98309" name="Rectangle 5"/>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9933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99332" name="Rectangle 4"/>
          <p:cNvSpPr>
            <a:spLocks noGrp="1" noRot="1" noChangeAspect="1" noChangeArrowheads="1" noTextEdit="1"/>
          </p:cNvSpPr>
          <p:nvPr>
            <p:ph type="sldImg"/>
          </p:nvPr>
        </p:nvSpPr>
        <p:spPr>
          <a:ln/>
        </p:spPr>
      </p:sp>
      <p:sp>
        <p:nvSpPr>
          <p:cNvPr id="99333"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0355"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0356" name="Rectangle 4"/>
          <p:cNvSpPr>
            <a:spLocks noGrp="1" noRot="1" noChangeAspect="1" noChangeArrowheads="1" noTextEdit="1"/>
          </p:cNvSpPr>
          <p:nvPr>
            <p:ph type="sldImg"/>
          </p:nvPr>
        </p:nvSpPr>
        <p:spPr>
          <a:ln/>
        </p:spPr>
      </p:sp>
      <p:sp>
        <p:nvSpPr>
          <p:cNvPr id="100357" name="Rectangle 5"/>
          <p:cNvSpPr>
            <a:spLocks noGrp="1" noChangeArrowheads="1"/>
          </p:cNvSpPr>
          <p:nvPr>
            <p:ph type="body" idx="1"/>
          </p:nvPr>
        </p:nvSpPr>
        <p:spPr>
          <a:noFill/>
        </p:spPr>
        <p:txBody>
          <a:bodyPr/>
          <a:lstStyle/>
          <a:p>
            <a:pPr marL="114300" indent="-114300"/>
            <a:r>
              <a:rPr lang="en-US" altLang="zh-CN" sz="1000" dirty="0" smtClean="0">
                <a:latin typeface="ZapfHumnst BT" pitchFamily="34" charset="0"/>
              </a:rPr>
              <a:t>A </a:t>
            </a:r>
            <a:r>
              <a:rPr lang="en-US" altLang="zh-CN" sz="1000" b="1" dirty="0" smtClean="0">
                <a:latin typeface="ZapfHumnst BT" pitchFamily="34" charset="0"/>
              </a:rPr>
              <a:t>Package</a:t>
            </a:r>
            <a:r>
              <a:rPr lang="en-US" altLang="zh-CN" sz="1000" dirty="0" smtClean="0">
                <a:latin typeface="ZapfHumnst BT" pitchFamily="34" charset="0"/>
              </a:rPr>
              <a:t> can be defined as:</a:t>
            </a:r>
          </a:p>
          <a:p>
            <a:pPr marL="114300" indent="-114300"/>
            <a:r>
              <a:rPr lang="en-US" altLang="zh-CN" sz="1000" dirty="0" smtClean="0">
                <a:latin typeface="ZapfHumnst BT" pitchFamily="34" charset="0"/>
              </a:rPr>
              <a:t>	A general purpose mechanism for organizing elements into groups. (</a:t>
            </a:r>
            <a:r>
              <a:rPr lang="en-US" altLang="zh-CN" sz="1000" i="1" dirty="0" smtClean="0">
                <a:latin typeface="ZapfHumnst BT" pitchFamily="34" charset="0"/>
              </a:rPr>
              <a:t>The Unified Modeling Language User Guide</a:t>
            </a:r>
            <a:r>
              <a:rPr lang="en-US" altLang="zh-CN" sz="1000" dirty="0" smtClean="0">
                <a:latin typeface="ZapfHumnst BT" pitchFamily="34" charset="0"/>
              </a:rPr>
              <a:t>, </a:t>
            </a:r>
            <a:r>
              <a:rPr lang="en-US" altLang="zh-CN" sz="1000" dirty="0" err="1" smtClean="0">
                <a:latin typeface="ZapfHumnst BT" pitchFamily="34" charset="0"/>
              </a:rPr>
              <a:t>Booch</a:t>
            </a:r>
            <a:r>
              <a:rPr lang="en-US" altLang="zh-CN" sz="1000" dirty="0" smtClean="0">
                <a:latin typeface="ZapfHumnst BT" pitchFamily="34" charset="0"/>
              </a:rPr>
              <a:t>, 1999.)</a:t>
            </a:r>
          </a:p>
          <a:p>
            <a:pPr marL="114300" indent="-114300">
              <a:buFontTx/>
              <a:buChar char="•"/>
            </a:pPr>
            <a:r>
              <a:rPr lang="en-US" altLang="zh-CN" sz="1000" dirty="0" smtClean="0">
                <a:latin typeface="ZapfHumnst BT" pitchFamily="34" charset="0"/>
              </a:rPr>
              <a:t>Models can contain hundreds and even thousands of model elements. The sheer number of these elements can quickly become overwhelming. Therefore, it’s critical to group model elements into logical collections to maintain and easily read the model (application of modularity and hierarchy). </a:t>
            </a:r>
          </a:p>
          <a:p>
            <a:pPr marL="114300" indent="-114300">
              <a:buFontTx/>
              <a:buChar char="•"/>
            </a:pPr>
            <a:r>
              <a:rPr lang="en-US" altLang="zh-CN" sz="1000" dirty="0" smtClean="0">
                <a:latin typeface="ZapfHumnst BT" pitchFamily="34" charset="0"/>
              </a:rPr>
              <a:t>Packages are a general grouping mechanism for grouping elements into semantically related groups. A package contains classes that are needed by a number of different packages, but are treated as a “behavioral unit.” </a:t>
            </a:r>
          </a:p>
          <a:p>
            <a:pPr marL="114300" indent="-114300">
              <a:buFontTx/>
              <a:buChar char="•"/>
            </a:pPr>
            <a:r>
              <a:rPr lang="en-US" altLang="zh-CN" sz="1000" dirty="0" smtClean="0">
                <a:latin typeface="ZapfHumnst BT" pitchFamily="34" charset="0"/>
              </a:rPr>
              <a:t>A package is simply a grouping mechanism. No semantics are defined for its instances. Thus, packages do not necessarily have a representation in implementation, except maybe to represent a directory.</a:t>
            </a:r>
          </a:p>
          <a:p>
            <a:pPr marL="114300" indent="-114300">
              <a:buFontTx/>
              <a:buChar char="•"/>
            </a:pPr>
            <a:r>
              <a:rPr lang="en-US" altLang="zh-CN" sz="1000" dirty="0" smtClean="0">
                <a:latin typeface="ZapfHumnst BT" pitchFamily="34" charset="0"/>
              </a:rPr>
              <a:t>In the UML, a package is represented as a tabbed folder.</a:t>
            </a:r>
          </a:p>
          <a:p>
            <a:pPr marL="114300" indent="-114300">
              <a:buFontTx/>
              <a:buChar char="•"/>
            </a:pPr>
            <a:r>
              <a:rPr lang="en-US" altLang="zh-CN" sz="1000" dirty="0" smtClean="0">
                <a:latin typeface="ZapfHumnst BT" pitchFamily="34" charset="0"/>
              </a:rPr>
              <a:t>Package diagrams depict dependencies between packages and are now formalized in UML 2.</a:t>
            </a:r>
          </a:p>
          <a:p>
            <a:pPr eaLnBrk="1" hangingPunct="1"/>
            <a:endParaRPr lang="zh-CN" altLang="zh-CN" sz="100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A05917F5-4AE8-417F-8BC0-1F389C6A6E21}" type="slidenum">
              <a:rPr lang="en-US" altLang="zh-CN"/>
              <a:pPr/>
              <a:t>35</a:t>
            </a:fld>
            <a:endParaRPr lang="en-US" altLang="zh-CN"/>
          </a:p>
        </p:txBody>
      </p:sp>
      <p:sp>
        <p:nvSpPr>
          <p:cNvPr id="188418" name="Rectangle 2"/>
          <p:cNvSpPr>
            <a:spLocks noGrp="1" noRot="1" noChangeAspect="1" noChangeArrowheads="1" noTextEdit="1"/>
          </p:cNvSpPr>
          <p:nvPr>
            <p:ph type="sldImg"/>
          </p:nvPr>
        </p:nvSpPr>
        <p:spPr>
          <a:xfrm>
            <a:off x="2528888" y="847725"/>
            <a:ext cx="4106862" cy="3079750"/>
          </a:xfrm>
          <a:ln/>
        </p:spPr>
      </p:sp>
      <p:sp>
        <p:nvSpPr>
          <p:cNvPr id="188419" name="Rectangle 3"/>
          <p:cNvSpPr>
            <a:spLocks noGrp="1" noChangeArrowheads="1"/>
          </p:cNvSpPr>
          <p:nvPr>
            <p:ph type="body" idx="1"/>
          </p:nvPr>
        </p:nvSpPr>
        <p:spPr>
          <a:xfrm>
            <a:off x="2542894" y="4164012"/>
            <a:ext cx="4060190" cy="4088157"/>
          </a:xfrm>
          <a:noFill/>
          <a:ln/>
        </p:spPr>
        <p:txBody>
          <a:bodyPr/>
          <a:lstStyle/>
          <a:p>
            <a:r>
              <a:rPr lang="en-US" altLang="zh-CN" sz="1000">
                <a:latin typeface="ZapfHumnst BT" pitchFamily="34" charset="0"/>
              </a:rPr>
              <a:t>A package owns its elements and can even own other packages.  </a:t>
            </a:r>
          </a:p>
          <a:p>
            <a:r>
              <a:rPr lang="en-US" altLang="zh-CN" sz="1000">
                <a:latin typeface="ZapfHumnst BT" pitchFamily="34" charset="0"/>
              </a:rPr>
              <a:t>Owning is a </a:t>
            </a:r>
            <a:r>
              <a:rPr lang="en-US" altLang="zh-CN" sz="1000" b="1">
                <a:latin typeface="ZapfHumnst BT" pitchFamily="34" charset="0"/>
              </a:rPr>
              <a:t>composite </a:t>
            </a:r>
            <a:r>
              <a:rPr lang="en-US" altLang="zh-CN" sz="1000">
                <a:latin typeface="ZapfHumnst BT" pitchFamily="34" charset="0"/>
              </a:rPr>
              <a:t>relationship, meaning that the element is declared in the package. If the package is destroyed, the element is destroyed.  </a:t>
            </a:r>
          </a:p>
          <a:p>
            <a:r>
              <a:rPr lang="en-US" altLang="zh-CN" sz="1000">
                <a:latin typeface="ZapfHumnst BT" pitchFamily="34" charset="0"/>
              </a:rPr>
              <a:t>Every element is uniquely owned by exactly one package. For example, the package UniversityArtifacts owns the following classes: Course, Student, Schedule, Professor, and Course Offering.  If the UniversityArtifacts package is destroyed then all of these classes are also destroyed. If you move the package to a different location in your model (architecturally speaking), then the classes move, too.</a:t>
            </a:r>
          </a:p>
          <a:p>
            <a:r>
              <a:rPr lang="en-US" altLang="zh-CN" sz="1000">
                <a:latin typeface="ZapfHumnst BT" pitchFamily="34" charset="0"/>
              </a:rPr>
              <a:t>A package is an important mechanism for dealing with scale. Without packages, you would end up with large, flat models where all elements would be uniquely named. </a:t>
            </a:r>
          </a:p>
          <a:p>
            <a:r>
              <a:rPr lang="en-US" altLang="zh-CN" sz="1000">
                <a:latin typeface="ZapfHumnst BT" pitchFamily="34" charset="0"/>
              </a:rPr>
              <a:t>Packages help you control the elements that compose your system as they evolve at different rates over time.</a:t>
            </a:r>
          </a:p>
        </p:txBody>
      </p:sp>
      <p:sp>
        <p:nvSpPr>
          <p:cNvPr id="188420"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Explain how packages and classes are related to one another. </a:t>
            </a:r>
          </a:p>
          <a:p>
            <a:pPr>
              <a:lnSpc>
                <a:spcPct val="87000"/>
              </a:lnSpc>
              <a:spcBef>
                <a:spcPct val="40000"/>
              </a:spcBef>
            </a:pPr>
            <a:r>
              <a:rPr lang="en-US" altLang="zh-CN">
                <a:latin typeface="ZapfHumnst BT" pitchFamily="34" charset="0"/>
              </a:rPr>
              <a:t>Make sure students understand that packages are a higher level of abstraction than a class.  </a:t>
            </a:r>
          </a:p>
          <a:p>
            <a:pPr>
              <a:lnSpc>
                <a:spcPct val="87000"/>
              </a:lnSpc>
              <a:spcBef>
                <a:spcPct val="40000"/>
              </a:spcBef>
            </a:pPr>
            <a:r>
              <a:rPr lang="en-US" altLang="zh-CN">
                <a:latin typeface="ZapfHumnst BT" pitchFamily="34" charset="0"/>
              </a:rPr>
              <a:t>Everything in your model must reside in a package.  Therefore, it is assumed that, at the top level of your model, there is one owning package.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137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1380" name="Rectangle 4"/>
          <p:cNvSpPr>
            <a:spLocks noGrp="1" noRot="1" noChangeAspect="1" noChangeArrowheads="1" noTextEdit="1"/>
          </p:cNvSpPr>
          <p:nvPr>
            <p:ph type="sldImg"/>
          </p:nvPr>
        </p:nvSpPr>
        <p:spPr>
          <a:ln/>
        </p:spPr>
      </p:sp>
      <p:sp>
        <p:nvSpPr>
          <p:cNvPr id="101381"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2403"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2404" name="Rectangle 4"/>
          <p:cNvSpPr>
            <a:spLocks noGrp="1" noRot="1" noChangeAspect="1" noChangeArrowheads="1" noTextEdit="1"/>
          </p:cNvSpPr>
          <p:nvPr>
            <p:ph type="sldImg"/>
          </p:nvPr>
        </p:nvSpPr>
        <p:spPr>
          <a:ln/>
        </p:spPr>
      </p:sp>
      <p:sp>
        <p:nvSpPr>
          <p:cNvPr id="102405" name="Rectangle 5"/>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342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3428" name="Text Box 4"/>
          <p:cNvSpPr txBox="1">
            <a:spLocks noChangeArrowheads="1"/>
          </p:cNvSpPr>
          <p:nvPr/>
        </p:nvSpPr>
        <p:spPr bwMode="auto">
          <a:xfrm>
            <a:off x="156525" y="1232344"/>
            <a:ext cx="2180275" cy="72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solidFill>
                  <a:srgbClr val="000000"/>
                </a:solidFill>
              </a:rPr>
              <a:t>There are many different definitions and uses for subsystems.  This is the definition we will focus on in this course.</a:t>
            </a:r>
            <a:endParaRPr lang="en-US" altLang="zh-CN" u="none">
              <a:solidFill>
                <a:srgbClr val="000000"/>
              </a:solidFill>
              <a:latin typeface="Arial" charset="0"/>
            </a:endParaRPr>
          </a:p>
        </p:txBody>
      </p:sp>
      <p:sp>
        <p:nvSpPr>
          <p:cNvPr id="103429" name="Rectangle 5"/>
          <p:cNvSpPr>
            <a:spLocks noGrp="1" noRot="1" noChangeAspect="1" noChangeArrowheads="1" noTextEdit="1"/>
          </p:cNvSpPr>
          <p:nvPr>
            <p:ph type="sldImg"/>
          </p:nvPr>
        </p:nvSpPr>
        <p:spPr>
          <a:ln/>
        </p:spPr>
      </p:sp>
      <p:sp>
        <p:nvSpPr>
          <p:cNvPr id="103430" name="Rectangle 6"/>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445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4452" name="Rectangle 4"/>
          <p:cNvSpPr>
            <a:spLocks noGrp="1" noRot="1" noChangeAspect="1" noChangeArrowheads="1" noTextEdit="1"/>
          </p:cNvSpPr>
          <p:nvPr>
            <p:ph type="sldImg"/>
          </p:nvPr>
        </p:nvSpPr>
        <p:spPr>
          <a:ln/>
        </p:spPr>
      </p:sp>
      <p:sp>
        <p:nvSpPr>
          <p:cNvPr id="104453" name="Rectangle 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5475"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5476" name="Rectangle 4"/>
          <p:cNvSpPr>
            <a:spLocks noGrp="1" noRot="1" noChangeAspect="1" noChangeArrowheads="1" noTextEdit="1"/>
          </p:cNvSpPr>
          <p:nvPr>
            <p:ph type="sldImg"/>
          </p:nvPr>
        </p:nvSpPr>
        <p:spPr>
          <a:ln/>
        </p:spPr>
      </p:sp>
      <p:sp>
        <p:nvSpPr>
          <p:cNvPr id="105477" name="Rectangle 5"/>
          <p:cNvSpPr>
            <a:spLocks noGrp="1" noChangeArrowheads="1"/>
          </p:cNvSpPr>
          <p:nvPr>
            <p:ph type="body" idx="1"/>
          </p:nvPr>
        </p:nvSpPr>
        <p:spPr>
          <a:noFill/>
        </p:spPr>
        <p:txBody>
          <a:bodyPr/>
          <a:lstStyle/>
          <a:p>
            <a:pPr eaLnBrk="1" hangingPunct="1"/>
            <a:endParaRPr lang="zh-CN" altLang="zh-CN" sz="1000" smtClean="0"/>
          </a:p>
        </p:txBody>
      </p:sp>
      <p:sp>
        <p:nvSpPr>
          <p:cNvPr id="105478" name="Text Box 6"/>
          <p:cNvSpPr txBox="1">
            <a:spLocks noChangeArrowheads="1"/>
          </p:cNvSpPr>
          <p:nvPr/>
        </p:nvSpPr>
        <p:spPr bwMode="auto">
          <a:xfrm>
            <a:off x="151781" y="1311072"/>
            <a:ext cx="2200829" cy="87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Don’t cover the details of the graphic on this slide.  The semantics of each of the relationships will be discussed later.</a:t>
            </a:r>
            <a:endParaRPr lang="en-US" altLang="zh-CN" u="none">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97D8933E-AA67-4767-B183-948F870C8E88}" type="slidenum">
              <a:rPr lang="en-US" altLang="zh-CN"/>
              <a:pPr/>
              <a:t>5</a:t>
            </a:fld>
            <a:endParaRPr lang="en-US" altLang="zh-CN"/>
          </a:p>
        </p:txBody>
      </p:sp>
      <p:sp>
        <p:nvSpPr>
          <p:cNvPr id="139266" name="Rectangle 2"/>
          <p:cNvSpPr>
            <a:spLocks noGrp="1" noRot="1" noChangeAspect="1" noChangeArrowheads="1" noTextEdit="1"/>
          </p:cNvSpPr>
          <p:nvPr>
            <p:ph type="sldImg"/>
          </p:nvPr>
        </p:nvSpPr>
        <p:spPr>
          <a:xfrm>
            <a:off x="2528888" y="847725"/>
            <a:ext cx="4106862" cy="3079750"/>
          </a:xfrm>
          <a:ln/>
        </p:spPr>
      </p:sp>
      <p:sp>
        <p:nvSpPr>
          <p:cNvPr id="139267" name="Rectangle 3"/>
          <p:cNvSpPr>
            <a:spLocks noGrp="1" noChangeArrowheads="1"/>
          </p:cNvSpPr>
          <p:nvPr>
            <p:ph type="body" idx="1"/>
          </p:nvPr>
        </p:nvSpPr>
        <p:spPr>
          <a:xfrm>
            <a:off x="2542894" y="4164012"/>
            <a:ext cx="4060190" cy="4088157"/>
          </a:xfrm>
          <a:noFill/>
          <a:ln/>
        </p:spPr>
        <p:txBody>
          <a:bodyPr/>
          <a:lstStyle/>
          <a:p>
            <a:pPr marL="116472" indent="-116472"/>
            <a:r>
              <a:rPr lang="en-US" altLang="zh-CN" sz="1000" dirty="0">
                <a:latin typeface="ZapfHumnst BT" pitchFamily="34" charset="0"/>
              </a:rPr>
              <a:t>The following are examples of abstraction:</a:t>
            </a:r>
          </a:p>
          <a:p>
            <a:pPr marL="116472" indent="-116472">
              <a:buFontTx/>
              <a:buChar char="•"/>
            </a:pPr>
            <a:r>
              <a:rPr lang="en-US" altLang="zh-CN" sz="1000" dirty="0">
                <a:latin typeface="ZapfHumnst BT" pitchFamily="34" charset="0"/>
              </a:rPr>
              <a:t>A student is a person enrolled in classes in the university.</a:t>
            </a:r>
          </a:p>
          <a:p>
            <a:pPr marL="116472" indent="-116472">
              <a:buFontTx/>
              <a:buChar char="•"/>
            </a:pPr>
            <a:r>
              <a:rPr lang="en-US" altLang="zh-CN" sz="1000" dirty="0">
                <a:latin typeface="ZapfHumnst BT" pitchFamily="34" charset="0"/>
              </a:rPr>
              <a:t>A professor is a person teaching classes at the university.</a:t>
            </a:r>
          </a:p>
          <a:p>
            <a:pPr marL="116472" indent="-116472">
              <a:buFontTx/>
              <a:buChar char="•"/>
            </a:pPr>
            <a:r>
              <a:rPr lang="en-US" altLang="zh-CN" sz="1000" dirty="0">
                <a:latin typeface="ZapfHumnst BT" pitchFamily="34" charset="0"/>
              </a:rPr>
              <a:t>A course is a class offered by the university.</a:t>
            </a:r>
          </a:p>
          <a:p>
            <a:pPr marL="116472" indent="-116472">
              <a:buFontTx/>
              <a:buChar char="•"/>
            </a:pPr>
            <a:r>
              <a:rPr lang="en-US" altLang="zh-CN" sz="1000" dirty="0">
                <a:latin typeface="ZapfHumnst BT" pitchFamily="34" charset="0"/>
              </a:rPr>
              <a:t>A course offering is a specific offering for a course including the days of the week and the times.</a:t>
            </a:r>
          </a:p>
        </p:txBody>
      </p:sp>
      <p:sp>
        <p:nvSpPr>
          <p:cNvPr id="139268"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r>
              <a:rPr lang="en-US" altLang="zh-CN" i="1" u="sng">
                <a:latin typeface="ZapfHumnst BT" pitchFamily="34" charset="0"/>
              </a:rPr>
              <a:t>Explain how these are examples of abstraction.</a:t>
            </a:r>
            <a:r>
              <a:rPr lang="en-US" altLang="zh-CN">
                <a:latin typeface="ZapfHumnst BT" pitchFamily="34" charset="0"/>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649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6500" name="Text Box 2"/>
          <p:cNvSpPr txBox="1">
            <a:spLocks noChangeArrowheads="1"/>
          </p:cNvSpPr>
          <p:nvPr/>
        </p:nvSpPr>
        <p:spPr bwMode="auto">
          <a:xfrm>
            <a:off x="233997" y="1232345"/>
            <a:ext cx="1946280" cy="3023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Associations connect instances of two or more classes together for some duration (as opposed to a dependency relationship, which represents a temporary association between two instances).</a:t>
            </a:r>
          </a:p>
          <a:p>
            <a:r>
              <a:rPr lang="en-US" altLang="zh-CN" u="none"/>
              <a:t>Dependency relationships will be discussed in the Class Design module.</a:t>
            </a:r>
          </a:p>
          <a:p>
            <a:endParaRPr lang="en-US" altLang="zh-CN" u="none"/>
          </a:p>
          <a:p>
            <a:r>
              <a:rPr lang="en-US" altLang="zh-CN" u="none"/>
              <a:t>Do not use relationship/role names if they add no value/information to the model. Remember, readability and understandability of the model are key -- only add information that adds value, not clutter to the diagrams.</a:t>
            </a:r>
            <a:endParaRPr lang="en-US" altLang="zh-CN" u="none">
              <a:latin typeface="Arial" charset="0"/>
            </a:endParaRPr>
          </a:p>
        </p:txBody>
      </p:sp>
      <p:sp>
        <p:nvSpPr>
          <p:cNvPr id="106501" name="Rectangle 5"/>
          <p:cNvSpPr>
            <a:spLocks noGrp="1" noRot="1" noChangeAspect="1" noChangeArrowheads="1" noTextEdit="1"/>
          </p:cNvSpPr>
          <p:nvPr>
            <p:ph type="sldImg"/>
          </p:nvPr>
        </p:nvSpPr>
        <p:spPr>
          <a:ln/>
        </p:spPr>
      </p:sp>
      <p:sp>
        <p:nvSpPr>
          <p:cNvPr id="106502" name="Rectangle 6"/>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7523"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7524" name="Text Box 2"/>
          <p:cNvSpPr txBox="1">
            <a:spLocks noChangeArrowheads="1"/>
          </p:cNvSpPr>
          <p:nvPr/>
        </p:nvSpPr>
        <p:spPr bwMode="auto">
          <a:xfrm>
            <a:off x="156525" y="1232344"/>
            <a:ext cx="194627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There are many examples of whole-part relationships: a Library contains Books, within a company Departments are made-up of Employees, a Computer is composed of a number of Devices.  However, whether you model a relationship as an association or aggregation is really dependent on the domain being modeled.  This is discussed in more detail on a later slide.</a:t>
            </a:r>
            <a:endParaRPr lang="en-US" altLang="zh-CN" u="none">
              <a:latin typeface="Arial" charset="0"/>
            </a:endParaRPr>
          </a:p>
        </p:txBody>
      </p:sp>
      <p:sp>
        <p:nvSpPr>
          <p:cNvPr id="107525" name="Rectangle 5"/>
          <p:cNvSpPr>
            <a:spLocks noGrp="1" noRot="1" noChangeAspect="1" noChangeArrowheads="1" noTextEdit="1"/>
          </p:cNvSpPr>
          <p:nvPr>
            <p:ph type="sldImg"/>
          </p:nvPr>
        </p:nvSpPr>
        <p:spPr>
          <a:ln/>
        </p:spPr>
      </p:sp>
      <p:sp>
        <p:nvSpPr>
          <p:cNvPr id="107526" name="Rectangle 6"/>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854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8548" name="Text Box 4"/>
          <p:cNvSpPr txBox="1">
            <a:spLocks noChangeArrowheads="1"/>
          </p:cNvSpPr>
          <p:nvPr/>
        </p:nvSpPr>
        <p:spPr bwMode="auto">
          <a:xfrm>
            <a:off x="156525" y="1232345"/>
            <a:ext cx="2102804" cy="433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Explain to the students that the diamond on this slide must be filled in with black so that the books would print right.  If it was filled in with white, it would not be filled in in the books.</a:t>
            </a:r>
          </a:p>
          <a:p>
            <a:pPr>
              <a:spcBef>
                <a:spcPct val="50000"/>
              </a:spcBef>
            </a:pPr>
            <a:r>
              <a:rPr lang="en-US" altLang="zh-CN" u="none"/>
              <a:t>Note: Compositional aggregation can be shown in by nesting one class within another; however, Rose does not directly support the drawing of a class within a class.</a:t>
            </a:r>
          </a:p>
          <a:p>
            <a:pPr>
              <a:spcBef>
                <a:spcPct val="50000"/>
              </a:spcBef>
            </a:pPr>
            <a:r>
              <a:rPr lang="en-US" altLang="zh-CN" u="none"/>
              <a:t>Composition is not equivalent to containment by value, as some languages do not support containment by value (e.g., Java).  By-value vs. by-reference is an implementation “thing”, whereas composition is a conceptual “thing” that can realized in the implementation using by-value, or by-reference (if the distinction is supported).</a:t>
            </a:r>
          </a:p>
          <a:p>
            <a:pPr>
              <a:spcBef>
                <a:spcPct val="50000"/>
              </a:spcBef>
            </a:pPr>
            <a:r>
              <a:rPr lang="en-US" altLang="zh-CN" u="none"/>
              <a:t>Note: In Rose, composition is modeled by specifying “by-value” for the containment property of a role of a relationship.  </a:t>
            </a:r>
            <a:endParaRPr lang="en-US" altLang="zh-CN" u="none">
              <a:latin typeface="Arial" charset="0"/>
            </a:endParaRPr>
          </a:p>
        </p:txBody>
      </p:sp>
      <p:sp>
        <p:nvSpPr>
          <p:cNvPr id="108549" name="Rectangle 5"/>
          <p:cNvSpPr>
            <a:spLocks noGrp="1" noRot="1" noChangeAspect="1" noChangeArrowheads="1" noTextEdit="1"/>
          </p:cNvSpPr>
          <p:nvPr>
            <p:ph type="sldImg"/>
          </p:nvPr>
        </p:nvSpPr>
        <p:spPr>
          <a:ln/>
        </p:spPr>
      </p:sp>
      <p:sp>
        <p:nvSpPr>
          <p:cNvPr id="108550" name="Rectangle 6"/>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0957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09572" name="Rectangle 4"/>
          <p:cNvSpPr>
            <a:spLocks noGrp="1" noRot="1" noChangeAspect="1" noChangeArrowheads="1" noTextEdit="1"/>
          </p:cNvSpPr>
          <p:nvPr>
            <p:ph type="sldImg"/>
          </p:nvPr>
        </p:nvSpPr>
        <p:spPr>
          <a:ln/>
        </p:spPr>
      </p:sp>
      <p:sp>
        <p:nvSpPr>
          <p:cNvPr id="109573" name="Rectangle 5"/>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10595"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10596" name="Text Box 4"/>
          <p:cNvSpPr txBox="1">
            <a:spLocks noChangeArrowheads="1"/>
          </p:cNvSpPr>
          <p:nvPr/>
        </p:nvSpPr>
        <p:spPr bwMode="auto">
          <a:xfrm>
            <a:off x="388940" y="1309466"/>
            <a:ext cx="1947860"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u="none"/>
              <a:t>Specification of multiplicity flushes out business rules and assumptions.  The lower bound is critical, as the lower bound is what determines whether or not the relationship is optional (e.g., a lower bound of 0 indicates that the relationship is optional).</a:t>
            </a:r>
          </a:p>
          <a:p>
            <a:pPr>
              <a:spcBef>
                <a:spcPct val="50000"/>
              </a:spcBef>
            </a:pPr>
            <a:r>
              <a:rPr lang="en-US" altLang="zh-CN" u="none"/>
              <a:t>Multiplicity is needed on both ends of a relationship, even if you can only navigate in one direction. Even though there is no need to navigate in that direction, the multiplicity still provides valuable business information.   Sometimes navigation decisions are made for performance reasons, which may change over time.  The multiplicity should reflect the requirements.</a:t>
            </a:r>
          </a:p>
          <a:p>
            <a:pPr>
              <a:spcBef>
                <a:spcPct val="50000"/>
              </a:spcBef>
            </a:pPr>
            <a:r>
              <a:rPr lang="en-US" altLang="zh-CN" u="none"/>
              <a:t>Navigation is discussed on later slides.</a:t>
            </a:r>
          </a:p>
          <a:p>
            <a:pPr>
              <a:spcBef>
                <a:spcPct val="50000"/>
              </a:spcBef>
            </a:pPr>
            <a:r>
              <a:rPr lang="en-US" altLang="zh-CN" u="none"/>
              <a:t>The use of ‘N’ instead of ‘*’ is Booch, not UML (e.g., the use of “0..N” and ‘N’ is not UML).</a:t>
            </a:r>
            <a:endParaRPr lang="en-US" altLang="zh-CN" u="none">
              <a:latin typeface="Arial" charset="0"/>
            </a:endParaRPr>
          </a:p>
        </p:txBody>
      </p:sp>
      <p:sp>
        <p:nvSpPr>
          <p:cNvPr id="110597" name="Rectangle 5"/>
          <p:cNvSpPr>
            <a:spLocks noGrp="1" noRot="1" noChangeAspect="1" noChangeArrowheads="1" noTextEdit="1"/>
          </p:cNvSpPr>
          <p:nvPr>
            <p:ph type="sldImg"/>
          </p:nvPr>
        </p:nvSpPr>
        <p:spPr>
          <a:ln/>
        </p:spPr>
      </p:sp>
      <p:sp>
        <p:nvSpPr>
          <p:cNvPr id="110598" name="Rectangle 6"/>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1161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11620" name="Rectangle 4"/>
          <p:cNvSpPr>
            <a:spLocks noGrp="1" noRot="1" noChangeAspect="1" noChangeArrowheads="1" noTextEdit="1"/>
          </p:cNvSpPr>
          <p:nvPr>
            <p:ph type="sldImg"/>
          </p:nvPr>
        </p:nvSpPr>
        <p:spPr>
          <a:ln/>
        </p:spPr>
      </p:sp>
      <p:sp>
        <p:nvSpPr>
          <p:cNvPr id="111621" name="Rectangle 5"/>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12643"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12644" name="Rectangle 4"/>
          <p:cNvSpPr>
            <a:spLocks noGrp="1" noRot="1" noChangeAspect="1" noChangeArrowheads="1" noTextEdit="1"/>
          </p:cNvSpPr>
          <p:nvPr>
            <p:ph type="sldImg"/>
          </p:nvPr>
        </p:nvSpPr>
        <p:spPr>
          <a:ln/>
        </p:spPr>
      </p:sp>
      <p:sp>
        <p:nvSpPr>
          <p:cNvPr id="112645" name="Rectangle 5"/>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13667"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13668" name="Text Box 2"/>
          <p:cNvSpPr txBox="1">
            <a:spLocks noChangeArrowheads="1"/>
          </p:cNvSpPr>
          <p:nvPr/>
        </p:nvSpPr>
        <p:spPr bwMode="auto">
          <a:xfrm>
            <a:off x="156525" y="1232344"/>
            <a:ext cx="23368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u="none"/>
              <a:t>Generalization relationships are also permitted between packages.  However, since packages do not themselves have any semantics, generalization between packages is not very common (generalization amongst subsystems, however, is practical).</a:t>
            </a:r>
          </a:p>
          <a:p>
            <a:endParaRPr lang="en-US" altLang="zh-CN" u="none"/>
          </a:p>
          <a:p>
            <a:r>
              <a:rPr lang="en-US" altLang="zh-CN" u="none"/>
              <a:t>According to Grady Booch: “The terms “inheritance” and “generalization” are, practically speaking, interchangeable. The UML standardized on calling the relationship “generalization” so as not to confuse people with language-specific meanings of inheritance. To confuse matters further, some call this an “is-a” or a “kind of” relationship (especially those into conceptual modeling in the cognitive sciences). So, for most users, it’s fair to use either term. For power users - people who care about things like the UML metamodel and specifying formal semantics of the same, the relationship is called “generalization” and applying such a relationship between, for example, two classes, results in the subclass inheriting the structure and operations of the superclass (i.e. inheritance is the mechanism).</a:t>
            </a:r>
            <a:endParaRPr lang="en-US" altLang="zh-CN" u="none">
              <a:latin typeface="Arial" charset="0"/>
            </a:endParaRPr>
          </a:p>
        </p:txBody>
      </p:sp>
      <p:sp>
        <p:nvSpPr>
          <p:cNvPr id="113669" name="Rectangle 5"/>
          <p:cNvSpPr>
            <a:spLocks noGrp="1" noRot="1" noChangeAspect="1" noChangeArrowheads="1" noTextEdit="1"/>
          </p:cNvSpPr>
          <p:nvPr>
            <p:ph type="sldImg"/>
          </p:nvPr>
        </p:nvSpPr>
        <p:spPr>
          <a:ln/>
        </p:spPr>
      </p:sp>
      <p:sp>
        <p:nvSpPr>
          <p:cNvPr id="113670" name="Rectangle 6"/>
          <p:cNvSpPr>
            <a:spLocks noGrp="1" noChangeArrowheads="1"/>
          </p:cNvSpPr>
          <p:nvPr>
            <p:ph type="body" idx="1"/>
          </p:nvPr>
        </p:nvSpPr>
        <p:spPr>
          <a:noFill/>
        </p:spPr>
        <p:txBody>
          <a:bodyPr/>
          <a:lstStyle/>
          <a:p>
            <a:pPr marL="114300" indent="-114300"/>
            <a:r>
              <a:rPr lang="en-US" altLang="zh-CN" sz="1000" b="1" dirty="0" smtClean="0">
                <a:latin typeface="ZapfHumnst BT" pitchFamily="34" charset="0"/>
              </a:rPr>
              <a:t>Generalization</a:t>
            </a:r>
            <a:r>
              <a:rPr lang="en-US" altLang="zh-CN" sz="1000" dirty="0" smtClean="0">
                <a:latin typeface="ZapfHumnst BT" pitchFamily="34" charset="0"/>
              </a:rPr>
              <a:t> can be defined as:</a:t>
            </a:r>
          </a:p>
          <a:p>
            <a:pPr marL="114300" indent="-114300"/>
            <a:r>
              <a:rPr lang="en-US" altLang="zh-CN" sz="1000" dirty="0" smtClean="0">
                <a:latin typeface="ZapfHumnst BT" pitchFamily="34" charset="0"/>
              </a:rPr>
              <a:t>	A specialization/generalization relationship, in which objects of the specialized element (the child) are substitutable for objects of the generalized element (the parent). (</a:t>
            </a:r>
            <a:r>
              <a:rPr lang="en-US" altLang="zh-CN" sz="1000" i="1" dirty="0" smtClean="0">
                <a:latin typeface="ZapfHumnst BT" pitchFamily="34" charset="0"/>
              </a:rPr>
              <a:t>The Unified Modeling Language User Guide</a:t>
            </a:r>
            <a:r>
              <a:rPr lang="en-US" altLang="zh-CN" sz="1000" dirty="0" smtClean="0">
                <a:latin typeface="ZapfHumnst BT" pitchFamily="34" charset="0"/>
              </a:rPr>
              <a:t>, </a:t>
            </a:r>
            <a:r>
              <a:rPr lang="en-US" altLang="zh-CN" sz="1000" dirty="0" err="1" smtClean="0">
                <a:latin typeface="ZapfHumnst BT" pitchFamily="34" charset="0"/>
              </a:rPr>
              <a:t>Booch</a:t>
            </a:r>
            <a:r>
              <a:rPr lang="en-US" altLang="zh-CN" sz="1000" dirty="0" smtClean="0">
                <a:latin typeface="ZapfHumnst BT" pitchFamily="34" charset="0"/>
              </a:rPr>
              <a:t>, 1999.)</a:t>
            </a:r>
          </a:p>
          <a:p>
            <a:pPr marL="114300" indent="-114300">
              <a:buFontTx/>
              <a:buChar char="•"/>
            </a:pPr>
            <a:r>
              <a:rPr lang="en-US" altLang="zh-CN" sz="1000" dirty="0" smtClean="0">
                <a:latin typeface="ZapfHumnst BT" pitchFamily="34" charset="0"/>
              </a:rPr>
              <a:t>The subclass may be used where the superclass is used, but not vice versa.</a:t>
            </a:r>
          </a:p>
          <a:p>
            <a:pPr marL="114300" indent="-114300">
              <a:buFontTx/>
              <a:buChar char="•"/>
            </a:pPr>
            <a:r>
              <a:rPr lang="en-US" altLang="zh-CN" sz="1000" dirty="0" smtClean="0">
                <a:latin typeface="ZapfHumnst BT" pitchFamily="34" charset="0"/>
              </a:rPr>
              <a:t>The child inherits from the parent.</a:t>
            </a:r>
          </a:p>
          <a:p>
            <a:pPr marL="114300" indent="-114300">
              <a:buFontTx/>
              <a:buChar char="•"/>
            </a:pPr>
            <a:r>
              <a:rPr lang="en-US" altLang="zh-CN" sz="1000" dirty="0" smtClean="0">
                <a:latin typeface="ZapfHumnst BT" pitchFamily="34" charset="0"/>
              </a:rPr>
              <a:t>Generalization is transitive. You can always test your generalization by applying the “is a kind of” rule. You should always be able to say that your generalized  class “is a kind of” the parent class.</a:t>
            </a:r>
          </a:p>
          <a:p>
            <a:pPr marL="114300" indent="-114300">
              <a:buFontTx/>
              <a:buChar char="•"/>
            </a:pPr>
            <a:r>
              <a:rPr lang="en-US" altLang="zh-CN" sz="1000" dirty="0" smtClean="0">
                <a:latin typeface="ZapfHumnst BT" pitchFamily="34" charset="0"/>
              </a:rPr>
              <a:t>The terms “generalization” and “inheritance” are generally interchangeable, but if you need to distinguish, generalization is the name of the relationship. Inheritance is the mechanism that the generalization relationship represents/models.</a:t>
            </a:r>
          </a:p>
          <a:p>
            <a:pPr marL="114300" indent="-114300"/>
            <a:endParaRPr lang="en-US" altLang="zh-CN" sz="1000" dirty="0" smtClean="0">
              <a:latin typeface="ZapfHumnst BT" pitchFamily="34" charset="0"/>
            </a:endParaRPr>
          </a:p>
          <a:p>
            <a:pPr marL="114300" indent="-114300"/>
            <a:r>
              <a:rPr lang="en-US" altLang="zh-CN" sz="1000" b="1" dirty="0" smtClean="0">
                <a:latin typeface="ZapfHumnst BT" pitchFamily="34" charset="0"/>
              </a:rPr>
              <a:t>Inheritance</a:t>
            </a:r>
            <a:r>
              <a:rPr lang="en-US" altLang="zh-CN" sz="1000" dirty="0" smtClean="0">
                <a:latin typeface="ZapfHumnst BT" pitchFamily="34" charset="0"/>
              </a:rPr>
              <a:t> can be defined as:</a:t>
            </a:r>
          </a:p>
          <a:p>
            <a:pPr marL="114300" indent="-114300"/>
            <a:r>
              <a:rPr lang="en-US" altLang="zh-CN" sz="1000" dirty="0" smtClean="0">
                <a:latin typeface="ZapfHumnst BT" pitchFamily="34" charset="0"/>
              </a:rPr>
              <a:t>	The mechanism by which more specific elements incorporate the structure and behavior of more general elements. (</a:t>
            </a:r>
            <a:r>
              <a:rPr lang="en-US" altLang="zh-CN" sz="1000" i="1" dirty="0" smtClean="0">
                <a:latin typeface="ZapfHumnst BT" pitchFamily="34" charset="0"/>
              </a:rPr>
              <a:t>The Unified Modeling Language User Guide</a:t>
            </a:r>
            <a:r>
              <a:rPr lang="en-US" altLang="zh-CN" sz="1000" dirty="0" smtClean="0">
                <a:latin typeface="ZapfHumnst BT" pitchFamily="34" charset="0"/>
              </a:rPr>
              <a:t>, </a:t>
            </a:r>
            <a:r>
              <a:rPr lang="en-US" altLang="zh-CN" sz="1000" dirty="0" err="1" smtClean="0">
                <a:latin typeface="ZapfHumnst BT" pitchFamily="34" charset="0"/>
              </a:rPr>
              <a:t>Booch</a:t>
            </a:r>
            <a:r>
              <a:rPr lang="en-US" altLang="zh-CN" sz="1000" dirty="0" smtClean="0">
                <a:latin typeface="ZapfHumnst BT" pitchFamily="34" charset="0"/>
              </a:rPr>
              <a:t>, 1999.)</a:t>
            </a:r>
          </a:p>
          <a:p>
            <a:pPr marL="114300" indent="-114300">
              <a:buFontTx/>
              <a:buChar char="•"/>
            </a:pPr>
            <a:r>
              <a:rPr lang="en-US" altLang="zh-CN" sz="1000" dirty="0" smtClean="0">
                <a:latin typeface="ZapfHumnst BT" pitchFamily="34" charset="0"/>
              </a:rPr>
              <a:t>Single inheritance: The subclass inherits from only one superclass (has only one parent).</a:t>
            </a:r>
          </a:p>
          <a:p>
            <a:pPr marL="114300" indent="-114300">
              <a:buFontTx/>
              <a:buChar char="•"/>
            </a:pPr>
            <a:r>
              <a:rPr lang="en-US" altLang="zh-CN" sz="1000" dirty="0" smtClean="0">
                <a:latin typeface="ZapfHumnst BT" pitchFamily="34" charset="0"/>
              </a:rPr>
              <a:t>Multiple inheritance: The subclass inherits from more than one superclass (has multiple parents).</a:t>
            </a:r>
          </a:p>
          <a:p>
            <a:pPr eaLnBrk="1" hangingPunct="1"/>
            <a:endParaRPr lang="zh-CN" altLang="zh-CN" sz="1000"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14691"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14692" name="Rectangle 4"/>
          <p:cNvSpPr>
            <a:spLocks noGrp="1" noRot="1" noChangeAspect="1" noChangeArrowheads="1" noTextEdit="1"/>
          </p:cNvSpPr>
          <p:nvPr>
            <p:ph type="sldImg"/>
          </p:nvPr>
        </p:nvSpPr>
        <p:spPr>
          <a:ln/>
        </p:spPr>
      </p:sp>
      <p:sp>
        <p:nvSpPr>
          <p:cNvPr id="114693" name="Rectangle 5"/>
          <p:cNvSpPr>
            <a:spLocks noGrp="1" noChangeArrowheads="1"/>
          </p:cNvSpPr>
          <p:nvPr>
            <p:ph type="body" idx="1"/>
          </p:nvPr>
        </p:nvSpPr>
        <p:spPr>
          <a:noFill/>
        </p:spPr>
        <p:txBody>
          <a:bodyPr/>
          <a:lstStyle/>
          <a:p>
            <a:r>
              <a:rPr lang="en-US" altLang="zh-CN" sz="1000" dirty="0" smtClean="0">
                <a:latin typeface="ZapfHumnst BT" pitchFamily="34" charset="0"/>
              </a:rPr>
              <a:t>The generalization is drawn from the subclass class to the superclass/parent class.</a:t>
            </a:r>
          </a:p>
          <a:p>
            <a:r>
              <a:rPr lang="en-US" altLang="zh-CN" sz="1000" dirty="0" smtClean="0">
                <a:latin typeface="ZapfHumnst BT" pitchFamily="34" charset="0"/>
              </a:rPr>
              <a:t>The terms “ancestor” and “descendent” may be used instead of “superclass” and “subclass.”</a:t>
            </a:r>
          </a:p>
          <a:p>
            <a:pPr eaLnBrk="1" hangingPunct="1"/>
            <a:endParaRPr lang="zh-CN" altLang="zh-CN" sz="1000"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15715"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15716" name="Rectangle 4"/>
          <p:cNvSpPr>
            <a:spLocks noGrp="1" noRot="1" noChangeAspect="1" noChangeArrowheads="1" noTextEdit="1"/>
          </p:cNvSpPr>
          <p:nvPr>
            <p:ph type="sldImg"/>
          </p:nvPr>
        </p:nvSpPr>
        <p:spPr>
          <a:ln/>
        </p:spPr>
      </p:sp>
      <p:sp>
        <p:nvSpPr>
          <p:cNvPr id="115717" name="Rectangle 5"/>
          <p:cNvSpPr>
            <a:spLocks noGrp="1" noChangeArrowheads="1"/>
          </p:cNvSpPr>
          <p:nvPr>
            <p:ph type="body" idx="1"/>
          </p:nvPr>
        </p:nvSpPr>
        <p:spPr>
          <a:noFill/>
        </p:spPr>
        <p:txBody>
          <a:bodyPr/>
          <a:lstStyle/>
          <a:p>
            <a:r>
              <a:rPr lang="en-US" altLang="zh-CN" sz="1000" dirty="0" smtClean="0">
                <a:latin typeface="ZapfHumnst BT" pitchFamily="34" charset="0"/>
              </a:rPr>
              <a:t>Multiple inheritance means that a class can inherit several other classes. For example, Bird inherits from both </a:t>
            </a:r>
            <a:r>
              <a:rPr lang="en-US" altLang="zh-CN" sz="1000" dirty="0" err="1" smtClean="0">
                <a:latin typeface="ZapfHumnst BT" pitchFamily="34" charset="0"/>
              </a:rPr>
              <a:t>FlyingThing</a:t>
            </a:r>
            <a:r>
              <a:rPr lang="en-US" altLang="zh-CN" sz="1000" dirty="0" smtClean="0">
                <a:latin typeface="ZapfHumnst BT" pitchFamily="34" charset="0"/>
              </a:rPr>
              <a:t> and Animal.</a:t>
            </a:r>
          </a:p>
          <a:p>
            <a:r>
              <a:rPr lang="en-US" altLang="zh-CN" sz="1000" dirty="0" smtClean="0">
                <a:latin typeface="ZapfHumnst BT" pitchFamily="34" charset="0"/>
              </a:rPr>
              <a:t>Multiple inheritance is conceptually straight forward and may be needed to model the real world accurately. However, there are potential implementation problems when you use multiple inheritance, as not all implementation languages support it. Thus, be judicious with your use of multiple inheritance. Use it only where it accurately describes the concept and reduces the complexity of your model. Be aware, however, that this representation probably needs to be adjusted in design and implementation.</a:t>
            </a:r>
          </a:p>
          <a:p>
            <a:r>
              <a:rPr lang="en-US" altLang="zh-CN" sz="1000" dirty="0" smtClean="0">
                <a:latin typeface="ZapfHumnst BT" pitchFamily="34" charset="0"/>
              </a:rPr>
              <a:t>Generally, a class inherits from only one class.</a:t>
            </a:r>
          </a:p>
          <a:p>
            <a:pPr eaLnBrk="1" hangingPunct="1"/>
            <a:endParaRPr lang="zh-CN" altLang="zh-CN" sz="10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310E3D02-10B0-4D87-9C37-94C7195D70A8}" type="slidenum">
              <a:rPr lang="en-US" altLang="zh-CN"/>
              <a:pPr/>
              <a:t>6</a:t>
            </a:fld>
            <a:endParaRPr lang="en-US" altLang="zh-CN"/>
          </a:p>
        </p:txBody>
      </p:sp>
      <p:sp>
        <p:nvSpPr>
          <p:cNvPr id="141314" name="Rectangle 2"/>
          <p:cNvSpPr>
            <a:spLocks noGrp="1" noRot="1" noChangeAspect="1" noChangeArrowheads="1" noTextEdit="1"/>
          </p:cNvSpPr>
          <p:nvPr>
            <p:ph type="sldImg"/>
          </p:nvPr>
        </p:nvSpPr>
        <p:spPr>
          <a:xfrm>
            <a:off x="2528888" y="847725"/>
            <a:ext cx="4106862" cy="3079750"/>
          </a:xfrm>
          <a:ln/>
        </p:spPr>
      </p:sp>
      <p:sp>
        <p:nvSpPr>
          <p:cNvPr id="141315" name="Rectangle 3"/>
          <p:cNvSpPr>
            <a:spLocks noGrp="1" noChangeArrowheads="1"/>
          </p:cNvSpPr>
          <p:nvPr>
            <p:ph type="body" idx="1"/>
          </p:nvPr>
        </p:nvSpPr>
        <p:spPr>
          <a:xfrm>
            <a:off x="2542894" y="4164012"/>
            <a:ext cx="4060190" cy="4088157"/>
          </a:xfrm>
          <a:noFill/>
          <a:ln/>
        </p:spPr>
        <p:txBody>
          <a:bodyPr/>
          <a:lstStyle/>
          <a:p>
            <a:pPr marL="116472" indent="-116472"/>
            <a:r>
              <a:rPr lang="en-US" altLang="zh-CN" sz="1000" b="1" dirty="0">
                <a:latin typeface="ZapfHumnst BT" pitchFamily="34" charset="0"/>
              </a:rPr>
              <a:t>Encapsulation</a:t>
            </a:r>
            <a:r>
              <a:rPr lang="en-US" altLang="zh-CN" sz="1000" dirty="0">
                <a:latin typeface="ZapfHumnst BT" pitchFamily="34" charset="0"/>
              </a:rPr>
              <a:t> can be defined as: </a:t>
            </a:r>
          </a:p>
          <a:p>
            <a:pPr marL="116472" indent="-116472"/>
            <a:r>
              <a:rPr lang="en-US" altLang="zh-CN" sz="1000" dirty="0">
                <a:latin typeface="ZapfHumnst BT" pitchFamily="34" charset="0"/>
              </a:rPr>
              <a:t>	The physical localization of features (for example, properties, behaviors) into a single </a:t>
            </a:r>
            <a:r>
              <a:rPr lang="en-US" altLang="zh-CN" sz="1000" dirty="0" err="1">
                <a:latin typeface="ZapfHumnst BT" pitchFamily="34" charset="0"/>
              </a:rPr>
              <a:t>blackbox</a:t>
            </a:r>
            <a:r>
              <a:rPr lang="en-US" altLang="zh-CN" sz="1000" dirty="0">
                <a:latin typeface="ZapfHumnst BT" pitchFamily="34" charset="0"/>
              </a:rPr>
              <a:t> abstraction that hides their implementation (and associated design decisions) behind a public interface. (</a:t>
            </a:r>
            <a:r>
              <a:rPr lang="en-US" altLang="zh-CN" sz="1000" i="1" dirty="0">
                <a:latin typeface="ZapfHumnst BT" pitchFamily="34" charset="0"/>
              </a:rPr>
              <a:t>Dictionary of Object Technology</a:t>
            </a:r>
            <a:r>
              <a:rPr lang="en-US" altLang="zh-CN" sz="1000" dirty="0">
                <a:latin typeface="ZapfHumnst BT" pitchFamily="34" charset="0"/>
              </a:rPr>
              <a:t>, </a:t>
            </a:r>
            <a:r>
              <a:rPr lang="en-US" altLang="zh-CN" sz="1000" dirty="0" err="1">
                <a:latin typeface="ZapfHumnst BT" pitchFamily="34" charset="0"/>
              </a:rPr>
              <a:t>Firesmith</a:t>
            </a:r>
            <a:r>
              <a:rPr lang="en-US" altLang="zh-CN" sz="1000" dirty="0">
                <a:latin typeface="ZapfHumnst BT" pitchFamily="34" charset="0"/>
              </a:rPr>
              <a:t>, </a:t>
            </a:r>
            <a:r>
              <a:rPr lang="en-US" altLang="zh-CN" sz="1000" dirty="0" err="1">
                <a:latin typeface="ZapfHumnst BT" pitchFamily="34" charset="0"/>
              </a:rPr>
              <a:t>Eykholt</a:t>
            </a:r>
            <a:r>
              <a:rPr lang="en-US" altLang="zh-CN" sz="1000" dirty="0">
                <a:latin typeface="ZapfHumnst BT" pitchFamily="34" charset="0"/>
              </a:rPr>
              <a:t>, 1995.)</a:t>
            </a:r>
          </a:p>
          <a:p>
            <a:pPr marL="116472" indent="-116472">
              <a:buFontTx/>
              <a:buChar char="•"/>
            </a:pPr>
            <a:r>
              <a:rPr lang="en-US" altLang="zh-CN" sz="1000" dirty="0">
                <a:latin typeface="ZapfHumnst BT" pitchFamily="34" charset="0"/>
              </a:rPr>
              <a:t>Encapsulation is often referred to as “information hiding,” making it possible for the clients to operate without knowing how the implementation implements the interface.  </a:t>
            </a:r>
          </a:p>
          <a:p>
            <a:pPr marL="116472" indent="-116472">
              <a:buFontTx/>
              <a:buChar char="•"/>
            </a:pPr>
            <a:r>
              <a:rPr lang="en-US" altLang="zh-CN" sz="1000" dirty="0">
                <a:latin typeface="ZapfHumnst BT" pitchFamily="34" charset="0"/>
              </a:rPr>
              <a:t>Encapsulation eliminates direct dependencies on the implementation (clients depend on/use the interface). Thus, it’s possible to change the implementation without updating the clients as long as the interface is unchanged. </a:t>
            </a:r>
          </a:p>
          <a:p>
            <a:pPr marL="116472" indent="-116472">
              <a:buFontTx/>
              <a:buChar char="•"/>
            </a:pPr>
            <a:r>
              <a:rPr lang="en-US" altLang="zh-CN" sz="1000" dirty="0">
                <a:latin typeface="ZapfHumnst BT" pitchFamily="34" charset="0"/>
              </a:rPr>
              <a:t>Clients are not affected by changes in implementation, thus reducing the “ripple effect,” where a correction to one operation forces the corresponding correction in a client operation and so on. As a result of encapsulation, maintenance is easier and less expensive.</a:t>
            </a:r>
          </a:p>
          <a:p>
            <a:pPr marL="116472" indent="-116472">
              <a:buFontTx/>
              <a:buChar char="•"/>
            </a:pPr>
            <a:r>
              <a:rPr lang="en-US" altLang="zh-CN" sz="1000" dirty="0">
                <a:latin typeface="ZapfHumnst BT" pitchFamily="34" charset="0"/>
              </a:rPr>
              <a:t>Encapsulation offers two kinds of protection. It protects an object’s internal state from being corrupted by its clients and client code from changes in the object’s implementation.</a:t>
            </a:r>
          </a:p>
          <a:p>
            <a:pPr marL="116472" indent="-116472"/>
            <a:endParaRPr lang="en-US" altLang="zh-CN" sz="1000" dirty="0">
              <a:latin typeface="ZapfHumnst BT" pitchFamily="34" charset="0"/>
            </a:endParaRPr>
          </a:p>
        </p:txBody>
      </p:sp>
      <p:sp>
        <p:nvSpPr>
          <p:cNvPr id="141316" name="Text Box 4"/>
          <p:cNvSpPr txBox="1">
            <a:spLocks noChangeArrowheads="1"/>
          </p:cNvSpPr>
          <p:nvPr/>
        </p:nvSpPr>
        <p:spPr bwMode="auto">
          <a:xfrm>
            <a:off x="454378" y="1249204"/>
            <a:ext cx="1770451"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marL="112713" indent="-112713"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buFontTx/>
              <a:buChar char="•"/>
            </a:pPr>
            <a:r>
              <a:rPr lang="en-GB" altLang="zh-CN" i="1" u="sng">
                <a:latin typeface="ZapfHumnst BT" pitchFamily="34" charset="0"/>
              </a:rPr>
              <a:t>Define the concept of encapsulation to the students.</a:t>
            </a:r>
          </a:p>
          <a:p>
            <a:pPr>
              <a:lnSpc>
                <a:spcPct val="87000"/>
              </a:lnSpc>
              <a:spcBef>
                <a:spcPct val="40000"/>
              </a:spcBef>
              <a:buFontTx/>
              <a:buChar char="•"/>
            </a:pPr>
            <a:r>
              <a:rPr lang="en-GB" altLang="zh-CN">
                <a:latin typeface="ZapfHumnst BT" pitchFamily="34" charset="0"/>
              </a:rPr>
              <a:t>Encapsulation is putting the “data bits” and operations that manipulate them in the same place.  </a:t>
            </a:r>
          </a:p>
          <a:p>
            <a:pPr>
              <a:lnSpc>
                <a:spcPct val="87000"/>
              </a:lnSpc>
              <a:spcBef>
                <a:spcPct val="40000"/>
              </a:spcBef>
              <a:buFontTx/>
              <a:buChar char="•"/>
            </a:pPr>
            <a:r>
              <a:rPr lang="en-GB" altLang="zh-CN">
                <a:latin typeface="ZapfHumnst BT" pitchFamily="34" charset="0"/>
              </a:rPr>
              <a:t>Encapsulation does NOT allow direct manipulation of things that have been encapsulated without using the supplied interface.</a:t>
            </a:r>
            <a:r>
              <a:rPr lang="en-US" altLang="zh-CN">
                <a:solidFill>
                  <a:srgbClr val="000000"/>
                </a:solidFill>
                <a:latin typeface="ZapfHumnst BT" pitchFamily="34" charset="0"/>
              </a:rPr>
              <a:t> </a:t>
            </a:r>
          </a:p>
          <a:p>
            <a:pPr>
              <a:lnSpc>
                <a:spcPct val="87000"/>
              </a:lnSpc>
              <a:spcBef>
                <a:spcPct val="40000"/>
              </a:spcBef>
              <a:buFontTx/>
              <a:buChar char="•"/>
            </a:pPr>
            <a:r>
              <a:rPr lang="en-US" altLang="zh-CN">
                <a:solidFill>
                  <a:srgbClr val="000000"/>
                </a:solidFill>
                <a:latin typeface="ZapfHumnst BT" pitchFamily="34" charset="0"/>
              </a:rPr>
              <a:t>An example is a car’s accelerator. Generally speaking, you put your foot down and the car goes faster. You don’t worry about the cables, electronics, engine, and the rest.</a:t>
            </a:r>
          </a:p>
        </p:txBody>
      </p:sp>
      <p:sp>
        <p:nvSpPr>
          <p:cNvPr id="141317" name="AutoShape 5"/>
          <p:cNvSpPr>
            <a:spLocks noChangeArrowheads="1"/>
          </p:cNvSpPr>
          <p:nvPr/>
        </p:nvSpPr>
        <p:spPr bwMode="auto">
          <a:xfrm>
            <a:off x="303461" y="1310534"/>
            <a:ext cx="152541" cy="154940"/>
          </a:xfrm>
          <a:prstGeom prst="star5">
            <a:avLst/>
          </a:prstGeom>
          <a:solidFill>
            <a:srgbClr val="FFFFFF"/>
          </a:solidFill>
          <a:ln w="9525">
            <a:solidFill>
              <a:srgbClr val="000000"/>
            </a:solidFill>
            <a:miter lim="800000"/>
            <a:headEnd/>
            <a:tailEnd/>
          </a:ln>
        </p:spPr>
        <p:txBody>
          <a:bodyPr lIns="93177" tIns="46589" rIns="93177" bIns="46589"/>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sz="2800" u="none">
                <a:latin typeface="Arial Narrow" pitchFamily="34" charset="0"/>
              </a:rPr>
              <a:t>OOADv4.2 Instructor Notes</a:t>
            </a:r>
            <a:endParaRPr lang="en-US" altLang="zh-CN" i="1" u="none">
              <a:latin typeface="Arial" charset="0"/>
            </a:endParaRPr>
          </a:p>
        </p:txBody>
      </p:sp>
      <p:sp>
        <p:nvSpPr>
          <p:cNvPr id="116739" name="Rectangle 4"/>
          <p:cNvSpPr>
            <a:spLocks noGrp="1" noChangeArrowheads="1"/>
          </p:cNvSpPr>
          <p:nvPr>
            <p:ph type="ftr" sz="quarter" idx="4"/>
          </p:nvPr>
        </p:nvSpPr>
        <p:spPr>
          <a:xfrm>
            <a:off x="0" y="8830456"/>
            <a:ext cx="3037208" cy="464338"/>
          </a:xfrm>
          <a:prstGeom prst="rect">
            <a:avLst/>
          </a:prstGeom>
          <a:noFill/>
        </p:spPr>
        <p:txBody>
          <a:bodyPr/>
          <a:lstStyle>
            <a:lvl1pPr defTabSz="927100">
              <a:defRPr sz="1000" u="sng">
                <a:solidFill>
                  <a:schemeClr val="tx1"/>
                </a:solidFill>
                <a:latin typeface="ZapfHumnst BT" pitchFamily="34" charset="0"/>
              </a:defRPr>
            </a:lvl1pPr>
            <a:lvl2pPr marL="742950" indent="-285750" defTabSz="927100">
              <a:defRPr sz="1000" u="sng">
                <a:solidFill>
                  <a:schemeClr val="tx1"/>
                </a:solidFill>
                <a:latin typeface="ZapfHumnst BT" pitchFamily="34" charset="0"/>
              </a:defRPr>
            </a:lvl2pPr>
            <a:lvl3pPr marL="1143000" indent="-228600" defTabSz="927100">
              <a:defRPr sz="1000" u="sng">
                <a:solidFill>
                  <a:schemeClr val="tx1"/>
                </a:solidFill>
                <a:latin typeface="ZapfHumnst BT" pitchFamily="34" charset="0"/>
              </a:defRPr>
            </a:lvl3pPr>
            <a:lvl4pPr marL="1600200" indent="-228600" defTabSz="927100">
              <a:defRPr sz="1000" u="sng">
                <a:solidFill>
                  <a:schemeClr val="tx1"/>
                </a:solidFill>
                <a:latin typeface="ZapfHumnst BT" pitchFamily="34" charset="0"/>
              </a:defRPr>
            </a:lvl4pPr>
            <a:lvl5pPr marL="2057400" indent="-228600" defTabSz="927100">
              <a:defRPr sz="1000" u="sng">
                <a:solidFill>
                  <a:schemeClr val="tx1"/>
                </a:solidFill>
                <a:latin typeface="ZapfHumnst BT" pitchFamily="34" charset="0"/>
              </a:defRPr>
            </a:lvl5pPr>
            <a:lvl6pPr marL="2514600" indent="-228600" defTabSz="927100" eaLnBrk="0" fontAlgn="base" hangingPunct="0">
              <a:spcBef>
                <a:spcPct val="0"/>
              </a:spcBef>
              <a:spcAft>
                <a:spcPct val="0"/>
              </a:spcAft>
              <a:defRPr sz="1000" u="sng">
                <a:solidFill>
                  <a:schemeClr val="tx1"/>
                </a:solidFill>
                <a:latin typeface="ZapfHumnst BT" pitchFamily="34" charset="0"/>
              </a:defRPr>
            </a:lvl6pPr>
            <a:lvl7pPr marL="2971800" indent="-228600" defTabSz="927100" eaLnBrk="0" fontAlgn="base" hangingPunct="0">
              <a:spcBef>
                <a:spcPct val="0"/>
              </a:spcBef>
              <a:spcAft>
                <a:spcPct val="0"/>
              </a:spcAft>
              <a:defRPr sz="1000" u="sng">
                <a:solidFill>
                  <a:schemeClr val="tx1"/>
                </a:solidFill>
                <a:latin typeface="ZapfHumnst BT" pitchFamily="34" charset="0"/>
              </a:defRPr>
            </a:lvl7pPr>
            <a:lvl8pPr marL="3429000" indent="-228600" defTabSz="927100" eaLnBrk="0" fontAlgn="base" hangingPunct="0">
              <a:spcBef>
                <a:spcPct val="0"/>
              </a:spcBef>
              <a:spcAft>
                <a:spcPct val="0"/>
              </a:spcAft>
              <a:defRPr sz="1000" u="sng">
                <a:solidFill>
                  <a:schemeClr val="tx1"/>
                </a:solidFill>
                <a:latin typeface="ZapfHumnst BT" pitchFamily="34" charset="0"/>
              </a:defRPr>
            </a:lvl8pPr>
            <a:lvl9pPr marL="3886200" indent="-228600" defTabSz="927100" eaLnBrk="0" fontAlgn="base" hangingPunct="0">
              <a:spcBef>
                <a:spcPct val="0"/>
              </a:spcBef>
              <a:spcAft>
                <a:spcPct val="0"/>
              </a:spcAft>
              <a:defRPr sz="1000" u="sng">
                <a:solidFill>
                  <a:schemeClr val="tx1"/>
                </a:solidFill>
                <a:latin typeface="ZapfHumnst BT" pitchFamily="34" charset="0"/>
              </a:defRPr>
            </a:lvl9pPr>
          </a:lstStyle>
          <a:p>
            <a:r>
              <a:rPr lang="en-US" altLang="zh-CN" u="none">
                <a:latin typeface="Arial" charset="0"/>
              </a:rPr>
              <a:t>Module 3 - Introduction to Object Orientation</a:t>
            </a:r>
            <a:endParaRPr lang="en-US" altLang="zh-CN" u="none"/>
          </a:p>
        </p:txBody>
      </p:sp>
      <p:sp>
        <p:nvSpPr>
          <p:cNvPr id="116740" name="Text Box 4"/>
          <p:cNvSpPr txBox="1">
            <a:spLocks noChangeArrowheads="1"/>
          </p:cNvSpPr>
          <p:nvPr/>
        </p:nvSpPr>
        <p:spPr bwMode="auto">
          <a:xfrm>
            <a:off x="156525" y="1232344"/>
            <a:ext cx="21186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u="none"/>
              <a:t>Emphasize that when a change is made to a super class all descendent classes inherit the change.</a:t>
            </a:r>
          </a:p>
          <a:p>
            <a:endParaRPr lang="en-US" altLang="zh-CN" u="none"/>
          </a:p>
          <a:p>
            <a:r>
              <a:rPr lang="en-US" altLang="zh-CN" u="none"/>
              <a:t>Some languages do not support generalization.  In these cases you will need to update the design model to reflect the characteristics of the implementation language.  In cases where the implementation language does not support generalization between classes you must “design generalization in”.  See the language specific appendices for more information.  See Class Design for more information.</a:t>
            </a:r>
            <a:endParaRPr lang="en-US" altLang="zh-CN" u="none">
              <a:latin typeface="Arial" charset="0"/>
            </a:endParaRPr>
          </a:p>
        </p:txBody>
      </p:sp>
      <p:sp>
        <p:nvSpPr>
          <p:cNvPr id="116741" name="Rectangle 5"/>
          <p:cNvSpPr>
            <a:spLocks noGrp="1" noRot="1" noChangeAspect="1" noChangeArrowheads="1" noTextEdit="1"/>
          </p:cNvSpPr>
          <p:nvPr>
            <p:ph type="sldImg"/>
          </p:nvPr>
        </p:nvSpPr>
        <p:spPr>
          <a:ln/>
        </p:spPr>
      </p:sp>
      <p:sp>
        <p:nvSpPr>
          <p:cNvPr id="116742" name="Rectangle 6"/>
          <p:cNvSpPr>
            <a:spLocks noGrp="1" noChangeArrowheads="1"/>
          </p:cNvSpPr>
          <p:nvPr>
            <p:ph type="body" idx="1"/>
          </p:nvPr>
        </p:nvSpPr>
        <p:spPr>
          <a:noFill/>
        </p:spPr>
        <p:txBody>
          <a:bodyPr/>
          <a:lstStyle/>
          <a:p>
            <a:pPr marL="0" marR="0" indent="0" algn="l" defTabSz="914400" rtl="0" eaLnBrk="1" fontAlgn="base" latinLnBrk="0" hangingPunct="1">
              <a:lnSpc>
                <a:spcPct val="87000"/>
              </a:lnSpc>
              <a:spcBef>
                <a:spcPct val="40000"/>
              </a:spcBef>
              <a:spcAft>
                <a:spcPct val="0"/>
              </a:spcAft>
              <a:buClrTx/>
              <a:buSzTx/>
              <a:buFontTx/>
              <a:buNone/>
              <a:tabLst/>
              <a:defRPr/>
            </a:pPr>
            <a:r>
              <a:rPr lang="en-US" altLang="zh-CN" sz="1000" dirty="0" smtClean="0">
                <a:latin typeface="ZapfHumnst BT" pitchFamily="34" charset="0"/>
              </a:rPr>
              <a:t>Generalization is more than finding common attributes, operations, and relationships. It is more about the responsibilities and essence of the classes.</a:t>
            </a:r>
          </a:p>
          <a:p>
            <a:pPr eaLnBrk="1" hangingPunct="1"/>
            <a:endParaRPr lang="zh-CN" altLang="zh-CN" sz="100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OOADv4.2 Instructor Notes</a:t>
            </a:r>
            <a:endParaRPr lang="en-US" altLang="zh-CN" sz="1000" i="1">
              <a:latin typeface="Arial" charset="0"/>
            </a:endParaRPr>
          </a:p>
        </p:txBody>
      </p:sp>
      <p:sp>
        <p:nvSpPr>
          <p:cNvPr id="6" name="Rectangle 4"/>
          <p:cNvSpPr>
            <a:spLocks noGrp="1" noChangeArrowheads="1"/>
          </p:cNvSpPr>
          <p:nvPr>
            <p:ph type="ftr" sz="quarter" idx="4"/>
          </p:nvPr>
        </p:nvSpPr>
        <p:spPr>
          <a:xfrm>
            <a:off x="0" y="8830456"/>
            <a:ext cx="3037208" cy="464338"/>
          </a:xfrm>
          <a:prstGeom prst="rect">
            <a:avLst/>
          </a:prstGeom>
          <a:ln/>
        </p:spPr>
        <p:txBody>
          <a:bodyPr/>
          <a:lstStyle/>
          <a:p>
            <a:r>
              <a:rPr lang="en-US" altLang="zh-CN"/>
              <a:t>Module 3 - Introduction to Object Orientation</a:t>
            </a:r>
            <a:endParaRPr lang="en-US" altLang="zh-CN">
              <a:latin typeface="ZapfHumnst BT" pitchFamily="34" charset="0"/>
            </a:endParaRPr>
          </a:p>
        </p:txBody>
      </p:sp>
      <p:sp>
        <p:nvSpPr>
          <p:cNvPr id="423940" name="Text Box 4"/>
          <p:cNvSpPr txBox="1">
            <a:spLocks noChangeArrowheads="1"/>
          </p:cNvSpPr>
          <p:nvPr/>
        </p:nvSpPr>
        <p:spPr bwMode="auto">
          <a:xfrm>
            <a:off x="0" y="1232344"/>
            <a:ext cx="2493325" cy="72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zh-CN" u="none"/>
              <a:t>We discussed subsystems earlier in this module. We will look at interfaces and the realization relationship in more detail in the Architectural Design module.</a:t>
            </a:r>
            <a:endParaRPr lang="en-US" altLang="zh-CN" u="none">
              <a:latin typeface="Arial" charset="0"/>
            </a:endParaRPr>
          </a:p>
        </p:txBody>
      </p:sp>
      <p:sp>
        <p:nvSpPr>
          <p:cNvPr id="423941" name="Rectangle 5"/>
          <p:cNvSpPr>
            <a:spLocks noGrp="1" noRot="1" noChangeAspect="1" noChangeArrowheads="1" noTextEdit="1"/>
          </p:cNvSpPr>
          <p:nvPr>
            <p:ph type="sldImg"/>
          </p:nvPr>
        </p:nvSpPr>
        <p:spPr>
          <a:ln/>
        </p:spPr>
      </p:sp>
      <p:sp>
        <p:nvSpPr>
          <p:cNvPr id="423942" name="Rectangle 6"/>
          <p:cNvSpPr>
            <a:spLocks noGrp="1" noChangeArrowheads="1"/>
          </p:cNvSpPr>
          <p:nvPr>
            <p:ph type="body" idx="1"/>
          </p:nvPr>
        </p:nvSpPr>
        <p:spPr/>
        <p:txBody>
          <a:bodyPr/>
          <a:lstStyle/>
          <a:p>
            <a:endParaRPr lang="zh-CN" altLang="zh-CN" sz="10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Essentials of Visual Modeling w/ UML 2.0 - Instructor Notes</a:t>
            </a:r>
            <a:endParaRPr lang="en-US" altLang="zh-CN"/>
          </a:p>
        </p:txBody>
      </p:sp>
    </p:spTree>
    <p:extLst>
      <p:ext uri="{BB962C8B-B14F-4D97-AF65-F5344CB8AC3E}">
        <p14:creationId xmlns:p14="http://schemas.microsoft.com/office/powerpoint/2010/main" val="1844024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57F4F163-D839-4512-A9E2-B151A86B1576}" type="slidenum">
              <a:rPr lang="en-US" altLang="zh-CN"/>
              <a:pPr/>
              <a:t>7</a:t>
            </a:fld>
            <a:endParaRPr lang="en-US" altLang="zh-CN"/>
          </a:p>
        </p:txBody>
      </p:sp>
      <p:sp>
        <p:nvSpPr>
          <p:cNvPr id="143362" name="Rectangle 2"/>
          <p:cNvSpPr>
            <a:spLocks noGrp="1" noRot="1" noChangeAspect="1" noChangeArrowheads="1" noTextEdit="1"/>
          </p:cNvSpPr>
          <p:nvPr>
            <p:ph type="sldImg"/>
          </p:nvPr>
        </p:nvSpPr>
        <p:spPr>
          <a:xfrm>
            <a:off x="2528888" y="847725"/>
            <a:ext cx="4106862" cy="3079750"/>
          </a:xfrm>
          <a:ln/>
        </p:spPr>
      </p:sp>
      <p:sp>
        <p:nvSpPr>
          <p:cNvPr id="143363" name="Rectangle 3"/>
          <p:cNvSpPr>
            <a:spLocks noGrp="1" noChangeArrowheads="1"/>
          </p:cNvSpPr>
          <p:nvPr>
            <p:ph type="body" idx="1"/>
          </p:nvPr>
        </p:nvSpPr>
        <p:spPr>
          <a:xfrm>
            <a:off x="2542894" y="4164012"/>
            <a:ext cx="4060190" cy="4088157"/>
          </a:xfrm>
          <a:noFill/>
          <a:ln/>
        </p:spPr>
        <p:txBody>
          <a:bodyPr/>
          <a:lstStyle/>
          <a:p>
            <a:r>
              <a:rPr lang="en-US" altLang="zh-CN" sz="1000" dirty="0">
                <a:latin typeface="ZapfHumnst BT" pitchFamily="34" charset="0"/>
              </a:rPr>
              <a:t>The key to encapsulation is an object’s </a:t>
            </a:r>
            <a:r>
              <a:rPr lang="en-US" altLang="zh-CN" sz="1000" b="1" dirty="0">
                <a:latin typeface="ZapfHumnst BT" pitchFamily="34" charset="0"/>
              </a:rPr>
              <a:t>message interface</a:t>
            </a:r>
            <a:r>
              <a:rPr lang="en-US" altLang="zh-CN" sz="1000" dirty="0">
                <a:latin typeface="ZapfHumnst BT" pitchFamily="34" charset="0"/>
              </a:rPr>
              <a:t>. The object interface ensures that all communication with the object takes place through a set of predefined operations. Data inside the object is only accessible by the object’s operations. No other object can reach inside the object and change its attribute values.</a:t>
            </a:r>
          </a:p>
          <a:p>
            <a:r>
              <a:rPr lang="en-US" altLang="zh-CN" sz="1000" dirty="0">
                <a:latin typeface="ZapfHumnst BT" pitchFamily="34" charset="0"/>
              </a:rPr>
              <a:t>For example, Professor Clark needs to have her maximum course load increased from three classes to four classes per semester.  Another object makes a request to Professor Clark to set the maximum course load to four.  The attribute, </a:t>
            </a:r>
            <a:r>
              <a:rPr lang="en-US" altLang="zh-CN" sz="1000" dirty="0" err="1">
                <a:latin typeface="ZapfHumnst BT" pitchFamily="34" charset="0"/>
              </a:rPr>
              <a:t>MaxLoad</a:t>
            </a:r>
            <a:r>
              <a:rPr lang="en-US" altLang="zh-CN" sz="1000" dirty="0">
                <a:latin typeface="ZapfHumnst BT" pitchFamily="34" charset="0"/>
              </a:rPr>
              <a:t>, is then changed by the </a:t>
            </a:r>
            <a:r>
              <a:rPr lang="en-US" altLang="zh-CN" sz="1000" dirty="0" err="1">
                <a:latin typeface="ZapfHumnst BT" pitchFamily="34" charset="0"/>
              </a:rPr>
              <a:t>SetMaxLoad</a:t>
            </a:r>
            <a:r>
              <a:rPr lang="en-US" altLang="zh-CN" sz="1000" dirty="0">
                <a:latin typeface="ZapfHumnst BT" pitchFamily="34" charset="0"/>
              </a:rPr>
              <a:t>() operation.</a:t>
            </a:r>
          </a:p>
          <a:p>
            <a:r>
              <a:rPr lang="en-US" altLang="zh-CN" sz="1000" dirty="0">
                <a:latin typeface="ZapfHumnst BT" pitchFamily="34" charset="0"/>
              </a:rPr>
              <a:t>Encapsulation is beneficial in this example because the requesting object does not need to know how to change the maximum course load. In the future, the number or variables that are used to define the maximum course load may be increased, but it doesn’t affect the requesting object. It depends on the operation interface for the Professor Clark object.</a:t>
            </a:r>
          </a:p>
        </p:txBody>
      </p:sp>
      <p:sp>
        <p:nvSpPr>
          <p:cNvPr id="143364" name="Text Box 4"/>
          <p:cNvSpPr txBox="1">
            <a:spLocks noChangeArrowheads="1"/>
          </p:cNvSpPr>
          <p:nvPr/>
        </p:nvSpPr>
        <p:spPr bwMode="auto">
          <a:xfrm>
            <a:off x="454378" y="1249204"/>
            <a:ext cx="1770451"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Point out that the requesting object does not need to know the structure of the Professor object to request a state change.</a:t>
            </a:r>
            <a:r>
              <a:rPr lang="en-US" altLang="zh-CN">
                <a:latin typeface="ZapfHumnst BT" pitchFamily="34" charset="0"/>
              </a:rPr>
              <a:t> </a:t>
            </a:r>
          </a:p>
          <a:p>
            <a:pPr>
              <a:lnSpc>
                <a:spcPct val="87000"/>
              </a:lnSpc>
              <a:spcBef>
                <a:spcPct val="40000"/>
              </a:spcBef>
            </a:pPr>
            <a:r>
              <a:rPr lang="en-US" altLang="zh-CN">
                <a:latin typeface="ZapfHumnst BT" pitchFamily="34" charset="0"/>
              </a:rPr>
              <a:t>The object that owns the attributes is the only one allowed to change its own attributes.</a:t>
            </a:r>
          </a:p>
          <a:p>
            <a:pPr>
              <a:lnSpc>
                <a:spcPct val="87000"/>
              </a:lnSpc>
              <a:spcBef>
                <a:spcPct val="40000"/>
              </a:spcBef>
            </a:pPr>
            <a:r>
              <a:rPr lang="en-US" altLang="zh-CN">
                <a:latin typeface="ZapfHumnst BT" pitchFamily="34" charset="0"/>
              </a:rPr>
              <a:t>Note that encapsulation can also be illustrated using interfaces. However, the scope of this course does not include this discussion.</a:t>
            </a:r>
          </a:p>
          <a:p>
            <a:pPr>
              <a:lnSpc>
                <a:spcPct val="87000"/>
              </a:lnSpc>
              <a:spcBef>
                <a:spcPct val="40000"/>
              </a:spcBef>
            </a:pPr>
            <a:r>
              <a:rPr lang="en-US" altLang="zh-CN">
                <a:latin typeface="ZapfHumnst BT" pitchFamily="34" charset="0"/>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5C35AEB8-5C60-49B3-ADF1-28D20E204440}" type="slidenum">
              <a:rPr lang="en-US" altLang="zh-CN"/>
              <a:pPr/>
              <a:t>8</a:t>
            </a:fld>
            <a:endParaRPr lang="en-US" altLang="zh-CN"/>
          </a:p>
        </p:txBody>
      </p:sp>
      <p:sp>
        <p:nvSpPr>
          <p:cNvPr id="145410" name="Rectangle 2"/>
          <p:cNvSpPr>
            <a:spLocks noGrp="1" noRot="1" noChangeAspect="1" noChangeArrowheads="1" noTextEdit="1"/>
          </p:cNvSpPr>
          <p:nvPr>
            <p:ph type="sldImg"/>
          </p:nvPr>
        </p:nvSpPr>
        <p:spPr>
          <a:xfrm>
            <a:off x="2528888" y="847725"/>
            <a:ext cx="4106862" cy="3079750"/>
          </a:xfrm>
          <a:ln/>
        </p:spPr>
      </p:sp>
      <p:sp>
        <p:nvSpPr>
          <p:cNvPr id="145411" name="Rectangle 3"/>
          <p:cNvSpPr>
            <a:spLocks noGrp="1" noChangeArrowheads="1"/>
          </p:cNvSpPr>
          <p:nvPr>
            <p:ph type="body" idx="1"/>
          </p:nvPr>
        </p:nvSpPr>
        <p:spPr>
          <a:xfrm>
            <a:off x="2542894" y="4164012"/>
            <a:ext cx="4060190" cy="4088157"/>
          </a:xfrm>
          <a:noFill/>
          <a:ln/>
        </p:spPr>
        <p:txBody>
          <a:bodyPr/>
          <a:lstStyle/>
          <a:p>
            <a:pPr marL="116472" indent="-116472"/>
            <a:r>
              <a:rPr lang="en-US" altLang="zh-CN" sz="1000" b="1" dirty="0">
                <a:latin typeface="ZapfHumnst BT" pitchFamily="34" charset="0"/>
              </a:rPr>
              <a:t>Modularity</a:t>
            </a:r>
            <a:r>
              <a:rPr lang="en-US" altLang="zh-CN" sz="1000" dirty="0">
                <a:latin typeface="ZapfHumnst BT" pitchFamily="34" charset="0"/>
              </a:rPr>
              <a:t> can be defined as:</a:t>
            </a:r>
          </a:p>
          <a:p>
            <a:pPr marL="116472" indent="-116472"/>
            <a:r>
              <a:rPr lang="en-US" altLang="zh-CN" sz="1000" dirty="0">
                <a:latin typeface="ZapfHumnst BT" pitchFamily="34" charset="0"/>
              </a:rPr>
              <a:t>	The logical and physical decomposition of things (for example, responsibilities and software) into small, simple groupings (for example, requirements and classes, respectively), which increase the achievements of software-engineering goals. (</a:t>
            </a:r>
            <a:r>
              <a:rPr lang="en-US" altLang="zh-CN" sz="1000" i="1" dirty="0">
                <a:latin typeface="ZapfHumnst BT" pitchFamily="34" charset="0"/>
              </a:rPr>
              <a:t>Dictionary of Object Technology</a:t>
            </a:r>
            <a:r>
              <a:rPr lang="en-US" altLang="zh-CN" sz="1000" dirty="0">
                <a:latin typeface="ZapfHumnst BT" pitchFamily="34" charset="0"/>
              </a:rPr>
              <a:t>, </a:t>
            </a:r>
            <a:r>
              <a:rPr lang="en-US" altLang="zh-CN" sz="1000" dirty="0" err="1">
                <a:latin typeface="ZapfHumnst BT" pitchFamily="34" charset="0"/>
              </a:rPr>
              <a:t>Firesmith</a:t>
            </a:r>
            <a:r>
              <a:rPr lang="en-US" altLang="zh-CN" sz="1000" dirty="0">
                <a:latin typeface="ZapfHumnst BT" pitchFamily="34" charset="0"/>
              </a:rPr>
              <a:t>, </a:t>
            </a:r>
            <a:r>
              <a:rPr lang="en-US" altLang="zh-CN" sz="1000" dirty="0" err="1">
                <a:latin typeface="ZapfHumnst BT" pitchFamily="34" charset="0"/>
              </a:rPr>
              <a:t>Eykholt</a:t>
            </a:r>
            <a:r>
              <a:rPr lang="en-US" altLang="zh-CN" sz="1000" dirty="0">
                <a:latin typeface="ZapfHumnst BT" pitchFamily="34" charset="0"/>
              </a:rPr>
              <a:t>, 1995.)</a:t>
            </a:r>
          </a:p>
          <a:p>
            <a:pPr marL="116472" indent="-116472">
              <a:buFontTx/>
              <a:buChar char="•"/>
            </a:pPr>
            <a:r>
              <a:rPr lang="en-US" altLang="zh-CN" sz="1000" dirty="0">
                <a:latin typeface="ZapfHumnst BT" pitchFamily="34" charset="0"/>
              </a:rPr>
              <a:t>Another way to manage complexity is to break something that is large and complex into a set of smaller, more manageable pieces.  These pieces can then be independently developed as long as their interactions are well understood.</a:t>
            </a:r>
          </a:p>
          <a:p>
            <a:pPr marL="116472" indent="-116472">
              <a:buFontTx/>
              <a:buChar char="•"/>
            </a:pPr>
            <a:r>
              <a:rPr lang="en-US" altLang="zh-CN" sz="1000" dirty="0">
                <a:latin typeface="ZapfHumnst BT" pitchFamily="34" charset="0"/>
              </a:rPr>
              <a:t>Packages (described later in the course) support the definition of modular components.</a:t>
            </a:r>
          </a:p>
        </p:txBody>
      </p:sp>
      <p:sp>
        <p:nvSpPr>
          <p:cNvPr id="145412"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Explain the concept of modularity to the students.</a:t>
            </a:r>
          </a:p>
          <a:p>
            <a:pPr>
              <a:lnSpc>
                <a:spcPct val="87000"/>
              </a:lnSpc>
              <a:spcBef>
                <a:spcPct val="40000"/>
              </a:spcBef>
            </a:pPr>
            <a:r>
              <a:rPr lang="en-US" altLang="zh-CN">
                <a:latin typeface="ZapfHumnst BT" pitchFamily="34" charset="0"/>
              </a:rPr>
              <a:t>Modularity supports a separation of concerns.</a:t>
            </a:r>
          </a:p>
        </p:txBody>
      </p:sp>
      <p:sp>
        <p:nvSpPr>
          <p:cNvPr id="145413" name="AutoShape 5"/>
          <p:cNvSpPr>
            <a:spLocks noChangeArrowheads="1"/>
          </p:cNvSpPr>
          <p:nvPr/>
        </p:nvSpPr>
        <p:spPr bwMode="auto">
          <a:xfrm>
            <a:off x="303461" y="1310534"/>
            <a:ext cx="152541" cy="154940"/>
          </a:xfrm>
          <a:prstGeom prst="star5">
            <a:avLst/>
          </a:prstGeom>
          <a:solidFill>
            <a:srgbClr val="FFFFFF"/>
          </a:solidFill>
          <a:ln w="9525">
            <a:solidFill>
              <a:srgbClr val="000000"/>
            </a:solidFill>
            <a:miter lim="800000"/>
            <a:headEnd/>
            <a:tailEnd/>
          </a:ln>
        </p:spPr>
        <p:txBody>
          <a:bodyPr lIns="93177" tIns="46589" rIns="93177" bIns="46589"/>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C7B074EA-CB9E-4CF7-9497-BA4973DC8F85}" type="slidenum">
              <a:rPr lang="en-US" altLang="zh-CN"/>
              <a:pPr/>
              <a:t>9</a:t>
            </a:fld>
            <a:endParaRPr lang="en-US" altLang="zh-CN"/>
          </a:p>
        </p:txBody>
      </p:sp>
      <p:sp>
        <p:nvSpPr>
          <p:cNvPr id="147458" name="Rectangle 2"/>
          <p:cNvSpPr>
            <a:spLocks noGrp="1" noRot="1" noChangeAspect="1" noChangeArrowheads="1" noTextEdit="1"/>
          </p:cNvSpPr>
          <p:nvPr>
            <p:ph type="sldImg"/>
          </p:nvPr>
        </p:nvSpPr>
        <p:spPr>
          <a:xfrm>
            <a:off x="2528888" y="847725"/>
            <a:ext cx="4106862" cy="3079750"/>
          </a:xfrm>
          <a:ln/>
        </p:spPr>
      </p:sp>
      <p:sp>
        <p:nvSpPr>
          <p:cNvPr id="147459" name="Rectangle 3"/>
          <p:cNvSpPr>
            <a:spLocks noGrp="1" noChangeArrowheads="1"/>
          </p:cNvSpPr>
          <p:nvPr>
            <p:ph type="body" idx="1"/>
          </p:nvPr>
        </p:nvSpPr>
        <p:spPr>
          <a:xfrm>
            <a:off x="2542894" y="4164012"/>
            <a:ext cx="4060190" cy="4088157"/>
          </a:xfrm>
          <a:noFill/>
          <a:ln/>
        </p:spPr>
        <p:txBody>
          <a:bodyPr/>
          <a:lstStyle/>
          <a:p>
            <a:pPr>
              <a:tabLst>
                <a:tab pos="116472" algn="l"/>
              </a:tabLst>
            </a:pPr>
            <a:r>
              <a:rPr lang="en-US" altLang="zh-CN" sz="1000" dirty="0">
                <a:latin typeface="ZapfHumnst BT" pitchFamily="34" charset="0"/>
              </a:rPr>
              <a:t>Often, the system under development is too complex to understand. To better understand this, imagine that the system is broken into smaller blocks that are maintained independently. Breaking down a system in this way is called </a:t>
            </a:r>
            <a:r>
              <a:rPr lang="en-US" altLang="zh-CN" sz="1000" b="1" dirty="0">
                <a:latin typeface="ZapfHumnst BT" pitchFamily="34" charset="0"/>
              </a:rPr>
              <a:t>modularity</a:t>
            </a:r>
            <a:r>
              <a:rPr lang="en-US" altLang="zh-CN" sz="1000" dirty="0">
                <a:latin typeface="ZapfHumnst BT" pitchFamily="34" charset="0"/>
              </a:rPr>
              <a:t>. It is critical for understanding a complex system.</a:t>
            </a:r>
          </a:p>
          <a:p>
            <a:pPr>
              <a:tabLst>
                <a:tab pos="116472" algn="l"/>
              </a:tabLst>
            </a:pPr>
            <a:r>
              <a:rPr lang="en-US" altLang="zh-CN" sz="1000" dirty="0">
                <a:latin typeface="ZapfHumnst BT" pitchFamily="34" charset="0"/>
              </a:rPr>
              <a:t>For example, the system under development is a Course Registration System. The system itself is too large and abstract to understand the details. Therefore, the development team broke this system into three modular systems, each independent of the others.</a:t>
            </a:r>
          </a:p>
          <a:p>
            <a:pPr>
              <a:buFontTx/>
              <a:buChar char="•"/>
              <a:tabLst>
                <a:tab pos="116472" algn="l"/>
              </a:tabLst>
            </a:pPr>
            <a:r>
              <a:rPr lang="en-US" altLang="zh-CN" sz="1000" dirty="0">
                <a:latin typeface="ZapfHumnst BT" pitchFamily="34" charset="0"/>
              </a:rPr>
              <a:t>	Billing System</a:t>
            </a:r>
          </a:p>
          <a:p>
            <a:pPr>
              <a:buFontTx/>
              <a:buChar char="•"/>
              <a:tabLst>
                <a:tab pos="116472" algn="l"/>
              </a:tabLst>
            </a:pPr>
            <a:r>
              <a:rPr lang="en-US" altLang="zh-CN" sz="1000" dirty="0">
                <a:latin typeface="ZapfHumnst BT" pitchFamily="34" charset="0"/>
              </a:rPr>
              <a:t> 	Course Catalog System</a:t>
            </a:r>
          </a:p>
          <a:p>
            <a:pPr>
              <a:buFontTx/>
              <a:buChar char="•"/>
              <a:tabLst>
                <a:tab pos="116472" algn="l"/>
              </a:tabLst>
            </a:pPr>
            <a:r>
              <a:rPr lang="en-US" altLang="zh-CN" sz="1000" dirty="0">
                <a:latin typeface="ZapfHumnst BT" pitchFamily="34" charset="0"/>
              </a:rPr>
              <a:t> 	Student Management System</a:t>
            </a:r>
          </a:p>
        </p:txBody>
      </p:sp>
      <p:sp>
        <p:nvSpPr>
          <p:cNvPr id="147460"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a:latin typeface="ZapfHumnst BT" pitchFamily="34" charset="0"/>
              </a:rPr>
              <a:t>A car is an example of modularity. It is made of up of a body, chassis, engine, wheels, and so 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93F35FDD-044B-404F-9457-1A82F2F85158}" type="slidenum">
              <a:rPr lang="en-US" altLang="zh-CN"/>
              <a:pPr/>
              <a:t>10</a:t>
            </a:fld>
            <a:endParaRPr lang="en-US" altLang="zh-CN"/>
          </a:p>
        </p:txBody>
      </p:sp>
      <p:sp>
        <p:nvSpPr>
          <p:cNvPr id="149506" name="Rectangle 2"/>
          <p:cNvSpPr>
            <a:spLocks noGrp="1" noRot="1" noChangeAspect="1" noChangeArrowheads="1" noTextEdit="1"/>
          </p:cNvSpPr>
          <p:nvPr>
            <p:ph type="sldImg"/>
          </p:nvPr>
        </p:nvSpPr>
        <p:spPr>
          <a:xfrm>
            <a:off x="2528888" y="847725"/>
            <a:ext cx="4106862" cy="3079750"/>
          </a:xfrm>
          <a:ln/>
        </p:spPr>
      </p:sp>
      <p:sp>
        <p:nvSpPr>
          <p:cNvPr id="149507" name="Rectangle 3"/>
          <p:cNvSpPr>
            <a:spLocks noGrp="1" noChangeArrowheads="1"/>
          </p:cNvSpPr>
          <p:nvPr>
            <p:ph type="body" idx="1"/>
          </p:nvPr>
        </p:nvSpPr>
        <p:spPr>
          <a:xfrm>
            <a:off x="2542894" y="4164012"/>
            <a:ext cx="4060190" cy="4088157"/>
          </a:xfrm>
          <a:noFill/>
          <a:ln/>
        </p:spPr>
        <p:txBody>
          <a:bodyPr/>
          <a:lstStyle/>
          <a:p>
            <a:pPr marL="116472" indent="-116472"/>
            <a:r>
              <a:rPr lang="en-US" altLang="zh-CN" sz="1000" b="1" dirty="0">
                <a:latin typeface="ZapfHumnst BT" pitchFamily="34" charset="0"/>
              </a:rPr>
              <a:t>Hierarchy</a:t>
            </a:r>
            <a:r>
              <a:rPr lang="en-US" altLang="zh-CN" sz="1000" dirty="0">
                <a:latin typeface="ZapfHumnst BT" pitchFamily="34" charset="0"/>
              </a:rPr>
              <a:t> can be defined as:</a:t>
            </a:r>
          </a:p>
          <a:p>
            <a:pPr marL="116472" indent="-116472"/>
            <a:r>
              <a:rPr lang="en-US" altLang="zh-CN" sz="1000" dirty="0">
                <a:latin typeface="ZapfHumnst BT" pitchFamily="34" charset="0"/>
              </a:rPr>
              <a:t>	Any ranking or ordering of abstractions into a tree-like structure.  Kinds: Aggregation hierarchy, class hierarchy, containment hierarchy, inheritance hierarchy, partition hierarchy, specialization hierarchy, type hierarchy. (</a:t>
            </a:r>
            <a:r>
              <a:rPr lang="en-US" altLang="zh-CN" sz="1000" i="1" dirty="0">
                <a:latin typeface="ZapfHumnst BT" pitchFamily="34" charset="0"/>
              </a:rPr>
              <a:t>Dictionary of Object Technology</a:t>
            </a:r>
            <a:r>
              <a:rPr lang="en-US" altLang="zh-CN" sz="1000" dirty="0">
                <a:latin typeface="ZapfHumnst BT" pitchFamily="34" charset="0"/>
              </a:rPr>
              <a:t>, </a:t>
            </a:r>
            <a:r>
              <a:rPr lang="en-US" altLang="zh-CN" sz="1000" dirty="0" err="1">
                <a:latin typeface="ZapfHumnst BT" pitchFamily="34" charset="0"/>
              </a:rPr>
              <a:t>Firesmith</a:t>
            </a:r>
            <a:r>
              <a:rPr lang="en-US" altLang="zh-CN" sz="1000" dirty="0">
                <a:latin typeface="ZapfHumnst BT" pitchFamily="34" charset="0"/>
              </a:rPr>
              <a:t>, </a:t>
            </a:r>
            <a:r>
              <a:rPr lang="en-US" altLang="zh-CN" sz="1000" dirty="0" err="1">
                <a:latin typeface="ZapfHumnst BT" pitchFamily="34" charset="0"/>
              </a:rPr>
              <a:t>Eykholt</a:t>
            </a:r>
            <a:r>
              <a:rPr lang="en-US" altLang="zh-CN" sz="1000" dirty="0">
                <a:latin typeface="ZapfHumnst BT" pitchFamily="34" charset="0"/>
              </a:rPr>
              <a:t>, 1995.)</a:t>
            </a:r>
          </a:p>
          <a:p>
            <a:pPr marL="116472" indent="-116472">
              <a:buFontTx/>
              <a:buChar char="•"/>
            </a:pPr>
            <a:r>
              <a:rPr lang="en-US" altLang="zh-CN" sz="1000" dirty="0">
                <a:latin typeface="ZapfHumnst BT" pitchFamily="34" charset="0"/>
              </a:rPr>
              <a:t>Hierarchy organizes in a particular order or rank (for example, complexity, responsibility, and so on). This organization is dependent on perspective. Using a hierarchy to describe differences or variations of a particular concept provides for more descriptive and cohesive abstractions and a better allocation of responsibility.</a:t>
            </a:r>
          </a:p>
          <a:p>
            <a:pPr marL="116472" indent="-116472">
              <a:buFontTx/>
              <a:buChar char="•"/>
            </a:pPr>
            <a:r>
              <a:rPr lang="en-US" altLang="zh-CN" sz="1000" dirty="0">
                <a:latin typeface="ZapfHumnst BT" pitchFamily="34" charset="0"/>
              </a:rPr>
              <a:t>In any one system, there may be multiple abstraction hierarchies (for example, a financial application may have different types of customers and accounts).</a:t>
            </a:r>
          </a:p>
          <a:p>
            <a:pPr marL="116472" indent="-116472" eaLnBrk="0" hangingPunct="0">
              <a:buFontTx/>
              <a:buChar char="•"/>
            </a:pPr>
            <a:r>
              <a:rPr lang="en-US" altLang="zh-CN" sz="1000" dirty="0">
                <a:latin typeface="ZapfHumnst BT" pitchFamily="34" charset="0"/>
              </a:rPr>
              <a:t>Hierarchy is neither an organizational chart nor a functional decomposition.</a:t>
            </a:r>
          </a:p>
          <a:p>
            <a:pPr marL="116472" indent="-116472" eaLnBrk="0" hangingPunct="0">
              <a:buFontTx/>
              <a:buChar char="•"/>
            </a:pPr>
            <a:r>
              <a:rPr lang="en-US" altLang="zh-CN" sz="1000" dirty="0">
                <a:latin typeface="ZapfHumnst BT" pitchFamily="34" charset="0"/>
              </a:rPr>
              <a:t>Hierarchy is a taxonomic organization. The use of hierarchy makes it easy to recognize similarities and differences. For example, botany organizes plants into families. Chemistry organizes elements into a periodic table. </a:t>
            </a:r>
          </a:p>
        </p:txBody>
      </p:sp>
      <p:sp>
        <p:nvSpPr>
          <p:cNvPr id="149508" name="Text Box 4"/>
          <p:cNvSpPr txBox="1">
            <a:spLocks noChangeArrowheads="1"/>
          </p:cNvSpPr>
          <p:nvPr/>
        </p:nvSpPr>
        <p:spPr bwMode="auto">
          <a:xfrm>
            <a:off x="456001" y="1249204"/>
            <a:ext cx="1770450" cy="686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01700">
              <a:defRPr>
                <a:solidFill>
                  <a:schemeClr val="tx1"/>
                </a:solidFill>
                <a:latin typeface="Arial" charset="0"/>
                <a:ea typeface="宋体" charset="-122"/>
              </a:defRPr>
            </a:lvl1pPr>
            <a:lvl2pPr marL="450850" defTabSz="901700">
              <a:defRPr>
                <a:solidFill>
                  <a:schemeClr val="tx1"/>
                </a:solidFill>
                <a:latin typeface="Arial" charset="0"/>
                <a:ea typeface="宋体" charset="-122"/>
              </a:defRPr>
            </a:lvl2pPr>
            <a:lvl3pPr marL="901700" defTabSz="901700">
              <a:defRPr>
                <a:solidFill>
                  <a:schemeClr val="tx1"/>
                </a:solidFill>
                <a:latin typeface="Arial" charset="0"/>
                <a:ea typeface="宋体" charset="-122"/>
              </a:defRPr>
            </a:lvl3pPr>
            <a:lvl4pPr marL="1352550" defTabSz="901700">
              <a:defRPr>
                <a:solidFill>
                  <a:schemeClr val="tx1"/>
                </a:solidFill>
                <a:latin typeface="Arial" charset="0"/>
                <a:ea typeface="宋体" charset="-122"/>
              </a:defRPr>
            </a:lvl4pPr>
            <a:lvl5pPr marL="1803400" defTabSz="901700">
              <a:defRPr>
                <a:solidFill>
                  <a:schemeClr val="tx1"/>
                </a:solidFill>
                <a:latin typeface="Arial" charset="0"/>
                <a:ea typeface="宋体" charset="-122"/>
              </a:defRPr>
            </a:lvl5pPr>
            <a:lvl6pPr marL="2260600" defTabSz="901700" fontAlgn="base">
              <a:spcBef>
                <a:spcPct val="0"/>
              </a:spcBef>
              <a:spcAft>
                <a:spcPct val="0"/>
              </a:spcAft>
              <a:defRPr>
                <a:solidFill>
                  <a:schemeClr val="tx1"/>
                </a:solidFill>
                <a:latin typeface="Arial" charset="0"/>
                <a:ea typeface="宋体" charset="-122"/>
              </a:defRPr>
            </a:lvl6pPr>
            <a:lvl7pPr marL="2717800" defTabSz="901700" fontAlgn="base">
              <a:spcBef>
                <a:spcPct val="0"/>
              </a:spcBef>
              <a:spcAft>
                <a:spcPct val="0"/>
              </a:spcAft>
              <a:defRPr>
                <a:solidFill>
                  <a:schemeClr val="tx1"/>
                </a:solidFill>
                <a:latin typeface="Arial" charset="0"/>
                <a:ea typeface="宋体" charset="-122"/>
              </a:defRPr>
            </a:lvl7pPr>
            <a:lvl8pPr marL="3175000" defTabSz="901700" fontAlgn="base">
              <a:spcBef>
                <a:spcPct val="0"/>
              </a:spcBef>
              <a:spcAft>
                <a:spcPct val="0"/>
              </a:spcAft>
              <a:defRPr>
                <a:solidFill>
                  <a:schemeClr val="tx1"/>
                </a:solidFill>
                <a:latin typeface="Arial" charset="0"/>
                <a:ea typeface="宋体" charset="-122"/>
              </a:defRPr>
            </a:lvl8pPr>
            <a:lvl9pPr marL="3632200" defTabSz="901700" fontAlgn="base">
              <a:spcBef>
                <a:spcPct val="0"/>
              </a:spcBef>
              <a:spcAft>
                <a:spcPct val="0"/>
              </a:spcAft>
              <a:defRPr>
                <a:solidFill>
                  <a:schemeClr val="tx1"/>
                </a:solidFill>
                <a:latin typeface="Arial" charset="0"/>
                <a:ea typeface="宋体" charset="-122"/>
              </a:defRPr>
            </a:lvl9pPr>
          </a:lstStyle>
          <a:p>
            <a:pPr>
              <a:lnSpc>
                <a:spcPct val="87000"/>
              </a:lnSpc>
              <a:spcBef>
                <a:spcPct val="40000"/>
              </a:spcBef>
            </a:pPr>
            <a:r>
              <a:rPr lang="en-US" altLang="zh-CN" i="1" u="sng">
                <a:latin typeface="ZapfHumnst BT" pitchFamily="34" charset="0"/>
              </a:rPr>
              <a:t>Explain the concept of hierarchy to the students.</a:t>
            </a:r>
          </a:p>
          <a:p>
            <a:pPr>
              <a:lnSpc>
                <a:spcPct val="87000"/>
              </a:lnSpc>
              <a:spcBef>
                <a:spcPct val="40000"/>
              </a:spcBef>
            </a:pPr>
            <a:r>
              <a:rPr lang="en-US" altLang="zh-CN">
                <a:latin typeface="ZapfHumnst BT" pitchFamily="34" charset="0"/>
              </a:rPr>
              <a:t>Hierarchy is a taxonomic organization. The use of hierarchy makes it easy to recognize similarities and differences.</a:t>
            </a:r>
          </a:p>
          <a:p>
            <a:pPr>
              <a:lnSpc>
                <a:spcPct val="87000"/>
              </a:lnSpc>
              <a:spcBef>
                <a:spcPct val="40000"/>
              </a:spcBef>
            </a:pPr>
            <a:r>
              <a:rPr lang="en-US" altLang="zh-CN">
                <a:latin typeface="ZapfHumnst BT" pitchFamily="34" charset="0"/>
              </a:rPr>
              <a:t>A taxonomic organization is one that represents an orderly classification.  For example, plants and animals are classified taxonomically.</a:t>
            </a:r>
          </a:p>
          <a:p>
            <a:pPr>
              <a:lnSpc>
                <a:spcPct val="87000"/>
              </a:lnSpc>
              <a:spcBef>
                <a:spcPct val="40000"/>
              </a:spcBef>
            </a:pPr>
            <a:r>
              <a:rPr lang="en-US" altLang="zh-CN">
                <a:latin typeface="ZapfHumnst BT" pitchFamily="34" charset="0"/>
              </a:rPr>
              <a:t>Note that this is not part of the UML notation. UML notation is discussed later.</a:t>
            </a:r>
          </a:p>
        </p:txBody>
      </p:sp>
      <p:sp>
        <p:nvSpPr>
          <p:cNvPr id="149509" name="AutoShape 5"/>
          <p:cNvSpPr>
            <a:spLocks noChangeArrowheads="1"/>
          </p:cNvSpPr>
          <p:nvPr/>
        </p:nvSpPr>
        <p:spPr bwMode="auto">
          <a:xfrm>
            <a:off x="303461" y="1310534"/>
            <a:ext cx="152541" cy="154940"/>
          </a:xfrm>
          <a:prstGeom prst="star5">
            <a:avLst/>
          </a:prstGeom>
          <a:solidFill>
            <a:srgbClr val="FFFFFF"/>
          </a:solidFill>
          <a:ln w="9525">
            <a:solidFill>
              <a:srgbClr val="000000"/>
            </a:solidFill>
            <a:miter lim="800000"/>
            <a:headEnd/>
            <a:tailEnd/>
          </a:ln>
        </p:spPr>
        <p:txBody>
          <a:bodyPr lIns="93177" tIns="46589" rIns="93177" bIns="46589"/>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8F6BCBE8-30B0-4476-8762-9236B142003A}" type="datetimeFigureOut">
              <a:rPr lang="en-US" smtClean="0"/>
              <a:pPr/>
              <a:t>9/10/2014</a:t>
            </a:fld>
            <a:endParaRPr lang="en-US" sz="1100" dirty="0">
              <a:solidFill>
                <a:schemeClr val="tx2"/>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lgn="r" eaLnBrk="1" latinLnBrk="0" hangingPunct="1"/>
            <a:endParaRPr kumimoji="0" lang="en-US" sz="1100" dirty="0">
              <a:solidFill>
                <a:schemeClr val="tx2"/>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25" y="1052513"/>
            <a:ext cx="4168775"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3125" y="3649663"/>
            <a:ext cx="4168775" cy="2446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654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6" name="页脚占位符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8" name="页脚占位符 7"/>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9" name="灯片编号占位符 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4" name="页脚占位符 3"/>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5" name="灯片编号占位符 4"/>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3" name="页脚占位符 2"/>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4" name="灯片编号占位符 3"/>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8F6BCBE8-30B0-4476-8762-9236B142003A}" type="datetimeFigureOut">
              <a:rPr lang="en-US" smtClean="0"/>
              <a:pPr/>
              <a:t>9/10/2014</a:t>
            </a:fld>
            <a:endParaRPr lang="en-US" sz="1100" dirty="0">
              <a:solidFill>
                <a:schemeClr val="tx2"/>
              </a:solidFill>
            </a:endParaRPr>
          </a:p>
        </p:txBody>
      </p:sp>
      <p:sp>
        <p:nvSpPr>
          <p:cNvPr id="6" name="页脚占位符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F6BCBE8-30B0-4476-8762-9236B142003A}" type="datetimeFigureOut">
              <a:rPr lang="en-US" smtClean="0"/>
              <a:pPr/>
              <a:t>9/10/2014</a:t>
            </a:fld>
            <a:endParaRPr lang="en-US" sz="1100" dirty="0">
              <a:solidFill>
                <a:schemeClr val="tx2"/>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F6BCBE8-30B0-4476-8762-9236B142003A}" type="datetimeFigureOut">
              <a:rPr lang="en-US" smtClean="0"/>
              <a:pPr/>
              <a:t>9/10/2014</a:t>
            </a:fld>
            <a:endParaRPr lang="en-US" sz="1100" dirty="0">
              <a:solidFill>
                <a:schemeClr val="tx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100" dirty="0">
              <a:solidFill>
                <a:schemeClr val="tx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3350" y="2673330"/>
            <a:ext cx="8915400" cy="720725"/>
          </a:xfrm>
        </p:spPr>
        <p:txBody>
          <a:bodyPr>
            <a:normAutofit fontScale="90000"/>
          </a:bodyPr>
          <a:lstStyle/>
          <a:p>
            <a:r>
              <a:rPr lang="en-US" altLang="zh-CN" sz="5600" b="1" dirty="0">
                <a:latin typeface="Arial" charset="0"/>
                <a:ea typeface="Gungsuh" pitchFamily="18" charset="-127"/>
              </a:rPr>
              <a:t>Object-Oriented Analysis and </a:t>
            </a:r>
            <a:r>
              <a:rPr lang="en-US" altLang="zh-CN" sz="5600" b="1" dirty="0" smtClean="0">
                <a:latin typeface="Arial" charset="0"/>
                <a:ea typeface="Gungsuh" pitchFamily="18" charset="-127"/>
              </a:rPr>
              <a:t>Design with UML</a:t>
            </a:r>
            <a:r>
              <a:rPr lang="en-US" altLang="zh-CN" sz="5600" b="1" dirty="0">
                <a:latin typeface="Arial" charset="0"/>
                <a:ea typeface="Gungsuh" pitchFamily="18" charset="-127"/>
              </a:rPr>
              <a:t/>
            </a:r>
            <a:br>
              <a:rPr lang="en-US" altLang="zh-CN" sz="5600" b="1" dirty="0">
                <a:latin typeface="Arial" charset="0"/>
                <a:ea typeface="Gungsuh" pitchFamily="18" charset="-127"/>
              </a:rPr>
            </a:br>
            <a:r>
              <a:rPr lang="en-US" altLang="zh-CN" sz="5600" b="1" dirty="0" smtClean="0">
                <a:latin typeface="Arial" charset="0"/>
                <a:ea typeface="Gungsuh" pitchFamily="18" charset="-127"/>
              </a:rPr>
              <a:t>         </a:t>
            </a:r>
            <a:endParaRPr lang="en-US" altLang="zh-CN" sz="2600" b="1" dirty="0">
              <a:latin typeface="Arial" charset="0"/>
              <a:ea typeface="Gungsuh" pitchFamily="18" charset="-127"/>
            </a:endParaRPr>
          </a:p>
        </p:txBody>
      </p:sp>
      <p:sp>
        <p:nvSpPr>
          <p:cNvPr id="2051" name="Rectangle 3"/>
          <p:cNvSpPr>
            <a:spLocks noGrp="1" noChangeArrowheads="1"/>
          </p:cNvSpPr>
          <p:nvPr>
            <p:ph type="subTitle" idx="1"/>
          </p:nvPr>
        </p:nvSpPr>
        <p:spPr>
          <a:xfrm>
            <a:off x="1365250" y="3840162"/>
            <a:ext cx="6769100" cy="936625"/>
          </a:xfrm>
        </p:spPr>
        <p:txBody>
          <a:bodyPr>
            <a:normAutofit/>
          </a:bodyPr>
          <a:lstStyle/>
          <a:p>
            <a:pPr>
              <a:lnSpc>
                <a:spcPct val="80000"/>
              </a:lnSpc>
            </a:pPr>
            <a:r>
              <a:rPr lang="en-US" altLang="zh-CN" sz="3400" dirty="0" smtClean="0"/>
              <a:t>Lecture2 Concepts of Object Orientation </a:t>
            </a:r>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6725" y="99089"/>
            <a:ext cx="8229600" cy="1143000"/>
          </a:xfrm>
        </p:spPr>
        <p:txBody>
          <a:bodyPr/>
          <a:lstStyle/>
          <a:p>
            <a:r>
              <a:rPr lang="en-US" altLang="zh-CN" dirty="0">
                <a:ea typeface="宋体" charset="-122"/>
              </a:rPr>
              <a:t>What Is Hierarchy?</a:t>
            </a:r>
          </a:p>
        </p:txBody>
      </p:sp>
      <p:grpSp>
        <p:nvGrpSpPr>
          <p:cNvPr id="148483" name="Group 3"/>
          <p:cNvGrpSpPr>
            <a:grpSpLocks/>
          </p:cNvGrpSpPr>
          <p:nvPr/>
        </p:nvGrpSpPr>
        <p:grpSpPr bwMode="auto">
          <a:xfrm>
            <a:off x="7358063" y="933450"/>
            <a:ext cx="1509712" cy="1033463"/>
            <a:chOff x="805" y="840"/>
            <a:chExt cx="4103" cy="2806"/>
          </a:xfrm>
        </p:grpSpPr>
        <p:grpSp>
          <p:nvGrpSpPr>
            <p:cNvPr id="148484" name="Group 4"/>
            <p:cNvGrpSpPr>
              <a:grpSpLocks/>
            </p:cNvGrpSpPr>
            <p:nvPr/>
          </p:nvGrpSpPr>
          <p:grpSpPr bwMode="auto">
            <a:xfrm>
              <a:off x="814" y="1788"/>
              <a:ext cx="978" cy="1858"/>
              <a:chOff x="814" y="1788"/>
              <a:chExt cx="978" cy="1858"/>
            </a:xfrm>
          </p:grpSpPr>
          <p:sp>
            <p:nvSpPr>
              <p:cNvPr id="148485" name="Rectangle 5"/>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486" name="Freeform 6"/>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8487" name="Freeform 7"/>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8488" name="Group 8"/>
            <p:cNvGrpSpPr>
              <a:grpSpLocks/>
            </p:cNvGrpSpPr>
            <p:nvPr/>
          </p:nvGrpSpPr>
          <p:grpSpPr bwMode="auto">
            <a:xfrm>
              <a:off x="3925" y="1788"/>
              <a:ext cx="979" cy="1858"/>
              <a:chOff x="3925" y="1788"/>
              <a:chExt cx="979" cy="1858"/>
            </a:xfrm>
          </p:grpSpPr>
          <p:sp>
            <p:nvSpPr>
              <p:cNvPr id="148489" name="Rectangle 9"/>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490" name="Freeform 10"/>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8491" name="Freeform 11"/>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8492" name="Group 12"/>
            <p:cNvGrpSpPr>
              <a:grpSpLocks/>
            </p:cNvGrpSpPr>
            <p:nvPr/>
          </p:nvGrpSpPr>
          <p:grpSpPr bwMode="auto">
            <a:xfrm>
              <a:off x="805" y="840"/>
              <a:ext cx="4103" cy="838"/>
              <a:chOff x="805" y="840"/>
              <a:chExt cx="4103" cy="838"/>
            </a:xfrm>
          </p:grpSpPr>
          <p:sp>
            <p:nvSpPr>
              <p:cNvPr id="148493" name="Rectangle 13"/>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494" name="Freeform 14"/>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8495" name="Group 15"/>
            <p:cNvGrpSpPr>
              <a:grpSpLocks/>
            </p:cNvGrpSpPr>
            <p:nvPr/>
          </p:nvGrpSpPr>
          <p:grpSpPr bwMode="auto">
            <a:xfrm>
              <a:off x="1899" y="1792"/>
              <a:ext cx="906" cy="1850"/>
              <a:chOff x="1910" y="1792"/>
              <a:chExt cx="906" cy="1850"/>
            </a:xfrm>
          </p:grpSpPr>
          <p:sp>
            <p:nvSpPr>
              <p:cNvPr id="148496" name="Rectangle 16"/>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497" name="Freeform 17"/>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8498" name="Freeform 18"/>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8499" name="Group 19"/>
            <p:cNvGrpSpPr>
              <a:grpSpLocks/>
            </p:cNvGrpSpPr>
            <p:nvPr/>
          </p:nvGrpSpPr>
          <p:grpSpPr bwMode="auto">
            <a:xfrm>
              <a:off x="2912" y="1792"/>
              <a:ext cx="906" cy="1854"/>
              <a:chOff x="2966" y="1792"/>
              <a:chExt cx="906" cy="1854"/>
            </a:xfrm>
          </p:grpSpPr>
          <p:sp>
            <p:nvSpPr>
              <p:cNvPr id="148500" name="Rectangle 20"/>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01" name="Freeform 21"/>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8502" name="Freeform 22"/>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sp>
        <p:nvSpPr>
          <p:cNvPr id="148503" name="Rectangle 23"/>
          <p:cNvSpPr>
            <a:spLocks noChangeArrowheads="1"/>
          </p:cNvSpPr>
          <p:nvPr/>
        </p:nvSpPr>
        <p:spPr bwMode="auto">
          <a:xfrm>
            <a:off x="8442325" y="1195388"/>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04" name="Rectangle 24"/>
          <p:cNvSpPr>
            <a:spLocks noChangeArrowheads="1"/>
          </p:cNvSpPr>
          <p:nvPr/>
        </p:nvSpPr>
        <p:spPr bwMode="auto">
          <a:xfrm>
            <a:off x="390525" y="4992688"/>
            <a:ext cx="140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1800"/>
              <a:t>Decreasing </a:t>
            </a:r>
          </a:p>
          <a:p>
            <a:pPr algn="ctr"/>
            <a:r>
              <a:rPr lang="en-US" altLang="zh-CN" sz="1800"/>
              <a:t>abstraction</a:t>
            </a:r>
          </a:p>
        </p:txBody>
      </p:sp>
      <p:sp>
        <p:nvSpPr>
          <p:cNvPr id="148505" name="AutoShape 25"/>
          <p:cNvSpPr>
            <a:spLocks noChangeArrowheads="1"/>
          </p:cNvSpPr>
          <p:nvPr/>
        </p:nvSpPr>
        <p:spPr bwMode="auto">
          <a:xfrm>
            <a:off x="1598613" y="1392238"/>
            <a:ext cx="447675" cy="4040187"/>
          </a:xfrm>
          <a:prstGeom prst="upDownArrow">
            <a:avLst>
              <a:gd name="adj1" fmla="val 44796"/>
              <a:gd name="adj2" fmla="val 180329"/>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6" name="Rectangle 26"/>
          <p:cNvSpPr>
            <a:spLocks noChangeArrowheads="1"/>
          </p:cNvSpPr>
          <p:nvPr/>
        </p:nvSpPr>
        <p:spPr bwMode="auto">
          <a:xfrm>
            <a:off x="441325" y="1208088"/>
            <a:ext cx="130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1800"/>
              <a:t>Increasing</a:t>
            </a:r>
          </a:p>
          <a:p>
            <a:pPr algn="ctr"/>
            <a:r>
              <a:rPr lang="en-US" altLang="zh-CN" sz="1800"/>
              <a:t>abstraction</a:t>
            </a:r>
          </a:p>
        </p:txBody>
      </p:sp>
      <p:sp>
        <p:nvSpPr>
          <p:cNvPr id="148507" name="Rectangle 27"/>
          <p:cNvSpPr>
            <a:spLocks noChangeArrowheads="1"/>
          </p:cNvSpPr>
          <p:nvPr/>
        </p:nvSpPr>
        <p:spPr bwMode="auto">
          <a:xfrm>
            <a:off x="4749800" y="1368425"/>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dirty="0"/>
              <a:t>Asset</a:t>
            </a:r>
          </a:p>
        </p:txBody>
      </p:sp>
      <p:sp>
        <p:nvSpPr>
          <p:cNvPr id="148508" name="Rectangle 28"/>
          <p:cNvSpPr>
            <a:spLocks noChangeArrowheads="1"/>
          </p:cNvSpPr>
          <p:nvPr/>
        </p:nvSpPr>
        <p:spPr bwMode="auto">
          <a:xfrm>
            <a:off x="6254750" y="3133725"/>
            <a:ext cx="1117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dirty="0" err="1"/>
              <a:t>RealEstate</a:t>
            </a:r>
            <a:endParaRPr lang="en-US" altLang="zh-CN" sz="1800" dirty="0"/>
          </a:p>
        </p:txBody>
      </p:sp>
      <p:sp>
        <p:nvSpPr>
          <p:cNvPr id="148509" name="Rectangle 29"/>
          <p:cNvSpPr>
            <a:spLocks noChangeArrowheads="1"/>
          </p:cNvSpPr>
          <p:nvPr/>
        </p:nvSpPr>
        <p:spPr bwMode="auto">
          <a:xfrm>
            <a:off x="2157413" y="4945063"/>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dirty="0"/>
              <a:t>Savings</a:t>
            </a:r>
          </a:p>
        </p:txBody>
      </p:sp>
      <p:sp>
        <p:nvSpPr>
          <p:cNvPr id="148510" name="Rectangle 30"/>
          <p:cNvSpPr>
            <a:spLocks noChangeArrowheads="1"/>
          </p:cNvSpPr>
          <p:nvPr/>
        </p:nvSpPr>
        <p:spPr bwMode="auto">
          <a:xfrm>
            <a:off x="2584450" y="3133725"/>
            <a:ext cx="1346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dirty="0" err="1"/>
              <a:t>BankAccount</a:t>
            </a:r>
            <a:endParaRPr lang="en-US" altLang="zh-CN" sz="1800" dirty="0"/>
          </a:p>
        </p:txBody>
      </p:sp>
      <p:sp>
        <p:nvSpPr>
          <p:cNvPr id="148511" name="Rectangle 31"/>
          <p:cNvSpPr>
            <a:spLocks noChangeArrowheads="1"/>
          </p:cNvSpPr>
          <p:nvPr/>
        </p:nvSpPr>
        <p:spPr bwMode="auto">
          <a:xfrm>
            <a:off x="3219450" y="4945063"/>
            <a:ext cx="952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a:t>Checking</a:t>
            </a:r>
          </a:p>
        </p:txBody>
      </p:sp>
      <p:sp>
        <p:nvSpPr>
          <p:cNvPr id="148512" name="Rectangle 32"/>
          <p:cNvSpPr>
            <a:spLocks noChangeArrowheads="1"/>
          </p:cNvSpPr>
          <p:nvPr/>
        </p:nvSpPr>
        <p:spPr bwMode="auto">
          <a:xfrm>
            <a:off x="4737100" y="4945063"/>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a:t>Stock</a:t>
            </a:r>
          </a:p>
        </p:txBody>
      </p:sp>
      <p:sp>
        <p:nvSpPr>
          <p:cNvPr id="148513" name="Rectangle 33"/>
          <p:cNvSpPr>
            <a:spLocks noChangeArrowheads="1"/>
          </p:cNvSpPr>
          <p:nvPr/>
        </p:nvSpPr>
        <p:spPr bwMode="auto">
          <a:xfrm>
            <a:off x="4610100" y="3133725"/>
            <a:ext cx="825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dirty="0"/>
              <a:t>Security</a:t>
            </a:r>
          </a:p>
        </p:txBody>
      </p:sp>
      <p:sp>
        <p:nvSpPr>
          <p:cNvPr id="148514" name="Rectangle 34"/>
          <p:cNvSpPr>
            <a:spLocks noChangeArrowheads="1"/>
          </p:cNvSpPr>
          <p:nvPr/>
        </p:nvSpPr>
        <p:spPr bwMode="auto">
          <a:xfrm>
            <a:off x="5816600" y="4945063"/>
            <a:ext cx="533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altLang="zh-CN" sz="1800"/>
              <a:t>Bond</a:t>
            </a:r>
          </a:p>
        </p:txBody>
      </p:sp>
      <p:sp>
        <p:nvSpPr>
          <p:cNvPr id="148515" name="AutoShape 35"/>
          <p:cNvSpPr>
            <a:spLocks noChangeArrowheads="1"/>
          </p:cNvSpPr>
          <p:nvPr/>
        </p:nvSpPr>
        <p:spPr bwMode="auto">
          <a:xfrm rot="16200000">
            <a:off x="4369594" y="2210594"/>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16" name="AutoShape 36"/>
          <p:cNvSpPr>
            <a:spLocks noChangeArrowheads="1"/>
          </p:cNvSpPr>
          <p:nvPr/>
        </p:nvSpPr>
        <p:spPr bwMode="auto">
          <a:xfrm rot="18900000">
            <a:off x="3189288" y="2209800"/>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17" name="AutoShape 37"/>
          <p:cNvSpPr>
            <a:spLocks noChangeArrowheads="1"/>
          </p:cNvSpPr>
          <p:nvPr/>
        </p:nvSpPr>
        <p:spPr bwMode="auto">
          <a:xfrm rot="13500000">
            <a:off x="5499894" y="2210594"/>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18" name="AutoShape 38"/>
          <p:cNvSpPr>
            <a:spLocks noChangeArrowheads="1"/>
          </p:cNvSpPr>
          <p:nvPr/>
        </p:nvSpPr>
        <p:spPr bwMode="auto">
          <a:xfrm rot="16200000">
            <a:off x="4369594" y="3940969"/>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19" name="AutoShape 39"/>
          <p:cNvSpPr>
            <a:spLocks noChangeArrowheads="1"/>
          </p:cNvSpPr>
          <p:nvPr/>
        </p:nvSpPr>
        <p:spPr bwMode="auto">
          <a:xfrm rot="14400000">
            <a:off x="5041900" y="3937001"/>
            <a:ext cx="1455737" cy="423862"/>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20" name="AutoShape 40"/>
          <p:cNvSpPr>
            <a:spLocks noChangeArrowheads="1"/>
          </p:cNvSpPr>
          <p:nvPr/>
        </p:nvSpPr>
        <p:spPr bwMode="auto">
          <a:xfrm rot="15300000">
            <a:off x="2997994" y="3940969"/>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21" name="AutoShape 41"/>
          <p:cNvSpPr>
            <a:spLocks noChangeArrowheads="1"/>
          </p:cNvSpPr>
          <p:nvPr/>
        </p:nvSpPr>
        <p:spPr bwMode="auto">
          <a:xfrm rot="6300000" flipH="1">
            <a:off x="2070894" y="3940969"/>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8522" name="Text Box 42"/>
          <p:cNvSpPr txBox="1">
            <a:spLocks noChangeArrowheads="1"/>
          </p:cNvSpPr>
          <p:nvPr/>
        </p:nvSpPr>
        <p:spPr bwMode="auto">
          <a:xfrm>
            <a:off x="1570038" y="5643563"/>
            <a:ext cx="6165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spcBef>
                <a:spcPct val="85000"/>
              </a:spcBef>
            </a:pPr>
            <a:r>
              <a:rPr lang="en-US" altLang="zh-CN" sz="2400">
                <a:solidFill>
                  <a:srgbClr val="00CCFF"/>
                </a:solidFill>
              </a:rPr>
              <a:t>Elements at the same level of the hierarchy should be at the same level of abstraction.</a:t>
            </a:r>
          </a:p>
        </p:txBody>
      </p:sp>
    </p:spTree>
    <p:extLst>
      <p:ext uri="{BB962C8B-B14F-4D97-AF65-F5344CB8AC3E}">
        <p14:creationId xmlns:p14="http://schemas.microsoft.com/office/powerpoint/2010/main" val="3220869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342900" y="407988"/>
            <a:ext cx="8229600" cy="1143000"/>
          </a:xfrm>
        </p:spPr>
        <p:txBody>
          <a:bodyPr>
            <a:normAutofit fontScale="90000"/>
          </a:bodyPr>
          <a:lstStyle/>
          <a:p>
            <a:pPr eaLnBrk="1" hangingPunct="1"/>
            <a:r>
              <a:rPr lang="en-US" altLang="zh-CN" dirty="0" smtClean="0">
                <a:ea typeface="宋体" charset="-122"/>
              </a:rPr>
              <a:t>Basic Concepts of Object Orientation</a:t>
            </a:r>
          </a:p>
        </p:txBody>
      </p:sp>
      <p:sp>
        <p:nvSpPr>
          <p:cNvPr id="12292" name="Rectangle 6"/>
          <p:cNvSpPr>
            <a:spLocks noGrp="1" noChangeArrowheads="1"/>
          </p:cNvSpPr>
          <p:nvPr>
            <p:ph type="body" idx="1"/>
          </p:nvPr>
        </p:nvSpPr>
        <p:spPr>
          <a:xfrm>
            <a:off x="476250" y="1805178"/>
            <a:ext cx="8229600" cy="4525963"/>
          </a:xfrm>
        </p:spPr>
        <p:txBody>
          <a:bodyPr/>
          <a:lstStyle/>
          <a:p>
            <a:pPr eaLnBrk="1" hangingPunct="1"/>
            <a:r>
              <a:rPr lang="en-US" altLang="zh-CN" dirty="0" smtClean="0">
                <a:ea typeface="宋体" charset="-122"/>
              </a:rPr>
              <a:t>Object</a:t>
            </a:r>
          </a:p>
          <a:p>
            <a:pPr eaLnBrk="1" hangingPunct="1"/>
            <a:r>
              <a:rPr lang="en-US" altLang="zh-CN" dirty="0" smtClean="0">
                <a:solidFill>
                  <a:schemeClr val="folHlink"/>
                </a:solidFill>
                <a:ea typeface="宋体" charset="-122"/>
              </a:rPr>
              <a:t>Class</a:t>
            </a:r>
          </a:p>
          <a:p>
            <a:pPr eaLnBrk="1" hangingPunct="1"/>
            <a:r>
              <a:rPr lang="en-US" altLang="zh-CN" dirty="0" smtClean="0">
                <a:solidFill>
                  <a:schemeClr val="folHlink"/>
                </a:solidFill>
                <a:ea typeface="宋体" charset="-122"/>
              </a:rPr>
              <a:t>Attribute</a:t>
            </a:r>
          </a:p>
          <a:p>
            <a:pPr eaLnBrk="1" hangingPunct="1"/>
            <a:r>
              <a:rPr lang="en-US" altLang="zh-CN" dirty="0" smtClean="0">
                <a:solidFill>
                  <a:schemeClr val="folHlink"/>
                </a:solidFill>
                <a:ea typeface="宋体" charset="-122"/>
              </a:rPr>
              <a:t>Operation</a:t>
            </a:r>
          </a:p>
          <a:p>
            <a:pPr eaLnBrk="1" hangingPunct="1"/>
            <a:r>
              <a:rPr lang="en-US" altLang="zh-CN" dirty="0" smtClean="0">
                <a:solidFill>
                  <a:schemeClr val="folHlink"/>
                </a:solidFill>
                <a:ea typeface="宋体" charset="-122"/>
              </a:rPr>
              <a:t>Interface (Polymorphism)</a:t>
            </a:r>
          </a:p>
          <a:p>
            <a:pPr eaLnBrk="1" hangingPunct="1"/>
            <a:r>
              <a:rPr lang="en-US" altLang="zh-CN" dirty="0" smtClean="0">
                <a:solidFill>
                  <a:schemeClr val="folHlink"/>
                </a:solidFill>
                <a:ea typeface="宋体" charset="-122"/>
              </a:rPr>
              <a:t>Component</a:t>
            </a:r>
          </a:p>
          <a:p>
            <a:pPr eaLnBrk="1" hangingPunct="1"/>
            <a:r>
              <a:rPr lang="en-US" altLang="zh-CN" dirty="0" smtClean="0">
                <a:solidFill>
                  <a:schemeClr val="folHlink"/>
                </a:solidFill>
                <a:ea typeface="宋体" charset="-122"/>
              </a:rPr>
              <a:t>Package</a:t>
            </a:r>
          </a:p>
          <a:p>
            <a:pPr eaLnBrk="1" hangingPunct="1"/>
            <a:r>
              <a:rPr lang="en-US" altLang="zh-CN" dirty="0" smtClean="0">
                <a:solidFill>
                  <a:schemeClr val="folHlink"/>
                </a:solidFill>
                <a:ea typeface="宋体" charset="-122"/>
              </a:rPr>
              <a:t>Subsystem</a:t>
            </a:r>
          </a:p>
          <a:p>
            <a:pPr eaLnBrk="1" hangingPunct="1"/>
            <a:r>
              <a:rPr lang="en-US" altLang="zh-CN" dirty="0" smtClean="0">
                <a:solidFill>
                  <a:schemeClr val="folHlink"/>
                </a:solidFill>
                <a:ea typeface="宋体" charset="-122"/>
              </a:rPr>
              <a:t>Relationships</a:t>
            </a:r>
            <a:endParaRPr lang="en-US" altLang="zh-CN" dirty="0" smtClean="0">
              <a:ea typeface="宋体" charset="-122"/>
            </a:endParaRPr>
          </a:p>
        </p:txBody>
      </p:sp>
    </p:spTree>
    <p:extLst>
      <p:ext uri="{BB962C8B-B14F-4D97-AF65-F5344CB8AC3E}">
        <p14:creationId xmlns:p14="http://schemas.microsoft.com/office/powerpoint/2010/main" val="35879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145"/>
          <p:cNvSpPr>
            <a:spLocks noGrp="1" noChangeArrowheads="1"/>
          </p:cNvSpPr>
          <p:nvPr>
            <p:ph type="body" idx="1"/>
          </p:nvPr>
        </p:nvSpPr>
        <p:spPr>
          <a:xfrm>
            <a:off x="376238" y="1226343"/>
            <a:ext cx="8229600" cy="4525963"/>
          </a:xfrm>
        </p:spPr>
        <p:txBody>
          <a:bodyPr/>
          <a:lstStyle/>
          <a:p>
            <a:pPr eaLnBrk="1" hangingPunct="1"/>
            <a:r>
              <a:rPr lang="en-US" altLang="zh-CN" dirty="0" smtClean="0">
                <a:ea typeface="宋体" charset="-122"/>
              </a:rPr>
              <a:t>Informally, an object represents an entity, either physical, conceptual, or software</a:t>
            </a:r>
          </a:p>
          <a:p>
            <a:pPr lvl="1" eaLnBrk="1" hangingPunct="1"/>
            <a:r>
              <a:rPr lang="en-US" altLang="zh-CN" dirty="0" smtClean="0">
                <a:ea typeface="宋体" charset="-122"/>
              </a:rPr>
              <a:t>Physical entity</a:t>
            </a:r>
            <a:br>
              <a:rPr lang="en-US" altLang="zh-CN" dirty="0" smtClean="0">
                <a:ea typeface="宋体" charset="-122"/>
              </a:rPr>
            </a:br>
            <a:r>
              <a:rPr lang="en-US" altLang="zh-CN" dirty="0" smtClean="0">
                <a:ea typeface="宋体" charset="-122"/>
              </a:rPr>
              <a:t/>
            </a:r>
            <a:br>
              <a:rPr lang="en-US" altLang="zh-CN" dirty="0" smtClean="0">
                <a:ea typeface="宋体" charset="-122"/>
              </a:rPr>
            </a:br>
            <a:r>
              <a:rPr lang="en-US" altLang="zh-CN" dirty="0" smtClean="0">
                <a:ea typeface="宋体" charset="-122"/>
              </a:rPr>
              <a:t/>
            </a:r>
            <a:br>
              <a:rPr lang="en-US" altLang="zh-CN" dirty="0" smtClean="0">
                <a:ea typeface="宋体" charset="-122"/>
              </a:rPr>
            </a:br>
            <a:endParaRPr lang="en-US" altLang="zh-CN" dirty="0" smtClean="0">
              <a:ea typeface="宋体" charset="-122"/>
            </a:endParaRPr>
          </a:p>
          <a:p>
            <a:pPr lvl="1" eaLnBrk="1" hangingPunct="1"/>
            <a:r>
              <a:rPr lang="en-US" altLang="zh-CN" dirty="0" smtClean="0">
                <a:ea typeface="宋体" charset="-122"/>
              </a:rPr>
              <a:t>Conceptual entity</a:t>
            </a:r>
            <a:br>
              <a:rPr lang="en-US" altLang="zh-CN" dirty="0" smtClean="0">
                <a:ea typeface="宋体" charset="-122"/>
              </a:rPr>
            </a:br>
            <a:r>
              <a:rPr lang="en-US" altLang="zh-CN" dirty="0" smtClean="0">
                <a:ea typeface="宋体" charset="-122"/>
              </a:rPr>
              <a:t/>
            </a:r>
            <a:br>
              <a:rPr lang="en-US" altLang="zh-CN" dirty="0" smtClean="0">
                <a:ea typeface="宋体" charset="-122"/>
              </a:rPr>
            </a:br>
            <a:r>
              <a:rPr lang="en-US" altLang="zh-CN" dirty="0" smtClean="0">
                <a:ea typeface="宋体" charset="-122"/>
              </a:rPr>
              <a:t/>
            </a:r>
            <a:br>
              <a:rPr lang="en-US" altLang="zh-CN" dirty="0" smtClean="0">
                <a:ea typeface="宋体" charset="-122"/>
              </a:rPr>
            </a:br>
            <a:endParaRPr lang="en-US" altLang="zh-CN" dirty="0" smtClean="0">
              <a:ea typeface="宋体" charset="-122"/>
            </a:endParaRPr>
          </a:p>
          <a:p>
            <a:pPr lvl="1" eaLnBrk="1" hangingPunct="1"/>
            <a:r>
              <a:rPr lang="en-US" altLang="zh-CN" dirty="0" smtClean="0">
                <a:ea typeface="宋体" charset="-122"/>
              </a:rPr>
              <a:t>Software entity</a:t>
            </a:r>
          </a:p>
        </p:txBody>
      </p:sp>
      <p:sp>
        <p:nvSpPr>
          <p:cNvPr id="1331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3315" name="Group 3"/>
          <p:cNvGrpSpPr>
            <a:grpSpLocks/>
          </p:cNvGrpSpPr>
          <p:nvPr/>
        </p:nvGrpSpPr>
        <p:grpSpPr bwMode="auto">
          <a:xfrm>
            <a:off x="4048125" y="2312988"/>
            <a:ext cx="2447925" cy="896937"/>
            <a:chOff x="2550" y="1457"/>
            <a:chExt cx="1542" cy="565"/>
          </a:xfrm>
        </p:grpSpPr>
        <p:grpSp>
          <p:nvGrpSpPr>
            <p:cNvPr id="13345" name="Group 4"/>
            <p:cNvGrpSpPr>
              <a:grpSpLocks/>
            </p:cNvGrpSpPr>
            <p:nvPr/>
          </p:nvGrpSpPr>
          <p:grpSpPr bwMode="auto">
            <a:xfrm>
              <a:off x="2550" y="1457"/>
              <a:ext cx="1542" cy="418"/>
              <a:chOff x="2550" y="1457"/>
              <a:chExt cx="1542" cy="418"/>
            </a:xfrm>
          </p:grpSpPr>
          <p:grpSp>
            <p:nvGrpSpPr>
              <p:cNvPr id="13347" name="Group 5"/>
              <p:cNvGrpSpPr>
                <a:grpSpLocks/>
              </p:cNvGrpSpPr>
              <p:nvPr/>
            </p:nvGrpSpPr>
            <p:grpSpPr bwMode="auto">
              <a:xfrm>
                <a:off x="2588" y="1457"/>
                <a:ext cx="1504" cy="387"/>
                <a:chOff x="2588" y="1457"/>
                <a:chExt cx="1504" cy="387"/>
              </a:xfrm>
            </p:grpSpPr>
            <p:sp>
              <p:nvSpPr>
                <p:cNvPr id="13437" name="Freeform 6"/>
                <p:cNvSpPr>
                  <a:spLocks/>
                </p:cNvSpPr>
                <p:nvPr/>
              </p:nvSpPr>
              <p:spPr bwMode="auto">
                <a:xfrm>
                  <a:off x="2588" y="1492"/>
                  <a:ext cx="1201" cy="319"/>
                </a:xfrm>
                <a:custGeom>
                  <a:avLst/>
                  <a:gdLst>
                    <a:gd name="T0" fmla="*/ 984 w 1201"/>
                    <a:gd name="T1" fmla="*/ 0 h 319"/>
                    <a:gd name="T2" fmla="*/ 36 w 1201"/>
                    <a:gd name="T3" fmla="*/ 0 h 319"/>
                    <a:gd name="T4" fmla="*/ 29 w 1201"/>
                    <a:gd name="T5" fmla="*/ 12 h 319"/>
                    <a:gd name="T6" fmla="*/ 22 w 1201"/>
                    <a:gd name="T7" fmla="*/ 25 h 319"/>
                    <a:gd name="T8" fmla="*/ 15 w 1201"/>
                    <a:gd name="T9" fmla="*/ 43 h 319"/>
                    <a:gd name="T10" fmla="*/ 10 w 1201"/>
                    <a:gd name="T11" fmla="*/ 62 h 319"/>
                    <a:gd name="T12" fmla="*/ 5 w 1201"/>
                    <a:gd name="T13" fmla="*/ 81 h 319"/>
                    <a:gd name="T14" fmla="*/ 3 w 1201"/>
                    <a:gd name="T15" fmla="*/ 100 h 319"/>
                    <a:gd name="T16" fmla="*/ 2 w 1201"/>
                    <a:gd name="T17" fmla="*/ 122 h 319"/>
                    <a:gd name="T18" fmla="*/ 5 w 1201"/>
                    <a:gd name="T19" fmla="*/ 141 h 319"/>
                    <a:gd name="T20" fmla="*/ 8 w 1201"/>
                    <a:gd name="T21" fmla="*/ 157 h 319"/>
                    <a:gd name="T22" fmla="*/ 12 w 1201"/>
                    <a:gd name="T23" fmla="*/ 171 h 319"/>
                    <a:gd name="T24" fmla="*/ 18 w 1201"/>
                    <a:gd name="T25" fmla="*/ 184 h 319"/>
                    <a:gd name="T26" fmla="*/ 24 w 1201"/>
                    <a:gd name="T27" fmla="*/ 196 h 319"/>
                    <a:gd name="T28" fmla="*/ 30 w 1201"/>
                    <a:gd name="T29" fmla="*/ 207 h 319"/>
                    <a:gd name="T30" fmla="*/ 0 w 1201"/>
                    <a:gd name="T31" fmla="*/ 230 h 319"/>
                    <a:gd name="T32" fmla="*/ 0 w 1201"/>
                    <a:gd name="T33" fmla="*/ 315 h 319"/>
                    <a:gd name="T34" fmla="*/ 303 w 1201"/>
                    <a:gd name="T35" fmla="*/ 315 h 319"/>
                    <a:gd name="T36" fmla="*/ 303 w 1201"/>
                    <a:gd name="T37" fmla="*/ 228 h 319"/>
                    <a:gd name="T38" fmla="*/ 900 w 1201"/>
                    <a:gd name="T39" fmla="*/ 228 h 319"/>
                    <a:gd name="T40" fmla="*/ 804 w 1201"/>
                    <a:gd name="T41" fmla="*/ 246 h 319"/>
                    <a:gd name="T42" fmla="*/ 804 w 1201"/>
                    <a:gd name="T43" fmla="*/ 285 h 319"/>
                    <a:gd name="T44" fmla="*/ 1064 w 1201"/>
                    <a:gd name="T45" fmla="*/ 285 h 319"/>
                    <a:gd name="T46" fmla="*/ 933 w 1201"/>
                    <a:gd name="T47" fmla="*/ 300 h 319"/>
                    <a:gd name="T48" fmla="*/ 933 w 1201"/>
                    <a:gd name="T49" fmla="*/ 318 h 319"/>
                    <a:gd name="T50" fmla="*/ 1164 w 1201"/>
                    <a:gd name="T51" fmla="*/ 300 h 319"/>
                    <a:gd name="T52" fmla="*/ 1164 w 1201"/>
                    <a:gd name="T53" fmla="*/ 251 h 319"/>
                    <a:gd name="T54" fmla="*/ 1200 w 1201"/>
                    <a:gd name="T55" fmla="*/ 251 h 319"/>
                    <a:gd name="T56" fmla="*/ 1200 w 1201"/>
                    <a:gd name="T57" fmla="*/ 222 h 319"/>
                    <a:gd name="T58" fmla="*/ 1161 w 1201"/>
                    <a:gd name="T59" fmla="*/ 222 h 319"/>
                    <a:gd name="T60" fmla="*/ 1161 w 1201"/>
                    <a:gd name="T61" fmla="*/ 243 h 319"/>
                    <a:gd name="T62" fmla="*/ 954 w 1201"/>
                    <a:gd name="T63" fmla="*/ 243 h 319"/>
                    <a:gd name="T64" fmla="*/ 966 w 1201"/>
                    <a:gd name="T65" fmla="*/ 235 h 319"/>
                    <a:gd name="T66" fmla="*/ 975 w 1201"/>
                    <a:gd name="T67" fmla="*/ 228 h 319"/>
                    <a:gd name="T68" fmla="*/ 984 w 1201"/>
                    <a:gd name="T69" fmla="*/ 220 h 319"/>
                    <a:gd name="T70" fmla="*/ 972 w 1201"/>
                    <a:gd name="T71" fmla="*/ 237 h 319"/>
                    <a:gd name="T72" fmla="*/ 1018 w 1201"/>
                    <a:gd name="T73" fmla="*/ 237 h 319"/>
                    <a:gd name="T74" fmla="*/ 1024 w 1201"/>
                    <a:gd name="T75" fmla="*/ 214 h 319"/>
                    <a:gd name="T76" fmla="*/ 993 w 1201"/>
                    <a:gd name="T77" fmla="*/ 214 h 319"/>
                    <a:gd name="T78" fmla="*/ 1003 w 1201"/>
                    <a:gd name="T79" fmla="*/ 201 h 319"/>
                    <a:gd name="T80" fmla="*/ 1010 w 1201"/>
                    <a:gd name="T81" fmla="*/ 187 h 319"/>
                    <a:gd name="T82" fmla="*/ 1016 w 1201"/>
                    <a:gd name="T83" fmla="*/ 173 h 319"/>
                    <a:gd name="T84" fmla="*/ 1020 w 1201"/>
                    <a:gd name="T85" fmla="*/ 158 h 319"/>
                    <a:gd name="T86" fmla="*/ 1024 w 1201"/>
                    <a:gd name="T87" fmla="*/ 139 h 319"/>
                    <a:gd name="T88" fmla="*/ 1025 w 1201"/>
                    <a:gd name="T89" fmla="*/ 114 h 319"/>
                    <a:gd name="T90" fmla="*/ 1025 w 1201"/>
                    <a:gd name="T91" fmla="*/ 98 h 319"/>
                    <a:gd name="T92" fmla="*/ 1021 w 1201"/>
                    <a:gd name="T93" fmla="*/ 76 h 319"/>
                    <a:gd name="T94" fmla="*/ 1017 w 1201"/>
                    <a:gd name="T95" fmla="*/ 62 h 319"/>
                    <a:gd name="T96" fmla="*/ 1013 w 1201"/>
                    <a:gd name="T97" fmla="*/ 51 h 319"/>
                    <a:gd name="T98" fmla="*/ 1009 w 1201"/>
                    <a:gd name="T99" fmla="*/ 37 h 319"/>
                    <a:gd name="T100" fmla="*/ 1001 w 1201"/>
                    <a:gd name="T101" fmla="*/ 23 h 319"/>
                    <a:gd name="T102" fmla="*/ 993 w 1201"/>
                    <a:gd name="T103" fmla="*/ 12 h 319"/>
                    <a:gd name="T104" fmla="*/ 984 w 1201"/>
                    <a:gd name="T105" fmla="*/ 0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01" h="319">
                      <a:moveTo>
                        <a:pt x="984" y="0"/>
                      </a:moveTo>
                      <a:lnTo>
                        <a:pt x="36" y="0"/>
                      </a:lnTo>
                      <a:lnTo>
                        <a:pt x="29" y="12"/>
                      </a:lnTo>
                      <a:lnTo>
                        <a:pt x="22" y="25"/>
                      </a:lnTo>
                      <a:lnTo>
                        <a:pt x="15" y="43"/>
                      </a:lnTo>
                      <a:lnTo>
                        <a:pt x="10" y="62"/>
                      </a:lnTo>
                      <a:lnTo>
                        <a:pt x="5" y="81"/>
                      </a:lnTo>
                      <a:lnTo>
                        <a:pt x="3" y="100"/>
                      </a:lnTo>
                      <a:lnTo>
                        <a:pt x="2" y="122"/>
                      </a:lnTo>
                      <a:lnTo>
                        <a:pt x="5" y="141"/>
                      </a:lnTo>
                      <a:lnTo>
                        <a:pt x="8" y="157"/>
                      </a:lnTo>
                      <a:lnTo>
                        <a:pt x="12" y="171"/>
                      </a:lnTo>
                      <a:lnTo>
                        <a:pt x="18" y="184"/>
                      </a:lnTo>
                      <a:lnTo>
                        <a:pt x="24" y="196"/>
                      </a:lnTo>
                      <a:lnTo>
                        <a:pt x="30" y="207"/>
                      </a:lnTo>
                      <a:lnTo>
                        <a:pt x="0" y="230"/>
                      </a:lnTo>
                      <a:lnTo>
                        <a:pt x="0" y="315"/>
                      </a:lnTo>
                      <a:lnTo>
                        <a:pt x="303" y="315"/>
                      </a:lnTo>
                      <a:lnTo>
                        <a:pt x="303" y="228"/>
                      </a:lnTo>
                      <a:lnTo>
                        <a:pt x="900" y="228"/>
                      </a:lnTo>
                      <a:lnTo>
                        <a:pt x="804" y="246"/>
                      </a:lnTo>
                      <a:lnTo>
                        <a:pt x="804" y="285"/>
                      </a:lnTo>
                      <a:lnTo>
                        <a:pt x="1064" y="285"/>
                      </a:lnTo>
                      <a:lnTo>
                        <a:pt x="933" y="300"/>
                      </a:lnTo>
                      <a:lnTo>
                        <a:pt x="933" y="318"/>
                      </a:lnTo>
                      <a:lnTo>
                        <a:pt x="1164" y="300"/>
                      </a:lnTo>
                      <a:lnTo>
                        <a:pt x="1164" y="251"/>
                      </a:lnTo>
                      <a:lnTo>
                        <a:pt x="1200" y="251"/>
                      </a:lnTo>
                      <a:lnTo>
                        <a:pt x="1200" y="222"/>
                      </a:lnTo>
                      <a:lnTo>
                        <a:pt x="1161" y="222"/>
                      </a:lnTo>
                      <a:lnTo>
                        <a:pt x="1161" y="243"/>
                      </a:lnTo>
                      <a:lnTo>
                        <a:pt x="954" y="243"/>
                      </a:lnTo>
                      <a:lnTo>
                        <a:pt x="966" y="235"/>
                      </a:lnTo>
                      <a:lnTo>
                        <a:pt x="975" y="228"/>
                      </a:lnTo>
                      <a:lnTo>
                        <a:pt x="984" y="220"/>
                      </a:lnTo>
                      <a:lnTo>
                        <a:pt x="972" y="237"/>
                      </a:lnTo>
                      <a:lnTo>
                        <a:pt x="1018" y="237"/>
                      </a:lnTo>
                      <a:lnTo>
                        <a:pt x="1024" y="214"/>
                      </a:lnTo>
                      <a:lnTo>
                        <a:pt x="993" y="214"/>
                      </a:lnTo>
                      <a:lnTo>
                        <a:pt x="1003" y="201"/>
                      </a:lnTo>
                      <a:lnTo>
                        <a:pt x="1010" y="187"/>
                      </a:lnTo>
                      <a:lnTo>
                        <a:pt x="1016" y="173"/>
                      </a:lnTo>
                      <a:lnTo>
                        <a:pt x="1020" y="158"/>
                      </a:lnTo>
                      <a:lnTo>
                        <a:pt x="1024" y="139"/>
                      </a:lnTo>
                      <a:lnTo>
                        <a:pt x="1025" y="114"/>
                      </a:lnTo>
                      <a:lnTo>
                        <a:pt x="1025" y="98"/>
                      </a:lnTo>
                      <a:lnTo>
                        <a:pt x="1021" y="76"/>
                      </a:lnTo>
                      <a:lnTo>
                        <a:pt x="1017" y="62"/>
                      </a:lnTo>
                      <a:lnTo>
                        <a:pt x="1013" y="51"/>
                      </a:lnTo>
                      <a:lnTo>
                        <a:pt x="1009" y="37"/>
                      </a:lnTo>
                      <a:lnTo>
                        <a:pt x="1001" y="23"/>
                      </a:lnTo>
                      <a:lnTo>
                        <a:pt x="993" y="12"/>
                      </a:lnTo>
                      <a:lnTo>
                        <a:pt x="984"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438" name="Group 7"/>
                <p:cNvGrpSpPr>
                  <a:grpSpLocks/>
                </p:cNvGrpSpPr>
                <p:nvPr/>
              </p:nvGrpSpPr>
              <p:grpSpPr bwMode="auto">
                <a:xfrm>
                  <a:off x="3739" y="1457"/>
                  <a:ext cx="353" cy="387"/>
                  <a:chOff x="3739" y="1457"/>
                  <a:chExt cx="353" cy="387"/>
                </a:xfrm>
              </p:grpSpPr>
              <p:grpSp>
                <p:nvGrpSpPr>
                  <p:cNvPr id="13439" name="Group 8"/>
                  <p:cNvGrpSpPr>
                    <a:grpSpLocks/>
                  </p:cNvGrpSpPr>
                  <p:nvPr/>
                </p:nvGrpSpPr>
                <p:grpSpPr bwMode="auto">
                  <a:xfrm>
                    <a:off x="3739" y="1457"/>
                    <a:ext cx="39" cy="256"/>
                    <a:chOff x="3739" y="1457"/>
                    <a:chExt cx="39" cy="256"/>
                  </a:xfrm>
                </p:grpSpPr>
                <p:sp>
                  <p:nvSpPr>
                    <p:cNvPr id="13452" name="Rectangle 9"/>
                    <p:cNvSpPr>
                      <a:spLocks noChangeArrowheads="1"/>
                    </p:cNvSpPr>
                    <p:nvPr/>
                  </p:nvSpPr>
                  <p:spPr bwMode="auto">
                    <a:xfrm>
                      <a:off x="3739" y="1705"/>
                      <a:ext cx="39" cy="8"/>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3453" name="Group 10"/>
                    <p:cNvGrpSpPr>
                      <a:grpSpLocks/>
                    </p:cNvGrpSpPr>
                    <p:nvPr/>
                  </p:nvGrpSpPr>
                  <p:grpSpPr bwMode="auto">
                    <a:xfrm>
                      <a:off x="3749" y="1457"/>
                      <a:ext cx="26" cy="238"/>
                      <a:chOff x="3749" y="1457"/>
                      <a:chExt cx="26" cy="238"/>
                    </a:xfrm>
                  </p:grpSpPr>
                  <p:sp>
                    <p:nvSpPr>
                      <p:cNvPr id="13454" name="Rectangle 11"/>
                      <p:cNvSpPr>
                        <a:spLocks noChangeArrowheads="1"/>
                      </p:cNvSpPr>
                      <p:nvPr/>
                    </p:nvSpPr>
                    <p:spPr bwMode="auto">
                      <a:xfrm>
                        <a:off x="3753" y="1457"/>
                        <a:ext cx="16" cy="116"/>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55" name="Rectangle 12"/>
                      <p:cNvSpPr>
                        <a:spLocks noChangeArrowheads="1"/>
                      </p:cNvSpPr>
                      <p:nvPr/>
                    </p:nvSpPr>
                    <p:spPr bwMode="auto">
                      <a:xfrm>
                        <a:off x="3749" y="1582"/>
                        <a:ext cx="26" cy="113"/>
                      </a:xfrm>
                      <a:prstGeom prst="rect">
                        <a:avLst/>
                      </a:prstGeom>
                      <a:solidFill>
                        <a:srgbClr val="A0A0A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grpSp>
                <p:nvGrpSpPr>
                  <p:cNvPr id="13440" name="Group 13"/>
                  <p:cNvGrpSpPr>
                    <a:grpSpLocks/>
                  </p:cNvGrpSpPr>
                  <p:nvPr/>
                </p:nvGrpSpPr>
                <p:grpSpPr bwMode="auto">
                  <a:xfrm>
                    <a:off x="3754" y="1561"/>
                    <a:ext cx="338" cy="283"/>
                    <a:chOff x="3754" y="1561"/>
                    <a:chExt cx="338" cy="283"/>
                  </a:xfrm>
                </p:grpSpPr>
                <p:grpSp>
                  <p:nvGrpSpPr>
                    <p:cNvPr id="13441" name="Group 14"/>
                    <p:cNvGrpSpPr>
                      <a:grpSpLocks/>
                    </p:cNvGrpSpPr>
                    <p:nvPr/>
                  </p:nvGrpSpPr>
                  <p:grpSpPr bwMode="auto">
                    <a:xfrm>
                      <a:off x="3767" y="1561"/>
                      <a:ext cx="310" cy="187"/>
                      <a:chOff x="3767" y="1561"/>
                      <a:chExt cx="310" cy="187"/>
                    </a:xfrm>
                  </p:grpSpPr>
                  <p:sp>
                    <p:nvSpPr>
                      <p:cNvPr id="13448" name="Freeform 15"/>
                      <p:cNvSpPr>
                        <a:spLocks/>
                      </p:cNvSpPr>
                      <p:nvPr/>
                    </p:nvSpPr>
                    <p:spPr bwMode="auto">
                      <a:xfrm>
                        <a:off x="3767" y="1561"/>
                        <a:ext cx="310" cy="187"/>
                      </a:xfrm>
                      <a:custGeom>
                        <a:avLst/>
                        <a:gdLst>
                          <a:gd name="T0" fmla="*/ 145 w 310"/>
                          <a:gd name="T1" fmla="*/ 0 h 187"/>
                          <a:gd name="T2" fmla="*/ 26 w 310"/>
                          <a:gd name="T3" fmla="*/ 0 h 187"/>
                          <a:gd name="T4" fmla="*/ 22 w 310"/>
                          <a:gd name="T5" fmla="*/ 2 h 187"/>
                          <a:gd name="T6" fmla="*/ 19 w 310"/>
                          <a:gd name="T7" fmla="*/ 5 h 187"/>
                          <a:gd name="T8" fmla="*/ 17 w 310"/>
                          <a:gd name="T9" fmla="*/ 8 h 187"/>
                          <a:gd name="T10" fmla="*/ 16 w 310"/>
                          <a:gd name="T11" fmla="*/ 11 h 187"/>
                          <a:gd name="T12" fmla="*/ 0 w 310"/>
                          <a:gd name="T13" fmla="*/ 159 h 187"/>
                          <a:gd name="T14" fmla="*/ 1 w 310"/>
                          <a:gd name="T15" fmla="*/ 165 h 187"/>
                          <a:gd name="T16" fmla="*/ 2 w 310"/>
                          <a:gd name="T17" fmla="*/ 174 h 187"/>
                          <a:gd name="T18" fmla="*/ 8 w 310"/>
                          <a:gd name="T19" fmla="*/ 181 h 187"/>
                          <a:gd name="T20" fmla="*/ 14 w 310"/>
                          <a:gd name="T21" fmla="*/ 186 h 187"/>
                          <a:gd name="T22" fmla="*/ 21 w 310"/>
                          <a:gd name="T23" fmla="*/ 186 h 187"/>
                          <a:gd name="T24" fmla="*/ 309 w 310"/>
                          <a:gd name="T25" fmla="*/ 186 h 187"/>
                          <a:gd name="T26" fmla="*/ 302 w 310"/>
                          <a:gd name="T27" fmla="*/ 110 h 187"/>
                          <a:gd name="T28" fmla="*/ 299 w 310"/>
                          <a:gd name="T29" fmla="*/ 105 h 187"/>
                          <a:gd name="T30" fmla="*/ 292 w 310"/>
                          <a:gd name="T31" fmla="*/ 100 h 187"/>
                          <a:gd name="T32" fmla="*/ 285 w 310"/>
                          <a:gd name="T33" fmla="*/ 99 h 187"/>
                          <a:gd name="T34" fmla="*/ 172 w 310"/>
                          <a:gd name="T35" fmla="*/ 79 h 187"/>
                          <a:gd name="T36" fmla="*/ 118 w 310"/>
                          <a:gd name="T37" fmla="*/ 79 h 187"/>
                          <a:gd name="T38" fmla="*/ 42 w 310"/>
                          <a:gd name="T39" fmla="*/ 79 h 187"/>
                          <a:gd name="T40" fmla="*/ 42 w 310"/>
                          <a:gd name="T41" fmla="*/ 10 h 187"/>
                          <a:gd name="T42" fmla="*/ 104 w 310"/>
                          <a:gd name="T43" fmla="*/ 10 h 187"/>
                          <a:gd name="T44" fmla="*/ 119 w 310"/>
                          <a:gd name="T45" fmla="*/ 79 h 187"/>
                          <a:gd name="T46" fmla="*/ 131 w 310"/>
                          <a:gd name="T47" fmla="*/ 79 h 187"/>
                          <a:gd name="T48" fmla="*/ 115 w 310"/>
                          <a:gd name="T49" fmla="*/ 10 h 187"/>
                          <a:gd name="T50" fmla="*/ 144 w 310"/>
                          <a:gd name="T51" fmla="*/ 10 h 187"/>
                          <a:gd name="T52" fmla="*/ 161 w 310"/>
                          <a:gd name="T53" fmla="*/ 79 h 187"/>
                          <a:gd name="T54" fmla="*/ 173 w 310"/>
                          <a:gd name="T55" fmla="*/ 80 h 187"/>
                          <a:gd name="T56" fmla="*/ 154 w 310"/>
                          <a:gd name="T57" fmla="*/ 9 h 187"/>
                          <a:gd name="T58" fmla="*/ 154 w 310"/>
                          <a:gd name="T59" fmla="*/ 7 h 187"/>
                          <a:gd name="T60" fmla="*/ 151 w 310"/>
                          <a:gd name="T61" fmla="*/ 3 h 187"/>
                          <a:gd name="T62" fmla="*/ 148 w 310"/>
                          <a:gd name="T63" fmla="*/ 1 h 187"/>
                          <a:gd name="T64" fmla="*/ 145 w 310"/>
                          <a:gd name="T65" fmla="*/ 0 h 1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0" h="187">
                            <a:moveTo>
                              <a:pt x="145" y="0"/>
                            </a:moveTo>
                            <a:lnTo>
                              <a:pt x="26" y="0"/>
                            </a:lnTo>
                            <a:lnTo>
                              <a:pt x="22" y="2"/>
                            </a:lnTo>
                            <a:lnTo>
                              <a:pt x="19" y="5"/>
                            </a:lnTo>
                            <a:lnTo>
                              <a:pt x="17" y="8"/>
                            </a:lnTo>
                            <a:lnTo>
                              <a:pt x="16" y="11"/>
                            </a:lnTo>
                            <a:lnTo>
                              <a:pt x="0" y="159"/>
                            </a:lnTo>
                            <a:lnTo>
                              <a:pt x="1" y="165"/>
                            </a:lnTo>
                            <a:lnTo>
                              <a:pt x="2" y="174"/>
                            </a:lnTo>
                            <a:lnTo>
                              <a:pt x="8" y="181"/>
                            </a:lnTo>
                            <a:lnTo>
                              <a:pt x="14" y="186"/>
                            </a:lnTo>
                            <a:lnTo>
                              <a:pt x="21" y="186"/>
                            </a:lnTo>
                            <a:lnTo>
                              <a:pt x="309" y="186"/>
                            </a:lnTo>
                            <a:lnTo>
                              <a:pt x="302" y="110"/>
                            </a:lnTo>
                            <a:lnTo>
                              <a:pt x="299" y="105"/>
                            </a:lnTo>
                            <a:lnTo>
                              <a:pt x="292" y="100"/>
                            </a:lnTo>
                            <a:lnTo>
                              <a:pt x="285" y="99"/>
                            </a:lnTo>
                            <a:lnTo>
                              <a:pt x="172" y="79"/>
                            </a:lnTo>
                            <a:lnTo>
                              <a:pt x="118" y="79"/>
                            </a:lnTo>
                            <a:lnTo>
                              <a:pt x="42" y="79"/>
                            </a:lnTo>
                            <a:lnTo>
                              <a:pt x="42" y="10"/>
                            </a:lnTo>
                            <a:lnTo>
                              <a:pt x="104" y="10"/>
                            </a:lnTo>
                            <a:lnTo>
                              <a:pt x="119" y="79"/>
                            </a:lnTo>
                            <a:lnTo>
                              <a:pt x="131" y="79"/>
                            </a:lnTo>
                            <a:lnTo>
                              <a:pt x="115" y="10"/>
                            </a:lnTo>
                            <a:lnTo>
                              <a:pt x="144" y="10"/>
                            </a:lnTo>
                            <a:lnTo>
                              <a:pt x="161" y="79"/>
                            </a:lnTo>
                            <a:lnTo>
                              <a:pt x="173" y="80"/>
                            </a:lnTo>
                            <a:lnTo>
                              <a:pt x="154" y="9"/>
                            </a:lnTo>
                            <a:lnTo>
                              <a:pt x="154" y="7"/>
                            </a:lnTo>
                            <a:lnTo>
                              <a:pt x="151" y="3"/>
                            </a:lnTo>
                            <a:lnTo>
                              <a:pt x="148" y="1"/>
                            </a:lnTo>
                            <a:lnTo>
                              <a:pt x="145"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449" name="Group 16"/>
                      <p:cNvGrpSpPr>
                        <a:grpSpLocks/>
                      </p:cNvGrpSpPr>
                      <p:nvPr/>
                    </p:nvGrpSpPr>
                    <p:grpSpPr bwMode="auto">
                      <a:xfrm>
                        <a:off x="3893" y="1634"/>
                        <a:ext cx="59" cy="18"/>
                        <a:chOff x="3893" y="1634"/>
                        <a:chExt cx="59" cy="18"/>
                      </a:xfrm>
                    </p:grpSpPr>
                    <p:sp>
                      <p:nvSpPr>
                        <p:cNvPr id="13450" name="Freeform 17"/>
                        <p:cNvSpPr>
                          <a:spLocks/>
                        </p:cNvSpPr>
                        <p:nvPr/>
                      </p:nvSpPr>
                      <p:spPr bwMode="auto">
                        <a:xfrm>
                          <a:off x="3893" y="1634"/>
                          <a:ext cx="17" cy="17"/>
                        </a:xfrm>
                        <a:custGeom>
                          <a:avLst/>
                          <a:gdLst>
                            <a:gd name="T0" fmla="*/ 12 w 17"/>
                            <a:gd name="T1" fmla="*/ 3 h 17"/>
                            <a:gd name="T2" fmla="*/ 16 w 17"/>
                            <a:gd name="T3" fmla="*/ 16 h 17"/>
                            <a:gd name="T4" fmla="*/ 3 w 17"/>
                            <a:gd name="T5" fmla="*/ 16 h 17"/>
                            <a:gd name="T6" fmla="*/ 0 w 17"/>
                            <a:gd name="T7" fmla="*/ 0 h 17"/>
                            <a:gd name="T8" fmla="*/ 12 w 17"/>
                            <a:gd name="T9" fmla="*/ 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2" y="3"/>
                              </a:moveTo>
                              <a:lnTo>
                                <a:pt x="16" y="16"/>
                              </a:lnTo>
                              <a:lnTo>
                                <a:pt x="3" y="16"/>
                              </a:lnTo>
                              <a:lnTo>
                                <a:pt x="0" y="0"/>
                              </a:lnTo>
                              <a:lnTo>
                                <a:pt x="12" y="3"/>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1" name="Freeform 18"/>
                        <p:cNvSpPr>
                          <a:spLocks/>
                        </p:cNvSpPr>
                        <p:nvPr/>
                      </p:nvSpPr>
                      <p:spPr bwMode="auto">
                        <a:xfrm>
                          <a:off x="3935" y="1635"/>
                          <a:ext cx="17" cy="17"/>
                        </a:xfrm>
                        <a:custGeom>
                          <a:avLst/>
                          <a:gdLst>
                            <a:gd name="T0" fmla="*/ 12 w 17"/>
                            <a:gd name="T1" fmla="*/ 0 h 17"/>
                            <a:gd name="T2" fmla="*/ 16 w 17"/>
                            <a:gd name="T3" fmla="*/ 16 h 17"/>
                            <a:gd name="T4" fmla="*/ 4 w 17"/>
                            <a:gd name="T5" fmla="*/ 16 h 17"/>
                            <a:gd name="T6" fmla="*/ 0 w 17"/>
                            <a:gd name="T7" fmla="*/ 0 h 17"/>
                            <a:gd name="T8" fmla="*/ 12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2" y="0"/>
                              </a:moveTo>
                              <a:lnTo>
                                <a:pt x="16" y="16"/>
                              </a:lnTo>
                              <a:lnTo>
                                <a:pt x="4" y="16"/>
                              </a:lnTo>
                              <a:lnTo>
                                <a:pt x="0" y="0"/>
                              </a:lnTo>
                              <a:lnTo>
                                <a:pt x="12"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442" name="Freeform 19"/>
                    <p:cNvSpPr>
                      <a:spLocks/>
                    </p:cNvSpPr>
                    <p:nvPr/>
                  </p:nvSpPr>
                  <p:spPr bwMode="auto">
                    <a:xfrm>
                      <a:off x="3880" y="1712"/>
                      <a:ext cx="212" cy="114"/>
                    </a:xfrm>
                    <a:custGeom>
                      <a:avLst/>
                      <a:gdLst>
                        <a:gd name="T0" fmla="*/ 183 w 212"/>
                        <a:gd name="T1" fmla="*/ 57 h 114"/>
                        <a:gd name="T2" fmla="*/ 211 w 212"/>
                        <a:gd name="T3" fmla="*/ 57 h 114"/>
                        <a:gd name="T4" fmla="*/ 211 w 212"/>
                        <a:gd name="T5" fmla="*/ 113 h 114"/>
                        <a:gd name="T6" fmla="*/ 174 w 212"/>
                        <a:gd name="T7" fmla="*/ 113 h 114"/>
                        <a:gd name="T8" fmla="*/ 33 w 212"/>
                        <a:gd name="T9" fmla="*/ 113 h 114"/>
                        <a:gd name="T10" fmla="*/ 33 w 212"/>
                        <a:gd name="T11" fmla="*/ 84 h 114"/>
                        <a:gd name="T12" fmla="*/ 0 w 212"/>
                        <a:gd name="T13" fmla="*/ 84 h 114"/>
                        <a:gd name="T14" fmla="*/ 0 w 212"/>
                        <a:gd name="T15" fmla="*/ 36 h 114"/>
                        <a:gd name="T16" fmla="*/ 36 w 212"/>
                        <a:gd name="T17" fmla="*/ 36 h 114"/>
                        <a:gd name="T18" fmla="*/ 55 w 212"/>
                        <a:gd name="T19" fmla="*/ 0 h 114"/>
                        <a:gd name="T20" fmla="*/ 183 w 212"/>
                        <a:gd name="T21" fmla="*/ 0 h 114"/>
                        <a:gd name="T22" fmla="*/ 183 w 212"/>
                        <a:gd name="T23" fmla="*/ 57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2" h="114">
                          <a:moveTo>
                            <a:pt x="183" y="57"/>
                          </a:moveTo>
                          <a:lnTo>
                            <a:pt x="211" y="57"/>
                          </a:lnTo>
                          <a:lnTo>
                            <a:pt x="211" y="113"/>
                          </a:lnTo>
                          <a:lnTo>
                            <a:pt x="174" y="113"/>
                          </a:lnTo>
                          <a:lnTo>
                            <a:pt x="33" y="113"/>
                          </a:lnTo>
                          <a:lnTo>
                            <a:pt x="33" y="84"/>
                          </a:lnTo>
                          <a:lnTo>
                            <a:pt x="0" y="84"/>
                          </a:lnTo>
                          <a:lnTo>
                            <a:pt x="0" y="36"/>
                          </a:lnTo>
                          <a:lnTo>
                            <a:pt x="36" y="36"/>
                          </a:lnTo>
                          <a:lnTo>
                            <a:pt x="55" y="0"/>
                          </a:lnTo>
                          <a:lnTo>
                            <a:pt x="183" y="0"/>
                          </a:lnTo>
                          <a:lnTo>
                            <a:pt x="183" y="57"/>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43" name="Freeform 20"/>
                    <p:cNvSpPr>
                      <a:spLocks/>
                    </p:cNvSpPr>
                    <p:nvPr/>
                  </p:nvSpPr>
                  <p:spPr bwMode="auto">
                    <a:xfrm>
                      <a:off x="3908" y="1701"/>
                      <a:ext cx="180" cy="71"/>
                    </a:xfrm>
                    <a:custGeom>
                      <a:avLst/>
                      <a:gdLst>
                        <a:gd name="T0" fmla="*/ 165 w 180"/>
                        <a:gd name="T1" fmla="*/ 0 h 71"/>
                        <a:gd name="T2" fmla="*/ 29 w 180"/>
                        <a:gd name="T3" fmla="*/ 0 h 71"/>
                        <a:gd name="T4" fmla="*/ 0 w 180"/>
                        <a:gd name="T5" fmla="*/ 70 h 71"/>
                        <a:gd name="T6" fmla="*/ 22 w 180"/>
                        <a:gd name="T7" fmla="*/ 70 h 71"/>
                        <a:gd name="T8" fmla="*/ 26 w 180"/>
                        <a:gd name="T9" fmla="*/ 69 h 71"/>
                        <a:gd name="T10" fmla="*/ 30 w 180"/>
                        <a:gd name="T11" fmla="*/ 68 h 71"/>
                        <a:gd name="T12" fmla="*/ 33 w 180"/>
                        <a:gd name="T13" fmla="*/ 65 h 71"/>
                        <a:gd name="T14" fmla="*/ 35 w 180"/>
                        <a:gd name="T15" fmla="*/ 62 h 71"/>
                        <a:gd name="T16" fmla="*/ 37 w 180"/>
                        <a:gd name="T17" fmla="*/ 58 h 71"/>
                        <a:gd name="T18" fmla="*/ 50 w 180"/>
                        <a:gd name="T19" fmla="*/ 29 h 71"/>
                        <a:gd name="T20" fmla="*/ 53 w 180"/>
                        <a:gd name="T21" fmla="*/ 25 h 71"/>
                        <a:gd name="T22" fmla="*/ 58 w 180"/>
                        <a:gd name="T23" fmla="*/ 24 h 71"/>
                        <a:gd name="T24" fmla="*/ 65 w 180"/>
                        <a:gd name="T25" fmla="*/ 23 h 71"/>
                        <a:gd name="T26" fmla="*/ 128 w 180"/>
                        <a:gd name="T27" fmla="*/ 23 h 71"/>
                        <a:gd name="T28" fmla="*/ 133 w 180"/>
                        <a:gd name="T29" fmla="*/ 24 h 71"/>
                        <a:gd name="T30" fmla="*/ 137 w 180"/>
                        <a:gd name="T31" fmla="*/ 26 h 71"/>
                        <a:gd name="T32" fmla="*/ 140 w 180"/>
                        <a:gd name="T33" fmla="*/ 29 h 71"/>
                        <a:gd name="T34" fmla="*/ 141 w 180"/>
                        <a:gd name="T35" fmla="*/ 34 h 71"/>
                        <a:gd name="T36" fmla="*/ 154 w 180"/>
                        <a:gd name="T37" fmla="*/ 69 h 71"/>
                        <a:gd name="T38" fmla="*/ 179 w 180"/>
                        <a:gd name="T39" fmla="*/ 69 h 71"/>
                        <a:gd name="T40" fmla="*/ 179 w 180"/>
                        <a:gd name="T41" fmla="*/ 15 h 71"/>
                        <a:gd name="T42" fmla="*/ 179 w 180"/>
                        <a:gd name="T43" fmla="*/ 11 h 71"/>
                        <a:gd name="T44" fmla="*/ 178 w 180"/>
                        <a:gd name="T45" fmla="*/ 6 h 71"/>
                        <a:gd name="T46" fmla="*/ 176 w 180"/>
                        <a:gd name="T47" fmla="*/ 2 h 71"/>
                        <a:gd name="T48" fmla="*/ 171 w 180"/>
                        <a:gd name="T49" fmla="*/ 0 h 71"/>
                        <a:gd name="T50" fmla="*/ 165 w 180"/>
                        <a:gd name="T51" fmla="*/ 0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80" h="71">
                          <a:moveTo>
                            <a:pt x="165" y="0"/>
                          </a:moveTo>
                          <a:lnTo>
                            <a:pt x="29" y="0"/>
                          </a:lnTo>
                          <a:lnTo>
                            <a:pt x="0" y="70"/>
                          </a:lnTo>
                          <a:lnTo>
                            <a:pt x="22" y="70"/>
                          </a:lnTo>
                          <a:lnTo>
                            <a:pt x="26" y="69"/>
                          </a:lnTo>
                          <a:lnTo>
                            <a:pt x="30" y="68"/>
                          </a:lnTo>
                          <a:lnTo>
                            <a:pt x="33" y="65"/>
                          </a:lnTo>
                          <a:lnTo>
                            <a:pt x="35" y="62"/>
                          </a:lnTo>
                          <a:lnTo>
                            <a:pt x="37" y="58"/>
                          </a:lnTo>
                          <a:lnTo>
                            <a:pt x="50" y="29"/>
                          </a:lnTo>
                          <a:lnTo>
                            <a:pt x="53" y="25"/>
                          </a:lnTo>
                          <a:lnTo>
                            <a:pt x="58" y="24"/>
                          </a:lnTo>
                          <a:lnTo>
                            <a:pt x="65" y="23"/>
                          </a:lnTo>
                          <a:lnTo>
                            <a:pt x="128" y="23"/>
                          </a:lnTo>
                          <a:lnTo>
                            <a:pt x="133" y="24"/>
                          </a:lnTo>
                          <a:lnTo>
                            <a:pt x="137" y="26"/>
                          </a:lnTo>
                          <a:lnTo>
                            <a:pt x="140" y="29"/>
                          </a:lnTo>
                          <a:lnTo>
                            <a:pt x="141" y="34"/>
                          </a:lnTo>
                          <a:lnTo>
                            <a:pt x="154" y="69"/>
                          </a:lnTo>
                          <a:lnTo>
                            <a:pt x="179" y="69"/>
                          </a:lnTo>
                          <a:lnTo>
                            <a:pt x="179" y="15"/>
                          </a:lnTo>
                          <a:lnTo>
                            <a:pt x="179" y="11"/>
                          </a:lnTo>
                          <a:lnTo>
                            <a:pt x="178" y="6"/>
                          </a:lnTo>
                          <a:lnTo>
                            <a:pt x="176" y="2"/>
                          </a:lnTo>
                          <a:lnTo>
                            <a:pt x="171" y="0"/>
                          </a:lnTo>
                          <a:lnTo>
                            <a:pt x="165"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444" name="Group 21"/>
                    <p:cNvGrpSpPr>
                      <a:grpSpLocks/>
                    </p:cNvGrpSpPr>
                    <p:nvPr/>
                  </p:nvGrpSpPr>
                  <p:grpSpPr bwMode="auto">
                    <a:xfrm>
                      <a:off x="3754" y="1749"/>
                      <a:ext cx="138" cy="95"/>
                      <a:chOff x="3754" y="1749"/>
                      <a:chExt cx="138" cy="95"/>
                    </a:xfrm>
                  </p:grpSpPr>
                  <p:sp>
                    <p:nvSpPr>
                      <p:cNvPr id="13445" name="Rectangle 22"/>
                      <p:cNvSpPr>
                        <a:spLocks noChangeArrowheads="1"/>
                      </p:cNvSpPr>
                      <p:nvPr/>
                    </p:nvSpPr>
                    <p:spPr bwMode="auto">
                      <a:xfrm>
                        <a:off x="3760" y="1809"/>
                        <a:ext cx="23" cy="1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46" name="Rectangle 23"/>
                      <p:cNvSpPr>
                        <a:spLocks noChangeArrowheads="1"/>
                      </p:cNvSpPr>
                      <p:nvPr/>
                    </p:nvSpPr>
                    <p:spPr bwMode="auto">
                      <a:xfrm>
                        <a:off x="3754" y="1749"/>
                        <a:ext cx="134" cy="53"/>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47" name="Freeform 24"/>
                      <p:cNvSpPr>
                        <a:spLocks/>
                      </p:cNvSpPr>
                      <p:nvPr/>
                    </p:nvSpPr>
                    <p:spPr bwMode="auto">
                      <a:xfrm>
                        <a:off x="3779" y="1810"/>
                        <a:ext cx="113" cy="34"/>
                      </a:xfrm>
                      <a:custGeom>
                        <a:avLst/>
                        <a:gdLst>
                          <a:gd name="T0" fmla="*/ 112 w 113"/>
                          <a:gd name="T1" fmla="*/ 0 h 34"/>
                          <a:gd name="T2" fmla="*/ 0 w 113"/>
                          <a:gd name="T3" fmla="*/ 0 h 34"/>
                          <a:gd name="T4" fmla="*/ 0 w 113"/>
                          <a:gd name="T5" fmla="*/ 21 h 34"/>
                          <a:gd name="T6" fmla="*/ 91 w 113"/>
                          <a:gd name="T7" fmla="*/ 21 h 34"/>
                          <a:gd name="T8" fmla="*/ 91 w 113"/>
                          <a:gd name="T9" fmla="*/ 33 h 34"/>
                          <a:gd name="T10" fmla="*/ 112 w 113"/>
                          <a:gd name="T11" fmla="*/ 33 h 34"/>
                          <a:gd name="T12" fmla="*/ 112 w 113"/>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 h="34">
                            <a:moveTo>
                              <a:pt x="112" y="0"/>
                            </a:moveTo>
                            <a:lnTo>
                              <a:pt x="0" y="0"/>
                            </a:lnTo>
                            <a:lnTo>
                              <a:pt x="0" y="21"/>
                            </a:lnTo>
                            <a:lnTo>
                              <a:pt x="91" y="21"/>
                            </a:lnTo>
                            <a:lnTo>
                              <a:pt x="91" y="33"/>
                            </a:lnTo>
                            <a:lnTo>
                              <a:pt x="112" y="33"/>
                            </a:lnTo>
                            <a:lnTo>
                              <a:pt x="112"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13348" name="Group 25"/>
              <p:cNvGrpSpPr>
                <a:grpSpLocks/>
              </p:cNvGrpSpPr>
              <p:nvPr/>
            </p:nvGrpSpPr>
            <p:grpSpPr bwMode="auto">
              <a:xfrm>
                <a:off x="3281" y="1481"/>
                <a:ext cx="281" cy="223"/>
                <a:chOff x="3281" y="1481"/>
                <a:chExt cx="281" cy="223"/>
              </a:xfrm>
            </p:grpSpPr>
            <p:sp>
              <p:nvSpPr>
                <p:cNvPr id="13435" name="Freeform 26"/>
                <p:cNvSpPr>
                  <a:spLocks/>
                </p:cNvSpPr>
                <p:nvPr/>
              </p:nvSpPr>
              <p:spPr bwMode="auto">
                <a:xfrm>
                  <a:off x="3281"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36" name="Freeform 27"/>
                <p:cNvSpPr>
                  <a:spLocks/>
                </p:cNvSpPr>
                <p:nvPr/>
              </p:nvSpPr>
              <p:spPr bwMode="auto">
                <a:xfrm>
                  <a:off x="3281" y="1533"/>
                  <a:ext cx="281" cy="171"/>
                </a:xfrm>
                <a:custGeom>
                  <a:avLst/>
                  <a:gdLst>
                    <a:gd name="T0" fmla="*/ 280 w 281"/>
                    <a:gd name="T1" fmla="*/ 0 h 171"/>
                    <a:gd name="T2" fmla="*/ 280 w 281"/>
                    <a:gd name="T3" fmla="*/ 169 h 171"/>
                    <a:gd name="T4" fmla="*/ 0 w 281"/>
                    <a:gd name="T5" fmla="*/ 170 h 171"/>
                    <a:gd name="T6" fmla="*/ 0 w 281"/>
                    <a:gd name="T7" fmla="*/ 0 h 171"/>
                    <a:gd name="T8" fmla="*/ 280 w 281"/>
                    <a:gd name="T9" fmla="*/ 0 h 1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 h="171">
                      <a:moveTo>
                        <a:pt x="280" y="0"/>
                      </a:moveTo>
                      <a:lnTo>
                        <a:pt x="280" y="169"/>
                      </a:lnTo>
                      <a:lnTo>
                        <a:pt x="0" y="170"/>
                      </a:lnTo>
                      <a:lnTo>
                        <a:pt x="0" y="0"/>
                      </a:lnTo>
                      <a:lnTo>
                        <a:pt x="280" y="0"/>
                      </a:lnTo>
                    </a:path>
                  </a:pathLst>
                </a:custGeom>
                <a:solidFill>
                  <a:srgbClr val="C06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49" name="Group 28"/>
              <p:cNvGrpSpPr>
                <a:grpSpLocks/>
              </p:cNvGrpSpPr>
              <p:nvPr/>
            </p:nvGrpSpPr>
            <p:grpSpPr bwMode="auto">
              <a:xfrm>
                <a:off x="2956" y="1481"/>
                <a:ext cx="283" cy="222"/>
                <a:chOff x="2956" y="1481"/>
                <a:chExt cx="283" cy="222"/>
              </a:xfrm>
            </p:grpSpPr>
            <p:sp>
              <p:nvSpPr>
                <p:cNvPr id="13433" name="Freeform 29"/>
                <p:cNvSpPr>
                  <a:spLocks/>
                </p:cNvSpPr>
                <p:nvPr/>
              </p:nvSpPr>
              <p:spPr bwMode="auto">
                <a:xfrm>
                  <a:off x="2956" y="1481"/>
                  <a:ext cx="283" cy="222"/>
                </a:xfrm>
                <a:custGeom>
                  <a:avLst/>
                  <a:gdLst>
                    <a:gd name="T0" fmla="*/ 161 w 283"/>
                    <a:gd name="T1" fmla="*/ 0 h 222"/>
                    <a:gd name="T2" fmla="*/ 161 w 283"/>
                    <a:gd name="T3" fmla="*/ 20 h 222"/>
                    <a:gd name="T4" fmla="*/ 282 w 283"/>
                    <a:gd name="T5" fmla="*/ 20 h 222"/>
                    <a:gd name="T6" fmla="*/ 282 w 283"/>
                    <a:gd name="T7" fmla="*/ 220 h 222"/>
                    <a:gd name="T8" fmla="*/ 0 w 283"/>
                    <a:gd name="T9" fmla="*/ 221 h 222"/>
                    <a:gd name="T10" fmla="*/ 0 w 283"/>
                    <a:gd name="T11" fmla="*/ 20 h 222"/>
                    <a:gd name="T12" fmla="*/ 119 w 283"/>
                    <a:gd name="T13" fmla="*/ 20 h 222"/>
                    <a:gd name="T14" fmla="*/ 119 w 283"/>
                    <a:gd name="T15" fmla="*/ 0 h 222"/>
                    <a:gd name="T16" fmla="*/ 161 w 283"/>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3" h="222">
                      <a:moveTo>
                        <a:pt x="161" y="0"/>
                      </a:moveTo>
                      <a:lnTo>
                        <a:pt x="161" y="20"/>
                      </a:lnTo>
                      <a:lnTo>
                        <a:pt x="282" y="20"/>
                      </a:lnTo>
                      <a:lnTo>
                        <a:pt x="282" y="220"/>
                      </a:lnTo>
                      <a:lnTo>
                        <a:pt x="0" y="221"/>
                      </a:lnTo>
                      <a:lnTo>
                        <a:pt x="0" y="20"/>
                      </a:lnTo>
                      <a:lnTo>
                        <a:pt x="119" y="20"/>
                      </a:lnTo>
                      <a:lnTo>
                        <a:pt x="119" y="0"/>
                      </a:lnTo>
                      <a:lnTo>
                        <a:pt x="161"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34" name="Freeform 30"/>
                <p:cNvSpPr>
                  <a:spLocks/>
                </p:cNvSpPr>
                <p:nvPr/>
              </p:nvSpPr>
              <p:spPr bwMode="auto">
                <a:xfrm>
                  <a:off x="2956" y="1558"/>
                  <a:ext cx="283" cy="145"/>
                </a:xfrm>
                <a:custGeom>
                  <a:avLst/>
                  <a:gdLst>
                    <a:gd name="T0" fmla="*/ 282 w 283"/>
                    <a:gd name="T1" fmla="*/ 0 h 145"/>
                    <a:gd name="T2" fmla="*/ 282 w 283"/>
                    <a:gd name="T3" fmla="*/ 144 h 145"/>
                    <a:gd name="T4" fmla="*/ 0 w 283"/>
                    <a:gd name="T5" fmla="*/ 144 h 145"/>
                    <a:gd name="T6" fmla="*/ 0 w 283"/>
                    <a:gd name="T7" fmla="*/ 0 h 145"/>
                    <a:gd name="T8" fmla="*/ 282 w 283"/>
                    <a:gd name="T9" fmla="*/ 0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 h="145">
                      <a:moveTo>
                        <a:pt x="282" y="0"/>
                      </a:moveTo>
                      <a:lnTo>
                        <a:pt x="282" y="144"/>
                      </a:lnTo>
                      <a:lnTo>
                        <a:pt x="0" y="144"/>
                      </a:lnTo>
                      <a:lnTo>
                        <a:pt x="0" y="0"/>
                      </a:lnTo>
                      <a:lnTo>
                        <a:pt x="282" y="0"/>
                      </a:lnTo>
                    </a:path>
                  </a:pathLst>
                </a:custGeom>
                <a:solidFill>
                  <a:srgbClr val="60C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50" name="Group 31"/>
              <p:cNvGrpSpPr>
                <a:grpSpLocks/>
              </p:cNvGrpSpPr>
              <p:nvPr/>
            </p:nvGrpSpPr>
            <p:grpSpPr bwMode="auto">
              <a:xfrm>
                <a:off x="2927" y="1709"/>
                <a:ext cx="349" cy="24"/>
                <a:chOff x="2927" y="1709"/>
                <a:chExt cx="349" cy="24"/>
              </a:xfrm>
            </p:grpSpPr>
            <p:grpSp>
              <p:nvGrpSpPr>
                <p:cNvPr id="13425" name="Group 32"/>
                <p:cNvGrpSpPr>
                  <a:grpSpLocks/>
                </p:cNvGrpSpPr>
                <p:nvPr/>
              </p:nvGrpSpPr>
              <p:grpSpPr bwMode="auto">
                <a:xfrm>
                  <a:off x="3254" y="1709"/>
                  <a:ext cx="22" cy="22"/>
                  <a:chOff x="3254" y="1709"/>
                  <a:chExt cx="22" cy="22"/>
                </a:xfrm>
              </p:grpSpPr>
              <p:sp>
                <p:nvSpPr>
                  <p:cNvPr id="13430" name="Rectangle 33"/>
                  <p:cNvSpPr>
                    <a:spLocks noChangeArrowheads="1"/>
                  </p:cNvSpPr>
                  <p:nvPr/>
                </p:nvSpPr>
                <p:spPr bwMode="auto">
                  <a:xfrm>
                    <a:off x="3260" y="1711"/>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31" name="Line 34"/>
                  <p:cNvSpPr>
                    <a:spLocks noChangeShapeType="1"/>
                  </p:cNvSpPr>
                  <p:nvPr/>
                </p:nvSpPr>
                <p:spPr bwMode="auto">
                  <a:xfrm>
                    <a:off x="3274" y="1709"/>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2" name="Line 35"/>
                  <p:cNvSpPr>
                    <a:spLocks noChangeShapeType="1"/>
                  </p:cNvSpPr>
                  <p:nvPr/>
                </p:nvSpPr>
                <p:spPr bwMode="auto">
                  <a:xfrm>
                    <a:off x="3254" y="1709"/>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426" name="Group 36"/>
                <p:cNvGrpSpPr>
                  <a:grpSpLocks/>
                </p:cNvGrpSpPr>
                <p:nvPr/>
              </p:nvGrpSpPr>
              <p:grpSpPr bwMode="auto">
                <a:xfrm>
                  <a:off x="2927" y="1710"/>
                  <a:ext cx="22" cy="23"/>
                  <a:chOff x="2927" y="1710"/>
                  <a:chExt cx="22" cy="23"/>
                </a:xfrm>
              </p:grpSpPr>
              <p:sp>
                <p:nvSpPr>
                  <p:cNvPr id="13427" name="Rectangle 37"/>
                  <p:cNvSpPr>
                    <a:spLocks noChangeArrowheads="1"/>
                  </p:cNvSpPr>
                  <p:nvPr/>
                </p:nvSpPr>
                <p:spPr bwMode="auto">
                  <a:xfrm>
                    <a:off x="2933" y="1713"/>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28" name="Line 38"/>
                  <p:cNvSpPr>
                    <a:spLocks noChangeShapeType="1"/>
                  </p:cNvSpPr>
                  <p:nvPr/>
                </p:nvSpPr>
                <p:spPr bwMode="auto">
                  <a:xfrm>
                    <a:off x="2947" y="171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9" name="Line 39"/>
                  <p:cNvSpPr>
                    <a:spLocks noChangeShapeType="1"/>
                  </p:cNvSpPr>
                  <p:nvPr/>
                </p:nvSpPr>
                <p:spPr bwMode="auto">
                  <a:xfrm>
                    <a:off x="2927" y="171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351" name="Group 40"/>
              <p:cNvGrpSpPr>
                <a:grpSpLocks/>
              </p:cNvGrpSpPr>
              <p:nvPr/>
            </p:nvGrpSpPr>
            <p:grpSpPr bwMode="auto">
              <a:xfrm>
                <a:off x="2927" y="1480"/>
                <a:ext cx="348" cy="28"/>
                <a:chOff x="2927" y="1480"/>
                <a:chExt cx="348" cy="28"/>
              </a:xfrm>
            </p:grpSpPr>
            <p:grpSp>
              <p:nvGrpSpPr>
                <p:cNvPr id="13417" name="Group 41"/>
                <p:cNvGrpSpPr>
                  <a:grpSpLocks/>
                </p:cNvGrpSpPr>
                <p:nvPr/>
              </p:nvGrpSpPr>
              <p:grpSpPr bwMode="auto">
                <a:xfrm>
                  <a:off x="3254" y="1482"/>
                  <a:ext cx="21" cy="26"/>
                  <a:chOff x="3254" y="1482"/>
                  <a:chExt cx="21" cy="26"/>
                </a:xfrm>
              </p:grpSpPr>
              <p:sp>
                <p:nvSpPr>
                  <p:cNvPr id="13422" name="Rectangle 42"/>
                  <p:cNvSpPr>
                    <a:spLocks noChangeArrowheads="1"/>
                  </p:cNvSpPr>
                  <p:nvPr/>
                </p:nvSpPr>
                <p:spPr bwMode="auto">
                  <a:xfrm>
                    <a:off x="3259" y="1492"/>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23" name="Line 43"/>
                  <p:cNvSpPr>
                    <a:spLocks noChangeShapeType="1"/>
                  </p:cNvSpPr>
                  <p:nvPr/>
                </p:nvSpPr>
                <p:spPr bwMode="auto">
                  <a:xfrm flipV="1">
                    <a:off x="3273" y="1482"/>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4" name="Line 44"/>
                  <p:cNvSpPr>
                    <a:spLocks noChangeShapeType="1"/>
                  </p:cNvSpPr>
                  <p:nvPr/>
                </p:nvSpPr>
                <p:spPr bwMode="auto">
                  <a:xfrm flipV="1">
                    <a:off x="3254" y="1482"/>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418" name="Group 45"/>
                <p:cNvGrpSpPr>
                  <a:grpSpLocks/>
                </p:cNvGrpSpPr>
                <p:nvPr/>
              </p:nvGrpSpPr>
              <p:grpSpPr bwMode="auto">
                <a:xfrm>
                  <a:off x="2927" y="1480"/>
                  <a:ext cx="21" cy="26"/>
                  <a:chOff x="2927" y="1480"/>
                  <a:chExt cx="21" cy="26"/>
                </a:xfrm>
              </p:grpSpPr>
              <p:sp>
                <p:nvSpPr>
                  <p:cNvPr id="13419" name="Rectangle 46"/>
                  <p:cNvSpPr>
                    <a:spLocks noChangeArrowheads="1"/>
                  </p:cNvSpPr>
                  <p:nvPr/>
                </p:nvSpPr>
                <p:spPr bwMode="auto">
                  <a:xfrm>
                    <a:off x="2932" y="1490"/>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20" name="Line 47"/>
                  <p:cNvSpPr>
                    <a:spLocks noChangeShapeType="1"/>
                  </p:cNvSpPr>
                  <p:nvPr/>
                </p:nvSpPr>
                <p:spPr bwMode="auto">
                  <a:xfrm flipV="1">
                    <a:off x="2946" y="148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1" name="Line 48"/>
                  <p:cNvSpPr>
                    <a:spLocks noChangeShapeType="1"/>
                  </p:cNvSpPr>
                  <p:nvPr/>
                </p:nvSpPr>
                <p:spPr bwMode="auto">
                  <a:xfrm flipV="1">
                    <a:off x="2927" y="148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3352" name="Freeform 49"/>
              <p:cNvSpPr>
                <a:spLocks/>
              </p:cNvSpPr>
              <p:nvPr/>
            </p:nvSpPr>
            <p:spPr bwMode="auto">
              <a:xfrm>
                <a:off x="2591" y="1699"/>
                <a:ext cx="289" cy="43"/>
              </a:xfrm>
              <a:custGeom>
                <a:avLst/>
                <a:gdLst>
                  <a:gd name="T0" fmla="*/ 256 w 289"/>
                  <a:gd name="T1" fmla="*/ 1 h 43"/>
                  <a:gd name="T2" fmla="*/ 288 w 289"/>
                  <a:gd name="T3" fmla="*/ 33 h 43"/>
                  <a:gd name="T4" fmla="*/ 278 w 289"/>
                  <a:gd name="T5" fmla="*/ 42 h 43"/>
                  <a:gd name="T6" fmla="*/ 249 w 289"/>
                  <a:gd name="T7" fmla="*/ 15 h 43"/>
                  <a:gd name="T8" fmla="*/ 34 w 289"/>
                  <a:gd name="T9" fmla="*/ 15 h 43"/>
                  <a:gd name="T10" fmla="*/ 8 w 289"/>
                  <a:gd name="T11" fmla="*/ 34 h 43"/>
                  <a:gd name="T12" fmla="*/ 0 w 289"/>
                  <a:gd name="T13" fmla="*/ 22 h 43"/>
                  <a:gd name="T14" fmla="*/ 28 w 289"/>
                  <a:gd name="T15" fmla="*/ 0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9" h="43">
                    <a:moveTo>
                      <a:pt x="256" y="1"/>
                    </a:moveTo>
                    <a:lnTo>
                      <a:pt x="288" y="33"/>
                    </a:lnTo>
                    <a:lnTo>
                      <a:pt x="278" y="42"/>
                    </a:lnTo>
                    <a:lnTo>
                      <a:pt x="249" y="15"/>
                    </a:lnTo>
                    <a:lnTo>
                      <a:pt x="34" y="15"/>
                    </a:lnTo>
                    <a:lnTo>
                      <a:pt x="8" y="34"/>
                    </a:lnTo>
                    <a:lnTo>
                      <a:pt x="0" y="22"/>
                    </a:lnTo>
                    <a:lnTo>
                      <a:pt x="2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3" name="Rectangle 50"/>
              <p:cNvSpPr>
                <a:spLocks noChangeArrowheads="1"/>
              </p:cNvSpPr>
              <p:nvPr/>
            </p:nvSpPr>
            <p:spPr bwMode="auto">
              <a:xfrm>
                <a:off x="2581" y="1722"/>
                <a:ext cx="8" cy="91"/>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354" name="Rectangle 51"/>
              <p:cNvSpPr>
                <a:spLocks noChangeArrowheads="1"/>
              </p:cNvSpPr>
              <p:nvPr/>
            </p:nvSpPr>
            <p:spPr bwMode="auto">
              <a:xfrm>
                <a:off x="2550" y="1736"/>
                <a:ext cx="20" cy="2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3355" name="Group 52"/>
              <p:cNvGrpSpPr>
                <a:grpSpLocks/>
              </p:cNvGrpSpPr>
              <p:nvPr/>
            </p:nvGrpSpPr>
            <p:grpSpPr bwMode="auto">
              <a:xfrm>
                <a:off x="2727" y="1468"/>
                <a:ext cx="740" cy="20"/>
                <a:chOff x="2727" y="1468"/>
                <a:chExt cx="740" cy="20"/>
              </a:xfrm>
            </p:grpSpPr>
            <p:sp>
              <p:nvSpPr>
                <p:cNvPr id="13414" name="Freeform 53"/>
                <p:cNvSpPr>
                  <a:spLocks/>
                </p:cNvSpPr>
                <p:nvPr/>
              </p:nvSpPr>
              <p:spPr bwMode="auto">
                <a:xfrm>
                  <a:off x="3370" y="1468"/>
                  <a:ext cx="97" cy="20"/>
                </a:xfrm>
                <a:custGeom>
                  <a:avLst/>
                  <a:gdLst>
                    <a:gd name="T0" fmla="*/ 96 w 97"/>
                    <a:gd name="T1" fmla="*/ 0 h 20"/>
                    <a:gd name="T2" fmla="*/ 0 w 97"/>
                    <a:gd name="T3" fmla="*/ 0 h 20"/>
                    <a:gd name="T4" fmla="*/ 0 w 97"/>
                    <a:gd name="T5" fmla="*/ 18 h 20"/>
                    <a:gd name="T6" fmla="*/ 15 w 97"/>
                    <a:gd name="T7" fmla="*/ 18 h 20"/>
                    <a:gd name="T8" fmla="*/ 15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20">
                      <a:moveTo>
                        <a:pt x="96" y="0"/>
                      </a:moveTo>
                      <a:lnTo>
                        <a:pt x="0" y="0"/>
                      </a:lnTo>
                      <a:lnTo>
                        <a:pt x="0" y="18"/>
                      </a:lnTo>
                      <a:lnTo>
                        <a:pt x="15" y="18"/>
                      </a:lnTo>
                      <a:lnTo>
                        <a:pt x="15" y="13"/>
                      </a:lnTo>
                      <a:lnTo>
                        <a:pt x="81" y="13"/>
                      </a:lnTo>
                      <a:lnTo>
                        <a:pt x="81" y="19"/>
                      </a:lnTo>
                      <a:lnTo>
                        <a:pt x="96" y="19"/>
                      </a:lnTo>
                      <a:lnTo>
                        <a:pt x="96"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 name="Freeform 54"/>
                <p:cNvSpPr>
                  <a:spLocks/>
                </p:cNvSpPr>
                <p:nvPr/>
              </p:nvSpPr>
              <p:spPr bwMode="auto">
                <a:xfrm>
                  <a:off x="2727"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 name="Freeform 55"/>
                <p:cNvSpPr>
                  <a:spLocks/>
                </p:cNvSpPr>
                <p:nvPr/>
              </p:nvSpPr>
              <p:spPr bwMode="auto">
                <a:xfrm>
                  <a:off x="3048"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56" name="Group 56"/>
              <p:cNvGrpSpPr>
                <a:grpSpLocks/>
              </p:cNvGrpSpPr>
              <p:nvPr/>
            </p:nvGrpSpPr>
            <p:grpSpPr bwMode="auto">
              <a:xfrm>
                <a:off x="2600" y="1731"/>
                <a:ext cx="1470" cy="144"/>
                <a:chOff x="2600" y="1731"/>
                <a:chExt cx="1470" cy="144"/>
              </a:xfrm>
            </p:grpSpPr>
            <p:grpSp>
              <p:nvGrpSpPr>
                <p:cNvPr id="13360" name="Group 57"/>
                <p:cNvGrpSpPr>
                  <a:grpSpLocks/>
                </p:cNvGrpSpPr>
                <p:nvPr/>
              </p:nvGrpSpPr>
              <p:grpSpPr bwMode="auto">
                <a:xfrm>
                  <a:off x="3457" y="1738"/>
                  <a:ext cx="134" cy="137"/>
                  <a:chOff x="3457" y="1738"/>
                  <a:chExt cx="134" cy="137"/>
                </a:xfrm>
              </p:grpSpPr>
              <p:sp>
                <p:nvSpPr>
                  <p:cNvPr id="13402" name="Oval 58"/>
                  <p:cNvSpPr>
                    <a:spLocks noChangeArrowheads="1"/>
                  </p:cNvSpPr>
                  <p:nvPr/>
                </p:nvSpPr>
                <p:spPr bwMode="auto">
                  <a:xfrm>
                    <a:off x="3457" y="1738"/>
                    <a:ext cx="134" cy="137"/>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3403" name="Group 59"/>
                  <p:cNvGrpSpPr>
                    <a:grpSpLocks/>
                  </p:cNvGrpSpPr>
                  <p:nvPr/>
                </p:nvGrpSpPr>
                <p:grpSpPr bwMode="auto">
                  <a:xfrm>
                    <a:off x="3487" y="1768"/>
                    <a:ext cx="74" cy="76"/>
                    <a:chOff x="3487" y="1768"/>
                    <a:chExt cx="74" cy="76"/>
                  </a:xfrm>
                </p:grpSpPr>
                <p:grpSp>
                  <p:nvGrpSpPr>
                    <p:cNvPr id="13404" name="Group 60"/>
                    <p:cNvGrpSpPr>
                      <a:grpSpLocks/>
                    </p:cNvGrpSpPr>
                    <p:nvPr/>
                  </p:nvGrpSpPr>
                  <p:grpSpPr bwMode="auto">
                    <a:xfrm>
                      <a:off x="3487" y="1768"/>
                      <a:ext cx="74" cy="76"/>
                      <a:chOff x="3487" y="1768"/>
                      <a:chExt cx="74" cy="76"/>
                    </a:xfrm>
                  </p:grpSpPr>
                  <p:sp>
                    <p:nvSpPr>
                      <p:cNvPr id="13412" name="Oval 61"/>
                      <p:cNvSpPr>
                        <a:spLocks noChangeArrowheads="1"/>
                      </p:cNvSpPr>
                      <p:nvPr/>
                    </p:nvSpPr>
                    <p:spPr bwMode="auto">
                      <a:xfrm>
                        <a:off x="3487" y="1768"/>
                        <a:ext cx="74" cy="7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13" name="Oval 62"/>
                      <p:cNvSpPr>
                        <a:spLocks noChangeArrowheads="1"/>
                      </p:cNvSpPr>
                      <p:nvPr/>
                    </p:nvSpPr>
                    <p:spPr bwMode="auto">
                      <a:xfrm>
                        <a:off x="3496" y="1777"/>
                        <a:ext cx="56" cy="57"/>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3405" name="Group 63"/>
                    <p:cNvGrpSpPr>
                      <a:grpSpLocks/>
                    </p:cNvGrpSpPr>
                    <p:nvPr/>
                  </p:nvGrpSpPr>
                  <p:grpSpPr bwMode="auto">
                    <a:xfrm>
                      <a:off x="3495" y="1776"/>
                      <a:ext cx="65" cy="63"/>
                      <a:chOff x="3495" y="1776"/>
                      <a:chExt cx="65" cy="63"/>
                    </a:xfrm>
                  </p:grpSpPr>
                  <p:sp>
                    <p:nvSpPr>
                      <p:cNvPr id="13407" name="Freeform 64"/>
                      <p:cNvSpPr>
                        <a:spLocks/>
                      </p:cNvSpPr>
                      <p:nvPr/>
                    </p:nvSpPr>
                    <p:spPr bwMode="auto">
                      <a:xfrm>
                        <a:off x="3518" y="1776"/>
                        <a:ext cx="19" cy="17"/>
                      </a:xfrm>
                      <a:custGeom>
                        <a:avLst/>
                        <a:gdLst>
                          <a:gd name="T0" fmla="*/ 18 w 19"/>
                          <a:gd name="T1" fmla="*/ 4 h 17"/>
                          <a:gd name="T2" fmla="*/ 17 w 19"/>
                          <a:gd name="T3" fmla="*/ 7 h 17"/>
                          <a:gd name="T4" fmla="*/ 17 w 19"/>
                          <a:gd name="T5" fmla="*/ 10 h 17"/>
                          <a:gd name="T6" fmla="*/ 16 w 19"/>
                          <a:gd name="T7" fmla="*/ 11 h 17"/>
                          <a:gd name="T8" fmla="*/ 14 w 19"/>
                          <a:gd name="T9" fmla="*/ 14 h 17"/>
                          <a:gd name="T10" fmla="*/ 12 w 19"/>
                          <a:gd name="T11" fmla="*/ 14 h 17"/>
                          <a:gd name="T12" fmla="*/ 9 w 19"/>
                          <a:gd name="T13" fmla="*/ 16 h 17"/>
                          <a:gd name="T14" fmla="*/ 7 w 19"/>
                          <a:gd name="T15" fmla="*/ 16 h 17"/>
                          <a:gd name="T16" fmla="*/ 5 w 19"/>
                          <a:gd name="T17" fmla="*/ 14 h 17"/>
                          <a:gd name="T18" fmla="*/ 2 w 19"/>
                          <a:gd name="T19" fmla="*/ 11 h 17"/>
                          <a:gd name="T20" fmla="*/ 1 w 19"/>
                          <a:gd name="T21" fmla="*/ 8 h 17"/>
                          <a:gd name="T22" fmla="*/ 0 w 19"/>
                          <a:gd name="T23" fmla="*/ 4 h 17"/>
                          <a:gd name="T24" fmla="*/ 1 w 19"/>
                          <a:gd name="T25" fmla="*/ 1 h 17"/>
                          <a:gd name="T26" fmla="*/ 5 w 19"/>
                          <a:gd name="T27" fmla="*/ 0 h 17"/>
                          <a:gd name="T28" fmla="*/ 8 w 19"/>
                          <a:gd name="T29" fmla="*/ 0 h 17"/>
                          <a:gd name="T30" fmla="*/ 11 w 19"/>
                          <a:gd name="T31" fmla="*/ 1 h 17"/>
                          <a:gd name="T32" fmla="*/ 14 w 19"/>
                          <a:gd name="T33" fmla="*/ 1 h 17"/>
                          <a:gd name="T34" fmla="*/ 18 w 19"/>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 h="17">
                            <a:moveTo>
                              <a:pt x="18" y="4"/>
                            </a:moveTo>
                            <a:lnTo>
                              <a:pt x="17" y="7"/>
                            </a:lnTo>
                            <a:lnTo>
                              <a:pt x="17" y="10"/>
                            </a:lnTo>
                            <a:lnTo>
                              <a:pt x="16" y="11"/>
                            </a:lnTo>
                            <a:lnTo>
                              <a:pt x="14" y="14"/>
                            </a:lnTo>
                            <a:lnTo>
                              <a:pt x="12" y="14"/>
                            </a:lnTo>
                            <a:lnTo>
                              <a:pt x="9" y="16"/>
                            </a:lnTo>
                            <a:lnTo>
                              <a:pt x="7" y="16"/>
                            </a:lnTo>
                            <a:lnTo>
                              <a:pt x="5" y="14"/>
                            </a:lnTo>
                            <a:lnTo>
                              <a:pt x="2" y="11"/>
                            </a:lnTo>
                            <a:lnTo>
                              <a:pt x="1" y="8"/>
                            </a:lnTo>
                            <a:lnTo>
                              <a:pt x="0" y="4"/>
                            </a:lnTo>
                            <a:lnTo>
                              <a:pt x="1" y="1"/>
                            </a:lnTo>
                            <a:lnTo>
                              <a:pt x="5" y="0"/>
                            </a:lnTo>
                            <a:lnTo>
                              <a:pt x="8" y="0"/>
                            </a:lnTo>
                            <a:lnTo>
                              <a:pt x="11" y="1"/>
                            </a:lnTo>
                            <a:lnTo>
                              <a:pt x="14" y="1"/>
                            </a:lnTo>
                            <a:lnTo>
                              <a:pt x="18"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08" name="Freeform 65"/>
                      <p:cNvSpPr>
                        <a:spLocks/>
                      </p:cNvSpPr>
                      <p:nvPr/>
                    </p:nvSpPr>
                    <p:spPr bwMode="auto">
                      <a:xfrm>
                        <a:off x="3543" y="1793"/>
                        <a:ext cx="17" cy="19"/>
                      </a:xfrm>
                      <a:custGeom>
                        <a:avLst/>
                        <a:gdLst>
                          <a:gd name="T0" fmla="*/ 11 w 17"/>
                          <a:gd name="T1" fmla="*/ 0 h 19"/>
                          <a:gd name="T2" fmla="*/ 8 w 17"/>
                          <a:gd name="T3" fmla="*/ 0 h 19"/>
                          <a:gd name="T4" fmla="*/ 5 w 17"/>
                          <a:gd name="T5" fmla="*/ 2 h 19"/>
                          <a:gd name="T6" fmla="*/ 2 w 17"/>
                          <a:gd name="T7" fmla="*/ 2 h 19"/>
                          <a:gd name="T8" fmla="*/ 1 w 17"/>
                          <a:gd name="T9" fmla="*/ 5 h 19"/>
                          <a:gd name="T10" fmla="*/ 0 w 17"/>
                          <a:gd name="T11" fmla="*/ 8 h 19"/>
                          <a:gd name="T12" fmla="*/ 0 w 17"/>
                          <a:gd name="T13" fmla="*/ 11 h 19"/>
                          <a:gd name="T14" fmla="*/ 1 w 17"/>
                          <a:gd name="T15" fmla="*/ 15 h 19"/>
                          <a:gd name="T16" fmla="*/ 7 w 17"/>
                          <a:gd name="T17" fmla="*/ 17 h 19"/>
                          <a:gd name="T18" fmla="*/ 10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9">
                            <a:moveTo>
                              <a:pt x="11" y="0"/>
                            </a:moveTo>
                            <a:lnTo>
                              <a:pt x="8" y="0"/>
                            </a:lnTo>
                            <a:lnTo>
                              <a:pt x="5" y="2"/>
                            </a:lnTo>
                            <a:lnTo>
                              <a:pt x="2" y="2"/>
                            </a:lnTo>
                            <a:lnTo>
                              <a:pt x="1" y="5"/>
                            </a:lnTo>
                            <a:lnTo>
                              <a:pt x="0" y="8"/>
                            </a:lnTo>
                            <a:lnTo>
                              <a:pt x="0" y="11"/>
                            </a:lnTo>
                            <a:lnTo>
                              <a:pt x="1" y="15"/>
                            </a:lnTo>
                            <a:lnTo>
                              <a:pt x="7" y="17"/>
                            </a:lnTo>
                            <a:lnTo>
                              <a:pt x="10" y="18"/>
                            </a:lnTo>
                            <a:lnTo>
                              <a:pt x="14" y="17"/>
                            </a:lnTo>
                            <a:lnTo>
                              <a:pt x="16" y="14"/>
                            </a:lnTo>
                            <a:lnTo>
                              <a:pt x="16" y="11"/>
                            </a:lnTo>
                            <a:lnTo>
                              <a:pt x="14" y="7"/>
                            </a:lnTo>
                            <a:lnTo>
                              <a:pt x="14" y="3"/>
                            </a:lnTo>
                            <a:lnTo>
                              <a:pt x="1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09" name="Freeform 66"/>
                      <p:cNvSpPr>
                        <a:spLocks/>
                      </p:cNvSpPr>
                      <p:nvPr/>
                    </p:nvSpPr>
                    <p:spPr bwMode="auto">
                      <a:xfrm>
                        <a:off x="3495" y="1786"/>
                        <a:ext cx="17" cy="19"/>
                      </a:xfrm>
                      <a:custGeom>
                        <a:avLst/>
                        <a:gdLst>
                          <a:gd name="T0" fmla="*/ 6 w 17"/>
                          <a:gd name="T1" fmla="*/ 0 h 19"/>
                          <a:gd name="T2" fmla="*/ 12 w 17"/>
                          <a:gd name="T3" fmla="*/ 2 h 19"/>
                          <a:gd name="T4" fmla="*/ 14 w 17"/>
                          <a:gd name="T5" fmla="*/ 3 h 19"/>
                          <a:gd name="T6" fmla="*/ 14 w 17"/>
                          <a:gd name="T7" fmla="*/ 5 h 19"/>
                          <a:gd name="T8" fmla="*/ 16 w 17"/>
                          <a:gd name="T9" fmla="*/ 8 h 19"/>
                          <a:gd name="T10" fmla="*/ 16 w 17"/>
                          <a:gd name="T11" fmla="*/ 9 h 19"/>
                          <a:gd name="T12" fmla="*/ 14 w 17"/>
                          <a:gd name="T13" fmla="*/ 12 h 19"/>
                          <a:gd name="T14" fmla="*/ 13 w 17"/>
                          <a:gd name="T15" fmla="*/ 14 h 19"/>
                          <a:gd name="T16" fmla="*/ 12 w 17"/>
                          <a:gd name="T17" fmla="*/ 16 h 19"/>
                          <a:gd name="T18" fmla="*/ 9 w 17"/>
                          <a:gd name="T19" fmla="*/ 17 h 19"/>
                          <a:gd name="T20" fmla="*/ 6 w 17"/>
                          <a:gd name="T21" fmla="*/ 18 h 19"/>
                          <a:gd name="T22" fmla="*/ 2 w 17"/>
                          <a:gd name="T23" fmla="*/ 17 h 19"/>
                          <a:gd name="T24" fmla="*/ 0 w 17"/>
                          <a:gd name="T25" fmla="*/ 17 h 19"/>
                          <a:gd name="T26" fmla="*/ 1 w 17"/>
                          <a:gd name="T27" fmla="*/ 11 h 19"/>
                          <a:gd name="T28" fmla="*/ 1 w 17"/>
                          <a:gd name="T29" fmla="*/ 8 h 19"/>
                          <a:gd name="T30" fmla="*/ 4 w 17"/>
                          <a:gd name="T31" fmla="*/ 4 h 19"/>
                          <a:gd name="T32" fmla="*/ 6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9">
                            <a:moveTo>
                              <a:pt x="6" y="0"/>
                            </a:moveTo>
                            <a:lnTo>
                              <a:pt x="12" y="2"/>
                            </a:lnTo>
                            <a:lnTo>
                              <a:pt x="14" y="3"/>
                            </a:lnTo>
                            <a:lnTo>
                              <a:pt x="14" y="5"/>
                            </a:lnTo>
                            <a:lnTo>
                              <a:pt x="16" y="8"/>
                            </a:lnTo>
                            <a:lnTo>
                              <a:pt x="16" y="9"/>
                            </a:lnTo>
                            <a:lnTo>
                              <a:pt x="14" y="12"/>
                            </a:lnTo>
                            <a:lnTo>
                              <a:pt x="13" y="14"/>
                            </a:lnTo>
                            <a:lnTo>
                              <a:pt x="12" y="16"/>
                            </a:lnTo>
                            <a:lnTo>
                              <a:pt x="9" y="17"/>
                            </a:lnTo>
                            <a:lnTo>
                              <a:pt x="6" y="18"/>
                            </a:lnTo>
                            <a:lnTo>
                              <a:pt x="2" y="17"/>
                            </a:lnTo>
                            <a:lnTo>
                              <a:pt x="0" y="17"/>
                            </a:lnTo>
                            <a:lnTo>
                              <a:pt x="1" y="11"/>
                            </a:lnTo>
                            <a:lnTo>
                              <a:pt x="1" y="8"/>
                            </a:lnTo>
                            <a:lnTo>
                              <a:pt x="4" y="4"/>
                            </a:lnTo>
                            <a:lnTo>
                              <a:pt x="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0" name="Freeform 67"/>
                      <p:cNvSpPr>
                        <a:spLocks/>
                      </p:cNvSpPr>
                      <p:nvPr/>
                    </p:nvSpPr>
                    <p:spPr bwMode="auto">
                      <a:xfrm>
                        <a:off x="3530" y="1822"/>
                        <a:ext cx="17" cy="17"/>
                      </a:xfrm>
                      <a:custGeom>
                        <a:avLst/>
                        <a:gdLst>
                          <a:gd name="T0" fmla="*/ 16 w 17"/>
                          <a:gd name="T1" fmla="*/ 6 h 17"/>
                          <a:gd name="T2" fmla="*/ 15 w 17"/>
                          <a:gd name="T3" fmla="*/ 4 h 17"/>
                          <a:gd name="T4" fmla="*/ 13 w 17"/>
                          <a:gd name="T5" fmla="*/ 2 h 17"/>
                          <a:gd name="T6" fmla="*/ 12 w 17"/>
                          <a:gd name="T7" fmla="*/ 1 h 17"/>
                          <a:gd name="T8" fmla="*/ 9 w 17"/>
                          <a:gd name="T9" fmla="*/ 0 h 17"/>
                          <a:gd name="T10" fmla="*/ 7 w 17"/>
                          <a:gd name="T11" fmla="*/ 0 h 17"/>
                          <a:gd name="T12" fmla="*/ 4 w 17"/>
                          <a:gd name="T13" fmla="*/ 1 h 17"/>
                          <a:gd name="T14" fmla="*/ 1 w 17"/>
                          <a:gd name="T15" fmla="*/ 2 h 17"/>
                          <a:gd name="T16" fmla="*/ 0 w 17"/>
                          <a:gd name="T17" fmla="*/ 5 h 17"/>
                          <a:gd name="T18" fmla="*/ 0 w 17"/>
                          <a:gd name="T19" fmla="*/ 9 h 17"/>
                          <a:gd name="T20" fmla="*/ 0 w 17"/>
                          <a:gd name="T21" fmla="*/ 12 h 17"/>
                          <a:gd name="T22" fmla="*/ 1 w 17"/>
                          <a:gd name="T23" fmla="*/ 16 h 17"/>
                          <a:gd name="T24" fmla="*/ 6 w 17"/>
                          <a:gd name="T25" fmla="*/ 14 h 17"/>
                          <a:gd name="T26" fmla="*/ 10 w 17"/>
                          <a:gd name="T27" fmla="*/ 12 h 17"/>
                          <a:gd name="T28" fmla="*/ 14 w 17"/>
                          <a:gd name="T29" fmla="*/ 9 h 17"/>
                          <a:gd name="T30" fmla="*/ 16 w 17"/>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7">
                            <a:moveTo>
                              <a:pt x="16" y="6"/>
                            </a:moveTo>
                            <a:lnTo>
                              <a:pt x="15" y="4"/>
                            </a:lnTo>
                            <a:lnTo>
                              <a:pt x="13" y="2"/>
                            </a:lnTo>
                            <a:lnTo>
                              <a:pt x="12" y="1"/>
                            </a:lnTo>
                            <a:lnTo>
                              <a:pt x="9" y="0"/>
                            </a:lnTo>
                            <a:lnTo>
                              <a:pt x="7" y="0"/>
                            </a:lnTo>
                            <a:lnTo>
                              <a:pt x="4" y="1"/>
                            </a:lnTo>
                            <a:lnTo>
                              <a:pt x="1" y="2"/>
                            </a:lnTo>
                            <a:lnTo>
                              <a:pt x="0" y="5"/>
                            </a:lnTo>
                            <a:lnTo>
                              <a:pt x="0" y="9"/>
                            </a:lnTo>
                            <a:lnTo>
                              <a:pt x="0" y="12"/>
                            </a:lnTo>
                            <a:lnTo>
                              <a:pt x="1" y="16"/>
                            </a:lnTo>
                            <a:lnTo>
                              <a:pt x="6" y="14"/>
                            </a:lnTo>
                            <a:lnTo>
                              <a:pt x="10" y="12"/>
                            </a:lnTo>
                            <a:lnTo>
                              <a:pt x="14" y="9"/>
                            </a:lnTo>
                            <a:lnTo>
                              <a:pt x="16"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1" name="Freeform 68"/>
                      <p:cNvSpPr>
                        <a:spLocks/>
                      </p:cNvSpPr>
                      <p:nvPr/>
                    </p:nvSpPr>
                    <p:spPr bwMode="auto">
                      <a:xfrm>
                        <a:off x="3498" y="1817"/>
                        <a:ext cx="17" cy="17"/>
                      </a:xfrm>
                      <a:custGeom>
                        <a:avLst/>
                        <a:gdLst>
                          <a:gd name="T0" fmla="*/ 0 w 17"/>
                          <a:gd name="T1" fmla="*/ 4 h 17"/>
                          <a:gd name="T2" fmla="*/ 1 w 17"/>
                          <a:gd name="T3" fmla="*/ 2 h 17"/>
                          <a:gd name="T4" fmla="*/ 3 w 17"/>
                          <a:gd name="T5" fmla="*/ 1 h 17"/>
                          <a:gd name="T6" fmla="*/ 4 w 17"/>
                          <a:gd name="T7" fmla="*/ 1 h 17"/>
                          <a:gd name="T8" fmla="*/ 7 w 17"/>
                          <a:gd name="T9" fmla="*/ 0 h 17"/>
                          <a:gd name="T10" fmla="*/ 10 w 17"/>
                          <a:gd name="T11" fmla="*/ 1 h 17"/>
                          <a:gd name="T12" fmla="*/ 12 w 17"/>
                          <a:gd name="T13" fmla="*/ 2 h 17"/>
                          <a:gd name="T14" fmla="*/ 13 w 17"/>
                          <a:gd name="T15" fmla="*/ 3 h 17"/>
                          <a:gd name="T16" fmla="*/ 14 w 17"/>
                          <a:gd name="T17" fmla="*/ 5 h 17"/>
                          <a:gd name="T18" fmla="*/ 16 w 17"/>
                          <a:gd name="T19" fmla="*/ 8 h 17"/>
                          <a:gd name="T20" fmla="*/ 16 w 17"/>
                          <a:gd name="T21" fmla="*/ 10 h 17"/>
                          <a:gd name="T22" fmla="*/ 14 w 17"/>
                          <a:gd name="T23" fmla="*/ 13 h 17"/>
                          <a:gd name="T24" fmla="*/ 11 w 17"/>
                          <a:gd name="T25" fmla="*/ 16 h 17"/>
                          <a:gd name="T26" fmla="*/ 7 w 17"/>
                          <a:gd name="T27" fmla="*/ 13 h 17"/>
                          <a:gd name="T28" fmla="*/ 4 w 17"/>
                          <a:gd name="T29" fmla="*/ 11 h 17"/>
                          <a:gd name="T30" fmla="*/ 2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7">
                            <a:moveTo>
                              <a:pt x="0" y="4"/>
                            </a:moveTo>
                            <a:lnTo>
                              <a:pt x="1" y="2"/>
                            </a:lnTo>
                            <a:lnTo>
                              <a:pt x="3" y="1"/>
                            </a:lnTo>
                            <a:lnTo>
                              <a:pt x="4" y="1"/>
                            </a:lnTo>
                            <a:lnTo>
                              <a:pt x="7" y="0"/>
                            </a:lnTo>
                            <a:lnTo>
                              <a:pt x="10" y="1"/>
                            </a:lnTo>
                            <a:lnTo>
                              <a:pt x="12" y="2"/>
                            </a:lnTo>
                            <a:lnTo>
                              <a:pt x="13" y="3"/>
                            </a:lnTo>
                            <a:lnTo>
                              <a:pt x="14" y="5"/>
                            </a:lnTo>
                            <a:lnTo>
                              <a:pt x="16" y="8"/>
                            </a:lnTo>
                            <a:lnTo>
                              <a:pt x="16" y="10"/>
                            </a:lnTo>
                            <a:lnTo>
                              <a:pt x="14" y="13"/>
                            </a:lnTo>
                            <a:lnTo>
                              <a:pt x="11" y="16"/>
                            </a:lnTo>
                            <a:lnTo>
                              <a:pt x="7" y="13"/>
                            </a:lnTo>
                            <a:lnTo>
                              <a:pt x="4" y="11"/>
                            </a:lnTo>
                            <a:lnTo>
                              <a:pt x="2" y="7"/>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406" name="Oval 69"/>
                    <p:cNvSpPr>
                      <a:spLocks noChangeArrowheads="1"/>
                    </p:cNvSpPr>
                    <p:nvPr/>
                  </p:nvSpPr>
                  <p:spPr bwMode="auto">
                    <a:xfrm>
                      <a:off x="3519" y="1801"/>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grpSp>
              <p:nvGrpSpPr>
                <p:cNvPr id="13361" name="Group 70"/>
                <p:cNvGrpSpPr>
                  <a:grpSpLocks/>
                </p:cNvGrpSpPr>
                <p:nvPr/>
              </p:nvGrpSpPr>
              <p:grpSpPr bwMode="auto">
                <a:xfrm>
                  <a:off x="2744" y="1731"/>
                  <a:ext cx="134" cy="137"/>
                  <a:chOff x="2744" y="1731"/>
                  <a:chExt cx="134" cy="137"/>
                </a:xfrm>
              </p:grpSpPr>
              <p:sp>
                <p:nvSpPr>
                  <p:cNvPr id="13389" name="Oval 71"/>
                  <p:cNvSpPr>
                    <a:spLocks noChangeArrowheads="1"/>
                  </p:cNvSpPr>
                  <p:nvPr/>
                </p:nvSpPr>
                <p:spPr bwMode="auto">
                  <a:xfrm>
                    <a:off x="2744" y="1731"/>
                    <a:ext cx="134" cy="137"/>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3390" name="Group 72"/>
                  <p:cNvGrpSpPr>
                    <a:grpSpLocks/>
                  </p:cNvGrpSpPr>
                  <p:nvPr/>
                </p:nvGrpSpPr>
                <p:grpSpPr bwMode="auto">
                  <a:xfrm>
                    <a:off x="2774" y="1762"/>
                    <a:ext cx="74" cy="75"/>
                    <a:chOff x="2774" y="1762"/>
                    <a:chExt cx="74" cy="75"/>
                  </a:xfrm>
                </p:grpSpPr>
                <p:grpSp>
                  <p:nvGrpSpPr>
                    <p:cNvPr id="13391" name="Group 73"/>
                    <p:cNvGrpSpPr>
                      <a:grpSpLocks/>
                    </p:cNvGrpSpPr>
                    <p:nvPr/>
                  </p:nvGrpSpPr>
                  <p:grpSpPr bwMode="auto">
                    <a:xfrm>
                      <a:off x="2774" y="1762"/>
                      <a:ext cx="74" cy="75"/>
                      <a:chOff x="2774" y="1762"/>
                      <a:chExt cx="74" cy="75"/>
                    </a:xfrm>
                  </p:grpSpPr>
                  <p:grpSp>
                    <p:nvGrpSpPr>
                      <p:cNvPr id="13393" name="Group 74"/>
                      <p:cNvGrpSpPr>
                        <a:grpSpLocks/>
                      </p:cNvGrpSpPr>
                      <p:nvPr/>
                    </p:nvGrpSpPr>
                    <p:grpSpPr bwMode="auto">
                      <a:xfrm>
                        <a:off x="2774" y="1762"/>
                        <a:ext cx="74" cy="75"/>
                        <a:chOff x="2774" y="1762"/>
                        <a:chExt cx="74" cy="75"/>
                      </a:xfrm>
                    </p:grpSpPr>
                    <p:sp>
                      <p:nvSpPr>
                        <p:cNvPr id="13400" name="Oval 75"/>
                        <p:cNvSpPr>
                          <a:spLocks noChangeArrowheads="1"/>
                        </p:cNvSpPr>
                        <p:nvPr/>
                      </p:nvSpPr>
                      <p:spPr bwMode="auto">
                        <a:xfrm>
                          <a:off x="2774" y="1762"/>
                          <a:ext cx="74" cy="75"/>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01" name="Oval 76"/>
                        <p:cNvSpPr>
                          <a:spLocks noChangeArrowheads="1"/>
                        </p:cNvSpPr>
                        <p:nvPr/>
                      </p:nvSpPr>
                      <p:spPr bwMode="auto">
                        <a:xfrm>
                          <a:off x="2783" y="1771"/>
                          <a:ext cx="56" cy="5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3394" name="Group 77"/>
                      <p:cNvGrpSpPr>
                        <a:grpSpLocks/>
                      </p:cNvGrpSpPr>
                      <p:nvPr/>
                    </p:nvGrpSpPr>
                    <p:grpSpPr bwMode="auto">
                      <a:xfrm>
                        <a:off x="2781" y="1770"/>
                        <a:ext cx="60" cy="60"/>
                        <a:chOff x="2781" y="1770"/>
                        <a:chExt cx="60" cy="60"/>
                      </a:xfrm>
                    </p:grpSpPr>
                    <p:sp>
                      <p:nvSpPr>
                        <p:cNvPr id="13395" name="Freeform 78"/>
                        <p:cNvSpPr>
                          <a:spLocks/>
                        </p:cNvSpPr>
                        <p:nvPr/>
                      </p:nvSpPr>
                      <p:spPr bwMode="auto">
                        <a:xfrm>
                          <a:off x="2820" y="1772"/>
                          <a:ext cx="18" cy="21"/>
                        </a:xfrm>
                        <a:custGeom>
                          <a:avLst/>
                          <a:gdLst>
                            <a:gd name="T0" fmla="*/ 7 w 18"/>
                            <a:gd name="T1" fmla="*/ 0 h 21"/>
                            <a:gd name="T2" fmla="*/ 0 w 18"/>
                            <a:gd name="T3" fmla="*/ 17 h 21"/>
                            <a:gd name="T4" fmla="*/ 3 w 18"/>
                            <a:gd name="T5" fmla="*/ 20 h 21"/>
                            <a:gd name="T6" fmla="*/ 17 w 18"/>
                            <a:gd name="T7" fmla="*/ 10 h 21"/>
                            <a:gd name="T8" fmla="*/ 14 w 18"/>
                            <a:gd name="T9" fmla="*/ 6 h 21"/>
                            <a:gd name="T10" fmla="*/ 11 w 18"/>
                            <a:gd name="T11" fmla="*/ 3 h 21"/>
                            <a:gd name="T12" fmla="*/ 7 w 1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21">
                              <a:moveTo>
                                <a:pt x="7" y="0"/>
                              </a:moveTo>
                              <a:lnTo>
                                <a:pt x="0" y="17"/>
                              </a:lnTo>
                              <a:lnTo>
                                <a:pt x="3" y="20"/>
                              </a:lnTo>
                              <a:lnTo>
                                <a:pt x="17" y="10"/>
                              </a:lnTo>
                              <a:lnTo>
                                <a:pt x="14" y="6"/>
                              </a:lnTo>
                              <a:lnTo>
                                <a:pt x="11" y="3"/>
                              </a:lnTo>
                              <a:lnTo>
                                <a:pt x="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96" name="Freeform 79"/>
                        <p:cNvSpPr>
                          <a:spLocks/>
                        </p:cNvSpPr>
                        <p:nvPr/>
                      </p:nvSpPr>
                      <p:spPr bwMode="auto">
                        <a:xfrm>
                          <a:off x="2791" y="1770"/>
                          <a:ext cx="17" cy="20"/>
                        </a:xfrm>
                        <a:custGeom>
                          <a:avLst/>
                          <a:gdLst>
                            <a:gd name="T0" fmla="*/ 11 w 17"/>
                            <a:gd name="T1" fmla="*/ 0 h 20"/>
                            <a:gd name="T2" fmla="*/ 16 w 17"/>
                            <a:gd name="T3" fmla="*/ 17 h 20"/>
                            <a:gd name="T4" fmla="*/ 12 w 17"/>
                            <a:gd name="T5" fmla="*/ 19 h 20"/>
                            <a:gd name="T6" fmla="*/ 0 w 17"/>
                            <a:gd name="T7" fmla="*/ 7 h 20"/>
                            <a:gd name="T8" fmla="*/ 2 w 17"/>
                            <a:gd name="T9" fmla="*/ 4 h 20"/>
                            <a:gd name="T10" fmla="*/ 5 w 17"/>
                            <a:gd name="T11" fmla="*/ 2 h 20"/>
                            <a:gd name="T12" fmla="*/ 11 w 1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0">
                              <a:moveTo>
                                <a:pt x="11" y="0"/>
                              </a:moveTo>
                              <a:lnTo>
                                <a:pt x="16" y="17"/>
                              </a:lnTo>
                              <a:lnTo>
                                <a:pt x="12" y="19"/>
                              </a:lnTo>
                              <a:lnTo>
                                <a:pt x="0" y="7"/>
                              </a:lnTo>
                              <a:lnTo>
                                <a:pt x="2" y="4"/>
                              </a:lnTo>
                              <a:lnTo>
                                <a:pt x="5" y="2"/>
                              </a:lnTo>
                              <a:lnTo>
                                <a:pt x="1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97" name="Freeform 80"/>
                        <p:cNvSpPr>
                          <a:spLocks/>
                        </p:cNvSpPr>
                        <p:nvPr/>
                      </p:nvSpPr>
                      <p:spPr bwMode="auto">
                        <a:xfrm>
                          <a:off x="2822" y="1804"/>
                          <a:ext cx="19" cy="17"/>
                        </a:xfrm>
                        <a:custGeom>
                          <a:avLst/>
                          <a:gdLst>
                            <a:gd name="T0" fmla="*/ 3 w 19"/>
                            <a:gd name="T1" fmla="*/ 0 h 17"/>
                            <a:gd name="T2" fmla="*/ 18 w 19"/>
                            <a:gd name="T3" fmla="*/ 3 h 17"/>
                            <a:gd name="T4" fmla="*/ 18 w 19"/>
                            <a:gd name="T5" fmla="*/ 7 h 17"/>
                            <a:gd name="T6" fmla="*/ 17 w 19"/>
                            <a:gd name="T7" fmla="*/ 11 h 17"/>
                            <a:gd name="T8" fmla="*/ 14 w 19"/>
                            <a:gd name="T9" fmla="*/ 16 h 17"/>
                            <a:gd name="T10" fmla="*/ 0 w 19"/>
                            <a:gd name="T11" fmla="*/ 4 h 17"/>
                            <a:gd name="T12" fmla="*/ 3 w 19"/>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3" y="0"/>
                              </a:moveTo>
                              <a:lnTo>
                                <a:pt x="18" y="3"/>
                              </a:lnTo>
                              <a:lnTo>
                                <a:pt x="18" y="7"/>
                              </a:lnTo>
                              <a:lnTo>
                                <a:pt x="17" y="11"/>
                              </a:lnTo>
                              <a:lnTo>
                                <a:pt x="14" y="16"/>
                              </a:lnTo>
                              <a:lnTo>
                                <a:pt x="0" y="4"/>
                              </a:lnTo>
                              <a:lnTo>
                                <a:pt x="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98" name="Freeform 81"/>
                        <p:cNvSpPr>
                          <a:spLocks/>
                        </p:cNvSpPr>
                        <p:nvPr/>
                      </p:nvSpPr>
                      <p:spPr bwMode="auto">
                        <a:xfrm>
                          <a:off x="2801" y="1813"/>
                          <a:ext cx="17" cy="17"/>
                        </a:xfrm>
                        <a:custGeom>
                          <a:avLst/>
                          <a:gdLst>
                            <a:gd name="T0" fmla="*/ 12 w 17"/>
                            <a:gd name="T1" fmla="*/ 0 h 17"/>
                            <a:gd name="T2" fmla="*/ 16 w 17"/>
                            <a:gd name="T3" fmla="*/ 16 h 17"/>
                            <a:gd name="T4" fmla="*/ 9 w 17"/>
                            <a:gd name="T5" fmla="*/ 16 h 17"/>
                            <a:gd name="T6" fmla="*/ 4 w 17"/>
                            <a:gd name="T7" fmla="*/ 15 h 17"/>
                            <a:gd name="T8" fmla="*/ 0 w 17"/>
                            <a:gd name="T9" fmla="*/ 15 h 17"/>
                            <a:gd name="T10" fmla="*/ 8 w 17"/>
                            <a:gd name="T11" fmla="*/ 0 h 17"/>
                            <a:gd name="T12" fmla="*/ 12 w 17"/>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7">
                              <a:moveTo>
                                <a:pt x="12" y="0"/>
                              </a:moveTo>
                              <a:lnTo>
                                <a:pt x="16" y="16"/>
                              </a:lnTo>
                              <a:lnTo>
                                <a:pt x="9" y="16"/>
                              </a:lnTo>
                              <a:lnTo>
                                <a:pt x="4" y="15"/>
                              </a:lnTo>
                              <a:lnTo>
                                <a:pt x="0" y="15"/>
                              </a:lnTo>
                              <a:lnTo>
                                <a:pt x="8" y="0"/>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99" name="Freeform 82"/>
                        <p:cNvSpPr>
                          <a:spLocks/>
                        </p:cNvSpPr>
                        <p:nvPr/>
                      </p:nvSpPr>
                      <p:spPr bwMode="auto">
                        <a:xfrm>
                          <a:off x="2781" y="1801"/>
                          <a:ext cx="18" cy="17"/>
                        </a:xfrm>
                        <a:custGeom>
                          <a:avLst/>
                          <a:gdLst>
                            <a:gd name="T0" fmla="*/ 17 w 18"/>
                            <a:gd name="T1" fmla="*/ 6 h 17"/>
                            <a:gd name="T2" fmla="*/ 2 w 18"/>
                            <a:gd name="T3" fmla="*/ 16 h 17"/>
                            <a:gd name="T4" fmla="*/ 1 w 18"/>
                            <a:gd name="T5" fmla="*/ 11 h 17"/>
                            <a:gd name="T6" fmla="*/ 1 w 18"/>
                            <a:gd name="T7" fmla="*/ 6 h 17"/>
                            <a:gd name="T8" fmla="*/ 0 w 18"/>
                            <a:gd name="T9" fmla="*/ 0 h 17"/>
                            <a:gd name="T10" fmla="*/ 16 w 18"/>
                            <a:gd name="T11" fmla="*/ 0 h 17"/>
                            <a:gd name="T12" fmla="*/ 17 w 18"/>
                            <a:gd name="T13" fmla="*/ 6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7">
                              <a:moveTo>
                                <a:pt x="17" y="6"/>
                              </a:moveTo>
                              <a:lnTo>
                                <a:pt x="2" y="16"/>
                              </a:lnTo>
                              <a:lnTo>
                                <a:pt x="1" y="11"/>
                              </a:lnTo>
                              <a:lnTo>
                                <a:pt x="1" y="6"/>
                              </a:lnTo>
                              <a:lnTo>
                                <a:pt x="0" y="0"/>
                              </a:lnTo>
                              <a:lnTo>
                                <a:pt x="16" y="0"/>
                              </a:lnTo>
                              <a:lnTo>
                                <a:pt x="17"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392" name="Oval 83"/>
                    <p:cNvSpPr>
                      <a:spLocks noChangeArrowheads="1"/>
                    </p:cNvSpPr>
                    <p:nvPr/>
                  </p:nvSpPr>
                  <p:spPr bwMode="auto">
                    <a:xfrm>
                      <a:off x="2806" y="1794"/>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grpSp>
              <p:nvGrpSpPr>
                <p:cNvPr id="13362" name="Group 84"/>
                <p:cNvGrpSpPr>
                  <a:grpSpLocks/>
                </p:cNvGrpSpPr>
                <p:nvPr/>
              </p:nvGrpSpPr>
              <p:grpSpPr bwMode="auto">
                <a:xfrm>
                  <a:off x="2600" y="1731"/>
                  <a:ext cx="135" cy="136"/>
                  <a:chOff x="2600" y="1731"/>
                  <a:chExt cx="135" cy="136"/>
                </a:xfrm>
              </p:grpSpPr>
              <p:sp>
                <p:nvSpPr>
                  <p:cNvPr id="13376" name="Oval 85"/>
                  <p:cNvSpPr>
                    <a:spLocks noChangeArrowheads="1"/>
                  </p:cNvSpPr>
                  <p:nvPr/>
                </p:nvSpPr>
                <p:spPr bwMode="auto">
                  <a:xfrm>
                    <a:off x="2600" y="1731"/>
                    <a:ext cx="135" cy="136"/>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3377" name="Group 86"/>
                  <p:cNvGrpSpPr>
                    <a:grpSpLocks/>
                  </p:cNvGrpSpPr>
                  <p:nvPr/>
                </p:nvGrpSpPr>
                <p:grpSpPr bwMode="auto">
                  <a:xfrm>
                    <a:off x="2630" y="1761"/>
                    <a:ext cx="75" cy="76"/>
                    <a:chOff x="2630" y="1761"/>
                    <a:chExt cx="75" cy="76"/>
                  </a:xfrm>
                </p:grpSpPr>
                <p:grpSp>
                  <p:nvGrpSpPr>
                    <p:cNvPr id="13378" name="Group 87"/>
                    <p:cNvGrpSpPr>
                      <a:grpSpLocks/>
                    </p:cNvGrpSpPr>
                    <p:nvPr/>
                  </p:nvGrpSpPr>
                  <p:grpSpPr bwMode="auto">
                    <a:xfrm>
                      <a:off x="2630" y="1761"/>
                      <a:ext cx="75" cy="76"/>
                      <a:chOff x="2630" y="1761"/>
                      <a:chExt cx="75" cy="76"/>
                    </a:xfrm>
                  </p:grpSpPr>
                  <p:grpSp>
                    <p:nvGrpSpPr>
                      <p:cNvPr id="13380" name="Group 88"/>
                      <p:cNvGrpSpPr>
                        <a:grpSpLocks/>
                      </p:cNvGrpSpPr>
                      <p:nvPr/>
                    </p:nvGrpSpPr>
                    <p:grpSpPr bwMode="auto">
                      <a:xfrm>
                        <a:off x="2630" y="1761"/>
                        <a:ext cx="75" cy="76"/>
                        <a:chOff x="2630" y="1761"/>
                        <a:chExt cx="75" cy="76"/>
                      </a:xfrm>
                    </p:grpSpPr>
                    <p:sp>
                      <p:nvSpPr>
                        <p:cNvPr id="13387" name="Oval 89"/>
                        <p:cNvSpPr>
                          <a:spLocks noChangeArrowheads="1"/>
                        </p:cNvSpPr>
                        <p:nvPr/>
                      </p:nvSpPr>
                      <p:spPr bwMode="auto">
                        <a:xfrm>
                          <a:off x="2630" y="1761"/>
                          <a:ext cx="75" cy="7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388" name="Oval 90"/>
                        <p:cNvSpPr>
                          <a:spLocks noChangeArrowheads="1"/>
                        </p:cNvSpPr>
                        <p:nvPr/>
                      </p:nvSpPr>
                      <p:spPr bwMode="auto">
                        <a:xfrm>
                          <a:off x="2639" y="1770"/>
                          <a:ext cx="56" cy="57"/>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3381" name="Group 91"/>
                      <p:cNvGrpSpPr>
                        <a:grpSpLocks/>
                      </p:cNvGrpSpPr>
                      <p:nvPr/>
                    </p:nvGrpSpPr>
                    <p:grpSpPr bwMode="auto">
                      <a:xfrm>
                        <a:off x="2638" y="1769"/>
                        <a:ext cx="60" cy="61"/>
                        <a:chOff x="2638" y="1769"/>
                        <a:chExt cx="60" cy="61"/>
                      </a:xfrm>
                    </p:grpSpPr>
                    <p:sp>
                      <p:nvSpPr>
                        <p:cNvPr id="13382" name="Freeform 92"/>
                        <p:cNvSpPr>
                          <a:spLocks/>
                        </p:cNvSpPr>
                        <p:nvPr/>
                      </p:nvSpPr>
                      <p:spPr bwMode="auto">
                        <a:xfrm>
                          <a:off x="2676" y="1771"/>
                          <a:ext cx="18" cy="21"/>
                        </a:xfrm>
                        <a:custGeom>
                          <a:avLst/>
                          <a:gdLst>
                            <a:gd name="T0" fmla="*/ 8 w 18"/>
                            <a:gd name="T1" fmla="*/ 0 h 21"/>
                            <a:gd name="T2" fmla="*/ 0 w 18"/>
                            <a:gd name="T3" fmla="*/ 17 h 21"/>
                            <a:gd name="T4" fmla="*/ 3 w 18"/>
                            <a:gd name="T5" fmla="*/ 20 h 21"/>
                            <a:gd name="T6" fmla="*/ 17 w 18"/>
                            <a:gd name="T7" fmla="*/ 10 h 21"/>
                            <a:gd name="T8" fmla="*/ 14 w 18"/>
                            <a:gd name="T9" fmla="*/ 6 h 21"/>
                            <a:gd name="T10" fmla="*/ 12 w 18"/>
                            <a:gd name="T11" fmla="*/ 3 h 21"/>
                            <a:gd name="T12" fmla="*/ 8 w 1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21">
                              <a:moveTo>
                                <a:pt x="8" y="0"/>
                              </a:moveTo>
                              <a:lnTo>
                                <a:pt x="0" y="17"/>
                              </a:lnTo>
                              <a:lnTo>
                                <a:pt x="3" y="20"/>
                              </a:lnTo>
                              <a:lnTo>
                                <a:pt x="17" y="10"/>
                              </a:lnTo>
                              <a:lnTo>
                                <a:pt x="14" y="6"/>
                              </a:lnTo>
                              <a:lnTo>
                                <a:pt x="12" y="3"/>
                              </a:lnTo>
                              <a:lnTo>
                                <a:pt x="8"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3" name="Freeform 93"/>
                        <p:cNvSpPr>
                          <a:spLocks/>
                        </p:cNvSpPr>
                        <p:nvPr/>
                      </p:nvSpPr>
                      <p:spPr bwMode="auto">
                        <a:xfrm>
                          <a:off x="2647" y="1769"/>
                          <a:ext cx="17" cy="20"/>
                        </a:xfrm>
                        <a:custGeom>
                          <a:avLst/>
                          <a:gdLst>
                            <a:gd name="T0" fmla="*/ 12 w 17"/>
                            <a:gd name="T1" fmla="*/ 0 h 20"/>
                            <a:gd name="T2" fmla="*/ 16 w 17"/>
                            <a:gd name="T3" fmla="*/ 17 h 20"/>
                            <a:gd name="T4" fmla="*/ 12 w 17"/>
                            <a:gd name="T5" fmla="*/ 19 h 20"/>
                            <a:gd name="T6" fmla="*/ 0 w 17"/>
                            <a:gd name="T7" fmla="*/ 7 h 20"/>
                            <a:gd name="T8" fmla="*/ 3 w 17"/>
                            <a:gd name="T9" fmla="*/ 5 h 20"/>
                            <a:gd name="T10" fmla="*/ 5 w 17"/>
                            <a:gd name="T11" fmla="*/ 2 h 20"/>
                            <a:gd name="T12" fmla="*/ 12 w 1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0">
                              <a:moveTo>
                                <a:pt x="12" y="0"/>
                              </a:moveTo>
                              <a:lnTo>
                                <a:pt x="16" y="17"/>
                              </a:lnTo>
                              <a:lnTo>
                                <a:pt x="12" y="19"/>
                              </a:lnTo>
                              <a:lnTo>
                                <a:pt x="0" y="7"/>
                              </a:lnTo>
                              <a:lnTo>
                                <a:pt x="3" y="5"/>
                              </a:lnTo>
                              <a:lnTo>
                                <a:pt x="5" y="2"/>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4" name="Freeform 94"/>
                        <p:cNvSpPr>
                          <a:spLocks/>
                        </p:cNvSpPr>
                        <p:nvPr/>
                      </p:nvSpPr>
                      <p:spPr bwMode="auto">
                        <a:xfrm>
                          <a:off x="2679" y="1803"/>
                          <a:ext cx="19" cy="17"/>
                        </a:xfrm>
                        <a:custGeom>
                          <a:avLst/>
                          <a:gdLst>
                            <a:gd name="T0" fmla="*/ 2 w 19"/>
                            <a:gd name="T1" fmla="*/ 0 h 17"/>
                            <a:gd name="T2" fmla="*/ 18 w 19"/>
                            <a:gd name="T3" fmla="*/ 3 h 17"/>
                            <a:gd name="T4" fmla="*/ 17 w 19"/>
                            <a:gd name="T5" fmla="*/ 8 h 17"/>
                            <a:gd name="T6" fmla="*/ 16 w 19"/>
                            <a:gd name="T7" fmla="*/ 12 h 17"/>
                            <a:gd name="T8" fmla="*/ 14 w 19"/>
                            <a:gd name="T9" fmla="*/ 16 h 17"/>
                            <a:gd name="T10" fmla="*/ 0 w 19"/>
                            <a:gd name="T11" fmla="*/ 6 h 17"/>
                            <a:gd name="T12" fmla="*/ 2 w 19"/>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2" y="0"/>
                              </a:moveTo>
                              <a:lnTo>
                                <a:pt x="18" y="3"/>
                              </a:lnTo>
                              <a:lnTo>
                                <a:pt x="17" y="8"/>
                              </a:lnTo>
                              <a:lnTo>
                                <a:pt x="16" y="12"/>
                              </a:lnTo>
                              <a:lnTo>
                                <a:pt x="14" y="16"/>
                              </a:lnTo>
                              <a:lnTo>
                                <a:pt x="0" y="6"/>
                              </a:lnTo>
                              <a:lnTo>
                                <a:pt x="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5" name="Freeform 95"/>
                        <p:cNvSpPr>
                          <a:spLocks/>
                        </p:cNvSpPr>
                        <p:nvPr/>
                      </p:nvSpPr>
                      <p:spPr bwMode="auto">
                        <a:xfrm>
                          <a:off x="2658" y="1812"/>
                          <a:ext cx="17" cy="18"/>
                        </a:xfrm>
                        <a:custGeom>
                          <a:avLst/>
                          <a:gdLst>
                            <a:gd name="T0" fmla="*/ 13 w 17"/>
                            <a:gd name="T1" fmla="*/ 1 h 18"/>
                            <a:gd name="T2" fmla="*/ 16 w 17"/>
                            <a:gd name="T3" fmla="*/ 17 h 18"/>
                            <a:gd name="T4" fmla="*/ 10 w 17"/>
                            <a:gd name="T5" fmla="*/ 17 h 18"/>
                            <a:gd name="T6" fmla="*/ 5 w 17"/>
                            <a:gd name="T7" fmla="*/ 16 h 18"/>
                            <a:gd name="T8" fmla="*/ 0 w 17"/>
                            <a:gd name="T9" fmla="*/ 15 h 18"/>
                            <a:gd name="T10" fmla="*/ 9 w 17"/>
                            <a:gd name="T11" fmla="*/ 0 h 18"/>
                            <a:gd name="T12" fmla="*/ 13 w 17"/>
                            <a:gd name="T13" fmla="*/ 1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8">
                              <a:moveTo>
                                <a:pt x="13" y="1"/>
                              </a:moveTo>
                              <a:lnTo>
                                <a:pt x="16" y="17"/>
                              </a:lnTo>
                              <a:lnTo>
                                <a:pt x="10" y="17"/>
                              </a:lnTo>
                              <a:lnTo>
                                <a:pt x="5" y="16"/>
                              </a:lnTo>
                              <a:lnTo>
                                <a:pt x="0" y="15"/>
                              </a:lnTo>
                              <a:lnTo>
                                <a:pt x="9" y="0"/>
                              </a:lnTo>
                              <a:lnTo>
                                <a:pt x="13" y="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6" name="Freeform 96"/>
                        <p:cNvSpPr>
                          <a:spLocks/>
                        </p:cNvSpPr>
                        <p:nvPr/>
                      </p:nvSpPr>
                      <p:spPr bwMode="auto">
                        <a:xfrm>
                          <a:off x="2638" y="1800"/>
                          <a:ext cx="18" cy="17"/>
                        </a:xfrm>
                        <a:custGeom>
                          <a:avLst/>
                          <a:gdLst>
                            <a:gd name="T0" fmla="*/ 17 w 18"/>
                            <a:gd name="T1" fmla="*/ 8 h 17"/>
                            <a:gd name="T2" fmla="*/ 2 w 18"/>
                            <a:gd name="T3" fmla="*/ 16 h 17"/>
                            <a:gd name="T4" fmla="*/ 1 w 18"/>
                            <a:gd name="T5" fmla="*/ 11 h 17"/>
                            <a:gd name="T6" fmla="*/ 0 w 18"/>
                            <a:gd name="T7" fmla="*/ 6 h 17"/>
                            <a:gd name="T8" fmla="*/ 0 w 18"/>
                            <a:gd name="T9" fmla="*/ 0 h 17"/>
                            <a:gd name="T10" fmla="*/ 16 w 18"/>
                            <a:gd name="T11" fmla="*/ 1 h 17"/>
                            <a:gd name="T12" fmla="*/ 17 w 18"/>
                            <a:gd name="T13" fmla="*/ 8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7">
                              <a:moveTo>
                                <a:pt x="17" y="8"/>
                              </a:moveTo>
                              <a:lnTo>
                                <a:pt x="2" y="16"/>
                              </a:lnTo>
                              <a:lnTo>
                                <a:pt x="1" y="11"/>
                              </a:lnTo>
                              <a:lnTo>
                                <a:pt x="0" y="6"/>
                              </a:lnTo>
                              <a:lnTo>
                                <a:pt x="0" y="0"/>
                              </a:lnTo>
                              <a:lnTo>
                                <a:pt x="16" y="1"/>
                              </a:lnTo>
                              <a:lnTo>
                                <a:pt x="17"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379" name="Oval 97"/>
                    <p:cNvSpPr>
                      <a:spLocks noChangeArrowheads="1"/>
                    </p:cNvSpPr>
                    <p:nvPr/>
                  </p:nvSpPr>
                  <p:spPr bwMode="auto">
                    <a:xfrm>
                      <a:off x="2662" y="1794"/>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grpSp>
              <p:nvGrpSpPr>
                <p:cNvPr id="13363" name="Group 98"/>
                <p:cNvGrpSpPr>
                  <a:grpSpLocks/>
                </p:cNvGrpSpPr>
                <p:nvPr/>
              </p:nvGrpSpPr>
              <p:grpSpPr bwMode="auto">
                <a:xfrm>
                  <a:off x="3935" y="1738"/>
                  <a:ext cx="135" cy="137"/>
                  <a:chOff x="3935" y="1738"/>
                  <a:chExt cx="135" cy="137"/>
                </a:xfrm>
              </p:grpSpPr>
              <p:sp>
                <p:nvSpPr>
                  <p:cNvPr id="13364" name="Oval 99"/>
                  <p:cNvSpPr>
                    <a:spLocks noChangeArrowheads="1"/>
                  </p:cNvSpPr>
                  <p:nvPr/>
                </p:nvSpPr>
                <p:spPr bwMode="auto">
                  <a:xfrm>
                    <a:off x="3935" y="1738"/>
                    <a:ext cx="135" cy="137"/>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3365" name="Group 100"/>
                  <p:cNvGrpSpPr>
                    <a:grpSpLocks/>
                  </p:cNvGrpSpPr>
                  <p:nvPr/>
                </p:nvGrpSpPr>
                <p:grpSpPr bwMode="auto">
                  <a:xfrm>
                    <a:off x="3965" y="1768"/>
                    <a:ext cx="75" cy="76"/>
                    <a:chOff x="3965" y="1768"/>
                    <a:chExt cx="75" cy="76"/>
                  </a:xfrm>
                </p:grpSpPr>
                <p:grpSp>
                  <p:nvGrpSpPr>
                    <p:cNvPr id="13366" name="Group 101"/>
                    <p:cNvGrpSpPr>
                      <a:grpSpLocks/>
                    </p:cNvGrpSpPr>
                    <p:nvPr/>
                  </p:nvGrpSpPr>
                  <p:grpSpPr bwMode="auto">
                    <a:xfrm>
                      <a:off x="3965" y="1768"/>
                      <a:ext cx="75" cy="76"/>
                      <a:chOff x="3965" y="1768"/>
                      <a:chExt cx="75" cy="76"/>
                    </a:xfrm>
                  </p:grpSpPr>
                  <p:sp>
                    <p:nvSpPr>
                      <p:cNvPr id="13374" name="Oval 102"/>
                      <p:cNvSpPr>
                        <a:spLocks noChangeArrowheads="1"/>
                      </p:cNvSpPr>
                      <p:nvPr/>
                    </p:nvSpPr>
                    <p:spPr bwMode="auto">
                      <a:xfrm>
                        <a:off x="3965" y="1768"/>
                        <a:ext cx="75" cy="7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375" name="Oval 103"/>
                      <p:cNvSpPr>
                        <a:spLocks noChangeArrowheads="1"/>
                      </p:cNvSpPr>
                      <p:nvPr/>
                    </p:nvSpPr>
                    <p:spPr bwMode="auto">
                      <a:xfrm>
                        <a:off x="3974" y="1777"/>
                        <a:ext cx="56" cy="57"/>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3367" name="Group 104"/>
                    <p:cNvGrpSpPr>
                      <a:grpSpLocks/>
                    </p:cNvGrpSpPr>
                    <p:nvPr/>
                  </p:nvGrpSpPr>
                  <p:grpSpPr bwMode="auto">
                    <a:xfrm>
                      <a:off x="3973" y="1776"/>
                      <a:ext cx="65" cy="63"/>
                      <a:chOff x="3973" y="1776"/>
                      <a:chExt cx="65" cy="63"/>
                    </a:xfrm>
                  </p:grpSpPr>
                  <p:sp>
                    <p:nvSpPr>
                      <p:cNvPr id="13369" name="Freeform 105"/>
                      <p:cNvSpPr>
                        <a:spLocks/>
                      </p:cNvSpPr>
                      <p:nvPr/>
                    </p:nvSpPr>
                    <p:spPr bwMode="auto">
                      <a:xfrm>
                        <a:off x="3997" y="1776"/>
                        <a:ext cx="18" cy="17"/>
                      </a:xfrm>
                      <a:custGeom>
                        <a:avLst/>
                        <a:gdLst>
                          <a:gd name="T0" fmla="*/ 17 w 18"/>
                          <a:gd name="T1" fmla="*/ 4 h 17"/>
                          <a:gd name="T2" fmla="*/ 16 w 18"/>
                          <a:gd name="T3" fmla="*/ 7 h 17"/>
                          <a:gd name="T4" fmla="*/ 16 w 18"/>
                          <a:gd name="T5" fmla="*/ 10 h 17"/>
                          <a:gd name="T6" fmla="*/ 15 w 18"/>
                          <a:gd name="T7" fmla="*/ 11 h 17"/>
                          <a:gd name="T8" fmla="*/ 14 w 18"/>
                          <a:gd name="T9" fmla="*/ 14 h 17"/>
                          <a:gd name="T10" fmla="*/ 11 w 18"/>
                          <a:gd name="T11" fmla="*/ 14 h 17"/>
                          <a:gd name="T12" fmla="*/ 8 w 18"/>
                          <a:gd name="T13" fmla="*/ 16 h 17"/>
                          <a:gd name="T14" fmla="*/ 7 w 18"/>
                          <a:gd name="T15" fmla="*/ 16 h 17"/>
                          <a:gd name="T16" fmla="*/ 4 w 18"/>
                          <a:gd name="T17" fmla="*/ 14 h 17"/>
                          <a:gd name="T18" fmla="*/ 1 w 18"/>
                          <a:gd name="T19" fmla="*/ 11 h 17"/>
                          <a:gd name="T20" fmla="*/ 0 w 18"/>
                          <a:gd name="T21" fmla="*/ 8 h 17"/>
                          <a:gd name="T22" fmla="*/ 0 w 18"/>
                          <a:gd name="T23" fmla="*/ 4 h 17"/>
                          <a:gd name="T24" fmla="*/ 0 w 18"/>
                          <a:gd name="T25" fmla="*/ 1 h 17"/>
                          <a:gd name="T26" fmla="*/ 4 w 18"/>
                          <a:gd name="T27" fmla="*/ 0 h 17"/>
                          <a:gd name="T28" fmla="*/ 7 w 18"/>
                          <a:gd name="T29" fmla="*/ 0 h 17"/>
                          <a:gd name="T30" fmla="*/ 10 w 18"/>
                          <a:gd name="T31" fmla="*/ 1 h 17"/>
                          <a:gd name="T32" fmla="*/ 13 w 18"/>
                          <a:gd name="T33" fmla="*/ 1 h 17"/>
                          <a:gd name="T34" fmla="*/ 17 w 1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17">
                            <a:moveTo>
                              <a:pt x="17" y="4"/>
                            </a:moveTo>
                            <a:lnTo>
                              <a:pt x="16" y="7"/>
                            </a:lnTo>
                            <a:lnTo>
                              <a:pt x="16" y="10"/>
                            </a:lnTo>
                            <a:lnTo>
                              <a:pt x="15" y="11"/>
                            </a:lnTo>
                            <a:lnTo>
                              <a:pt x="14" y="14"/>
                            </a:lnTo>
                            <a:lnTo>
                              <a:pt x="11" y="14"/>
                            </a:lnTo>
                            <a:lnTo>
                              <a:pt x="8" y="16"/>
                            </a:lnTo>
                            <a:lnTo>
                              <a:pt x="7" y="16"/>
                            </a:lnTo>
                            <a:lnTo>
                              <a:pt x="4" y="14"/>
                            </a:lnTo>
                            <a:lnTo>
                              <a:pt x="1" y="11"/>
                            </a:lnTo>
                            <a:lnTo>
                              <a:pt x="0" y="8"/>
                            </a:lnTo>
                            <a:lnTo>
                              <a:pt x="0" y="4"/>
                            </a:lnTo>
                            <a:lnTo>
                              <a:pt x="0" y="1"/>
                            </a:lnTo>
                            <a:lnTo>
                              <a:pt x="4" y="0"/>
                            </a:lnTo>
                            <a:lnTo>
                              <a:pt x="7" y="0"/>
                            </a:lnTo>
                            <a:lnTo>
                              <a:pt x="10" y="1"/>
                            </a:lnTo>
                            <a:lnTo>
                              <a:pt x="13" y="1"/>
                            </a:lnTo>
                            <a:lnTo>
                              <a:pt x="17"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0" name="Freeform 106"/>
                      <p:cNvSpPr>
                        <a:spLocks/>
                      </p:cNvSpPr>
                      <p:nvPr/>
                    </p:nvSpPr>
                    <p:spPr bwMode="auto">
                      <a:xfrm>
                        <a:off x="4021" y="1793"/>
                        <a:ext cx="17" cy="19"/>
                      </a:xfrm>
                      <a:custGeom>
                        <a:avLst/>
                        <a:gdLst>
                          <a:gd name="T0" fmla="*/ 11 w 17"/>
                          <a:gd name="T1" fmla="*/ 0 h 19"/>
                          <a:gd name="T2" fmla="*/ 8 w 17"/>
                          <a:gd name="T3" fmla="*/ 0 h 19"/>
                          <a:gd name="T4" fmla="*/ 5 w 17"/>
                          <a:gd name="T5" fmla="*/ 2 h 19"/>
                          <a:gd name="T6" fmla="*/ 4 w 17"/>
                          <a:gd name="T7" fmla="*/ 2 h 19"/>
                          <a:gd name="T8" fmla="*/ 1 w 17"/>
                          <a:gd name="T9" fmla="*/ 5 h 19"/>
                          <a:gd name="T10" fmla="*/ 0 w 17"/>
                          <a:gd name="T11" fmla="*/ 8 h 19"/>
                          <a:gd name="T12" fmla="*/ 0 w 17"/>
                          <a:gd name="T13" fmla="*/ 11 h 19"/>
                          <a:gd name="T14" fmla="*/ 2 w 17"/>
                          <a:gd name="T15" fmla="*/ 15 h 19"/>
                          <a:gd name="T16" fmla="*/ 7 w 17"/>
                          <a:gd name="T17" fmla="*/ 17 h 19"/>
                          <a:gd name="T18" fmla="*/ 11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9">
                            <a:moveTo>
                              <a:pt x="11" y="0"/>
                            </a:moveTo>
                            <a:lnTo>
                              <a:pt x="8" y="0"/>
                            </a:lnTo>
                            <a:lnTo>
                              <a:pt x="5" y="2"/>
                            </a:lnTo>
                            <a:lnTo>
                              <a:pt x="4" y="2"/>
                            </a:lnTo>
                            <a:lnTo>
                              <a:pt x="1" y="5"/>
                            </a:lnTo>
                            <a:lnTo>
                              <a:pt x="0" y="8"/>
                            </a:lnTo>
                            <a:lnTo>
                              <a:pt x="0" y="11"/>
                            </a:lnTo>
                            <a:lnTo>
                              <a:pt x="2" y="15"/>
                            </a:lnTo>
                            <a:lnTo>
                              <a:pt x="7" y="17"/>
                            </a:lnTo>
                            <a:lnTo>
                              <a:pt x="11" y="18"/>
                            </a:lnTo>
                            <a:lnTo>
                              <a:pt x="14" y="17"/>
                            </a:lnTo>
                            <a:lnTo>
                              <a:pt x="16" y="14"/>
                            </a:lnTo>
                            <a:lnTo>
                              <a:pt x="16" y="11"/>
                            </a:lnTo>
                            <a:lnTo>
                              <a:pt x="14" y="7"/>
                            </a:lnTo>
                            <a:lnTo>
                              <a:pt x="14" y="3"/>
                            </a:lnTo>
                            <a:lnTo>
                              <a:pt x="1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1" name="Freeform 107"/>
                      <p:cNvSpPr>
                        <a:spLocks/>
                      </p:cNvSpPr>
                      <p:nvPr/>
                    </p:nvSpPr>
                    <p:spPr bwMode="auto">
                      <a:xfrm>
                        <a:off x="3973" y="1786"/>
                        <a:ext cx="17" cy="19"/>
                      </a:xfrm>
                      <a:custGeom>
                        <a:avLst/>
                        <a:gdLst>
                          <a:gd name="T0" fmla="*/ 7 w 17"/>
                          <a:gd name="T1" fmla="*/ 0 h 19"/>
                          <a:gd name="T2" fmla="*/ 11 w 17"/>
                          <a:gd name="T3" fmla="*/ 2 h 19"/>
                          <a:gd name="T4" fmla="*/ 13 w 17"/>
                          <a:gd name="T5" fmla="*/ 3 h 19"/>
                          <a:gd name="T6" fmla="*/ 14 w 17"/>
                          <a:gd name="T7" fmla="*/ 5 h 19"/>
                          <a:gd name="T8" fmla="*/ 16 w 17"/>
                          <a:gd name="T9" fmla="*/ 8 h 19"/>
                          <a:gd name="T10" fmla="*/ 14 w 17"/>
                          <a:gd name="T11" fmla="*/ 9 h 19"/>
                          <a:gd name="T12" fmla="*/ 14 w 17"/>
                          <a:gd name="T13" fmla="*/ 12 h 19"/>
                          <a:gd name="T14" fmla="*/ 13 w 17"/>
                          <a:gd name="T15" fmla="*/ 14 h 19"/>
                          <a:gd name="T16" fmla="*/ 12 w 17"/>
                          <a:gd name="T17" fmla="*/ 16 h 19"/>
                          <a:gd name="T18" fmla="*/ 8 w 17"/>
                          <a:gd name="T19" fmla="*/ 17 h 19"/>
                          <a:gd name="T20" fmla="*/ 6 w 17"/>
                          <a:gd name="T21" fmla="*/ 18 h 19"/>
                          <a:gd name="T22" fmla="*/ 2 w 17"/>
                          <a:gd name="T23" fmla="*/ 17 h 19"/>
                          <a:gd name="T24" fmla="*/ 0 w 17"/>
                          <a:gd name="T25" fmla="*/ 17 h 19"/>
                          <a:gd name="T26" fmla="*/ 1 w 17"/>
                          <a:gd name="T27" fmla="*/ 11 h 19"/>
                          <a:gd name="T28" fmla="*/ 2 w 17"/>
                          <a:gd name="T29" fmla="*/ 8 h 19"/>
                          <a:gd name="T30" fmla="*/ 4 w 17"/>
                          <a:gd name="T31" fmla="*/ 4 h 19"/>
                          <a:gd name="T32" fmla="*/ 7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9">
                            <a:moveTo>
                              <a:pt x="7" y="0"/>
                            </a:moveTo>
                            <a:lnTo>
                              <a:pt x="11" y="2"/>
                            </a:lnTo>
                            <a:lnTo>
                              <a:pt x="13" y="3"/>
                            </a:lnTo>
                            <a:lnTo>
                              <a:pt x="14" y="5"/>
                            </a:lnTo>
                            <a:lnTo>
                              <a:pt x="16" y="8"/>
                            </a:lnTo>
                            <a:lnTo>
                              <a:pt x="14" y="9"/>
                            </a:lnTo>
                            <a:lnTo>
                              <a:pt x="14" y="12"/>
                            </a:lnTo>
                            <a:lnTo>
                              <a:pt x="13" y="14"/>
                            </a:lnTo>
                            <a:lnTo>
                              <a:pt x="12" y="16"/>
                            </a:lnTo>
                            <a:lnTo>
                              <a:pt x="8" y="17"/>
                            </a:lnTo>
                            <a:lnTo>
                              <a:pt x="6" y="18"/>
                            </a:lnTo>
                            <a:lnTo>
                              <a:pt x="2" y="17"/>
                            </a:lnTo>
                            <a:lnTo>
                              <a:pt x="0" y="17"/>
                            </a:lnTo>
                            <a:lnTo>
                              <a:pt x="1" y="11"/>
                            </a:lnTo>
                            <a:lnTo>
                              <a:pt x="2" y="8"/>
                            </a:lnTo>
                            <a:lnTo>
                              <a:pt x="4" y="4"/>
                            </a:lnTo>
                            <a:lnTo>
                              <a:pt x="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2" name="Freeform 108"/>
                      <p:cNvSpPr>
                        <a:spLocks/>
                      </p:cNvSpPr>
                      <p:nvPr/>
                    </p:nvSpPr>
                    <p:spPr bwMode="auto">
                      <a:xfrm>
                        <a:off x="4008" y="1822"/>
                        <a:ext cx="18" cy="17"/>
                      </a:xfrm>
                      <a:custGeom>
                        <a:avLst/>
                        <a:gdLst>
                          <a:gd name="T0" fmla="*/ 17 w 18"/>
                          <a:gd name="T1" fmla="*/ 6 h 17"/>
                          <a:gd name="T2" fmla="*/ 16 w 18"/>
                          <a:gd name="T3" fmla="*/ 4 h 17"/>
                          <a:gd name="T4" fmla="*/ 14 w 18"/>
                          <a:gd name="T5" fmla="*/ 2 h 17"/>
                          <a:gd name="T6" fmla="*/ 12 w 18"/>
                          <a:gd name="T7" fmla="*/ 1 h 17"/>
                          <a:gd name="T8" fmla="*/ 9 w 18"/>
                          <a:gd name="T9" fmla="*/ 0 h 17"/>
                          <a:gd name="T10" fmla="*/ 7 w 18"/>
                          <a:gd name="T11" fmla="*/ 0 h 17"/>
                          <a:gd name="T12" fmla="*/ 4 w 18"/>
                          <a:gd name="T13" fmla="*/ 1 h 17"/>
                          <a:gd name="T14" fmla="*/ 2 w 18"/>
                          <a:gd name="T15" fmla="*/ 2 h 17"/>
                          <a:gd name="T16" fmla="*/ 1 w 18"/>
                          <a:gd name="T17" fmla="*/ 5 h 17"/>
                          <a:gd name="T18" fmla="*/ 0 w 18"/>
                          <a:gd name="T19" fmla="*/ 9 h 17"/>
                          <a:gd name="T20" fmla="*/ 1 w 18"/>
                          <a:gd name="T21" fmla="*/ 12 h 17"/>
                          <a:gd name="T22" fmla="*/ 1 w 18"/>
                          <a:gd name="T23" fmla="*/ 16 h 17"/>
                          <a:gd name="T24" fmla="*/ 6 w 18"/>
                          <a:gd name="T25" fmla="*/ 14 h 17"/>
                          <a:gd name="T26" fmla="*/ 11 w 18"/>
                          <a:gd name="T27" fmla="*/ 12 h 17"/>
                          <a:gd name="T28" fmla="*/ 15 w 18"/>
                          <a:gd name="T29" fmla="*/ 9 h 17"/>
                          <a:gd name="T30" fmla="*/ 17 w 18"/>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17">
                            <a:moveTo>
                              <a:pt x="17" y="6"/>
                            </a:moveTo>
                            <a:lnTo>
                              <a:pt x="16" y="4"/>
                            </a:lnTo>
                            <a:lnTo>
                              <a:pt x="14" y="2"/>
                            </a:lnTo>
                            <a:lnTo>
                              <a:pt x="12" y="1"/>
                            </a:lnTo>
                            <a:lnTo>
                              <a:pt x="9" y="0"/>
                            </a:lnTo>
                            <a:lnTo>
                              <a:pt x="7" y="0"/>
                            </a:lnTo>
                            <a:lnTo>
                              <a:pt x="4" y="1"/>
                            </a:lnTo>
                            <a:lnTo>
                              <a:pt x="2" y="2"/>
                            </a:lnTo>
                            <a:lnTo>
                              <a:pt x="1" y="5"/>
                            </a:lnTo>
                            <a:lnTo>
                              <a:pt x="0" y="9"/>
                            </a:lnTo>
                            <a:lnTo>
                              <a:pt x="1" y="12"/>
                            </a:lnTo>
                            <a:lnTo>
                              <a:pt x="1" y="16"/>
                            </a:lnTo>
                            <a:lnTo>
                              <a:pt x="6" y="14"/>
                            </a:lnTo>
                            <a:lnTo>
                              <a:pt x="11" y="12"/>
                            </a:lnTo>
                            <a:lnTo>
                              <a:pt x="15" y="9"/>
                            </a:lnTo>
                            <a:lnTo>
                              <a:pt x="17"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3" name="Freeform 109"/>
                      <p:cNvSpPr>
                        <a:spLocks/>
                      </p:cNvSpPr>
                      <p:nvPr/>
                    </p:nvSpPr>
                    <p:spPr bwMode="auto">
                      <a:xfrm>
                        <a:off x="3977" y="1817"/>
                        <a:ext cx="17" cy="17"/>
                      </a:xfrm>
                      <a:custGeom>
                        <a:avLst/>
                        <a:gdLst>
                          <a:gd name="T0" fmla="*/ 0 w 17"/>
                          <a:gd name="T1" fmla="*/ 4 h 17"/>
                          <a:gd name="T2" fmla="*/ 1 w 17"/>
                          <a:gd name="T3" fmla="*/ 2 h 17"/>
                          <a:gd name="T4" fmla="*/ 2 w 17"/>
                          <a:gd name="T5" fmla="*/ 1 h 17"/>
                          <a:gd name="T6" fmla="*/ 4 w 17"/>
                          <a:gd name="T7" fmla="*/ 1 h 17"/>
                          <a:gd name="T8" fmla="*/ 8 w 17"/>
                          <a:gd name="T9" fmla="*/ 0 h 17"/>
                          <a:gd name="T10" fmla="*/ 11 w 17"/>
                          <a:gd name="T11" fmla="*/ 1 h 17"/>
                          <a:gd name="T12" fmla="*/ 13 w 17"/>
                          <a:gd name="T13" fmla="*/ 2 h 17"/>
                          <a:gd name="T14" fmla="*/ 14 w 17"/>
                          <a:gd name="T15" fmla="*/ 3 h 17"/>
                          <a:gd name="T16" fmla="*/ 16 w 17"/>
                          <a:gd name="T17" fmla="*/ 5 h 17"/>
                          <a:gd name="T18" fmla="*/ 16 w 17"/>
                          <a:gd name="T19" fmla="*/ 8 h 17"/>
                          <a:gd name="T20" fmla="*/ 16 w 17"/>
                          <a:gd name="T21" fmla="*/ 10 h 17"/>
                          <a:gd name="T22" fmla="*/ 14 w 17"/>
                          <a:gd name="T23" fmla="*/ 13 h 17"/>
                          <a:gd name="T24" fmla="*/ 12 w 17"/>
                          <a:gd name="T25" fmla="*/ 16 h 17"/>
                          <a:gd name="T26" fmla="*/ 8 w 17"/>
                          <a:gd name="T27" fmla="*/ 13 h 17"/>
                          <a:gd name="T28" fmla="*/ 4 w 17"/>
                          <a:gd name="T29" fmla="*/ 11 h 17"/>
                          <a:gd name="T30" fmla="*/ 1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7">
                            <a:moveTo>
                              <a:pt x="0" y="4"/>
                            </a:moveTo>
                            <a:lnTo>
                              <a:pt x="1" y="2"/>
                            </a:lnTo>
                            <a:lnTo>
                              <a:pt x="2" y="1"/>
                            </a:lnTo>
                            <a:lnTo>
                              <a:pt x="4" y="1"/>
                            </a:lnTo>
                            <a:lnTo>
                              <a:pt x="8" y="0"/>
                            </a:lnTo>
                            <a:lnTo>
                              <a:pt x="11" y="1"/>
                            </a:lnTo>
                            <a:lnTo>
                              <a:pt x="13" y="2"/>
                            </a:lnTo>
                            <a:lnTo>
                              <a:pt x="14" y="3"/>
                            </a:lnTo>
                            <a:lnTo>
                              <a:pt x="16" y="5"/>
                            </a:lnTo>
                            <a:lnTo>
                              <a:pt x="16" y="8"/>
                            </a:lnTo>
                            <a:lnTo>
                              <a:pt x="16" y="10"/>
                            </a:lnTo>
                            <a:lnTo>
                              <a:pt x="14" y="13"/>
                            </a:lnTo>
                            <a:lnTo>
                              <a:pt x="12" y="16"/>
                            </a:lnTo>
                            <a:lnTo>
                              <a:pt x="8" y="13"/>
                            </a:lnTo>
                            <a:lnTo>
                              <a:pt x="4" y="11"/>
                            </a:lnTo>
                            <a:lnTo>
                              <a:pt x="1" y="7"/>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68" name="Oval 110"/>
                    <p:cNvSpPr>
                      <a:spLocks noChangeArrowheads="1"/>
                    </p:cNvSpPr>
                    <p:nvPr/>
                  </p:nvSpPr>
                  <p:spPr bwMode="auto">
                    <a:xfrm>
                      <a:off x="3997" y="1801"/>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grpSp>
          <p:grpSp>
            <p:nvGrpSpPr>
              <p:cNvPr id="13357" name="Group 111"/>
              <p:cNvGrpSpPr>
                <a:grpSpLocks/>
              </p:cNvGrpSpPr>
              <p:nvPr/>
            </p:nvGrpSpPr>
            <p:grpSpPr bwMode="auto">
              <a:xfrm>
                <a:off x="2637" y="1481"/>
                <a:ext cx="281" cy="223"/>
                <a:chOff x="2637" y="1481"/>
                <a:chExt cx="281" cy="223"/>
              </a:xfrm>
            </p:grpSpPr>
            <p:sp>
              <p:nvSpPr>
                <p:cNvPr id="13358" name="Freeform 112"/>
                <p:cNvSpPr>
                  <a:spLocks/>
                </p:cNvSpPr>
                <p:nvPr/>
              </p:nvSpPr>
              <p:spPr bwMode="auto">
                <a:xfrm>
                  <a:off x="2637"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9" name="Freeform 113"/>
                <p:cNvSpPr>
                  <a:spLocks/>
                </p:cNvSpPr>
                <p:nvPr/>
              </p:nvSpPr>
              <p:spPr bwMode="auto">
                <a:xfrm>
                  <a:off x="2637" y="1559"/>
                  <a:ext cx="281" cy="145"/>
                </a:xfrm>
                <a:custGeom>
                  <a:avLst/>
                  <a:gdLst>
                    <a:gd name="T0" fmla="*/ 280 w 281"/>
                    <a:gd name="T1" fmla="*/ 0 h 145"/>
                    <a:gd name="T2" fmla="*/ 280 w 281"/>
                    <a:gd name="T3" fmla="*/ 143 h 145"/>
                    <a:gd name="T4" fmla="*/ 0 w 281"/>
                    <a:gd name="T5" fmla="*/ 144 h 145"/>
                    <a:gd name="T6" fmla="*/ 0 w 281"/>
                    <a:gd name="T7" fmla="*/ 0 h 145"/>
                    <a:gd name="T8" fmla="*/ 280 w 281"/>
                    <a:gd name="T9" fmla="*/ 0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 h="145">
                      <a:moveTo>
                        <a:pt x="280" y="0"/>
                      </a:moveTo>
                      <a:lnTo>
                        <a:pt x="280" y="143"/>
                      </a:lnTo>
                      <a:lnTo>
                        <a:pt x="0" y="144"/>
                      </a:lnTo>
                      <a:lnTo>
                        <a:pt x="0" y="0"/>
                      </a:lnTo>
                      <a:lnTo>
                        <a:pt x="280" y="0"/>
                      </a:lnTo>
                    </a:path>
                  </a:pathLst>
                </a:custGeom>
                <a:solidFill>
                  <a:srgbClr val="60C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346" name="Rectangle 114"/>
            <p:cNvSpPr>
              <a:spLocks noChangeArrowheads="1"/>
            </p:cNvSpPr>
            <p:nvPr/>
          </p:nvSpPr>
          <p:spPr bwMode="auto">
            <a:xfrm>
              <a:off x="2808" y="1860"/>
              <a:ext cx="66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0000"/>
                </a:lnSpc>
                <a:spcBef>
                  <a:spcPct val="50000"/>
                </a:spcBef>
              </a:pPr>
              <a:r>
                <a:rPr lang="en-US" altLang="zh-CN" sz="1200" u="none" dirty="0">
                  <a:solidFill>
                    <a:srgbClr val="FF0000"/>
                  </a:solidFill>
                  <a:latin typeface="Arial" charset="0"/>
                  <a:ea typeface="宋体" charset="-122"/>
                </a:rPr>
                <a:t>Truck</a:t>
              </a:r>
            </a:p>
          </p:txBody>
        </p:sp>
      </p:grpSp>
      <p:grpSp>
        <p:nvGrpSpPr>
          <p:cNvPr id="13316" name="Group 115"/>
          <p:cNvGrpSpPr>
            <a:grpSpLocks/>
          </p:cNvGrpSpPr>
          <p:nvPr/>
        </p:nvGrpSpPr>
        <p:grpSpPr bwMode="auto">
          <a:xfrm>
            <a:off x="4210050" y="3489325"/>
            <a:ext cx="1447800" cy="1035050"/>
            <a:chOff x="2652" y="2198"/>
            <a:chExt cx="912" cy="652"/>
          </a:xfrm>
        </p:grpSpPr>
        <p:pic>
          <p:nvPicPr>
            <p:cNvPr id="13343"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3" y="2198"/>
              <a:ext cx="458"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44" name="Rectangle 117"/>
            <p:cNvSpPr>
              <a:spLocks noChangeArrowheads="1"/>
            </p:cNvSpPr>
            <p:nvPr/>
          </p:nvSpPr>
          <p:spPr bwMode="auto">
            <a:xfrm>
              <a:off x="2652" y="2688"/>
              <a:ext cx="91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0000"/>
                </a:lnSpc>
                <a:spcBef>
                  <a:spcPct val="50000"/>
                </a:spcBef>
              </a:pPr>
              <a:r>
                <a:rPr lang="en-US" altLang="zh-CN" sz="1200" u="none" dirty="0">
                  <a:solidFill>
                    <a:srgbClr val="FF0000"/>
                  </a:solidFill>
                  <a:latin typeface="Arial" charset="0"/>
                  <a:ea typeface="宋体" charset="-122"/>
                </a:rPr>
                <a:t>Chemical Process</a:t>
              </a:r>
            </a:p>
          </p:txBody>
        </p:sp>
      </p:grpSp>
      <p:grpSp>
        <p:nvGrpSpPr>
          <p:cNvPr id="13317" name="Group 118"/>
          <p:cNvGrpSpPr>
            <a:grpSpLocks/>
          </p:cNvGrpSpPr>
          <p:nvPr/>
        </p:nvGrpSpPr>
        <p:grpSpPr bwMode="auto">
          <a:xfrm>
            <a:off x="3724276" y="4895850"/>
            <a:ext cx="4565651" cy="823913"/>
            <a:chOff x="2346" y="3084"/>
            <a:chExt cx="2876" cy="519"/>
          </a:xfrm>
        </p:grpSpPr>
        <p:grpSp>
          <p:nvGrpSpPr>
            <p:cNvPr id="13320" name="Group 119"/>
            <p:cNvGrpSpPr>
              <a:grpSpLocks/>
            </p:cNvGrpSpPr>
            <p:nvPr/>
          </p:nvGrpSpPr>
          <p:grpSpPr bwMode="auto">
            <a:xfrm>
              <a:off x="2623" y="3154"/>
              <a:ext cx="704" cy="224"/>
              <a:chOff x="2623" y="3154"/>
              <a:chExt cx="704" cy="224"/>
            </a:xfrm>
          </p:grpSpPr>
          <p:grpSp>
            <p:nvGrpSpPr>
              <p:cNvPr id="13338" name="Group 120"/>
              <p:cNvGrpSpPr>
                <a:grpSpLocks/>
              </p:cNvGrpSpPr>
              <p:nvPr/>
            </p:nvGrpSpPr>
            <p:grpSpPr bwMode="auto">
              <a:xfrm>
                <a:off x="2623" y="3154"/>
                <a:ext cx="460" cy="224"/>
                <a:chOff x="2623" y="3154"/>
                <a:chExt cx="460" cy="224"/>
              </a:xfrm>
            </p:grpSpPr>
            <p:sp>
              <p:nvSpPr>
                <p:cNvPr id="13341" name="Rectangle 121"/>
                <p:cNvSpPr>
                  <a:spLocks noChangeArrowheads="1"/>
                </p:cNvSpPr>
                <p:nvPr/>
              </p:nvSpPr>
              <p:spPr bwMode="auto">
                <a:xfrm>
                  <a:off x="2623"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342" name="Line 122"/>
                <p:cNvSpPr>
                  <a:spLocks noChangeShapeType="1"/>
                </p:cNvSpPr>
                <p:nvPr/>
              </p:nvSpPr>
              <p:spPr bwMode="auto">
                <a:xfrm>
                  <a:off x="2848"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9" name="Line 123"/>
              <p:cNvSpPr>
                <a:spLocks noChangeShapeType="1"/>
              </p:cNvSpPr>
              <p:nvPr/>
            </p:nvSpPr>
            <p:spPr bwMode="auto">
              <a:xfrm>
                <a:off x="2958" y="3265"/>
                <a:ext cx="369" cy="0"/>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0" name="Oval 124"/>
              <p:cNvSpPr>
                <a:spLocks noChangeArrowheads="1"/>
              </p:cNvSpPr>
              <p:nvPr/>
            </p:nvSpPr>
            <p:spPr bwMode="auto">
              <a:xfrm>
                <a:off x="2945" y="3258"/>
                <a:ext cx="23" cy="17"/>
              </a:xfrm>
              <a:prstGeom prst="ellipse">
                <a:avLst/>
              </a:prstGeom>
              <a:solidFill>
                <a:schemeClr val="tx1"/>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3321" name="Group 125"/>
            <p:cNvGrpSpPr>
              <a:grpSpLocks/>
            </p:cNvGrpSpPr>
            <p:nvPr/>
          </p:nvGrpSpPr>
          <p:grpSpPr bwMode="auto">
            <a:xfrm>
              <a:off x="3331" y="3154"/>
              <a:ext cx="704" cy="224"/>
              <a:chOff x="3331" y="3154"/>
              <a:chExt cx="704" cy="224"/>
            </a:xfrm>
          </p:grpSpPr>
          <p:grpSp>
            <p:nvGrpSpPr>
              <p:cNvPr id="13333" name="Group 126"/>
              <p:cNvGrpSpPr>
                <a:grpSpLocks/>
              </p:cNvGrpSpPr>
              <p:nvPr/>
            </p:nvGrpSpPr>
            <p:grpSpPr bwMode="auto">
              <a:xfrm>
                <a:off x="3331" y="3154"/>
                <a:ext cx="460" cy="224"/>
                <a:chOff x="3331" y="3154"/>
                <a:chExt cx="460" cy="224"/>
              </a:xfrm>
            </p:grpSpPr>
            <p:sp>
              <p:nvSpPr>
                <p:cNvPr id="13336" name="Rectangle 127"/>
                <p:cNvSpPr>
                  <a:spLocks noChangeArrowheads="1"/>
                </p:cNvSpPr>
                <p:nvPr/>
              </p:nvSpPr>
              <p:spPr bwMode="auto">
                <a:xfrm>
                  <a:off x="3331"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337" name="Line 128"/>
                <p:cNvSpPr>
                  <a:spLocks noChangeShapeType="1"/>
                </p:cNvSpPr>
                <p:nvPr/>
              </p:nvSpPr>
              <p:spPr bwMode="auto">
                <a:xfrm>
                  <a:off x="3556"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4" name="Line 129"/>
              <p:cNvSpPr>
                <a:spLocks noChangeShapeType="1"/>
              </p:cNvSpPr>
              <p:nvPr/>
            </p:nvSpPr>
            <p:spPr bwMode="auto">
              <a:xfrm>
                <a:off x="3666" y="3265"/>
                <a:ext cx="369" cy="0"/>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Oval 130"/>
              <p:cNvSpPr>
                <a:spLocks noChangeArrowheads="1"/>
              </p:cNvSpPr>
              <p:nvPr/>
            </p:nvSpPr>
            <p:spPr bwMode="auto">
              <a:xfrm>
                <a:off x="3653" y="3258"/>
                <a:ext cx="23" cy="17"/>
              </a:xfrm>
              <a:prstGeom prst="ellipse">
                <a:avLst/>
              </a:prstGeom>
              <a:solidFill>
                <a:schemeClr val="tx1"/>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3322" name="Group 131"/>
            <p:cNvGrpSpPr>
              <a:grpSpLocks/>
            </p:cNvGrpSpPr>
            <p:nvPr/>
          </p:nvGrpSpPr>
          <p:grpSpPr bwMode="auto">
            <a:xfrm>
              <a:off x="4042" y="3154"/>
              <a:ext cx="704" cy="224"/>
              <a:chOff x="4042" y="3154"/>
              <a:chExt cx="704" cy="224"/>
            </a:xfrm>
          </p:grpSpPr>
          <p:grpSp>
            <p:nvGrpSpPr>
              <p:cNvPr id="13328" name="Group 132"/>
              <p:cNvGrpSpPr>
                <a:grpSpLocks/>
              </p:cNvGrpSpPr>
              <p:nvPr/>
            </p:nvGrpSpPr>
            <p:grpSpPr bwMode="auto">
              <a:xfrm>
                <a:off x="4042" y="3154"/>
                <a:ext cx="460" cy="224"/>
                <a:chOff x="4042" y="3154"/>
                <a:chExt cx="460" cy="224"/>
              </a:xfrm>
            </p:grpSpPr>
            <p:sp>
              <p:nvSpPr>
                <p:cNvPr id="13331" name="Rectangle 133"/>
                <p:cNvSpPr>
                  <a:spLocks noChangeArrowheads="1"/>
                </p:cNvSpPr>
                <p:nvPr/>
              </p:nvSpPr>
              <p:spPr bwMode="auto">
                <a:xfrm>
                  <a:off x="4042"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332" name="Line 134"/>
                <p:cNvSpPr>
                  <a:spLocks noChangeShapeType="1"/>
                </p:cNvSpPr>
                <p:nvPr/>
              </p:nvSpPr>
              <p:spPr bwMode="auto">
                <a:xfrm>
                  <a:off x="4267"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9" name="Line 135"/>
              <p:cNvSpPr>
                <a:spLocks noChangeShapeType="1"/>
              </p:cNvSpPr>
              <p:nvPr/>
            </p:nvSpPr>
            <p:spPr bwMode="auto">
              <a:xfrm>
                <a:off x="4377" y="3265"/>
                <a:ext cx="369" cy="0"/>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Oval 136"/>
              <p:cNvSpPr>
                <a:spLocks noChangeArrowheads="1"/>
              </p:cNvSpPr>
              <p:nvPr/>
            </p:nvSpPr>
            <p:spPr bwMode="auto">
              <a:xfrm>
                <a:off x="4364" y="3258"/>
                <a:ext cx="23" cy="17"/>
              </a:xfrm>
              <a:prstGeom prst="ellipse">
                <a:avLst/>
              </a:prstGeom>
              <a:solidFill>
                <a:schemeClr val="tx1"/>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3323" name="Group 137"/>
            <p:cNvGrpSpPr>
              <a:grpSpLocks/>
            </p:cNvGrpSpPr>
            <p:nvPr/>
          </p:nvGrpSpPr>
          <p:grpSpPr bwMode="auto">
            <a:xfrm>
              <a:off x="4762" y="3154"/>
              <a:ext cx="460" cy="224"/>
              <a:chOff x="4762" y="3154"/>
              <a:chExt cx="460" cy="224"/>
            </a:xfrm>
          </p:grpSpPr>
          <p:sp>
            <p:nvSpPr>
              <p:cNvPr id="13326" name="Rectangle 138"/>
              <p:cNvSpPr>
                <a:spLocks noChangeArrowheads="1"/>
              </p:cNvSpPr>
              <p:nvPr/>
            </p:nvSpPr>
            <p:spPr bwMode="auto">
              <a:xfrm>
                <a:off x="4762"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327" name="Line 139"/>
              <p:cNvSpPr>
                <a:spLocks noChangeShapeType="1"/>
              </p:cNvSpPr>
              <p:nvPr/>
            </p:nvSpPr>
            <p:spPr bwMode="auto">
              <a:xfrm>
                <a:off x="4987"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4" name="Rectangle 140"/>
            <p:cNvSpPr>
              <a:spLocks noChangeArrowheads="1"/>
            </p:cNvSpPr>
            <p:nvPr/>
          </p:nvSpPr>
          <p:spPr bwMode="auto">
            <a:xfrm>
              <a:off x="2889" y="3435"/>
              <a:ext cx="912" cy="16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0000"/>
                </a:lnSpc>
                <a:spcBef>
                  <a:spcPct val="50000"/>
                </a:spcBef>
              </a:pPr>
              <a:r>
                <a:rPr lang="en-US" altLang="zh-CN" sz="1200" u="none" dirty="0">
                  <a:solidFill>
                    <a:srgbClr val="FF0000"/>
                  </a:solidFill>
                  <a:latin typeface="Arial" charset="0"/>
                  <a:ea typeface="宋体" charset="-122"/>
                </a:rPr>
                <a:t>Linked</a:t>
              </a:r>
              <a:r>
                <a:rPr lang="en-US" altLang="zh-CN" sz="1200" u="none" dirty="0">
                  <a:solidFill>
                    <a:srgbClr val="FFFF66"/>
                  </a:solidFill>
                  <a:latin typeface="Arial" charset="0"/>
                  <a:ea typeface="宋体" charset="-122"/>
                </a:rPr>
                <a:t> </a:t>
              </a:r>
              <a:r>
                <a:rPr lang="en-US" altLang="zh-CN" sz="1200" u="none" dirty="0">
                  <a:solidFill>
                    <a:srgbClr val="FF0000"/>
                  </a:solidFill>
                  <a:latin typeface="Arial" charset="0"/>
                  <a:ea typeface="宋体" charset="-122"/>
                </a:rPr>
                <a:t>List</a:t>
              </a:r>
            </a:p>
          </p:txBody>
        </p:sp>
        <p:sp>
          <p:nvSpPr>
            <p:cNvPr id="13325" name="Line 141"/>
            <p:cNvSpPr>
              <a:spLocks noChangeShapeType="1"/>
            </p:cNvSpPr>
            <p:nvPr/>
          </p:nvSpPr>
          <p:spPr bwMode="auto">
            <a:xfrm>
              <a:off x="2346" y="3084"/>
              <a:ext cx="270" cy="189"/>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8" name="Rectangle 144"/>
          <p:cNvSpPr>
            <a:spLocks noGrp="1" noChangeArrowheads="1"/>
          </p:cNvSpPr>
          <p:nvPr>
            <p:ph type="title"/>
          </p:nvPr>
        </p:nvSpPr>
        <p:spPr/>
        <p:txBody>
          <a:bodyPr/>
          <a:lstStyle/>
          <a:p>
            <a:pPr eaLnBrk="1" hangingPunct="1"/>
            <a:r>
              <a:rPr lang="en-US" altLang="zh-CN" smtClean="0">
                <a:ea typeface="宋体" charset="-122"/>
              </a:rPr>
              <a:t>What is an Object?</a:t>
            </a:r>
          </a:p>
        </p:txBody>
      </p:sp>
    </p:spTree>
    <p:extLst>
      <p:ext uri="{BB962C8B-B14F-4D97-AF65-F5344CB8AC3E}">
        <p14:creationId xmlns:p14="http://schemas.microsoft.com/office/powerpoint/2010/main" val="155054327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35935" y="0"/>
            <a:ext cx="8229600" cy="1143000"/>
          </a:xfrm>
        </p:spPr>
        <p:txBody>
          <a:bodyPr/>
          <a:lstStyle/>
          <a:p>
            <a:r>
              <a:rPr lang="en-US" altLang="zh-CN" dirty="0">
                <a:ea typeface="宋体" charset="-122"/>
              </a:rPr>
              <a:t>A More Formal Definition	</a:t>
            </a:r>
          </a:p>
        </p:txBody>
      </p:sp>
      <p:sp>
        <p:nvSpPr>
          <p:cNvPr id="123907" name="Rectangle 3"/>
          <p:cNvSpPr>
            <a:spLocks noGrp="1" noChangeArrowheads="1"/>
          </p:cNvSpPr>
          <p:nvPr>
            <p:ph type="body" idx="1"/>
          </p:nvPr>
        </p:nvSpPr>
        <p:spPr>
          <a:xfrm>
            <a:off x="412897" y="1274910"/>
            <a:ext cx="5048250" cy="5043487"/>
          </a:xfrm>
          <a:noFill/>
        </p:spPr>
        <p:txBody>
          <a:bodyPr/>
          <a:lstStyle/>
          <a:p>
            <a:r>
              <a:rPr lang="en-US" altLang="zh-CN" dirty="0">
                <a:ea typeface="宋体" charset="-122"/>
              </a:rPr>
              <a:t>An object is an entity with a well-defined boundary and </a:t>
            </a:r>
            <a:r>
              <a:rPr lang="en-US" altLang="zh-CN" i="1" dirty="0">
                <a:solidFill>
                  <a:srgbClr val="00CCFF"/>
                </a:solidFill>
                <a:ea typeface="宋体" charset="-122"/>
              </a:rPr>
              <a:t>identity</a:t>
            </a:r>
            <a:r>
              <a:rPr lang="en-US" altLang="zh-CN" dirty="0">
                <a:ea typeface="宋体" charset="-122"/>
              </a:rPr>
              <a:t> that encapsulates </a:t>
            </a:r>
            <a:r>
              <a:rPr lang="en-US" altLang="zh-CN" i="1" dirty="0">
                <a:solidFill>
                  <a:srgbClr val="00CCFF"/>
                </a:solidFill>
                <a:ea typeface="宋体" charset="-122"/>
              </a:rPr>
              <a:t>state</a:t>
            </a:r>
            <a:r>
              <a:rPr lang="en-US" altLang="zh-CN" dirty="0">
                <a:ea typeface="宋体" charset="-122"/>
              </a:rPr>
              <a:t> and </a:t>
            </a:r>
            <a:r>
              <a:rPr lang="en-US" altLang="zh-CN" i="1" dirty="0">
                <a:solidFill>
                  <a:srgbClr val="00CCFF"/>
                </a:solidFill>
                <a:ea typeface="宋体" charset="-122"/>
              </a:rPr>
              <a:t>behavior.</a:t>
            </a:r>
            <a:endParaRPr lang="en-US" altLang="zh-CN" dirty="0">
              <a:solidFill>
                <a:srgbClr val="00CCFF"/>
              </a:solidFill>
              <a:ea typeface="宋体" charset="-122"/>
            </a:endParaRPr>
          </a:p>
          <a:p>
            <a:pPr lvl="1"/>
            <a:r>
              <a:rPr lang="en-US" altLang="zh-CN" dirty="0">
                <a:ea typeface="宋体" charset="-122"/>
              </a:rPr>
              <a:t>State is represented by attributes and relationships.</a:t>
            </a:r>
          </a:p>
          <a:p>
            <a:pPr lvl="1"/>
            <a:r>
              <a:rPr lang="en-US" altLang="zh-CN" dirty="0">
                <a:ea typeface="宋体" charset="-122"/>
              </a:rPr>
              <a:t>Behavior is represented by operations, methods, and state machines.</a:t>
            </a:r>
          </a:p>
        </p:txBody>
      </p:sp>
      <p:pic>
        <p:nvPicPr>
          <p:cNvPr id="123908" name="Picture 4" descr="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763" y="1436688"/>
            <a:ext cx="3665537" cy="3589337"/>
          </a:xfrm>
          <a:prstGeom prst="rect">
            <a:avLst/>
          </a:prstGeom>
          <a:noFill/>
          <a:extLst>
            <a:ext uri="{909E8E84-426E-40DD-AFC4-6F175D3DCCD1}">
              <a14:hiddenFill xmlns:a14="http://schemas.microsoft.com/office/drawing/2010/main">
                <a:solidFill>
                  <a:srgbClr val="FFFFFF"/>
                </a:solidFill>
              </a14:hiddenFill>
            </a:ext>
          </a:extLst>
        </p:spPr>
      </p:pic>
      <p:sp>
        <p:nvSpPr>
          <p:cNvPr id="123909" name="Text Box 5"/>
          <p:cNvSpPr txBox="1">
            <a:spLocks noChangeArrowheads="1"/>
          </p:cNvSpPr>
          <p:nvPr/>
        </p:nvSpPr>
        <p:spPr bwMode="auto">
          <a:xfrm>
            <a:off x="6858000" y="4981575"/>
            <a:ext cx="8032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600"/>
              <a:t>Object</a:t>
            </a:r>
          </a:p>
        </p:txBody>
      </p:sp>
      <p:sp>
        <p:nvSpPr>
          <p:cNvPr id="123910" name="Line 6"/>
          <p:cNvSpPr>
            <a:spLocks noChangeShapeType="1"/>
          </p:cNvSpPr>
          <p:nvPr/>
        </p:nvSpPr>
        <p:spPr bwMode="auto">
          <a:xfrm flipV="1">
            <a:off x="5791200" y="3886200"/>
            <a:ext cx="457200" cy="13716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23911" name="Text Box 7"/>
          <p:cNvSpPr txBox="1">
            <a:spLocks noChangeArrowheads="1"/>
          </p:cNvSpPr>
          <p:nvPr/>
        </p:nvSpPr>
        <p:spPr bwMode="auto">
          <a:xfrm>
            <a:off x="5378450" y="5386388"/>
            <a:ext cx="12096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600"/>
              <a:t>Operations</a:t>
            </a:r>
          </a:p>
        </p:txBody>
      </p:sp>
      <p:sp>
        <p:nvSpPr>
          <p:cNvPr id="123912" name="Line 8"/>
          <p:cNvSpPr>
            <a:spLocks noChangeShapeType="1"/>
          </p:cNvSpPr>
          <p:nvPr/>
        </p:nvSpPr>
        <p:spPr bwMode="auto">
          <a:xfrm>
            <a:off x="6400800" y="1219200"/>
            <a:ext cx="762000" cy="16764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23913" name="Text Box 9"/>
          <p:cNvSpPr txBox="1">
            <a:spLocks noChangeArrowheads="1"/>
          </p:cNvSpPr>
          <p:nvPr/>
        </p:nvSpPr>
        <p:spPr bwMode="auto">
          <a:xfrm>
            <a:off x="5867400" y="934668"/>
            <a:ext cx="107473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600" dirty="0"/>
              <a:t>Attributes</a:t>
            </a:r>
          </a:p>
        </p:txBody>
      </p:sp>
    </p:spTree>
    <p:extLst>
      <p:ext uri="{BB962C8B-B14F-4D97-AF65-F5344CB8AC3E}">
        <p14:creationId xmlns:p14="http://schemas.microsoft.com/office/powerpoint/2010/main" val="1755991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63280" y="331381"/>
            <a:ext cx="8999538" cy="533400"/>
          </a:xfrm>
        </p:spPr>
        <p:txBody>
          <a:bodyPr>
            <a:normAutofit fontScale="90000"/>
          </a:bodyPr>
          <a:lstStyle/>
          <a:p>
            <a:r>
              <a:rPr lang="en-US" altLang="zh-CN" dirty="0">
                <a:ea typeface="宋体" charset="-122"/>
              </a:rPr>
              <a:t>An Object Has Identity</a:t>
            </a:r>
          </a:p>
        </p:txBody>
      </p:sp>
      <p:sp>
        <p:nvSpPr>
          <p:cNvPr id="130051" name="Rectangle 3"/>
          <p:cNvSpPr>
            <a:spLocks noGrp="1" noChangeArrowheads="1"/>
          </p:cNvSpPr>
          <p:nvPr>
            <p:ph type="body" sz="half" idx="1"/>
          </p:nvPr>
        </p:nvSpPr>
        <p:spPr>
          <a:xfrm>
            <a:off x="361950" y="1052513"/>
            <a:ext cx="8401050" cy="1614487"/>
          </a:xfrm>
        </p:spPr>
        <p:txBody>
          <a:bodyPr/>
          <a:lstStyle/>
          <a:p>
            <a:r>
              <a:rPr lang="en-US" altLang="zh-CN" sz="2800">
                <a:ea typeface="宋体" charset="-122"/>
              </a:rPr>
              <a:t>Each object has a unique identity, even if the state is identical to that of another object.</a:t>
            </a:r>
          </a:p>
        </p:txBody>
      </p:sp>
      <p:pic>
        <p:nvPicPr>
          <p:cNvPr id="130052"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867400" y="2286000"/>
            <a:ext cx="1392238" cy="2444750"/>
          </a:xfrm>
          <a:noFill/>
          <a:ln/>
        </p:spPr>
      </p:pic>
      <p:sp>
        <p:nvSpPr>
          <p:cNvPr id="130053" name="Text Box 5"/>
          <p:cNvSpPr txBox="1">
            <a:spLocks noChangeArrowheads="1"/>
          </p:cNvSpPr>
          <p:nvPr/>
        </p:nvSpPr>
        <p:spPr bwMode="auto">
          <a:xfrm>
            <a:off x="1752600" y="4724400"/>
            <a:ext cx="21336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r>
              <a:rPr lang="en-US" altLang="zh-CN" sz="1600"/>
              <a:t>Professor “M Zheng” teaches Java</a:t>
            </a:r>
          </a:p>
        </p:txBody>
      </p:sp>
      <p:sp>
        <p:nvSpPr>
          <p:cNvPr id="130054" name="Text Box 6"/>
          <p:cNvSpPr txBox="1">
            <a:spLocks noChangeArrowheads="1"/>
          </p:cNvSpPr>
          <p:nvPr/>
        </p:nvSpPr>
        <p:spPr bwMode="auto">
          <a:xfrm>
            <a:off x="5562600" y="4737100"/>
            <a:ext cx="21336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r>
              <a:rPr lang="en-US" altLang="zh-CN" sz="1600"/>
              <a:t>Professor “M Zheng” teaches Java</a:t>
            </a:r>
          </a:p>
        </p:txBody>
      </p:sp>
      <p:pic>
        <p:nvPicPr>
          <p:cNvPr id="130055" name="Picture 7"/>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905000" y="2590800"/>
            <a:ext cx="1785938" cy="1901825"/>
          </a:xfrm>
          <a:noFill/>
          <a:ln/>
        </p:spPr>
      </p:pic>
    </p:spTree>
    <p:extLst>
      <p:ext uri="{BB962C8B-B14F-4D97-AF65-F5344CB8AC3E}">
        <p14:creationId xmlns:p14="http://schemas.microsoft.com/office/powerpoint/2010/main" val="2766647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295650" y="6381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5363" name="Rectangle 3"/>
          <p:cNvSpPr>
            <a:spLocks noChangeArrowheads="1"/>
          </p:cNvSpPr>
          <p:nvPr/>
        </p:nvSpPr>
        <p:spPr bwMode="auto">
          <a:xfrm>
            <a:off x="798513" y="2422525"/>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dirty="0">
                <a:latin typeface="Arial" charset="0"/>
                <a:ea typeface="宋体" charset="-122"/>
              </a:rPr>
              <a:t>: Professor</a:t>
            </a:r>
            <a:endParaRPr lang="en-US" altLang="zh-CN" sz="2400" u="none" dirty="0">
              <a:latin typeface="Arial" charset="0"/>
              <a:ea typeface="宋体" charset="-122"/>
            </a:endParaRPr>
          </a:p>
        </p:txBody>
      </p:sp>
      <p:sp>
        <p:nvSpPr>
          <p:cNvPr id="15364" name="Rectangle 4"/>
          <p:cNvSpPr>
            <a:spLocks noChangeArrowheads="1"/>
          </p:cNvSpPr>
          <p:nvPr/>
        </p:nvSpPr>
        <p:spPr bwMode="auto">
          <a:xfrm>
            <a:off x="558800" y="2343150"/>
            <a:ext cx="196850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5365" name="Group 5"/>
          <p:cNvGrpSpPr>
            <a:grpSpLocks/>
          </p:cNvGrpSpPr>
          <p:nvPr/>
        </p:nvGrpSpPr>
        <p:grpSpPr bwMode="auto">
          <a:xfrm>
            <a:off x="6038850" y="2952750"/>
            <a:ext cx="2592388" cy="1993900"/>
            <a:chOff x="3044" y="2037"/>
            <a:chExt cx="1633" cy="1256"/>
          </a:xfrm>
        </p:grpSpPr>
        <p:sp>
          <p:nvSpPr>
            <p:cNvPr id="15377" name="Rectangle 6"/>
            <p:cNvSpPr>
              <a:spLocks noChangeArrowheads="1"/>
            </p:cNvSpPr>
            <p:nvPr/>
          </p:nvSpPr>
          <p:spPr bwMode="auto">
            <a:xfrm>
              <a:off x="3044" y="2037"/>
              <a:ext cx="1188" cy="65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5378" name="Group 7"/>
            <p:cNvGrpSpPr>
              <a:grpSpLocks/>
            </p:cNvGrpSpPr>
            <p:nvPr/>
          </p:nvGrpSpPr>
          <p:grpSpPr bwMode="auto">
            <a:xfrm>
              <a:off x="4040" y="2043"/>
              <a:ext cx="637" cy="1250"/>
              <a:chOff x="4040" y="2043"/>
              <a:chExt cx="637" cy="1250"/>
            </a:xfrm>
          </p:grpSpPr>
          <p:sp>
            <p:nvSpPr>
              <p:cNvPr id="15384" name="Freeform 8"/>
              <p:cNvSpPr>
                <a:spLocks/>
              </p:cNvSpPr>
              <p:nvPr/>
            </p:nvSpPr>
            <p:spPr bwMode="auto">
              <a:xfrm>
                <a:off x="4086" y="2986"/>
                <a:ext cx="468" cy="307"/>
              </a:xfrm>
              <a:custGeom>
                <a:avLst/>
                <a:gdLst>
                  <a:gd name="T0" fmla="*/ 39 w 468"/>
                  <a:gd name="T1" fmla="*/ 0 h 307"/>
                  <a:gd name="T2" fmla="*/ 0 w 468"/>
                  <a:gd name="T3" fmla="*/ 306 h 307"/>
                  <a:gd name="T4" fmla="*/ 467 w 468"/>
                  <a:gd name="T5" fmla="*/ 306 h 307"/>
                  <a:gd name="T6" fmla="*/ 449 w 468"/>
                  <a:gd name="T7" fmla="*/ 4 h 307"/>
                  <a:gd name="T8" fmla="*/ 39 w 468"/>
                  <a:gd name="T9" fmla="*/ 0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307">
                    <a:moveTo>
                      <a:pt x="39" y="0"/>
                    </a:moveTo>
                    <a:lnTo>
                      <a:pt x="0" y="306"/>
                    </a:lnTo>
                    <a:lnTo>
                      <a:pt x="467" y="306"/>
                    </a:lnTo>
                    <a:lnTo>
                      <a:pt x="449" y="4"/>
                    </a:lnTo>
                    <a:lnTo>
                      <a:pt x="39"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85" name="Group 9"/>
              <p:cNvGrpSpPr>
                <a:grpSpLocks/>
              </p:cNvGrpSpPr>
              <p:nvPr/>
            </p:nvGrpSpPr>
            <p:grpSpPr bwMode="auto">
              <a:xfrm>
                <a:off x="4040" y="2043"/>
                <a:ext cx="548" cy="970"/>
                <a:chOff x="4040" y="2043"/>
                <a:chExt cx="548" cy="970"/>
              </a:xfrm>
            </p:grpSpPr>
            <p:grpSp>
              <p:nvGrpSpPr>
                <p:cNvPr id="15388" name="Group 10"/>
                <p:cNvGrpSpPr>
                  <a:grpSpLocks/>
                </p:cNvGrpSpPr>
                <p:nvPr/>
              </p:nvGrpSpPr>
              <p:grpSpPr bwMode="auto">
                <a:xfrm>
                  <a:off x="4235" y="2345"/>
                  <a:ext cx="204" cy="235"/>
                  <a:chOff x="4235" y="2345"/>
                  <a:chExt cx="204" cy="235"/>
                </a:xfrm>
              </p:grpSpPr>
              <p:sp>
                <p:nvSpPr>
                  <p:cNvPr id="15433" name="Freeform 11"/>
                  <p:cNvSpPr>
                    <a:spLocks/>
                  </p:cNvSpPr>
                  <p:nvPr/>
                </p:nvSpPr>
                <p:spPr bwMode="auto">
                  <a:xfrm>
                    <a:off x="4235" y="2345"/>
                    <a:ext cx="204" cy="235"/>
                  </a:xfrm>
                  <a:custGeom>
                    <a:avLst/>
                    <a:gdLst>
                      <a:gd name="T0" fmla="*/ 37 w 204"/>
                      <a:gd name="T1" fmla="*/ 0 h 235"/>
                      <a:gd name="T2" fmla="*/ 26 w 204"/>
                      <a:gd name="T3" fmla="*/ 62 h 235"/>
                      <a:gd name="T4" fmla="*/ 20 w 204"/>
                      <a:gd name="T5" fmla="*/ 68 h 235"/>
                      <a:gd name="T6" fmla="*/ 11 w 204"/>
                      <a:gd name="T7" fmla="*/ 75 h 235"/>
                      <a:gd name="T8" fmla="*/ 0 w 204"/>
                      <a:gd name="T9" fmla="*/ 78 h 235"/>
                      <a:gd name="T10" fmla="*/ 12 w 204"/>
                      <a:gd name="T11" fmla="*/ 139 h 235"/>
                      <a:gd name="T12" fmla="*/ 18 w 204"/>
                      <a:gd name="T13" fmla="*/ 168 h 235"/>
                      <a:gd name="T14" fmla="*/ 23 w 204"/>
                      <a:gd name="T15" fmla="*/ 186 h 235"/>
                      <a:gd name="T16" fmla="*/ 30 w 204"/>
                      <a:gd name="T17" fmla="*/ 202 h 235"/>
                      <a:gd name="T18" fmla="*/ 45 w 204"/>
                      <a:gd name="T19" fmla="*/ 212 h 235"/>
                      <a:gd name="T20" fmla="*/ 70 w 204"/>
                      <a:gd name="T21" fmla="*/ 222 h 235"/>
                      <a:gd name="T22" fmla="*/ 99 w 204"/>
                      <a:gd name="T23" fmla="*/ 231 h 235"/>
                      <a:gd name="T24" fmla="*/ 121 w 204"/>
                      <a:gd name="T25" fmla="*/ 234 h 235"/>
                      <a:gd name="T26" fmla="*/ 140 w 204"/>
                      <a:gd name="T27" fmla="*/ 231 h 235"/>
                      <a:gd name="T28" fmla="*/ 162 w 204"/>
                      <a:gd name="T29" fmla="*/ 226 h 235"/>
                      <a:gd name="T30" fmla="*/ 177 w 204"/>
                      <a:gd name="T31" fmla="*/ 216 h 235"/>
                      <a:gd name="T32" fmla="*/ 198 w 204"/>
                      <a:gd name="T33" fmla="*/ 187 h 235"/>
                      <a:gd name="T34" fmla="*/ 203 w 204"/>
                      <a:gd name="T35" fmla="*/ 162 h 235"/>
                      <a:gd name="T36" fmla="*/ 201 w 204"/>
                      <a:gd name="T37" fmla="*/ 127 h 235"/>
                      <a:gd name="T38" fmla="*/ 193 w 204"/>
                      <a:gd name="T39" fmla="*/ 113 h 235"/>
                      <a:gd name="T40" fmla="*/ 169 w 204"/>
                      <a:gd name="T41" fmla="*/ 89 h 235"/>
                      <a:gd name="T42" fmla="*/ 162 w 204"/>
                      <a:gd name="T43" fmla="*/ 82 h 235"/>
                      <a:gd name="T44" fmla="*/ 161 w 204"/>
                      <a:gd name="T45" fmla="*/ 47 h 235"/>
                      <a:gd name="T46" fmla="*/ 165 w 204"/>
                      <a:gd name="T47" fmla="*/ 24 h 235"/>
                      <a:gd name="T48" fmla="*/ 37 w 204"/>
                      <a:gd name="T49" fmla="*/ 0 h 2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4" h="235">
                        <a:moveTo>
                          <a:pt x="37" y="0"/>
                        </a:moveTo>
                        <a:lnTo>
                          <a:pt x="26" y="62"/>
                        </a:lnTo>
                        <a:lnTo>
                          <a:pt x="20" y="68"/>
                        </a:lnTo>
                        <a:lnTo>
                          <a:pt x="11" y="75"/>
                        </a:lnTo>
                        <a:lnTo>
                          <a:pt x="0" y="78"/>
                        </a:lnTo>
                        <a:lnTo>
                          <a:pt x="12" y="139"/>
                        </a:lnTo>
                        <a:lnTo>
                          <a:pt x="18" y="168"/>
                        </a:lnTo>
                        <a:lnTo>
                          <a:pt x="23" y="186"/>
                        </a:lnTo>
                        <a:lnTo>
                          <a:pt x="30" y="202"/>
                        </a:lnTo>
                        <a:lnTo>
                          <a:pt x="45" y="212"/>
                        </a:lnTo>
                        <a:lnTo>
                          <a:pt x="70" y="222"/>
                        </a:lnTo>
                        <a:lnTo>
                          <a:pt x="99" y="231"/>
                        </a:lnTo>
                        <a:lnTo>
                          <a:pt x="121" y="234"/>
                        </a:lnTo>
                        <a:lnTo>
                          <a:pt x="140" y="231"/>
                        </a:lnTo>
                        <a:lnTo>
                          <a:pt x="162" y="226"/>
                        </a:lnTo>
                        <a:lnTo>
                          <a:pt x="177" y="216"/>
                        </a:lnTo>
                        <a:lnTo>
                          <a:pt x="198" y="187"/>
                        </a:lnTo>
                        <a:lnTo>
                          <a:pt x="203" y="162"/>
                        </a:lnTo>
                        <a:lnTo>
                          <a:pt x="201" y="127"/>
                        </a:lnTo>
                        <a:lnTo>
                          <a:pt x="193" y="113"/>
                        </a:lnTo>
                        <a:lnTo>
                          <a:pt x="169" y="89"/>
                        </a:lnTo>
                        <a:lnTo>
                          <a:pt x="162" y="82"/>
                        </a:lnTo>
                        <a:lnTo>
                          <a:pt x="161" y="47"/>
                        </a:lnTo>
                        <a:lnTo>
                          <a:pt x="165" y="24"/>
                        </a:lnTo>
                        <a:lnTo>
                          <a:pt x="37"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34" name="Freeform 12"/>
                  <p:cNvSpPr>
                    <a:spLocks/>
                  </p:cNvSpPr>
                  <p:nvPr/>
                </p:nvSpPr>
                <p:spPr bwMode="auto">
                  <a:xfrm>
                    <a:off x="4235" y="2345"/>
                    <a:ext cx="167" cy="203"/>
                  </a:xfrm>
                  <a:custGeom>
                    <a:avLst/>
                    <a:gdLst>
                      <a:gd name="T0" fmla="*/ 38 w 167"/>
                      <a:gd name="T1" fmla="*/ 0 h 203"/>
                      <a:gd name="T2" fmla="*/ 27 w 167"/>
                      <a:gd name="T3" fmla="*/ 62 h 203"/>
                      <a:gd name="T4" fmla="*/ 21 w 167"/>
                      <a:gd name="T5" fmla="*/ 68 h 203"/>
                      <a:gd name="T6" fmla="*/ 11 w 167"/>
                      <a:gd name="T7" fmla="*/ 75 h 203"/>
                      <a:gd name="T8" fmla="*/ 0 w 167"/>
                      <a:gd name="T9" fmla="*/ 78 h 203"/>
                      <a:gd name="T10" fmla="*/ 13 w 167"/>
                      <a:gd name="T11" fmla="*/ 139 h 203"/>
                      <a:gd name="T12" fmla="*/ 18 w 167"/>
                      <a:gd name="T13" fmla="*/ 168 h 203"/>
                      <a:gd name="T14" fmla="*/ 23 w 167"/>
                      <a:gd name="T15" fmla="*/ 186 h 203"/>
                      <a:gd name="T16" fmla="*/ 31 w 167"/>
                      <a:gd name="T17" fmla="*/ 202 h 203"/>
                      <a:gd name="T18" fmla="*/ 33 w 167"/>
                      <a:gd name="T19" fmla="*/ 189 h 203"/>
                      <a:gd name="T20" fmla="*/ 33 w 167"/>
                      <a:gd name="T21" fmla="*/ 177 h 203"/>
                      <a:gd name="T22" fmla="*/ 37 w 167"/>
                      <a:gd name="T23" fmla="*/ 166 h 203"/>
                      <a:gd name="T24" fmla="*/ 38 w 167"/>
                      <a:gd name="T25" fmla="*/ 158 h 203"/>
                      <a:gd name="T26" fmla="*/ 41 w 167"/>
                      <a:gd name="T27" fmla="*/ 143 h 203"/>
                      <a:gd name="T28" fmla="*/ 42 w 167"/>
                      <a:gd name="T29" fmla="*/ 131 h 203"/>
                      <a:gd name="T30" fmla="*/ 48 w 167"/>
                      <a:gd name="T31" fmla="*/ 113 h 203"/>
                      <a:gd name="T32" fmla="*/ 54 w 167"/>
                      <a:gd name="T33" fmla="*/ 102 h 203"/>
                      <a:gd name="T34" fmla="*/ 64 w 167"/>
                      <a:gd name="T35" fmla="*/ 92 h 203"/>
                      <a:gd name="T36" fmla="*/ 74 w 167"/>
                      <a:gd name="T37" fmla="*/ 84 h 203"/>
                      <a:gd name="T38" fmla="*/ 86 w 167"/>
                      <a:gd name="T39" fmla="*/ 73 h 203"/>
                      <a:gd name="T40" fmla="*/ 102 w 167"/>
                      <a:gd name="T41" fmla="*/ 63 h 203"/>
                      <a:gd name="T42" fmla="*/ 166 w 167"/>
                      <a:gd name="T43" fmla="*/ 24 h 203"/>
                      <a:gd name="T44" fmla="*/ 38 w 167"/>
                      <a:gd name="T45" fmla="*/ 0 h 2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7" h="203">
                        <a:moveTo>
                          <a:pt x="38" y="0"/>
                        </a:moveTo>
                        <a:lnTo>
                          <a:pt x="27" y="62"/>
                        </a:lnTo>
                        <a:lnTo>
                          <a:pt x="21" y="68"/>
                        </a:lnTo>
                        <a:lnTo>
                          <a:pt x="11" y="75"/>
                        </a:lnTo>
                        <a:lnTo>
                          <a:pt x="0" y="78"/>
                        </a:lnTo>
                        <a:lnTo>
                          <a:pt x="13" y="139"/>
                        </a:lnTo>
                        <a:lnTo>
                          <a:pt x="18" y="168"/>
                        </a:lnTo>
                        <a:lnTo>
                          <a:pt x="23" y="186"/>
                        </a:lnTo>
                        <a:lnTo>
                          <a:pt x="31" y="202"/>
                        </a:lnTo>
                        <a:lnTo>
                          <a:pt x="33" y="189"/>
                        </a:lnTo>
                        <a:lnTo>
                          <a:pt x="33" y="177"/>
                        </a:lnTo>
                        <a:lnTo>
                          <a:pt x="37" y="166"/>
                        </a:lnTo>
                        <a:lnTo>
                          <a:pt x="38" y="158"/>
                        </a:lnTo>
                        <a:lnTo>
                          <a:pt x="41" y="143"/>
                        </a:lnTo>
                        <a:lnTo>
                          <a:pt x="42" y="131"/>
                        </a:lnTo>
                        <a:lnTo>
                          <a:pt x="48" y="113"/>
                        </a:lnTo>
                        <a:lnTo>
                          <a:pt x="54" y="102"/>
                        </a:lnTo>
                        <a:lnTo>
                          <a:pt x="64" y="92"/>
                        </a:lnTo>
                        <a:lnTo>
                          <a:pt x="74" y="84"/>
                        </a:lnTo>
                        <a:lnTo>
                          <a:pt x="86" y="73"/>
                        </a:lnTo>
                        <a:lnTo>
                          <a:pt x="102" y="63"/>
                        </a:lnTo>
                        <a:lnTo>
                          <a:pt x="166" y="24"/>
                        </a:lnTo>
                        <a:lnTo>
                          <a:pt x="3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35" name="Freeform 13"/>
                  <p:cNvSpPr>
                    <a:spLocks/>
                  </p:cNvSpPr>
                  <p:nvPr/>
                </p:nvSpPr>
                <p:spPr bwMode="auto">
                  <a:xfrm>
                    <a:off x="4235" y="2345"/>
                    <a:ext cx="166" cy="169"/>
                  </a:xfrm>
                  <a:custGeom>
                    <a:avLst/>
                    <a:gdLst>
                      <a:gd name="T0" fmla="*/ 37 w 166"/>
                      <a:gd name="T1" fmla="*/ 0 h 169"/>
                      <a:gd name="T2" fmla="*/ 26 w 166"/>
                      <a:gd name="T3" fmla="*/ 62 h 169"/>
                      <a:gd name="T4" fmla="*/ 20 w 166"/>
                      <a:gd name="T5" fmla="*/ 68 h 169"/>
                      <a:gd name="T6" fmla="*/ 11 w 166"/>
                      <a:gd name="T7" fmla="*/ 75 h 169"/>
                      <a:gd name="T8" fmla="*/ 0 w 166"/>
                      <a:gd name="T9" fmla="*/ 78 h 169"/>
                      <a:gd name="T10" fmla="*/ 12 w 166"/>
                      <a:gd name="T11" fmla="*/ 139 h 169"/>
                      <a:gd name="T12" fmla="*/ 18 w 166"/>
                      <a:gd name="T13" fmla="*/ 168 h 169"/>
                      <a:gd name="T14" fmla="*/ 19 w 166"/>
                      <a:gd name="T15" fmla="*/ 153 h 169"/>
                      <a:gd name="T16" fmla="*/ 22 w 166"/>
                      <a:gd name="T17" fmla="*/ 137 h 169"/>
                      <a:gd name="T18" fmla="*/ 26 w 166"/>
                      <a:gd name="T19" fmla="*/ 123 h 169"/>
                      <a:gd name="T20" fmla="*/ 26 w 166"/>
                      <a:gd name="T21" fmla="*/ 112 h 169"/>
                      <a:gd name="T22" fmla="*/ 30 w 166"/>
                      <a:gd name="T23" fmla="*/ 101 h 169"/>
                      <a:gd name="T24" fmla="*/ 38 w 166"/>
                      <a:gd name="T25" fmla="*/ 91 h 169"/>
                      <a:gd name="T26" fmla="*/ 47 w 166"/>
                      <a:gd name="T27" fmla="*/ 84 h 169"/>
                      <a:gd name="T28" fmla="*/ 58 w 166"/>
                      <a:gd name="T29" fmla="*/ 80 h 169"/>
                      <a:gd name="T30" fmla="*/ 67 w 166"/>
                      <a:gd name="T31" fmla="*/ 75 h 169"/>
                      <a:gd name="T32" fmla="*/ 84 w 166"/>
                      <a:gd name="T33" fmla="*/ 66 h 169"/>
                      <a:gd name="T34" fmla="*/ 98 w 166"/>
                      <a:gd name="T35" fmla="*/ 60 h 169"/>
                      <a:gd name="T36" fmla="*/ 165 w 166"/>
                      <a:gd name="T37" fmla="*/ 24 h 169"/>
                      <a:gd name="T38" fmla="*/ 37 w 166"/>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6" h="169">
                        <a:moveTo>
                          <a:pt x="37" y="0"/>
                        </a:moveTo>
                        <a:lnTo>
                          <a:pt x="26" y="62"/>
                        </a:lnTo>
                        <a:lnTo>
                          <a:pt x="20" y="68"/>
                        </a:lnTo>
                        <a:lnTo>
                          <a:pt x="11" y="75"/>
                        </a:lnTo>
                        <a:lnTo>
                          <a:pt x="0" y="78"/>
                        </a:lnTo>
                        <a:lnTo>
                          <a:pt x="12" y="139"/>
                        </a:lnTo>
                        <a:lnTo>
                          <a:pt x="18" y="168"/>
                        </a:lnTo>
                        <a:lnTo>
                          <a:pt x="19" y="153"/>
                        </a:lnTo>
                        <a:lnTo>
                          <a:pt x="22" y="137"/>
                        </a:lnTo>
                        <a:lnTo>
                          <a:pt x="26" y="123"/>
                        </a:lnTo>
                        <a:lnTo>
                          <a:pt x="26" y="112"/>
                        </a:lnTo>
                        <a:lnTo>
                          <a:pt x="30" y="101"/>
                        </a:lnTo>
                        <a:lnTo>
                          <a:pt x="38" y="91"/>
                        </a:lnTo>
                        <a:lnTo>
                          <a:pt x="47" y="84"/>
                        </a:lnTo>
                        <a:lnTo>
                          <a:pt x="58" y="80"/>
                        </a:lnTo>
                        <a:lnTo>
                          <a:pt x="67" y="75"/>
                        </a:lnTo>
                        <a:lnTo>
                          <a:pt x="84" y="66"/>
                        </a:lnTo>
                        <a:lnTo>
                          <a:pt x="98" y="60"/>
                        </a:lnTo>
                        <a:lnTo>
                          <a:pt x="165" y="24"/>
                        </a:lnTo>
                        <a:lnTo>
                          <a:pt x="37"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89" name="Group 14"/>
                <p:cNvGrpSpPr>
                  <a:grpSpLocks/>
                </p:cNvGrpSpPr>
                <p:nvPr/>
              </p:nvGrpSpPr>
              <p:grpSpPr bwMode="auto">
                <a:xfrm>
                  <a:off x="4208" y="2043"/>
                  <a:ext cx="317" cy="360"/>
                  <a:chOff x="4208" y="2043"/>
                  <a:chExt cx="317" cy="360"/>
                </a:xfrm>
              </p:grpSpPr>
              <p:grpSp>
                <p:nvGrpSpPr>
                  <p:cNvPr id="15404" name="Group 15"/>
                  <p:cNvGrpSpPr>
                    <a:grpSpLocks/>
                  </p:cNvGrpSpPr>
                  <p:nvPr/>
                </p:nvGrpSpPr>
                <p:grpSpPr bwMode="auto">
                  <a:xfrm>
                    <a:off x="4229" y="2099"/>
                    <a:ext cx="230" cy="304"/>
                    <a:chOff x="4229" y="2099"/>
                    <a:chExt cx="230" cy="304"/>
                  </a:xfrm>
                </p:grpSpPr>
                <p:grpSp>
                  <p:nvGrpSpPr>
                    <p:cNvPr id="15428" name="Group 16"/>
                    <p:cNvGrpSpPr>
                      <a:grpSpLocks/>
                    </p:cNvGrpSpPr>
                    <p:nvPr/>
                  </p:nvGrpSpPr>
                  <p:grpSpPr bwMode="auto">
                    <a:xfrm>
                      <a:off x="4229" y="2099"/>
                      <a:ext cx="230" cy="304"/>
                      <a:chOff x="4229" y="2099"/>
                      <a:chExt cx="230" cy="304"/>
                    </a:xfrm>
                  </p:grpSpPr>
                  <p:sp>
                    <p:nvSpPr>
                      <p:cNvPr id="15430" name="Freeform 17"/>
                      <p:cNvSpPr>
                        <a:spLocks/>
                      </p:cNvSpPr>
                      <p:nvPr/>
                    </p:nvSpPr>
                    <p:spPr bwMode="auto">
                      <a:xfrm>
                        <a:off x="4275" y="2352"/>
                        <a:ext cx="121" cy="51"/>
                      </a:xfrm>
                      <a:custGeom>
                        <a:avLst/>
                        <a:gdLst>
                          <a:gd name="T0" fmla="*/ 0 w 121"/>
                          <a:gd name="T1" fmla="*/ 0 h 51"/>
                          <a:gd name="T2" fmla="*/ 2 w 121"/>
                          <a:gd name="T3" fmla="*/ 9 h 51"/>
                          <a:gd name="T4" fmla="*/ 5 w 121"/>
                          <a:gd name="T5" fmla="*/ 15 h 51"/>
                          <a:gd name="T6" fmla="*/ 9 w 121"/>
                          <a:gd name="T7" fmla="*/ 21 h 51"/>
                          <a:gd name="T8" fmla="*/ 16 w 121"/>
                          <a:gd name="T9" fmla="*/ 28 h 51"/>
                          <a:gd name="T10" fmla="*/ 23 w 121"/>
                          <a:gd name="T11" fmla="*/ 33 h 51"/>
                          <a:gd name="T12" fmla="*/ 31 w 121"/>
                          <a:gd name="T13" fmla="*/ 39 h 51"/>
                          <a:gd name="T14" fmla="*/ 41 w 121"/>
                          <a:gd name="T15" fmla="*/ 44 h 51"/>
                          <a:gd name="T16" fmla="*/ 50 w 121"/>
                          <a:gd name="T17" fmla="*/ 46 h 51"/>
                          <a:gd name="T18" fmla="*/ 63 w 121"/>
                          <a:gd name="T19" fmla="*/ 49 h 51"/>
                          <a:gd name="T20" fmla="*/ 73 w 121"/>
                          <a:gd name="T21" fmla="*/ 50 h 51"/>
                          <a:gd name="T22" fmla="*/ 89 w 121"/>
                          <a:gd name="T23" fmla="*/ 49 h 51"/>
                          <a:gd name="T24" fmla="*/ 97 w 121"/>
                          <a:gd name="T25" fmla="*/ 47 h 51"/>
                          <a:gd name="T26" fmla="*/ 104 w 121"/>
                          <a:gd name="T27" fmla="*/ 44 h 51"/>
                          <a:gd name="T28" fmla="*/ 111 w 121"/>
                          <a:gd name="T29" fmla="*/ 39 h 51"/>
                          <a:gd name="T30" fmla="*/ 120 w 121"/>
                          <a:gd name="T31" fmla="*/ 30 h 51"/>
                          <a:gd name="T32" fmla="*/ 0 w 121"/>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1" h="51">
                            <a:moveTo>
                              <a:pt x="0" y="0"/>
                            </a:moveTo>
                            <a:lnTo>
                              <a:pt x="2" y="9"/>
                            </a:lnTo>
                            <a:lnTo>
                              <a:pt x="5" y="15"/>
                            </a:lnTo>
                            <a:lnTo>
                              <a:pt x="9" y="21"/>
                            </a:lnTo>
                            <a:lnTo>
                              <a:pt x="16" y="28"/>
                            </a:lnTo>
                            <a:lnTo>
                              <a:pt x="23" y="33"/>
                            </a:lnTo>
                            <a:lnTo>
                              <a:pt x="31" y="39"/>
                            </a:lnTo>
                            <a:lnTo>
                              <a:pt x="41" y="44"/>
                            </a:lnTo>
                            <a:lnTo>
                              <a:pt x="50" y="46"/>
                            </a:lnTo>
                            <a:lnTo>
                              <a:pt x="63" y="49"/>
                            </a:lnTo>
                            <a:lnTo>
                              <a:pt x="73" y="50"/>
                            </a:lnTo>
                            <a:lnTo>
                              <a:pt x="89" y="49"/>
                            </a:lnTo>
                            <a:lnTo>
                              <a:pt x="97" y="47"/>
                            </a:lnTo>
                            <a:lnTo>
                              <a:pt x="104" y="44"/>
                            </a:lnTo>
                            <a:lnTo>
                              <a:pt x="111" y="39"/>
                            </a:lnTo>
                            <a:lnTo>
                              <a:pt x="120" y="30"/>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31" name="Freeform 18"/>
                      <p:cNvSpPr>
                        <a:spLocks/>
                      </p:cNvSpPr>
                      <p:nvPr/>
                    </p:nvSpPr>
                    <p:spPr bwMode="auto">
                      <a:xfrm>
                        <a:off x="4229" y="2099"/>
                        <a:ext cx="230" cy="304"/>
                      </a:xfrm>
                      <a:custGeom>
                        <a:avLst/>
                        <a:gdLst>
                          <a:gd name="T0" fmla="*/ 170 w 230"/>
                          <a:gd name="T1" fmla="*/ 277 h 304"/>
                          <a:gd name="T2" fmla="*/ 176 w 230"/>
                          <a:gd name="T3" fmla="*/ 268 h 304"/>
                          <a:gd name="T4" fmla="*/ 181 w 230"/>
                          <a:gd name="T5" fmla="*/ 259 h 304"/>
                          <a:gd name="T6" fmla="*/ 193 w 230"/>
                          <a:gd name="T7" fmla="*/ 234 h 304"/>
                          <a:gd name="T8" fmla="*/ 209 w 230"/>
                          <a:gd name="T9" fmla="*/ 194 h 304"/>
                          <a:gd name="T10" fmla="*/ 218 w 230"/>
                          <a:gd name="T11" fmla="*/ 162 h 304"/>
                          <a:gd name="T12" fmla="*/ 223 w 230"/>
                          <a:gd name="T13" fmla="*/ 133 h 304"/>
                          <a:gd name="T14" fmla="*/ 229 w 230"/>
                          <a:gd name="T15" fmla="*/ 93 h 304"/>
                          <a:gd name="T16" fmla="*/ 227 w 230"/>
                          <a:gd name="T17" fmla="*/ 56 h 304"/>
                          <a:gd name="T18" fmla="*/ 220 w 230"/>
                          <a:gd name="T19" fmla="*/ 36 h 304"/>
                          <a:gd name="T20" fmla="*/ 203 w 230"/>
                          <a:gd name="T21" fmla="*/ 20 h 304"/>
                          <a:gd name="T22" fmla="*/ 178 w 230"/>
                          <a:gd name="T23" fmla="*/ 7 h 304"/>
                          <a:gd name="T24" fmla="*/ 154 w 230"/>
                          <a:gd name="T25" fmla="*/ 2 h 304"/>
                          <a:gd name="T26" fmla="*/ 130 w 230"/>
                          <a:gd name="T27" fmla="*/ 0 h 304"/>
                          <a:gd name="T28" fmla="*/ 107 w 230"/>
                          <a:gd name="T29" fmla="*/ 2 h 304"/>
                          <a:gd name="T30" fmla="*/ 84 w 230"/>
                          <a:gd name="T31" fmla="*/ 6 h 304"/>
                          <a:gd name="T32" fmla="*/ 68 w 230"/>
                          <a:gd name="T33" fmla="*/ 12 h 304"/>
                          <a:gd name="T34" fmla="*/ 53 w 230"/>
                          <a:gd name="T35" fmla="*/ 22 h 304"/>
                          <a:gd name="T36" fmla="*/ 40 w 230"/>
                          <a:gd name="T37" fmla="*/ 37 h 304"/>
                          <a:gd name="T38" fmla="*/ 29 w 230"/>
                          <a:gd name="T39" fmla="*/ 57 h 304"/>
                          <a:gd name="T40" fmla="*/ 22 w 230"/>
                          <a:gd name="T41" fmla="*/ 75 h 304"/>
                          <a:gd name="T42" fmla="*/ 16 w 230"/>
                          <a:gd name="T43" fmla="*/ 95 h 304"/>
                          <a:gd name="T44" fmla="*/ 15 w 230"/>
                          <a:gd name="T45" fmla="*/ 118 h 304"/>
                          <a:gd name="T46" fmla="*/ 13 w 230"/>
                          <a:gd name="T47" fmla="*/ 132 h 304"/>
                          <a:gd name="T48" fmla="*/ 14 w 230"/>
                          <a:gd name="T49" fmla="*/ 143 h 304"/>
                          <a:gd name="T50" fmla="*/ 6 w 230"/>
                          <a:gd name="T51" fmla="*/ 144 h 304"/>
                          <a:gd name="T52" fmla="*/ 1 w 230"/>
                          <a:gd name="T53" fmla="*/ 149 h 304"/>
                          <a:gd name="T54" fmla="*/ 0 w 230"/>
                          <a:gd name="T55" fmla="*/ 155 h 304"/>
                          <a:gd name="T56" fmla="*/ 4 w 230"/>
                          <a:gd name="T57" fmla="*/ 168 h 304"/>
                          <a:gd name="T58" fmla="*/ 11 w 230"/>
                          <a:gd name="T59" fmla="*/ 175 h 304"/>
                          <a:gd name="T60" fmla="*/ 16 w 230"/>
                          <a:gd name="T61" fmla="*/ 183 h 304"/>
                          <a:gd name="T62" fmla="*/ 24 w 230"/>
                          <a:gd name="T63" fmla="*/ 189 h 304"/>
                          <a:gd name="T64" fmla="*/ 35 w 230"/>
                          <a:gd name="T65" fmla="*/ 189 h 304"/>
                          <a:gd name="T66" fmla="*/ 32 w 230"/>
                          <a:gd name="T67" fmla="*/ 205 h 304"/>
                          <a:gd name="T68" fmla="*/ 36 w 230"/>
                          <a:gd name="T69" fmla="*/ 223 h 304"/>
                          <a:gd name="T70" fmla="*/ 41 w 230"/>
                          <a:gd name="T71" fmla="*/ 240 h 304"/>
                          <a:gd name="T72" fmla="*/ 44 w 230"/>
                          <a:gd name="T73" fmla="*/ 253 h 304"/>
                          <a:gd name="T74" fmla="*/ 48 w 230"/>
                          <a:gd name="T75" fmla="*/ 262 h 304"/>
                          <a:gd name="T76" fmla="*/ 53 w 230"/>
                          <a:gd name="T77" fmla="*/ 269 h 304"/>
                          <a:gd name="T78" fmla="*/ 59 w 230"/>
                          <a:gd name="T79" fmla="*/ 276 h 304"/>
                          <a:gd name="T80" fmla="*/ 65 w 230"/>
                          <a:gd name="T81" fmla="*/ 284 h 304"/>
                          <a:gd name="T82" fmla="*/ 75 w 230"/>
                          <a:gd name="T83" fmla="*/ 290 h 304"/>
                          <a:gd name="T84" fmla="*/ 82 w 230"/>
                          <a:gd name="T85" fmla="*/ 294 h 304"/>
                          <a:gd name="T86" fmla="*/ 90 w 230"/>
                          <a:gd name="T87" fmla="*/ 297 h 304"/>
                          <a:gd name="T88" fmla="*/ 98 w 230"/>
                          <a:gd name="T89" fmla="*/ 299 h 304"/>
                          <a:gd name="T90" fmla="*/ 106 w 230"/>
                          <a:gd name="T91" fmla="*/ 301 h 304"/>
                          <a:gd name="T92" fmla="*/ 116 w 230"/>
                          <a:gd name="T93" fmla="*/ 302 h 304"/>
                          <a:gd name="T94" fmla="*/ 125 w 230"/>
                          <a:gd name="T95" fmla="*/ 303 h 304"/>
                          <a:gd name="T96" fmla="*/ 136 w 230"/>
                          <a:gd name="T97" fmla="*/ 301 h 304"/>
                          <a:gd name="T98" fmla="*/ 146 w 230"/>
                          <a:gd name="T99" fmla="*/ 299 h 304"/>
                          <a:gd name="T100" fmla="*/ 154 w 230"/>
                          <a:gd name="T101" fmla="*/ 295 h 304"/>
                          <a:gd name="T102" fmla="*/ 163 w 230"/>
                          <a:gd name="T103" fmla="*/ 286 h 304"/>
                          <a:gd name="T104" fmla="*/ 170 w 230"/>
                          <a:gd name="T105" fmla="*/ 277 h 3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30" h="304">
                            <a:moveTo>
                              <a:pt x="170" y="277"/>
                            </a:moveTo>
                            <a:lnTo>
                              <a:pt x="176" y="268"/>
                            </a:lnTo>
                            <a:lnTo>
                              <a:pt x="181" y="259"/>
                            </a:lnTo>
                            <a:lnTo>
                              <a:pt x="193" y="234"/>
                            </a:lnTo>
                            <a:lnTo>
                              <a:pt x="209" y="194"/>
                            </a:lnTo>
                            <a:lnTo>
                              <a:pt x="218" y="162"/>
                            </a:lnTo>
                            <a:lnTo>
                              <a:pt x="223" y="133"/>
                            </a:lnTo>
                            <a:lnTo>
                              <a:pt x="229" y="93"/>
                            </a:lnTo>
                            <a:lnTo>
                              <a:pt x="227" y="56"/>
                            </a:lnTo>
                            <a:lnTo>
                              <a:pt x="220" y="36"/>
                            </a:lnTo>
                            <a:lnTo>
                              <a:pt x="203" y="20"/>
                            </a:lnTo>
                            <a:lnTo>
                              <a:pt x="178" y="7"/>
                            </a:lnTo>
                            <a:lnTo>
                              <a:pt x="154" y="2"/>
                            </a:lnTo>
                            <a:lnTo>
                              <a:pt x="130" y="0"/>
                            </a:lnTo>
                            <a:lnTo>
                              <a:pt x="107" y="2"/>
                            </a:lnTo>
                            <a:lnTo>
                              <a:pt x="84" y="6"/>
                            </a:lnTo>
                            <a:lnTo>
                              <a:pt x="68" y="12"/>
                            </a:lnTo>
                            <a:lnTo>
                              <a:pt x="53" y="22"/>
                            </a:lnTo>
                            <a:lnTo>
                              <a:pt x="40" y="37"/>
                            </a:lnTo>
                            <a:lnTo>
                              <a:pt x="29" y="57"/>
                            </a:lnTo>
                            <a:lnTo>
                              <a:pt x="22" y="75"/>
                            </a:lnTo>
                            <a:lnTo>
                              <a:pt x="16" y="95"/>
                            </a:lnTo>
                            <a:lnTo>
                              <a:pt x="15" y="118"/>
                            </a:lnTo>
                            <a:lnTo>
                              <a:pt x="13" y="132"/>
                            </a:lnTo>
                            <a:lnTo>
                              <a:pt x="14" y="143"/>
                            </a:lnTo>
                            <a:lnTo>
                              <a:pt x="6" y="144"/>
                            </a:lnTo>
                            <a:lnTo>
                              <a:pt x="1" y="149"/>
                            </a:lnTo>
                            <a:lnTo>
                              <a:pt x="0" y="155"/>
                            </a:lnTo>
                            <a:lnTo>
                              <a:pt x="4" y="168"/>
                            </a:lnTo>
                            <a:lnTo>
                              <a:pt x="11" y="175"/>
                            </a:lnTo>
                            <a:lnTo>
                              <a:pt x="16" y="183"/>
                            </a:lnTo>
                            <a:lnTo>
                              <a:pt x="24" y="189"/>
                            </a:lnTo>
                            <a:lnTo>
                              <a:pt x="35" y="189"/>
                            </a:lnTo>
                            <a:lnTo>
                              <a:pt x="32" y="205"/>
                            </a:lnTo>
                            <a:lnTo>
                              <a:pt x="36" y="223"/>
                            </a:lnTo>
                            <a:lnTo>
                              <a:pt x="41" y="240"/>
                            </a:lnTo>
                            <a:lnTo>
                              <a:pt x="44" y="253"/>
                            </a:lnTo>
                            <a:lnTo>
                              <a:pt x="48" y="262"/>
                            </a:lnTo>
                            <a:lnTo>
                              <a:pt x="53" y="269"/>
                            </a:lnTo>
                            <a:lnTo>
                              <a:pt x="59" y="276"/>
                            </a:lnTo>
                            <a:lnTo>
                              <a:pt x="65" y="284"/>
                            </a:lnTo>
                            <a:lnTo>
                              <a:pt x="75" y="290"/>
                            </a:lnTo>
                            <a:lnTo>
                              <a:pt x="82" y="294"/>
                            </a:lnTo>
                            <a:lnTo>
                              <a:pt x="90" y="297"/>
                            </a:lnTo>
                            <a:lnTo>
                              <a:pt x="98" y="299"/>
                            </a:lnTo>
                            <a:lnTo>
                              <a:pt x="106" y="301"/>
                            </a:lnTo>
                            <a:lnTo>
                              <a:pt x="116" y="302"/>
                            </a:lnTo>
                            <a:lnTo>
                              <a:pt x="125" y="303"/>
                            </a:lnTo>
                            <a:lnTo>
                              <a:pt x="136" y="301"/>
                            </a:lnTo>
                            <a:lnTo>
                              <a:pt x="146" y="299"/>
                            </a:lnTo>
                            <a:lnTo>
                              <a:pt x="154" y="295"/>
                            </a:lnTo>
                            <a:lnTo>
                              <a:pt x="163" y="286"/>
                            </a:lnTo>
                            <a:lnTo>
                              <a:pt x="170" y="277"/>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32" name="Freeform 19"/>
                      <p:cNvSpPr>
                        <a:spLocks/>
                      </p:cNvSpPr>
                      <p:nvPr/>
                    </p:nvSpPr>
                    <p:spPr bwMode="auto">
                      <a:xfrm>
                        <a:off x="4327" y="2293"/>
                        <a:ext cx="112" cy="110"/>
                      </a:xfrm>
                      <a:custGeom>
                        <a:avLst/>
                        <a:gdLst>
                          <a:gd name="T0" fmla="*/ 72 w 112"/>
                          <a:gd name="T1" fmla="*/ 84 h 110"/>
                          <a:gd name="T2" fmla="*/ 78 w 112"/>
                          <a:gd name="T3" fmla="*/ 75 h 110"/>
                          <a:gd name="T4" fmla="*/ 83 w 112"/>
                          <a:gd name="T5" fmla="*/ 66 h 110"/>
                          <a:gd name="T6" fmla="*/ 95 w 112"/>
                          <a:gd name="T7" fmla="*/ 40 h 110"/>
                          <a:gd name="T8" fmla="*/ 111 w 112"/>
                          <a:gd name="T9" fmla="*/ 0 h 110"/>
                          <a:gd name="T10" fmla="*/ 100 w 112"/>
                          <a:gd name="T11" fmla="*/ 17 h 110"/>
                          <a:gd name="T12" fmla="*/ 89 w 112"/>
                          <a:gd name="T13" fmla="*/ 33 h 110"/>
                          <a:gd name="T14" fmla="*/ 83 w 112"/>
                          <a:gd name="T15" fmla="*/ 45 h 110"/>
                          <a:gd name="T16" fmla="*/ 81 w 112"/>
                          <a:gd name="T17" fmla="*/ 55 h 110"/>
                          <a:gd name="T18" fmla="*/ 75 w 112"/>
                          <a:gd name="T19" fmla="*/ 68 h 110"/>
                          <a:gd name="T20" fmla="*/ 69 w 112"/>
                          <a:gd name="T21" fmla="*/ 79 h 110"/>
                          <a:gd name="T22" fmla="*/ 62 w 112"/>
                          <a:gd name="T23" fmla="*/ 85 h 110"/>
                          <a:gd name="T24" fmla="*/ 56 w 112"/>
                          <a:gd name="T25" fmla="*/ 91 h 110"/>
                          <a:gd name="T26" fmla="*/ 49 w 112"/>
                          <a:gd name="T27" fmla="*/ 95 h 110"/>
                          <a:gd name="T28" fmla="*/ 39 w 112"/>
                          <a:gd name="T29" fmla="*/ 91 h 110"/>
                          <a:gd name="T30" fmla="*/ 37 w 112"/>
                          <a:gd name="T31" fmla="*/ 85 h 110"/>
                          <a:gd name="T32" fmla="*/ 29 w 112"/>
                          <a:gd name="T33" fmla="*/ 77 h 110"/>
                          <a:gd name="T34" fmla="*/ 31 w 112"/>
                          <a:gd name="T35" fmla="*/ 91 h 110"/>
                          <a:gd name="T36" fmla="*/ 25 w 112"/>
                          <a:gd name="T37" fmla="*/ 99 h 110"/>
                          <a:gd name="T38" fmla="*/ 19 w 112"/>
                          <a:gd name="T39" fmla="*/ 103 h 110"/>
                          <a:gd name="T40" fmla="*/ 0 w 112"/>
                          <a:gd name="T41" fmla="*/ 106 h 110"/>
                          <a:gd name="T42" fmla="*/ 8 w 112"/>
                          <a:gd name="T43" fmla="*/ 107 h 110"/>
                          <a:gd name="T44" fmla="*/ 18 w 112"/>
                          <a:gd name="T45" fmla="*/ 109 h 110"/>
                          <a:gd name="T46" fmla="*/ 27 w 112"/>
                          <a:gd name="T47" fmla="*/ 109 h 110"/>
                          <a:gd name="T48" fmla="*/ 38 w 112"/>
                          <a:gd name="T49" fmla="*/ 108 h 110"/>
                          <a:gd name="T50" fmla="*/ 48 w 112"/>
                          <a:gd name="T51" fmla="*/ 105 h 110"/>
                          <a:gd name="T52" fmla="*/ 56 w 112"/>
                          <a:gd name="T53" fmla="*/ 101 h 110"/>
                          <a:gd name="T54" fmla="*/ 65 w 112"/>
                          <a:gd name="T55" fmla="*/ 93 h 110"/>
                          <a:gd name="T56" fmla="*/ 72 w 112"/>
                          <a:gd name="T57" fmla="*/ 84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2" h="110">
                            <a:moveTo>
                              <a:pt x="72" y="84"/>
                            </a:moveTo>
                            <a:lnTo>
                              <a:pt x="78" y="75"/>
                            </a:lnTo>
                            <a:lnTo>
                              <a:pt x="83" y="66"/>
                            </a:lnTo>
                            <a:lnTo>
                              <a:pt x="95" y="40"/>
                            </a:lnTo>
                            <a:lnTo>
                              <a:pt x="111" y="0"/>
                            </a:lnTo>
                            <a:lnTo>
                              <a:pt x="100" y="17"/>
                            </a:lnTo>
                            <a:lnTo>
                              <a:pt x="89" y="33"/>
                            </a:lnTo>
                            <a:lnTo>
                              <a:pt x="83" y="45"/>
                            </a:lnTo>
                            <a:lnTo>
                              <a:pt x="81" y="55"/>
                            </a:lnTo>
                            <a:lnTo>
                              <a:pt x="75" y="68"/>
                            </a:lnTo>
                            <a:lnTo>
                              <a:pt x="69" y="79"/>
                            </a:lnTo>
                            <a:lnTo>
                              <a:pt x="62" y="85"/>
                            </a:lnTo>
                            <a:lnTo>
                              <a:pt x="56" y="91"/>
                            </a:lnTo>
                            <a:lnTo>
                              <a:pt x="49" y="95"/>
                            </a:lnTo>
                            <a:lnTo>
                              <a:pt x="39" y="91"/>
                            </a:lnTo>
                            <a:lnTo>
                              <a:pt x="37" y="85"/>
                            </a:lnTo>
                            <a:lnTo>
                              <a:pt x="29" y="77"/>
                            </a:lnTo>
                            <a:lnTo>
                              <a:pt x="31" y="91"/>
                            </a:lnTo>
                            <a:lnTo>
                              <a:pt x="25" y="99"/>
                            </a:lnTo>
                            <a:lnTo>
                              <a:pt x="19" y="103"/>
                            </a:lnTo>
                            <a:lnTo>
                              <a:pt x="0" y="106"/>
                            </a:lnTo>
                            <a:lnTo>
                              <a:pt x="8" y="107"/>
                            </a:lnTo>
                            <a:lnTo>
                              <a:pt x="18" y="109"/>
                            </a:lnTo>
                            <a:lnTo>
                              <a:pt x="27" y="109"/>
                            </a:lnTo>
                            <a:lnTo>
                              <a:pt x="38" y="108"/>
                            </a:lnTo>
                            <a:lnTo>
                              <a:pt x="48" y="105"/>
                            </a:lnTo>
                            <a:lnTo>
                              <a:pt x="56" y="101"/>
                            </a:lnTo>
                            <a:lnTo>
                              <a:pt x="65" y="93"/>
                            </a:lnTo>
                            <a:lnTo>
                              <a:pt x="72" y="84"/>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29" name="Freeform 20"/>
                    <p:cNvSpPr>
                      <a:spLocks/>
                    </p:cNvSpPr>
                    <p:nvPr/>
                  </p:nvSpPr>
                  <p:spPr bwMode="auto">
                    <a:xfrm>
                      <a:off x="4229" y="2249"/>
                      <a:ext cx="49" cy="105"/>
                    </a:xfrm>
                    <a:custGeom>
                      <a:avLst/>
                      <a:gdLst>
                        <a:gd name="T0" fmla="*/ 45 w 49"/>
                        <a:gd name="T1" fmla="*/ 85 h 105"/>
                        <a:gd name="T2" fmla="*/ 42 w 49"/>
                        <a:gd name="T3" fmla="*/ 78 h 105"/>
                        <a:gd name="T4" fmla="*/ 42 w 49"/>
                        <a:gd name="T5" fmla="*/ 70 h 105"/>
                        <a:gd name="T6" fmla="*/ 43 w 49"/>
                        <a:gd name="T7" fmla="*/ 63 h 105"/>
                        <a:gd name="T8" fmla="*/ 45 w 49"/>
                        <a:gd name="T9" fmla="*/ 56 h 105"/>
                        <a:gd name="T10" fmla="*/ 47 w 49"/>
                        <a:gd name="T11" fmla="*/ 48 h 105"/>
                        <a:gd name="T12" fmla="*/ 47 w 49"/>
                        <a:gd name="T13" fmla="*/ 41 h 105"/>
                        <a:gd name="T14" fmla="*/ 47 w 49"/>
                        <a:gd name="T15" fmla="*/ 35 h 105"/>
                        <a:gd name="T16" fmla="*/ 48 w 49"/>
                        <a:gd name="T17" fmla="*/ 27 h 105"/>
                        <a:gd name="T18" fmla="*/ 46 w 49"/>
                        <a:gd name="T19" fmla="*/ 25 h 105"/>
                        <a:gd name="T20" fmla="*/ 42 w 49"/>
                        <a:gd name="T21" fmla="*/ 20 h 105"/>
                        <a:gd name="T22" fmla="*/ 39 w 49"/>
                        <a:gd name="T23" fmla="*/ 14 h 105"/>
                        <a:gd name="T24" fmla="*/ 37 w 49"/>
                        <a:gd name="T25" fmla="*/ 11 h 105"/>
                        <a:gd name="T26" fmla="*/ 36 w 49"/>
                        <a:gd name="T27" fmla="*/ 7 h 105"/>
                        <a:gd name="T28" fmla="*/ 32 w 49"/>
                        <a:gd name="T29" fmla="*/ 3 h 105"/>
                        <a:gd name="T30" fmla="*/ 28 w 49"/>
                        <a:gd name="T31" fmla="*/ 4 h 105"/>
                        <a:gd name="T32" fmla="*/ 2 w 49"/>
                        <a:gd name="T33" fmla="*/ 0 h 105"/>
                        <a:gd name="T34" fmla="*/ 0 w 49"/>
                        <a:gd name="T35" fmla="*/ 6 h 105"/>
                        <a:gd name="T36" fmla="*/ 5 w 49"/>
                        <a:gd name="T37" fmla="*/ 20 h 105"/>
                        <a:gd name="T38" fmla="*/ 11 w 49"/>
                        <a:gd name="T39" fmla="*/ 26 h 105"/>
                        <a:gd name="T40" fmla="*/ 17 w 49"/>
                        <a:gd name="T41" fmla="*/ 35 h 105"/>
                        <a:gd name="T42" fmla="*/ 25 w 49"/>
                        <a:gd name="T43" fmla="*/ 40 h 105"/>
                        <a:gd name="T44" fmla="*/ 35 w 49"/>
                        <a:gd name="T45" fmla="*/ 40 h 105"/>
                        <a:gd name="T46" fmla="*/ 33 w 49"/>
                        <a:gd name="T47" fmla="*/ 57 h 105"/>
                        <a:gd name="T48" fmla="*/ 36 w 49"/>
                        <a:gd name="T49" fmla="*/ 74 h 105"/>
                        <a:gd name="T50" fmla="*/ 42 w 49"/>
                        <a:gd name="T51" fmla="*/ 91 h 105"/>
                        <a:gd name="T52" fmla="*/ 45 w 49"/>
                        <a:gd name="T53" fmla="*/ 104 h 105"/>
                        <a:gd name="T54" fmla="*/ 45 w 49"/>
                        <a:gd name="T55" fmla="*/ 85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 h="105">
                          <a:moveTo>
                            <a:pt x="45" y="85"/>
                          </a:moveTo>
                          <a:lnTo>
                            <a:pt x="42" y="78"/>
                          </a:lnTo>
                          <a:lnTo>
                            <a:pt x="42" y="70"/>
                          </a:lnTo>
                          <a:lnTo>
                            <a:pt x="43" y="63"/>
                          </a:lnTo>
                          <a:lnTo>
                            <a:pt x="45" y="56"/>
                          </a:lnTo>
                          <a:lnTo>
                            <a:pt x="47" y="48"/>
                          </a:lnTo>
                          <a:lnTo>
                            <a:pt x="47" y="41"/>
                          </a:lnTo>
                          <a:lnTo>
                            <a:pt x="47" y="35"/>
                          </a:lnTo>
                          <a:lnTo>
                            <a:pt x="48" y="27"/>
                          </a:lnTo>
                          <a:lnTo>
                            <a:pt x="46" y="25"/>
                          </a:lnTo>
                          <a:lnTo>
                            <a:pt x="42" y="20"/>
                          </a:lnTo>
                          <a:lnTo>
                            <a:pt x="39" y="14"/>
                          </a:lnTo>
                          <a:lnTo>
                            <a:pt x="37" y="11"/>
                          </a:lnTo>
                          <a:lnTo>
                            <a:pt x="36" y="7"/>
                          </a:lnTo>
                          <a:lnTo>
                            <a:pt x="32" y="3"/>
                          </a:lnTo>
                          <a:lnTo>
                            <a:pt x="28" y="4"/>
                          </a:lnTo>
                          <a:lnTo>
                            <a:pt x="2" y="0"/>
                          </a:lnTo>
                          <a:lnTo>
                            <a:pt x="0" y="6"/>
                          </a:lnTo>
                          <a:lnTo>
                            <a:pt x="5" y="20"/>
                          </a:lnTo>
                          <a:lnTo>
                            <a:pt x="11" y="26"/>
                          </a:lnTo>
                          <a:lnTo>
                            <a:pt x="17" y="35"/>
                          </a:lnTo>
                          <a:lnTo>
                            <a:pt x="25" y="40"/>
                          </a:lnTo>
                          <a:lnTo>
                            <a:pt x="35" y="40"/>
                          </a:lnTo>
                          <a:lnTo>
                            <a:pt x="33" y="57"/>
                          </a:lnTo>
                          <a:lnTo>
                            <a:pt x="36" y="74"/>
                          </a:lnTo>
                          <a:lnTo>
                            <a:pt x="42" y="91"/>
                          </a:lnTo>
                          <a:lnTo>
                            <a:pt x="45" y="104"/>
                          </a:lnTo>
                          <a:lnTo>
                            <a:pt x="45" y="8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05" name="Group 21"/>
                  <p:cNvGrpSpPr>
                    <a:grpSpLocks/>
                  </p:cNvGrpSpPr>
                  <p:nvPr/>
                </p:nvGrpSpPr>
                <p:grpSpPr bwMode="auto">
                  <a:xfrm>
                    <a:off x="4284" y="2199"/>
                    <a:ext cx="143" cy="160"/>
                    <a:chOff x="4284" y="2199"/>
                    <a:chExt cx="143" cy="160"/>
                  </a:xfrm>
                </p:grpSpPr>
                <p:grpSp>
                  <p:nvGrpSpPr>
                    <p:cNvPr id="15414" name="Group 22"/>
                    <p:cNvGrpSpPr>
                      <a:grpSpLocks/>
                    </p:cNvGrpSpPr>
                    <p:nvPr/>
                  </p:nvGrpSpPr>
                  <p:grpSpPr bwMode="auto">
                    <a:xfrm>
                      <a:off x="4316" y="2326"/>
                      <a:ext cx="59" cy="33"/>
                      <a:chOff x="4316" y="2326"/>
                      <a:chExt cx="59" cy="33"/>
                    </a:xfrm>
                  </p:grpSpPr>
                  <p:sp>
                    <p:nvSpPr>
                      <p:cNvPr id="15425" name="Oval 23"/>
                      <p:cNvSpPr>
                        <a:spLocks noChangeArrowheads="1"/>
                      </p:cNvSpPr>
                      <p:nvPr/>
                    </p:nvSpPr>
                    <p:spPr bwMode="auto">
                      <a:xfrm>
                        <a:off x="4323" y="2336"/>
                        <a:ext cx="40" cy="1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5426" name="Freeform 24"/>
                      <p:cNvSpPr>
                        <a:spLocks/>
                      </p:cNvSpPr>
                      <p:nvPr/>
                    </p:nvSpPr>
                    <p:spPr bwMode="auto">
                      <a:xfrm>
                        <a:off x="4316" y="2326"/>
                        <a:ext cx="59" cy="21"/>
                      </a:xfrm>
                      <a:custGeom>
                        <a:avLst/>
                        <a:gdLst>
                          <a:gd name="T0" fmla="*/ 0 w 59"/>
                          <a:gd name="T1" fmla="*/ 11 h 21"/>
                          <a:gd name="T2" fmla="*/ 5 w 59"/>
                          <a:gd name="T3" fmla="*/ 7 h 21"/>
                          <a:gd name="T4" fmla="*/ 9 w 59"/>
                          <a:gd name="T5" fmla="*/ 5 h 21"/>
                          <a:gd name="T6" fmla="*/ 12 w 59"/>
                          <a:gd name="T7" fmla="*/ 3 h 21"/>
                          <a:gd name="T8" fmla="*/ 16 w 59"/>
                          <a:gd name="T9" fmla="*/ 0 h 21"/>
                          <a:gd name="T10" fmla="*/ 22 w 59"/>
                          <a:gd name="T11" fmla="*/ 0 h 21"/>
                          <a:gd name="T12" fmla="*/ 27 w 59"/>
                          <a:gd name="T13" fmla="*/ 1 h 21"/>
                          <a:gd name="T14" fmla="*/ 30 w 59"/>
                          <a:gd name="T15" fmla="*/ 4 h 21"/>
                          <a:gd name="T16" fmla="*/ 34 w 59"/>
                          <a:gd name="T17" fmla="*/ 4 h 21"/>
                          <a:gd name="T18" fmla="*/ 37 w 59"/>
                          <a:gd name="T19" fmla="*/ 3 h 21"/>
                          <a:gd name="T20" fmla="*/ 43 w 59"/>
                          <a:gd name="T21" fmla="*/ 4 h 21"/>
                          <a:gd name="T22" fmla="*/ 47 w 59"/>
                          <a:gd name="T23" fmla="*/ 6 h 21"/>
                          <a:gd name="T24" fmla="*/ 50 w 59"/>
                          <a:gd name="T25" fmla="*/ 10 h 21"/>
                          <a:gd name="T26" fmla="*/ 52 w 59"/>
                          <a:gd name="T27" fmla="*/ 14 h 21"/>
                          <a:gd name="T28" fmla="*/ 55 w 59"/>
                          <a:gd name="T29" fmla="*/ 17 h 21"/>
                          <a:gd name="T30" fmla="*/ 58 w 59"/>
                          <a:gd name="T31" fmla="*/ 20 h 21"/>
                          <a:gd name="T32" fmla="*/ 42 w 59"/>
                          <a:gd name="T33" fmla="*/ 18 h 21"/>
                          <a:gd name="T34" fmla="*/ 36 w 59"/>
                          <a:gd name="T35" fmla="*/ 17 h 21"/>
                          <a:gd name="T36" fmla="*/ 32 w 59"/>
                          <a:gd name="T37" fmla="*/ 15 h 21"/>
                          <a:gd name="T38" fmla="*/ 27 w 59"/>
                          <a:gd name="T39" fmla="*/ 13 h 21"/>
                          <a:gd name="T40" fmla="*/ 24 w 59"/>
                          <a:gd name="T41" fmla="*/ 14 h 21"/>
                          <a:gd name="T42" fmla="*/ 20 w 59"/>
                          <a:gd name="T43" fmla="*/ 13 h 21"/>
                          <a:gd name="T44" fmla="*/ 13 w 59"/>
                          <a:gd name="T45" fmla="*/ 14 h 21"/>
                          <a:gd name="T46" fmla="*/ 8 w 59"/>
                          <a:gd name="T47" fmla="*/ 13 h 21"/>
                          <a:gd name="T48" fmla="*/ 0 w 59"/>
                          <a:gd name="T49" fmla="*/ 1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9" h="21">
                            <a:moveTo>
                              <a:pt x="0" y="11"/>
                            </a:moveTo>
                            <a:lnTo>
                              <a:pt x="5" y="7"/>
                            </a:lnTo>
                            <a:lnTo>
                              <a:pt x="9" y="5"/>
                            </a:lnTo>
                            <a:lnTo>
                              <a:pt x="12" y="3"/>
                            </a:lnTo>
                            <a:lnTo>
                              <a:pt x="16" y="0"/>
                            </a:lnTo>
                            <a:lnTo>
                              <a:pt x="22" y="0"/>
                            </a:lnTo>
                            <a:lnTo>
                              <a:pt x="27" y="1"/>
                            </a:lnTo>
                            <a:lnTo>
                              <a:pt x="30" y="4"/>
                            </a:lnTo>
                            <a:lnTo>
                              <a:pt x="34" y="4"/>
                            </a:lnTo>
                            <a:lnTo>
                              <a:pt x="37" y="3"/>
                            </a:lnTo>
                            <a:lnTo>
                              <a:pt x="43" y="4"/>
                            </a:lnTo>
                            <a:lnTo>
                              <a:pt x="47" y="6"/>
                            </a:lnTo>
                            <a:lnTo>
                              <a:pt x="50" y="10"/>
                            </a:lnTo>
                            <a:lnTo>
                              <a:pt x="52" y="14"/>
                            </a:lnTo>
                            <a:lnTo>
                              <a:pt x="55" y="17"/>
                            </a:lnTo>
                            <a:lnTo>
                              <a:pt x="58" y="20"/>
                            </a:lnTo>
                            <a:lnTo>
                              <a:pt x="42" y="18"/>
                            </a:lnTo>
                            <a:lnTo>
                              <a:pt x="36" y="17"/>
                            </a:lnTo>
                            <a:lnTo>
                              <a:pt x="32" y="15"/>
                            </a:lnTo>
                            <a:lnTo>
                              <a:pt x="27" y="13"/>
                            </a:lnTo>
                            <a:lnTo>
                              <a:pt x="24" y="14"/>
                            </a:lnTo>
                            <a:lnTo>
                              <a:pt x="20" y="13"/>
                            </a:lnTo>
                            <a:lnTo>
                              <a:pt x="13" y="14"/>
                            </a:lnTo>
                            <a:lnTo>
                              <a:pt x="8" y="13"/>
                            </a:lnTo>
                            <a:lnTo>
                              <a:pt x="0" y="1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7" name="Freeform 25"/>
                      <p:cNvSpPr>
                        <a:spLocks/>
                      </p:cNvSpPr>
                      <p:nvPr/>
                    </p:nvSpPr>
                    <p:spPr bwMode="auto">
                      <a:xfrm>
                        <a:off x="4316" y="2337"/>
                        <a:ext cx="58" cy="22"/>
                      </a:xfrm>
                      <a:custGeom>
                        <a:avLst/>
                        <a:gdLst>
                          <a:gd name="T0" fmla="*/ 0 w 58"/>
                          <a:gd name="T1" fmla="*/ 0 h 22"/>
                          <a:gd name="T2" fmla="*/ 6 w 58"/>
                          <a:gd name="T3" fmla="*/ 2 h 22"/>
                          <a:gd name="T4" fmla="*/ 11 w 58"/>
                          <a:gd name="T5" fmla="*/ 3 h 22"/>
                          <a:gd name="T6" fmla="*/ 15 w 58"/>
                          <a:gd name="T7" fmla="*/ 3 h 22"/>
                          <a:gd name="T8" fmla="*/ 19 w 58"/>
                          <a:gd name="T9" fmla="*/ 4 h 22"/>
                          <a:gd name="T10" fmla="*/ 23 w 58"/>
                          <a:gd name="T11" fmla="*/ 4 h 22"/>
                          <a:gd name="T12" fmla="*/ 26 w 58"/>
                          <a:gd name="T13" fmla="*/ 6 h 22"/>
                          <a:gd name="T14" fmla="*/ 30 w 58"/>
                          <a:gd name="T15" fmla="*/ 6 h 22"/>
                          <a:gd name="T16" fmla="*/ 34 w 58"/>
                          <a:gd name="T17" fmla="*/ 6 h 22"/>
                          <a:gd name="T18" fmla="*/ 40 w 58"/>
                          <a:gd name="T19" fmla="*/ 7 h 22"/>
                          <a:gd name="T20" fmla="*/ 45 w 58"/>
                          <a:gd name="T21" fmla="*/ 7 h 22"/>
                          <a:gd name="T22" fmla="*/ 51 w 58"/>
                          <a:gd name="T23" fmla="*/ 8 h 22"/>
                          <a:gd name="T24" fmla="*/ 57 w 58"/>
                          <a:gd name="T25" fmla="*/ 9 h 22"/>
                          <a:gd name="T26" fmla="*/ 53 w 58"/>
                          <a:gd name="T27" fmla="*/ 13 h 22"/>
                          <a:gd name="T28" fmla="*/ 46 w 58"/>
                          <a:gd name="T29" fmla="*/ 18 h 22"/>
                          <a:gd name="T30" fmla="*/ 40 w 58"/>
                          <a:gd name="T31" fmla="*/ 21 h 22"/>
                          <a:gd name="T32" fmla="*/ 36 w 58"/>
                          <a:gd name="T33" fmla="*/ 21 h 22"/>
                          <a:gd name="T34" fmla="*/ 30 w 58"/>
                          <a:gd name="T35" fmla="*/ 21 h 22"/>
                          <a:gd name="T36" fmla="*/ 25 w 58"/>
                          <a:gd name="T37" fmla="*/ 21 h 22"/>
                          <a:gd name="T38" fmla="*/ 20 w 58"/>
                          <a:gd name="T39" fmla="*/ 19 h 22"/>
                          <a:gd name="T40" fmla="*/ 15 w 58"/>
                          <a:gd name="T41" fmla="*/ 17 h 22"/>
                          <a:gd name="T42" fmla="*/ 11 w 58"/>
                          <a:gd name="T43" fmla="*/ 13 h 22"/>
                          <a:gd name="T44" fmla="*/ 7 w 58"/>
                          <a:gd name="T45" fmla="*/ 8 h 22"/>
                          <a:gd name="T46" fmla="*/ 4 w 58"/>
                          <a:gd name="T47" fmla="*/ 4 h 22"/>
                          <a:gd name="T48" fmla="*/ 0 w 58"/>
                          <a:gd name="T49" fmla="*/ 0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 h="22">
                            <a:moveTo>
                              <a:pt x="0" y="0"/>
                            </a:moveTo>
                            <a:lnTo>
                              <a:pt x="6" y="2"/>
                            </a:lnTo>
                            <a:lnTo>
                              <a:pt x="11" y="3"/>
                            </a:lnTo>
                            <a:lnTo>
                              <a:pt x="15" y="3"/>
                            </a:lnTo>
                            <a:lnTo>
                              <a:pt x="19" y="4"/>
                            </a:lnTo>
                            <a:lnTo>
                              <a:pt x="23" y="4"/>
                            </a:lnTo>
                            <a:lnTo>
                              <a:pt x="26" y="6"/>
                            </a:lnTo>
                            <a:lnTo>
                              <a:pt x="30" y="6"/>
                            </a:lnTo>
                            <a:lnTo>
                              <a:pt x="34" y="6"/>
                            </a:lnTo>
                            <a:lnTo>
                              <a:pt x="40" y="7"/>
                            </a:lnTo>
                            <a:lnTo>
                              <a:pt x="45" y="7"/>
                            </a:lnTo>
                            <a:lnTo>
                              <a:pt x="51" y="8"/>
                            </a:lnTo>
                            <a:lnTo>
                              <a:pt x="57" y="9"/>
                            </a:lnTo>
                            <a:lnTo>
                              <a:pt x="53" y="13"/>
                            </a:lnTo>
                            <a:lnTo>
                              <a:pt x="46" y="18"/>
                            </a:lnTo>
                            <a:lnTo>
                              <a:pt x="40" y="21"/>
                            </a:lnTo>
                            <a:lnTo>
                              <a:pt x="36" y="21"/>
                            </a:lnTo>
                            <a:lnTo>
                              <a:pt x="30" y="21"/>
                            </a:lnTo>
                            <a:lnTo>
                              <a:pt x="25" y="21"/>
                            </a:lnTo>
                            <a:lnTo>
                              <a:pt x="20" y="19"/>
                            </a:lnTo>
                            <a:lnTo>
                              <a:pt x="15" y="17"/>
                            </a:lnTo>
                            <a:lnTo>
                              <a:pt x="11" y="13"/>
                            </a:lnTo>
                            <a:lnTo>
                              <a:pt x="7" y="8"/>
                            </a:lnTo>
                            <a:lnTo>
                              <a:pt x="4" y="4"/>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15" name="Group 26"/>
                    <p:cNvGrpSpPr>
                      <a:grpSpLocks/>
                    </p:cNvGrpSpPr>
                    <p:nvPr/>
                  </p:nvGrpSpPr>
                  <p:grpSpPr bwMode="auto">
                    <a:xfrm>
                      <a:off x="4284" y="2199"/>
                      <a:ext cx="143" cy="67"/>
                      <a:chOff x="4284" y="2199"/>
                      <a:chExt cx="143" cy="67"/>
                    </a:xfrm>
                  </p:grpSpPr>
                  <p:grpSp>
                    <p:nvGrpSpPr>
                      <p:cNvPr id="15417" name="Group 27"/>
                      <p:cNvGrpSpPr>
                        <a:grpSpLocks/>
                      </p:cNvGrpSpPr>
                      <p:nvPr/>
                    </p:nvGrpSpPr>
                    <p:grpSpPr bwMode="auto">
                      <a:xfrm>
                        <a:off x="4284" y="2199"/>
                        <a:ext cx="60" cy="49"/>
                        <a:chOff x="4284" y="2199"/>
                        <a:chExt cx="60" cy="49"/>
                      </a:xfrm>
                    </p:grpSpPr>
                    <p:sp>
                      <p:nvSpPr>
                        <p:cNvPr id="15422" name="Freeform 28"/>
                        <p:cNvSpPr>
                          <a:spLocks/>
                        </p:cNvSpPr>
                        <p:nvPr/>
                      </p:nvSpPr>
                      <p:spPr bwMode="auto">
                        <a:xfrm>
                          <a:off x="4289" y="2199"/>
                          <a:ext cx="55" cy="30"/>
                        </a:xfrm>
                        <a:custGeom>
                          <a:avLst/>
                          <a:gdLst>
                            <a:gd name="T0" fmla="*/ 2 w 55"/>
                            <a:gd name="T1" fmla="*/ 6 h 30"/>
                            <a:gd name="T2" fmla="*/ 14 w 55"/>
                            <a:gd name="T3" fmla="*/ 1 h 30"/>
                            <a:gd name="T4" fmla="*/ 20 w 55"/>
                            <a:gd name="T5" fmla="*/ 0 h 30"/>
                            <a:gd name="T6" fmla="*/ 25 w 55"/>
                            <a:gd name="T7" fmla="*/ 0 h 30"/>
                            <a:gd name="T8" fmla="*/ 34 w 55"/>
                            <a:gd name="T9" fmla="*/ 2 h 30"/>
                            <a:gd name="T10" fmla="*/ 40 w 55"/>
                            <a:gd name="T11" fmla="*/ 5 h 30"/>
                            <a:gd name="T12" fmla="*/ 45 w 55"/>
                            <a:gd name="T13" fmla="*/ 10 h 30"/>
                            <a:gd name="T14" fmla="*/ 49 w 55"/>
                            <a:gd name="T15" fmla="*/ 16 h 30"/>
                            <a:gd name="T16" fmla="*/ 52 w 55"/>
                            <a:gd name="T17" fmla="*/ 22 h 30"/>
                            <a:gd name="T18" fmla="*/ 54 w 55"/>
                            <a:gd name="T19" fmla="*/ 29 h 30"/>
                            <a:gd name="T20" fmla="*/ 45 w 55"/>
                            <a:gd name="T21" fmla="*/ 22 h 30"/>
                            <a:gd name="T22" fmla="*/ 39 w 55"/>
                            <a:gd name="T23" fmla="*/ 15 h 30"/>
                            <a:gd name="T24" fmla="*/ 34 w 55"/>
                            <a:gd name="T25" fmla="*/ 9 h 30"/>
                            <a:gd name="T26" fmla="*/ 27 w 55"/>
                            <a:gd name="T27" fmla="*/ 5 h 30"/>
                            <a:gd name="T28" fmla="*/ 19 w 55"/>
                            <a:gd name="T29" fmla="*/ 4 h 30"/>
                            <a:gd name="T30" fmla="*/ 12 w 55"/>
                            <a:gd name="T31" fmla="*/ 5 h 30"/>
                            <a:gd name="T32" fmla="*/ 0 w 55"/>
                            <a:gd name="T33" fmla="*/ 9 h 30"/>
                            <a:gd name="T34" fmla="*/ 2 w 55"/>
                            <a:gd name="T35" fmla="*/ 6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5" h="30">
                              <a:moveTo>
                                <a:pt x="2" y="6"/>
                              </a:moveTo>
                              <a:lnTo>
                                <a:pt x="14" y="1"/>
                              </a:lnTo>
                              <a:lnTo>
                                <a:pt x="20" y="0"/>
                              </a:lnTo>
                              <a:lnTo>
                                <a:pt x="25" y="0"/>
                              </a:lnTo>
                              <a:lnTo>
                                <a:pt x="34" y="2"/>
                              </a:lnTo>
                              <a:lnTo>
                                <a:pt x="40" y="5"/>
                              </a:lnTo>
                              <a:lnTo>
                                <a:pt x="45" y="10"/>
                              </a:lnTo>
                              <a:lnTo>
                                <a:pt x="49" y="16"/>
                              </a:lnTo>
                              <a:lnTo>
                                <a:pt x="52" y="22"/>
                              </a:lnTo>
                              <a:lnTo>
                                <a:pt x="54" y="29"/>
                              </a:lnTo>
                              <a:lnTo>
                                <a:pt x="45" y="22"/>
                              </a:lnTo>
                              <a:lnTo>
                                <a:pt x="39" y="15"/>
                              </a:lnTo>
                              <a:lnTo>
                                <a:pt x="34" y="9"/>
                              </a:lnTo>
                              <a:lnTo>
                                <a:pt x="27" y="5"/>
                              </a:lnTo>
                              <a:lnTo>
                                <a:pt x="19" y="4"/>
                              </a:lnTo>
                              <a:lnTo>
                                <a:pt x="12" y="5"/>
                              </a:lnTo>
                              <a:lnTo>
                                <a:pt x="0" y="9"/>
                              </a:lnTo>
                              <a:lnTo>
                                <a:pt x="2"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3" name="Freeform 29"/>
                        <p:cNvSpPr>
                          <a:spLocks/>
                        </p:cNvSpPr>
                        <p:nvPr/>
                      </p:nvSpPr>
                      <p:spPr bwMode="auto">
                        <a:xfrm>
                          <a:off x="4284" y="2217"/>
                          <a:ext cx="54" cy="22"/>
                        </a:xfrm>
                        <a:custGeom>
                          <a:avLst/>
                          <a:gdLst>
                            <a:gd name="T0" fmla="*/ 0 w 54"/>
                            <a:gd name="T1" fmla="*/ 6 h 22"/>
                            <a:gd name="T2" fmla="*/ 9 w 54"/>
                            <a:gd name="T3" fmla="*/ 6 h 22"/>
                            <a:gd name="T4" fmla="*/ 13 w 54"/>
                            <a:gd name="T5" fmla="*/ 4 h 22"/>
                            <a:gd name="T6" fmla="*/ 17 w 54"/>
                            <a:gd name="T7" fmla="*/ 2 h 22"/>
                            <a:gd name="T8" fmla="*/ 24 w 54"/>
                            <a:gd name="T9" fmla="*/ 0 h 22"/>
                            <a:gd name="T10" fmla="*/ 30 w 54"/>
                            <a:gd name="T11" fmla="*/ 1 h 22"/>
                            <a:gd name="T12" fmla="*/ 36 w 54"/>
                            <a:gd name="T13" fmla="*/ 2 h 22"/>
                            <a:gd name="T14" fmla="*/ 40 w 54"/>
                            <a:gd name="T15" fmla="*/ 5 h 22"/>
                            <a:gd name="T16" fmla="*/ 46 w 54"/>
                            <a:gd name="T17" fmla="*/ 9 h 22"/>
                            <a:gd name="T18" fmla="*/ 49 w 54"/>
                            <a:gd name="T19" fmla="*/ 13 h 22"/>
                            <a:gd name="T20" fmla="*/ 53 w 54"/>
                            <a:gd name="T21" fmla="*/ 19 h 22"/>
                            <a:gd name="T22" fmla="*/ 51 w 54"/>
                            <a:gd name="T23" fmla="*/ 21 h 22"/>
                            <a:gd name="T24" fmla="*/ 47 w 54"/>
                            <a:gd name="T25" fmla="*/ 21 h 22"/>
                            <a:gd name="T26" fmla="*/ 42 w 54"/>
                            <a:gd name="T27" fmla="*/ 14 h 22"/>
                            <a:gd name="T28" fmla="*/ 39 w 54"/>
                            <a:gd name="T29" fmla="*/ 12 h 22"/>
                            <a:gd name="T30" fmla="*/ 36 w 54"/>
                            <a:gd name="T31" fmla="*/ 16 h 22"/>
                            <a:gd name="T32" fmla="*/ 32 w 54"/>
                            <a:gd name="T33" fmla="*/ 17 h 22"/>
                            <a:gd name="T34" fmla="*/ 28 w 54"/>
                            <a:gd name="T35" fmla="*/ 17 h 22"/>
                            <a:gd name="T36" fmla="*/ 24 w 54"/>
                            <a:gd name="T37" fmla="*/ 16 h 22"/>
                            <a:gd name="T38" fmla="*/ 22 w 54"/>
                            <a:gd name="T39" fmla="*/ 13 h 22"/>
                            <a:gd name="T40" fmla="*/ 21 w 54"/>
                            <a:gd name="T41" fmla="*/ 10 h 22"/>
                            <a:gd name="T42" fmla="*/ 15 w 54"/>
                            <a:gd name="T43" fmla="*/ 12 h 22"/>
                            <a:gd name="T44" fmla="*/ 9 w 54"/>
                            <a:gd name="T45" fmla="*/ 11 h 22"/>
                            <a:gd name="T46" fmla="*/ 4 w 54"/>
                            <a:gd name="T47" fmla="*/ 11 h 22"/>
                            <a:gd name="T48" fmla="*/ 0 w 54"/>
                            <a:gd name="T49" fmla="*/ 6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4" h="22">
                              <a:moveTo>
                                <a:pt x="0" y="6"/>
                              </a:moveTo>
                              <a:lnTo>
                                <a:pt x="9" y="6"/>
                              </a:lnTo>
                              <a:lnTo>
                                <a:pt x="13" y="4"/>
                              </a:lnTo>
                              <a:lnTo>
                                <a:pt x="17" y="2"/>
                              </a:lnTo>
                              <a:lnTo>
                                <a:pt x="24" y="0"/>
                              </a:lnTo>
                              <a:lnTo>
                                <a:pt x="30" y="1"/>
                              </a:lnTo>
                              <a:lnTo>
                                <a:pt x="36" y="2"/>
                              </a:lnTo>
                              <a:lnTo>
                                <a:pt x="40" y="5"/>
                              </a:lnTo>
                              <a:lnTo>
                                <a:pt x="46" y="9"/>
                              </a:lnTo>
                              <a:lnTo>
                                <a:pt x="49" y="13"/>
                              </a:lnTo>
                              <a:lnTo>
                                <a:pt x="53" y="19"/>
                              </a:lnTo>
                              <a:lnTo>
                                <a:pt x="51" y="21"/>
                              </a:lnTo>
                              <a:lnTo>
                                <a:pt x="47" y="21"/>
                              </a:lnTo>
                              <a:lnTo>
                                <a:pt x="42" y="14"/>
                              </a:lnTo>
                              <a:lnTo>
                                <a:pt x="39" y="12"/>
                              </a:lnTo>
                              <a:lnTo>
                                <a:pt x="36" y="16"/>
                              </a:lnTo>
                              <a:lnTo>
                                <a:pt x="32" y="17"/>
                              </a:lnTo>
                              <a:lnTo>
                                <a:pt x="28" y="17"/>
                              </a:lnTo>
                              <a:lnTo>
                                <a:pt x="24" y="16"/>
                              </a:lnTo>
                              <a:lnTo>
                                <a:pt x="22" y="13"/>
                              </a:lnTo>
                              <a:lnTo>
                                <a:pt x="21" y="10"/>
                              </a:lnTo>
                              <a:lnTo>
                                <a:pt x="15" y="12"/>
                              </a:lnTo>
                              <a:lnTo>
                                <a:pt x="9" y="11"/>
                              </a:lnTo>
                              <a:lnTo>
                                <a:pt x="4" y="11"/>
                              </a:lnTo>
                              <a:lnTo>
                                <a:pt x="0"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4" name="Freeform 30"/>
                        <p:cNvSpPr>
                          <a:spLocks/>
                        </p:cNvSpPr>
                        <p:nvPr/>
                      </p:nvSpPr>
                      <p:spPr bwMode="auto">
                        <a:xfrm>
                          <a:off x="4295" y="2231"/>
                          <a:ext cx="25" cy="17"/>
                        </a:xfrm>
                        <a:custGeom>
                          <a:avLst/>
                          <a:gdLst>
                            <a:gd name="T0" fmla="*/ 0 w 25"/>
                            <a:gd name="T1" fmla="*/ 0 h 17"/>
                            <a:gd name="T2" fmla="*/ 4 w 25"/>
                            <a:gd name="T3" fmla="*/ 1 h 17"/>
                            <a:gd name="T4" fmla="*/ 7 w 25"/>
                            <a:gd name="T5" fmla="*/ 5 h 17"/>
                            <a:gd name="T6" fmla="*/ 11 w 25"/>
                            <a:gd name="T7" fmla="*/ 10 h 17"/>
                            <a:gd name="T8" fmla="*/ 15 w 25"/>
                            <a:gd name="T9" fmla="*/ 12 h 17"/>
                            <a:gd name="T10" fmla="*/ 20 w 25"/>
                            <a:gd name="T11" fmla="*/ 12 h 17"/>
                            <a:gd name="T12" fmla="*/ 24 w 25"/>
                            <a:gd name="T13" fmla="*/ 10 h 17"/>
                            <a:gd name="T14" fmla="*/ 19 w 25"/>
                            <a:gd name="T15" fmla="*/ 12 h 17"/>
                            <a:gd name="T16" fmla="*/ 16 w 25"/>
                            <a:gd name="T17" fmla="*/ 16 h 17"/>
                            <a:gd name="T18" fmla="*/ 12 w 25"/>
                            <a:gd name="T19" fmla="*/ 14 h 17"/>
                            <a:gd name="T20" fmla="*/ 6 w 25"/>
                            <a:gd name="T21" fmla="*/ 8 h 17"/>
                            <a:gd name="T22" fmla="*/ 0 w 2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 h="17">
                              <a:moveTo>
                                <a:pt x="0" y="0"/>
                              </a:moveTo>
                              <a:lnTo>
                                <a:pt x="4" y="1"/>
                              </a:lnTo>
                              <a:lnTo>
                                <a:pt x="7" y="5"/>
                              </a:lnTo>
                              <a:lnTo>
                                <a:pt x="11" y="10"/>
                              </a:lnTo>
                              <a:lnTo>
                                <a:pt x="15" y="12"/>
                              </a:lnTo>
                              <a:lnTo>
                                <a:pt x="20" y="12"/>
                              </a:lnTo>
                              <a:lnTo>
                                <a:pt x="24" y="10"/>
                              </a:lnTo>
                              <a:lnTo>
                                <a:pt x="19" y="12"/>
                              </a:lnTo>
                              <a:lnTo>
                                <a:pt x="16" y="16"/>
                              </a:lnTo>
                              <a:lnTo>
                                <a:pt x="12" y="14"/>
                              </a:lnTo>
                              <a:lnTo>
                                <a:pt x="6"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18" name="Group 31"/>
                      <p:cNvGrpSpPr>
                        <a:grpSpLocks/>
                      </p:cNvGrpSpPr>
                      <p:nvPr/>
                    </p:nvGrpSpPr>
                    <p:grpSpPr bwMode="auto">
                      <a:xfrm>
                        <a:off x="4371" y="2219"/>
                        <a:ext cx="56" cy="47"/>
                        <a:chOff x="4371" y="2219"/>
                        <a:chExt cx="56" cy="47"/>
                      </a:xfrm>
                    </p:grpSpPr>
                    <p:sp>
                      <p:nvSpPr>
                        <p:cNvPr id="15419" name="Freeform 32"/>
                        <p:cNvSpPr>
                          <a:spLocks/>
                        </p:cNvSpPr>
                        <p:nvPr/>
                      </p:nvSpPr>
                      <p:spPr bwMode="auto">
                        <a:xfrm>
                          <a:off x="4371" y="2219"/>
                          <a:ext cx="56" cy="29"/>
                        </a:xfrm>
                        <a:custGeom>
                          <a:avLst/>
                          <a:gdLst>
                            <a:gd name="T0" fmla="*/ 0 w 56"/>
                            <a:gd name="T1" fmla="*/ 28 h 29"/>
                            <a:gd name="T2" fmla="*/ 0 w 56"/>
                            <a:gd name="T3" fmla="*/ 25 h 29"/>
                            <a:gd name="T4" fmla="*/ 3 w 56"/>
                            <a:gd name="T5" fmla="*/ 16 h 29"/>
                            <a:gd name="T6" fmla="*/ 8 w 56"/>
                            <a:gd name="T7" fmla="*/ 9 h 29"/>
                            <a:gd name="T8" fmla="*/ 12 w 56"/>
                            <a:gd name="T9" fmla="*/ 6 h 29"/>
                            <a:gd name="T10" fmla="*/ 19 w 56"/>
                            <a:gd name="T11" fmla="*/ 2 h 29"/>
                            <a:gd name="T12" fmla="*/ 30 w 56"/>
                            <a:gd name="T13" fmla="*/ 0 h 29"/>
                            <a:gd name="T14" fmla="*/ 39 w 56"/>
                            <a:gd name="T15" fmla="*/ 0 h 29"/>
                            <a:gd name="T16" fmla="*/ 47 w 56"/>
                            <a:gd name="T17" fmla="*/ 0 h 29"/>
                            <a:gd name="T18" fmla="*/ 54 w 56"/>
                            <a:gd name="T19" fmla="*/ 4 h 29"/>
                            <a:gd name="T20" fmla="*/ 55 w 56"/>
                            <a:gd name="T21" fmla="*/ 8 h 29"/>
                            <a:gd name="T22" fmla="*/ 52 w 56"/>
                            <a:gd name="T23" fmla="*/ 6 h 29"/>
                            <a:gd name="T24" fmla="*/ 45 w 56"/>
                            <a:gd name="T25" fmla="*/ 4 h 29"/>
                            <a:gd name="T26" fmla="*/ 35 w 56"/>
                            <a:gd name="T27" fmla="*/ 4 h 29"/>
                            <a:gd name="T28" fmla="*/ 27 w 56"/>
                            <a:gd name="T29" fmla="*/ 6 h 29"/>
                            <a:gd name="T30" fmla="*/ 21 w 56"/>
                            <a:gd name="T31" fmla="*/ 8 h 29"/>
                            <a:gd name="T32" fmla="*/ 15 w 56"/>
                            <a:gd name="T33" fmla="*/ 11 h 29"/>
                            <a:gd name="T34" fmla="*/ 11 w 56"/>
                            <a:gd name="T35" fmla="*/ 14 h 29"/>
                            <a:gd name="T36" fmla="*/ 8 w 56"/>
                            <a:gd name="T37" fmla="*/ 19 h 29"/>
                            <a:gd name="T38" fmla="*/ 5 w 56"/>
                            <a:gd name="T39" fmla="*/ 25 h 29"/>
                            <a:gd name="T40" fmla="*/ 0 w 56"/>
                            <a:gd name="T41" fmla="*/ 2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 h="29">
                              <a:moveTo>
                                <a:pt x="0" y="28"/>
                              </a:moveTo>
                              <a:lnTo>
                                <a:pt x="0" y="25"/>
                              </a:lnTo>
                              <a:lnTo>
                                <a:pt x="3" y="16"/>
                              </a:lnTo>
                              <a:lnTo>
                                <a:pt x="8" y="9"/>
                              </a:lnTo>
                              <a:lnTo>
                                <a:pt x="12" y="6"/>
                              </a:lnTo>
                              <a:lnTo>
                                <a:pt x="19" y="2"/>
                              </a:lnTo>
                              <a:lnTo>
                                <a:pt x="30" y="0"/>
                              </a:lnTo>
                              <a:lnTo>
                                <a:pt x="39" y="0"/>
                              </a:lnTo>
                              <a:lnTo>
                                <a:pt x="47" y="0"/>
                              </a:lnTo>
                              <a:lnTo>
                                <a:pt x="54" y="4"/>
                              </a:lnTo>
                              <a:lnTo>
                                <a:pt x="55" y="8"/>
                              </a:lnTo>
                              <a:lnTo>
                                <a:pt x="52" y="6"/>
                              </a:lnTo>
                              <a:lnTo>
                                <a:pt x="45" y="4"/>
                              </a:lnTo>
                              <a:lnTo>
                                <a:pt x="35" y="4"/>
                              </a:lnTo>
                              <a:lnTo>
                                <a:pt x="27" y="6"/>
                              </a:lnTo>
                              <a:lnTo>
                                <a:pt x="21" y="8"/>
                              </a:lnTo>
                              <a:lnTo>
                                <a:pt x="15" y="11"/>
                              </a:lnTo>
                              <a:lnTo>
                                <a:pt x="11" y="14"/>
                              </a:lnTo>
                              <a:lnTo>
                                <a:pt x="8" y="19"/>
                              </a:lnTo>
                              <a:lnTo>
                                <a:pt x="5" y="25"/>
                              </a:lnTo>
                              <a:lnTo>
                                <a:pt x="0" y="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0" name="Freeform 33"/>
                        <p:cNvSpPr>
                          <a:spLocks/>
                        </p:cNvSpPr>
                        <p:nvPr/>
                      </p:nvSpPr>
                      <p:spPr bwMode="auto">
                        <a:xfrm>
                          <a:off x="4382" y="2236"/>
                          <a:ext cx="45" cy="25"/>
                        </a:xfrm>
                        <a:custGeom>
                          <a:avLst/>
                          <a:gdLst>
                            <a:gd name="T0" fmla="*/ 0 w 45"/>
                            <a:gd name="T1" fmla="*/ 12 h 25"/>
                            <a:gd name="T2" fmla="*/ 1 w 45"/>
                            <a:gd name="T3" fmla="*/ 6 h 25"/>
                            <a:gd name="T4" fmla="*/ 7 w 45"/>
                            <a:gd name="T5" fmla="*/ 2 h 25"/>
                            <a:gd name="T6" fmla="*/ 12 w 45"/>
                            <a:gd name="T7" fmla="*/ 1 h 25"/>
                            <a:gd name="T8" fmla="*/ 20 w 45"/>
                            <a:gd name="T9" fmla="*/ 0 h 25"/>
                            <a:gd name="T10" fmla="*/ 27 w 45"/>
                            <a:gd name="T11" fmla="*/ 1 h 25"/>
                            <a:gd name="T12" fmla="*/ 32 w 45"/>
                            <a:gd name="T13" fmla="*/ 2 h 25"/>
                            <a:gd name="T14" fmla="*/ 38 w 45"/>
                            <a:gd name="T15" fmla="*/ 2 h 25"/>
                            <a:gd name="T16" fmla="*/ 36 w 45"/>
                            <a:gd name="T17" fmla="*/ 5 h 25"/>
                            <a:gd name="T18" fmla="*/ 40 w 45"/>
                            <a:gd name="T19" fmla="*/ 9 h 25"/>
                            <a:gd name="T20" fmla="*/ 41 w 45"/>
                            <a:gd name="T21" fmla="*/ 15 h 25"/>
                            <a:gd name="T22" fmla="*/ 43 w 45"/>
                            <a:gd name="T23" fmla="*/ 19 h 25"/>
                            <a:gd name="T24" fmla="*/ 44 w 45"/>
                            <a:gd name="T25" fmla="*/ 20 h 25"/>
                            <a:gd name="T26" fmla="*/ 43 w 45"/>
                            <a:gd name="T27" fmla="*/ 24 h 25"/>
                            <a:gd name="T28" fmla="*/ 37 w 45"/>
                            <a:gd name="T29" fmla="*/ 22 h 25"/>
                            <a:gd name="T30" fmla="*/ 34 w 45"/>
                            <a:gd name="T31" fmla="*/ 17 h 25"/>
                            <a:gd name="T32" fmla="*/ 33 w 45"/>
                            <a:gd name="T33" fmla="*/ 14 h 25"/>
                            <a:gd name="T34" fmla="*/ 29 w 45"/>
                            <a:gd name="T35" fmla="*/ 13 h 25"/>
                            <a:gd name="T36" fmla="*/ 27 w 45"/>
                            <a:gd name="T37" fmla="*/ 15 h 25"/>
                            <a:gd name="T38" fmla="*/ 22 w 45"/>
                            <a:gd name="T39" fmla="*/ 16 h 25"/>
                            <a:gd name="T40" fmla="*/ 17 w 45"/>
                            <a:gd name="T41" fmla="*/ 16 h 25"/>
                            <a:gd name="T42" fmla="*/ 13 w 45"/>
                            <a:gd name="T43" fmla="*/ 14 h 25"/>
                            <a:gd name="T44" fmla="*/ 11 w 45"/>
                            <a:gd name="T45" fmla="*/ 11 h 25"/>
                            <a:gd name="T46" fmla="*/ 11 w 45"/>
                            <a:gd name="T47" fmla="*/ 8 h 25"/>
                            <a:gd name="T48" fmla="*/ 5 w 45"/>
                            <a:gd name="T49" fmla="*/ 9 h 25"/>
                            <a:gd name="T50" fmla="*/ 0 w 45"/>
                            <a:gd name="T51" fmla="*/ 12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5" h="25">
                              <a:moveTo>
                                <a:pt x="0" y="12"/>
                              </a:moveTo>
                              <a:lnTo>
                                <a:pt x="1" y="6"/>
                              </a:lnTo>
                              <a:lnTo>
                                <a:pt x="7" y="2"/>
                              </a:lnTo>
                              <a:lnTo>
                                <a:pt x="12" y="1"/>
                              </a:lnTo>
                              <a:lnTo>
                                <a:pt x="20" y="0"/>
                              </a:lnTo>
                              <a:lnTo>
                                <a:pt x="27" y="1"/>
                              </a:lnTo>
                              <a:lnTo>
                                <a:pt x="32" y="2"/>
                              </a:lnTo>
                              <a:lnTo>
                                <a:pt x="38" y="2"/>
                              </a:lnTo>
                              <a:lnTo>
                                <a:pt x="36" y="5"/>
                              </a:lnTo>
                              <a:lnTo>
                                <a:pt x="40" y="9"/>
                              </a:lnTo>
                              <a:lnTo>
                                <a:pt x="41" y="15"/>
                              </a:lnTo>
                              <a:lnTo>
                                <a:pt x="43" y="19"/>
                              </a:lnTo>
                              <a:lnTo>
                                <a:pt x="44" y="20"/>
                              </a:lnTo>
                              <a:lnTo>
                                <a:pt x="43" y="24"/>
                              </a:lnTo>
                              <a:lnTo>
                                <a:pt x="37" y="22"/>
                              </a:lnTo>
                              <a:lnTo>
                                <a:pt x="34" y="17"/>
                              </a:lnTo>
                              <a:lnTo>
                                <a:pt x="33" y="14"/>
                              </a:lnTo>
                              <a:lnTo>
                                <a:pt x="29" y="13"/>
                              </a:lnTo>
                              <a:lnTo>
                                <a:pt x="27" y="15"/>
                              </a:lnTo>
                              <a:lnTo>
                                <a:pt x="22" y="16"/>
                              </a:lnTo>
                              <a:lnTo>
                                <a:pt x="17" y="16"/>
                              </a:lnTo>
                              <a:lnTo>
                                <a:pt x="13" y="14"/>
                              </a:lnTo>
                              <a:lnTo>
                                <a:pt x="11" y="11"/>
                              </a:lnTo>
                              <a:lnTo>
                                <a:pt x="11" y="8"/>
                              </a:lnTo>
                              <a:lnTo>
                                <a:pt x="5" y="9"/>
                              </a:lnTo>
                              <a:lnTo>
                                <a:pt x="0"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1" name="Freeform 34"/>
                        <p:cNvSpPr>
                          <a:spLocks/>
                        </p:cNvSpPr>
                        <p:nvPr/>
                      </p:nvSpPr>
                      <p:spPr bwMode="auto">
                        <a:xfrm>
                          <a:off x="4379" y="2249"/>
                          <a:ext cx="17" cy="17"/>
                        </a:xfrm>
                        <a:custGeom>
                          <a:avLst/>
                          <a:gdLst>
                            <a:gd name="T0" fmla="*/ 16 w 17"/>
                            <a:gd name="T1" fmla="*/ 0 h 17"/>
                            <a:gd name="T2" fmla="*/ 0 w 17"/>
                            <a:gd name="T3" fmla="*/ 8 h 17"/>
                            <a:gd name="T4" fmla="*/ 0 w 17"/>
                            <a:gd name="T5" fmla="*/ 13 h 17"/>
                            <a:gd name="T6" fmla="*/ 10 w 17"/>
                            <a:gd name="T7" fmla="*/ 16 h 17"/>
                            <a:gd name="T8" fmla="*/ 10 w 17"/>
                            <a:gd name="T9" fmla="*/ 2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3"/>
                              </a:lnTo>
                              <a:lnTo>
                                <a:pt x="10" y="16"/>
                              </a:lnTo>
                              <a:lnTo>
                                <a:pt x="10" y="2"/>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416" name="Freeform 35"/>
                    <p:cNvSpPr>
                      <a:spLocks/>
                    </p:cNvSpPr>
                    <p:nvPr/>
                  </p:nvSpPr>
                  <p:spPr bwMode="auto">
                    <a:xfrm>
                      <a:off x="4330" y="2279"/>
                      <a:ext cx="44" cy="25"/>
                    </a:xfrm>
                    <a:custGeom>
                      <a:avLst/>
                      <a:gdLst>
                        <a:gd name="T0" fmla="*/ 11 w 44"/>
                        <a:gd name="T1" fmla="*/ 0 h 25"/>
                        <a:gd name="T2" fmla="*/ 7 w 44"/>
                        <a:gd name="T3" fmla="*/ 2 h 25"/>
                        <a:gd name="T4" fmla="*/ 4 w 44"/>
                        <a:gd name="T5" fmla="*/ 4 h 25"/>
                        <a:gd name="T6" fmla="*/ 1 w 44"/>
                        <a:gd name="T7" fmla="*/ 7 h 25"/>
                        <a:gd name="T8" fmla="*/ 0 w 44"/>
                        <a:gd name="T9" fmla="*/ 11 h 25"/>
                        <a:gd name="T10" fmla="*/ 2 w 44"/>
                        <a:gd name="T11" fmla="*/ 15 h 25"/>
                        <a:gd name="T12" fmla="*/ 8 w 44"/>
                        <a:gd name="T13" fmla="*/ 16 h 25"/>
                        <a:gd name="T14" fmla="*/ 13 w 44"/>
                        <a:gd name="T15" fmla="*/ 18 h 25"/>
                        <a:gd name="T16" fmla="*/ 16 w 44"/>
                        <a:gd name="T17" fmla="*/ 21 h 25"/>
                        <a:gd name="T18" fmla="*/ 22 w 44"/>
                        <a:gd name="T19" fmla="*/ 24 h 25"/>
                        <a:gd name="T20" fmla="*/ 28 w 44"/>
                        <a:gd name="T21" fmla="*/ 22 h 25"/>
                        <a:gd name="T22" fmla="*/ 32 w 44"/>
                        <a:gd name="T23" fmla="*/ 20 h 25"/>
                        <a:gd name="T24" fmla="*/ 38 w 44"/>
                        <a:gd name="T25" fmla="*/ 18 h 25"/>
                        <a:gd name="T26" fmla="*/ 43 w 44"/>
                        <a:gd name="T27" fmla="*/ 18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25">
                          <a:moveTo>
                            <a:pt x="11" y="0"/>
                          </a:moveTo>
                          <a:lnTo>
                            <a:pt x="7" y="2"/>
                          </a:lnTo>
                          <a:lnTo>
                            <a:pt x="4" y="4"/>
                          </a:lnTo>
                          <a:lnTo>
                            <a:pt x="1" y="7"/>
                          </a:lnTo>
                          <a:lnTo>
                            <a:pt x="0" y="11"/>
                          </a:lnTo>
                          <a:lnTo>
                            <a:pt x="2" y="15"/>
                          </a:lnTo>
                          <a:lnTo>
                            <a:pt x="8" y="16"/>
                          </a:lnTo>
                          <a:lnTo>
                            <a:pt x="13" y="18"/>
                          </a:lnTo>
                          <a:lnTo>
                            <a:pt x="16" y="21"/>
                          </a:lnTo>
                          <a:lnTo>
                            <a:pt x="22" y="24"/>
                          </a:lnTo>
                          <a:lnTo>
                            <a:pt x="28" y="22"/>
                          </a:lnTo>
                          <a:lnTo>
                            <a:pt x="32" y="20"/>
                          </a:lnTo>
                          <a:lnTo>
                            <a:pt x="38" y="18"/>
                          </a:lnTo>
                          <a:lnTo>
                            <a:pt x="43" y="18"/>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06" name="Group 36"/>
                  <p:cNvGrpSpPr>
                    <a:grpSpLocks/>
                  </p:cNvGrpSpPr>
                  <p:nvPr/>
                </p:nvGrpSpPr>
                <p:grpSpPr bwMode="auto">
                  <a:xfrm>
                    <a:off x="4208" y="2043"/>
                    <a:ext cx="317" cy="308"/>
                    <a:chOff x="4208" y="2043"/>
                    <a:chExt cx="317" cy="308"/>
                  </a:xfrm>
                </p:grpSpPr>
                <p:sp>
                  <p:nvSpPr>
                    <p:cNvPr id="15408" name="Freeform 37"/>
                    <p:cNvSpPr>
                      <a:spLocks/>
                    </p:cNvSpPr>
                    <p:nvPr/>
                  </p:nvSpPr>
                  <p:spPr bwMode="auto">
                    <a:xfrm>
                      <a:off x="4208" y="2043"/>
                      <a:ext cx="317" cy="308"/>
                    </a:xfrm>
                    <a:custGeom>
                      <a:avLst/>
                      <a:gdLst>
                        <a:gd name="T0" fmla="*/ 48 w 317"/>
                        <a:gd name="T1" fmla="*/ 282 h 308"/>
                        <a:gd name="T2" fmla="*/ 39 w 317"/>
                        <a:gd name="T3" fmla="*/ 269 h 308"/>
                        <a:gd name="T4" fmla="*/ 28 w 317"/>
                        <a:gd name="T5" fmla="*/ 252 h 308"/>
                        <a:gd name="T6" fmla="*/ 22 w 317"/>
                        <a:gd name="T7" fmla="*/ 232 h 308"/>
                        <a:gd name="T8" fmla="*/ 16 w 317"/>
                        <a:gd name="T9" fmla="*/ 218 h 308"/>
                        <a:gd name="T10" fmla="*/ 11 w 317"/>
                        <a:gd name="T11" fmla="*/ 166 h 308"/>
                        <a:gd name="T12" fmla="*/ 0 w 317"/>
                        <a:gd name="T13" fmla="*/ 143 h 308"/>
                        <a:gd name="T14" fmla="*/ 2 w 317"/>
                        <a:gd name="T15" fmla="*/ 115 h 308"/>
                        <a:gd name="T16" fmla="*/ 27 w 317"/>
                        <a:gd name="T17" fmla="*/ 89 h 308"/>
                        <a:gd name="T18" fmla="*/ 41 w 317"/>
                        <a:gd name="T19" fmla="*/ 53 h 308"/>
                        <a:gd name="T20" fmla="*/ 57 w 317"/>
                        <a:gd name="T21" fmla="*/ 32 h 308"/>
                        <a:gd name="T22" fmla="*/ 83 w 317"/>
                        <a:gd name="T23" fmla="*/ 24 h 308"/>
                        <a:gd name="T24" fmla="*/ 121 w 317"/>
                        <a:gd name="T25" fmla="*/ 3 h 308"/>
                        <a:gd name="T26" fmla="*/ 146 w 317"/>
                        <a:gd name="T27" fmla="*/ 2 h 308"/>
                        <a:gd name="T28" fmla="*/ 170 w 317"/>
                        <a:gd name="T29" fmla="*/ 3 h 308"/>
                        <a:gd name="T30" fmla="*/ 205 w 317"/>
                        <a:gd name="T31" fmla="*/ 13 h 308"/>
                        <a:gd name="T32" fmla="*/ 237 w 317"/>
                        <a:gd name="T33" fmla="*/ 25 h 308"/>
                        <a:gd name="T34" fmla="*/ 260 w 317"/>
                        <a:gd name="T35" fmla="*/ 50 h 308"/>
                        <a:gd name="T36" fmla="*/ 271 w 317"/>
                        <a:gd name="T37" fmla="*/ 74 h 308"/>
                        <a:gd name="T38" fmla="*/ 285 w 317"/>
                        <a:gd name="T39" fmla="*/ 95 h 308"/>
                        <a:gd name="T40" fmla="*/ 304 w 317"/>
                        <a:gd name="T41" fmla="*/ 130 h 308"/>
                        <a:gd name="T42" fmla="*/ 316 w 317"/>
                        <a:gd name="T43" fmla="*/ 161 h 308"/>
                        <a:gd name="T44" fmla="*/ 309 w 317"/>
                        <a:gd name="T45" fmla="*/ 188 h 308"/>
                        <a:gd name="T46" fmla="*/ 303 w 317"/>
                        <a:gd name="T47" fmla="*/ 215 h 308"/>
                        <a:gd name="T48" fmla="*/ 283 w 317"/>
                        <a:gd name="T49" fmla="*/ 235 h 308"/>
                        <a:gd name="T50" fmla="*/ 250 w 317"/>
                        <a:gd name="T51" fmla="*/ 269 h 308"/>
                        <a:gd name="T52" fmla="*/ 238 w 317"/>
                        <a:gd name="T53" fmla="*/ 291 h 308"/>
                        <a:gd name="T54" fmla="*/ 206 w 317"/>
                        <a:gd name="T55" fmla="*/ 307 h 308"/>
                        <a:gd name="T56" fmla="*/ 231 w 317"/>
                        <a:gd name="T57" fmla="*/ 248 h 308"/>
                        <a:gd name="T58" fmla="*/ 243 w 317"/>
                        <a:gd name="T59" fmla="*/ 198 h 308"/>
                        <a:gd name="T60" fmla="*/ 239 w 317"/>
                        <a:gd name="T61" fmla="*/ 171 h 308"/>
                        <a:gd name="T62" fmla="*/ 237 w 317"/>
                        <a:gd name="T63" fmla="*/ 135 h 308"/>
                        <a:gd name="T64" fmla="*/ 207 w 317"/>
                        <a:gd name="T65" fmla="*/ 142 h 308"/>
                        <a:gd name="T66" fmla="*/ 175 w 317"/>
                        <a:gd name="T67" fmla="*/ 151 h 308"/>
                        <a:gd name="T68" fmla="*/ 130 w 317"/>
                        <a:gd name="T69" fmla="*/ 150 h 308"/>
                        <a:gd name="T70" fmla="*/ 109 w 317"/>
                        <a:gd name="T71" fmla="*/ 142 h 308"/>
                        <a:gd name="T72" fmla="*/ 85 w 317"/>
                        <a:gd name="T73" fmla="*/ 146 h 308"/>
                        <a:gd name="T74" fmla="*/ 78 w 317"/>
                        <a:gd name="T75" fmla="*/ 165 h 308"/>
                        <a:gd name="T76" fmla="*/ 64 w 317"/>
                        <a:gd name="T77" fmla="*/ 176 h 308"/>
                        <a:gd name="T78" fmla="*/ 56 w 317"/>
                        <a:gd name="T79" fmla="*/ 208 h 308"/>
                        <a:gd name="T80" fmla="*/ 46 w 317"/>
                        <a:gd name="T81" fmla="*/ 215 h 308"/>
                        <a:gd name="T82" fmla="*/ 36 w 317"/>
                        <a:gd name="T83" fmla="*/ 217 h 308"/>
                        <a:gd name="T84" fmla="*/ 32 w 317"/>
                        <a:gd name="T85" fmla="*/ 226 h 308"/>
                        <a:gd name="T86" fmla="*/ 38 w 317"/>
                        <a:gd name="T87" fmla="*/ 240 h 308"/>
                        <a:gd name="T88" fmla="*/ 54 w 317"/>
                        <a:gd name="T89" fmla="*/ 245 h 308"/>
                        <a:gd name="T90" fmla="*/ 60 w 317"/>
                        <a:gd name="T91" fmla="*/ 289 h 3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7" h="308">
                          <a:moveTo>
                            <a:pt x="60" y="289"/>
                          </a:moveTo>
                          <a:lnTo>
                            <a:pt x="48" y="282"/>
                          </a:lnTo>
                          <a:lnTo>
                            <a:pt x="41" y="275"/>
                          </a:lnTo>
                          <a:lnTo>
                            <a:pt x="39" y="269"/>
                          </a:lnTo>
                          <a:lnTo>
                            <a:pt x="36" y="255"/>
                          </a:lnTo>
                          <a:lnTo>
                            <a:pt x="28" y="252"/>
                          </a:lnTo>
                          <a:lnTo>
                            <a:pt x="25" y="239"/>
                          </a:lnTo>
                          <a:lnTo>
                            <a:pt x="22" y="232"/>
                          </a:lnTo>
                          <a:lnTo>
                            <a:pt x="20" y="229"/>
                          </a:lnTo>
                          <a:lnTo>
                            <a:pt x="16" y="218"/>
                          </a:lnTo>
                          <a:lnTo>
                            <a:pt x="4" y="199"/>
                          </a:lnTo>
                          <a:lnTo>
                            <a:pt x="11" y="166"/>
                          </a:lnTo>
                          <a:lnTo>
                            <a:pt x="4" y="162"/>
                          </a:lnTo>
                          <a:lnTo>
                            <a:pt x="0" y="143"/>
                          </a:lnTo>
                          <a:lnTo>
                            <a:pt x="1" y="130"/>
                          </a:lnTo>
                          <a:lnTo>
                            <a:pt x="2" y="115"/>
                          </a:lnTo>
                          <a:lnTo>
                            <a:pt x="9" y="99"/>
                          </a:lnTo>
                          <a:lnTo>
                            <a:pt x="27" y="89"/>
                          </a:lnTo>
                          <a:lnTo>
                            <a:pt x="25" y="73"/>
                          </a:lnTo>
                          <a:lnTo>
                            <a:pt x="41" y="53"/>
                          </a:lnTo>
                          <a:lnTo>
                            <a:pt x="49" y="45"/>
                          </a:lnTo>
                          <a:lnTo>
                            <a:pt x="57" y="32"/>
                          </a:lnTo>
                          <a:lnTo>
                            <a:pt x="69" y="24"/>
                          </a:lnTo>
                          <a:lnTo>
                            <a:pt x="83" y="24"/>
                          </a:lnTo>
                          <a:lnTo>
                            <a:pt x="104" y="5"/>
                          </a:lnTo>
                          <a:lnTo>
                            <a:pt x="121" y="3"/>
                          </a:lnTo>
                          <a:lnTo>
                            <a:pt x="134" y="0"/>
                          </a:lnTo>
                          <a:lnTo>
                            <a:pt x="146" y="2"/>
                          </a:lnTo>
                          <a:lnTo>
                            <a:pt x="157" y="3"/>
                          </a:lnTo>
                          <a:lnTo>
                            <a:pt x="170" y="3"/>
                          </a:lnTo>
                          <a:lnTo>
                            <a:pt x="187" y="5"/>
                          </a:lnTo>
                          <a:lnTo>
                            <a:pt x="205" y="13"/>
                          </a:lnTo>
                          <a:lnTo>
                            <a:pt x="215" y="19"/>
                          </a:lnTo>
                          <a:lnTo>
                            <a:pt x="237" y="25"/>
                          </a:lnTo>
                          <a:lnTo>
                            <a:pt x="252" y="40"/>
                          </a:lnTo>
                          <a:lnTo>
                            <a:pt x="260" y="50"/>
                          </a:lnTo>
                          <a:lnTo>
                            <a:pt x="268" y="62"/>
                          </a:lnTo>
                          <a:lnTo>
                            <a:pt x="271" y="74"/>
                          </a:lnTo>
                          <a:lnTo>
                            <a:pt x="277" y="85"/>
                          </a:lnTo>
                          <a:lnTo>
                            <a:pt x="285" y="95"/>
                          </a:lnTo>
                          <a:lnTo>
                            <a:pt x="296" y="107"/>
                          </a:lnTo>
                          <a:lnTo>
                            <a:pt x="304" y="130"/>
                          </a:lnTo>
                          <a:lnTo>
                            <a:pt x="310" y="149"/>
                          </a:lnTo>
                          <a:lnTo>
                            <a:pt x="316" y="161"/>
                          </a:lnTo>
                          <a:lnTo>
                            <a:pt x="314" y="170"/>
                          </a:lnTo>
                          <a:lnTo>
                            <a:pt x="309" y="188"/>
                          </a:lnTo>
                          <a:lnTo>
                            <a:pt x="302" y="199"/>
                          </a:lnTo>
                          <a:lnTo>
                            <a:pt x="303" y="215"/>
                          </a:lnTo>
                          <a:lnTo>
                            <a:pt x="299" y="225"/>
                          </a:lnTo>
                          <a:lnTo>
                            <a:pt x="283" y="235"/>
                          </a:lnTo>
                          <a:lnTo>
                            <a:pt x="278" y="246"/>
                          </a:lnTo>
                          <a:lnTo>
                            <a:pt x="250" y="269"/>
                          </a:lnTo>
                          <a:lnTo>
                            <a:pt x="250" y="279"/>
                          </a:lnTo>
                          <a:lnTo>
                            <a:pt x="238" y="291"/>
                          </a:lnTo>
                          <a:lnTo>
                            <a:pt x="217" y="302"/>
                          </a:lnTo>
                          <a:lnTo>
                            <a:pt x="206" y="307"/>
                          </a:lnTo>
                          <a:lnTo>
                            <a:pt x="219" y="279"/>
                          </a:lnTo>
                          <a:lnTo>
                            <a:pt x="231" y="248"/>
                          </a:lnTo>
                          <a:lnTo>
                            <a:pt x="238" y="224"/>
                          </a:lnTo>
                          <a:lnTo>
                            <a:pt x="243" y="198"/>
                          </a:lnTo>
                          <a:lnTo>
                            <a:pt x="243" y="185"/>
                          </a:lnTo>
                          <a:lnTo>
                            <a:pt x="239" y="171"/>
                          </a:lnTo>
                          <a:lnTo>
                            <a:pt x="241" y="144"/>
                          </a:lnTo>
                          <a:lnTo>
                            <a:pt x="237" y="135"/>
                          </a:lnTo>
                          <a:lnTo>
                            <a:pt x="231" y="129"/>
                          </a:lnTo>
                          <a:lnTo>
                            <a:pt x="207" y="142"/>
                          </a:lnTo>
                          <a:lnTo>
                            <a:pt x="194" y="149"/>
                          </a:lnTo>
                          <a:lnTo>
                            <a:pt x="175" y="151"/>
                          </a:lnTo>
                          <a:lnTo>
                            <a:pt x="149" y="151"/>
                          </a:lnTo>
                          <a:lnTo>
                            <a:pt x="130" y="150"/>
                          </a:lnTo>
                          <a:lnTo>
                            <a:pt x="119" y="147"/>
                          </a:lnTo>
                          <a:lnTo>
                            <a:pt x="109" y="142"/>
                          </a:lnTo>
                          <a:lnTo>
                            <a:pt x="97" y="142"/>
                          </a:lnTo>
                          <a:lnTo>
                            <a:pt x="85" y="146"/>
                          </a:lnTo>
                          <a:lnTo>
                            <a:pt x="80" y="154"/>
                          </a:lnTo>
                          <a:lnTo>
                            <a:pt x="78" y="165"/>
                          </a:lnTo>
                          <a:lnTo>
                            <a:pt x="72" y="175"/>
                          </a:lnTo>
                          <a:lnTo>
                            <a:pt x="64" y="176"/>
                          </a:lnTo>
                          <a:lnTo>
                            <a:pt x="58" y="188"/>
                          </a:lnTo>
                          <a:lnTo>
                            <a:pt x="56" y="208"/>
                          </a:lnTo>
                          <a:lnTo>
                            <a:pt x="52" y="212"/>
                          </a:lnTo>
                          <a:lnTo>
                            <a:pt x="46" y="215"/>
                          </a:lnTo>
                          <a:lnTo>
                            <a:pt x="41" y="215"/>
                          </a:lnTo>
                          <a:lnTo>
                            <a:pt x="36" y="217"/>
                          </a:lnTo>
                          <a:lnTo>
                            <a:pt x="34" y="221"/>
                          </a:lnTo>
                          <a:lnTo>
                            <a:pt x="32" y="226"/>
                          </a:lnTo>
                          <a:lnTo>
                            <a:pt x="34" y="234"/>
                          </a:lnTo>
                          <a:lnTo>
                            <a:pt x="38" y="240"/>
                          </a:lnTo>
                          <a:lnTo>
                            <a:pt x="45" y="245"/>
                          </a:lnTo>
                          <a:lnTo>
                            <a:pt x="54" y="245"/>
                          </a:lnTo>
                          <a:lnTo>
                            <a:pt x="57" y="271"/>
                          </a:lnTo>
                          <a:lnTo>
                            <a:pt x="60" y="28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09" name="Group 38"/>
                    <p:cNvGrpSpPr>
                      <a:grpSpLocks/>
                    </p:cNvGrpSpPr>
                    <p:nvPr/>
                  </p:nvGrpSpPr>
                  <p:grpSpPr bwMode="auto">
                    <a:xfrm>
                      <a:off x="4218" y="2054"/>
                      <a:ext cx="297" cy="217"/>
                      <a:chOff x="4218" y="2054"/>
                      <a:chExt cx="297" cy="217"/>
                    </a:xfrm>
                  </p:grpSpPr>
                  <p:sp>
                    <p:nvSpPr>
                      <p:cNvPr id="15410" name="Freeform 39"/>
                      <p:cNvSpPr>
                        <a:spLocks/>
                      </p:cNvSpPr>
                      <p:nvPr/>
                    </p:nvSpPr>
                    <p:spPr bwMode="auto">
                      <a:xfrm>
                        <a:off x="4218" y="2136"/>
                        <a:ext cx="126" cy="87"/>
                      </a:xfrm>
                      <a:custGeom>
                        <a:avLst/>
                        <a:gdLst>
                          <a:gd name="T0" fmla="*/ 4 w 126"/>
                          <a:gd name="T1" fmla="*/ 86 h 87"/>
                          <a:gd name="T2" fmla="*/ 26 w 126"/>
                          <a:gd name="T3" fmla="*/ 86 h 87"/>
                          <a:gd name="T4" fmla="*/ 62 w 126"/>
                          <a:gd name="T5" fmla="*/ 67 h 87"/>
                          <a:gd name="T6" fmla="*/ 36 w 126"/>
                          <a:gd name="T7" fmla="*/ 64 h 87"/>
                          <a:gd name="T8" fmla="*/ 16 w 126"/>
                          <a:gd name="T9" fmla="*/ 61 h 87"/>
                          <a:gd name="T10" fmla="*/ 7 w 126"/>
                          <a:gd name="T11" fmla="*/ 58 h 87"/>
                          <a:gd name="T12" fmla="*/ 0 w 126"/>
                          <a:gd name="T13" fmla="*/ 47 h 87"/>
                          <a:gd name="T14" fmla="*/ 1 w 126"/>
                          <a:gd name="T15" fmla="*/ 28 h 87"/>
                          <a:gd name="T16" fmla="*/ 16 w 126"/>
                          <a:gd name="T17" fmla="*/ 35 h 87"/>
                          <a:gd name="T18" fmla="*/ 27 w 126"/>
                          <a:gd name="T19" fmla="*/ 40 h 87"/>
                          <a:gd name="T20" fmla="*/ 44 w 126"/>
                          <a:gd name="T21" fmla="*/ 42 h 87"/>
                          <a:gd name="T22" fmla="*/ 57 w 126"/>
                          <a:gd name="T23" fmla="*/ 44 h 87"/>
                          <a:gd name="T24" fmla="*/ 75 w 126"/>
                          <a:gd name="T25" fmla="*/ 51 h 87"/>
                          <a:gd name="T26" fmla="*/ 62 w 126"/>
                          <a:gd name="T27" fmla="*/ 36 h 87"/>
                          <a:gd name="T28" fmla="*/ 52 w 126"/>
                          <a:gd name="T29" fmla="*/ 28 h 87"/>
                          <a:gd name="T30" fmla="*/ 37 w 126"/>
                          <a:gd name="T31" fmla="*/ 21 h 87"/>
                          <a:gd name="T32" fmla="*/ 39 w 126"/>
                          <a:gd name="T33" fmla="*/ 5 h 87"/>
                          <a:gd name="T34" fmla="*/ 37 w 126"/>
                          <a:gd name="T35" fmla="*/ 0 h 87"/>
                          <a:gd name="T36" fmla="*/ 57 w 126"/>
                          <a:gd name="T37" fmla="*/ 1 h 87"/>
                          <a:gd name="T38" fmla="*/ 57 w 126"/>
                          <a:gd name="T39" fmla="*/ 14 h 87"/>
                          <a:gd name="T40" fmla="*/ 60 w 126"/>
                          <a:gd name="T41" fmla="*/ 24 h 87"/>
                          <a:gd name="T42" fmla="*/ 66 w 126"/>
                          <a:gd name="T43" fmla="*/ 31 h 87"/>
                          <a:gd name="T44" fmla="*/ 77 w 126"/>
                          <a:gd name="T45" fmla="*/ 37 h 87"/>
                          <a:gd name="T46" fmla="*/ 95 w 126"/>
                          <a:gd name="T47" fmla="*/ 44 h 87"/>
                          <a:gd name="T48" fmla="*/ 116 w 126"/>
                          <a:gd name="T49" fmla="*/ 51 h 87"/>
                          <a:gd name="T50" fmla="*/ 125 w 126"/>
                          <a:gd name="T51" fmla="*/ 53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6" h="87">
                            <a:moveTo>
                              <a:pt x="4" y="86"/>
                            </a:moveTo>
                            <a:lnTo>
                              <a:pt x="26" y="86"/>
                            </a:lnTo>
                            <a:lnTo>
                              <a:pt x="62" y="67"/>
                            </a:lnTo>
                            <a:lnTo>
                              <a:pt x="36" y="64"/>
                            </a:lnTo>
                            <a:lnTo>
                              <a:pt x="16" y="61"/>
                            </a:lnTo>
                            <a:lnTo>
                              <a:pt x="7" y="58"/>
                            </a:lnTo>
                            <a:lnTo>
                              <a:pt x="0" y="47"/>
                            </a:lnTo>
                            <a:lnTo>
                              <a:pt x="1" y="28"/>
                            </a:lnTo>
                            <a:lnTo>
                              <a:pt x="16" y="35"/>
                            </a:lnTo>
                            <a:lnTo>
                              <a:pt x="27" y="40"/>
                            </a:lnTo>
                            <a:lnTo>
                              <a:pt x="44" y="42"/>
                            </a:lnTo>
                            <a:lnTo>
                              <a:pt x="57" y="44"/>
                            </a:lnTo>
                            <a:lnTo>
                              <a:pt x="75" y="51"/>
                            </a:lnTo>
                            <a:lnTo>
                              <a:pt x="62" y="36"/>
                            </a:lnTo>
                            <a:lnTo>
                              <a:pt x="52" y="28"/>
                            </a:lnTo>
                            <a:lnTo>
                              <a:pt x="37" y="21"/>
                            </a:lnTo>
                            <a:lnTo>
                              <a:pt x="39" y="5"/>
                            </a:lnTo>
                            <a:lnTo>
                              <a:pt x="37" y="0"/>
                            </a:lnTo>
                            <a:lnTo>
                              <a:pt x="57" y="1"/>
                            </a:lnTo>
                            <a:lnTo>
                              <a:pt x="57" y="14"/>
                            </a:lnTo>
                            <a:lnTo>
                              <a:pt x="60" y="24"/>
                            </a:lnTo>
                            <a:lnTo>
                              <a:pt x="66" y="31"/>
                            </a:lnTo>
                            <a:lnTo>
                              <a:pt x="77" y="37"/>
                            </a:lnTo>
                            <a:lnTo>
                              <a:pt x="95" y="44"/>
                            </a:lnTo>
                            <a:lnTo>
                              <a:pt x="116" y="51"/>
                            </a:lnTo>
                            <a:lnTo>
                              <a:pt x="125" y="5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11" name="Freeform 40"/>
                      <p:cNvSpPr>
                        <a:spLocks/>
                      </p:cNvSpPr>
                      <p:nvPr/>
                    </p:nvSpPr>
                    <p:spPr bwMode="auto">
                      <a:xfrm>
                        <a:off x="4238" y="2097"/>
                        <a:ext cx="241" cy="72"/>
                      </a:xfrm>
                      <a:custGeom>
                        <a:avLst/>
                        <a:gdLst>
                          <a:gd name="T0" fmla="*/ 0 w 241"/>
                          <a:gd name="T1" fmla="*/ 32 h 72"/>
                          <a:gd name="T2" fmla="*/ 17 w 241"/>
                          <a:gd name="T3" fmla="*/ 27 h 72"/>
                          <a:gd name="T4" fmla="*/ 40 w 241"/>
                          <a:gd name="T5" fmla="*/ 29 h 72"/>
                          <a:gd name="T6" fmla="*/ 56 w 241"/>
                          <a:gd name="T7" fmla="*/ 26 h 72"/>
                          <a:gd name="T8" fmla="*/ 50 w 241"/>
                          <a:gd name="T9" fmla="*/ 41 h 72"/>
                          <a:gd name="T10" fmla="*/ 58 w 241"/>
                          <a:gd name="T11" fmla="*/ 53 h 72"/>
                          <a:gd name="T12" fmla="*/ 74 w 241"/>
                          <a:gd name="T13" fmla="*/ 41 h 72"/>
                          <a:gd name="T14" fmla="*/ 89 w 241"/>
                          <a:gd name="T15" fmla="*/ 26 h 72"/>
                          <a:gd name="T16" fmla="*/ 106 w 241"/>
                          <a:gd name="T17" fmla="*/ 15 h 72"/>
                          <a:gd name="T18" fmla="*/ 129 w 241"/>
                          <a:gd name="T19" fmla="*/ 3 h 72"/>
                          <a:gd name="T20" fmla="*/ 136 w 241"/>
                          <a:gd name="T21" fmla="*/ 0 h 72"/>
                          <a:gd name="T22" fmla="*/ 188 w 241"/>
                          <a:gd name="T23" fmla="*/ 14 h 72"/>
                          <a:gd name="T24" fmla="*/ 206 w 241"/>
                          <a:gd name="T25" fmla="*/ 36 h 72"/>
                          <a:gd name="T26" fmla="*/ 211 w 241"/>
                          <a:gd name="T27" fmla="*/ 42 h 72"/>
                          <a:gd name="T28" fmla="*/ 210 w 241"/>
                          <a:gd name="T29" fmla="*/ 69 h 72"/>
                          <a:gd name="T30" fmla="*/ 221 w 241"/>
                          <a:gd name="T31" fmla="*/ 71 h 72"/>
                          <a:gd name="T32" fmla="*/ 236 w 241"/>
                          <a:gd name="T33" fmla="*/ 53 h 72"/>
                          <a:gd name="T34" fmla="*/ 240 w 241"/>
                          <a:gd name="T35" fmla="*/ 39 h 72"/>
                          <a:gd name="T36" fmla="*/ 240 w 241"/>
                          <a:gd name="T37" fmla="*/ 23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1" h="72">
                            <a:moveTo>
                              <a:pt x="0" y="32"/>
                            </a:moveTo>
                            <a:lnTo>
                              <a:pt x="17" y="27"/>
                            </a:lnTo>
                            <a:lnTo>
                              <a:pt x="40" y="29"/>
                            </a:lnTo>
                            <a:lnTo>
                              <a:pt x="56" y="26"/>
                            </a:lnTo>
                            <a:lnTo>
                              <a:pt x="50" y="41"/>
                            </a:lnTo>
                            <a:lnTo>
                              <a:pt x="58" y="53"/>
                            </a:lnTo>
                            <a:lnTo>
                              <a:pt x="74" y="41"/>
                            </a:lnTo>
                            <a:lnTo>
                              <a:pt x="89" y="26"/>
                            </a:lnTo>
                            <a:lnTo>
                              <a:pt x="106" y="15"/>
                            </a:lnTo>
                            <a:lnTo>
                              <a:pt x="129" y="3"/>
                            </a:lnTo>
                            <a:lnTo>
                              <a:pt x="136" y="0"/>
                            </a:lnTo>
                            <a:lnTo>
                              <a:pt x="188" y="14"/>
                            </a:lnTo>
                            <a:lnTo>
                              <a:pt x="206" y="36"/>
                            </a:lnTo>
                            <a:lnTo>
                              <a:pt x="211" y="42"/>
                            </a:lnTo>
                            <a:lnTo>
                              <a:pt x="210" y="69"/>
                            </a:lnTo>
                            <a:lnTo>
                              <a:pt x="221" y="71"/>
                            </a:lnTo>
                            <a:lnTo>
                              <a:pt x="236" y="53"/>
                            </a:lnTo>
                            <a:lnTo>
                              <a:pt x="240" y="39"/>
                            </a:lnTo>
                            <a:lnTo>
                              <a:pt x="240" y="2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12" name="Freeform 41"/>
                      <p:cNvSpPr>
                        <a:spLocks/>
                      </p:cNvSpPr>
                      <p:nvPr/>
                    </p:nvSpPr>
                    <p:spPr bwMode="auto">
                      <a:xfrm>
                        <a:off x="4252" y="2054"/>
                        <a:ext cx="212" cy="89"/>
                      </a:xfrm>
                      <a:custGeom>
                        <a:avLst/>
                        <a:gdLst>
                          <a:gd name="T0" fmla="*/ 74 w 212"/>
                          <a:gd name="T1" fmla="*/ 59 h 89"/>
                          <a:gd name="T2" fmla="*/ 56 w 212"/>
                          <a:gd name="T3" fmla="*/ 52 h 89"/>
                          <a:gd name="T4" fmla="*/ 28 w 212"/>
                          <a:gd name="T5" fmla="*/ 52 h 89"/>
                          <a:gd name="T6" fmla="*/ 0 w 212"/>
                          <a:gd name="T7" fmla="*/ 57 h 89"/>
                          <a:gd name="T8" fmla="*/ 44 w 212"/>
                          <a:gd name="T9" fmla="*/ 40 h 89"/>
                          <a:gd name="T10" fmla="*/ 80 w 212"/>
                          <a:gd name="T11" fmla="*/ 39 h 89"/>
                          <a:gd name="T12" fmla="*/ 67 w 212"/>
                          <a:gd name="T13" fmla="*/ 30 h 89"/>
                          <a:gd name="T14" fmla="*/ 40 w 212"/>
                          <a:gd name="T15" fmla="*/ 23 h 89"/>
                          <a:gd name="T16" fmla="*/ 75 w 212"/>
                          <a:gd name="T17" fmla="*/ 21 h 89"/>
                          <a:gd name="T18" fmla="*/ 87 w 212"/>
                          <a:gd name="T19" fmla="*/ 28 h 89"/>
                          <a:gd name="T20" fmla="*/ 104 w 212"/>
                          <a:gd name="T21" fmla="*/ 36 h 89"/>
                          <a:gd name="T22" fmla="*/ 115 w 212"/>
                          <a:gd name="T23" fmla="*/ 25 h 89"/>
                          <a:gd name="T24" fmla="*/ 94 w 212"/>
                          <a:gd name="T25" fmla="*/ 4 h 89"/>
                          <a:gd name="T26" fmla="*/ 109 w 212"/>
                          <a:gd name="T27" fmla="*/ 0 h 89"/>
                          <a:gd name="T28" fmla="*/ 122 w 212"/>
                          <a:gd name="T29" fmla="*/ 0 h 89"/>
                          <a:gd name="T30" fmla="*/ 132 w 212"/>
                          <a:gd name="T31" fmla="*/ 29 h 89"/>
                          <a:gd name="T32" fmla="*/ 142 w 212"/>
                          <a:gd name="T33" fmla="*/ 18 h 89"/>
                          <a:gd name="T34" fmla="*/ 146 w 212"/>
                          <a:gd name="T35" fmla="*/ 8 h 89"/>
                          <a:gd name="T36" fmla="*/ 156 w 212"/>
                          <a:gd name="T37" fmla="*/ 19 h 89"/>
                          <a:gd name="T38" fmla="*/ 164 w 212"/>
                          <a:gd name="T39" fmla="*/ 32 h 89"/>
                          <a:gd name="T40" fmla="*/ 167 w 212"/>
                          <a:gd name="T41" fmla="*/ 37 h 89"/>
                          <a:gd name="T42" fmla="*/ 171 w 212"/>
                          <a:gd name="T43" fmla="*/ 44 h 89"/>
                          <a:gd name="T44" fmla="*/ 179 w 212"/>
                          <a:gd name="T45" fmla="*/ 47 h 89"/>
                          <a:gd name="T46" fmla="*/ 182 w 212"/>
                          <a:gd name="T47" fmla="*/ 25 h 89"/>
                          <a:gd name="T48" fmla="*/ 195 w 212"/>
                          <a:gd name="T49" fmla="*/ 30 h 89"/>
                          <a:gd name="T50" fmla="*/ 193 w 212"/>
                          <a:gd name="T51" fmla="*/ 48 h 89"/>
                          <a:gd name="T52" fmla="*/ 191 w 212"/>
                          <a:gd name="T53" fmla="*/ 56 h 89"/>
                          <a:gd name="T54" fmla="*/ 200 w 212"/>
                          <a:gd name="T55" fmla="*/ 66 h 89"/>
                          <a:gd name="T56" fmla="*/ 211 w 212"/>
                          <a:gd name="T57" fmla="*/ 88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2" h="89">
                            <a:moveTo>
                              <a:pt x="74" y="59"/>
                            </a:moveTo>
                            <a:lnTo>
                              <a:pt x="56" y="52"/>
                            </a:lnTo>
                            <a:lnTo>
                              <a:pt x="28" y="52"/>
                            </a:lnTo>
                            <a:lnTo>
                              <a:pt x="0" y="57"/>
                            </a:lnTo>
                            <a:lnTo>
                              <a:pt x="44" y="40"/>
                            </a:lnTo>
                            <a:lnTo>
                              <a:pt x="80" y="39"/>
                            </a:lnTo>
                            <a:lnTo>
                              <a:pt x="67" y="30"/>
                            </a:lnTo>
                            <a:lnTo>
                              <a:pt x="40" y="23"/>
                            </a:lnTo>
                            <a:lnTo>
                              <a:pt x="75" y="21"/>
                            </a:lnTo>
                            <a:lnTo>
                              <a:pt x="87" y="28"/>
                            </a:lnTo>
                            <a:lnTo>
                              <a:pt x="104" y="36"/>
                            </a:lnTo>
                            <a:lnTo>
                              <a:pt x="115" y="25"/>
                            </a:lnTo>
                            <a:lnTo>
                              <a:pt x="94" y="4"/>
                            </a:lnTo>
                            <a:lnTo>
                              <a:pt x="109" y="0"/>
                            </a:lnTo>
                            <a:lnTo>
                              <a:pt x="122" y="0"/>
                            </a:lnTo>
                            <a:lnTo>
                              <a:pt x="132" y="29"/>
                            </a:lnTo>
                            <a:lnTo>
                              <a:pt x="142" y="18"/>
                            </a:lnTo>
                            <a:lnTo>
                              <a:pt x="146" y="8"/>
                            </a:lnTo>
                            <a:lnTo>
                              <a:pt x="156" y="19"/>
                            </a:lnTo>
                            <a:lnTo>
                              <a:pt x="164" y="32"/>
                            </a:lnTo>
                            <a:lnTo>
                              <a:pt x="167" y="37"/>
                            </a:lnTo>
                            <a:lnTo>
                              <a:pt x="171" y="44"/>
                            </a:lnTo>
                            <a:lnTo>
                              <a:pt x="179" y="47"/>
                            </a:lnTo>
                            <a:lnTo>
                              <a:pt x="182" y="25"/>
                            </a:lnTo>
                            <a:lnTo>
                              <a:pt x="195" y="30"/>
                            </a:lnTo>
                            <a:lnTo>
                              <a:pt x="193" y="48"/>
                            </a:lnTo>
                            <a:lnTo>
                              <a:pt x="191" y="56"/>
                            </a:lnTo>
                            <a:lnTo>
                              <a:pt x="200" y="66"/>
                            </a:lnTo>
                            <a:lnTo>
                              <a:pt x="211" y="88"/>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13" name="Freeform 42"/>
                      <p:cNvSpPr>
                        <a:spLocks/>
                      </p:cNvSpPr>
                      <p:nvPr/>
                    </p:nvSpPr>
                    <p:spPr bwMode="auto">
                      <a:xfrm>
                        <a:off x="4455" y="2137"/>
                        <a:ext cx="60" cy="134"/>
                      </a:xfrm>
                      <a:custGeom>
                        <a:avLst/>
                        <a:gdLst>
                          <a:gd name="T0" fmla="*/ 32 w 60"/>
                          <a:gd name="T1" fmla="*/ 0 h 134"/>
                          <a:gd name="T2" fmla="*/ 46 w 60"/>
                          <a:gd name="T3" fmla="*/ 31 h 134"/>
                          <a:gd name="T4" fmla="*/ 53 w 60"/>
                          <a:gd name="T5" fmla="*/ 48 h 134"/>
                          <a:gd name="T6" fmla="*/ 58 w 60"/>
                          <a:gd name="T7" fmla="*/ 64 h 134"/>
                          <a:gd name="T8" fmla="*/ 59 w 60"/>
                          <a:gd name="T9" fmla="*/ 76 h 134"/>
                          <a:gd name="T10" fmla="*/ 56 w 60"/>
                          <a:gd name="T11" fmla="*/ 91 h 134"/>
                          <a:gd name="T12" fmla="*/ 51 w 60"/>
                          <a:gd name="T13" fmla="*/ 98 h 134"/>
                          <a:gd name="T14" fmla="*/ 46 w 60"/>
                          <a:gd name="T15" fmla="*/ 77 h 134"/>
                          <a:gd name="T16" fmla="*/ 40 w 60"/>
                          <a:gd name="T17" fmla="*/ 60 h 134"/>
                          <a:gd name="T18" fmla="*/ 29 w 60"/>
                          <a:gd name="T19" fmla="*/ 39 h 134"/>
                          <a:gd name="T20" fmla="*/ 18 w 60"/>
                          <a:gd name="T21" fmla="*/ 23 h 134"/>
                          <a:gd name="T22" fmla="*/ 11 w 60"/>
                          <a:gd name="T23" fmla="*/ 58 h 134"/>
                          <a:gd name="T24" fmla="*/ 26 w 60"/>
                          <a:gd name="T25" fmla="*/ 78 h 134"/>
                          <a:gd name="T26" fmla="*/ 34 w 60"/>
                          <a:gd name="T27" fmla="*/ 88 h 134"/>
                          <a:gd name="T28" fmla="*/ 38 w 60"/>
                          <a:gd name="T29" fmla="*/ 133 h 134"/>
                          <a:gd name="T30" fmla="*/ 13 w 60"/>
                          <a:gd name="T31" fmla="*/ 122 h 134"/>
                          <a:gd name="T32" fmla="*/ 8 w 60"/>
                          <a:gd name="T33" fmla="*/ 105 h 134"/>
                          <a:gd name="T34" fmla="*/ 0 w 60"/>
                          <a:gd name="T35" fmla="*/ 84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134">
                            <a:moveTo>
                              <a:pt x="32" y="0"/>
                            </a:moveTo>
                            <a:lnTo>
                              <a:pt x="46" y="31"/>
                            </a:lnTo>
                            <a:lnTo>
                              <a:pt x="53" y="48"/>
                            </a:lnTo>
                            <a:lnTo>
                              <a:pt x="58" y="64"/>
                            </a:lnTo>
                            <a:lnTo>
                              <a:pt x="59" y="76"/>
                            </a:lnTo>
                            <a:lnTo>
                              <a:pt x="56" y="91"/>
                            </a:lnTo>
                            <a:lnTo>
                              <a:pt x="51" y="98"/>
                            </a:lnTo>
                            <a:lnTo>
                              <a:pt x="46" y="77"/>
                            </a:lnTo>
                            <a:lnTo>
                              <a:pt x="40" y="60"/>
                            </a:lnTo>
                            <a:lnTo>
                              <a:pt x="29" y="39"/>
                            </a:lnTo>
                            <a:lnTo>
                              <a:pt x="18" y="23"/>
                            </a:lnTo>
                            <a:lnTo>
                              <a:pt x="11" y="58"/>
                            </a:lnTo>
                            <a:lnTo>
                              <a:pt x="26" y="78"/>
                            </a:lnTo>
                            <a:lnTo>
                              <a:pt x="34" y="88"/>
                            </a:lnTo>
                            <a:lnTo>
                              <a:pt x="38" y="133"/>
                            </a:lnTo>
                            <a:lnTo>
                              <a:pt x="13" y="122"/>
                            </a:lnTo>
                            <a:lnTo>
                              <a:pt x="8" y="105"/>
                            </a:lnTo>
                            <a:lnTo>
                              <a:pt x="0" y="84"/>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407" name="Oval 43"/>
                  <p:cNvSpPr>
                    <a:spLocks noChangeArrowheads="1"/>
                  </p:cNvSpPr>
                  <p:nvPr/>
                </p:nvSpPr>
                <p:spPr bwMode="auto">
                  <a:xfrm>
                    <a:off x="4253" y="2281"/>
                    <a:ext cx="11" cy="12"/>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5390" name="Group 44"/>
                <p:cNvGrpSpPr>
                  <a:grpSpLocks/>
                </p:cNvGrpSpPr>
                <p:nvPr/>
              </p:nvGrpSpPr>
              <p:grpSpPr bwMode="auto">
                <a:xfrm>
                  <a:off x="4040" y="2339"/>
                  <a:ext cx="548" cy="674"/>
                  <a:chOff x="4040" y="2339"/>
                  <a:chExt cx="548" cy="674"/>
                </a:xfrm>
              </p:grpSpPr>
              <p:sp>
                <p:nvSpPr>
                  <p:cNvPr id="15391" name="Freeform 45"/>
                  <p:cNvSpPr>
                    <a:spLocks/>
                  </p:cNvSpPr>
                  <p:nvPr/>
                </p:nvSpPr>
                <p:spPr bwMode="auto">
                  <a:xfrm>
                    <a:off x="4298" y="2339"/>
                    <a:ext cx="51" cy="211"/>
                  </a:xfrm>
                  <a:custGeom>
                    <a:avLst/>
                    <a:gdLst>
                      <a:gd name="T0" fmla="*/ 50 w 51"/>
                      <a:gd name="T1" fmla="*/ 3 h 211"/>
                      <a:gd name="T2" fmla="*/ 10 w 51"/>
                      <a:gd name="T3" fmla="*/ 203 h 211"/>
                      <a:gd name="T4" fmla="*/ 0 w 51"/>
                      <a:gd name="T5" fmla="*/ 210 h 211"/>
                      <a:gd name="T6" fmla="*/ 42 w 51"/>
                      <a:gd name="T7" fmla="*/ 2 h 211"/>
                      <a:gd name="T8" fmla="*/ 44 w 51"/>
                      <a:gd name="T9" fmla="*/ 0 h 211"/>
                      <a:gd name="T10" fmla="*/ 48 w 51"/>
                      <a:gd name="T11" fmla="*/ 0 h 211"/>
                      <a:gd name="T12" fmla="*/ 50 w 51"/>
                      <a:gd name="T13" fmla="*/ 3 h 2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211">
                        <a:moveTo>
                          <a:pt x="50" y="3"/>
                        </a:moveTo>
                        <a:lnTo>
                          <a:pt x="10" y="203"/>
                        </a:lnTo>
                        <a:lnTo>
                          <a:pt x="0" y="210"/>
                        </a:lnTo>
                        <a:lnTo>
                          <a:pt x="42" y="2"/>
                        </a:lnTo>
                        <a:lnTo>
                          <a:pt x="44" y="0"/>
                        </a:lnTo>
                        <a:lnTo>
                          <a:pt x="48" y="0"/>
                        </a:lnTo>
                        <a:lnTo>
                          <a:pt x="50" y="3"/>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92" name="Group 46"/>
                  <p:cNvGrpSpPr>
                    <a:grpSpLocks/>
                  </p:cNvGrpSpPr>
                  <p:nvPr/>
                </p:nvGrpSpPr>
                <p:grpSpPr bwMode="auto">
                  <a:xfrm>
                    <a:off x="4040" y="2418"/>
                    <a:ext cx="548" cy="595"/>
                    <a:chOff x="4040" y="2418"/>
                    <a:chExt cx="548" cy="595"/>
                  </a:xfrm>
                </p:grpSpPr>
                <p:sp>
                  <p:nvSpPr>
                    <p:cNvPr id="15396" name="Freeform 47"/>
                    <p:cNvSpPr>
                      <a:spLocks/>
                    </p:cNvSpPr>
                    <p:nvPr/>
                  </p:nvSpPr>
                  <p:spPr bwMode="auto">
                    <a:xfrm>
                      <a:off x="4040" y="2418"/>
                      <a:ext cx="548" cy="595"/>
                    </a:xfrm>
                    <a:custGeom>
                      <a:avLst/>
                      <a:gdLst>
                        <a:gd name="T0" fmla="*/ 189 w 548"/>
                        <a:gd name="T1" fmla="*/ 6 h 595"/>
                        <a:gd name="T2" fmla="*/ 163 w 548"/>
                        <a:gd name="T3" fmla="*/ 12 h 595"/>
                        <a:gd name="T4" fmla="*/ 134 w 548"/>
                        <a:gd name="T5" fmla="*/ 18 h 595"/>
                        <a:gd name="T6" fmla="*/ 113 w 548"/>
                        <a:gd name="T7" fmla="*/ 25 h 595"/>
                        <a:gd name="T8" fmla="*/ 96 w 548"/>
                        <a:gd name="T9" fmla="*/ 34 h 595"/>
                        <a:gd name="T10" fmla="*/ 81 w 548"/>
                        <a:gd name="T11" fmla="*/ 46 h 595"/>
                        <a:gd name="T12" fmla="*/ 67 w 548"/>
                        <a:gd name="T13" fmla="*/ 60 h 595"/>
                        <a:gd name="T14" fmla="*/ 46 w 548"/>
                        <a:gd name="T15" fmla="*/ 90 h 595"/>
                        <a:gd name="T16" fmla="*/ 0 w 548"/>
                        <a:gd name="T17" fmla="*/ 170 h 595"/>
                        <a:gd name="T18" fmla="*/ 13 w 548"/>
                        <a:gd name="T19" fmla="*/ 183 h 595"/>
                        <a:gd name="T20" fmla="*/ 134 w 548"/>
                        <a:gd name="T21" fmla="*/ 241 h 595"/>
                        <a:gd name="T22" fmla="*/ 130 w 548"/>
                        <a:gd name="T23" fmla="*/ 366 h 595"/>
                        <a:gd name="T24" fmla="*/ 119 w 548"/>
                        <a:gd name="T25" fmla="*/ 458 h 595"/>
                        <a:gd name="T26" fmla="*/ 88 w 548"/>
                        <a:gd name="T27" fmla="*/ 546 h 595"/>
                        <a:gd name="T28" fmla="*/ 515 w 548"/>
                        <a:gd name="T29" fmla="*/ 594 h 595"/>
                        <a:gd name="T30" fmla="*/ 447 w 548"/>
                        <a:gd name="T31" fmla="*/ 370 h 595"/>
                        <a:gd name="T32" fmla="*/ 469 w 548"/>
                        <a:gd name="T33" fmla="*/ 347 h 595"/>
                        <a:gd name="T34" fmla="*/ 481 w 548"/>
                        <a:gd name="T35" fmla="*/ 311 h 595"/>
                        <a:gd name="T36" fmla="*/ 482 w 548"/>
                        <a:gd name="T37" fmla="*/ 276 h 595"/>
                        <a:gd name="T38" fmla="*/ 485 w 548"/>
                        <a:gd name="T39" fmla="*/ 245 h 595"/>
                        <a:gd name="T40" fmla="*/ 507 w 548"/>
                        <a:gd name="T41" fmla="*/ 78 h 595"/>
                        <a:gd name="T42" fmla="*/ 492 w 548"/>
                        <a:gd name="T43" fmla="*/ 49 h 595"/>
                        <a:gd name="T44" fmla="*/ 465 w 548"/>
                        <a:gd name="T45" fmla="*/ 32 h 595"/>
                        <a:gd name="T46" fmla="*/ 385 w 548"/>
                        <a:gd name="T47" fmla="*/ 7 h 595"/>
                        <a:gd name="T48" fmla="*/ 370 w 548"/>
                        <a:gd name="T49" fmla="*/ 3 h 595"/>
                        <a:gd name="T50" fmla="*/ 356 w 548"/>
                        <a:gd name="T51" fmla="*/ 0 h 595"/>
                        <a:gd name="T52" fmla="*/ 360 w 548"/>
                        <a:gd name="T53" fmla="*/ 16 h 595"/>
                        <a:gd name="T54" fmla="*/ 370 w 548"/>
                        <a:gd name="T55" fmla="*/ 32 h 595"/>
                        <a:gd name="T56" fmla="*/ 380 w 548"/>
                        <a:gd name="T57" fmla="*/ 51 h 595"/>
                        <a:gd name="T58" fmla="*/ 386 w 548"/>
                        <a:gd name="T59" fmla="*/ 66 h 595"/>
                        <a:gd name="T60" fmla="*/ 387 w 548"/>
                        <a:gd name="T61" fmla="*/ 85 h 595"/>
                        <a:gd name="T62" fmla="*/ 381 w 548"/>
                        <a:gd name="T63" fmla="*/ 105 h 595"/>
                        <a:gd name="T64" fmla="*/ 368 w 548"/>
                        <a:gd name="T65" fmla="*/ 119 h 595"/>
                        <a:gd name="T66" fmla="*/ 347 w 548"/>
                        <a:gd name="T67" fmla="*/ 131 h 595"/>
                        <a:gd name="T68" fmla="*/ 325 w 548"/>
                        <a:gd name="T69" fmla="*/ 138 h 595"/>
                        <a:gd name="T70" fmla="*/ 299 w 548"/>
                        <a:gd name="T71" fmla="*/ 138 h 595"/>
                        <a:gd name="T72" fmla="*/ 276 w 548"/>
                        <a:gd name="T73" fmla="*/ 131 h 595"/>
                        <a:gd name="T74" fmla="*/ 247 w 548"/>
                        <a:gd name="T75" fmla="*/ 115 h 595"/>
                        <a:gd name="T76" fmla="*/ 228 w 548"/>
                        <a:gd name="T77" fmla="*/ 98 h 595"/>
                        <a:gd name="T78" fmla="*/ 218 w 548"/>
                        <a:gd name="T79" fmla="*/ 75 h 595"/>
                        <a:gd name="T80" fmla="*/ 209 w 548"/>
                        <a:gd name="T81" fmla="*/ 49 h 595"/>
                        <a:gd name="T82" fmla="*/ 200 w 548"/>
                        <a:gd name="T83" fmla="*/ 20 h 595"/>
                        <a:gd name="T84" fmla="*/ 199 w 548"/>
                        <a:gd name="T85" fmla="*/ 3 h 5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8" h="595">
                          <a:moveTo>
                            <a:pt x="199" y="3"/>
                          </a:moveTo>
                          <a:lnTo>
                            <a:pt x="189" y="6"/>
                          </a:lnTo>
                          <a:lnTo>
                            <a:pt x="176" y="9"/>
                          </a:lnTo>
                          <a:lnTo>
                            <a:pt x="163" y="12"/>
                          </a:lnTo>
                          <a:lnTo>
                            <a:pt x="148" y="15"/>
                          </a:lnTo>
                          <a:lnTo>
                            <a:pt x="134" y="18"/>
                          </a:lnTo>
                          <a:lnTo>
                            <a:pt x="122" y="22"/>
                          </a:lnTo>
                          <a:lnTo>
                            <a:pt x="113" y="25"/>
                          </a:lnTo>
                          <a:lnTo>
                            <a:pt x="105" y="29"/>
                          </a:lnTo>
                          <a:lnTo>
                            <a:pt x="96" y="34"/>
                          </a:lnTo>
                          <a:lnTo>
                            <a:pt x="88" y="40"/>
                          </a:lnTo>
                          <a:lnTo>
                            <a:pt x="81" y="46"/>
                          </a:lnTo>
                          <a:lnTo>
                            <a:pt x="74" y="52"/>
                          </a:lnTo>
                          <a:lnTo>
                            <a:pt x="67" y="60"/>
                          </a:lnTo>
                          <a:lnTo>
                            <a:pt x="59" y="70"/>
                          </a:lnTo>
                          <a:lnTo>
                            <a:pt x="46" y="90"/>
                          </a:lnTo>
                          <a:lnTo>
                            <a:pt x="26" y="126"/>
                          </a:lnTo>
                          <a:lnTo>
                            <a:pt x="0" y="170"/>
                          </a:lnTo>
                          <a:lnTo>
                            <a:pt x="3" y="176"/>
                          </a:lnTo>
                          <a:lnTo>
                            <a:pt x="13" y="183"/>
                          </a:lnTo>
                          <a:lnTo>
                            <a:pt x="130" y="227"/>
                          </a:lnTo>
                          <a:lnTo>
                            <a:pt x="134" y="241"/>
                          </a:lnTo>
                          <a:lnTo>
                            <a:pt x="135" y="294"/>
                          </a:lnTo>
                          <a:lnTo>
                            <a:pt x="130" y="366"/>
                          </a:lnTo>
                          <a:lnTo>
                            <a:pt x="125" y="422"/>
                          </a:lnTo>
                          <a:lnTo>
                            <a:pt x="119" y="458"/>
                          </a:lnTo>
                          <a:lnTo>
                            <a:pt x="107" y="506"/>
                          </a:lnTo>
                          <a:lnTo>
                            <a:pt x="88" y="546"/>
                          </a:lnTo>
                          <a:lnTo>
                            <a:pt x="62" y="594"/>
                          </a:lnTo>
                          <a:lnTo>
                            <a:pt x="515" y="594"/>
                          </a:lnTo>
                          <a:lnTo>
                            <a:pt x="467" y="473"/>
                          </a:lnTo>
                          <a:lnTo>
                            <a:pt x="447" y="370"/>
                          </a:lnTo>
                          <a:lnTo>
                            <a:pt x="457" y="360"/>
                          </a:lnTo>
                          <a:lnTo>
                            <a:pt x="469" y="347"/>
                          </a:lnTo>
                          <a:lnTo>
                            <a:pt x="477" y="331"/>
                          </a:lnTo>
                          <a:lnTo>
                            <a:pt x="481" y="311"/>
                          </a:lnTo>
                          <a:lnTo>
                            <a:pt x="482" y="293"/>
                          </a:lnTo>
                          <a:lnTo>
                            <a:pt x="482" y="276"/>
                          </a:lnTo>
                          <a:lnTo>
                            <a:pt x="483" y="263"/>
                          </a:lnTo>
                          <a:lnTo>
                            <a:pt x="485" y="245"/>
                          </a:lnTo>
                          <a:lnTo>
                            <a:pt x="547" y="193"/>
                          </a:lnTo>
                          <a:lnTo>
                            <a:pt x="507" y="78"/>
                          </a:lnTo>
                          <a:lnTo>
                            <a:pt x="501" y="61"/>
                          </a:lnTo>
                          <a:lnTo>
                            <a:pt x="492" y="49"/>
                          </a:lnTo>
                          <a:lnTo>
                            <a:pt x="480" y="39"/>
                          </a:lnTo>
                          <a:lnTo>
                            <a:pt x="465" y="32"/>
                          </a:lnTo>
                          <a:lnTo>
                            <a:pt x="397" y="11"/>
                          </a:lnTo>
                          <a:lnTo>
                            <a:pt x="385" y="7"/>
                          </a:lnTo>
                          <a:lnTo>
                            <a:pt x="377" y="4"/>
                          </a:lnTo>
                          <a:lnTo>
                            <a:pt x="370" y="3"/>
                          </a:lnTo>
                          <a:lnTo>
                            <a:pt x="363" y="1"/>
                          </a:lnTo>
                          <a:lnTo>
                            <a:pt x="356" y="0"/>
                          </a:lnTo>
                          <a:lnTo>
                            <a:pt x="356" y="10"/>
                          </a:lnTo>
                          <a:lnTo>
                            <a:pt x="360" y="16"/>
                          </a:lnTo>
                          <a:lnTo>
                            <a:pt x="364" y="24"/>
                          </a:lnTo>
                          <a:lnTo>
                            <a:pt x="370" y="32"/>
                          </a:lnTo>
                          <a:lnTo>
                            <a:pt x="375" y="40"/>
                          </a:lnTo>
                          <a:lnTo>
                            <a:pt x="380" y="51"/>
                          </a:lnTo>
                          <a:lnTo>
                            <a:pt x="383" y="59"/>
                          </a:lnTo>
                          <a:lnTo>
                            <a:pt x="386" y="66"/>
                          </a:lnTo>
                          <a:lnTo>
                            <a:pt x="387" y="75"/>
                          </a:lnTo>
                          <a:lnTo>
                            <a:pt x="387" y="85"/>
                          </a:lnTo>
                          <a:lnTo>
                            <a:pt x="385" y="95"/>
                          </a:lnTo>
                          <a:lnTo>
                            <a:pt x="381" y="105"/>
                          </a:lnTo>
                          <a:lnTo>
                            <a:pt x="376" y="113"/>
                          </a:lnTo>
                          <a:lnTo>
                            <a:pt x="368" y="119"/>
                          </a:lnTo>
                          <a:lnTo>
                            <a:pt x="358" y="126"/>
                          </a:lnTo>
                          <a:lnTo>
                            <a:pt x="347" y="131"/>
                          </a:lnTo>
                          <a:lnTo>
                            <a:pt x="336" y="135"/>
                          </a:lnTo>
                          <a:lnTo>
                            <a:pt x="325" y="138"/>
                          </a:lnTo>
                          <a:lnTo>
                            <a:pt x="314" y="140"/>
                          </a:lnTo>
                          <a:lnTo>
                            <a:pt x="299" y="138"/>
                          </a:lnTo>
                          <a:lnTo>
                            <a:pt x="288" y="135"/>
                          </a:lnTo>
                          <a:lnTo>
                            <a:pt x="276" y="131"/>
                          </a:lnTo>
                          <a:lnTo>
                            <a:pt x="262" y="124"/>
                          </a:lnTo>
                          <a:lnTo>
                            <a:pt x="247" y="115"/>
                          </a:lnTo>
                          <a:lnTo>
                            <a:pt x="238" y="109"/>
                          </a:lnTo>
                          <a:lnTo>
                            <a:pt x="228" y="98"/>
                          </a:lnTo>
                          <a:lnTo>
                            <a:pt x="224" y="87"/>
                          </a:lnTo>
                          <a:lnTo>
                            <a:pt x="218" y="75"/>
                          </a:lnTo>
                          <a:lnTo>
                            <a:pt x="213" y="63"/>
                          </a:lnTo>
                          <a:lnTo>
                            <a:pt x="209" y="49"/>
                          </a:lnTo>
                          <a:lnTo>
                            <a:pt x="206" y="36"/>
                          </a:lnTo>
                          <a:lnTo>
                            <a:pt x="200" y="20"/>
                          </a:lnTo>
                          <a:lnTo>
                            <a:pt x="198" y="9"/>
                          </a:lnTo>
                          <a:lnTo>
                            <a:pt x="199" y="3"/>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97" name="Group 48"/>
                    <p:cNvGrpSpPr>
                      <a:grpSpLocks/>
                    </p:cNvGrpSpPr>
                    <p:nvPr/>
                  </p:nvGrpSpPr>
                  <p:grpSpPr bwMode="auto">
                    <a:xfrm>
                      <a:off x="4059" y="2514"/>
                      <a:ext cx="296" cy="437"/>
                      <a:chOff x="4059" y="2514"/>
                      <a:chExt cx="296" cy="437"/>
                    </a:xfrm>
                  </p:grpSpPr>
                  <p:sp>
                    <p:nvSpPr>
                      <p:cNvPr id="15399" name="Freeform 49"/>
                      <p:cNvSpPr>
                        <a:spLocks/>
                      </p:cNvSpPr>
                      <p:nvPr/>
                    </p:nvSpPr>
                    <p:spPr bwMode="auto">
                      <a:xfrm>
                        <a:off x="4059" y="2514"/>
                        <a:ext cx="296" cy="437"/>
                      </a:xfrm>
                      <a:custGeom>
                        <a:avLst/>
                        <a:gdLst>
                          <a:gd name="T0" fmla="*/ 3 w 296"/>
                          <a:gd name="T1" fmla="*/ 102 h 437"/>
                          <a:gd name="T2" fmla="*/ 0 w 296"/>
                          <a:gd name="T3" fmla="*/ 160 h 437"/>
                          <a:gd name="T4" fmla="*/ 5 w 296"/>
                          <a:gd name="T5" fmla="*/ 266 h 437"/>
                          <a:gd name="T6" fmla="*/ 0 w 296"/>
                          <a:gd name="T7" fmla="*/ 321 h 437"/>
                          <a:gd name="T8" fmla="*/ 7 w 296"/>
                          <a:gd name="T9" fmla="*/ 382 h 437"/>
                          <a:gd name="T10" fmla="*/ 28 w 296"/>
                          <a:gd name="T11" fmla="*/ 436 h 437"/>
                          <a:gd name="T12" fmla="*/ 83 w 296"/>
                          <a:gd name="T13" fmla="*/ 430 h 437"/>
                          <a:gd name="T14" fmla="*/ 147 w 296"/>
                          <a:gd name="T15" fmla="*/ 387 h 437"/>
                          <a:gd name="T16" fmla="*/ 251 w 296"/>
                          <a:gd name="T17" fmla="*/ 230 h 437"/>
                          <a:gd name="T18" fmla="*/ 272 w 296"/>
                          <a:gd name="T19" fmla="*/ 198 h 437"/>
                          <a:gd name="T20" fmla="*/ 279 w 296"/>
                          <a:gd name="T21" fmla="*/ 181 h 437"/>
                          <a:gd name="T22" fmla="*/ 289 w 296"/>
                          <a:gd name="T23" fmla="*/ 147 h 437"/>
                          <a:gd name="T24" fmla="*/ 289 w 296"/>
                          <a:gd name="T25" fmla="*/ 136 h 437"/>
                          <a:gd name="T26" fmla="*/ 282 w 296"/>
                          <a:gd name="T27" fmla="*/ 124 h 437"/>
                          <a:gd name="T28" fmla="*/ 272 w 296"/>
                          <a:gd name="T29" fmla="*/ 112 h 437"/>
                          <a:gd name="T30" fmla="*/ 267 w 296"/>
                          <a:gd name="T31" fmla="*/ 101 h 437"/>
                          <a:gd name="T32" fmla="*/ 267 w 296"/>
                          <a:gd name="T33" fmla="*/ 91 h 437"/>
                          <a:gd name="T34" fmla="*/ 279 w 296"/>
                          <a:gd name="T35" fmla="*/ 94 h 437"/>
                          <a:gd name="T36" fmla="*/ 285 w 296"/>
                          <a:gd name="T37" fmla="*/ 108 h 437"/>
                          <a:gd name="T38" fmla="*/ 290 w 296"/>
                          <a:gd name="T39" fmla="*/ 115 h 437"/>
                          <a:gd name="T40" fmla="*/ 295 w 296"/>
                          <a:gd name="T41" fmla="*/ 113 h 437"/>
                          <a:gd name="T42" fmla="*/ 294 w 296"/>
                          <a:gd name="T43" fmla="*/ 99 h 437"/>
                          <a:gd name="T44" fmla="*/ 291 w 296"/>
                          <a:gd name="T45" fmla="*/ 72 h 437"/>
                          <a:gd name="T46" fmla="*/ 287 w 296"/>
                          <a:gd name="T47" fmla="*/ 59 h 437"/>
                          <a:gd name="T48" fmla="*/ 279 w 296"/>
                          <a:gd name="T49" fmla="*/ 53 h 437"/>
                          <a:gd name="T50" fmla="*/ 271 w 296"/>
                          <a:gd name="T51" fmla="*/ 29 h 437"/>
                          <a:gd name="T52" fmla="*/ 267 w 296"/>
                          <a:gd name="T53" fmla="*/ 13 h 437"/>
                          <a:gd name="T54" fmla="*/ 263 w 296"/>
                          <a:gd name="T55" fmla="*/ 2 h 437"/>
                          <a:gd name="T56" fmla="*/ 254 w 296"/>
                          <a:gd name="T57" fmla="*/ 0 h 437"/>
                          <a:gd name="T58" fmla="*/ 216 w 296"/>
                          <a:gd name="T59" fmla="*/ 57 h 437"/>
                          <a:gd name="T60" fmla="*/ 205 w 296"/>
                          <a:gd name="T61" fmla="*/ 72 h 437"/>
                          <a:gd name="T62" fmla="*/ 203 w 296"/>
                          <a:gd name="T63" fmla="*/ 82 h 437"/>
                          <a:gd name="T64" fmla="*/ 216 w 296"/>
                          <a:gd name="T65" fmla="*/ 129 h 437"/>
                          <a:gd name="T66" fmla="*/ 229 w 296"/>
                          <a:gd name="T67" fmla="*/ 172 h 437"/>
                          <a:gd name="T68" fmla="*/ 114 w 296"/>
                          <a:gd name="T69" fmla="*/ 267 h 437"/>
                          <a:gd name="T70" fmla="*/ 114 w 296"/>
                          <a:gd name="T71" fmla="*/ 132 h 4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 h="437">
                            <a:moveTo>
                              <a:pt x="10" y="75"/>
                            </a:moveTo>
                            <a:lnTo>
                              <a:pt x="3" y="102"/>
                            </a:lnTo>
                            <a:lnTo>
                              <a:pt x="1" y="122"/>
                            </a:lnTo>
                            <a:lnTo>
                              <a:pt x="0" y="160"/>
                            </a:lnTo>
                            <a:lnTo>
                              <a:pt x="5" y="207"/>
                            </a:lnTo>
                            <a:lnTo>
                              <a:pt x="5" y="266"/>
                            </a:lnTo>
                            <a:lnTo>
                              <a:pt x="2" y="295"/>
                            </a:lnTo>
                            <a:lnTo>
                              <a:pt x="0" y="321"/>
                            </a:lnTo>
                            <a:lnTo>
                              <a:pt x="1" y="353"/>
                            </a:lnTo>
                            <a:lnTo>
                              <a:pt x="7" y="382"/>
                            </a:lnTo>
                            <a:lnTo>
                              <a:pt x="14" y="412"/>
                            </a:lnTo>
                            <a:lnTo>
                              <a:pt x="28" y="436"/>
                            </a:lnTo>
                            <a:lnTo>
                              <a:pt x="57" y="433"/>
                            </a:lnTo>
                            <a:lnTo>
                              <a:pt x="83" y="430"/>
                            </a:lnTo>
                            <a:lnTo>
                              <a:pt x="118" y="419"/>
                            </a:lnTo>
                            <a:lnTo>
                              <a:pt x="147" y="387"/>
                            </a:lnTo>
                            <a:lnTo>
                              <a:pt x="166" y="360"/>
                            </a:lnTo>
                            <a:lnTo>
                              <a:pt x="251" y="230"/>
                            </a:lnTo>
                            <a:lnTo>
                              <a:pt x="269" y="205"/>
                            </a:lnTo>
                            <a:lnTo>
                              <a:pt x="272" y="198"/>
                            </a:lnTo>
                            <a:lnTo>
                              <a:pt x="275" y="189"/>
                            </a:lnTo>
                            <a:lnTo>
                              <a:pt x="279" y="181"/>
                            </a:lnTo>
                            <a:lnTo>
                              <a:pt x="281" y="172"/>
                            </a:lnTo>
                            <a:lnTo>
                              <a:pt x="289" y="147"/>
                            </a:lnTo>
                            <a:lnTo>
                              <a:pt x="290" y="142"/>
                            </a:lnTo>
                            <a:lnTo>
                              <a:pt x="289" y="136"/>
                            </a:lnTo>
                            <a:lnTo>
                              <a:pt x="286" y="130"/>
                            </a:lnTo>
                            <a:lnTo>
                              <a:pt x="282" y="124"/>
                            </a:lnTo>
                            <a:lnTo>
                              <a:pt x="278" y="118"/>
                            </a:lnTo>
                            <a:lnTo>
                              <a:pt x="272" y="112"/>
                            </a:lnTo>
                            <a:lnTo>
                              <a:pt x="271" y="106"/>
                            </a:lnTo>
                            <a:lnTo>
                              <a:pt x="267" y="101"/>
                            </a:lnTo>
                            <a:lnTo>
                              <a:pt x="258" y="95"/>
                            </a:lnTo>
                            <a:lnTo>
                              <a:pt x="267" y="91"/>
                            </a:lnTo>
                            <a:lnTo>
                              <a:pt x="275" y="89"/>
                            </a:lnTo>
                            <a:lnTo>
                              <a:pt x="279" y="94"/>
                            </a:lnTo>
                            <a:lnTo>
                              <a:pt x="283" y="102"/>
                            </a:lnTo>
                            <a:lnTo>
                              <a:pt x="285" y="108"/>
                            </a:lnTo>
                            <a:lnTo>
                              <a:pt x="287" y="112"/>
                            </a:lnTo>
                            <a:lnTo>
                              <a:pt x="290" y="115"/>
                            </a:lnTo>
                            <a:lnTo>
                              <a:pt x="294" y="117"/>
                            </a:lnTo>
                            <a:lnTo>
                              <a:pt x="295" y="113"/>
                            </a:lnTo>
                            <a:lnTo>
                              <a:pt x="295" y="107"/>
                            </a:lnTo>
                            <a:lnTo>
                              <a:pt x="294" y="99"/>
                            </a:lnTo>
                            <a:lnTo>
                              <a:pt x="293" y="86"/>
                            </a:lnTo>
                            <a:lnTo>
                              <a:pt x="291" y="72"/>
                            </a:lnTo>
                            <a:lnTo>
                              <a:pt x="288" y="69"/>
                            </a:lnTo>
                            <a:lnTo>
                              <a:pt x="287" y="59"/>
                            </a:lnTo>
                            <a:lnTo>
                              <a:pt x="286" y="55"/>
                            </a:lnTo>
                            <a:lnTo>
                              <a:pt x="279" y="53"/>
                            </a:lnTo>
                            <a:lnTo>
                              <a:pt x="275" y="39"/>
                            </a:lnTo>
                            <a:lnTo>
                              <a:pt x="271" y="29"/>
                            </a:lnTo>
                            <a:lnTo>
                              <a:pt x="268" y="20"/>
                            </a:lnTo>
                            <a:lnTo>
                              <a:pt x="267" y="13"/>
                            </a:lnTo>
                            <a:lnTo>
                              <a:pt x="266" y="7"/>
                            </a:lnTo>
                            <a:lnTo>
                              <a:pt x="263" y="2"/>
                            </a:lnTo>
                            <a:lnTo>
                              <a:pt x="258" y="0"/>
                            </a:lnTo>
                            <a:lnTo>
                              <a:pt x="254" y="0"/>
                            </a:lnTo>
                            <a:lnTo>
                              <a:pt x="250" y="18"/>
                            </a:lnTo>
                            <a:lnTo>
                              <a:pt x="216" y="57"/>
                            </a:lnTo>
                            <a:lnTo>
                              <a:pt x="209" y="67"/>
                            </a:lnTo>
                            <a:lnTo>
                              <a:pt x="205" y="72"/>
                            </a:lnTo>
                            <a:lnTo>
                              <a:pt x="203" y="77"/>
                            </a:lnTo>
                            <a:lnTo>
                              <a:pt x="203" y="82"/>
                            </a:lnTo>
                            <a:lnTo>
                              <a:pt x="209" y="99"/>
                            </a:lnTo>
                            <a:lnTo>
                              <a:pt x="216" y="129"/>
                            </a:lnTo>
                            <a:lnTo>
                              <a:pt x="224" y="146"/>
                            </a:lnTo>
                            <a:lnTo>
                              <a:pt x="229" y="172"/>
                            </a:lnTo>
                            <a:lnTo>
                              <a:pt x="179" y="212"/>
                            </a:lnTo>
                            <a:lnTo>
                              <a:pt x="114" y="267"/>
                            </a:lnTo>
                            <a:lnTo>
                              <a:pt x="117" y="202"/>
                            </a:lnTo>
                            <a:lnTo>
                              <a:pt x="114" y="132"/>
                            </a:lnTo>
                            <a:lnTo>
                              <a:pt x="10" y="7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0" name="Freeform 50"/>
                      <p:cNvSpPr>
                        <a:spLocks/>
                      </p:cNvSpPr>
                      <p:nvPr/>
                    </p:nvSpPr>
                    <p:spPr bwMode="auto">
                      <a:xfrm>
                        <a:off x="4296" y="2568"/>
                        <a:ext cx="43" cy="17"/>
                      </a:xfrm>
                      <a:custGeom>
                        <a:avLst/>
                        <a:gdLst>
                          <a:gd name="T0" fmla="*/ 0 w 43"/>
                          <a:gd name="T1" fmla="*/ 16 h 17"/>
                          <a:gd name="T2" fmla="*/ 27 w 43"/>
                          <a:gd name="T3" fmla="*/ 0 h 17"/>
                          <a:gd name="T4" fmla="*/ 42 w 43"/>
                          <a:gd name="T5" fmla="*/ 0 h 17"/>
                          <a:gd name="T6" fmla="*/ 0 60000 65536"/>
                          <a:gd name="T7" fmla="*/ 0 60000 65536"/>
                          <a:gd name="T8" fmla="*/ 0 60000 65536"/>
                        </a:gdLst>
                        <a:ahLst/>
                        <a:cxnLst>
                          <a:cxn ang="T6">
                            <a:pos x="T0" y="T1"/>
                          </a:cxn>
                          <a:cxn ang="T7">
                            <a:pos x="T2" y="T3"/>
                          </a:cxn>
                          <a:cxn ang="T8">
                            <a:pos x="T4" y="T5"/>
                          </a:cxn>
                        </a:cxnLst>
                        <a:rect l="0" t="0" r="r" b="b"/>
                        <a:pathLst>
                          <a:path w="43" h="17">
                            <a:moveTo>
                              <a:pt x="0" y="16"/>
                            </a:moveTo>
                            <a:lnTo>
                              <a:pt x="27" y="0"/>
                            </a:lnTo>
                            <a:lnTo>
                              <a:pt x="42"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1" name="Freeform 51"/>
                      <p:cNvSpPr>
                        <a:spLocks/>
                      </p:cNvSpPr>
                      <p:nvPr/>
                    </p:nvSpPr>
                    <p:spPr bwMode="auto">
                      <a:xfrm>
                        <a:off x="4290" y="2586"/>
                        <a:ext cx="56" cy="17"/>
                      </a:xfrm>
                      <a:custGeom>
                        <a:avLst/>
                        <a:gdLst>
                          <a:gd name="T0" fmla="*/ 0 w 56"/>
                          <a:gd name="T1" fmla="*/ 16 h 17"/>
                          <a:gd name="T2" fmla="*/ 32 w 56"/>
                          <a:gd name="T3" fmla="*/ 4 h 17"/>
                          <a:gd name="T4" fmla="*/ 55 w 56"/>
                          <a:gd name="T5" fmla="*/ 0 h 17"/>
                          <a:gd name="T6" fmla="*/ 0 60000 65536"/>
                          <a:gd name="T7" fmla="*/ 0 60000 65536"/>
                          <a:gd name="T8" fmla="*/ 0 60000 65536"/>
                        </a:gdLst>
                        <a:ahLst/>
                        <a:cxnLst>
                          <a:cxn ang="T6">
                            <a:pos x="T0" y="T1"/>
                          </a:cxn>
                          <a:cxn ang="T7">
                            <a:pos x="T2" y="T3"/>
                          </a:cxn>
                          <a:cxn ang="T8">
                            <a:pos x="T4" y="T5"/>
                          </a:cxn>
                        </a:cxnLst>
                        <a:rect l="0" t="0" r="r" b="b"/>
                        <a:pathLst>
                          <a:path w="56" h="17">
                            <a:moveTo>
                              <a:pt x="0" y="16"/>
                            </a:moveTo>
                            <a:lnTo>
                              <a:pt x="32" y="4"/>
                            </a:lnTo>
                            <a:lnTo>
                              <a:pt x="55"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2" name="Freeform 52"/>
                      <p:cNvSpPr>
                        <a:spLocks/>
                      </p:cNvSpPr>
                      <p:nvPr/>
                    </p:nvSpPr>
                    <p:spPr bwMode="auto">
                      <a:xfrm>
                        <a:off x="4295" y="2560"/>
                        <a:ext cx="25" cy="17"/>
                      </a:xfrm>
                      <a:custGeom>
                        <a:avLst/>
                        <a:gdLst>
                          <a:gd name="T0" fmla="*/ 0 w 25"/>
                          <a:gd name="T1" fmla="*/ 16 h 17"/>
                          <a:gd name="T2" fmla="*/ 20 w 25"/>
                          <a:gd name="T3" fmla="*/ 0 h 17"/>
                          <a:gd name="T4" fmla="*/ 24 w 25"/>
                          <a:gd name="T5" fmla="*/ 8 h 17"/>
                          <a:gd name="T6" fmla="*/ 0 60000 65536"/>
                          <a:gd name="T7" fmla="*/ 0 60000 65536"/>
                          <a:gd name="T8" fmla="*/ 0 60000 65536"/>
                        </a:gdLst>
                        <a:ahLst/>
                        <a:cxnLst>
                          <a:cxn ang="T6">
                            <a:pos x="T0" y="T1"/>
                          </a:cxn>
                          <a:cxn ang="T7">
                            <a:pos x="T2" y="T3"/>
                          </a:cxn>
                          <a:cxn ang="T8">
                            <a:pos x="T4" y="T5"/>
                          </a:cxn>
                        </a:cxnLst>
                        <a:rect l="0" t="0" r="r" b="b"/>
                        <a:pathLst>
                          <a:path w="25" h="17">
                            <a:moveTo>
                              <a:pt x="0" y="16"/>
                            </a:moveTo>
                            <a:lnTo>
                              <a:pt x="20" y="0"/>
                            </a:lnTo>
                            <a:lnTo>
                              <a:pt x="24"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3" name="Line 53"/>
                      <p:cNvSpPr>
                        <a:spLocks noChangeShapeType="1"/>
                      </p:cNvSpPr>
                      <p:nvPr/>
                    </p:nvSpPr>
                    <p:spPr bwMode="auto">
                      <a:xfrm flipH="1" flipV="1">
                        <a:off x="4313" y="2531"/>
                        <a:ext cx="12" cy="5"/>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8" name="Freeform 54"/>
                    <p:cNvSpPr>
                      <a:spLocks/>
                    </p:cNvSpPr>
                    <p:nvPr/>
                  </p:nvSpPr>
                  <p:spPr bwMode="auto">
                    <a:xfrm>
                      <a:off x="4040" y="2565"/>
                      <a:ext cx="141" cy="87"/>
                    </a:xfrm>
                    <a:custGeom>
                      <a:avLst/>
                      <a:gdLst>
                        <a:gd name="T0" fmla="*/ 64 w 141"/>
                        <a:gd name="T1" fmla="*/ 32 h 87"/>
                        <a:gd name="T2" fmla="*/ 12 w 141"/>
                        <a:gd name="T3" fmla="*/ 0 h 87"/>
                        <a:gd name="T4" fmla="*/ 0 w 141"/>
                        <a:gd name="T5" fmla="*/ 23 h 87"/>
                        <a:gd name="T6" fmla="*/ 3 w 141"/>
                        <a:gd name="T7" fmla="*/ 29 h 87"/>
                        <a:gd name="T8" fmla="*/ 13 w 141"/>
                        <a:gd name="T9" fmla="*/ 36 h 87"/>
                        <a:gd name="T10" fmla="*/ 140 w 141"/>
                        <a:gd name="T11" fmla="*/ 86 h 87"/>
                        <a:gd name="T12" fmla="*/ 140 w 141"/>
                        <a:gd name="T13" fmla="*/ 74 h 87"/>
                        <a:gd name="T14" fmla="*/ 64 w 141"/>
                        <a:gd name="T15" fmla="*/ 32 h 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1" h="87">
                          <a:moveTo>
                            <a:pt x="64" y="32"/>
                          </a:moveTo>
                          <a:lnTo>
                            <a:pt x="12" y="0"/>
                          </a:lnTo>
                          <a:lnTo>
                            <a:pt x="0" y="23"/>
                          </a:lnTo>
                          <a:lnTo>
                            <a:pt x="3" y="29"/>
                          </a:lnTo>
                          <a:lnTo>
                            <a:pt x="13" y="36"/>
                          </a:lnTo>
                          <a:lnTo>
                            <a:pt x="140" y="86"/>
                          </a:lnTo>
                          <a:lnTo>
                            <a:pt x="140" y="74"/>
                          </a:lnTo>
                          <a:lnTo>
                            <a:pt x="64" y="32"/>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93" name="Group 55"/>
                  <p:cNvGrpSpPr>
                    <a:grpSpLocks/>
                  </p:cNvGrpSpPr>
                  <p:nvPr/>
                </p:nvGrpSpPr>
                <p:grpSpPr bwMode="auto">
                  <a:xfrm>
                    <a:off x="4270" y="2470"/>
                    <a:ext cx="57" cy="102"/>
                    <a:chOff x="4270" y="2470"/>
                    <a:chExt cx="57" cy="102"/>
                  </a:xfrm>
                </p:grpSpPr>
                <p:sp>
                  <p:nvSpPr>
                    <p:cNvPr id="15394" name="Freeform 56"/>
                    <p:cNvSpPr>
                      <a:spLocks/>
                    </p:cNvSpPr>
                    <p:nvPr/>
                  </p:nvSpPr>
                  <p:spPr bwMode="auto">
                    <a:xfrm>
                      <a:off x="4270" y="2472"/>
                      <a:ext cx="54" cy="100"/>
                    </a:xfrm>
                    <a:custGeom>
                      <a:avLst/>
                      <a:gdLst>
                        <a:gd name="T0" fmla="*/ 51 w 54"/>
                        <a:gd name="T1" fmla="*/ 0 h 100"/>
                        <a:gd name="T2" fmla="*/ 34 w 54"/>
                        <a:gd name="T3" fmla="*/ 6 h 100"/>
                        <a:gd name="T4" fmla="*/ 18 w 54"/>
                        <a:gd name="T5" fmla="*/ 14 h 100"/>
                        <a:gd name="T6" fmla="*/ 8 w 54"/>
                        <a:gd name="T7" fmla="*/ 31 h 100"/>
                        <a:gd name="T8" fmla="*/ 0 w 54"/>
                        <a:gd name="T9" fmla="*/ 43 h 100"/>
                        <a:gd name="T10" fmla="*/ 2 w 54"/>
                        <a:gd name="T11" fmla="*/ 56 h 100"/>
                        <a:gd name="T12" fmla="*/ 3 w 54"/>
                        <a:gd name="T13" fmla="*/ 82 h 100"/>
                        <a:gd name="T14" fmla="*/ 6 w 54"/>
                        <a:gd name="T15" fmla="*/ 99 h 100"/>
                        <a:gd name="T16" fmla="*/ 24 w 54"/>
                        <a:gd name="T17" fmla="*/ 80 h 100"/>
                        <a:gd name="T18" fmla="*/ 24 w 54"/>
                        <a:gd name="T19" fmla="*/ 64 h 100"/>
                        <a:gd name="T20" fmla="*/ 23 w 54"/>
                        <a:gd name="T21" fmla="*/ 56 h 100"/>
                        <a:gd name="T22" fmla="*/ 21 w 54"/>
                        <a:gd name="T23" fmla="*/ 51 h 100"/>
                        <a:gd name="T24" fmla="*/ 24 w 54"/>
                        <a:gd name="T25" fmla="*/ 49 h 100"/>
                        <a:gd name="T26" fmla="*/ 27 w 54"/>
                        <a:gd name="T27" fmla="*/ 45 h 100"/>
                        <a:gd name="T28" fmla="*/ 31 w 54"/>
                        <a:gd name="T29" fmla="*/ 38 h 100"/>
                        <a:gd name="T30" fmla="*/ 33 w 54"/>
                        <a:gd name="T31" fmla="*/ 31 h 100"/>
                        <a:gd name="T32" fmla="*/ 35 w 54"/>
                        <a:gd name="T33" fmla="*/ 25 h 100"/>
                        <a:gd name="T34" fmla="*/ 40 w 54"/>
                        <a:gd name="T35" fmla="*/ 24 h 100"/>
                        <a:gd name="T36" fmla="*/ 46 w 54"/>
                        <a:gd name="T37" fmla="*/ 21 h 100"/>
                        <a:gd name="T38" fmla="*/ 50 w 54"/>
                        <a:gd name="T39" fmla="*/ 18 h 100"/>
                        <a:gd name="T40" fmla="*/ 53 w 54"/>
                        <a:gd name="T41" fmla="*/ 12 h 100"/>
                        <a:gd name="T42" fmla="*/ 53 w 54"/>
                        <a:gd name="T43" fmla="*/ 5 h 100"/>
                        <a:gd name="T44" fmla="*/ 51 w 54"/>
                        <a:gd name="T45" fmla="*/ 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 h="100">
                          <a:moveTo>
                            <a:pt x="51" y="0"/>
                          </a:moveTo>
                          <a:lnTo>
                            <a:pt x="34" y="6"/>
                          </a:lnTo>
                          <a:lnTo>
                            <a:pt x="18" y="14"/>
                          </a:lnTo>
                          <a:lnTo>
                            <a:pt x="8" y="31"/>
                          </a:lnTo>
                          <a:lnTo>
                            <a:pt x="0" y="43"/>
                          </a:lnTo>
                          <a:lnTo>
                            <a:pt x="2" y="56"/>
                          </a:lnTo>
                          <a:lnTo>
                            <a:pt x="3" y="82"/>
                          </a:lnTo>
                          <a:lnTo>
                            <a:pt x="6" y="99"/>
                          </a:lnTo>
                          <a:lnTo>
                            <a:pt x="24" y="80"/>
                          </a:lnTo>
                          <a:lnTo>
                            <a:pt x="24" y="64"/>
                          </a:lnTo>
                          <a:lnTo>
                            <a:pt x="23" y="56"/>
                          </a:lnTo>
                          <a:lnTo>
                            <a:pt x="21" y="51"/>
                          </a:lnTo>
                          <a:lnTo>
                            <a:pt x="24" y="49"/>
                          </a:lnTo>
                          <a:lnTo>
                            <a:pt x="27" y="45"/>
                          </a:lnTo>
                          <a:lnTo>
                            <a:pt x="31" y="38"/>
                          </a:lnTo>
                          <a:lnTo>
                            <a:pt x="33" y="31"/>
                          </a:lnTo>
                          <a:lnTo>
                            <a:pt x="35" y="25"/>
                          </a:lnTo>
                          <a:lnTo>
                            <a:pt x="40" y="24"/>
                          </a:lnTo>
                          <a:lnTo>
                            <a:pt x="46" y="21"/>
                          </a:lnTo>
                          <a:lnTo>
                            <a:pt x="50" y="18"/>
                          </a:lnTo>
                          <a:lnTo>
                            <a:pt x="53" y="12"/>
                          </a:lnTo>
                          <a:lnTo>
                            <a:pt x="53" y="5"/>
                          </a:lnTo>
                          <a:lnTo>
                            <a:pt x="5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5" name="Freeform 57"/>
                    <p:cNvSpPr>
                      <a:spLocks/>
                    </p:cNvSpPr>
                    <p:nvPr/>
                  </p:nvSpPr>
                  <p:spPr bwMode="auto">
                    <a:xfrm>
                      <a:off x="4304" y="2470"/>
                      <a:ext cx="23" cy="17"/>
                    </a:xfrm>
                    <a:custGeom>
                      <a:avLst/>
                      <a:gdLst>
                        <a:gd name="T0" fmla="*/ 0 w 23"/>
                        <a:gd name="T1" fmla="*/ 12 h 17"/>
                        <a:gd name="T2" fmla="*/ 22 w 23"/>
                        <a:gd name="T3" fmla="*/ 0 h 17"/>
                        <a:gd name="T4" fmla="*/ 22 w 23"/>
                        <a:gd name="T5" fmla="*/ 4 h 17"/>
                        <a:gd name="T6" fmla="*/ 20 w 23"/>
                        <a:gd name="T7" fmla="*/ 9 h 17"/>
                        <a:gd name="T8" fmla="*/ 8 w 23"/>
                        <a:gd name="T9" fmla="*/ 16 h 17"/>
                        <a:gd name="T10" fmla="*/ 5 w 23"/>
                        <a:gd name="T11" fmla="*/ 16 h 17"/>
                        <a:gd name="T12" fmla="*/ 2 w 23"/>
                        <a:gd name="T13" fmla="*/ 16 h 17"/>
                        <a:gd name="T14" fmla="*/ 0 w 23"/>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 h="17">
                          <a:moveTo>
                            <a:pt x="0" y="12"/>
                          </a:moveTo>
                          <a:lnTo>
                            <a:pt x="22" y="0"/>
                          </a:lnTo>
                          <a:lnTo>
                            <a:pt x="22" y="4"/>
                          </a:lnTo>
                          <a:lnTo>
                            <a:pt x="20" y="9"/>
                          </a:lnTo>
                          <a:lnTo>
                            <a:pt x="8" y="16"/>
                          </a:lnTo>
                          <a:lnTo>
                            <a:pt x="5" y="16"/>
                          </a:lnTo>
                          <a:lnTo>
                            <a:pt x="2"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5386" name="Freeform 58"/>
              <p:cNvSpPr>
                <a:spLocks/>
              </p:cNvSpPr>
              <p:nvPr/>
            </p:nvSpPr>
            <p:spPr bwMode="auto">
              <a:xfrm>
                <a:off x="4318" y="2418"/>
                <a:ext cx="359" cy="430"/>
              </a:xfrm>
              <a:custGeom>
                <a:avLst/>
                <a:gdLst>
                  <a:gd name="T0" fmla="*/ 139 w 359"/>
                  <a:gd name="T1" fmla="*/ 0 h 430"/>
                  <a:gd name="T2" fmla="*/ 347 w 359"/>
                  <a:gd name="T3" fmla="*/ 41 h 430"/>
                  <a:gd name="T4" fmla="*/ 332 w 359"/>
                  <a:gd name="T5" fmla="*/ 47 h 430"/>
                  <a:gd name="T6" fmla="*/ 358 w 359"/>
                  <a:gd name="T7" fmla="*/ 59 h 430"/>
                  <a:gd name="T8" fmla="*/ 240 w 359"/>
                  <a:gd name="T9" fmla="*/ 429 h 430"/>
                  <a:gd name="T10" fmla="*/ 89 w 359"/>
                  <a:gd name="T11" fmla="*/ 411 h 430"/>
                  <a:gd name="T12" fmla="*/ 0 w 359"/>
                  <a:gd name="T13" fmla="*/ 363 h 430"/>
                  <a:gd name="T14" fmla="*/ 139 w 359"/>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9" h="430">
                    <a:moveTo>
                      <a:pt x="139" y="0"/>
                    </a:moveTo>
                    <a:lnTo>
                      <a:pt x="347" y="41"/>
                    </a:lnTo>
                    <a:lnTo>
                      <a:pt x="332" y="47"/>
                    </a:lnTo>
                    <a:lnTo>
                      <a:pt x="358" y="59"/>
                    </a:lnTo>
                    <a:lnTo>
                      <a:pt x="240" y="429"/>
                    </a:lnTo>
                    <a:lnTo>
                      <a:pt x="89" y="411"/>
                    </a:lnTo>
                    <a:lnTo>
                      <a:pt x="0" y="363"/>
                    </a:lnTo>
                    <a:lnTo>
                      <a:pt x="139"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Freeform 59"/>
              <p:cNvSpPr>
                <a:spLocks/>
              </p:cNvSpPr>
              <p:nvPr/>
            </p:nvSpPr>
            <p:spPr bwMode="auto">
              <a:xfrm>
                <a:off x="4264" y="2685"/>
                <a:ext cx="374" cy="210"/>
              </a:xfrm>
              <a:custGeom>
                <a:avLst/>
                <a:gdLst>
                  <a:gd name="T0" fmla="*/ 344 w 374"/>
                  <a:gd name="T1" fmla="*/ 15 h 210"/>
                  <a:gd name="T2" fmla="*/ 356 w 374"/>
                  <a:gd name="T3" fmla="*/ 84 h 210"/>
                  <a:gd name="T4" fmla="*/ 367 w 374"/>
                  <a:gd name="T5" fmla="*/ 143 h 210"/>
                  <a:gd name="T6" fmla="*/ 373 w 374"/>
                  <a:gd name="T7" fmla="*/ 176 h 210"/>
                  <a:gd name="T8" fmla="*/ 366 w 374"/>
                  <a:gd name="T9" fmla="*/ 195 h 210"/>
                  <a:gd name="T10" fmla="*/ 311 w 374"/>
                  <a:gd name="T11" fmla="*/ 207 h 210"/>
                  <a:gd name="T12" fmla="*/ 198 w 374"/>
                  <a:gd name="T13" fmla="*/ 200 h 210"/>
                  <a:gd name="T14" fmla="*/ 140 w 374"/>
                  <a:gd name="T15" fmla="*/ 209 h 210"/>
                  <a:gd name="T16" fmla="*/ 95 w 374"/>
                  <a:gd name="T17" fmla="*/ 203 h 210"/>
                  <a:gd name="T18" fmla="*/ 37 w 374"/>
                  <a:gd name="T19" fmla="*/ 198 h 210"/>
                  <a:gd name="T20" fmla="*/ 22 w 374"/>
                  <a:gd name="T21" fmla="*/ 174 h 210"/>
                  <a:gd name="T22" fmla="*/ 10 w 374"/>
                  <a:gd name="T23" fmla="*/ 153 h 210"/>
                  <a:gd name="T24" fmla="*/ 2 w 374"/>
                  <a:gd name="T25" fmla="*/ 126 h 210"/>
                  <a:gd name="T26" fmla="*/ 1 w 374"/>
                  <a:gd name="T27" fmla="*/ 110 h 210"/>
                  <a:gd name="T28" fmla="*/ 9 w 374"/>
                  <a:gd name="T29" fmla="*/ 104 h 210"/>
                  <a:gd name="T30" fmla="*/ 19 w 374"/>
                  <a:gd name="T31" fmla="*/ 113 h 210"/>
                  <a:gd name="T32" fmla="*/ 41 w 374"/>
                  <a:gd name="T33" fmla="*/ 123 h 210"/>
                  <a:gd name="T34" fmla="*/ 29 w 374"/>
                  <a:gd name="T35" fmla="*/ 108 h 210"/>
                  <a:gd name="T36" fmla="*/ 46 w 374"/>
                  <a:gd name="T37" fmla="*/ 99 h 210"/>
                  <a:gd name="T38" fmla="*/ 79 w 374"/>
                  <a:gd name="T39" fmla="*/ 96 h 210"/>
                  <a:gd name="T40" fmla="*/ 109 w 374"/>
                  <a:gd name="T41" fmla="*/ 96 h 210"/>
                  <a:gd name="T42" fmla="*/ 81 w 374"/>
                  <a:gd name="T43" fmla="*/ 92 h 210"/>
                  <a:gd name="T44" fmla="*/ 63 w 374"/>
                  <a:gd name="T45" fmla="*/ 92 h 210"/>
                  <a:gd name="T46" fmla="*/ 49 w 374"/>
                  <a:gd name="T47" fmla="*/ 84 h 210"/>
                  <a:gd name="T48" fmla="*/ 67 w 374"/>
                  <a:gd name="T49" fmla="*/ 74 h 210"/>
                  <a:gd name="T50" fmla="*/ 114 w 374"/>
                  <a:gd name="T51" fmla="*/ 70 h 210"/>
                  <a:gd name="T52" fmla="*/ 142 w 374"/>
                  <a:gd name="T53" fmla="*/ 79 h 210"/>
                  <a:gd name="T54" fmla="*/ 159 w 374"/>
                  <a:gd name="T55" fmla="*/ 103 h 210"/>
                  <a:gd name="T56" fmla="*/ 191 w 374"/>
                  <a:gd name="T57" fmla="*/ 120 h 210"/>
                  <a:gd name="T58" fmla="*/ 238 w 374"/>
                  <a:gd name="T59" fmla="*/ 122 h 210"/>
                  <a:gd name="T60" fmla="*/ 293 w 374"/>
                  <a:gd name="T61" fmla="*/ 110 h 210"/>
                  <a:gd name="T62" fmla="*/ 318 w 374"/>
                  <a:gd name="T63" fmla="*/ 49 h 2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4" h="210">
                    <a:moveTo>
                      <a:pt x="339" y="0"/>
                    </a:moveTo>
                    <a:lnTo>
                      <a:pt x="344" y="15"/>
                    </a:lnTo>
                    <a:lnTo>
                      <a:pt x="352" y="56"/>
                    </a:lnTo>
                    <a:lnTo>
                      <a:pt x="356" y="84"/>
                    </a:lnTo>
                    <a:lnTo>
                      <a:pt x="362" y="126"/>
                    </a:lnTo>
                    <a:lnTo>
                      <a:pt x="367" y="143"/>
                    </a:lnTo>
                    <a:lnTo>
                      <a:pt x="371" y="161"/>
                    </a:lnTo>
                    <a:lnTo>
                      <a:pt x="373" y="176"/>
                    </a:lnTo>
                    <a:lnTo>
                      <a:pt x="371" y="184"/>
                    </a:lnTo>
                    <a:lnTo>
                      <a:pt x="366" y="195"/>
                    </a:lnTo>
                    <a:lnTo>
                      <a:pt x="355" y="202"/>
                    </a:lnTo>
                    <a:lnTo>
                      <a:pt x="311" y="207"/>
                    </a:lnTo>
                    <a:lnTo>
                      <a:pt x="256" y="207"/>
                    </a:lnTo>
                    <a:lnTo>
                      <a:pt x="198" y="200"/>
                    </a:lnTo>
                    <a:lnTo>
                      <a:pt x="162" y="207"/>
                    </a:lnTo>
                    <a:lnTo>
                      <a:pt x="140" y="209"/>
                    </a:lnTo>
                    <a:lnTo>
                      <a:pt x="117" y="207"/>
                    </a:lnTo>
                    <a:lnTo>
                      <a:pt x="95" y="203"/>
                    </a:lnTo>
                    <a:lnTo>
                      <a:pt x="78" y="202"/>
                    </a:lnTo>
                    <a:lnTo>
                      <a:pt x="37" y="198"/>
                    </a:lnTo>
                    <a:lnTo>
                      <a:pt x="23" y="187"/>
                    </a:lnTo>
                    <a:lnTo>
                      <a:pt x="22" y="174"/>
                    </a:lnTo>
                    <a:lnTo>
                      <a:pt x="13" y="162"/>
                    </a:lnTo>
                    <a:lnTo>
                      <a:pt x="10" y="153"/>
                    </a:lnTo>
                    <a:lnTo>
                      <a:pt x="10" y="138"/>
                    </a:lnTo>
                    <a:lnTo>
                      <a:pt x="2" y="126"/>
                    </a:lnTo>
                    <a:lnTo>
                      <a:pt x="0" y="115"/>
                    </a:lnTo>
                    <a:lnTo>
                      <a:pt x="1" y="110"/>
                    </a:lnTo>
                    <a:lnTo>
                      <a:pt x="4" y="105"/>
                    </a:lnTo>
                    <a:lnTo>
                      <a:pt x="9" y="104"/>
                    </a:lnTo>
                    <a:lnTo>
                      <a:pt x="13" y="107"/>
                    </a:lnTo>
                    <a:lnTo>
                      <a:pt x="19" y="113"/>
                    </a:lnTo>
                    <a:lnTo>
                      <a:pt x="26" y="118"/>
                    </a:lnTo>
                    <a:lnTo>
                      <a:pt x="41" y="123"/>
                    </a:lnTo>
                    <a:lnTo>
                      <a:pt x="32" y="117"/>
                    </a:lnTo>
                    <a:lnTo>
                      <a:pt x="29" y="108"/>
                    </a:lnTo>
                    <a:lnTo>
                      <a:pt x="34" y="103"/>
                    </a:lnTo>
                    <a:lnTo>
                      <a:pt x="46" y="99"/>
                    </a:lnTo>
                    <a:lnTo>
                      <a:pt x="60" y="99"/>
                    </a:lnTo>
                    <a:lnTo>
                      <a:pt x="79" y="96"/>
                    </a:lnTo>
                    <a:lnTo>
                      <a:pt x="102" y="96"/>
                    </a:lnTo>
                    <a:lnTo>
                      <a:pt x="109" y="96"/>
                    </a:lnTo>
                    <a:lnTo>
                      <a:pt x="98" y="91"/>
                    </a:lnTo>
                    <a:lnTo>
                      <a:pt x="81" y="92"/>
                    </a:lnTo>
                    <a:lnTo>
                      <a:pt x="74" y="92"/>
                    </a:lnTo>
                    <a:lnTo>
                      <a:pt x="63" y="92"/>
                    </a:lnTo>
                    <a:lnTo>
                      <a:pt x="53" y="89"/>
                    </a:lnTo>
                    <a:lnTo>
                      <a:pt x="49" y="84"/>
                    </a:lnTo>
                    <a:lnTo>
                      <a:pt x="48" y="77"/>
                    </a:lnTo>
                    <a:lnTo>
                      <a:pt x="67" y="74"/>
                    </a:lnTo>
                    <a:lnTo>
                      <a:pt x="95" y="71"/>
                    </a:lnTo>
                    <a:lnTo>
                      <a:pt x="114" y="70"/>
                    </a:lnTo>
                    <a:lnTo>
                      <a:pt x="130" y="74"/>
                    </a:lnTo>
                    <a:lnTo>
                      <a:pt x="142" y="79"/>
                    </a:lnTo>
                    <a:lnTo>
                      <a:pt x="152" y="93"/>
                    </a:lnTo>
                    <a:lnTo>
                      <a:pt x="159" y="103"/>
                    </a:lnTo>
                    <a:lnTo>
                      <a:pt x="173" y="112"/>
                    </a:lnTo>
                    <a:lnTo>
                      <a:pt x="191" y="120"/>
                    </a:lnTo>
                    <a:lnTo>
                      <a:pt x="213" y="123"/>
                    </a:lnTo>
                    <a:lnTo>
                      <a:pt x="238" y="122"/>
                    </a:lnTo>
                    <a:lnTo>
                      <a:pt x="286" y="110"/>
                    </a:lnTo>
                    <a:lnTo>
                      <a:pt x="293" y="110"/>
                    </a:lnTo>
                    <a:lnTo>
                      <a:pt x="312" y="81"/>
                    </a:lnTo>
                    <a:lnTo>
                      <a:pt x="318" y="49"/>
                    </a:lnTo>
                    <a:lnTo>
                      <a:pt x="339"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79" name="Rectangle 60"/>
            <p:cNvSpPr>
              <a:spLocks noChangeArrowheads="1"/>
            </p:cNvSpPr>
            <p:nvPr/>
          </p:nvSpPr>
          <p:spPr bwMode="auto">
            <a:xfrm>
              <a:off x="4346" y="2696"/>
              <a:ext cx="17" cy="16"/>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5380" name="Freeform 61"/>
            <p:cNvSpPr>
              <a:spLocks/>
            </p:cNvSpPr>
            <p:nvPr/>
          </p:nvSpPr>
          <p:spPr bwMode="auto">
            <a:xfrm>
              <a:off x="4299" y="2490"/>
              <a:ext cx="21" cy="53"/>
            </a:xfrm>
            <a:custGeom>
              <a:avLst/>
              <a:gdLst>
                <a:gd name="T0" fmla="*/ 0 w 21"/>
                <a:gd name="T1" fmla="*/ 52 h 53"/>
                <a:gd name="T2" fmla="*/ 10 w 21"/>
                <a:gd name="T3" fmla="*/ 7 h 53"/>
                <a:gd name="T4" fmla="*/ 13 w 21"/>
                <a:gd name="T5" fmla="*/ 3 h 53"/>
                <a:gd name="T6" fmla="*/ 20 w 21"/>
                <a:gd name="T7" fmla="*/ 0 h 53"/>
                <a:gd name="T8" fmla="*/ 11 w 21"/>
                <a:gd name="T9" fmla="*/ 44 h 53"/>
                <a:gd name="T10" fmla="*/ 0 w 21"/>
                <a:gd name="T11" fmla="*/ 52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53">
                  <a:moveTo>
                    <a:pt x="0" y="52"/>
                  </a:moveTo>
                  <a:lnTo>
                    <a:pt x="10" y="7"/>
                  </a:lnTo>
                  <a:lnTo>
                    <a:pt x="13" y="3"/>
                  </a:lnTo>
                  <a:lnTo>
                    <a:pt x="20" y="0"/>
                  </a:lnTo>
                  <a:lnTo>
                    <a:pt x="11" y="44"/>
                  </a:lnTo>
                  <a:lnTo>
                    <a:pt x="0" y="52"/>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Freeform 62"/>
            <p:cNvSpPr>
              <a:spLocks/>
            </p:cNvSpPr>
            <p:nvPr/>
          </p:nvSpPr>
          <p:spPr bwMode="auto">
            <a:xfrm>
              <a:off x="3544" y="2990"/>
              <a:ext cx="17" cy="17"/>
            </a:xfrm>
            <a:custGeom>
              <a:avLst/>
              <a:gdLst>
                <a:gd name="T0" fmla="*/ 0 w 17"/>
                <a:gd name="T1" fmla="*/ 16 h 17"/>
                <a:gd name="T2" fmla="*/ 14 w 17"/>
                <a:gd name="T3" fmla="*/ 0 h 17"/>
                <a:gd name="T4" fmla="*/ 16 w 17"/>
                <a:gd name="T5" fmla="*/ 14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4" y="0"/>
                  </a:lnTo>
                  <a:lnTo>
                    <a:pt x="16" y="14"/>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Freeform 63"/>
            <p:cNvSpPr>
              <a:spLocks/>
            </p:cNvSpPr>
            <p:nvPr/>
          </p:nvSpPr>
          <p:spPr bwMode="auto">
            <a:xfrm>
              <a:off x="4467" y="2804"/>
              <a:ext cx="47" cy="94"/>
            </a:xfrm>
            <a:custGeom>
              <a:avLst/>
              <a:gdLst>
                <a:gd name="T0" fmla="*/ 14 w 47"/>
                <a:gd name="T1" fmla="*/ 5 h 94"/>
                <a:gd name="T2" fmla="*/ 17 w 47"/>
                <a:gd name="T3" fmla="*/ 14 h 94"/>
                <a:gd name="T4" fmla="*/ 20 w 47"/>
                <a:gd name="T5" fmla="*/ 25 h 94"/>
                <a:gd name="T6" fmla="*/ 21 w 47"/>
                <a:gd name="T7" fmla="*/ 35 h 94"/>
                <a:gd name="T8" fmla="*/ 21 w 47"/>
                <a:gd name="T9" fmla="*/ 44 h 94"/>
                <a:gd name="T10" fmla="*/ 18 w 47"/>
                <a:gd name="T11" fmla="*/ 58 h 94"/>
                <a:gd name="T12" fmla="*/ 14 w 47"/>
                <a:gd name="T13" fmla="*/ 66 h 94"/>
                <a:gd name="T14" fmla="*/ 7 w 47"/>
                <a:gd name="T15" fmla="*/ 76 h 94"/>
                <a:gd name="T16" fmla="*/ 0 w 47"/>
                <a:gd name="T17" fmla="*/ 83 h 94"/>
                <a:gd name="T18" fmla="*/ 4 w 47"/>
                <a:gd name="T19" fmla="*/ 88 h 94"/>
                <a:gd name="T20" fmla="*/ 8 w 47"/>
                <a:gd name="T21" fmla="*/ 90 h 94"/>
                <a:gd name="T22" fmla="*/ 11 w 47"/>
                <a:gd name="T23" fmla="*/ 90 h 94"/>
                <a:gd name="T24" fmla="*/ 15 w 47"/>
                <a:gd name="T25" fmla="*/ 90 h 94"/>
                <a:gd name="T26" fmla="*/ 18 w 47"/>
                <a:gd name="T27" fmla="*/ 88 h 94"/>
                <a:gd name="T28" fmla="*/ 22 w 47"/>
                <a:gd name="T29" fmla="*/ 88 h 94"/>
                <a:gd name="T30" fmla="*/ 27 w 47"/>
                <a:gd name="T31" fmla="*/ 88 h 94"/>
                <a:gd name="T32" fmla="*/ 29 w 47"/>
                <a:gd name="T33" fmla="*/ 89 h 94"/>
                <a:gd name="T34" fmla="*/ 31 w 47"/>
                <a:gd name="T35" fmla="*/ 91 h 94"/>
                <a:gd name="T36" fmla="*/ 35 w 47"/>
                <a:gd name="T37" fmla="*/ 93 h 94"/>
                <a:gd name="T38" fmla="*/ 40 w 47"/>
                <a:gd name="T39" fmla="*/ 91 h 94"/>
                <a:gd name="T40" fmla="*/ 43 w 47"/>
                <a:gd name="T41" fmla="*/ 83 h 94"/>
                <a:gd name="T42" fmla="*/ 45 w 47"/>
                <a:gd name="T43" fmla="*/ 69 h 94"/>
                <a:gd name="T44" fmla="*/ 46 w 47"/>
                <a:gd name="T45" fmla="*/ 54 h 94"/>
                <a:gd name="T46" fmla="*/ 46 w 47"/>
                <a:gd name="T47" fmla="*/ 37 h 94"/>
                <a:gd name="T48" fmla="*/ 44 w 47"/>
                <a:gd name="T49" fmla="*/ 25 h 94"/>
                <a:gd name="T50" fmla="*/ 39 w 47"/>
                <a:gd name="T51" fmla="*/ 10 h 94"/>
                <a:gd name="T52" fmla="*/ 37 w 47"/>
                <a:gd name="T53" fmla="*/ 5 h 94"/>
                <a:gd name="T54" fmla="*/ 34 w 47"/>
                <a:gd name="T55" fmla="*/ 2 h 94"/>
                <a:gd name="T56" fmla="*/ 29 w 47"/>
                <a:gd name="T57" fmla="*/ 0 h 94"/>
                <a:gd name="T58" fmla="*/ 24 w 47"/>
                <a:gd name="T59" fmla="*/ 0 h 94"/>
                <a:gd name="T60" fmla="*/ 18 w 47"/>
                <a:gd name="T61" fmla="*/ 2 h 94"/>
                <a:gd name="T62" fmla="*/ 14 w 47"/>
                <a:gd name="T63" fmla="*/ 5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 h="94">
                  <a:moveTo>
                    <a:pt x="14" y="5"/>
                  </a:moveTo>
                  <a:lnTo>
                    <a:pt x="17" y="14"/>
                  </a:lnTo>
                  <a:lnTo>
                    <a:pt x="20" y="25"/>
                  </a:lnTo>
                  <a:lnTo>
                    <a:pt x="21" y="35"/>
                  </a:lnTo>
                  <a:lnTo>
                    <a:pt x="21" y="44"/>
                  </a:lnTo>
                  <a:lnTo>
                    <a:pt x="18" y="58"/>
                  </a:lnTo>
                  <a:lnTo>
                    <a:pt x="14" y="66"/>
                  </a:lnTo>
                  <a:lnTo>
                    <a:pt x="7" y="76"/>
                  </a:lnTo>
                  <a:lnTo>
                    <a:pt x="0" y="83"/>
                  </a:lnTo>
                  <a:lnTo>
                    <a:pt x="4" y="88"/>
                  </a:lnTo>
                  <a:lnTo>
                    <a:pt x="8" y="90"/>
                  </a:lnTo>
                  <a:lnTo>
                    <a:pt x="11" y="90"/>
                  </a:lnTo>
                  <a:lnTo>
                    <a:pt x="15" y="90"/>
                  </a:lnTo>
                  <a:lnTo>
                    <a:pt x="18" y="88"/>
                  </a:lnTo>
                  <a:lnTo>
                    <a:pt x="22" y="88"/>
                  </a:lnTo>
                  <a:lnTo>
                    <a:pt x="27" y="88"/>
                  </a:lnTo>
                  <a:lnTo>
                    <a:pt x="29" y="89"/>
                  </a:lnTo>
                  <a:lnTo>
                    <a:pt x="31" y="91"/>
                  </a:lnTo>
                  <a:lnTo>
                    <a:pt x="35" y="93"/>
                  </a:lnTo>
                  <a:lnTo>
                    <a:pt x="40" y="91"/>
                  </a:lnTo>
                  <a:lnTo>
                    <a:pt x="43" y="83"/>
                  </a:lnTo>
                  <a:lnTo>
                    <a:pt x="45" y="69"/>
                  </a:lnTo>
                  <a:lnTo>
                    <a:pt x="46" y="54"/>
                  </a:lnTo>
                  <a:lnTo>
                    <a:pt x="46" y="37"/>
                  </a:lnTo>
                  <a:lnTo>
                    <a:pt x="44" y="25"/>
                  </a:lnTo>
                  <a:lnTo>
                    <a:pt x="39" y="10"/>
                  </a:lnTo>
                  <a:lnTo>
                    <a:pt x="37" y="5"/>
                  </a:lnTo>
                  <a:lnTo>
                    <a:pt x="34" y="2"/>
                  </a:lnTo>
                  <a:lnTo>
                    <a:pt x="29" y="0"/>
                  </a:lnTo>
                  <a:lnTo>
                    <a:pt x="24" y="0"/>
                  </a:lnTo>
                  <a:lnTo>
                    <a:pt x="18" y="2"/>
                  </a:lnTo>
                  <a:lnTo>
                    <a:pt x="14" y="5"/>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Rectangle 64"/>
            <p:cNvSpPr>
              <a:spLocks noChangeArrowheads="1"/>
            </p:cNvSpPr>
            <p:nvPr/>
          </p:nvSpPr>
          <p:spPr bwMode="auto">
            <a:xfrm>
              <a:off x="3080" y="2903"/>
              <a:ext cx="99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1600" u="none" dirty="0">
                  <a:solidFill>
                    <a:srgbClr val="FF0000"/>
                  </a:solidFill>
                  <a:latin typeface="Arial" charset="0"/>
                  <a:ea typeface="宋体" charset="-122"/>
                </a:rPr>
                <a:t>Professor</a:t>
              </a:r>
              <a:r>
                <a:rPr lang="en-US" altLang="zh-CN" sz="1600" u="none" dirty="0">
                  <a:solidFill>
                    <a:srgbClr val="FFFF66"/>
                  </a:solidFill>
                  <a:latin typeface="Arial" charset="0"/>
                  <a:ea typeface="宋体" charset="-122"/>
                </a:rPr>
                <a:t> </a:t>
              </a:r>
              <a:r>
                <a:rPr lang="en-US" altLang="zh-CN" sz="1600" u="none" dirty="0">
                  <a:solidFill>
                    <a:srgbClr val="FF0000"/>
                  </a:solidFill>
                  <a:latin typeface="Arial" charset="0"/>
                  <a:ea typeface="宋体" charset="-122"/>
                </a:rPr>
                <a:t>Clark</a:t>
              </a:r>
            </a:p>
          </p:txBody>
        </p:sp>
      </p:grpSp>
      <p:sp>
        <p:nvSpPr>
          <p:cNvPr id="15366" name="Rectangle 65"/>
          <p:cNvSpPr>
            <a:spLocks noChangeArrowheads="1"/>
          </p:cNvSpPr>
          <p:nvPr/>
        </p:nvSpPr>
        <p:spPr bwMode="gray">
          <a:xfrm>
            <a:off x="6216650" y="3068638"/>
            <a:ext cx="9906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Aft>
                <a:spcPct val="30000"/>
              </a:spcAft>
            </a:pPr>
            <a:r>
              <a:rPr lang="en-US" altLang="zh-CN" sz="1400" b="1" u="none">
                <a:latin typeface="Arial" charset="0"/>
                <a:ea typeface="宋体" charset="-122"/>
              </a:rPr>
              <a:t>a + b = 10</a:t>
            </a:r>
          </a:p>
        </p:txBody>
      </p:sp>
      <p:sp>
        <p:nvSpPr>
          <p:cNvPr id="15367" name="Rectangle 68"/>
          <p:cNvSpPr>
            <a:spLocks noChangeArrowheads="1"/>
          </p:cNvSpPr>
          <p:nvPr/>
        </p:nvSpPr>
        <p:spPr bwMode="auto">
          <a:xfrm>
            <a:off x="388938" y="4476750"/>
            <a:ext cx="2454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2400" dirty="0" err="1">
                <a:latin typeface="Arial" charset="0"/>
                <a:ea typeface="宋体" charset="-122"/>
              </a:rPr>
              <a:t>ProfessorClark</a:t>
            </a:r>
            <a:r>
              <a:rPr lang="en-US" altLang="zh-CN" sz="2400" dirty="0">
                <a:latin typeface="Arial" charset="0"/>
                <a:ea typeface="宋体" charset="-122"/>
              </a:rPr>
              <a:t> : </a:t>
            </a:r>
          </a:p>
          <a:p>
            <a:pPr algn="ctr"/>
            <a:r>
              <a:rPr lang="en-US" altLang="zh-CN" sz="2400" dirty="0">
                <a:latin typeface="Arial" charset="0"/>
                <a:ea typeface="宋体" charset="-122"/>
              </a:rPr>
              <a:t>Professor</a:t>
            </a:r>
            <a:endParaRPr lang="en-US" altLang="zh-CN" sz="2400" u="none" dirty="0">
              <a:latin typeface="Arial" charset="0"/>
              <a:ea typeface="宋体" charset="-122"/>
            </a:endParaRPr>
          </a:p>
        </p:txBody>
      </p:sp>
      <p:sp>
        <p:nvSpPr>
          <p:cNvPr id="15368" name="Rectangle 69"/>
          <p:cNvSpPr>
            <a:spLocks noChangeArrowheads="1"/>
          </p:cNvSpPr>
          <p:nvPr/>
        </p:nvSpPr>
        <p:spPr bwMode="auto">
          <a:xfrm>
            <a:off x="323850" y="4552950"/>
            <a:ext cx="258445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5369" name="Rectangle 70"/>
          <p:cNvSpPr>
            <a:spLocks noChangeArrowheads="1"/>
          </p:cNvSpPr>
          <p:nvPr/>
        </p:nvSpPr>
        <p:spPr bwMode="auto">
          <a:xfrm>
            <a:off x="3411538" y="3333750"/>
            <a:ext cx="2201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dirty="0" err="1">
                <a:latin typeface="Arial" charset="0"/>
                <a:ea typeface="宋体" charset="-122"/>
              </a:rPr>
              <a:t>ProfessorClark</a:t>
            </a:r>
            <a:endParaRPr lang="en-US" altLang="zh-CN" sz="2400" u="none" dirty="0">
              <a:latin typeface="Arial" charset="0"/>
              <a:ea typeface="宋体" charset="-122"/>
            </a:endParaRPr>
          </a:p>
        </p:txBody>
      </p:sp>
      <p:sp>
        <p:nvSpPr>
          <p:cNvPr id="15370" name="Rectangle 71"/>
          <p:cNvSpPr>
            <a:spLocks noChangeArrowheads="1"/>
          </p:cNvSpPr>
          <p:nvPr/>
        </p:nvSpPr>
        <p:spPr bwMode="auto">
          <a:xfrm>
            <a:off x="3371850" y="3257550"/>
            <a:ext cx="227965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5371" name="Text Box 72"/>
          <p:cNvSpPr txBox="1">
            <a:spLocks noChangeArrowheads="1"/>
          </p:cNvSpPr>
          <p:nvPr/>
        </p:nvSpPr>
        <p:spPr bwMode="auto">
          <a:xfrm>
            <a:off x="400050" y="3692525"/>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dirty="0">
                <a:solidFill>
                  <a:schemeClr val="tx2"/>
                </a:solidFill>
                <a:latin typeface="Times New Roman" pitchFamily="18" charset="0"/>
                <a:ea typeface="宋体" charset="-122"/>
              </a:rPr>
              <a:t>Class Name Only</a:t>
            </a:r>
          </a:p>
        </p:txBody>
      </p:sp>
      <p:sp>
        <p:nvSpPr>
          <p:cNvPr id="15372" name="Text Box 73"/>
          <p:cNvSpPr txBox="1">
            <a:spLocks noChangeArrowheads="1"/>
          </p:cNvSpPr>
          <p:nvPr/>
        </p:nvSpPr>
        <p:spPr bwMode="auto">
          <a:xfrm>
            <a:off x="3371850" y="4681537"/>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dirty="0">
                <a:solidFill>
                  <a:schemeClr val="tx2"/>
                </a:solidFill>
                <a:latin typeface="Times New Roman" pitchFamily="18" charset="0"/>
                <a:ea typeface="宋体" charset="-122"/>
              </a:rPr>
              <a:t>Object Name Only</a:t>
            </a:r>
          </a:p>
        </p:txBody>
      </p:sp>
      <p:sp>
        <p:nvSpPr>
          <p:cNvPr id="15373" name="Text Box 74"/>
          <p:cNvSpPr txBox="1">
            <a:spLocks noChangeArrowheads="1"/>
          </p:cNvSpPr>
          <p:nvPr/>
        </p:nvSpPr>
        <p:spPr bwMode="auto">
          <a:xfrm>
            <a:off x="171450" y="5924550"/>
            <a:ext cx="29718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tx2"/>
                </a:solidFill>
                <a:latin typeface="Times New Roman" pitchFamily="18" charset="0"/>
                <a:ea typeface="宋体" charset="-122"/>
              </a:rPr>
              <a:t>Class and Object Name</a:t>
            </a:r>
          </a:p>
        </p:txBody>
      </p:sp>
      <p:sp>
        <p:nvSpPr>
          <p:cNvPr id="15374" name="Text Box 75"/>
          <p:cNvSpPr txBox="1">
            <a:spLocks noChangeArrowheads="1"/>
          </p:cNvSpPr>
          <p:nvPr/>
        </p:nvSpPr>
        <p:spPr bwMode="auto">
          <a:xfrm>
            <a:off x="6343650" y="6076950"/>
            <a:ext cx="26670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800" i="1" u="none">
                <a:solidFill>
                  <a:schemeClr val="tx2"/>
                </a:solidFill>
                <a:latin typeface="Times New Roman" pitchFamily="18" charset="0"/>
                <a:ea typeface="宋体" charset="-122"/>
              </a:rPr>
              <a:t>(stay tuned for classes)</a:t>
            </a:r>
          </a:p>
        </p:txBody>
      </p:sp>
      <p:sp>
        <p:nvSpPr>
          <p:cNvPr id="15375" name="Rectangle 76"/>
          <p:cNvSpPr>
            <a:spLocks noGrp="1" noChangeArrowheads="1"/>
          </p:cNvSpPr>
          <p:nvPr>
            <p:ph type="title"/>
          </p:nvPr>
        </p:nvSpPr>
        <p:spPr/>
        <p:txBody>
          <a:bodyPr/>
          <a:lstStyle/>
          <a:p>
            <a:pPr eaLnBrk="1" hangingPunct="1"/>
            <a:r>
              <a:rPr lang="en-US" altLang="zh-CN" smtClean="0">
                <a:ea typeface="宋体" charset="-122"/>
              </a:rPr>
              <a:t>Representing Objects</a:t>
            </a:r>
          </a:p>
        </p:txBody>
      </p:sp>
      <p:sp>
        <p:nvSpPr>
          <p:cNvPr id="15376" name="Rectangle 77"/>
          <p:cNvSpPr>
            <a:spLocks noGrp="1" noChangeArrowheads="1"/>
          </p:cNvSpPr>
          <p:nvPr>
            <p:ph type="body" idx="1"/>
          </p:nvPr>
        </p:nvSpPr>
        <p:spPr/>
        <p:txBody>
          <a:bodyPr/>
          <a:lstStyle/>
          <a:p>
            <a:pPr eaLnBrk="1" hangingPunct="1"/>
            <a:r>
              <a:rPr lang="en-US" altLang="zh-CN" dirty="0" smtClean="0">
                <a:ea typeface="宋体" charset="-122"/>
              </a:rPr>
              <a:t>An object is represented as rectangles with underlined names</a:t>
            </a:r>
          </a:p>
        </p:txBody>
      </p:sp>
    </p:spTree>
    <p:extLst>
      <p:ext uri="{BB962C8B-B14F-4D97-AF65-F5344CB8AC3E}">
        <p14:creationId xmlns:p14="http://schemas.microsoft.com/office/powerpoint/2010/main" val="36022931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16388" name="Rectangle 6"/>
          <p:cNvSpPr>
            <a:spLocks noGrp="1" noChangeArrowheads="1"/>
          </p:cNvSpPr>
          <p:nvPr>
            <p:ph type="body" idx="1"/>
          </p:nvPr>
        </p:nvSpPr>
        <p:spPr/>
        <p:txBody>
          <a:bodyPr/>
          <a:lstStyle/>
          <a:p>
            <a:pPr eaLnBrk="1" hangingPunct="1"/>
            <a:r>
              <a:rPr lang="en-US" altLang="zh-CN" dirty="0" smtClean="0">
                <a:solidFill>
                  <a:schemeClr val="folHlink"/>
                </a:solidFill>
                <a:ea typeface="宋体" charset="-122"/>
              </a:rPr>
              <a:t>Object</a:t>
            </a:r>
            <a:endParaRPr lang="en-US" altLang="zh-CN" dirty="0" smtClean="0">
              <a:ea typeface="宋体" charset="-122"/>
            </a:endParaRPr>
          </a:p>
          <a:p>
            <a:pPr eaLnBrk="1" hangingPunct="1"/>
            <a:r>
              <a:rPr lang="en-US" altLang="zh-CN" dirty="0" smtClean="0">
                <a:ea typeface="宋体" charset="-122"/>
              </a:rPr>
              <a:t>Class</a:t>
            </a:r>
          </a:p>
          <a:p>
            <a:pPr eaLnBrk="1" hangingPunct="1"/>
            <a:r>
              <a:rPr lang="en-US" altLang="zh-CN" dirty="0" smtClean="0">
                <a:solidFill>
                  <a:schemeClr val="folHlink"/>
                </a:solidFill>
                <a:ea typeface="宋体" charset="-122"/>
              </a:rPr>
              <a:t>Attribute</a:t>
            </a:r>
          </a:p>
          <a:p>
            <a:pPr eaLnBrk="1" hangingPunct="1"/>
            <a:r>
              <a:rPr lang="en-US" altLang="zh-CN" dirty="0" smtClean="0">
                <a:solidFill>
                  <a:schemeClr val="folHlink"/>
                </a:solidFill>
                <a:ea typeface="宋体" charset="-122"/>
              </a:rPr>
              <a:t>Operation</a:t>
            </a:r>
          </a:p>
          <a:p>
            <a:pPr eaLnBrk="1" hangingPunct="1"/>
            <a:r>
              <a:rPr lang="en-US" altLang="zh-CN" dirty="0" smtClean="0">
                <a:solidFill>
                  <a:schemeClr val="folHlink"/>
                </a:solidFill>
                <a:ea typeface="宋体" charset="-122"/>
              </a:rPr>
              <a:t>Interface (Polymorphism)</a:t>
            </a:r>
          </a:p>
          <a:p>
            <a:pPr eaLnBrk="1" hangingPunct="1"/>
            <a:r>
              <a:rPr lang="en-US" altLang="zh-CN" dirty="0" smtClean="0">
                <a:solidFill>
                  <a:schemeClr val="folHlink"/>
                </a:solidFill>
                <a:ea typeface="宋体" charset="-122"/>
              </a:rPr>
              <a:t>Component</a:t>
            </a:r>
          </a:p>
          <a:p>
            <a:pPr eaLnBrk="1" hangingPunct="1"/>
            <a:r>
              <a:rPr lang="en-US" altLang="zh-CN" dirty="0" smtClean="0">
                <a:solidFill>
                  <a:schemeClr val="folHlink"/>
                </a:solidFill>
                <a:ea typeface="宋体" charset="-122"/>
              </a:rPr>
              <a:t>Package</a:t>
            </a:r>
          </a:p>
          <a:p>
            <a:pPr eaLnBrk="1" hangingPunct="1"/>
            <a:r>
              <a:rPr lang="en-US" altLang="zh-CN" dirty="0" smtClean="0">
                <a:solidFill>
                  <a:schemeClr val="folHlink"/>
                </a:solidFill>
                <a:ea typeface="宋体" charset="-122"/>
              </a:rPr>
              <a:t>Subsystem</a:t>
            </a:r>
          </a:p>
          <a:p>
            <a:pPr eaLnBrk="1" hangingPunct="1"/>
            <a:r>
              <a:rPr lang="en-US" altLang="zh-CN" dirty="0" smtClean="0">
                <a:solidFill>
                  <a:schemeClr val="folHlink"/>
                </a:solidFill>
                <a:ea typeface="宋体" charset="-122"/>
              </a:rPr>
              <a:t>Relationships</a:t>
            </a:r>
          </a:p>
        </p:txBody>
      </p:sp>
    </p:spTree>
    <p:extLst>
      <p:ext uri="{BB962C8B-B14F-4D97-AF65-F5344CB8AC3E}">
        <p14:creationId xmlns:p14="http://schemas.microsoft.com/office/powerpoint/2010/main" val="97387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7411" name="Text Box 5"/>
          <p:cNvSpPr txBox="1">
            <a:spLocks noChangeArrowheads="1"/>
          </p:cNvSpPr>
          <p:nvPr/>
        </p:nvSpPr>
        <p:spPr bwMode="auto">
          <a:xfrm>
            <a:off x="2057400" y="5638800"/>
            <a:ext cx="48006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800" i="1" u="none">
                <a:solidFill>
                  <a:schemeClr val="tx2"/>
                </a:solidFill>
                <a:latin typeface="Times New Roman" pitchFamily="18" charset="0"/>
                <a:ea typeface="宋体" charset="-122"/>
              </a:rPr>
              <a:t>OO Principle: Abstraction</a:t>
            </a:r>
            <a:endParaRPr lang="en-US" altLang="zh-CN" sz="2400" i="1" u="none">
              <a:solidFill>
                <a:schemeClr val="tx2"/>
              </a:solidFill>
              <a:latin typeface="Times New Roman" pitchFamily="18" charset="0"/>
              <a:ea typeface="宋体" charset="-122"/>
            </a:endParaRPr>
          </a:p>
        </p:txBody>
      </p:sp>
      <p:sp>
        <p:nvSpPr>
          <p:cNvPr id="17412" name="Rectangle 6"/>
          <p:cNvSpPr>
            <a:spLocks noGrp="1" noChangeArrowheads="1"/>
          </p:cNvSpPr>
          <p:nvPr>
            <p:ph type="title"/>
          </p:nvPr>
        </p:nvSpPr>
        <p:spPr/>
        <p:txBody>
          <a:bodyPr/>
          <a:lstStyle/>
          <a:p>
            <a:pPr eaLnBrk="1" hangingPunct="1"/>
            <a:r>
              <a:rPr lang="en-US" altLang="zh-CN" smtClean="0">
                <a:ea typeface="宋体" charset="-122"/>
              </a:rPr>
              <a:t>What is a Class?</a:t>
            </a:r>
          </a:p>
        </p:txBody>
      </p:sp>
      <p:sp>
        <p:nvSpPr>
          <p:cNvPr id="17413" name="Rectangle 7"/>
          <p:cNvSpPr>
            <a:spLocks noGrp="1" noChangeArrowheads="1"/>
          </p:cNvSpPr>
          <p:nvPr>
            <p:ph type="body" idx="1"/>
          </p:nvPr>
        </p:nvSpPr>
        <p:spPr/>
        <p:txBody>
          <a:bodyPr>
            <a:normAutofit/>
          </a:bodyPr>
          <a:lstStyle/>
          <a:p>
            <a:pPr eaLnBrk="1" hangingPunct="1"/>
            <a:r>
              <a:rPr lang="en-US" altLang="zh-CN" sz="3200" dirty="0" smtClean="0">
                <a:ea typeface="宋体" charset="-122"/>
              </a:rPr>
              <a:t>A class is a description of a group of objects with common properties (attributes), behavior (operations), relationships, and semantics</a:t>
            </a:r>
          </a:p>
          <a:p>
            <a:pPr lvl="1" eaLnBrk="1" hangingPunct="1"/>
            <a:r>
              <a:rPr lang="en-US" altLang="zh-CN" sz="2800" dirty="0" smtClean="0">
                <a:ea typeface="宋体" charset="-122"/>
              </a:rPr>
              <a:t>An object is an instance of a class</a:t>
            </a:r>
          </a:p>
          <a:p>
            <a:pPr eaLnBrk="1" hangingPunct="1"/>
            <a:r>
              <a:rPr lang="en-US" altLang="zh-CN" sz="3200" dirty="0" smtClean="0">
                <a:ea typeface="宋体" charset="-122"/>
              </a:rPr>
              <a:t>A class is an abstraction in that it:</a:t>
            </a:r>
          </a:p>
          <a:p>
            <a:pPr lvl="1" eaLnBrk="1" hangingPunct="1"/>
            <a:r>
              <a:rPr lang="en-US" altLang="zh-CN" sz="2800" dirty="0" smtClean="0">
                <a:ea typeface="宋体" charset="-122"/>
              </a:rPr>
              <a:t>Emphasizes relevant characteristics</a:t>
            </a:r>
          </a:p>
          <a:p>
            <a:pPr lvl="1" eaLnBrk="1" hangingPunct="1"/>
            <a:r>
              <a:rPr lang="en-US" altLang="zh-CN" sz="2800" dirty="0" smtClean="0">
                <a:ea typeface="宋体" charset="-122"/>
              </a:rPr>
              <a:t>Suppresses other characteristics</a:t>
            </a:r>
          </a:p>
        </p:txBody>
      </p:sp>
    </p:spTree>
    <p:extLst>
      <p:ext uri="{BB962C8B-B14F-4D97-AF65-F5344CB8AC3E}">
        <p14:creationId xmlns:p14="http://schemas.microsoft.com/office/powerpoint/2010/main" val="177638356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8435" name="Rectangle 4"/>
          <p:cNvSpPr>
            <a:spLocks noChangeArrowheads="1"/>
          </p:cNvSpPr>
          <p:nvPr/>
        </p:nvSpPr>
        <p:spPr bwMode="auto">
          <a:xfrm>
            <a:off x="2711450" y="2852738"/>
            <a:ext cx="2619375" cy="143986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8436" name="Group 5"/>
          <p:cNvGrpSpPr>
            <a:grpSpLocks/>
          </p:cNvGrpSpPr>
          <p:nvPr/>
        </p:nvGrpSpPr>
        <p:grpSpPr bwMode="auto">
          <a:xfrm>
            <a:off x="3757613" y="3884613"/>
            <a:ext cx="809625" cy="766762"/>
            <a:chOff x="2367" y="2447"/>
            <a:chExt cx="510" cy="483"/>
          </a:xfrm>
        </p:grpSpPr>
        <p:sp>
          <p:nvSpPr>
            <p:cNvPr id="18518" name="Freeform 6"/>
            <p:cNvSpPr>
              <a:spLocks/>
            </p:cNvSpPr>
            <p:nvPr/>
          </p:nvSpPr>
          <p:spPr bwMode="auto">
            <a:xfrm>
              <a:off x="2507" y="2462"/>
              <a:ext cx="370" cy="467"/>
            </a:xfrm>
            <a:custGeom>
              <a:avLst/>
              <a:gdLst>
                <a:gd name="T0" fmla="*/ 0 w 370"/>
                <a:gd name="T1" fmla="*/ 342 h 467"/>
                <a:gd name="T2" fmla="*/ 14 w 370"/>
                <a:gd name="T3" fmla="*/ 320 h 467"/>
                <a:gd name="T4" fmla="*/ 10 w 370"/>
                <a:gd name="T5" fmla="*/ 284 h 467"/>
                <a:gd name="T6" fmla="*/ 2 w 370"/>
                <a:gd name="T7" fmla="*/ 205 h 467"/>
                <a:gd name="T8" fmla="*/ 12 w 370"/>
                <a:gd name="T9" fmla="*/ 123 h 467"/>
                <a:gd name="T10" fmla="*/ 36 w 370"/>
                <a:gd name="T11" fmla="*/ 60 h 467"/>
                <a:gd name="T12" fmla="*/ 75 w 370"/>
                <a:gd name="T13" fmla="*/ 24 h 467"/>
                <a:gd name="T14" fmla="*/ 135 w 370"/>
                <a:gd name="T15" fmla="*/ 7 h 467"/>
                <a:gd name="T16" fmla="*/ 205 w 370"/>
                <a:gd name="T17" fmla="*/ 0 h 467"/>
                <a:gd name="T18" fmla="*/ 258 w 370"/>
                <a:gd name="T19" fmla="*/ 7 h 467"/>
                <a:gd name="T20" fmla="*/ 313 w 370"/>
                <a:gd name="T21" fmla="*/ 41 h 467"/>
                <a:gd name="T22" fmla="*/ 337 w 370"/>
                <a:gd name="T23" fmla="*/ 87 h 467"/>
                <a:gd name="T24" fmla="*/ 359 w 370"/>
                <a:gd name="T25" fmla="*/ 142 h 467"/>
                <a:gd name="T26" fmla="*/ 369 w 370"/>
                <a:gd name="T27" fmla="*/ 224 h 467"/>
                <a:gd name="T28" fmla="*/ 357 w 370"/>
                <a:gd name="T29" fmla="*/ 243 h 467"/>
                <a:gd name="T30" fmla="*/ 362 w 370"/>
                <a:gd name="T31" fmla="*/ 265 h 467"/>
                <a:gd name="T32" fmla="*/ 359 w 370"/>
                <a:gd name="T33" fmla="*/ 308 h 467"/>
                <a:gd name="T34" fmla="*/ 347 w 370"/>
                <a:gd name="T35" fmla="*/ 352 h 467"/>
                <a:gd name="T36" fmla="*/ 289 w 370"/>
                <a:gd name="T37" fmla="*/ 426 h 467"/>
                <a:gd name="T38" fmla="*/ 248 w 370"/>
                <a:gd name="T39" fmla="*/ 443 h 467"/>
                <a:gd name="T40" fmla="*/ 200 w 370"/>
                <a:gd name="T41" fmla="*/ 455 h 467"/>
                <a:gd name="T42" fmla="*/ 161 w 370"/>
                <a:gd name="T43" fmla="*/ 466 h 467"/>
                <a:gd name="T44" fmla="*/ 0 w 370"/>
                <a:gd name="T45" fmla="*/ 342 h 4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70" h="467">
                  <a:moveTo>
                    <a:pt x="0" y="342"/>
                  </a:moveTo>
                  <a:lnTo>
                    <a:pt x="14" y="320"/>
                  </a:lnTo>
                  <a:lnTo>
                    <a:pt x="10" y="284"/>
                  </a:lnTo>
                  <a:lnTo>
                    <a:pt x="2" y="205"/>
                  </a:lnTo>
                  <a:lnTo>
                    <a:pt x="12" y="123"/>
                  </a:lnTo>
                  <a:lnTo>
                    <a:pt x="36" y="60"/>
                  </a:lnTo>
                  <a:lnTo>
                    <a:pt x="75" y="24"/>
                  </a:lnTo>
                  <a:lnTo>
                    <a:pt x="135" y="7"/>
                  </a:lnTo>
                  <a:lnTo>
                    <a:pt x="205" y="0"/>
                  </a:lnTo>
                  <a:lnTo>
                    <a:pt x="258" y="7"/>
                  </a:lnTo>
                  <a:lnTo>
                    <a:pt x="313" y="41"/>
                  </a:lnTo>
                  <a:lnTo>
                    <a:pt x="337" y="87"/>
                  </a:lnTo>
                  <a:lnTo>
                    <a:pt x="359" y="142"/>
                  </a:lnTo>
                  <a:lnTo>
                    <a:pt x="369" y="224"/>
                  </a:lnTo>
                  <a:lnTo>
                    <a:pt x="357" y="243"/>
                  </a:lnTo>
                  <a:lnTo>
                    <a:pt x="362" y="265"/>
                  </a:lnTo>
                  <a:lnTo>
                    <a:pt x="359" y="308"/>
                  </a:lnTo>
                  <a:lnTo>
                    <a:pt x="347" y="352"/>
                  </a:lnTo>
                  <a:lnTo>
                    <a:pt x="289" y="426"/>
                  </a:lnTo>
                  <a:lnTo>
                    <a:pt x="248" y="443"/>
                  </a:lnTo>
                  <a:lnTo>
                    <a:pt x="200" y="455"/>
                  </a:lnTo>
                  <a:lnTo>
                    <a:pt x="161" y="466"/>
                  </a:lnTo>
                  <a:lnTo>
                    <a:pt x="0" y="342"/>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19" name="Freeform 7"/>
            <p:cNvSpPr>
              <a:spLocks/>
            </p:cNvSpPr>
            <p:nvPr/>
          </p:nvSpPr>
          <p:spPr bwMode="auto">
            <a:xfrm>
              <a:off x="2488" y="2447"/>
              <a:ext cx="365" cy="380"/>
            </a:xfrm>
            <a:custGeom>
              <a:avLst/>
              <a:gdLst>
                <a:gd name="T0" fmla="*/ 17 w 365"/>
                <a:gd name="T1" fmla="*/ 328 h 380"/>
                <a:gd name="T2" fmla="*/ 2 w 365"/>
                <a:gd name="T3" fmla="*/ 237 h 380"/>
                <a:gd name="T4" fmla="*/ 0 w 365"/>
                <a:gd name="T5" fmla="*/ 186 h 380"/>
                <a:gd name="T6" fmla="*/ 12 w 365"/>
                <a:gd name="T7" fmla="*/ 114 h 380"/>
                <a:gd name="T8" fmla="*/ 31 w 365"/>
                <a:gd name="T9" fmla="*/ 58 h 380"/>
                <a:gd name="T10" fmla="*/ 77 w 365"/>
                <a:gd name="T11" fmla="*/ 15 h 380"/>
                <a:gd name="T12" fmla="*/ 132 w 365"/>
                <a:gd name="T13" fmla="*/ 3 h 380"/>
                <a:gd name="T14" fmla="*/ 202 w 365"/>
                <a:gd name="T15" fmla="*/ 0 h 380"/>
                <a:gd name="T16" fmla="*/ 241 w 365"/>
                <a:gd name="T17" fmla="*/ 5 h 380"/>
                <a:gd name="T18" fmla="*/ 279 w 365"/>
                <a:gd name="T19" fmla="*/ 20 h 380"/>
                <a:gd name="T20" fmla="*/ 313 w 365"/>
                <a:gd name="T21" fmla="*/ 37 h 380"/>
                <a:gd name="T22" fmla="*/ 344 w 365"/>
                <a:gd name="T23" fmla="*/ 61 h 380"/>
                <a:gd name="T24" fmla="*/ 354 w 365"/>
                <a:gd name="T25" fmla="*/ 82 h 380"/>
                <a:gd name="T26" fmla="*/ 318 w 365"/>
                <a:gd name="T27" fmla="*/ 61 h 380"/>
                <a:gd name="T28" fmla="*/ 284 w 365"/>
                <a:gd name="T29" fmla="*/ 58 h 380"/>
                <a:gd name="T30" fmla="*/ 272 w 365"/>
                <a:gd name="T31" fmla="*/ 56 h 380"/>
                <a:gd name="T32" fmla="*/ 301 w 365"/>
                <a:gd name="T33" fmla="*/ 78 h 380"/>
                <a:gd name="T34" fmla="*/ 318 w 365"/>
                <a:gd name="T35" fmla="*/ 102 h 380"/>
                <a:gd name="T36" fmla="*/ 328 w 365"/>
                <a:gd name="T37" fmla="*/ 126 h 380"/>
                <a:gd name="T38" fmla="*/ 342 w 365"/>
                <a:gd name="T39" fmla="*/ 143 h 380"/>
                <a:gd name="T40" fmla="*/ 356 w 365"/>
                <a:gd name="T41" fmla="*/ 164 h 380"/>
                <a:gd name="T42" fmla="*/ 361 w 365"/>
                <a:gd name="T43" fmla="*/ 186 h 380"/>
                <a:gd name="T44" fmla="*/ 364 w 365"/>
                <a:gd name="T45" fmla="*/ 210 h 380"/>
                <a:gd name="T46" fmla="*/ 349 w 365"/>
                <a:gd name="T47" fmla="*/ 256 h 380"/>
                <a:gd name="T48" fmla="*/ 335 w 365"/>
                <a:gd name="T49" fmla="*/ 287 h 380"/>
                <a:gd name="T50" fmla="*/ 316 w 365"/>
                <a:gd name="T51" fmla="*/ 277 h 380"/>
                <a:gd name="T52" fmla="*/ 320 w 365"/>
                <a:gd name="T53" fmla="*/ 265 h 380"/>
                <a:gd name="T54" fmla="*/ 323 w 365"/>
                <a:gd name="T55" fmla="*/ 249 h 380"/>
                <a:gd name="T56" fmla="*/ 311 w 365"/>
                <a:gd name="T57" fmla="*/ 234 h 380"/>
                <a:gd name="T58" fmla="*/ 282 w 365"/>
                <a:gd name="T59" fmla="*/ 241 h 380"/>
                <a:gd name="T60" fmla="*/ 246 w 365"/>
                <a:gd name="T61" fmla="*/ 263 h 380"/>
                <a:gd name="T62" fmla="*/ 231 w 365"/>
                <a:gd name="T63" fmla="*/ 306 h 380"/>
                <a:gd name="T64" fmla="*/ 224 w 365"/>
                <a:gd name="T65" fmla="*/ 326 h 380"/>
                <a:gd name="T66" fmla="*/ 231 w 365"/>
                <a:gd name="T67" fmla="*/ 340 h 380"/>
                <a:gd name="T68" fmla="*/ 246 w 365"/>
                <a:gd name="T69" fmla="*/ 347 h 380"/>
                <a:gd name="T70" fmla="*/ 185 w 365"/>
                <a:gd name="T71" fmla="*/ 367 h 380"/>
                <a:gd name="T72" fmla="*/ 137 w 365"/>
                <a:gd name="T73" fmla="*/ 374 h 380"/>
                <a:gd name="T74" fmla="*/ 99 w 365"/>
                <a:gd name="T75" fmla="*/ 379 h 380"/>
                <a:gd name="T76" fmla="*/ 53 w 365"/>
                <a:gd name="T77" fmla="*/ 352 h 380"/>
                <a:gd name="T78" fmla="*/ 17 w 365"/>
                <a:gd name="T79" fmla="*/ 328 h 3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65" h="380">
                  <a:moveTo>
                    <a:pt x="17" y="328"/>
                  </a:moveTo>
                  <a:lnTo>
                    <a:pt x="2" y="237"/>
                  </a:lnTo>
                  <a:lnTo>
                    <a:pt x="0" y="186"/>
                  </a:lnTo>
                  <a:lnTo>
                    <a:pt x="12" y="114"/>
                  </a:lnTo>
                  <a:lnTo>
                    <a:pt x="31" y="58"/>
                  </a:lnTo>
                  <a:lnTo>
                    <a:pt x="77" y="15"/>
                  </a:lnTo>
                  <a:lnTo>
                    <a:pt x="132" y="3"/>
                  </a:lnTo>
                  <a:lnTo>
                    <a:pt x="202" y="0"/>
                  </a:lnTo>
                  <a:lnTo>
                    <a:pt x="241" y="5"/>
                  </a:lnTo>
                  <a:lnTo>
                    <a:pt x="279" y="20"/>
                  </a:lnTo>
                  <a:lnTo>
                    <a:pt x="313" y="37"/>
                  </a:lnTo>
                  <a:lnTo>
                    <a:pt x="344" y="61"/>
                  </a:lnTo>
                  <a:lnTo>
                    <a:pt x="354" y="82"/>
                  </a:lnTo>
                  <a:lnTo>
                    <a:pt x="318" y="61"/>
                  </a:lnTo>
                  <a:lnTo>
                    <a:pt x="284" y="58"/>
                  </a:lnTo>
                  <a:lnTo>
                    <a:pt x="272" y="56"/>
                  </a:lnTo>
                  <a:lnTo>
                    <a:pt x="301" y="78"/>
                  </a:lnTo>
                  <a:lnTo>
                    <a:pt x="318" y="102"/>
                  </a:lnTo>
                  <a:lnTo>
                    <a:pt x="328" y="126"/>
                  </a:lnTo>
                  <a:lnTo>
                    <a:pt x="342" y="143"/>
                  </a:lnTo>
                  <a:lnTo>
                    <a:pt x="356" y="164"/>
                  </a:lnTo>
                  <a:lnTo>
                    <a:pt x="361" y="186"/>
                  </a:lnTo>
                  <a:lnTo>
                    <a:pt x="364" y="210"/>
                  </a:lnTo>
                  <a:lnTo>
                    <a:pt x="349" y="256"/>
                  </a:lnTo>
                  <a:lnTo>
                    <a:pt x="335" y="287"/>
                  </a:lnTo>
                  <a:lnTo>
                    <a:pt x="316" y="277"/>
                  </a:lnTo>
                  <a:lnTo>
                    <a:pt x="320" y="265"/>
                  </a:lnTo>
                  <a:lnTo>
                    <a:pt x="323" y="249"/>
                  </a:lnTo>
                  <a:lnTo>
                    <a:pt x="311" y="234"/>
                  </a:lnTo>
                  <a:lnTo>
                    <a:pt x="282" y="241"/>
                  </a:lnTo>
                  <a:lnTo>
                    <a:pt x="246" y="263"/>
                  </a:lnTo>
                  <a:lnTo>
                    <a:pt x="231" y="306"/>
                  </a:lnTo>
                  <a:lnTo>
                    <a:pt x="224" y="326"/>
                  </a:lnTo>
                  <a:lnTo>
                    <a:pt x="231" y="340"/>
                  </a:lnTo>
                  <a:lnTo>
                    <a:pt x="246" y="347"/>
                  </a:lnTo>
                  <a:lnTo>
                    <a:pt x="185" y="367"/>
                  </a:lnTo>
                  <a:lnTo>
                    <a:pt x="137" y="374"/>
                  </a:lnTo>
                  <a:lnTo>
                    <a:pt x="99" y="379"/>
                  </a:lnTo>
                  <a:lnTo>
                    <a:pt x="53" y="352"/>
                  </a:lnTo>
                  <a:lnTo>
                    <a:pt x="17" y="328"/>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20" name="Freeform 8"/>
            <p:cNvSpPr>
              <a:spLocks/>
            </p:cNvSpPr>
            <p:nvPr/>
          </p:nvSpPr>
          <p:spPr bwMode="auto">
            <a:xfrm>
              <a:off x="2367" y="2792"/>
              <a:ext cx="305" cy="138"/>
            </a:xfrm>
            <a:custGeom>
              <a:avLst/>
              <a:gdLst>
                <a:gd name="T0" fmla="*/ 0 w 305"/>
                <a:gd name="T1" fmla="*/ 96 h 138"/>
                <a:gd name="T2" fmla="*/ 70 w 305"/>
                <a:gd name="T3" fmla="*/ 65 h 138"/>
                <a:gd name="T4" fmla="*/ 126 w 305"/>
                <a:gd name="T5" fmla="*/ 0 h 138"/>
                <a:gd name="T6" fmla="*/ 304 w 305"/>
                <a:gd name="T7" fmla="*/ 137 h 1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38">
                  <a:moveTo>
                    <a:pt x="0" y="96"/>
                  </a:moveTo>
                  <a:lnTo>
                    <a:pt x="70" y="65"/>
                  </a:lnTo>
                  <a:lnTo>
                    <a:pt x="126" y="0"/>
                  </a:lnTo>
                  <a:lnTo>
                    <a:pt x="304" y="13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7" name="Group 9"/>
          <p:cNvGrpSpPr>
            <a:grpSpLocks/>
          </p:cNvGrpSpPr>
          <p:nvPr/>
        </p:nvGrpSpPr>
        <p:grpSpPr bwMode="auto">
          <a:xfrm>
            <a:off x="4906963" y="2865438"/>
            <a:ext cx="1403350" cy="2754312"/>
            <a:chOff x="3091" y="1805"/>
            <a:chExt cx="884" cy="1735"/>
          </a:xfrm>
        </p:grpSpPr>
        <p:sp>
          <p:nvSpPr>
            <p:cNvPr id="18466" name="Freeform 10"/>
            <p:cNvSpPr>
              <a:spLocks/>
            </p:cNvSpPr>
            <p:nvPr/>
          </p:nvSpPr>
          <p:spPr bwMode="auto">
            <a:xfrm>
              <a:off x="3155" y="3114"/>
              <a:ext cx="648" cy="426"/>
            </a:xfrm>
            <a:custGeom>
              <a:avLst/>
              <a:gdLst>
                <a:gd name="T0" fmla="*/ 53 w 648"/>
                <a:gd name="T1" fmla="*/ 0 h 426"/>
                <a:gd name="T2" fmla="*/ 0 w 648"/>
                <a:gd name="T3" fmla="*/ 425 h 426"/>
                <a:gd name="T4" fmla="*/ 647 w 648"/>
                <a:gd name="T5" fmla="*/ 425 h 426"/>
                <a:gd name="T6" fmla="*/ 623 w 648"/>
                <a:gd name="T7" fmla="*/ 5 h 426"/>
                <a:gd name="T8" fmla="*/ 53 w 648"/>
                <a:gd name="T9" fmla="*/ 0 h 4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6">
                  <a:moveTo>
                    <a:pt x="53" y="0"/>
                  </a:moveTo>
                  <a:lnTo>
                    <a:pt x="0" y="425"/>
                  </a:lnTo>
                  <a:lnTo>
                    <a:pt x="647" y="425"/>
                  </a:lnTo>
                  <a:lnTo>
                    <a:pt x="623" y="5"/>
                  </a:lnTo>
                  <a:lnTo>
                    <a:pt x="53"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467" name="Group 11"/>
            <p:cNvGrpSpPr>
              <a:grpSpLocks/>
            </p:cNvGrpSpPr>
            <p:nvPr/>
          </p:nvGrpSpPr>
          <p:grpSpPr bwMode="auto">
            <a:xfrm>
              <a:off x="3091" y="1805"/>
              <a:ext cx="760" cy="1346"/>
              <a:chOff x="3091" y="1805"/>
              <a:chExt cx="760" cy="1346"/>
            </a:xfrm>
          </p:grpSpPr>
          <p:grpSp>
            <p:nvGrpSpPr>
              <p:cNvPr id="18470" name="Group 12"/>
              <p:cNvGrpSpPr>
                <a:grpSpLocks/>
              </p:cNvGrpSpPr>
              <p:nvPr/>
            </p:nvGrpSpPr>
            <p:grpSpPr bwMode="auto">
              <a:xfrm>
                <a:off x="3361" y="2224"/>
                <a:ext cx="284" cy="326"/>
                <a:chOff x="3361" y="2224"/>
                <a:chExt cx="284" cy="326"/>
              </a:xfrm>
            </p:grpSpPr>
            <p:sp>
              <p:nvSpPr>
                <p:cNvPr id="18515" name="Freeform 13"/>
                <p:cNvSpPr>
                  <a:spLocks/>
                </p:cNvSpPr>
                <p:nvPr/>
              </p:nvSpPr>
              <p:spPr bwMode="auto">
                <a:xfrm>
                  <a:off x="3361" y="2224"/>
                  <a:ext cx="284" cy="326"/>
                </a:xfrm>
                <a:custGeom>
                  <a:avLst/>
                  <a:gdLst>
                    <a:gd name="T0" fmla="*/ 52 w 284"/>
                    <a:gd name="T1" fmla="*/ 0 h 326"/>
                    <a:gd name="T2" fmla="*/ 37 w 284"/>
                    <a:gd name="T3" fmla="*/ 87 h 326"/>
                    <a:gd name="T4" fmla="*/ 29 w 284"/>
                    <a:gd name="T5" fmla="*/ 95 h 326"/>
                    <a:gd name="T6" fmla="*/ 15 w 284"/>
                    <a:gd name="T7" fmla="*/ 104 h 326"/>
                    <a:gd name="T8" fmla="*/ 0 w 284"/>
                    <a:gd name="T9" fmla="*/ 109 h 326"/>
                    <a:gd name="T10" fmla="*/ 18 w 284"/>
                    <a:gd name="T11" fmla="*/ 193 h 326"/>
                    <a:gd name="T12" fmla="*/ 25 w 284"/>
                    <a:gd name="T13" fmla="*/ 234 h 326"/>
                    <a:gd name="T14" fmla="*/ 32 w 284"/>
                    <a:gd name="T15" fmla="*/ 259 h 326"/>
                    <a:gd name="T16" fmla="*/ 43 w 284"/>
                    <a:gd name="T17" fmla="*/ 280 h 326"/>
                    <a:gd name="T18" fmla="*/ 64 w 284"/>
                    <a:gd name="T19" fmla="*/ 294 h 326"/>
                    <a:gd name="T20" fmla="*/ 97 w 284"/>
                    <a:gd name="T21" fmla="*/ 309 h 326"/>
                    <a:gd name="T22" fmla="*/ 138 w 284"/>
                    <a:gd name="T23" fmla="*/ 321 h 326"/>
                    <a:gd name="T24" fmla="*/ 168 w 284"/>
                    <a:gd name="T25" fmla="*/ 325 h 326"/>
                    <a:gd name="T26" fmla="*/ 195 w 284"/>
                    <a:gd name="T27" fmla="*/ 321 h 326"/>
                    <a:gd name="T28" fmla="*/ 226 w 284"/>
                    <a:gd name="T29" fmla="*/ 313 h 326"/>
                    <a:gd name="T30" fmla="*/ 247 w 284"/>
                    <a:gd name="T31" fmla="*/ 300 h 326"/>
                    <a:gd name="T32" fmla="*/ 276 w 284"/>
                    <a:gd name="T33" fmla="*/ 260 h 326"/>
                    <a:gd name="T34" fmla="*/ 283 w 284"/>
                    <a:gd name="T35" fmla="*/ 225 h 326"/>
                    <a:gd name="T36" fmla="*/ 279 w 284"/>
                    <a:gd name="T37" fmla="*/ 176 h 326"/>
                    <a:gd name="T38" fmla="*/ 268 w 284"/>
                    <a:gd name="T39" fmla="*/ 158 h 326"/>
                    <a:gd name="T40" fmla="*/ 236 w 284"/>
                    <a:gd name="T41" fmla="*/ 124 h 326"/>
                    <a:gd name="T42" fmla="*/ 225 w 284"/>
                    <a:gd name="T43" fmla="*/ 113 h 326"/>
                    <a:gd name="T44" fmla="*/ 224 w 284"/>
                    <a:gd name="T45" fmla="*/ 66 h 326"/>
                    <a:gd name="T46" fmla="*/ 230 w 284"/>
                    <a:gd name="T47" fmla="*/ 34 h 326"/>
                    <a:gd name="T48" fmla="*/ 52 w 284"/>
                    <a:gd name="T49" fmla="*/ 0 h 3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326">
                      <a:moveTo>
                        <a:pt x="52" y="0"/>
                      </a:moveTo>
                      <a:lnTo>
                        <a:pt x="37" y="87"/>
                      </a:lnTo>
                      <a:lnTo>
                        <a:pt x="29" y="95"/>
                      </a:lnTo>
                      <a:lnTo>
                        <a:pt x="15" y="104"/>
                      </a:lnTo>
                      <a:lnTo>
                        <a:pt x="0" y="109"/>
                      </a:lnTo>
                      <a:lnTo>
                        <a:pt x="18" y="193"/>
                      </a:lnTo>
                      <a:lnTo>
                        <a:pt x="25" y="234"/>
                      </a:lnTo>
                      <a:lnTo>
                        <a:pt x="32" y="259"/>
                      </a:lnTo>
                      <a:lnTo>
                        <a:pt x="43" y="280"/>
                      </a:lnTo>
                      <a:lnTo>
                        <a:pt x="64" y="294"/>
                      </a:lnTo>
                      <a:lnTo>
                        <a:pt x="97" y="309"/>
                      </a:lnTo>
                      <a:lnTo>
                        <a:pt x="138" y="321"/>
                      </a:lnTo>
                      <a:lnTo>
                        <a:pt x="168" y="325"/>
                      </a:lnTo>
                      <a:lnTo>
                        <a:pt x="195" y="321"/>
                      </a:lnTo>
                      <a:lnTo>
                        <a:pt x="226" y="313"/>
                      </a:lnTo>
                      <a:lnTo>
                        <a:pt x="247" y="300"/>
                      </a:lnTo>
                      <a:lnTo>
                        <a:pt x="276" y="260"/>
                      </a:lnTo>
                      <a:lnTo>
                        <a:pt x="283" y="225"/>
                      </a:lnTo>
                      <a:lnTo>
                        <a:pt x="279" y="176"/>
                      </a:lnTo>
                      <a:lnTo>
                        <a:pt x="268" y="158"/>
                      </a:lnTo>
                      <a:lnTo>
                        <a:pt x="236" y="124"/>
                      </a:lnTo>
                      <a:lnTo>
                        <a:pt x="225" y="113"/>
                      </a:lnTo>
                      <a:lnTo>
                        <a:pt x="224" y="66"/>
                      </a:lnTo>
                      <a:lnTo>
                        <a:pt x="230" y="34"/>
                      </a:lnTo>
                      <a:lnTo>
                        <a:pt x="52"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16" name="Freeform 14"/>
                <p:cNvSpPr>
                  <a:spLocks/>
                </p:cNvSpPr>
                <p:nvPr/>
              </p:nvSpPr>
              <p:spPr bwMode="auto">
                <a:xfrm>
                  <a:off x="3362" y="2224"/>
                  <a:ext cx="231" cy="281"/>
                </a:xfrm>
                <a:custGeom>
                  <a:avLst/>
                  <a:gdLst>
                    <a:gd name="T0" fmla="*/ 52 w 231"/>
                    <a:gd name="T1" fmla="*/ 0 h 281"/>
                    <a:gd name="T2" fmla="*/ 37 w 231"/>
                    <a:gd name="T3" fmla="*/ 87 h 281"/>
                    <a:gd name="T4" fmla="*/ 29 w 231"/>
                    <a:gd name="T5" fmla="*/ 95 h 281"/>
                    <a:gd name="T6" fmla="*/ 15 w 231"/>
                    <a:gd name="T7" fmla="*/ 104 h 281"/>
                    <a:gd name="T8" fmla="*/ 0 w 231"/>
                    <a:gd name="T9" fmla="*/ 109 h 281"/>
                    <a:gd name="T10" fmla="*/ 18 w 231"/>
                    <a:gd name="T11" fmla="*/ 193 h 281"/>
                    <a:gd name="T12" fmla="*/ 25 w 231"/>
                    <a:gd name="T13" fmla="*/ 234 h 281"/>
                    <a:gd name="T14" fmla="*/ 32 w 231"/>
                    <a:gd name="T15" fmla="*/ 259 h 281"/>
                    <a:gd name="T16" fmla="*/ 43 w 231"/>
                    <a:gd name="T17" fmla="*/ 280 h 281"/>
                    <a:gd name="T18" fmla="*/ 45 w 231"/>
                    <a:gd name="T19" fmla="*/ 262 h 281"/>
                    <a:gd name="T20" fmla="*/ 45 w 231"/>
                    <a:gd name="T21" fmla="*/ 246 h 281"/>
                    <a:gd name="T22" fmla="*/ 51 w 231"/>
                    <a:gd name="T23" fmla="*/ 231 h 281"/>
                    <a:gd name="T24" fmla="*/ 52 w 231"/>
                    <a:gd name="T25" fmla="*/ 219 h 281"/>
                    <a:gd name="T26" fmla="*/ 56 w 231"/>
                    <a:gd name="T27" fmla="*/ 199 h 281"/>
                    <a:gd name="T28" fmla="*/ 59 w 231"/>
                    <a:gd name="T29" fmla="*/ 182 h 281"/>
                    <a:gd name="T30" fmla="*/ 66 w 231"/>
                    <a:gd name="T31" fmla="*/ 158 h 281"/>
                    <a:gd name="T32" fmla="*/ 75 w 231"/>
                    <a:gd name="T33" fmla="*/ 142 h 281"/>
                    <a:gd name="T34" fmla="*/ 88 w 231"/>
                    <a:gd name="T35" fmla="*/ 129 h 281"/>
                    <a:gd name="T36" fmla="*/ 102 w 231"/>
                    <a:gd name="T37" fmla="*/ 117 h 281"/>
                    <a:gd name="T38" fmla="*/ 119 w 231"/>
                    <a:gd name="T39" fmla="*/ 101 h 281"/>
                    <a:gd name="T40" fmla="*/ 141 w 231"/>
                    <a:gd name="T41" fmla="*/ 88 h 281"/>
                    <a:gd name="T42" fmla="*/ 230 w 231"/>
                    <a:gd name="T43" fmla="*/ 34 h 281"/>
                    <a:gd name="T44" fmla="*/ 52 w 231"/>
                    <a:gd name="T45" fmla="*/ 0 h 2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1" h="281">
                      <a:moveTo>
                        <a:pt x="52" y="0"/>
                      </a:moveTo>
                      <a:lnTo>
                        <a:pt x="37" y="87"/>
                      </a:lnTo>
                      <a:lnTo>
                        <a:pt x="29" y="95"/>
                      </a:lnTo>
                      <a:lnTo>
                        <a:pt x="15" y="104"/>
                      </a:lnTo>
                      <a:lnTo>
                        <a:pt x="0" y="109"/>
                      </a:lnTo>
                      <a:lnTo>
                        <a:pt x="18" y="193"/>
                      </a:lnTo>
                      <a:lnTo>
                        <a:pt x="25" y="234"/>
                      </a:lnTo>
                      <a:lnTo>
                        <a:pt x="32" y="259"/>
                      </a:lnTo>
                      <a:lnTo>
                        <a:pt x="43" y="280"/>
                      </a:lnTo>
                      <a:lnTo>
                        <a:pt x="45" y="262"/>
                      </a:lnTo>
                      <a:lnTo>
                        <a:pt x="45" y="246"/>
                      </a:lnTo>
                      <a:lnTo>
                        <a:pt x="51" y="231"/>
                      </a:lnTo>
                      <a:lnTo>
                        <a:pt x="52" y="219"/>
                      </a:lnTo>
                      <a:lnTo>
                        <a:pt x="56" y="199"/>
                      </a:lnTo>
                      <a:lnTo>
                        <a:pt x="59" y="182"/>
                      </a:lnTo>
                      <a:lnTo>
                        <a:pt x="66" y="158"/>
                      </a:lnTo>
                      <a:lnTo>
                        <a:pt x="75" y="142"/>
                      </a:lnTo>
                      <a:lnTo>
                        <a:pt x="88" y="129"/>
                      </a:lnTo>
                      <a:lnTo>
                        <a:pt x="102" y="117"/>
                      </a:lnTo>
                      <a:lnTo>
                        <a:pt x="119" y="101"/>
                      </a:lnTo>
                      <a:lnTo>
                        <a:pt x="141" y="88"/>
                      </a:lnTo>
                      <a:lnTo>
                        <a:pt x="230" y="34"/>
                      </a:lnTo>
                      <a:lnTo>
                        <a:pt x="52"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17" name="Freeform 15"/>
                <p:cNvSpPr>
                  <a:spLocks/>
                </p:cNvSpPr>
                <p:nvPr/>
              </p:nvSpPr>
              <p:spPr bwMode="auto">
                <a:xfrm>
                  <a:off x="3361" y="2224"/>
                  <a:ext cx="231" cy="235"/>
                </a:xfrm>
                <a:custGeom>
                  <a:avLst/>
                  <a:gdLst>
                    <a:gd name="T0" fmla="*/ 52 w 231"/>
                    <a:gd name="T1" fmla="*/ 0 h 235"/>
                    <a:gd name="T2" fmla="*/ 37 w 231"/>
                    <a:gd name="T3" fmla="*/ 87 h 235"/>
                    <a:gd name="T4" fmla="*/ 29 w 231"/>
                    <a:gd name="T5" fmla="*/ 95 h 235"/>
                    <a:gd name="T6" fmla="*/ 15 w 231"/>
                    <a:gd name="T7" fmla="*/ 104 h 235"/>
                    <a:gd name="T8" fmla="*/ 0 w 231"/>
                    <a:gd name="T9" fmla="*/ 109 h 235"/>
                    <a:gd name="T10" fmla="*/ 18 w 231"/>
                    <a:gd name="T11" fmla="*/ 193 h 235"/>
                    <a:gd name="T12" fmla="*/ 25 w 231"/>
                    <a:gd name="T13" fmla="*/ 234 h 235"/>
                    <a:gd name="T14" fmla="*/ 27 w 231"/>
                    <a:gd name="T15" fmla="*/ 212 h 235"/>
                    <a:gd name="T16" fmla="*/ 31 w 231"/>
                    <a:gd name="T17" fmla="*/ 191 h 235"/>
                    <a:gd name="T18" fmla="*/ 36 w 231"/>
                    <a:gd name="T19" fmla="*/ 171 h 235"/>
                    <a:gd name="T20" fmla="*/ 37 w 231"/>
                    <a:gd name="T21" fmla="*/ 155 h 235"/>
                    <a:gd name="T22" fmla="*/ 43 w 231"/>
                    <a:gd name="T23" fmla="*/ 141 h 235"/>
                    <a:gd name="T24" fmla="*/ 53 w 231"/>
                    <a:gd name="T25" fmla="*/ 126 h 235"/>
                    <a:gd name="T26" fmla="*/ 65 w 231"/>
                    <a:gd name="T27" fmla="*/ 117 h 235"/>
                    <a:gd name="T28" fmla="*/ 81 w 231"/>
                    <a:gd name="T29" fmla="*/ 111 h 235"/>
                    <a:gd name="T30" fmla="*/ 94 w 231"/>
                    <a:gd name="T31" fmla="*/ 105 h 235"/>
                    <a:gd name="T32" fmla="*/ 117 w 231"/>
                    <a:gd name="T33" fmla="*/ 93 h 235"/>
                    <a:gd name="T34" fmla="*/ 137 w 231"/>
                    <a:gd name="T35" fmla="*/ 83 h 235"/>
                    <a:gd name="T36" fmla="*/ 230 w 231"/>
                    <a:gd name="T37" fmla="*/ 34 h 235"/>
                    <a:gd name="T38" fmla="*/ 52 w 231"/>
                    <a:gd name="T39" fmla="*/ 0 h 2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1" h="235">
                      <a:moveTo>
                        <a:pt x="52" y="0"/>
                      </a:moveTo>
                      <a:lnTo>
                        <a:pt x="37" y="87"/>
                      </a:lnTo>
                      <a:lnTo>
                        <a:pt x="29" y="95"/>
                      </a:lnTo>
                      <a:lnTo>
                        <a:pt x="15" y="104"/>
                      </a:lnTo>
                      <a:lnTo>
                        <a:pt x="0" y="109"/>
                      </a:lnTo>
                      <a:lnTo>
                        <a:pt x="18" y="193"/>
                      </a:lnTo>
                      <a:lnTo>
                        <a:pt x="25" y="234"/>
                      </a:lnTo>
                      <a:lnTo>
                        <a:pt x="27" y="212"/>
                      </a:lnTo>
                      <a:lnTo>
                        <a:pt x="31" y="191"/>
                      </a:lnTo>
                      <a:lnTo>
                        <a:pt x="36" y="171"/>
                      </a:lnTo>
                      <a:lnTo>
                        <a:pt x="37" y="155"/>
                      </a:lnTo>
                      <a:lnTo>
                        <a:pt x="43" y="141"/>
                      </a:lnTo>
                      <a:lnTo>
                        <a:pt x="53" y="126"/>
                      </a:lnTo>
                      <a:lnTo>
                        <a:pt x="65" y="117"/>
                      </a:lnTo>
                      <a:lnTo>
                        <a:pt x="81" y="111"/>
                      </a:lnTo>
                      <a:lnTo>
                        <a:pt x="94" y="105"/>
                      </a:lnTo>
                      <a:lnTo>
                        <a:pt x="117" y="93"/>
                      </a:lnTo>
                      <a:lnTo>
                        <a:pt x="137" y="83"/>
                      </a:lnTo>
                      <a:lnTo>
                        <a:pt x="230" y="34"/>
                      </a:lnTo>
                      <a:lnTo>
                        <a:pt x="52"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71" name="Group 16"/>
              <p:cNvGrpSpPr>
                <a:grpSpLocks/>
              </p:cNvGrpSpPr>
              <p:nvPr/>
            </p:nvGrpSpPr>
            <p:grpSpPr bwMode="auto">
              <a:xfrm>
                <a:off x="3324" y="1805"/>
                <a:ext cx="439" cy="500"/>
                <a:chOff x="3324" y="1805"/>
                <a:chExt cx="439" cy="500"/>
              </a:xfrm>
            </p:grpSpPr>
            <p:grpSp>
              <p:nvGrpSpPr>
                <p:cNvPr id="18486" name="Group 17"/>
                <p:cNvGrpSpPr>
                  <a:grpSpLocks/>
                </p:cNvGrpSpPr>
                <p:nvPr/>
              </p:nvGrpSpPr>
              <p:grpSpPr bwMode="auto">
                <a:xfrm>
                  <a:off x="3353" y="1883"/>
                  <a:ext cx="319" cy="422"/>
                  <a:chOff x="3353" y="1883"/>
                  <a:chExt cx="319" cy="422"/>
                </a:xfrm>
              </p:grpSpPr>
              <p:grpSp>
                <p:nvGrpSpPr>
                  <p:cNvPr id="18510" name="Group 18"/>
                  <p:cNvGrpSpPr>
                    <a:grpSpLocks/>
                  </p:cNvGrpSpPr>
                  <p:nvPr/>
                </p:nvGrpSpPr>
                <p:grpSpPr bwMode="auto">
                  <a:xfrm>
                    <a:off x="3353" y="1883"/>
                    <a:ext cx="319" cy="422"/>
                    <a:chOff x="3353" y="1883"/>
                    <a:chExt cx="319" cy="422"/>
                  </a:xfrm>
                </p:grpSpPr>
                <p:sp>
                  <p:nvSpPr>
                    <p:cNvPr id="18512" name="Freeform 19"/>
                    <p:cNvSpPr>
                      <a:spLocks/>
                    </p:cNvSpPr>
                    <p:nvPr/>
                  </p:nvSpPr>
                  <p:spPr bwMode="auto">
                    <a:xfrm>
                      <a:off x="3417" y="2235"/>
                      <a:ext cx="168" cy="69"/>
                    </a:xfrm>
                    <a:custGeom>
                      <a:avLst/>
                      <a:gdLst>
                        <a:gd name="T0" fmla="*/ 0 w 168"/>
                        <a:gd name="T1" fmla="*/ 0 h 69"/>
                        <a:gd name="T2" fmla="*/ 3 w 168"/>
                        <a:gd name="T3" fmla="*/ 11 h 69"/>
                        <a:gd name="T4" fmla="*/ 8 w 168"/>
                        <a:gd name="T5" fmla="*/ 20 h 69"/>
                        <a:gd name="T6" fmla="*/ 13 w 168"/>
                        <a:gd name="T7" fmla="*/ 28 h 69"/>
                        <a:gd name="T8" fmla="*/ 23 w 168"/>
                        <a:gd name="T9" fmla="*/ 38 h 69"/>
                        <a:gd name="T10" fmla="*/ 33 w 168"/>
                        <a:gd name="T11" fmla="*/ 45 h 69"/>
                        <a:gd name="T12" fmla="*/ 44 w 168"/>
                        <a:gd name="T13" fmla="*/ 53 h 69"/>
                        <a:gd name="T14" fmla="*/ 57 w 168"/>
                        <a:gd name="T15" fmla="*/ 60 h 69"/>
                        <a:gd name="T16" fmla="*/ 69 w 168"/>
                        <a:gd name="T17" fmla="*/ 63 h 69"/>
                        <a:gd name="T18" fmla="*/ 87 w 168"/>
                        <a:gd name="T19" fmla="*/ 67 h 69"/>
                        <a:gd name="T20" fmla="*/ 101 w 168"/>
                        <a:gd name="T21" fmla="*/ 68 h 69"/>
                        <a:gd name="T22" fmla="*/ 123 w 168"/>
                        <a:gd name="T23" fmla="*/ 67 h 69"/>
                        <a:gd name="T24" fmla="*/ 135 w 168"/>
                        <a:gd name="T25" fmla="*/ 64 h 69"/>
                        <a:gd name="T26" fmla="*/ 145 w 168"/>
                        <a:gd name="T27" fmla="*/ 60 h 69"/>
                        <a:gd name="T28" fmla="*/ 155 w 168"/>
                        <a:gd name="T29" fmla="*/ 53 h 69"/>
                        <a:gd name="T30" fmla="*/ 167 w 168"/>
                        <a:gd name="T31" fmla="*/ 41 h 69"/>
                        <a:gd name="T32" fmla="*/ 0 w 168"/>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8" h="69">
                          <a:moveTo>
                            <a:pt x="0" y="0"/>
                          </a:moveTo>
                          <a:lnTo>
                            <a:pt x="3" y="11"/>
                          </a:lnTo>
                          <a:lnTo>
                            <a:pt x="8" y="20"/>
                          </a:lnTo>
                          <a:lnTo>
                            <a:pt x="13" y="28"/>
                          </a:lnTo>
                          <a:lnTo>
                            <a:pt x="23" y="38"/>
                          </a:lnTo>
                          <a:lnTo>
                            <a:pt x="33" y="45"/>
                          </a:lnTo>
                          <a:lnTo>
                            <a:pt x="44" y="53"/>
                          </a:lnTo>
                          <a:lnTo>
                            <a:pt x="57" y="60"/>
                          </a:lnTo>
                          <a:lnTo>
                            <a:pt x="69" y="63"/>
                          </a:lnTo>
                          <a:lnTo>
                            <a:pt x="87" y="67"/>
                          </a:lnTo>
                          <a:lnTo>
                            <a:pt x="101" y="68"/>
                          </a:lnTo>
                          <a:lnTo>
                            <a:pt x="123" y="67"/>
                          </a:lnTo>
                          <a:lnTo>
                            <a:pt x="135" y="64"/>
                          </a:lnTo>
                          <a:lnTo>
                            <a:pt x="145" y="60"/>
                          </a:lnTo>
                          <a:lnTo>
                            <a:pt x="155" y="53"/>
                          </a:lnTo>
                          <a:lnTo>
                            <a:pt x="167" y="41"/>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13" name="Freeform 20"/>
                    <p:cNvSpPr>
                      <a:spLocks/>
                    </p:cNvSpPr>
                    <p:nvPr/>
                  </p:nvSpPr>
                  <p:spPr bwMode="auto">
                    <a:xfrm>
                      <a:off x="3353" y="1883"/>
                      <a:ext cx="319" cy="421"/>
                    </a:xfrm>
                    <a:custGeom>
                      <a:avLst/>
                      <a:gdLst>
                        <a:gd name="T0" fmla="*/ 236 w 319"/>
                        <a:gd name="T1" fmla="*/ 385 h 421"/>
                        <a:gd name="T2" fmla="*/ 244 w 319"/>
                        <a:gd name="T3" fmla="*/ 373 h 421"/>
                        <a:gd name="T4" fmla="*/ 252 w 319"/>
                        <a:gd name="T5" fmla="*/ 360 h 421"/>
                        <a:gd name="T6" fmla="*/ 268 w 319"/>
                        <a:gd name="T7" fmla="*/ 324 h 421"/>
                        <a:gd name="T8" fmla="*/ 291 w 319"/>
                        <a:gd name="T9" fmla="*/ 269 h 421"/>
                        <a:gd name="T10" fmla="*/ 303 w 319"/>
                        <a:gd name="T11" fmla="*/ 225 h 421"/>
                        <a:gd name="T12" fmla="*/ 310 w 319"/>
                        <a:gd name="T13" fmla="*/ 185 h 421"/>
                        <a:gd name="T14" fmla="*/ 318 w 319"/>
                        <a:gd name="T15" fmla="*/ 128 h 421"/>
                        <a:gd name="T16" fmla="*/ 316 w 319"/>
                        <a:gd name="T17" fmla="*/ 78 h 421"/>
                        <a:gd name="T18" fmla="*/ 305 w 319"/>
                        <a:gd name="T19" fmla="*/ 50 h 421"/>
                        <a:gd name="T20" fmla="*/ 282 w 319"/>
                        <a:gd name="T21" fmla="*/ 28 h 421"/>
                        <a:gd name="T22" fmla="*/ 248 w 319"/>
                        <a:gd name="T23" fmla="*/ 10 h 421"/>
                        <a:gd name="T24" fmla="*/ 214 w 319"/>
                        <a:gd name="T25" fmla="*/ 2 h 421"/>
                        <a:gd name="T26" fmla="*/ 181 w 319"/>
                        <a:gd name="T27" fmla="*/ 0 h 421"/>
                        <a:gd name="T28" fmla="*/ 149 w 319"/>
                        <a:gd name="T29" fmla="*/ 3 h 421"/>
                        <a:gd name="T30" fmla="*/ 117 w 319"/>
                        <a:gd name="T31" fmla="*/ 8 h 421"/>
                        <a:gd name="T32" fmla="*/ 95 w 319"/>
                        <a:gd name="T33" fmla="*/ 16 h 421"/>
                        <a:gd name="T34" fmla="*/ 73 w 319"/>
                        <a:gd name="T35" fmla="*/ 31 h 421"/>
                        <a:gd name="T36" fmla="*/ 56 w 319"/>
                        <a:gd name="T37" fmla="*/ 51 h 421"/>
                        <a:gd name="T38" fmla="*/ 40 w 319"/>
                        <a:gd name="T39" fmla="*/ 79 h 421"/>
                        <a:gd name="T40" fmla="*/ 31 w 319"/>
                        <a:gd name="T41" fmla="*/ 104 h 421"/>
                        <a:gd name="T42" fmla="*/ 23 w 319"/>
                        <a:gd name="T43" fmla="*/ 132 h 421"/>
                        <a:gd name="T44" fmla="*/ 21 w 319"/>
                        <a:gd name="T45" fmla="*/ 164 h 421"/>
                        <a:gd name="T46" fmla="*/ 19 w 319"/>
                        <a:gd name="T47" fmla="*/ 184 h 421"/>
                        <a:gd name="T48" fmla="*/ 20 w 319"/>
                        <a:gd name="T49" fmla="*/ 198 h 421"/>
                        <a:gd name="T50" fmla="*/ 9 w 319"/>
                        <a:gd name="T51" fmla="*/ 200 h 421"/>
                        <a:gd name="T52" fmla="*/ 2 w 319"/>
                        <a:gd name="T53" fmla="*/ 207 h 421"/>
                        <a:gd name="T54" fmla="*/ 0 w 319"/>
                        <a:gd name="T55" fmla="*/ 215 h 421"/>
                        <a:gd name="T56" fmla="*/ 7 w 319"/>
                        <a:gd name="T57" fmla="*/ 234 h 421"/>
                        <a:gd name="T58" fmla="*/ 15 w 319"/>
                        <a:gd name="T59" fmla="*/ 242 h 421"/>
                        <a:gd name="T60" fmla="*/ 23 w 319"/>
                        <a:gd name="T61" fmla="*/ 254 h 421"/>
                        <a:gd name="T62" fmla="*/ 34 w 319"/>
                        <a:gd name="T63" fmla="*/ 263 h 421"/>
                        <a:gd name="T64" fmla="*/ 48 w 319"/>
                        <a:gd name="T65" fmla="*/ 263 h 421"/>
                        <a:gd name="T66" fmla="*/ 45 w 319"/>
                        <a:gd name="T67" fmla="*/ 285 h 421"/>
                        <a:gd name="T68" fmla="*/ 50 w 319"/>
                        <a:gd name="T69" fmla="*/ 310 h 421"/>
                        <a:gd name="T70" fmla="*/ 57 w 319"/>
                        <a:gd name="T71" fmla="*/ 333 h 421"/>
                        <a:gd name="T72" fmla="*/ 62 w 319"/>
                        <a:gd name="T73" fmla="*/ 351 h 421"/>
                        <a:gd name="T74" fmla="*/ 68 w 319"/>
                        <a:gd name="T75" fmla="*/ 364 h 421"/>
                        <a:gd name="T76" fmla="*/ 74 w 319"/>
                        <a:gd name="T77" fmla="*/ 373 h 421"/>
                        <a:gd name="T78" fmla="*/ 82 w 319"/>
                        <a:gd name="T79" fmla="*/ 383 h 421"/>
                        <a:gd name="T80" fmla="*/ 91 w 319"/>
                        <a:gd name="T81" fmla="*/ 393 h 421"/>
                        <a:gd name="T82" fmla="*/ 104 w 319"/>
                        <a:gd name="T83" fmla="*/ 402 h 421"/>
                        <a:gd name="T84" fmla="*/ 114 w 319"/>
                        <a:gd name="T85" fmla="*/ 408 h 421"/>
                        <a:gd name="T86" fmla="*/ 125 w 319"/>
                        <a:gd name="T87" fmla="*/ 413 h 421"/>
                        <a:gd name="T88" fmla="*/ 137 w 319"/>
                        <a:gd name="T89" fmla="*/ 415 h 421"/>
                        <a:gd name="T90" fmla="*/ 148 w 319"/>
                        <a:gd name="T91" fmla="*/ 417 h 421"/>
                        <a:gd name="T92" fmla="*/ 161 w 319"/>
                        <a:gd name="T93" fmla="*/ 419 h 421"/>
                        <a:gd name="T94" fmla="*/ 174 w 319"/>
                        <a:gd name="T95" fmla="*/ 420 h 421"/>
                        <a:gd name="T96" fmla="*/ 190 w 319"/>
                        <a:gd name="T97" fmla="*/ 418 h 421"/>
                        <a:gd name="T98" fmla="*/ 203 w 319"/>
                        <a:gd name="T99" fmla="*/ 414 h 421"/>
                        <a:gd name="T100" fmla="*/ 214 w 319"/>
                        <a:gd name="T101" fmla="*/ 409 h 421"/>
                        <a:gd name="T102" fmla="*/ 226 w 319"/>
                        <a:gd name="T103" fmla="*/ 397 h 421"/>
                        <a:gd name="T104" fmla="*/ 236 w 319"/>
                        <a:gd name="T105" fmla="*/ 385 h 4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9" h="421">
                          <a:moveTo>
                            <a:pt x="236" y="385"/>
                          </a:moveTo>
                          <a:lnTo>
                            <a:pt x="244" y="373"/>
                          </a:lnTo>
                          <a:lnTo>
                            <a:pt x="252" y="360"/>
                          </a:lnTo>
                          <a:lnTo>
                            <a:pt x="268" y="324"/>
                          </a:lnTo>
                          <a:lnTo>
                            <a:pt x="291" y="269"/>
                          </a:lnTo>
                          <a:lnTo>
                            <a:pt x="303" y="225"/>
                          </a:lnTo>
                          <a:lnTo>
                            <a:pt x="310" y="185"/>
                          </a:lnTo>
                          <a:lnTo>
                            <a:pt x="318" y="128"/>
                          </a:lnTo>
                          <a:lnTo>
                            <a:pt x="316" y="78"/>
                          </a:lnTo>
                          <a:lnTo>
                            <a:pt x="305" y="50"/>
                          </a:lnTo>
                          <a:lnTo>
                            <a:pt x="282" y="28"/>
                          </a:lnTo>
                          <a:lnTo>
                            <a:pt x="248" y="10"/>
                          </a:lnTo>
                          <a:lnTo>
                            <a:pt x="214" y="2"/>
                          </a:lnTo>
                          <a:lnTo>
                            <a:pt x="181" y="0"/>
                          </a:lnTo>
                          <a:lnTo>
                            <a:pt x="149" y="3"/>
                          </a:lnTo>
                          <a:lnTo>
                            <a:pt x="117" y="8"/>
                          </a:lnTo>
                          <a:lnTo>
                            <a:pt x="95" y="16"/>
                          </a:lnTo>
                          <a:lnTo>
                            <a:pt x="73" y="31"/>
                          </a:lnTo>
                          <a:lnTo>
                            <a:pt x="56" y="51"/>
                          </a:lnTo>
                          <a:lnTo>
                            <a:pt x="40" y="79"/>
                          </a:lnTo>
                          <a:lnTo>
                            <a:pt x="31" y="104"/>
                          </a:lnTo>
                          <a:lnTo>
                            <a:pt x="23" y="132"/>
                          </a:lnTo>
                          <a:lnTo>
                            <a:pt x="21" y="164"/>
                          </a:lnTo>
                          <a:lnTo>
                            <a:pt x="19" y="184"/>
                          </a:lnTo>
                          <a:lnTo>
                            <a:pt x="20" y="198"/>
                          </a:lnTo>
                          <a:lnTo>
                            <a:pt x="9" y="200"/>
                          </a:lnTo>
                          <a:lnTo>
                            <a:pt x="2" y="207"/>
                          </a:lnTo>
                          <a:lnTo>
                            <a:pt x="0" y="215"/>
                          </a:lnTo>
                          <a:lnTo>
                            <a:pt x="7" y="234"/>
                          </a:lnTo>
                          <a:lnTo>
                            <a:pt x="15" y="242"/>
                          </a:lnTo>
                          <a:lnTo>
                            <a:pt x="23" y="254"/>
                          </a:lnTo>
                          <a:lnTo>
                            <a:pt x="34" y="263"/>
                          </a:lnTo>
                          <a:lnTo>
                            <a:pt x="48" y="263"/>
                          </a:lnTo>
                          <a:lnTo>
                            <a:pt x="45" y="285"/>
                          </a:lnTo>
                          <a:lnTo>
                            <a:pt x="50" y="310"/>
                          </a:lnTo>
                          <a:lnTo>
                            <a:pt x="57" y="333"/>
                          </a:lnTo>
                          <a:lnTo>
                            <a:pt x="62" y="351"/>
                          </a:lnTo>
                          <a:lnTo>
                            <a:pt x="68" y="364"/>
                          </a:lnTo>
                          <a:lnTo>
                            <a:pt x="74" y="373"/>
                          </a:lnTo>
                          <a:lnTo>
                            <a:pt x="82" y="383"/>
                          </a:lnTo>
                          <a:lnTo>
                            <a:pt x="91" y="393"/>
                          </a:lnTo>
                          <a:lnTo>
                            <a:pt x="104" y="402"/>
                          </a:lnTo>
                          <a:lnTo>
                            <a:pt x="114" y="408"/>
                          </a:lnTo>
                          <a:lnTo>
                            <a:pt x="125" y="413"/>
                          </a:lnTo>
                          <a:lnTo>
                            <a:pt x="137" y="415"/>
                          </a:lnTo>
                          <a:lnTo>
                            <a:pt x="148" y="417"/>
                          </a:lnTo>
                          <a:lnTo>
                            <a:pt x="161" y="419"/>
                          </a:lnTo>
                          <a:lnTo>
                            <a:pt x="174" y="420"/>
                          </a:lnTo>
                          <a:lnTo>
                            <a:pt x="190" y="418"/>
                          </a:lnTo>
                          <a:lnTo>
                            <a:pt x="203" y="414"/>
                          </a:lnTo>
                          <a:lnTo>
                            <a:pt x="214" y="409"/>
                          </a:lnTo>
                          <a:lnTo>
                            <a:pt x="226" y="397"/>
                          </a:lnTo>
                          <a:lnTo>
                            <a:pt x="236" y="385"/>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14" name="Freeform 21"/>
                    <p:cNvSpPr>
                      <a:spLocks/>
                    </p:cNvSpPr>
                    <p:nvPr/>
                  </p:nvSpPr>
                  <p:spPr bwMode="auto">
                    <a:xfrm>
                      <a:off x="3490" y="2153"/>
                      <a:ext cx="155" cy="152"/>
                    </a:xfrm>
                    <a:custGeom>
                      <a:avLst/>
                      <a:gdLst>
                        <a:gd name="T0" fmla="*/ 99 w 155"/>
                        <a:gd name="T1" fmla="*/ 115 h 152"/>
                        <a:gd name="T2" fmla="*/ 107 w 155"/>
                        <a:gd name="T3" fmla="*/ 103 h 152"/>
                        <a:gd name="T4" fmla="*/ 115 w 155"/>
                        <a:gd name="T5" fmla="*/ 90 h 152"/>
                        <a:gd name="T6" fmla="*/ 131 w 155"/>
                        <a:gd name="T7" fmla="*/ 55 h 152"/>
                        <a:gd name="T8" fmla="*/ 154 w 155"/>
                        <a:gd name="T9" fmla="*/ 0 h 152"/>
                        <a:gd name="T10" fmla="*/ 138 w 155"/>
                        <a:gd name="T11" fmla="*/ 23 h 152"/>
                        <a:gd name="T12" fmla="*/ 123 w 155"/>
                        <a:gd name="T13" fmla="*/ 45 h 152"/>
                        <a:gd name="T14" fmla="*/ 115 w 155"/>
                        <a:gd name="T15" fmla="*/ 62 h 152"/>
                        <a:gd name="T16" fmla="*/ 111 w 155"/>
                        <a:gd name="T17" fmla="*/ 75 h 152"/>
                        <a:gd name="T18" fmla="*/ 103 w 155"/>
                        <a:gd name="T19" fmla="*/ 93 h 152"/>
                        <a:gd name="T20" fmla="*/ 95 w 155"/>
                        <a:gd name="T21" fmla="*/ 108 h 152"/>
                        <a:gd name="T22" fmla="*/ 86 w 155"/>
                        <a:gd name="T23" fmla="*/ 117 h 152"/>
                        <a:gd name="T24" fmla="*/ 78 w 155"/>
                        <a:gd name="T25" fmla="*/ 125 h 152"/>
                        <a:gd name="T26" fmla="*/ 68 w 155"/>
                        <a:gd name="T27" fmla="*/ 131 h 152"/>
                        <a:gd name="T28" fmla="*/ 54 w 155"/>
                        <a:gd name="T29" fmla="*/ 126 h 152"/>
                        <a:gd name="T30" fmla="*/ 50 w 155"/>
                        <a:gd name="T31" fmla="*/ 117 h 152"/>
                        <a:gd name="T32" fmla="*/ 39 w 155"/>
                        <a:gd name="T33" fmla="*/ 107 h 152"/>
                        <a:gd name="T34" fmla="*/ 42 w 155"/>
                        <a:gd name="T35" fmla="*/ 125 h 152"/>
                        <a:gd name="T36" fmla="*/ 34 w 155"/>
                        <a:gd name="T37" fmla="*/ 137 h 152"/>
                        <a:gd name="T38" fmla="*/ 25 w 155"/>
                        <a:gd name="T39" fmla="*/ 143 h 152"/>
                        <a:gd name="T40" fmla="*/ 0 w 155"/>
                        <a:gd name="T41" fmla="*/ 146 h 152"/>
                        <a:gd name="T42" fmla="*/ 11 w 155"/>
                        <a:gd name="T43" fmla="*/ 148 h 152"/>
                        <a:gd name="T44" fmla="*/ 24 w 155"/>
                        <a:gd name="T45" fmla="*/ 150 h 152"/>
                        <a:gd name="T46" fmla="*/ 37 w 155"/>
                        <a:gd name="T47" fmla="*/ 151 h 152"/>
                        <a:gd name="T48" fmla="*/ 53 w 155"/>
                        <a:gd name="T49" fmla="*/ 149 h 152"/>
                        <a:gd name="T50" fmla="*/ 66 w 155"/>
                        <a:gd name="T51" fmla="*/ 145 h 152"/>
                        <a:gd name="T52" fmla="*/ 77 w 155"/>
                        <a:gd name="T53" fmla="*/ 139 h 152"/>
                        <a:gd name="T54" fmla="*/ 89 w 155"/>
                        <a:gd name="T55" fmla="*/ 128 h 152"/>
                        <a:gd name="T56" fmla="*/ 99 w 155"/>
                        <a:gd name="T57" fmla="*/ 115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55" h="152">
                          <a:moveTo>
                            <a:pt x="99" y="115"/>
                          </a:moveTo>
                          <a:lnTo>
                            <a:pt x="107" y="103"/>
                          </a:lnTo>
                          <a:lnTo>
                            <a:pt x="115" y="90"/>
                          </a:lnTo>
                          <a:lnTo>
                            <a:pt x="131" y="55"/>
                          </a:lnTo>
                          <a:lnTo>
                            <a:pt x="154" y="0"/>
                          </a:lnTo>
                          <a:lnTo>
                            <a:pt x="138" y="23"/>
                          </a:lnTo>
                          <a:lnTo>
                            <a:pt x="123" y="45"/>
                          </a:lnTo>
                          <a:lnTo>
                            <a:pt x="115" y="62"/>
                          </a:lnTo>
                          <a:lnTo>
                            <a:pt x="111" y="75"/>
                          </a:lnTo>
                          <a:lnTo>
                            <a:pt x="103" y="93"/>
                          </a:lnTo>
                          <a:lnTo>
                            <a:pt x="95" y="108"/>
                          </a:lnTo>
                          <a:lnTo>
                            <a:pt x="86" y="117"/>
                          </a:lnTo>
                          <a:lnTo>
                            <a:pt x="78" y="125"/>
                          </a:lnTo>
                          <a:lnTo>
                            <a:pt x="68" y="131"/>
                          </a:lnTo>
                          <a:lnTo>
                            <a:pt x="54" y="126"/>
                          </a:lnTo>
                          <a:lnTo>
                            <a:pt x="50" y="117"/>
                          </a:lnTo>
                          <a:lnTo>
                            <a:pt x="39" y="107"/>
                          </a:lnTo>
                          <a:lnTo>
                            <a:pt x="42" y="125"/>
                          </a:lnTo>
                          <a:lnTo>
                            <a:pt x="34" y="137"/>
                          </a:lnTo>
                          <a:lnTo>
                            <a:pt x="25" y="143"/>
                          </a:lnTo>
                          <a:lnTo>
                            <a:pt x="0" y="146"/>
                          </a:lnTo>
                          <a:lnTo>
                            <a:pt x="11" y="148"/>
                          </a:lnTo>
                          <a:lnTo>
                            <a:pt x="24" y="150"/>
                          </a:lnTo>
                          <a:lnTo>
                            <a:pt x="37" y="151"/>
                          </a:lnTo>
                          <a:lnTo>
                            <a:pt x="53" y="149"/>
                          </a:lnTo>
                          <a:lnTo>
                            <a:pt x="66" y="145"/>
                          </a:lnTo>
                          <a:lnTo>
                            <a:pt x="77" y="139"/>
                          </a:lnTo>
                          <a:lnTo>
                            <a:pt x="89" y="128"/>
                          </a:lnTo>
                          <a:lnTo>
                            <a:pt x="99" y="11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511" name="Freeform 22"/>
                  <p:cNvSpPr>
                    <a:spLocks/>
                  </p:cNvSpPr>
                  <p:nvPr/>
                </p:nvSpPr>
                <p:spPr bwMode="auto">
                  <a:xfrm>
                    <a:off x="3354" y="2092"/>
                    <a:ext cx="68" cy="144"/>
                  </a:xfrm>
                  <a:custGeom>
                    <a:avLst/>
                    <a:gdLst>
                      <a:gd name="T0" fmla="*/ 62 w 68"/>
                      <a:gd name="T1" fmla="*/ 117 h 144"/>
                      <a:gd name="T2" fmla="*/ 58 w 68"/>
                      <a:gd name="T3" fmla="*/ 107 h 144"/>
                      <a:gd name="T4" fmla="*/ 58 w 68"/>
                      <a:gd name="T5" fmla="*/ 96 h 144"/>
                      <a:gd name="T6" fmla="*/ 59 w 68"/>
                      <a:gd name="T7" fmla="*/ 87 h 144"/>
                      <a:gd name="T8" fmla="*/ 62 w 68"/>
                      <a:gd name="T9" fmla="*/ 77 h 144"/>
                      <a:gd name="T10" fmla="*/ 64 w 68"/>
                      <a:gd name="T11" fmla="*/ 66 h 144"/>
                      <a:gd name="T12" fmla="*/ 64 w 68"/>
                      <a:gd name="T13" fmla="*/ 57 h 144"/>
                      <a:gd name="T14" fmla="*/ 64 w 68"/>
                      <a:gd name="T15" fmla="*/ 48 h 144"/>
                      <a:gd name="T16" fmla="*/ 67 w 68"/>
                      <a:gd name="T17" fmla="*/ 37 h 144"/>
                      <a:gd name="T18" fmla="*/ 63 w 68"/>
                      <a:gd name="T19" fmla="*/ 33 h 144"/>
                      <a:gd name="T20" fmla="*/ 57 w 68"/>
                      <a:gd name="T21" fmla="*/ 27 h 144"/>
                      <a:gd name="T22" fmla="*/ 53 w 68"/>
                      <a:gd name="T23" fmla="*/ 19 h 144"/>
                      <a:gd name="T24" fmla="*/ 51 w 68"/>
                      <a:gd name="T25" fmla="*/ 15 h 144"/>
                      <a:gd name="T26" fmla="*/ 49 w 68"/>
                      <a:gd name="T27" fmla="*/ 9 h 144"/>
                      <a:gd name="T28" fmla="*/ 43 w 68"/>
                      <a:gd name="T29" fmla="*/ 3 h 144"/>
                      <a:gd name="T30" fmla="*/ 38 w 68"/>
                      <a:gd name="T31" fmla="*/ 5 h 144"/>
                      <a:gd name="T32" fmla="*/ 2 w 68"/>
                      <a:gd name="T33" fmla="*/ 0 h 144"/>
                      <a:gd name="T34" fmla="*/ 0 w 68"/>
                      <a:gd name="T35" fmla="*/ 8 h 144"/>
                      <a:gd name="T36" fmla="*/ 6 w 68"/>
                      <a:gd name="T37" fmla="*/ 26 h 144"/>
                      <a:gd name="T38" fmla="*/ 15 w 68"/>
                      <a:gd name="T39" fmla="*/ 35 h 144"/>
                      <a:gd name="T40" fmla="*/ 22 w 68"/>
                      <a:gd name="T41" fmla="*/ 47 h 144"/>
                      <a:gd name="T42" fmla="*/ 34 w 68"/>
                      <a:gd name="T43" fmla="*/ 55 h 144"/>
                      <a:gd name="T44" fmla="*/ 48 w 68"/>
                      <a:gd name="T45" fmla="*/ 55 h 144"/>
                      <a:gd name="T46" fmla="*/ 45 w 68"/>
                      <a:gd name="T47" fmla="*/ 78 h 144"/>
                      <a:gd name="T48" fmla="*/ 50 w 68"/>
                      <a:gd name="T49" fmla="*/ 102 h 144"/>
                      <a:gd name="T50" fmla="*/ 57 w 68"/>
                      <a:gd name="T51" fmla="*/ 126 h 144"/>
                      <a:gd name="T52" fmla="*/ 62 w 68"/>
                      <a:gd name="T53" fmla="*/ 143 h 144"/>
                      <a:gd name="T54" fmla="*/ 62 w 68"/>
                      <a:gd name="T55" fmla="*/ 11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8" h="144">
                        <a:moveTo>
                          <a:pt x="62" y="117"/>
                        </a:moveTo>
                        <a:lnTo>
                          <a:pt x="58" y="107"/>
                        </a:lnTo>
                        <a:lnTo>
                          <a:pt x="58" y="96"/>
                        </a:lnTo>
                        <a:lnTo>
                          <a:pt x="59" y="87"/>
                        </a:lnTo>
                        <a:lnTo>
                          <a:pt x="62" y="77"/>
                        </a:lnTo>
                        <a:lnTo>
                          <a:pt x="64" y="66"/>
                        </a:lnTo>
                        <a:lnTo>
                          <a:pt x="64" y="57"/>
                        </a:lnTo>
                        <a:lnTo>
                          <a:pt x="64" y="48"/>
                        </a:lnTo>
                        <a:lnTo>
                          <a:pt x="67" y="37"/>
                        </a:lnTo>
                        <a:lnTo>
                          <a:pt x="63" y="33"/>
                        </a:lnTo>
                        <a:lnTo>
                          <a:pt x="57" y="27"/>
                        </a:lnTo>
                        <a:lnTo>
                          <a:pt x="53" y="19"/>
                        </a:lnTo>
                        <a:lnTo>
                          <a:pt x="51" y="15"/>
                        </a:lnTo>
                        <a:lnTo>
                          <a:pt x="49" y="9"/>
                        </a:lnTo>
                        <a:lnTo>
                          <a:pt x="43" y="3"/>
                        </a:lnTo>
                        <a:lnTo>
                          <a:pt x="38" y="5"/>
                        </a:lnTo>
                        <a:lnTo>
                          <a:pt x="2" y="0"/>
                        </a:lnTo>
                        <a:lnTo>
                          <a:pt x="0" y="8"/>
                        </a:lnTo>
                        <a:lnTo>
                          <a:pt x="6" y="26"/>
                        </a:lnTo>
                        <a:lnTo>
                          <a:pt x="15" y="35"/>
                        </a:lnTo>
                        <a:lnTo>
                          <a:pt x="22" y="47"/>
                        </a:lnTo>
                        <a:lnTo>
                          <a:pt x="34" y="55"/>
                        </a:lnTo>
                        <a:lnTo>
                          <a:pt x="48" y="55"/>
                        </a:lnTo>
                        <a:lnTo>
                          <a:pt x="45" y="78"/>
                        </a:lnTo>
                        <a:lnTo>
                          <a:pt x="50" y="102"/>
                        </a:lnTo>
                        <a:lnTo>
                          <a:pt x="57" y="126"/>
                        </a:lnTo>
                        <a:lnTo>
                          <a:pt x="62" y="143"/>
                        </a:lnTo>
                        <a:lnTo>
                          <a:pt x="62" y="117"/>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87" name="Group 23"/>
                <p:cNvGrpSpPr>
                  <a:grpSpLocks/>
                </p:cNvGrpSpPr>
                <p:nvPr/>
              </p:nvGrpSpPr>
              <p:grpSpPr bwMode="auto">
                <a:xfrm>
                  <a:off x="3430" y="2022"/>
                  <a:ext cx="198" cy="222"/>
                  <a:chOff x="3430" y="2022"/>
                  <a:chExt cx="198" cy="222"/>
                </a:xfrm>
              </p:grpSpPr>
              <p:grpSp>
                <p:nvGrpSpPr>
                  <p:cNvPr id="18496" name="Group 24"/>
                  <p:cNvGrpSpPr>
                    <a:grpSpLocks/>
                  </p:cNvGrpSpPr>
                  <p:nvPr/>
                </p:nvGrpSpPr>
                <p:grpSpPr bwMode="auto">
                  <a:xfrm>
                    <a:off x="3474" y="2198"/>
                    <a:ext cx="81" cy="46"/>
                    <a:chOff x="3474" y="2198"/>
                    <a:chExt cx="81" cy="46"/>
                  </a:xfrm>
                </p:grpSpPr>
                <p:sp>
                  <p:nvSpPr>
                    <p:cNvPr id="18507" name="Oval 25"/>
                    <p:cNvSpPr>
                      <a:spLocks noChangeArrowheads="1"/>
                    </p:cNvSpPr>
                    <p:nvPr/>
                  </p:nvSpPr>
                  <p:spPr bwMode="auto">
                    <a:xfrm>
                      <a:off x="3483" y="2212"/>
                      <a:ext cx="57" cy="19"/>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8508" name="Freeform 26"/>
                    <p:cNvSpPr>
                      <a:spLocks/>
                    </p:cNvSpPr>
                    <p:nvPr/>
                  </p:nvSpPr>
                  <p:spPr bwMode="auto">
                    <a:xfrm>
                      <a:off x="3474" y="2198"/>
                      <a:ext cx="81" cy="29"/>
                    </a:xfrm>
                    <a:custGeom>
                      <a:avLst/>
                      <a:gdLst>
                        <a:gd name="T0" fmla="*/ 0 w 81"/>
                        <a:gd name="T1" fmla="*/ 16 h 29"/>
                        <a:gd name="T2" fmla="*/ 7 w 81"/>
                        <a:gd name="T3" fmla="*/ 10 h 29"/>
                        <a:gd name="T4" fmla="*/ 12 w 81"/>
                        <a:gd name="T5" fmla="*/ 7 h 29"/>
                        <a:gd name="T6" fmla="*/ 17 w 81"/>
                        <a:gd name="T7" fmla="*/ 4 h 29"/>
                        <a:gd name="T8" fmla="*/ 23 w 81"/>
                        <a:gd name="T9" fmla="*/ 0 h 29"/>
                        <a:gd name="T10" fmla="*/ 30 w 81"/>
                        <a:gd name="T11" fmla="*/ 0 h 29"/>
                        <a:gd name="T12" fmla="*/ 37 w 81"/>
                        <a:gd name="T13" fmla="*/ 1 h 29"/>
                        <a:gd name="T14" fmla="*/ 42 w 81"/>
                        <a:gd name="T15" fmla="*/ 5 h 29"/>
                        <a:gd name="T16" fmla="*/ 47 w 81"/>
                        <a:gd name="T17" fmla="*/ 5 h 29"/>
                        <a:gd name="T18" fmla="*/ 52 w 81"/>
                        <a:gd name="T19" fmla="*/ 5 h 29"/>
                        <a:gd name="T20" fmla="*/ 59 w 81"/>
                        <a:gd name="T21" fmla="*/ 5 h 29"/>
                        <a:gd name="T22" fmla="*/ 66 w 81"/>
                        <a:gd name="T23" fmla="*/ 9 h 29"/>
                        <a:gd name="T24" fmla="*/ 70 w 81"/>
                        <a:gd name="T25" fmla="*/ 14 h 29"/>
                        <a:gd name="T26" fmla="*/ 72 w 81"/>
                        <a:gd name="T27" fmla="*/ 19 h 29"/>
                        <a:gd name="T28" fmla="*/ 76 w 81"/>
                        <a:gd name="T29" fmla="*/ 24 h 29"/>
                        <a:gd name="T30" fmla="*/ 80 w 81"/>
                        <a:gd name="T31" fmla="*/ 28 h 29"/>
                        <a:gd name="T32" fmla="*/ 58 w 81"/>
                        <a:gd name="T33" fmla="*/ 25 h 29"/>
                        <a:gd name="T34" fmla="*/ 50 w 81"/>
                        <a:gd name="T35" fmla="*/ 23 h 29"/>
                        <a:gd name="T36" fmla="*/ 44 w 81"/>
                        <a:gd name="T37" fmla="*/ 21 h 29"/>
                        <a:gd name="T38" fmla="*/ 38 w 81"/>
                        <a:gd name="T39" fmla="*/ 18 h 29"/>
                        <a:gd name="T40" fmla="*/ 33 w 81"/>
                        <a:gd name="T41" fmla="*/ 19 h 29"/>
                        <a:gd name="T42" fmla="*/ 28 w 81"/>
                        <a:gd name="T43" fmla="*/ 18 h 29"/>
                        <a:gd name="T44" fmla="*/ 18 w 81"/>
                        <a:gd name="T45" fmla="*/ 19 h 29"/>
                        <a:gd name="T46" fmla="*/ 11 w 81"/>
                        <a:gd name="T47" fmla="*/ 18 h 29"/>
                        <a:gd name="T48" fmla="*/ 0 w 81"/>
                        <a:gd name="T49" fmla="*/ 16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29">
                          <a:moveTo>
                            <a:pt x="0" y="16"/>
                          </a:moveTo>
                          <a:lnTo>
                            <a:pt x="7" y="10"/>
                          </a:lnTo>
                          <a:lnTo>
                            <a:pt x="12" y="7"/>
                          </a:lnTo>
                          <a:lnTo>
                            <a:pt x="17" y="4"/>
                          </a:lnTo>
                          <a:lnTo>
                            <a:pt x="23" y="0"/>
                          </a:lnTo>
                          <a:lnTo>
                            <a:pt x="30" y="0"/>
                          </a:lnTo>
                          <a:lnTo>
                            <a:pt x="37" y="1"/>
                          </a:lnTo>
                          <a:lnTo>
                            <a:pt x="42" y="5"/>
                          </a:lnTo>
                          <a:lnTo>
                            <a:pt x="47" y="5"/>
                          </a:lnTo>
                          <a:lnTo>
                            <a:pt x="52" y="5"/>
                          </a:lnTo>
                          <a:lnTo>
                            <a:pt x="59" y="5"/>
                          </a:lnTo>
                          <a:lnTo>
                            <a:pt x="66" y="9"/>
                          </a:lnTo>
                          <a:lnTo>
                            <a:pt x="70" y="14"/>
                          </a:lnTo>
                          <a:lnTo>
                            <a:pt x="72" y="19"/>
                          </a:lnTo>
                          <a:lnTo>
                            <a:pt x="76" y="24"/>
                          </a:lnTo>
                          <a:lnTo>
                            <a:pt x="80" y="28"/>
                          </a:lnTo>
                          <a:lnTo>
                            <a:pt x="58" y="25"/>
                          </a:lnTo>
                          <a:lnTo>
                            <a:pt x="50" y="23"/>
                          </a:lnTo>
                          <a:lnTo>
                            <a:pt x="44" y="21"/>
                          </a:lnTo>
                          <a:lnTo>
                            <a:pt x="38" y="18"/>
                          </a:lnTo>
                          <a:lnTo>
                            <a:pt x="33" y="19"/>
                          </a:lnTo>
                          <a:lnTo>
                            <a:pt x="28" y="18"/>
                          </a:lnTo>
                          <a:lnTo>
                            <a:pt x="18" y="19"/>
                          </a:lnTo>
                          <a:lnTo>
                            <a:pt x="11" y="18"/>
                          </a:lnTo>
                          <a:lnTo>
                            <a:pt x="0"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9" name="Freeform 27"/>
                    <p:cNvSpPr>
                      <a:spLocks/>
                    </p:cNvSpPr>
                    <p:nvPr/>
                  </p:nvSpPr>
                  <p:spPr bwMode="auto">
                    <a:xfrm>
                      <a:off x="3474" y="2214"/>
                      <a:ext cx="80" cy="30"/>
                    </a:xfrm>
                    <a:custGeom>
                      <a:avLst/>
                      <a:gdLst>
                        <a:gd name="T0" fmla="*/ 0 w 80"/>
                        <a:gd name="T1" fmla="*/ 0 h 30"/>
                        <a:gd name="T2" fmla="*/ 8 w 80"/>
                        <a:gd name="T3" fmla="*/ 1 h 30"/>
                        <a:gd name="T4" fmla="*/ 16 w 80"/>
                        <a:gd name="T5" fmla="*/ 4 h 30"/>
                        <a:gd name="T6" fmla="*/ 21 w 80"/>
                        <a:gd name="T7" fmla="*/ 4 h 30"/>
                        <a:gd name="T8" fmla="*/ 26 w 80"/>
                        <a:gd name="T9" fmla="*/ 5 h 30"/>
                        <a:gd name="T10" fmla="*/ 32 w 80"/>
                        <a:gd name="T11" fmla="*/ 5 h 30"/>
                        <a:gd name="T12" fmla="*/ 37 w 80"/>
                        <a:gd name="T13" fmla="*/ 8 h 30"/>
                        <a:gd name="T14" fmla="*/ 42 w 80"/>
                        <a:gd name="T15" fmla="*/ 8 h 30"/>
                        <a:gd name="T16" fmla="*/ 48 w 80"/>
                        <a:gd name="T17" fmla="*/ 8 h 30"/>
                        <a:gd name="T18" fmla="*/ 56 w 80"/>
                        <a:gd name="T19" fmla="*/ 9 h 30"/>
                        <a:gd name="T20" fmla="*/ 63 w 80"/>
                        <a:gd name="T21" fmla="*/ 9 h 30"/>
                        <a:gd name="T22" fmla="*/ 71 w 80"/>
                        <a:gd name="T23" fmla="*/ 10 h 30"/>
                        <a:gd name="T24" fmla="*/ 79 w 80"/>
                        <a:gd name="T25" fmla="*/ 12 h 30"/>
                        <a:gd name="T26" fmla="*/ 74 w 80"/>
                        <a:gd name="T27" fmla="*/ 17 h 30"/>
                        <a:gd name="T28" fmla="*/ 64 w 80"/>
                        <a:gd name="T29" fmla="*/ 24 h 30"/>
                        <a:gd name="T30" fmla="*/ 56 w 80"/>
                        <a:gd name="T31" fmla="*/ 28 h 30"/>
                        <a:gd name="T32" fmla="*/ 49 w 80"/>
                        <a:gd name="T33" fmla="*/ 29 h 30"/>
                        <a:gd name="T34" fmla="*/ 42 w 80"/>
                        <a:gd name="T35" fmla="*/ 29 h 30"/>
                        <a:gd name="T36" fmla="*/ 35 w 80"/>
                        <a:gd name="T37" fmla="*/ 29 h 30"/>
                        <a:gd name="T38" fmla="*/ 28 w 80"/>
                        <a:gd name="T39" fmla="*/ 26 h 30"/>
                        <a:gd name="T40" fmla="*/ 21 w 80"/>
                        <a:gd name="T41" fmla="*/ 22 h 30"/>
                        <a:gd name="T42" fmla="*/ 15 w 80"/>
                        <a:gd name="T43" fmla="*/ 17 h 30"/>
                        <a:gd name="T44" fmla="*/ 10 w 80"/>
                        <a:gd name="T45" fmla="*/ 11 h 30"/>
                        <a:gd name="T46" fmla="*/ 6 w 80"/>
                        <a:gd name="T47" fmla="*/ 5 h 30"/>
                        <a:gd name="T48" fmla="*/ 0 w 80"/>
                        <a:gd name="T49" fmla="*/ 0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0" h="30">
                          <a:moveTo>
                            <a:pt x="0" y="0"/>
                          </a:moveTo>
                          <a:lnTo>
                            <a:pt x="8" y="1"/>
                          </a:lnTo>
                          <a:lnTo>
                            <a:pt x="16" y="4"/>
                          </a:lnTo>
                          <a:lnTo>
                            <a:pt x="21" y="4"/>
                          </a:lnTo>
                          <a:lnTo>
                            <a:pt x="26" y="5"/>
                          </a:lnTo>
                          <a:lnTo>
                            <a:pt x="32" y="5"/>
                          </a:lnTo>
                          <a:lnTo>
                            <a:pt x="37" y="8"/>
                          </a:lnTo>
                          <a:lnTo>
                            <a:pt x="42" y="8"/>
                          </a:lnTo>
                          <a:lnTo>
                            <a:pt x="48" y="8"/>
                          </a:lnTo>
                          <a:lnTo>
                            <a:pt x="56" y="9"/>
                          </a:lnTo>
                          <a:lnTo>
                            <a:pt x="63" y="9"/>
                          </a:lnTo>
                          <a:lnTo>
                            <a:pt x="71" y="10"/>
                          </a:lnTo>
                          <a:lnTo>
                            <a:pt x="79" y="12"/>
                          </a:lnTo>
                          <a:lnTo>
                            <a:pt x="74" y="17"/>
                          </a:lnTo>
                          <a:lnTo>
                            <a:pt x="64" y="24"/>
                          </a:lnTo>
                          <a:lnTo>
                            <a:pt x="56" y="28"/>
                          </a:lnTo>
                          <a:lnTo>
                            <a:pt x="49" y="29"/>
                          </a:lnTo>
                          <a:lnTo>
                            <a:pt x="42" y="29"/>
                          </a:lnTo>
                          <a:lnTo>
                            <a:pt x="35" y="29"/>
                          </a:lnTo>
                          <a:lnTo>
                            <a:pt x="28" y="26"/>
                          </a:lnTo>
                          <a:lnTo>
                            <a:pt x="21" y="22"/>
                          </a:lnTo>
                          <a:lnTo>
                            <a:pt x="15" y="17"/>
                          </a:lnTo>
                          <a:lnTo>
                            <a:pt x="10" y="11"/>
                          </a:lnTo>
                          <a:lnTo>
                            <a:pt x="6" y="5"/>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97" name="Group 28"/>
                  <p:cNvGrpSpPr>
                    <a:grpSpLocks/>
                  </p:cNvGrpSpPr>
                  <p:nvPr/>
                </p:nvGrpSpPr>
                <p:grpSpPr bwMode="auto">
                  <a:xfrm>
                    <a:off x="3430" y="2022"/>
                    <a:ext cx="198" cy="86"/>
                    <a:chOff x="3430" y="2022"/>
                    <a:chExt cx="198" cy="86"/>
                  </a:xfrm>
                </p:grpSpPr>
                <p:grpSp>
                  <p:nvGrpSpPr>
                    <p:cNvPr id="18499" name="Group 29"/>
                    <p:cNvGrpSpPr>
                      <a:grpSpLocks/>
                    </p:cNvGrpSpPr>
                    <p:nvPr/>
                  </p:nvGrpSpPr>
                  <p:grpSpPr bwMode="auto">
                    <a:xfrm>
                      <a:off x="3430" y="2022"/>
                      <a:ext cx="82" cy="61"/>
                      <a:chOff x="3430" y="2022"/>
                      <a:chExt cx="82" cy="61"/>
                    </a:xfrm>
                  </p:grpSpPr>
                  <p:sp>
                    <p:nvSpPr>
                      <p:cNvPr id="18504" name="Freeform 30"/>
                      <p:cNvSpPr>
                        <a:spLocks/>
                      </p:cNvSpPr>
                      <p:nvPr/>
                    </p:nvSpPr>
                    <p:spPr bwMode="auto">
                      <a:xfrm>
                        <a:off x="3437" y="2022"/>
                        <a:ext cx="75" cy="41"/>
                      </a:xfrm>
                      <a:custGeom>
                        <a:avLst/>
                        <a:gdLst>
                          <a:gd name="T0" fmla="*/ 2 w 75"/>
                          <a:gd name="T1" fmla="*/ 9 h 41"/>
                          <a:gd name="T2" fmla="*/ 19 w 75"/>
                          <a:gd name="T3" fmla="*/ 1 h 41"/>
                          <a:gd name="T4" fmla="*/ 28 w 75"/>
                          <a:gd name="T5" fmla="*/ 0 h 41"/>
                          <a:gd name="T6" fmla="*/ 34 w 75"/>
                          <a:gd name="T7" fmla="*/ 0 h 41"/>
                          <a:gd name="T8" fmla="*/ 46 w 75"/>
                          <a:gd name="T9" fmla="*/ 2 h 41"/>
                          <a:gd name="T10" fmla="*/ 55 w 75"/>
                          <a:gd name="T11" fmla="*/ 7 h 41"/>
                          <a:gd name="T12" fmla="*/ 62 w 75"/>
                          <a:gd name="T13" fmla="*/ 13 h 41"/>
                          <a:gd name="T14" fmla="*/ 68 w 75"/>
                          <a:gd name="T15" fmla="*/ 22 h 41"/>
                          <a:gd name="T16" fmla="*/ 72 w 75"/>
                          <a:gd name="T17" fmla="*/ 30 h 41"/>
                          <a:gd name="T18" fmla="*/ 74 w 75"/>
                          <a:gd name="T19" fmla="*/ 40 h 41"/>
                          <a:gd name="T20" fmla="*/ 62 w 75"/>
                          <a:gd name="T21" fmla="*/ 30 h 41"/>
                          <a:gd name="T22" fmla="*/ 53 w 75"/>
                          <a:gd name="T23" fmla="*/ 21 h 41"/>
                          <a:gd name="T24" fmla="*/ 46 w 75"/>
                          <a:gd name="T25" fmla="*/ 13 h 41"/>
                          <a:gd name="T26" fmla="*/ 37 w 75"/>
                          <a:gd name="T27" fmla="*/ 7 h 41"/>
                          <a:gd name="T28" fmla="*/ 25 w 75"/>
                          <a:gd name="T29" fmla="*/ 5 h 41"/>
                          <a:gd name="T30" fmla="*/ 17 w 75"/>
                          <a:gd name="T31" fmla="*/ 6 h 41"/>
                          <a:gd name="T32" fmla="*/ 0 w 75"/>
                          <a:gd name="T33" fmla="*/ 13 h 41"/>
                          <a:gd name="T34" fmla="*/ 2 w 75"/>
                          <a:gd name="T35" fmla="*/ 9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41">
                            <a:moveTo>
                              <a:pt x="2" y="9"/>
                            </a:moveTo>
                            <a:lnTo>
                              <a:pt x="19" y="1"/>
                            </a:lnTo>
                            <a:lnTo>
                              <a:pt x="28" y="0"/>
                            </a:lnTo>
                            <a:lnTo>
                              <a:pt x="34" y="0"/>
                            </a:lnTo>
                            <a:lnTo>
                              <a:pt x="46" y="2"/>
                            </a:lnTo>
                            <a:lnTo>
                              <a:pt x="55" y="7"/>
                            </a:lnTo>
                            <a:lnTo>
                              <a:pt x="62" y="13"/>
                            </a:lnTo>
                            <a:lnTo>
                              <a:pt x="68" y="22"/>
                            </a:lnTo>
                            <a:lnTo>
                              <a:pt x="72" y="30"/>
                            </a:lnTo>
                            <a:lnTo>
                              <a:pt x="74" y="40"/>
                            </a:lnTo>
                            <a:lnTo>
                              <a:pt x="62" y="30"/>
                            </a:lnTo>
                            <a:lnTo>
                              <a:pt x="53" y="21"/>
                            </a:lnTo>
                            <a:lnTo>
                              <a:pt x="46" y="13"/>
                            </a:lnTo>
                            <a:lnTo>
                              <a:pt x="37" y="7"/>
                            </a:lnTo>
                            <a:lnTo>
                              <a:pt x="25" y="5"/>
                            </a:lnTo>
                            <a:lnTo>
                              <a:pt x="17" y="6"/>
                            </a:lnTo>
                            <a:lnTo>
                              <a:pt x="0" y="13"/>
                            </a:lnTo>
                            <a:lnTo>
                              <a:pt x="2" y="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5" name="Freeform 31"/>
                      <p:cNvSpPr>
                        <a:spLocks/>
                      </p:cNvSpPr>
                      <p:nvPr/>
                    </p:nvSpPr>
                    <p:spPr bwMode="auto">
                      <a:xfrm>
                        <a:off x="3430" y="2047"/>
                        <a:ext cx="74" cy="30"/>
                      </a:xfrm>
                      <a:custGeom>
                        <a:avLst/>
                        <a:gdLst>
                          <a:gd name="T0" fmla="*/ 0 w 74"/>
                          <a:gd name="T1" fmla="*/ 9 h 30"/>
                          <a:gd name="T2" fmla="*/ 11 w 74"/>
                          <a:gd name="T3" fmla="*/ 9 h 30"/>
                          <a:gd name="T4" fmla="*/ 17 w 74"/>
                          <a:gd name="T5" fmla="*/ 5 h 30"/>
                          <a:gd name="T6" fmla="*/ 24 w 74"/>
                          <a:gd name="T7" fmla="*/ 2 h 30"/>
                          <a:gd name="T8" fmla="*/ 33 w 74"/>
                          <a:gd name="T9" fmla="*/ 0 h 30"/>
                          <a:gd name="T10" fmla="*/ 41 w 74"/>
                          <a:gd name="T11" fmla="*/ 1 h 30"/>
                          <a:gd name="T12" fmla="*/ 50 w 74"/>
                          <a:gd name="T13" fmla="*/ 3 h 30"/>
                          <a:gd name="T14" fmla="*/ 55 w 74"/>
                          <a:gd name="T15" fmla="*/ 6 h 30"/>
                          <a:gd name="T16" fmla="*/ 63 w 74"/>
                          <a:gd name="T17" fmla="*/ 12 h 30"/>
                          <a:gd name="T18" fmla="*/ 68 w 74"/>
                          <a:gd name="T19" fmla="*/ 18 h 30"/>
                          <a:gd name="T20" fmla="*/ 73 w 74"/>
                          <a:gd name="T21" fmla="*/ 25 h 30"/>
                          <a:gd name="T22" fmla="*/ 71 w 74"/>
                          <a:gd name="T23" fmla="*/ 29 h 30"/>
                          <a:gd name="T24" fmla="*/ 65 w 74"/>
                          <a:gd name="T25" fmla="*/ 29 h 30"/>
                          <a:gd name="T26" fmla="*/ 58 w 74"/>
                          <a:gd name="T27" fmla="*/ 19 h 30"/>
                          <a:gd name="T28" fmla="*/ 53 w 74"/>
                          <a:gd name="T29" fmla="*/ 16 h 30"/>
                          <a:gd name="T30" fmla="*/ 49 w 74"/>
                          <a:gd name="T31" fmla="*/ 21 h 30"/>
                          <a:gd name="T32" fmla="*/ 44 w 74"/>
                          <a:gd name="T33" fmla="*/ 23 h 30"/>
                          <a:gd name="T34" fmla="*/ 39 w 74"/>
                          <a:gd name="T35" fmla="*/ 23 h 30"/>
                          <a:gd name="T36" fmla="*/ 33 w 74"/>
                          <a:gd name="T37" fmla="*/ 21 h 30"/>
                          <a:gd name="T38" fmla="*/ 30 w 74"/>
                          <a:gd name="T39" fmla="*/ 18 h 30"/>
                          <a:gd name="T40" fmla="*/ 28 w 74"/>
                          <a:gd name="T41" fmla="*/ 13 h 30"/>
                          <a:gd name="T42" fmla="*/ 21 w 74"/>
                          <a:gd name="T43" fmla="*/ 16 h 30"/>
                          <a:gd name="T44" fmla="*/ 12 w 74"/>
                          <a:gd name="T45" fmla="*/ 15 h 30"/>
                          <a:gd name="T46" fmla="*/ 6 w 74"/>
                          <a:gd name="T47" fmla="*/ 15 h 30"/>
                          <a:gd name="T48" fmla="*/ 0 w 74"/>
                          <a:gd name="T49" fmla="*/ 9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30">
                            <a:moveTo>
                              <a:pt x="0" y="9"/>
                            </a:moveTo>
                            <a:lnTo>
                              <a:pt x="11" y="9"/>
                            </a:lnTo>
                            <a:lnTo>
                              <a:pt x="17" y="5"/>
                            </a:lnTo>
                            <a:lnTo>
                              <a:pt x="24" y="2"/>
                            </a:lnTo>
                            <a:lnTo>
                              <a:pt x="33" y="0"/>
                            </a:lnTo>
                            <a:lnTo>
                              <a:pt x="41" y="1"/>
                            </a:lnTo>
                            <a:lnTo>
                              <a:pt x="50" y="3"/>
                            </a:lnTo>
                            <a:lnTo>
                              <a:pt x="55" y="6"/>
                            </a:lnTo>
                            <a:lnTo>
                              <a:pt x="63" y="12"/>
                            </a:lnTo>
                            <a:lnTo>
                              <a:pt x="68" y="18"/>
                            </a:lnTo>
                            <a:lnTo>
                              <a:pt x="73" y="25"/>
                            </a:lnTo>
                            <a:lnTo>
                              <a:pt x="71" y="29"/>
                            </a:lnTo>
                            <a:lnTo>
                              <a:pt x="65" y="29"/>
                            </a:lnTo>
                            <a:lnTo>
                              <a:pt x="58" y="19"/>
                            </a:lnTo>
                            <a:lnTo>
                              <a:pt x="53" y="16"/>
                            </a:lnTo>
                            <a:lnTo>
                              <a:pt x="49" y="21"/>
                            </a:lnTo>
                            <a:lnTo>
                              <a:pt x="44" y="23"/>
                            </a:lnTo>
                            <a:lnTo>
                              <a:pt x="39" y="23"/>
                            </a:lnTo>
                            <a:lnTo>
                              <a:pt x="33" y="21"/>
                            </a:lnTo>
                            <a:lnTo>
                              <a:pt x="30" y="18"/>
                            </a:lnTo>
                            <a:lnTo>
                              <a:pt x="28" y="13"/>
                            </a:lnTo>
                            <a:lnTo>
                              <a:pt x="21" y="16"/>
                            </a:lnTo>
                            <a:lnTo>
                              <a:pt x="12" y="15"/>
                            </a:lnTo>
                            <a:lnTo>
                              <a:pt x="6" y="15"/>
                            </a:lnTo>
                            <a:lnTo>
                              <a:pt x="0" y="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6" name="Freeform 32"/>
                      <p:cNvSpPr>
                        <a:spLocks/>
                      </p:cNvSpPr>
                      <p:nvPr/>
                    </p:nvSpPr>
                    <p:spPr bwMode="auto">
                      <a:xfrm>
                        <a:off x="3445" y="2066"/>
                        <a:ext cx="34" cy="17"/>
                      </a:xfrm>
                      <a:custGeom>
                        <a:avLst/>
                        <a:gdLst>
                          <a:gd name="T0" fmla="*/ 0 w 34"/>
                          <a:gd name="T1" fmla="*/ 0 h 17"/>
                          <a:gd name="T2" fmla="*/ 6 w 34"/>
                          <a:gd name="T3" fmla="*/ 2 h 17"/>
                          <a:gd name="T4" fmla="*/ 10 w 34"/>
                          <a:gd name="T5" fmla="*/ 6 h 17"/>
                          <a:gd name="T6" fmla="*/ 16 w 34"/>
                          <a:gd name="T7" fmla="*/ 10 h 17"/>
                          <a:gd name="T8" fmla="*/ 21 w 34"/>
                          <a:gd name="T9" fmla="*/ 13 h 17"/>
                          <a:gd name="T10" fmla="*/ 27 w 34"/>
                          <a:gd name="T11" fmla="*/ 13 h 17"/>
                          <a:gd name="T12" fmla="*/ 33 w 34"/>
                          <a:gd name="T13" fmla="*/ 10 h 17"/>
                          <a:gd name="T14" fmla="*/ 26 w 34"/>
                          <a:gd name="T15" fmla="*/ 13 h 17"/>
                          <a:gd name="T16" fmla="*/ 22 w 34"/>
                          <a:gd name="T17" fmla="*/ 16 h 17"/>
                          <a:gd name="T18" fmla="*/ 17 w 34"/>
                          <a:gd name="T19" fmla="*/ 14 h 17"/>
                          <a:gd name="T20" fmla="*/ 8 w 34"/>
                          <a:gd name="T21" fmla="*/ 8 h 17"/>
                          <a:gd name="T22" fmla="*/ 0 w 3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 h="17">
                            <a:moveTo>
                              <a:pt x="0" y="0"/>
                            </a:moveTo>
                            <a:lnTo>
                              <a:pt x="6" y="2"/>
                            </a:lnTo>
                            <a:lnTo>
                              <a:pt x="10" y="6"/>
                            </a:lnTo>
                            <a:lnTo>
                              <a:pt x="16" y="10"/>
                            </a:lnTo>
                            <a:lnTo>
                              <a:pt x="21" y="13"/>
                            </a:lnTo>
                            <a:lnTo>
                              <a:pt x="27" y="13"/>
                            </a:lnTo>
                            <a:lnTo>
                              <a:pt x="33" y="10"/>
                            </a:lnTo>
                            <a:lnTo>
                              <a:pt x="26" y="13"/>
                            </a:lnTo>
                            <a:lnTo>
                              <a:pt x="22" y="16"/>
                            </a:lnTo>
                            <a:lnTo>
                              <a:pt x="17" y="14"/>
                            </a:lnTo>
                            <a:lnTo>
                              <a:pt x="8"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00" name="Group 33"/>
                    <p:cNvGrpSpPr>
                      <a:grpSpLocks/>
                    </p:cNvGrpSpPr>
                    <p:nvPr/>
                  </p:nvGrpSpPr>
                  <p:grpSpPr bwMode="auto">
                    <a:xfrm>
                      <a:off x="3550" y="2049"/>
                      <a:ext cx="78" cy="59"/>
                      <a:chOff x="3550" y="2049"/>
                      <a:chExt cx="78" cy="59"/>
                    </a:xfrm>
                  </p:grpSpPr>
                  <p:sp>
                    <p:nvSpPr>
                      <p:cNvPr id="18501" name="Freeform 34"/>
                      <p:cNvSpPr>
                        <a:spLocks/>
                      </p:cNvSpPr>
                      <p:nvPr/>
                    </p:nvSpPr>
                    <p:spPr bwMode="auto">
                      <a:xfrm>
                        <a:off x="3550" y="2049"/>
                        <a:ext cx="78" cy="40"/>
                      </a:xfrm>
                      <a:custGeom>
                        <a:avLst/>
                        <a:gdLst>
                          <a:gd name="T0" fmla="*/ 1 w 78"/>
                          <a:gd name="T1" fmla="*/ 39 h 40"/>
                          <a:gd name="T2" fmla="*/ 0 w 78"/>
                          <a:gd name="T3" fmla="*/ 35 h 40"/>
                          <a:gd name="T4" fmla="*/ 4 w 78"/>
                          <a:gd name="T5" fmla="*/ 23 h 40"/>
                          <a:gd name="T6" fmla="*/ 11 w 78"/>
                          <a:gd name="T7" fmla="*/ 13 h 40"/>
                          <a:gd name="T8" fmla="*/ 18 w 78"/>
                          <a:gd name="T9" fmla="*/ 8 h 40"/>
                          <a:gd name="T10" fmla="*/ 27 w 78"/>
                          <a:gd name="T11" fmla="*/ 3 h 40"/>
                          <a:gd name="T12" fmla="*/ 42 w 78"/>
                          <a:gd name="T13" fmla="*/ 0 h 40"/>
                          <a:gd name="T14" fmla="*/ 55 w 78"/>
                          <a:gd name="T15" fmla="*/ 0 h 40"/>
                          <a:gd name="T16" fmla="*/ 66 w 78"/>
                          <a:gd name="T17" fmla="*/ 0 h 40"/>
                          <a:gd name="T18" fmla="*/ 75 w 78"/>
                          <a:gd name="T19" fmla="*/ 6 h 40"/>
                          <a:gd name="T20" fmla="*/ 77 w 78"/>
                          <a:gd name="T21" fmla="*/ 11 h 40"/>
                          <a:gd name="T22" fmla="*/ 72 w 78"/>
                          <a:gd name="T23" fmla="*/ 8 h 40"/>
                          <a:gd name="T24" fmla="*/ 63 w 78"/>
                          <a:gd name="T25" fmla="*/ 6 h 40"/>
                          <a:gd name="T26" fmla="*/ 49 w 78"/>
                          <a:gd name="T27" fmla="*/ 6 h 40"/>
                          <a:gd name="T28" fmla="*/ 39 w 78"/>
                          <a:gd name="T29" fmla="*/ 8 h 40"/>
                          <a:gd name="T30" fmla="*/ 30 w 78"/>
                          <a:gd name="T31" fmla="*/ 12 h 40"/>
                          <a:gd name="T32" fmla="*/ 22 w 78"/>
                          <a:gd name="T33" fmla="*/ 15 h 40"/>
                          <a:gd name="T34" fmla="*/ 16 w 78"/>
                          <a:gd name="T35" fmla="*/ 20 h 40"/>
                          <a:gd name="T36" fmla="*/ 11 w 78"/>
                          <a:gd name="T37" fmla="*/ 27 h 40"/>
                          <a:gd name="T38" fmla="*/ 7 w 78"/>
                          <a:gd name="T39" fmla="*/ 35 h 40"/>
                          <a:gd name="T40" fmla="*/ 1 w 78"/>
                          <a:gd name="T41" fmla="*/ 39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8" h="40">
                            <a:moveTo>
                              <a:pt x="1" y="39"/>
                            </a:moveTo>
                            <a:lnTo>
                              <a:pt x="0" y="35"/>
                            </a:lnTo>
                            <a:lnTo>
                              <a:pt x="4" y="23"/>
                            </a:lnTo>
                            <a:lnTo>
                              <a:pt x="11" y="13"/>
                            </a:lnTo>
                            <a:lnTo>
                              <a:pt x="18" y="8"/>
                            </a:lnTo>
                            <a:lnTo>
                              <a:pt x="27" y="3"/>
                            </a:lnTo>
                            <a:lnTo>
                              <a:pt x="42" y="0"/>
                            </a:lnTo>
                            <a:lnTo>
                              <a:pt x="55" y="0"/>
                            </a:lnTo>
                            <a:lnTo>
                              <a:pt x="66" y="0"/>
                            </a:lnTo>
                            <a:lnTo>
                              <a:pt x="75" y="6"/>
                            </a:lnTo>
                            <a:lnTo>
                              <a:pt x="77" y="11"/>
                            </a:lnTo>
                            <a:lnTo>
                              <a:pt x="72" y="8"/>
                            </a:lnTo>
                            <a:lnTo>
                              <a:pt x="63" y="6"/>
                            </a:lnTo>
                            <a:lnTo>
                              <a:pt x="49" y="6"/>
                            </a:lnTo>
                            <a:lnTo>
                              <a:pt x="39" y="8"/>
                            </a:lnTo>
                            <a:lnTo>
                              <a:pt x="30" y="12"/>
                            </a:lnTo>
                            <a:lnTo>
                              <a:pt x="22" y="15"/>
                            </a:lnTo>
                            <a:lnTo>
                              <a:pt x="16" y="20"/>
                            </a:lnTo>
                            <a:lnTo>
                              <a:pt x="11" y="27"/>
                            </a:lnTo>
                            <a:lnTo>
                              <a:pt x="7" y="35"/>
                            </a:lnTo>
                            <a:lnTo>
                              <a:pt x="1" y="3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2" name="Freeform 35"/>
                      <p:cNvSpPr>
                        <a:spLocks/>
                      </p:cNvSpPr>
                      <p:nvPr/>
                    </p:nvSpPr>
                    <p:spPr bwMode="auto">
                      <a:xfrm>
                        <a:off x="3566" y="2072"/>
                        <a:ext cx="62" cy="36"/>
                      </a:xfrm>
                      <a:custGeom>
                        <a:avLst/>
                        <a:gdLst>
                          <a:gd name="T0" fmla="*/ 0 w 62"/>
                          <a:gd name="T1" fmla="*/ 17 h 36"/>
                          <a:gd name="T2" fmla="*/ 1 w 62"/>
                          <a:gd name="T3" fmla="*/ 10 h 36"/>
                          <a:gd name="T4" fmla="*/ 10 w 62"/>
                          <a:gd name="T5" fmla="*/ 4 h 36"/>
                          <a:gd name="T6" fmla="*/ 17 w 62"/>
                          <a:gd name="T7" fmla="*/ 2 h 36"/>
                          <a:gd name="T8" fmla="*/ 27 w 62"/>
                          <a:gd name="T9" fmla="*/ 0 h 36"/>
                          <a:gd name="T10" fmla="*/ 37 w 62"/>
                          <a:gd name="T11" fmla="*/ 2 h 36"/>
                          <a:gd name="T12" fmla="*/ 44 w 62"/>
                          <a:gd name="T13" fmla="*/ 4 h 36"/>
                          <a:gd name="T14" fmla="*/ 53 w 62"/>
                          <a:gd name="T15" fmla="*/ 4 h 36"/>
                          <a:gd name="T16" fmla="*/ 49 w 62"/>
                          <a:gd name="T17" fmla="*/ 8 h 36"/>
                          <a:gd name="T18" fmla="*/ 55 w 62"/>
                          <a:gd name="T19" fmla="*/ 14 h 36"/>
                          <a:gd name="T20" fmla="*/ 56 w 62"/>
                          <a:gd name="T21" fmla="*/ 21 h 36"/>
                          <a:gd name="T22" fmla="*/ 59 w 62"/>
                          <a:gd name="T23" fmla="*/ 28 h 36"/>
                          <a:gd name="T24" fmla="*/ 61 w 62"/>
                          <a:gd name="T25" fmla="*/ 29 h 36"/>
                          <a:gd name="T26" fmla="*/ 59 w 62"/>
                          <a:gd name="T27" fmla="*/ 35 h 36"/>
                          <a:gd name="T28" fmla="*/ 51 w 62"/>
                          <a:gd name="T29" fmla="*/ 31 h 36"/>
                          <a:gd name="T30" fmla="*/ 47 w 62"/>
                          <a:gd name="T31" fmla="*/ 25 h 36"/>
                          <a:gd name="T32" fmla="*/ 46 w 62"/>
                          <a:gd name="T33" fmla="*/ 21 h 36"/>
                          <a:gd name="T34" fmla="*/ 40 w 62"/>
                          <a:gd name="T35" fmla="*/ 20 h 36"/>
                          <a:gd name="T36" fmla="*/ 37 w 62"/>
                          <a:gd name="T37" fmla="*/ 22 h 36"/>
                          <a:gd name="T38" fmla="*/ 31 w 62"/>
                          <a:gd name="T39" fmla="*/ 24 h 36"/>
                          <a:gd name="T40" fmla="*/ 23 w 62"/>
                          <a:gd name="T41" fmla="*/ 24 h 36"/>
                          <a:gd name="T42" fmla="*/ 18 w 62"/>
                          <a:gd name="T43" fmla="*/ 21 h 36"/>
                          <a:gd name="T44" fmla="*/ 15 w 62"/>
                          <a:gd name="T45" fmla="*/ 16 h 36"/>
                          <a:gd name="T46" fmla="*/ 14 w 62"/>
                          <a:gd name="T47" fmla="*/ 12 h 36"/>
                          <a:gd name="T48" fmla="*/ 6 w 62"/>
                          <a:gd name="T49" fmla="*/ 14 h 36"/>
                          <a:gd name="T50" fmla="*/ 0 w 62"/>
                          <a:gd name="T51" fmla="*/ 17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2" h="36">
                            <a:moveTo>
                              <a:pt x="0" y="17"/>
                            </a:moveTo>
                            <a:lnTo>
                              <a:pt x="1" y="10"/>
                            </a:lnTo>
                            <a:lnTo>
                              <a:pt x="10" y="4"/>
                            </a:lnTo>
                            <a:lnTo>
                              <a:pt x="17" y="2"/>
                            </a:lnTo>
                            <a:lnTo>
                              <a:pt x="27" y="0"/>
                            </a:lnTo>
                            <a:lnTo>
                              <a:pt x="37" y="2"/>
                            </a:lnTo>
                            <a:lnTo>
                              <a:pt x="44" y="4"/>
                            </a:lnTo>
                            <a:lnTo>
                              <a:pt x="53" y="4"/>
                            </a:lnTo>
                            <a:lnTo>
                              <a:pt x="49" y="8"/>
                            </a:lnTo>
                            <a:lnTo>
                              <a:pt x="55" y="14"/>
                            </a:lnTo>
                            <a:lnTo>
                              <a:pt x="56" y="21"/>
                            </a:lnTo>
                            <a:lnTo>
                              <a:pt x="59" y="28"/>
                            </a:lnTo>
                            <a:lnTo>
                              <a:pt x="61" y="29"/>
                            </a:lnTo>
                            <a:lnTo>
                              <a:pt x="59" y="35"/>
                            </a:lnTo>
                            <a:lnTo>
                              <a:pt x="51" y="31"/>
                            </a:lnTo>
                            <a:lnTo>
                              <a:pt x="47" y="25"/>
                            </a:lnTo>
                            <a:lnTo>
                              <a:pt x="46" y="21"/>
                            </a:lnTo>
                            <a:lnTo>
                              <a:pt x="40" y="20"/>
                            </a:lnTo>
                            <a:lnTo>
                              <a:pt x="37" y="22"/>
                            </a:lnTo>
                            <a:lnTo>
                              <a:pt x="31" y="24"/>
                            </a:lnTo>
                            <a:lnTo>
                              <a:pt x="23" y="24"/>
                            </a:lnTo>
                            <a:lnTo>
                              <a:pt x="18" y="21"/>
                            </a:lnTo>
                            <a:lnTo>
                              <a:pt x="15" y="16"/>
                            </a:lnTo>
                            <a:lnTo>
                              <a:pt x="14" y="12"/>
                            </a:lnTo>
                            <a:lnTo>
                              <a:pt x="6" y="14"/>
                            </a:lnTo>
                            <a:lnTo>
                              <a:pt x="0" y="1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3" name="Freeform 36"/>
                      <p:cNvSpPr>
                        <a:spLocks/>
                      </p:cNvSpPr>
                      <p:nvPr/>
                    </p:nvSpPr>
                    <p:spPr bwMode="auto">
                      <a:xfrm>
                        <a:off x="3561" y="2091"/>
                        <a:ext cx="17" cy="17"/>
                      </a:xfrm>
                      <a:custGeom>
                        <a:avLst/>
                        <a:gdLst>
                          <a:gd name="T0" fmla="*/ 16 w 17"/>
                          <a:gd name="T1" fmla="*/ 0 h 17"/>
                          <a:gd name="T2" fmla="*/ 3 w 17"/>
                          <a:gd name="T3" fmla="*/ 7 h 17"/>
                          <a:gd name="T4" fmla="*/ 0 w 17"/>
                          <a:gd name="T5" fmla="*/ 12 h 17"/>
                          <a:gd name="T6" fmla="*/ 9 w 17"/>
                          <a:gd name="T7" fmla="*/ 16 h 17"/>
                          <a:gd name="T8" fmla="*/ 9 w 17"/>
                          <a:gd name="T9" fmla="*/ 3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3" y="7"/>
                            </a:lnTo>
                            <a:lnTo>
                              <a:pt x="0" y="12"/>
                            </a:lnTo>
                            <a:lnTo>
                              <a:pt x="9" y="16"/>
                            </a:lnTo>
                            <a:lnTo>
                              <a:pt x="9" y="3"/>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498" name="Freeform 37"/>
                  <p:cNvSpPr>
                    <a:spLocks/>
                  </p:cNvSpPr>
                  <p:nvPr/>
                </p:nvSpPr>
                <p:spPr bwMode="auto">
                  <a:xfrm>
                    <a:off x="3494" y="2133"/>
                    <a:ext cx="60" cy="34"/>
                  </a:xfrm>
                  <a:custGeom>
                    <a:avLst/>
                    <a:gdLst>
                      <a:gd name="T0" fmla="*/ 15 w 60"/>
                      <a:gd name="T1" fmla="*/ 0 h 34"/>
                      <a:gd name="T2" fmla="*/ 9 w 60"/>
                      <a:gd name="T3" fmla="*/ 3 h 34"/>
                      <a:gd name="T4" fmla="*/ 5 w 60"/>
                      <a:gd name="T5" fmla="*/ 5 h 34"/>
                      <a:gd name="T6" fmla="*/ 1 w 60"/>
                      <a:gd name="T7" fmla="*/ 10 h 34"/>
                      <a:gd name="T8" fmla="*/ 0 w 60"/>
                      <a:gd name="T9" fmla="*/ 15 h 34"/>
                      <a:gd name="T10" fmla="*/ 2 w 60"/>
                      <a:gd name="T11" fmla="*/ 21 h 34"/>
                      <a:gd name="T12" fmla="*/ 10 w 60"/>
                      <a:gd name="T13" fmla="*/ 21 h 34"/>
                      <a:gd name="T14" fmla="*/ 17 w 60"/>
                      <a:gd name="T15" fmla="*/ 25 h 34"/>
                      <a:gd name="T16" fmla="*/ 22 w 60"/>
                      <a:gd name="T17" fmla="*/ 29 h 34"/>
                      <a:gd name="T18" fmla="*/ 29 w 60"/>
                      <a:gd name="T19" fmla="*/ 33 h 34"/>
                      <a:gd name="T20" fmla="*/ 38 w 60"/>
                      <a:gd name="T21" fmla="*/ 31 h 34"/>
                      <a:gd name="T22" fmla="*/ 44 w 60"/>
                      <a:gd name="T23" fmla="*/ 28 h 34"/>
                      <a:gd name="T24" fmla="*/ 53 w 60"/>
                      <a:gd name="T25" fmla="*/ 25 h 34"/>
                      <a:gd name="T26" fmla="*/ 59 w 60"/>
                      <a:gd name="T27" fmla="*/ 25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34">
                        <a:moveTo>
                          <a:pt x="15" y="0"/>
                        </a:moveTo>
                        <a:lnTo>
                          <a:pt x="9" y="3"/>
                        </a:lnTo>
                        <a:lnTo>
                          <a:pt x="5" y="5"/>
                        </a:lnTo>
                        <a:lnTo>
                          <a:pt x="1" y="10"/>
                        </a:lnTo>
                        <a:lnTo>
                          <a:pt x="0" y="15"/>
                        </a:lnTo>
                        <a:lnTo>
                          <a:pt x="2" y="21"/>
                        </a:lnTo>
                        <a:lnTo>
                          <a:pt x="10" y="21"/>
                        </a:lnTo>
                        <a:lnTo>
                          <a:pt x="17" y="25"/>
                        </a:lnTo>
                        <a:lnTo>
                          <a:pt x="22" y="29"/>
                        </a:lnTo>
                        <a:lnTo>
                          <a:pt x="29" y="33"/>
                        </a:lnTo>
                        <a:lnTo>
                          <a:pt x="38" y="31"/>
                        </a:lnTo>
                        <a:lnTo>
                          <a:pt x="44" y="28"/>
                        </a:lnTo>
                        <a:lnTo>
                          <a:pt x="53" y="25"/>
                        </a:lnTo>
                        <a:lnTo>
                          <a:pt x="59" y="25"/>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88" name="Group 38"/>
                <p:cNvGrpSpPr>
                  <a:grpSpLocks/>
                </p:cNvGrpSpPr>
                <p:nvPr/>
              </p:nvGrpSpPr>
              <p:grpSpPr bwMode="auto">
                <a:xfrm>
                  <a:off x="3324" y="1805"/>
                  <a:ext cx="439" cy="427"/>
                  <a:chOff x="3324" y="1805"/>
                  <a:chExt cx="439" cy="427"/>
                </a:xfrm>
              </p:grpSpPr>
              <p:sp>
                <p:nvSpPr>
                  <p:cNvPr id="18490" name="Freeform 39"/>
                  <p:cNvSpPr>
                    <a:spLocks/>
                  </p:cNvSpPr>
                  <p:nvPr/>
                </p:nvSpPr>
                <p:spPr bwMode="auto">
                  <a:xfrm>
                    <a:off x="3324" y="1805"/>
                    <a:ext cx="439" cy="427"/>
                  </a:xfrm>
                  <a:custGeom>
                    <a:avLst/>
                    <a:gdLst>
                      <a:gd name="T0" fmla="*/ 67 w 439"/>
                      <a:gd name="T1" fmla="*/ 392 h 427"/>
                      <a:gd name="T2" fmla="*/ 54 w 439"/>
                      <a:gd name="T3" fmla="*/ 373 h 427"/>
                      <a:gd name="T4" fmla="*/ 40 w 439"/>
                      <a:gd name="T5" fmla="*/ 349 h 427"/>
                      <a:gd name="T6" fmla="*/ 31 w 439"/>
                      <a:gd name="T7" fmla="*/ 323 h 427"/>
                      <a:gd name="T8" fmla="*/ 23 w 439"/>
                      <a:gd name="T9" fmla="*/ 303 h 427"/>
                      <a:gd name="T10" fmla="*/ 15 w 439"/>
                      <a:gd name="T11" fmla="*/ 231 h 427"/>
                      <a:gd name="T12" fmla="*/ 0 w 439"/>
                      <a:gd name="T13" fmla="*/ 199 h 427"/>
                      <a:gd name="T14" fmla="*/ 3 w 439"/>
                      <a:gd name="T15" fmla="*/ 160 h 427"/>
                      <a:gd name="T16" fmla="*/ 38 w 439"/>
                      <a:gd name="T17" fmla="*/ 124 h 427"/>
                      <a:gd name="T18" fmla="*/ 57 w 439"/>
                      <a:gd name="T19" fmla="*/ 74 h 427"/>
                      <a:gd name="T20" fmla="*/ 79 w 439"/>
                      <a:gd name="T21" fmla="*/ 45 h 427"/>
                      <a:gd name="T22" fmla="*/ 115 w 439"/>
                      <a:gd name="T23" fmla="*/ 33 h 427"/>
                      <a:gd name="T24" fmla="*/ 168 w 439"/>
                      <a:gd name="T25" fmla="*/ 5 h 427"/>
                      <a:gd name="T26" fmla="*/ 203 w 439"/>
                      <a:gd name="T27" fmla="*/ 2 h 427"/>
                      <a:gd name="T28" fmla="*/ 236 w 439"/>
                      <a:gd name="T29" fmla="*/ 5 h 427"/>
                      <a:gd name="T30" fmla="*/ 285 w 439"/>
                      <a:gd name="T31" fmla="*/ 18 h 427"/>
                      <a:gd name="T32" fmla="*/ 330 w 439"/>
                      <a:gd name="T33" fmla="*/ 35 h 427"/>
                      <a:gd name="T34" fmla="*/ 361 w 439"/>
                      <a:gd name="T35" fmla="*/ 70 h 427"/>
                      <a:gd name="T36" fmla="*/ 376 w 439"/>
                      <a:gd name="T37" fmla="*/ 104 h 427"/>
                      <a:gd name="T38" fmla="*/ 395 w 439"/>
                      <a:gd name="T39" fmla="*/ 132 h 427"/>
                      <a:gd name="T40" fmla="*/ 422 w 439"/>
                      <a:gd name="T41" fmla="*/ 181 h 427"/>
                      <a:gd name="T42" fmla="*/ 438 w 439"/>
                      <a:gd name="T43" fmla="*/ 224 h 427"/>
                      <a:gd name="T44" fmla="*/ 428 w 439"/>
                      <a:gd name="T45" fmla="*/ 262 h 427"/>
                      <a:gd name="T46" fmla="*/ 421 w 439"/>
                      <a:gd name="T47" fmla="*/ 299 h 427"/>
                      <a:gd name="T48" fmla="*/ 393 w 439"/>
                      <a:gd name="T49" fmla="*/ 327 h 427"/>
                      <a:gd name="T50" fmla="*/ 347 w 439"/>
                      <a:gd name="T51" fmla="*/ 373 h 427"/>
                      <a:gd name="T52" fmla="*/ 330 w 439"/>
                      <a:gd name="T53" fmla="*/ 404 h 427"/>
                      <a:gd name="T54" fmla="*/ 286 w 439"/>
                      <a:gd name="T55" fmla="*/ 426 h 427"/>
                      <a:gd name="T56" fmla="*/ 321 w 439"/>
                      <a:gd name="T57" fmla="*/ 345 h 427"/>
                      <a:gd name="T58" fmla="*/ 337 w 439"/>
                      <a:gd name="T59" fmla="*/ 275 h 427"/>
                      <a:gd name="T60" fmla="*/ 332 w 439"/>
                      <a:gd name="T61" fmla="*/ 238 h 427"/>
                      <a:gd name="T62" fmla="*/ 330 w 439"/>
                      <a:gd name="T63" fmla="*/ 188 h 427"/>
                      <a:gd name="T64" fmla="*/ 287 w 439"/>
                      <a:gd name="T65" fmla="*/ 198 h 427"/>
                      <a:gd name="T66" fmla="*/ 243 w 439"/>
                      <a:gd name="T67" fmla="*/ 210 h 427"/>
                      <a:gd name="T68" fmla="*/ 180 w 439"/>
                      <a:gd name="T69" fmla="*/ 208 h 427"/>
                      <a:gd name="T70" fmla="*/ 152 w 439"/>
                      <a:gd name="T71" fmla="*/ 197 h 427"/>
                      <a:gd name="T72" fmla="*/ 118 w 439"/>
                      <a:gd name="T73" fmla="*/ 202 h 427"/>
                      <a:gd name="T74" fmla="*/ 108 w 439"/>
                      <a:gd name="T75" fmla="*/ 229 h 427"/>
                      <a:gd name="T76" fmla="*/ 89 w 439"/>
                      <a:gd name="T77" fmla="*/ 245 h 427"/>
                      <a:gd name="T78" fmla="*/ 77 w 439"/>
                      <a:gd name="T79" fmla="*/ 288 h 427"/>
                      <a:gd name="T80" fmla="*/ 64 w 439"/>
                      <a:gd name="T81" fmla="*/ 298 h 427"/>
                      <a:gd name="T82" fmla="*/ 50 w 439"/>
                      <a:gd name="T83" fmla="*/ 302 h 427"/>
                      <a:gd name="T84" fmla="*/ 45 w 439"/>
                      <a:gd name="T85" fmla="*/ 314 h 427"/>
                      <a:gd name="T86" fmla="*/ 52 w 439"/>
                      <a:gd name="T87" fmla="*/ 333 h 427"/>
                      <a:gd name="T88" fmla="*/ 76 w 439"/>
                      <a:gd name="T89" fmla="*/ 341 h 427"/>
                      <a:gd name="T90" fmla="*/ 84 w 439"/>
                      <a:gd name="T91" fmla="*/ 402 h 4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39" h="427">
                        <a:moveTo>
                          <a:pt x="84" y="402"/>
                        </a:moveTo>
                        <a:lnTo>
                          <a:pt x="67" y="392"/>
                        </a:lnTo>
                        <a:lnTo>
                          <a:pt x="57" y="382"/>
                        </a:lnTo>
                        <a:lnTo>
                          <a:pt x="54" y="373"/>
                        </a:lnTo>
                        <a:lnTo>
                          <a:pt x="50" y="354"/>
                        </a:lnTo>
                        <a:lnTo>
                          <a:pt x="40" y="349"/>
                        </a:lnTo>
                        <a:lnTo>
                          <a:pt x="36" y="332"/>
                        </a:lnTo>
                        <a:lnTo>
                          <a:pt x="31" y="323"/>
                        </a:lnTo>
                        <a:lnTo>
                          <a:pt x="27" y="318"/>
                        </a:lnTo>
                        <a:lnTo>
                          <a:pt x="23" y="303"/>
                        </a:lnTo>
                        <a:lnTo>
                          <a:pt x="6" y="276"/>
                        </a:lnTo>
                        <a:lnTo>
                          <a:pt x="15" y="231"/>
                        </a:lnTo>
                        <a:lnTo>
                          <a:pt x="6" y="226"/>
                        </a:lnTo>
                        <a:lnTo>
                          <a:pt x="0" y="199"/>
                        </a:lnTo>
                        <a:lnTo>
                          <a:pt x="1" y="181"/>
                        </a:lnTo>
                        <a:lnTo>
                          <a:pt x="3" y="160"/>
                        </a:lnTo>
                        <a:lnTo>
                          <a:pt x="13" y="137"/>
                        </a:lnTo>
                        <a:lnTo>
                          <a:pt x="38" y="124"/>
                        </a:lnTo>
                        <a:lnTo>
                          <a:pt x="36" y="101"/>
                        </a:lnTo>
                        <a:lnTo>
                          <a:pt x="57" y="74"/>
                        </a:lnTo>
                        <a:lnTo>
                          <a:pt x="68" y="63"/>
                        </a:lnTo>
                        <a:lnTo>
                          <a:pt x="79" y="45"/>
                        </a:lnTo>
                        <a:lnTo>
                          <a:pt x="97" y="33"/>
                        </a:lnTo>
                        <a:lnTo>
                          <a:pt x="115" y="33"/>
                        </a:lnTo>
                        <a:lnTo>
                          <a:pt x="144" y="7"/>
                        </a:lnTo>
                        <a:lnTo>
                          <a:pt x="168" y="5"/>
                        </a:lnTo>
                        <a:lnTo>
                          <a:pt x="186" y="0"/>
                        </a:lnTo>
                        <a:lnTo>
                          <a:pt x="203" y="2"/>
                        </a:lnTo>
                        <a:lnTo>
                          <a:pt x="219" y="5"/>
                        </a:lnTo>
                        <a:lnTo>
                          <a:pt x="236" y="5"/>
                        </a:lnTo>
                        <a:lnTo>
                          <a:pt x="260" y="7"/>
                        </a:lnTo>
                        <a:lnTo>
                          <a:pt x="285" y="18"/>
                        </a:lnTo>
                        <a:lnTo>
                          <a:pt x="299" y="27"/>
                        </a:lnTo>
                        <a:lnTo>
                          <a:pt x="330" y="35"/>
                        </a:lnTo>
                        <a:lnTo>
                          <a:pt x="350" y="55"/>
                        </a:lnTo>
                        <a:lnTo>
                          <a:pt x="361" y="70"/>
                        </a:lnTo>
                        <a:lnTo>
                          <a:pt x="371" y="87"/>
                        </a:lnTo>
                        <a:lnTo>
                          <a:pt x="376" y="104"/>
                        </a:lnTo>
                        <a:lnTo>
                          <a:pt x="385" y="118"/>
                        </a:lnTo>
                        <a:lnTo>
                          <a:pt x="395" y="132"/>
                        </a:lnTo>
                        <a:lnTo>
                          <a:pt x="412" y="149"/>
                        </a:lnTo>
                        <a:lnTo>
                          <a:pt x="422" y="181"/>
                        </a:lnTo>
                        <a:lnTo>
                          <a:pt x="431" y="206"/>
                        </a:lnTo>
                        <a:lnTo>
                          <a:pt x="438" y="224"/>
                        </a:lnTo>
                        <a:lnTo>
                          <a:pt x="436" y="236"/>
                        </a:lnTo>
                        <a:lnTo>
                          <a:pt x="428" y="262"/>
                        </a:lnTo>
                        <a:lnTo>
                          <a:pt x="419" y="276"/>
                        </a:lnTo>
                        <a:lnTo>
                          <a:pt x="421" y="299"/>
                        </a:lnTo>
                        <a:lnTo>
                          <a:pt x="415" y="312"/>
                        </a:lnTo>
                        <a:lnTo>
                          <a:pt x="393" y="327"/>
                        </a:lnTo>
                        <a:lnTo>
                          <a:pt x="386" y="342"/>
                        </a:lnTo>
                        <a:lnTo>
                          <a:pt x="347" y="373"/>
                        </a:lnTo>
                        <a:lnTo>
                          <a:pt x="347" y="387"/>
                        </a:lnTo>
                        <a:lnTo>
                          <a:pt x="330" y="404"/>
                        </a:lnTo>
                        <a:lnTo>
                          <a:pt x="301" y="419"/>
                        </a:lnTo>
                        <a:lnTo>
                          <a:pt x="286" y="426"/>
                        </a:lnTo>
                        <a:lnTo>
                          <a:pt x="304" y="387"/>
                        </a:lnTo>
                        <a:lnTo>
                          <a:pt x="321" y="345"/>
                        </a:lnTo>
                        <a:lnTo>
                          <a:pt x="330" y="311"/>
                        </a:lnTo>
                        <a:lnTo>
                          <a:pt x="337" y="275"/>
                        </a:lnTo>
                        <a:lnTo>
                          <a:pt x="337" y="257"/>
                        </a:lnTo>
                        <a:lnTo>
                          <a:pt x="332" y="238"/>
                        </a:lnTo>
                        <a:lnTo>
                          <a:pt x="334" y="200"/>
                        </a:lnTo>
                        <a:lnTo>
                          <a:pt x="330" y="188"/>
                        </a:lnTo>
                        <a:lnTo>
                          <a:pt x="321" y="180"/>
                        </a:lnTo>
                        <a:lnTo>
                          <a:pt x="287" y="198"/>
                        </a:lnTo>
                        <a:lnTo>
                          <a:pt x="269" y="206"/>
                        </a:lnTo>
                        <a:lnTo>
                          <a:pt x="243" y="210"/>
                        </a:lnTo>
                        <a:lnTo>
                          <a:pt x="207" y="210"/>
                        </a:lnTo>
                        <a:lnTo>
                          <a:pt x="180" y="208"/>
                        </a:lnTo>
                        <a:lnTo>
                          <a:pt x="166" y="204"/>
                        </a:lnTo>
                        <a:lnTo>
                          <a:pt x="152" y="197"/>
                        </a:lnTo>
                        <a:lnTo>
                          <a:pt x="135" y="197"/>
                        </a:lnTo>
                        <a:lnTo>
                          <a:pt x="118" y="202"/>
                        </a:lnTo>
                        <a:lnTo>
                          <a:pt x="111" y="214"/>
                        </a:lnTo>
                        <a:lnTo>
                          <a:pt x="108" y="229"/>
                        </a:lnTo>
                        <a:lnTo>
                          <a:pt x="101" y="243"/>
                        </a:lnTo>
                        <a:lnTo>
                          <a:pt x="89" y="245"/>
                        </a:lnTo>
                        <a:lnTo>
                          <a:pt x="81" y="262"/>
                        </a:lnTo>
                        <a:lnTo>
                          <a:pt x="77" y="288"/>
                        </a:lnTo>
                        <a:lnTo>
                          <a:pt x="72" y="295"/>
                        </a:lnTo>
                        <a:lnTo>
                          <a:pt x="64" y="298"/>
                        </a:lnTo>
                        <a:lnTo>
                          <a:pt x="56" y="299"/>
                        </a:lnTo>
                        <a:lnTo>
                          <a:pt x="50" y="302"/>
                        </a:lnTo>
                        <a:lnTo>
                          <a:pt x="47" y="308"/>
                        </a:lnTo>
                        <a:lnTo>
                          <a:pt x="45" y="314"/>
                        </a:lnTo>
                        <a:lnTo>
                          <a:pt x="47" y="324"/>
                        </a:lnTo>
                        <a:lnTo>
                          <a:pt x="52" y="333"/>
                        </a:lnTo>
                        <a:lnTo>
                          <a:pt x="63" y="341"/>
                        </a:lnTo>
                        <a:lnTo>
                          <a:pt x="76" y="341"/>
                        </a:lnTo>
                        <a:lnTo>
                          <a:pt x="80" y="376"/>
                        </a:lnTo>
                        <a:lnTo>
                          <a:pt x="84" y="402"/>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491" name="Group 40"/>
                  <p:cNvGrpSpPr>
                    <a:grpSpLocks/>
                  </p:cNvGrpSpPr>
                  <p:nvPr/>
                </p:nvGrpSpPr>
                <p:grpSpPr bwMode="auto">
                  <a:xfrm>
                    <a:off x="3339" y="1821"/>
                    <a:ext cx="411" cy="300"/>
                    <a:chOff x="3339" y="1821"/>
                    <a:chExt cx="411" cy="300"/>
                  </a:xfrm>
                </p:grpSpPr>
                <p:sp>
                  <p:nvSpPr>
                    <p:cNvPr id="18492" name="Freeform 41"/>
                    <p:cNvSpPr>
                      <a:spLocks/>
                    </p:cNvSpPr>
                    <p:nvPr/>
                  </p:nvSpPr>
                  <p:spPr bwMode="auto">
                    <a:xfrm>
                      <a:off x="3339" y="1934"/>
                      <a:ext cx="173" cy="120"/>
                    </a:xfrm>
                    <a:custGeom>
                      <a:avLst/>
                      <a:gdLst>
                        <a:gd name="T0" fmla="*/ 5 w 173"/>
                        <a:gd name="T1" fmla="*/ 119 h 120"/>
                        <a:gd name="T2" fmla="*/ 36 w 173"/>
                        <a:gd name="T3" fmla="*/ 119 h 120"/>
                        <a:gd name="T4" fmla="*/ 86 w 173"/>
                        <a:gd name="T5" fmla="*/ 93 h 120"/>
                        <a:gd name="T6" fmla="*/ 49 w 173"/>
                        <a:gd name="T7" fmla="*/ 89 h 120"/>
                        <a:gd name="T8" fmla="*/ 21 w 173"/>
                        <a:gd name="T9" fmla="*/ 85 h 120"/>
                        <a:gd name="T10" fmla="*/ 9 w 173"/>
                        <a:gd name="T11" fmla="*/ 81 h 120"/>
                        <a:gd name="T12" fmla="*/ 0 w 173"/>
                        <a:gd name="T13" fmla="*/ 66 h 120"/>
                        <a:gd name="T14" fmla="*/ 0 w 173"/>
                        <a:gd name="T15" fmla="*/ 39 h 120"/>
                        <a:gd name="T16" fmla="*/ 21 w 173"/>
                        <a:gd name="T17" fmla="*/ 49 h 120"/>
                        <a:gd name="T18" fmla="*/ 37 w 173"/>
                        <a:gd name="T19" fmla="*/ 56 h 120"/>
                        <a:gd name="T20" fmla="*/ 61 w 173"/>
                        <a:gd name="T21" fmla="*/ 59 h 120"/>
                        <a:gd name="T22" fmla="*/ 78 w 173"/>
                        <a:gd name="T23" fmla="*/ 61 h 120"/>
                        <a:gd name="T24" fmla="*/ 102 w 173"/>
                        <a:gd name="T25" fmla="*/ 71 h 120"/>
                        <a:gd name="T26" fmla="*/ 85 w 173"/>
                        <a:gd name="T27" fmla="*/ 51 h 120"/>
                        <a:gd name="T28" fmla="*/ 71 w 173"/>
                        <a:gd name="T29" fmla="*/ 40 h 120"/>
                        <a:gd name="T30" fmla="*/ 51 w 173"/>
                        <a:gd name="T31" fmla="*/ 30 h 120"/>
                        <a:gd name="T32" fmla="*/ 53 w 173"/>
                        <a:gd name="T33" fmla="*/ 8 h 120"/>
                        <a:gd name="T34" fmla="*/ 51 w 173"/>
                        <a:gd name="T35" fmla="*/ 0 h 120"/>
                        <a:gd name="T36" fmla="*/ 78 w 173"/>
                        <a:gd name="T37" fmla="*/ 1 h 120"/>
                        <a:gd name="T38" fmla="*/ 78 w 173"/>
                        <a:gd name="T39" fmla="*/ 20 h 120"/>
                        <a:gd name="T40" fmla="*/ 82 w 173"/>
                        <a:gd name="T41" fmla="*/ 34 h 120"/>
                        <a:gd name="T42" fmla="*/ 90 w 173"/>
                        <a:gd name="T43" fmla="*/ 44 h 120"/>
                        <a:gd name="T44" fmla="*/ 106 w 173"/>
                        <a:gd name="T45" fmla="*/ 52 h 120"/>
                        <a:gd name="T46" fmla="*/ 131 w 173"/>
                        <a:gd name="T47" fmla="*/ 61 h 120"/>
                        <a:gd name="T48" fmla="*/ 160 w 173"/>
                        <a:gd name="T49" fmla="*/ 71 h 120"/>
                        <a:gd name="T50" fmla="*/ 172 w 173"/>
                        <a:gd name="T51" fmla="*/ 73 h 1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3" h="120">
                          <a:moveTo>
                            <a:pt x="5" y="119"/>
                          </a:moveTo>
                          <a:lnTo>
                            <a:pt x="36" y="119"/>
                          </a:lnTo>
                          <a:lnTo>
                            <a:pt x="86" y="93"/>
                          </a:lnTo>
                          <a:lnTo>
                            <a:pt x="49" y="89"/>
                          </a:lnTo>
                          <a:lnTo>
                            <a:pt x="21" y="85"/>
                          </a:lnTo>
                          <a:lnTo>
                            <a:pt x="9" y="81"/>
                          </a:lnTo>
                          <a:lnTo>
                            <a:pt x="0" y="66"/>
                          </a:lnTo>
                          <a:lnTo>
                            <a:pt x="0" y="39"/>
                          </a:lnTo>
                          <a:lnTo>
                            <a:pt x="21" y="49"/>
                          </a:lnTo>
                          <a:lnTo>
                            <a:pt x="37" y="56"/>
                          </a:lnTo>
                          <a:lnTo>
                            <a:pt x="61" y="59"/>
                          </a:lnTo>
                          <a:lnTo>
                            <a:pt x="78" y="61"/>
                          </a:lnTo>
                          <a:lnTo>
                            <a:pt x="102" y="71"/>
                          </a:lnTo>
                          <a:lnTo>
                            <a:pt x="85" y="51"/>
                          </a:lnTo>
                          <a:lnTo>
                            <a:pt x="71" y="40"/>
                          </a:lnTo>
                          <a:lnTo>
                            <a:pt x="51" y="30"/>
                          </a:lnTo>
                          <a:lnTo>
                            <a:pt x="53" y="8"/>
                          </a:lnTo>
                          <a:lnTo>
                            <a:pt x="51" y="0"/>
                          </a:lnTo>
                          <a:lnTo>
                            <a:pt x="78" y="1"/>
                          </a:lnTo>
                          <a:lnTo>
                            <a:pt x="78" y="20"/>
                          </a:lnTo>
                          <a:lnTo>
                            <a:pt x="82" y="34"/>
                          </a:lnTo>
                          <a:lnTo>
                            <a:pt x="90" y="44"/>
                          </a:lnTo>
                          <a:lnTo>
                            <a:pt x="106" y="52"/>
                          </a:lnTo>
                          <a:lnTo>
                            <a:pt x="131" y="61"/>
                          </a:lnTo>
                          <a:lnTo>
                            <a:pt x="160" y="71"/>
                          </a:lnTo>
                          <a:lnTo>
                            <a:pt x="172" y="7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3" name="Freeform 42"/>
                    <p:cNvSpPr>
                      <a:spLocks/>
                    </p:cNvSpPr>
                    <p:nvPr/>
                  </p:nvSpPr>
                  <p:spPr bwMode="auto">
                    <a:xfrm>
                      <a:off x="3366" y="1880"/>
                      <a:ext cx="334" cy="99"/>
                    </a:xfrm>
                    <a:custGeom>
                      <a:avLst/>
                      <a:gdLst>
                        <a:gd name="T0" fmla="*/ 0 w 334"/>
                        <a:gd name="T1" fmla="*/ 45 h 99"/>
                        <a:gd name="T2" fmla="*/ 23 w 334"/>
                        <a:gd name="T3" fmla="*/ 38 h 99"/>
                        <a:gd name="T4" fmla="*/ 55 w 334"/>
                        <a:gd name="T5" fmla="*/ 40 h 99"/>
                        <a:gd name="T6" fmla="*/ 78 w 334"/>
                        <a:gd name="T7" fmla="*/ 36 h 99"/>
                        <a:gd name="T8" fmla="*/ 70 w 334"/>
                        <a:gd name="T9" fmla="*/ 58 h 99"/>
                        <a:gd name="T10" fmla="*/ 80 w 334"/>
                        <a:gd name="T11" fmla="*/ 74 h 99"/>
                        <a:gd name="T12" fmla="*/ 102 w 334"/>
                        <a:gd name="T13" fmla="*/ 57 h 99"/>
                        <a:gd name="T14" fmla="*/ 123 w 334"/>
                        <a:gd name="T15" fmla="*/ 36 h 99"/>
                        <a:gd name="T16" fmla="*/ 147 w 334"/>
                        <a:gd name="T17" fmla="*/ 21 h 99"/>
                        <a:gd name="T18" fmla="*/ 178 w 334"/>
                        <a:gd name="T19" fmla="*/ 4 h 99"/>
                        <a:gd name="T20" fmla="*/ 188 w 334"/>
                        <a:gd name="T21" fmla="*/ 0 h 99"/>
                        <a:gd name="T22" fmla="*/ 260 w 334"/>
                        <a:gd name="T23" fmla="*/ 19 h 99"/>
                        <a:gd name="T24" fmla="*/ 285 w 334"/>
                        <a:gd name="T25" fmla="*/ 50 h 99"/>
                        <a:gd name="T26" fmla="*/ 292 w 334"/>
                        <a:gd name="T27" fmla="*/ 59 h 99"/>
                        <a:gd name="T28" fmla="*/ 292 w 334"/>
                        <a:gd name="T29" fmla="*/ 96 h 99"/>
                        <a:gd name="T30" fmla="*/ 307 w 334"/>
                        <a:gd name="T31" fmla="*/ 98 h 99"/>
                        <a:gd name="T32" fmla="*/ 328 w 334"/>
                        <a:gd name="T33" fmla="*/ 74 h 99"/>
                        <a:gd name="T34" fmla="*/ 333 w 334"/>
                        <a:gd name="T35" fmla="*/ 54 h 99"/>
                        <a:gd name="T36" fmla="*/ 333 w 334"/>
                        <a:gd name="T37" fmla="*/ 33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4" h="99">
                          <a:moveTo>
                            <a:pt x="0" y="45"/>
                          </a:moveTo>
                          <a:lnTo>
                            <a:pt x="23" y="38"/>
                          </a:lnTo>
                          <a:lnTo>
                            <a:pt x="55" y="40"/>
                          </a:lnTo>
                          <a:lnTo>
                            <a:pt x="78" y="36"/>
                          </a:lnTo>
                          <a:lnTo>
                            <a:pt x="70" y="58"/>
                          </a:lnTo>
                          <a:lnTo>
                            <a:pt x="80" y="74"/>
                          </a:lnTo>
                          <a:lnTo>
                            <a:pt x="102" y="57"/>
                          </a:lnTo>
                          <a:lnTo>
                            <a:pt x="123" y="36"/>
                          </a:lnTo>
                          <a:lnTo>
                            <a:pt x="147" y="21"/>
                          </a:lnTo>
                          <a:lnTo>
                            <a:pt x="178" y="4"/>
                          </a:lnTo>
                          <a:lnTo>
                            <a:pt x="188" y="0"/>
                          </a:lnTo>
                          <a:lnTo>
                            <a:pt x="260" y="19"/>
                          </a:lnTo>
                          <a:lnTo>
                            <a:pt x="285" y="50"/>
                          </a:lnTo>
                          <a:lnTo>
                            <a:pt x="292" y="59"/>
                          </a:lnTo>
                          <a:lnTo>
                            <a:pt x="292" y="96"/>
                          </a:lnTo>
                          <a:lnTo>
                            <a:pt x="307" y="98"/>
                          </a:lnTo>
                          <a:lnTo>
                            <a:pt x="328" y="74"/>
                          </a:lnTo>
                          <a:lnTo>
                            <a:pt x="333" y="54"/>
                          </a:lnTo>
                          <a:lnTo>
                            <a:pt x="333" y="3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4" name="Freeform 43"/>
                    <p:cNvSpPr>
                      <a:spLocks/>
                    </p:cNvSpPr>
                    <p:nvPr/>
                  </p:nvSpPr>
                  <p:spPr bwMode="auto">
                    <a:xfrm>
                      <a:off x="3385" y="1821"/>
                      <a:ext cx="294" cy="122"/>
                    </a:xfrm>
                    <a:custGeom>
                      <a:avLst/>
                      <a:gdLst>
                        <a:gd name="T0" fmla="*/ 102 w 294"/>
                        <a:gd name="T1" fmla="*/ 82 h 122"/>
                        <a:gd name="T2" fmla="*/ 78 w 294"/>
                        <a:gd name="T3" fmla="*/ 72 h 122"/>
                        <a:gd name="T4" fmla="*/ 40 w 294"/>
                        <a:gd name="T5" fmla="*/ 72 h 122"/>
                        <a:gd name="T6" fmla="*/ 0 w 294"/>
                        <a:gd name="T7" fmla="*/ 78 h 122"/>
                        <a:gd name="T8" fmla="*/ 61 w 294"/>
                        <a:gd name="T9" fmla="*/ 55 h 122"/>
                        <a:gd name="T10" fmla="*/ 111 w 294"/>
                        <a:gd name="T11" fmla="*/ 54 h 122"/>
                        <a:gd name="T12" fmla="*/ 93 w 294"/>
                        <a:gd name="T13" fmla="*/ 42 h 122"/>
                        <a:gd name="T14" fmla="*/ 56 w 294"/>
                        <a:gd name="T15" fmla="*/ 31 h 122"/>
                        <a:gd name="T16" fmla="*/ 104 w 294"/>
                        <a:gd name="T17" fmla="*/ 29 h 122"/>
                        <a:gd name="T18" fmla="*/ 122 w 294"/>
                        <a:gd name="T19" fmla="*/ 39 h 122"/>
                        <a:gd name="T20" fmla="*/ 145 w 294"/>
                        <a:gd name="T21" fmla="*/ 49 h 122"/>
                        <a:gd name="T22" fmla="*/ 160 w 294"/>
                        <a:gd name="T23" fmla="*/ 35 h 122"/>
                        <a:gd name="T24" fmla="*/ 131 w 294"/>
                        <a:gd name="T25" fmla="*/ 5 h 122"/>
                        <a:gd name="T26" fmla="*/ 152 w 294"/>
                        <a:gd name="T27" fmla="*/ 0 h 122"/>
                        <a:gd name="T28" fmla="*/ 169 w 294"/>
                        <a:gd name="T29" fmla="*/ 0 h 122"/>
                        <a:gd name="T30" fmla="*/ 183 w 294"/>
                        <a:gd name="T31" fmla="*/ 39 h 122"/>
                        <a:gd name="T32" fmla="*/ 198 w 294"/>
                        <a:gd name="T33" fmla="*/ 25 h 122"/>
                        <a:gd name="T34" fmla="*/ 203 w 294"/>
                        <a:gd name="T35" fmla="*/ 11 h 122"/>
                        <a:gd name="T36" fmla="*/ 217 w 294"/>
                        <a:gd name="T37" fmla="*/ 27 h 122"/>
                        <a:gd name="T38" fmla="*/ 228 w 294"/>
                        <a:gd name="T39" fmla="*/ 43 h 122"/>
                        <a:gd name="T40" fmla="*/ 232 w 294"/>
                        <a:gd name="T41" fmla="*/ 51 h 122"/>
                        <a:gd name="T42" fmla="*/ 237 w 294"/>
                        <a:gd name="T43" fmla="*/ 61 h 122"/>
                        <a:gd name="T44" fmla="*/ 249 w 294"/>
                        <a:gd name="T45" fmla="*/ 65 h 122"/>
                        <a:gd name="T46" fmla="*/ 253 w 294"/>
                        <a:gd name="T47" fmla="*/ 35 h 122"/>
                        <a:gd name="T48" fmla="*/ 271 w 294"/>
                        <a:gd name="T49" fmla="*/ 41 h 122"/>
                        <a:gd name="T50" fmla="*/ 268 w 294"/>
                        <a:gd name="T51" fmla="*/ 66 h 122"/>
                        <a:gd name="T52" fmla="*/ 265 w 294"/>
                        <a:gd name="T53" fmla="*/ 77 h 122"/>
                        <a:gd name="T54" fmla="*/ 278 w 294"/>
                        <a:gd name="T55" fmla="*/ 92 h 122"/>
                        <a:gd name="T56" fmla="*/ 293 w 294"/>
                        <a:gd name="T57" fmla="*/ 12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4" h="122">
                          <a:moveTo>
                            <a:pt x="102" y="82"/>
                          </a:moveTo>
                          <a:lnTo>
                            <a:pt x="78" y="72"/>
                          </a:lnTo>
                          <a:lnTo>
                            <a:pt x="40" y="72"/>
                          </a:lnTo>
                          <a:lnTo>
                            <a:pt x="0" y="78"/>
                          </a:lnTo>
                          <a:lnTo>
                            <a:pt x="61" y="55"/>
                          </a:lnTo>
                          <a:lnTo>
                            <a:pt x="111" y="54"/>
                          </a:lnTo>
                          <a:lnTo>
                            <a:pt x="93" y="42"/>
                          </a:lnTo>
                          <a:lnTo>
                            <a:pt x="56" y="31"/>
                          </a:lnTo>
                          <a:lnTo>
                            <a:pt x="104" y="29"/>
                          </a:lnTo>
                          <a:lnTo>
                            <a:pt x="122" y="39"/>
                          </a:lnTo>
                          <a:lnTo>
                            <a:pt x="145" y="49"/>
                          </a:lnTo>
                          <a:lnTo>
                            <a:pt x="160" y="35"/>
                          </a:lnTo>
                          <a:lnTo>
                            <a:pt x="131" y="5"/>
                          </a:lnTo>
                          <a:lnTo>
                            <a:pt x="152" y="0"/>
                          </a:lnTo>
                          <a:lnTo>
                            <a:pt x="169" y="0"/>
                          </a:lnTo>
                          <a:lnTo>
                            <a:pt x="183" y="39"/>
                          </a:lnTo>
                          <a:lnTo>
                            <a:pt x="198" y="25"/>
                          </a:lnTo>
                          <a:lnTo>
                            <a:pt x="203" y="11"/>
                          </a:lnTo>
                          <a:lnTo>
                            <a:pt x="217" y="27"/>
                          </a:lnTo>
                          <a:lnTo>
                            <a:pt x="228" y="43"/>
                          </a:lnTo>
                          <a:lnTo>
                            <a:pt x="232" y="51"/>
                          </a:lnTo>
                          <a:lnTo>
                            <a:pt x="237" y="61"/>
                          </a:lnTo>
                          <a:lnTo>
                            <a:pt x="249" y="65"/>
                          </a:lnTo>
                          <a:lnTo>
                            <a:pt x="253" y="35"/>
                          </a:lnTo>
                          <a:lnTo>
                            <a:pt x="271" y="41"/>
                          </a:lnTo>
                          <a:lnTo>
                            <a:pt x="268" y="66"/>
                          </a:lnTo>
                          <a:lnTo>
                            <a:pt x="265" y="77"/>
                          </a:lnTo>
                          <a:lnTo>
                            <a:pt x="278" y="92"/>
                          </a:lnTo>
                          <a:lnTo>
                            <a:pt x="293" y="12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5" name="Freeform 44"/>
                    <p:cNvSpPr>
                      <a:spLocks/>
                    </p:cNvSpPr>
                    <p:nvPr/>
                  </p:nvSpPr>
                  <p:spPr bwMode="auto">
                    <a:xfrm>
                      <a:off x="3667" y="1935"/>
                      <a:ext cx="83" cy="186"/>
                    </a:xfrm>
                    <a:custGeom>
                      <a:avLst/>
                      <a:gdLst>
                        <a:gd name="T0" fmla="*/ 44 w 83"/>
                        <a:gd name="T1" fmla="*/ 0 h 186"/>
                        <a:gd name="T2" fmla="*/ 64 w 83"/>
                        <a:gd name="T3" fmla="*/ 43 h 186"/>
                        <a:gd name="T4" fmla="*/ 73 w 83"/>
                        <a:gd name="T5" fmla="*/ 67 h 186"/>
                        <a:gd name="T6" fmla="*/ 81 w 83"/>
                        <a:gd name="T7" fmla="*/ 89 h 186"/>
                        <a:gd name="T8" fmla="*/ 82 w 83"/>
                        <a:gd name="T9" fmla="*/ 106 h 186"/>
                        <a:gd name="T10" fmla="*/ 77 w 83"/>
                        <a:gd name="T11" fmla="*/ 127 h 186"/>
                        <a:gd name="T12" fmla="*/ 71 w 83"/>
                        <a:gd name="T13" fmla="*/ 137 h 186"/>
                        <a:gd name="T14" fmla="*/ 64 w 83"/>
                        <a:gd name="T15" fmla="*/ 108 h 186"/>
                        <a:gd name="T16" fmla="*/ 56 w 83"/>
                        <a:gd name="T17" fmla="*/ 84 h 186"/>
                        <a:gd name="T18" fmla="*/ 40 w 83"/>
                        <a:gd name="T19" fmla="*/ 55 h 186"/>
                        <a:gd name="T20" fmla="*/ 25 w 83"/>
                        <a:gd name="T21" fmla="*/ 33 h 186"/>
                        <a:gd name="T22" fmla="*/ 16 w 83"/>
                        <a:gd name="T23" fmla="*/ 81 h 186"/>
                        <a:gd name="T24" fmla="*/ 36 w 83"/>
                        <a:gd name="T25" fmla="*/ 109 h 186"/>
                        <a:gd name="T26" fmla="*/ 47 w 83"/>
                        <a:gd name="T27" fmla="*/ 123 h 186"/>
                        <a:gd name="T28" fmla="*/ 53 w 83"/>
                        <a:gd name="T29" fmla="*/ 185 h 186"/>
                        <a:gd name="T30" fmla="*/ 18 w 83"/>
                        <a:gd name="T31" fmla="*/ 170 h 186"/>
                        <a:gd name="T32" fmla="*/ 11 w 83"/>
                        <a:gd name="T33" fmla="*/ 146 h 186"/>
                        <a:gd name="T34" fmla="*/ 0 w 83"/>
                        <a:gd name="T35" fmla="*/ 117 h 18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186">
                          <a:moveTo>
                            <a:pt x="44" y="0"/>
                          </a:moveTo>
                          <a:lnTo>
                            <a:pt x="64" y="43"/>
                          </a:lnTo>
                          <a:lnTo>
                            <a:pt x="73" y="67"/>
                          </a:lnTo>
                          <a:lnTo>
                            <a:pt x="81" y="89"/>
                          </a:lnTo>
                          <a:lnTo>
                            <a:pt x="82" y="106"/>
                          </a:lnTo>
                          <a:lnTo>
                            <a:pt x="77" y="127"/>
                          </a:lnTo>
                          <a:lnTo>
                            <a:pt x="71" y="137"/>
                          </a:lnTo>
                          <a:lnTo>
                            <a:pt x="64" y="108"/>
                          </a:lnTo>
                          <a:lnTo>
                            <a:pt x="56" y="84"/>
                          </a:lnTo>
                          <a:lnTo>
                            <a:pt x="40" y="55"/>
                          </a:lnTo>
                          <a:lnTo>
                            <a:pt x="25" y="33"/>
                          </a:lnTo>
                          <a:lnTo>
                            <a:pt x="16" y="81"/>
                          </a:lnTo>
                          <a:lnTo>
                            <a:pt x="36" y="109"/>
                          </a:lnTo>
                          <a:lnTo>
                            <a:pt x="47" y="123"/>
                          </a:lnTo>
                          <a:lnTo>
                            <a:pt x="53" y="185"/>
                          </a:lnTo>
                          <a:lnTo>
                            <a:pt x="18" y="170"/>
                          </a:lnTo>
                          <a:lnTo>
                            <a:pt x="11" y="146"/>
                          </a:lnTo>
                          <a:lnTo>
                            <a:pt x="0" y="117"/>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489" name="Oval 45"/>
                <p:cNvSpPr>
                  <a:spLocks noChangeArrowheads="1"/>
                </p:cNvSpPr>
                <p:nvPr/>
              </p:nvSpPr>
              <p:spPr bwMode="auto">
                <a:xfrm>
                  <a:off x="3385" y="2134"/>
                  <a:ext cx="18" cy="20"/>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8472" name="Group 46"/>
              <p:cNvGrpSpPr>
                <a:grpSpLocks/>
              </p:cNvGrpSpPr>
              <p:nvPr/>
            </p:nvGrpSpPr>
            <p:grpSpPr bwMode="auto">
              <a:xfrm>
                <a:off x="3091" y="2216"/>
                <a:ext cx="760" cy="935"/>
                <a:chOff x="3091" y="2216"/>
                <a:chExt cx="760" cy="935"/>
              </a:xfrm>
            </p:grpSpPr>
            <p:sp>
              <p:nvSpPr>
                <p:cNvPr id="18473" name="Freeform 47"/>
                <p:cNvSpPr>
                  <a:spLocks/>
                </p:cNvSpPr>
                <p:nvPr/>
              </p:nvSpPr>
              <p:spPr bwMode="auto">
                <a:xfrm>
                  <a:off x="3449" y="2216"/>
                  <a:ext cx="70" cy="293"/>
                </a:xfrm>
                <a:custGeom>
                  <a:avLst/>
                  <a:gdLst>
                    <a:gd name="T0" fmla="*/ 69 w 70"/>
                    <a:gd name="T1" fmla="*/ 4 h 293"/>
                    <a:gd name="T2" fmla="*/ 13 w 70"/>
                    <a:gd name="T3" fmla="*/ 282 h 293"/>
                    <a:gd name="T4" fmla="*/ 0 w 70"/>
                    <a:gd name="T5" fmla="*/ 292 h 293"/>
                    <a:gd name="T6" fmla="*/ 58 w 70"/>
                    <a:gd name="T7" fmla="*/ 3 h 293"/>
                    <a:gd name="T8" fmla="*/ 62 w 70"/>
                    <a:gd name="T9" fmla="*/ 0 h 293"/>
                    <a:gd name="T10" fmla="*/ 66 w 70"/>
                    <a:gd name="T11" fmla="*/ 0 h 293"/>
                    <a:gd name="T12" fmla="*/ 69 w 70"/>
                    <a:gd name="T13" fmla="*/ 4 h 2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93">
                      <a:moveTo>
                        <a:pt x="69" y="4"/>
                      </a:moveTo>
                      <a:lnTo>
                        <a:pt x="13" y="282"/>
                      </a:lnTo>
                      <a:lnTo>
                        <a:pt x="0" y="292"/>
                      </a:lnTo>
                      <a:lnTo>
                        <a:pt x="58" y="3"/>
                      </a:lnTo>
                      <a:lnTo>
                        <a:pt x="62" y="0"/>
                      </a:lnTo>
                      <a:lnTo>
                        <a:pt x="66" y="0"/>
                      </a:lnTo>
                      <a:lnTo>
                        <a:pt x="69" y="4"/>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474" name="Group 48"/>
                <p:cNvGrpSpPr>
                  <a:grpSpLocks/>
                </p:cNvGrpSpPr>
                <p:nvPr/>
              </p:nvGrpSpPr>
              <p:grpSpPr bwMode="auto">
                <a:xfrm>
                  <a:off x="3091" y="2325"/>
                  <a:ext cx="760" cy="826"/>
                  <a:chOff x="3091" y="2325"/>
                  <a:chExt cx="760" cy="826"/>
                </a:xfrm>
              </p:grpSpPr>
              <p:sp>
                <p:nvSpPr>
                  <p:cNvPr id="18478" name="Freeform 49"/>
                  <p:cNvSpPr>
                    <a:spLocks/>
                  </p:cNvSpPr>
                  <p:nvPr/>
                </p:nvSpPr>
                <p:spPr bwMode="auto">
                  <a:xfrm>
                    <a:off x="3091" y="2325"/>
                    <a:ext cx="760" cy="826"/>
                  </a:xfrm>
                  <a:custGeom>
                    <a:avLst/>
                    <a:gdLst>
                      <a:gd name="T0" fmla="*/ 263 w 760"/>
                      <a:gd name="T1" fmla="*/ 8 h 826"/>
                      <a:gd name="T2" fmla="*/ 226 w 760"/>
                      <a:gd name="T3" fmla="*/ 17 h 826"/>
                      <a:gd name="T4" fmla="*/ 186 w 760"/>
                      <a:gd name="T5" fmla="*/ 26 h 826"/>
                      <a:gd name="T6" fmla="*/ 157 w 760"/>
                      <a:gd name="T7" fmla="*/ 35 h 826"/>
                      <a:gd name="T8" fmla="*/ 133 w 760"/>
                      <a:gd name="T9" fmla="*/ 48 h 826"/>
                      <a:gd name="T10" fmla="*/ 113 w 760"/>
                      <a:gd name="T11" fmla="*/ 64 h 826"/>
                      <a:gd name="T12" fmla="*/ 93 w 760"/>
                      <a:gd name="T13" fmla="*/ 84 h 826"/>
                      <a:gd name="T14" fmla="*/ 64 w 760"/>
                      <a:gd name="T15" fmla="*/ 126 h 826"/>
                      <a:gd name="T16" fmla="*/ 0 w 760"/>
                      <a:gd name="T17" fmla="*/ 236 h 826"/>
                      <a:gd name="T18" fmla="*/ 18 w 760"/>
                      <a:gd name="T19" fmla="*/ 255 h 826"/>
                      <a:gd name="T20" fmla="*/ 186 w 760"/>
                      <a:gd name="T21" fmla="*/ 334 h 826"/>
                      <a:gd name="T22" fmla="*/ 180 w 760"/>
                      <a:gd name="T23" fmla="*/ 509 h 826"/>
                      <a:gd name="T24" fmla="*/ 165 w 760"/>
                      <a:gd name="T25" fmla="*/ 636 h 826"/>
                      <a:gd name="T26" fmla="*/ 121 w 760"/>
                      <a:gd name="T27" fmla="*/ 758 h 826"/>
                      <a:gd name="T28" fmla="*/ 715 w 760"/>
                      <a:gd name="T29" fmla="*/ 825 h 826"/>
                      <a:gd name="T30" fmla="*/ 620 w 760"/>
                      <a:gd name="T31" fmla="*/ 513 h 826"/>
                      <a:gd name="T32" fmla="*/ 651 w 760"/>
                      <a:gd name="T33" fmla="*/ 482 h 826"/>
                      <a:gd name="T34" fmla="*/ 668 w 760"/>
                      <a:gd name="T35" fmla="*/ 432 h 826"/>
                      <a:gd name="T36" fmla="*/ 669 w 760"/>
                      <a:gd name="T37" fmla="*/ 383 h 826"/>
                      <a:gd name="T38" fmla="*/ 673 w 760"/>
                      <a:gd name="T39" fmla="*/ 340 h 826"/>
                      <a:gd name="T40" fmla="*/ 704 w 760"/>
                      <a:gd name="T41" fmla="*/ 109 h 826"/>
                      <a:gd name="T42" fmla="*/ 682 w 760"/>
                      <a:gd name="T43" fmla="*/ 69 h 826"/>
                      <a:gd name="T44" fmla="*/ 645 w 760"/>
                      <a:gd name="T45" fmla="*/ 45 h 826"/>
                      <a:gd name="T46" fmla="*/ 534 w 760"/>
                      <a:gd name="T47" fmla="*/ 11 h 826"/>
                      <a:gd name="T48" fmla="*/ 514 w 760"/>
                      <a:gd name="T49" fmla="*/ 4 h 826"/>
                      <a:gd name="T50" fmla="*/ 494 w 760"/>
                      <a:gd name="T51" fmla="*/ 0 h 826"/>
                      <a:gd name="T52" fmla="*/ 500 w 760"/>
                      <a:gd name="T53" fmla="*/ 23 h 826"/>
                      <a:gd name="T54" fmla="*/ 514 w 760"/>
                      <a:gd name="T55" fmla="*/ 45 h 826"/>
                      <a:gd name="T56" fmla="*/ 528 w 760"/>
                      <a:gd name="T57" fmla="*/ 71 h 826"/>
                      <a:gd name="T58" fmla="*/ 535 w 760"/>
                      <a:gd name="T59" fmla="*/ 92 h 826"/>
                      <a:gd name="T60" fmla="*/ 537 w 760"/>
                      <a:gd name="T61" fmla="*/ 119 h 826"/>
                      <a:gd name="T62" fmla="*/ 529 w 760"/>
                      <a:gd name="T63" fmla="*/ 146 h 826"/>
                      <a:gd name="T64" fmla="*/ 511 w 760"/>
                      <a:gd name="T65" fmla="*/ 166 h 826"/>
                      <a:gd name="T66" fmla="*/ 482 w 760"/>
                      <a:gd name="T67" fmla="*/ 182 h 826"/>
                      <a:gd name="T68" fmla="*/ 451 w 760"/>
                      <a:gd name="T69" fmla="*/ 192 h 826"/>
                      <a:gd name="T70" fmla="*/ 416 w 760"/>
                      <a:gd name="T71" fmla="*/ 192 h 826"/>
                      <a:gd name="T72" fmla="*/ 383 w 760"/>
                      <a:gd name="T73" fmla="*/ 182 h 826"/>
                      <a:gd name="T74" fmla="*/ 342 w 760"/>
                      <a:gd name="T75" fmla="*/ 160 h 826"/>
                      <a:gd name="T76" fmla="*/ 316 w 760"/>
                      <a:gd name="T77" fmla="*/ 136 h 826"/>
                      <a:gd name="T78" fmla="*/ 302 w 760"/>
                      <a:gd name="T79" fmla="*/ 105 h 826"/>
                      <a:gd name="T80" fmla="*/ 290 w 760"/>
                      <a:gd name="T81" fmla="*/ 69 h 826"/>
                      <a:gd name="T82" fmla="*/ 278 w 760"/>
                      <a:gd name="T83" fmla="*/ 28 h 826"/>
                      <a:gd name="T84" fmla="*/ 276 w 760"/>
                      <a:gd name="T85" fmla="*/ 4 h 8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0" h="826">
                        <a:moveTo>
                          <a:pt x="276" y="4"/>
                        </a:moveTo>
                        <a:lnTo>
                          <a:pt x="263" y="8"/>
                        </a:lnTo>
                        <a:lnTo>
                          <a:pt x="244" y="13"/>
                        </a:lnTo>
                        <a:lnTo>
                          <a:pt x="226" y="17"/>
                        </a:lnTo>
                        <a:lnTo>
                          <a:pt x="205" y="22"/>
                        </a:lnTo>
                        <a:lnTo>
                          <a:pt x="186" y="26"/>
                        </a:lnTo>
                        <a:lnTo>
                          <a:pt x="169" y="31"/>
                        </a:lnTo>
                        <a:lnTo>
                          <a:pt x="157" y="35"/>
                        </a:lnTo>
                        <a:lnTo>
                          <a:pt x="146" y="41"/>
                        </a:lnTo>
                        <a:lnTo>
                          <a:pt x="133" y="48"/>
                        </a:lnTo>
                        <a:lnTo>
                          <a:pt x="122" y="56"/>
                        </a:lnTo>
                        <a:lnTo>
                          <a:pt x="113" y="64"/>
                        </a:lnTo>
                        <a:lnTo>
                          <a:pt x="103" y="73"/>
                        </a:lnTo>
                        <a:lnTo>
                          <a:pt x="93" y="84"/>
                        </a:lnTo>
                        <a:lnTo>
                          <a:pt x="82" y="98"/>
                        </a:lnTo>
                        <a:lnTo>
                          <a:pt x="64" y="126"/>
                        </a:lnTo>
                        <a:lnTo>
                          <a:pt x="36" y="175"/>
                        </a:lnTo>
                        <a:lnTo>
                          <a:pt x="0" y="236"/>
                        </a:lnTo>
                        <a:lnTo>
                          <a:pt x="4" y="245"/>
                        </a:lnTo>
                        <a:lnTo>
                          <a:pt x="18" y="255"/>
                        </a:lnTo>
                        <a:lnTo>
                          <a:pt x="180" y="316"/>
                        </a:lnTo>
                        <a:lnTo>
                          <a:pt x="186" y="334"/>
                        </a:lnTo>
                        <a:lnTo>
                          <a:pt x="187" y="408"/>
                        </a:lnTo>
                        <a:lnTo>
                          <a:pt x="180" y="509"/>
                        </a:lnTo>
                        <a:lnTo>
                          <a:pt x="173" y="586"/>
                        </a:lnTo>
                        <a:lnTo>
                          <a:pt x="165" y="636"/>
                        </a:lnTo>
                        <a:lnTo>
                          <a:pt x="148" y="703"/>
                        </a:lnTo>
                        <a:lnTo>
                          <a:pt x="121" y="758"/>
                        </a:lnTo>
                        <a:lnTo>
                          <a:pt x="86" y="825"/>
                        </a:lnTo>
                        <a:lnTo>
                          <a:pt x="715" y="825"/>
                        </a:lnTo>
                        <a:lnTo>
                          <a:pt x="649" y="657"/>
                        </a:lnTo>
                        <a:lnTo>
                          <a:pt x="620" y="513"/>
                        </a:lnTo>
                        <a:lnTo>
                          <a:pt x="634" y="501"/>
                        </a:lnTo>
                        <a:lnTo>
                          <a:pt x="651" y="482"/>
                        </a:lnTo>
                        <a:lnTo>
                          <a:pt x="661" y="460"/>
                        </a:lnTo>
                        <a:lnTo>
                          <a:pt x="668" y="432"/>
                        </a:lnTo>
                        <a:lnTo>
                          <a:pt x="669" y="407"/>
                        </a:lnTo>
                        <a:lnTo>
                          <a:pt x="669" y="383"/>
                        </a:lnTo>
                        <a:lnTo>
                          <a:pt x="670" y="365"/>
                        </a:lnTo>
                        <a:lnTo>
                          <a:pt x="673" y="340"/>
                        </a:lnTo>
                        <a:lnTo>
                          <a:pt x="759" y="268"/>
                        </a:lnTo>
                        <a:lnTo>
                          <a:pt x="704" y="109"/>
                        </a:lnTo>
                        <a:lnTo>
                          <a:pt x="695" y="85"/>
                        </a:lnTo>
                        <a:lnTo>
                          <a:pt x="682" y="69"/>
                        </a:lnTo>
                        <a:lnTo>
                          <a:pt x="666" y="55"/>
                        </a:lnTo>
                        <a:lnTo>
                          <a:pt x="645" y="45"/>
                        </a:lnTo>
                        <a:lnTo>
                          <a:pt x="551" y="16"/>
                        </a:lnTo>
                        <a:lnTo>
                          <a:pt x="534" y="11"/>
                        </a:lnTo>
                        <a:lnTo>
                          <a:pt x="523" y="7"/>
                        </a:lnTo>
                        <a:lnTo>
                          <a:pt x="514" y="4"/>
                        </a:lnTo>
                        <a:lnTo>
                          <a:pt x="504" y="2"/>
                        </a:lnTo>
                        <a:lnTo>
                          <a:pt x="494" y="0"/>
                        </a:lnTo>
                        <a:lnTo>
                          <a:pt x="494" y="14"/>
                        </a:lnTo>
                        <a:lnTo>
                          <a:pt x="500" y="23"/>
                        </a:lnTo>
                        <a:lnTo>
                          <a:pt x="506" y="33"/>
                        </a:lnTo>
                        <a:lnTo>
                          <a:pt x="514" y="45"/>
                        </a:lnTo>
                        <a:lnTo>
                          <a:pt x="521" y="57"/>
                        </a:lnTo>
                        <a:lnTo>
                          <a:pt x="528" y="71"/>
                        </a:lnTo>
                        <a:lnTo>
                          <a:pt x="532" y="82"/>
                        </a:lnTo>
                        <a:lnTo>
                          <a:pt x="535" y="92"/>
                        </a:lnTo>
                        <a:lnTo>
                          <a:pt x="537" y="105"/>
                        </a:lnTo>
                        <a:lnTo>
                          <a:pt x="537" y="119"/>
                        </a:lnTo>
                        <a:lnTo>
                          <a:pt x="534" y="132"/>
                        </a:lnTo>
                        <a:lnTo>
                          <a:pt x="529" y="146"/>
                        </a:lnTo>
                        <a:lnTo>
                          <a:pt x="522" y="157"/>
                        </a:lnTo>
                        <a:lnTo>
                          <a:pt x="511" y="166"/>
                        </a:lnTo>
                        <a:lnTo>
                          <a:pt x="497" y="175"/>
                        </a:lnTo>
                        <a:lnTo>
                          <a:pt x="482" y="182"/>
                        </a:lnTo>
                        <a:lnTo>
                          <a:pt x="467" y="188"/>
                        </a:lnTo>
                        <a:lnTo>
                          <a:pt x="451" y="192"/>
                        </a:lnTo>
                        <a:lnTo>
                          <a:pt x="436" y="195"/>
                        </a:lnTo>
                        <a:lnTo>
                          <a:pt x="416" y="192"/>
                        </a:lnTo>
                        <a:lnTo>
                          <a:pt x="399" y="187"/>
                        </a:lnTo>
                        <a:lnTo>
                          <a:pt x="383" y="182"/>
                        </a:lnTo>
                        <a:lnTo>
                          <a:pt x="364" y="172"/>
                        </a:lnTo>
                        <a:lnTo>
                          <a:pt x="342" y="160"/>
                        </a:lnTo>
                        <a:lnTo>
                          <a:pt x="330" y="152"/>
                        </a:lnTo>
                        <a:lnTo>
                          <a:pt x="316" y="136"/>
                        </a:lnTo>
                        <a:lnTo>
                          <a:pt x="310" y="121"/>
                        </a:lnTo>
                        <a:lnTo>
                          <a:pt x="302" y="105"/>
                        </a:lnTo>
                        <a:lnTo>
                          <a:pt x="296" y="88"/>
                        </a:lnTo>
                        <a:lnTo>
                          <a:pt x="290" y="69"/>
                        </a:lnTo>
                        <a:lnTo>
                          <a:pt x="285" y="51"/>
                        </a:lnTo>
                        <a:lnTo>
                          <a:pt x="278" y="28"/>
                        </a:lnTo>
                        <a:lnTo>
                          <a:pt x="275" y="12"/>
                        </a:lnTo>
                        <a:lnTo>
                          <a:pt x="276" y="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479" name="Group 50"/>
                  <p:cNvGrpSpPr>
                    <a:grpSpLocks/>
                  </p:cNvGrpSpPr>
                  <p:nvPr/>
                </p:nvGrpSpPr>
                <p:grpSpPr bwMode="auto">
                  <a:xfrm>
                    <a:off x="3117" y="2459"/>
                    <a:ext cx="411" cy="606"/>
                    <a:chOff x="3117" y="2459"/>
                    <a:chExt cx="411" cy="606"/>
                  </a:xfrm>
                </p:grpSpPr>
                <p:sp>
                  <p:nvSpPr>
                    <p:cNvPr id="18481" name="Freeform 51"/>
                    <p:cNvSpPr>
                      <a:spLocks/>
                    </p:cNvSpPr>
                    <p:nvPr/>
                  </p:nvSpPr>
                  <p:spPr bwMode="auto">
                    <a:xfrm>
                      <a:off x="3117" y="2459"/>
                      <a:ext cx="411" cy="606"/>
                    </a:xfrm>
                    <a:custGeom>
                      <a:avLst/>
                      <a:gdLst>
                        <a:gd name="T0" fmla="*/ 4 w 411"/>
                        <a:gd name="T1" fmla="*/ 142 h 606"/>
                        <a:gd name="T2" fmla="*/ 0 w 411"/>
                        <a:gd name="T3" fmla="*/ 222 h 606"/>
                        <a:gd name="T4" fmla="*/ 7 w 411"/>
                        <a:gd name="T5" fmla="*/ 368 h 606"/>
                        <a:gd name="T6" fmla="*/ 1 w 411"/>
                        <a:gd name="T7" fmla="*/ 445 h 606"/>
                        <a:gd name="T8" fmla="*/ 10 w 411"/>
                        <a:gd name="T9" fmla="*/ 530 h 606"/>
                        <a:gd name="T10" fmla="*/ 39 w 411"/>
                        <a:gd name="T11" fmla="*/ 605 h 606"/>
                        <a:gd name="T12" fmla="*/ 116 w 411"/>
                        <a:gd name="T13" fmla="*/ 596 h 606"/>
                        <a:gd name="T14" fmla="*/ 204 w 411"/>
                        <a:gd name="T15" fmla="*/ 537 h 606"/>
                        <a:gd name="T16" fmla="*/ 349 w 411"/>
                        <a:gd name="T17" fmla="*/ 318 h 606"/>
                        <a:gd name="T18" fmla="*/ 378 w 411"/>
                        <a:gd name="T19" fmla="*/ 274 h 606"/>
                        <a:gd name="T20" fmla="*/ 387 w 411"/>
                        <a:gd name="T21" fmla="*/ 251 h 606"/>
                        <a:gd name="T22" fmla="*/ 401 w 411"/>
                        <a:gd name="T23" fmla="*/ 204 h 606"/>
                        <a:gd name="T24" fmla="*/ 401 w 411"/>
                        <a:gd name="T25" fmla="*/ 188 h 606"/>
                        <a:gd name="T26" fmla="*/ 392 w 411"/>
                        <a:gd name="T27" fmla="*/ 172 h 606"/>
                        <a:gd name="T28" fmla="*/ 378 w 411"/>
                        <a:gd name="T29" fmla="*/ 155 h 606"/>
                        <a:gd name="T30" fmla="*/ 370 w 411"/>
                        <a:gd name="T31" fmla="*/ 140 h 606"/>
                        <a:gd name="T32" fmla="*/ 371 w 411"/>
                        <a:gd name="T33" fmla="*/ 126 h 606"/>
                        <a:gd name="T34" fmla="*/ 387 w 411"/>
                        <a:gd name="T35" fmla="*/ 131 h 606"/>
                        <a:gd name="T36" fmla="*/ 396 w 411"/>
                        <a:gd name="T37" fmla="*/ 149 h 606"/>
                        <a:gd name="T38" fmla="*/ 402 w 411"/>
                        <a:gd name="T39" fmla="*/ 159 h 606"/>
                        <a:gd name="T40" fmla="*/ 410 w 411"/>
                        <a:gd name="T41" fmla="*/ 156 h 606"/>
                        <a:gd name="T42" fmla="*/ 409 w 411"/>
                        <a:gd name="T43" fmla="*/ 137 h 606"/>
                        <a:gd name="T44" fmla="*/ 404 w 411"/>
                        <a:gd name="T45" fmla="*/ 100 h 606"/>
                        <a:gd name="T46" fmla="*/ 399 w 411"/>
                        <a:gd name="T47" fmla="*/ 82 h 606"/>
                        <a:gd name="T48" fmla="*/ 388 w 411"/>
                        <a:gd name="T49" fmla="*/ 73 h 606"/>
                        <a:gd name="T50" fmla="*/ 377 w 411"/>
                        <a:gd name="T51" fmla="*/ 40 h 606"/>
                        <a:gd name="T52" fmla="*/ 370 w 411"/>
                        <a:gd name="T53" fmla="*/ 17 h 606"/>
                        <a:gd name="T54" fmla="*/ 365 w 411"/>
                        <a:gd name="T55" fmla="*/ 3 h 606"/>
                        <a:gd name="T56" fmla="*/ 353 w 411"/>
                        <a:gd name="T57" fmla="*/ 0 h 606"/>
                        <a:gd name="T58" fmla="*/ 300 w 411"/>
                        <a:gd name="T59" fmla="*/ 78 h 606"/>
                        <a:gd name="T60" fmla="*/ 285 w 411"/>
                        <a:gd name="T61" fmla="*/ 100 h 606"/>
                        <a:gd name="T62" fmla="*/ 282 w 411"/>
                        <a:gd name="T63" fmla="*/ 114 h 606"/>
                        <a:gd name="T64" fmla="*/ 300 w 411"/>
                        <a:gd name="T65" fmla="*/ 179 h 606"/>
                        <a:gd name="T66" fmla="*/ 319 w 411"/>
                        <a:gd name="T67" fmla="*/ 239 h 606"/>
                        <a:gd name="T68" fmla="*/ 159 w 411"/>
                        <a:gd name="T69" fmla="*/ 370 h 606"/>
                        <a:gd name="T70" fmla="*/ 159 w 411"/>
                        <a:gd name="T71" fmla="*/ 184 h 6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1" h="606">
                          <a:moveTo>
                            <a:pt x="14" y="104"/>
                          </a:moveTo>
                          <a:lnTo>
                            <a:pt x="4" y="142"/>
                          </a:lnTo>
                          <a:lnTo>
                            <a:pt x="2" y="169"/>
                          </a:lnTo>
                          <a:lnTo>
                            <a:pt x="0" y="222"/>
                          </a:lnTo>
                          <a:lnTo>
                            <a:pt x="7" y="287"/>
                          </a:lnTo>
                          <a:lnTo>
                            <a:pt x="7" y="368"/>
                          </a:lnTo>
                          <a:lnTo>
                            <a:pt x="3" y="409"/>
                          </a:lnTo>
                          <a:lnTo>
                            <a:pt x="1" y="445"/>
                          </a:lnTo>
                          <a:lnTo>
                            <a:pt x="2" y="489"/>
                          </a:lnTo>
                          <a:lnTo>
                            <a:pt x="10" y="530"/>
                          </a:lnTo>
                          <a:lnTo>
                            <a:pt x="19" y="571"/>
                          </a:lnTo>
                          <a:lnTo>
                            <a:pt x="39" y="605"/>
                          </a:lnTo>
                          <a:lnTo>
                            <a:pt x="79" y="601"/>
                          </a:lnTo>
                          <a:lnTo>
                            <a:pt x="116" y="596"/>
                          </a:lnTo>
                          <a:lnTo>
                            <a:pt x="164" y="581"/>
                          </a:lnTo>
                          <a:lnTo>
                            <a:pt x="204" y="537"/>
                          </a:lnTo>
                          <a:lnTo>
                            <a:pt x="231" y="499"/>
                          </a:lnTo>
                          <a:lnTo>
                            <a:pt x="349" y="318"/>
                          </a:lnTo>
                          <a:lnTo>
                            <a:pt x="373" y="285"/>
                          </a:lnTo>
                          <a:lnTo>
                            <a:pt x="378" y="274"/>
                          </a:lnTo>
                          <a:lnTo>
                            <a:pt x="382" y="262"/>
                          </a:lnTo>
                          <a:lnTo>
                            <a:pt x="387" y="251"/>
                          </a:lnTo>
                          <a:lnTo>
                            <a:pt x="390" y="238"/>
                          </a:lnTo>
                          <a:lnTo>
                            <a:pt x="401" y="204"/>
                          </a:lnTo>
                          <a:lnTo>
                            <a:pt x="402" y="197"/>
                          </a:lnTo>
                          <a:lnTo>
                            <a:pt x="401" y="188"/>
                          </a:lnTo>
                          <a:lnTo>
                            <a:pt x="397" y="180"/>
                          </a:lnTo>
                          <a:lnTo>
                            <a:pt x="392" y="172"/>
                          </a:lnTo>
                          <a:lnTo>
                            <a:pt x="386" y="163"/>
                          </a:lnTo>
                          <a:lnTo>
                            <a:pt x="378" y="155"/>
                          </a:lnTo>
                          <a:lnTo>
                            <a:pt x="376" y="147"/>
                          </a:lnTo>
                          <a:lnTo>
                            <a:pt x="370" y="140"/>
                          </a:lnTo>
                          <a:lnTo>
                            <a:pt x="359" y="131"/>
                          </a:lnTo>
                          <a:lnTo>
                            <a:pt x="371" y="126"/>
                          </a:lnTo>
                          <a:lnTo>
                            <a:pt x="382" y="123"/>
                          </a:lnTo>
                          <a:lnTo>
                            <a:pt x="387" y="131"/>
                          </a:lnTo>
                          <a:lnTo>
                            <a:pt x="394" y="141"/>
                          </a:lnTo>
                          <a:lnTo>
                            <a:pt x="396" y="149"/>
                          </a:lnTo>
                          <a:lnTo>
                            <a:pt x="398" y="155"/>
                          </a:lnTo>
                          <a:lnTo>
                            <a:pt x="402" y="159"/>
                          </a:lnTo>
                          <a:lnTo>
                            <a:pt x="408" y="162"/>
                          </a:lnTo>
                          <a:lnTo>
                            <a:pt x="410" y="156"/>
                          </a:lnTo>
                          <a:lnTo>
                            <a:pt x="410" y="148"/>
                          </a:lnTo>
                          <a:lnTo>
                            <a:pt x="409" y="137"/>
                          </a:lnTo>
                          <a:lnTo>
                            <a:pt x="406" y="119"/>
                          </a:lnTo>
                          <a:lnTo>
                            <a:pt x="404" y="100"/>
                          </a:lnTo>
                          <a:lnTo>
                            <a:pt x="400" y="96"/>
                          </a:lnTo>
                          <a:lnTo>
                            <a:pt x="399" y="82"/>
                          </a:lnTo>
                          <a:lnTo>
                            <a:pt x="398" y="77"/>
                          </a:lnTo>
                          <a:lnTo>
                            <a:pt x="388" y="73"/>
                          </a:lnTo>
                          <a:lnTo>
                            <a:pt x="382" y="53"/>
                          </a:lnTo>
                          <a:lnTo>
                            <a:pt x="377" y="40"/>
                          </a:lnTo>
                          <a:lnTo>
                            <a:pt x="372" y="28"/>
                          </a:lnTo>
                          <a:lnTo>
                            <a:pt x="370" y="17"/>
                          </a:lnTo>
                          <a:lnTo>
                            <a:pt x="369" y="10"/>
                          </a:lnTo>
                          <a:lnTo>
                            <a:pt x="365" y="3"/>
                          </a:lnTo>
                          <a:lnTo>
                            <a:pt x="359" y="0"/>
                          </a:lnTo>
                          <a:lnTo>
                            <a:pt x="353" y="0"/>
                          </a:lnTo>
                          <a:lnTo>
                            <a:pt x="347" y="25"/>
                          </a:lnTo>
                          <a:lnTo>
                            <a:pt x="300" y="78"/>
                          </a:lnTo>
                          <a:lnTo>
                            <a:pt x="290" y="93"/>
                          </a:lnTo>
                          <a:lnTo>
                            <a:pt x="285" y="100"/>
                          </a:lnTo>
                          <a:lnTo>
                            <a:pt x="283" y="107"/>
                          </a:lnTo>
                          <a:lnTo>
                            <a:pt x="282" y="114"/>
                          </a:lnTo>
                          <a:lnTo>
                            <a:pt x="290" y="138"/>
                          </a:lnTo>
                          <a:lnTo>
                            <a:pt x="300" y="179"/>
                          </a:lnTo>
                          <a:lnTo>
                            <a:pt x="311" y="203"/>
                          </a:lnTo>
                          <a:lnTo>
                            <a:pt x="319" y="239"/>
                          </a:lnTo>
                          <a:lnTo>
                            <a:pt x="248" y="294"/>
                          </a:lnTo>
                          <a:lnTo>
                            <a:pt x="159" y="370"/>
                          </a:lnTo>
                          <a:lnTo>
                            <a:pt x="162" y="280"/>
                          </a:lnTo>
                          <a:lnTo>
                            <a:pt x="159" y="184"/>
                          </a:lnTo>
                          <a:lnTo>
                            <a:pt x="14" y="104"/>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2" name="Freeform 52"/>
                    <p:cNvSpPr>
                      <a:spLocks/>
                    </p:cNvSpPr>
                    <p:nvPr/>
                  </p:nvSpPr>
                  <p:spPr bwMode="auto">
                    <a:xfrm>
                      <a:off x="3446" y="2534"/>
                      <a:ext cx="59" cy="17"/>
                    </a:xfrm>
                    <a:custGeom>
                      <a:avLst/>
                      <a:gdLst>
                        <a:gd name="T0" fmla="*/ 0 w 59"/>
                        <a:gd name="T1" fmla="*/ 16 h 17"/>
                        <a:gd name="T2" fmla="*/ 38 w 59"/>
                        <a:gd name="T3" fmla="*/ 0 h 17"/>
                        <a:gd name="T4" fmla="*/ 58 w 59"/>
                        <a:gd name="T5" fmla="*/ 0 h 17"/>
                        <a:gd name="T6" fmla="*/ 0 60000 65536"/>
                        <a:gd name="T7" fmla="*/ 0 60000 65536"/>
                        <a:gd name="T8" fmla="*/ 0 60000 65536"/>
                      </a:gdLst>
                      <a:ahLst/>
                      <a:cxnLst>
                        <a:cxn ang="T6">
                          <a:pos x="T0" y="T1"/>
                        </a:cxn>
                        <a:cxn ang="T7">
                          <a:pos x="T2" y="T3"/>
                        </a:cxn>
                        <a:cxn ang="T8">
                          <a:pos x="T4" y="T5"/>
                        </a:cxn>
                      </a:cxnLst>
                      <a:rect l="0" t="0" r="r" b="b"/>
                      <a:pathLst>
                        <a:path w="59" h="17">
                          <a:moveTo>
                            <a:pt x="0" y="16"/>
                          </a:moveTo>
                          <a:lnTo>
                            <a:pt x="38" y="0"/>
                          </a:lnTo>
                          <a:lnTo>
                            <a:pt x="58"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3" name="Freeform 53"/>
                    <p:cNvSpPr>
                      <a:spLocks/>
                    </p:cNvSpPr>
                    <p:nvPr/>
                  </p:nvSpPr>
                  <p:spPr bwMode="auto">
                    <a:xfrm>
                      <a:off x="3438" y="2559"/>
                      <a:ext cx="78" cy="17"/>
                    </a:xfrm>
                    <a:custGeom>
                      <a:avLst/>
                      <a:gdLst>
                        <a:gd name="T0" fmla="*/ 0 w 78"/>
                        <a:gd name="T1" fmla="*/ 16 h 17"/>
                        <a:gd name="T2" fmla="*/ 44 w 78"/>
                        <a:gd name="T3" fmla="*/ 3 h 17"/>
                        <a:gd name="T4" fmla="*/ 77 w 78"/>
                        <a:gd name="T5" fmla="*/ 0 h 17"/>
                        <a:gd name="T6" fmla="*/ 0 60000 65536"/>
                        <a:gd name="T7" fmla="*/ 0 60000 65536"/>
                        <a:gd name="T8" fmla="*/ 0 60000 65536"/>
                      </a:gdLst>
                      <a:ahLst/>
                      <a:cxnLst>
                        <a:cxn ang="T6">
                          <a:pos x="T0" y="T1"/>
                        </a:cxn>
                        <a:cxn ang="T7">
                          <a:pos x="T2" y="T3"/>
                        </a:cxn>
                        <a:cxn ang="T8">
                          <a:pos x="T4" y="T5"/>
                        </a:cxn>
                      </a:cxnLst>
                      <a:rect l="0" t="0" r="r" b="b"/>
                      <a:pathLst>
                        <a:path w="78" h="17">
                          <a:moveTo>
                            <a:pt x="0" y="16"/>
                          </a:moveTo>
                          <a:lnTo>
                            <a:pt x="44" y="3"/>
                          </a:lnTo>
                          <a:lnTo>
                            <a:pt x="77"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4" name="Freeform 54"/>
                    <p:cNvSpPr>
                      <a:spLocks/>
                    </p:cNvSpPr>
                    <p:nvPr/>
                  </p:nvSpPr>
                  <p:spPr bwMode="auto">
                    <a:xfrm>
                      <a:off x="3445" y="2522"/>
                      <a:ext cx="34" cy="24"/>
                    </a:xfrm>
                    <a:custGeom>
                      <a:avLst/>
                      <a:gdLst>
                        <a:gd name="T0" fmla="*/ 0 w 34"/>
                        <a:gd name="T1" fmla="*/ 23 h 24"/>
                        <a:gd name="T2" fmla="*/ 28 w 34"/>
                        <a:gd name="T3" fmla="*/ 0 h 24"/>
                        <a:gd name="T4" fmla="*/ 33 w 34"/>
                        <a:gd name="T5" fmla="*/ 12 h 24"/>
                        <a:gd name="T6" fmla="*/ 0 60000 65536"/>
                        <a:gd name="T7" fmla="*/ 0 60000 65536"/>
                        <a:gd name="T8" fmla="*/ 0 60000 65536"/>
                      </a:gdLst>
                      <a:ahLst/>
                      <a:cxnLst>
                        <a:cxn ang="T6">
                          <a:pos x="T0" y="T1"/>
                        </a:cxn>
                        <a:cxn ang="T7">
                          <a:pos x="T2" y="T3"/>
                        </a:cxn>
                        <a:cxn ang="T8">
                          <a:pos x="T4" y="T5"/>
                        </a:cxn>
                      </a:cxnLst>
                      <a:rect l="0" t="0" r="r" b="b"/>
                      <a:pathLst>
                        <a:path w="34" h="24">
                          <a:moveTo>
                            <a:pt x="0" y="23"/>
                          </a:moveTo>
                          <a:lnTo>
                            <a:pt x="28" y="0"/>
                          </a:lnTo>
                          <a:lnTo>
                            <a:pt x="33" y="12"/>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5" name="Line 55"/>
                    <p:cNvSpPr>
                      <a:spLocks noChangeShapeType="1"/>
                    </p:cNvSpPr>
                    <p:nvPr/>
                  </p:nvSpPr>
                  <p:spPr bwMode="auto">
                    <a:xfrm flipH="1" flipV="1">
                      <a:off x="3470" y="2483"/>
                      <a:ext cx="16" cy="7"/>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80" name="Freeform 56"/>
                  <p:cNvSpPr>
                    <a:spLocks/>
                  </p:cNvSpPr>
                  <p:nvPr/>
                </p:nvSpPr>
                <p:spPr bwMode="auto">
                  <a:xfrm>
                    <a:off x="3091" y="2529"/>
                    <a:ext cx="195" cy="121"/>
                  </a:xfrm>
                  <a:custGeom>
                    <a:avLst/>
                    <a:gdLst>
                      <a:gd name="T0" fmla="*/ 89 w 195"/>
                      <a:gd name="T1" fmla="*/ 44 h 121"/>
                      <a:gd name="T2" fmla="*/ 16 w 195"/>
                      <a:gd name="T3" fmla="*/ 0 h 121"/>
                      <a:gd name="T4" fmla="*/ 0 w 195"/>
                      <a:gd name="T5" fmla="*/ 32 h 121"/>
                      <a:gd name="T6" fmla="*/ 4 w 195"/>
                      <a:gd name="T7" fmla="*/ 41 h 121"/>
                      <a:gd name="T8" fmla="*/ 18 w 195"/>
                      <a:gd name="T9" fmla="*/ 51 h 121"/>
                      <a:gd name="T10" fmla="*/ 194 w 195"/>
                      <a:gd name="T11" fmla="*/ 120 h 121"/>
                      <a:gd name="T12" fmla="*/ 194 w 195"/>
                      <a:gd name="T13" fmla="*/ 104 h 121"/>
                      <a:gd name="T14" fmla="*/ 89 w 195"/>
                      <a:gd name="T15" fmla="*/ 44 h 1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5" h="121">
                        <a:moveTo>
                          <a:pt x="89" y="44"/>
                        </a:moveTo>
                        <a:lnTo>
                          <a:pt x="16" y="0"/>
                        </a:lnTo>
                        <a:lnTo>
                          <a:pt x="0" y="32"/>
                        </a:lnTo>
                        <a:lnTo>
                          <a:pt x="4" y="41"/>
                        </a:lnTo>
                        <a:lnTo>
                          <a:pt x="18" y="51"/>
                        </a:lnTo>
                        <a:lnTo>
                          <a:pt x="194" y="120"/>
                        </a:lnTo>
                        <a:lnTo>
                          <a:pt x="194" y="104"/>
                        </a:lnTo>
                        <a:lnTo>
                          <a:pt x="89" y="4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75" name="Group 57"/>
                <p:cNvGrpSpPr>
                  <a:grpSpLocks/>
                </p:cNvGrpSpPr>
                <p:nvPr/>
              </p:nvGrpSpPr>
              <p:grpSpPr bwMode="auto">
                <a:xfrm>
                  <a:off x="3410" y="2398"/>
                  <a:ext cx="79" cy="140"/>
                  <a:chOff x="3410" y="2398"/>
                  <a:chExt cx="79" cy="140"/>
                </a:xfrm>
              </p:grpSpPr>
              <p:sp>
                <p:nvSpPr>
                  <p:cNvPr id="18476" name="Freeform 58"/>
                  <p:cNvSpPr>
                    <a:spLocks/>
                  </p:cNvSpPr>
                  <p:nvPr/>
                </p:nvSpPr>
                <p:spPr bwMode="auto">
                  <a:xfrm>
                    <a:off x="3410" y="2400"/>
                    <a:ext cx="75" cy="138"/>
                  </a:xfrm>
                  <a:custGeom>
                    <a:avLst/>
                    <a:gdLst>
                      <a:gd name="T0" fmla="*/ 71 w 75"/>
                      <a:gd name="T1" fmla="*/ 0 h 138"/>
                      <a:gd name="T2" fmla="*/ 47 w 75"/>
                      <a:gd name="T3" fmla="*/ 9 h 138"/>
                      <a:gd name="T4" fmla="*/ 26 w 75"/>
                      <a:gd name="T5" fmla="*/ 20 h 138"/>
                      <a:gd name="T6" fmla="*/ 11 w 75"/>
                      <a:gd name="T7" fmla="*/ 43 h 138"/>
                      <a:gd name="T8" fmla="*/ 0 w 75"/>
                      <a:gd name="T9" fmla="*/ 60 h 138"/>
                      <a:gd name="T10" fmla="*/ 3 w 75"/>
                      <a:gd name="T11" fmla="*/ 79 h 138"/>
                      <a:gd name="T12" fmla="*/ 4 w 75"/>
                      <a:gd name="T13" fmla="*/ 115 h 138"/>
                      <a:gd name="T14" fmla="*/ 9 w 75"/>
                      <a:gd name="T15" fmla="*/ 137 h 138"/>
                      <a:gd name="T16" fmla="*/ 33 w 75"/>
                      <a:gd name="T17" fmla="*/ 112 h 138"/>
                      <a:gd name="T18" fmla="*/ 34 w 75"/>
                      <a:gd name="T19" fmla="*/ 89 h 138"/>
                      <a:gd name="T20" fmla="*/ 32 w 75"/>
                      <a:gd name="T21" fmla="*/ 79 h 138"/>
                      <a:gd name="T22" fmla="*/ 29 w 75"/>
                      <a:gd name="T23" fmla="*/ 72 h 138"/>
                      <a:gd name="T24" fmla="*/ 34 w 75"/>
                      <a:gd name="T25" fmla="*/ 68 h 138"/>
                      <a:gd name="T26" fmla="*/ 38 w 75"/>
                      <a:gd name="T27" fmla="*/ 63 h 138"/>
                      <a:gd name="T28" fmla="*/ 44 w 75"/>
                      <a:gd name="T29" fmla="*/ 54 h 138"/>
                      <a:gd name="T30" fmla="*/ 46 w 75"/>
                      <a:gd name="T31" fmla="*/ 44 h 138"/>
                      <a:gd name="T32" fmla="*/ 48 w 75"/>
                      <a:gd name="T33" fmla="*/ 35 h 138"/>
                      <a:gd name="T34" fmla="*/ 56 w 75"/>
                      <a:gd name="T35" fmla="*/ 34 h 138"/>
                      <a:gd name="T36" fmla="*/ 64 w 75"/>
                      <a:gd name="T37" fmla="*/ 30 h 138"/>
                      <a:gd name="T38" fmla="*/ 69 w 75"/>
                      <a:gd name="T39" fmla="*/ 25 h 138"/>
                      <a:gd name="T40" fmla="*/ 73 w 75"/>
                      <a:gd name="T41" fmla="*/ 18 h 138"/>
                      <a:gd name="T42" fmla="*/ 74 w 75"/>
                      <a:gd name="T43" fmla="*/ 8 h 138"/>
                      <a:gd name="T44" fmla="*/ 71 w 75"/>
                      <a:gd name="T45" fmla="*/ 0 h 1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138">
                        <a:moveTo>
                          <a:pt x="71" y="0"/>
                        </a:moveTo>
                        <a:lnTo>
                          <a:pt x="47" y="9"/>
                        </a:lnTo>
                        <a:lnTo>
                          <a:pt x="26" y="20"/>
                        </a:lnTo>
                        <a:lnTo>
                          <a:pt x="11" y="43"/>
                        </a:lnTo>
                        <a:lnTo>
                          <a:pt x="0" y="60"/>
                        </a:lnTo>
                        <a:lnTo>
                          <a:pt x="3" y="79"/>
                        </a:lnTo>
                        <a:lnTo>
                          <a:pt x="4" y="115"/>
                        </a:lnTo>
                        <a:lnTo>
                          <a:pt x="9" y="137"/>
                        </a:lnTo>
                        <a:lnTo>
                          <a:pt x="33" y="112"/>
                        </a:lnTo>
                        <a:lnTo>
                          <a:pt x="34" y="89"/>
                        </a:lnTo>
                        <a:lnTo>
                          <a:pt x="32" y="79"/>
                        </a:lnTo>
                        <a:lnTo>
                          <a:pt x="29" y="72"/>
                        </a:lnTo>
                        <a:lnTo>
                          <a:pt x="34" y="68"/>
                        </a:lnTo>
                        <a:lnTo>
                          <a:pt x="38" y="63"/>
                        </a:lnTo>
                        <a:lnTo>
                          <a:pt x="44" y="54"/>
                        </a:lnTo>
                        <a:lnTo>
                          <a:pt x="46" y="44"/>
                        </a:lnTo>
                        <a:lnTo>
                          <a:pt x="48" y="35"/>
                        </a:lnTo>
                        <a:lnTo>
                          <a:pt x="56" y="34"/>
                        </a:lnTo>
                        <a:lnTo>
                          <a:pt x="64" y="30"/>
                        </a:lnTo>
                        <a:lnTo>
                          <a:pt x="69" y="25"/>
                        </a:lnTo>
                        <a:lnTo>
                          <a:pt x="73" y="18"/>
                        </a:lnTo>
                        <a:lnTo>
                          <a:pt x="74" y="8"/>
                        </a:lnTo>
                        <a:lnTo>
                          <a:pt x="7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7" name="Freeform 59"/>
                  <p:cNvSpPr>
                    <a:spLocks/>
                  </p:cNvSpPr>
                  <p:nvPr/>
                </p:nvSpPr>
                <p:spPr bwMode="auto">
                  <a:xfrm>
                    <a:off x="3457" y="2398"/>
                    <a:ext cx="32" cy="17"/>
                  </a:xfrm>
                  <a:custGeom>
                    <a:avLst/>
                    <a:gdLst>
                      <a:gd name="T0" fmla="*/ 0 w 32"/>
                      <a:gd name="T1" fmla="*/ 12 h 17"/>
                      <a:gd name="T2" fmla="*/ 30 w 32"/>
                      <a:gd name="T3" fmla="*/ 0 h 17"/>
                      <a:gd name="T4" fmla="*/ 31 w 32"/>
                      <a:gd name="T5" fmla="*/ 4 h 17"/>
                      <a:gd name="T6" fmla="*/ 28 w 32"/>
                      <a:gd name="T7" fmla="*/ 9 h 17"/>
                      <a:gd name="T8" fmla="*/ 12 w 32"/>
                      <a:gd name="T9" fmla="*/ 14 h 17"/>
                      <a:gd name="T10" fmla="*/ 8 w 32"/>
                      <a:gd name="T11" fmla="*/ 16 h 17"/>
                      <a:gd name="T12" fmla="*/ 3 w 32"/>
                      <a:gd name="T13" fmla="*/ 14 h 17"/>
                      <a:gd name="T14" fmla="*/ 0 w 32"/>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17">
                        <a:moveTo>
                          <a:pt x="0" y="12"/>
                        </a:moveTo>
                        <a:lnTo>
                          <a:pt x="30" y="0"/>
                        </a:lnTo>
                        <a:lnTo>
                          <a:pt x="31" y="4"/>
                        </a:lnTo>
                        <a:lnTo>
                          <a:pt x="28" y="9"/>
                        </a:lnTo>
                        <a:lnTo>
                          <a:pt x="12" y="14"/>
                        </a:lnTo>
                        <a:lnTo>
                          <a:pt x="8" y="16"/>
                        </a:lnTo>
                        <a:lnTo>
                          <a:pt x="3" y="14"/>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8468" name="Freeform 60"/>
            <p:cNvSpPr>
              <a:spLocks/>
            </p:cNvSpPr>
            <p:nvPr/>
          </p:nvSpPr>
          <p:spPr bwMode="auto">
            <a:xfrm>
              <a:off x="3477" y="2325"/>
              <a:ext cx="498" cy="596"/>
            </a:xfrm>
            <a:custGeom>
              <a:avLst/>
              <a:gdLst>
                <a:gd name="T0" fmla="*/ 193 w 498"/>
                <a:gd name="T1" fmla="*/ 0 h 596"/>
                <a:gd name="T2" fmla="*/ 482 w 498"/>
                <a:gd name="T3" fmla="*/ 58 h 596"/>
                <a:gd name="T4" fmla="*/ 460 w 498"/>
                <a:gd name="T5" fmla="*/ 65 h 596"/>
                <a:gd name="T6" fmla="*/ 497 w 498"/>
                <a:gd name="T7" fmla="*/ 82 h 596"/>
                <a:gd name="T8" fmla="*/ 332 w 498"/>
                <a:gd name="T9" fmla="*/ 595 h 596"/>
                <a:gd name="T10" fmla="*/ 123 w 498"/>
                <a:gd name="T11" fmla="*/ 571 h 596"/>
                <a:gd name="T12" fmla="*/ 0 w 498"/>
                <a:gd name="T13" fmla="*/ 504 h 596"/>
                <a:gd name="T14" fmla="*/ 193 w 498"/>
                <a:gd name="T15" fmla="*/ 0 h 5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8" h="596">
                  <a:moveTo>
                    <a:pt x="193" y="0"/>
                  </a:moveTo>
                  <a:lnTo>
                    <a:pt x="482" y="58"/>
                  </a:lnTo>
                  <a:lnTo>
                    <a:pt x="460" y="65"/>
                  </a:lnTo>
                  <a:lnTo>
                    <a:pt x="497" y="82"/>
                  </a:lnTo>
                  <a:lnTo>
                    <a:pt x="332" y="595"/>
                  </a:lnTo>
                  <a:lnTo>
                    <a:pt x="123" y="571"/>
                  </a:lnTo>
                  <a:lnTo>
                    <a:pt x="0" y="504"/>
                  </a:lnTo>
                  <a:lnTo>
                    <a:pt x="193"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9" name="Freeform 61"/>
            <p:cNvSpPr>
              <a:spLocks/>
            </p:cNvSpPr>
            <p:nvPr/>
          </p:nvSpPr>
          <p:spPr bwMode="auto">
            <a:xfrm>
              <a:off x="3401" y="2696"/>
              <a:ext cx="520" cy="291"/>
            </a:xfrm>
            <a:custGeom>
              <a:avLst/>
              <a:gdLst>
                <a:gd name="T0" fmla="*/ 478 w 520"/>
                <a:gd name="T1" fmla="*/ 20 h 291"/>
                <a:gd name="T2" fmla="*/ 494 w 520"/>
                <a:gd name="T3" fmla="*/ 117 h 291"/>
                <a:gd name="T4" fmla="*/ 511 w 520"/>
                <a:gd name="T5" fmla="*/ 199 h 291"/>
                <a:gd name="T6" fmla="*/ 519 w 520"/>
                <a:gd name="T7" fmla="*/ 244 h 291"/>
                <a:gd name="T8" fmla="*/ 509 w 520"/>
                <a:gd name="T9" fmla="*/ 270 h 291"/>
                <a:gd name="T10" fmla="*/ 432 w 520"/>
                <a:gd name="T11" fmla="*/ 287 h 291"/>
                <a:gd name="T12" fmla="*/ 275 w 520"/>
                <a:gd name="T13" fmla="*/ 278 h 291"/>
                <a:gd name="T14" fmla="*/ 195 w 520"/>
                <a:gd name="T15" fmla="*/ 290 h 291"/>
                <a:gd name="T16" fmla="*/ 133 w 520"/>
                <a:gd name="T17" fmla="*/ 282 h 291"/>
                <a:gd name="T18" fmla="*/ 53 w 520"/>
                <a:gd name="T19" fmla="*/ 275 h 291"/>
                <a:gd name="T20" fmla="*/ 31 w 520"/>
                <a:gd name="T21" fmla="*/ 241 h 291"/>
                <a:gd name="T22" fmla="*/ 15 w 520"/>
                <a:gd name="T23" fmla="*/ 212 h 291"/>
                <a:gd name="T24" fmla="*/ 4 w 520"/>
                <a:gd name="T25" fmla="*/ 175 h 291"/>
                <a:gd name="T26" fmla="*/ 2 w 520"/>
                <a:gd name="T27" fmla="*/ 152 h 291"/>
                <a:gd name="T28" fmla="*/ 14 w 520"/>
                <a:gd name="T29" fmla="*/ 145 h 291"/>
                <a:gd name="T30" fmla="*/ 27 w 520"/>
                <a:gd name="T31" fmla="*/ 157 h 291"/>
                <a:gd name="T32" fmla="*/ 57 w 520"/>
                <a:gd name="T33" fmla="*/ 171 h 291"/>
                <a:gd name="T34" fmla="*/ 41 w 520"/>
                <a:gd name="T35" fmla="*/ 151 h 291"/>
                <a:gd name="T36" fmla="*/ 65 w 520"/>
                <a:gd name="T37" fmla="*/ 138 h 291"/>
                <a:gd name="T38" fmla="*/ 111 w 520"/>
                <a:gd name="T39" fmla="*/ 133 h 291"/>
                <a:gd name="T40" fmla="*/ 152 w 520"/>
                <a:gd name="T41" fmla="*/ 133 h 291"/>
                <a:gd name="T42" fmla="*/ 114 w 520"/>
                <a:gd name="T43" fmla="*/ 128 h 291"/>
                <a:gd name="T44" fmla="*/ 89 w 520"/>
                <a:gd name="T45" fmla="*/ 128 h 291"/>
                <a:gd name="T46" fmla="*/ 69 w 520"/>
                <a:gd name="T47" fmla="*/ 117 h 291"/>
                <a:gd name="T48" fmla="*/ 94 w 520"/>
                <a:gd name="T49" fmla="*/ 102 h 291"/>
                <a:gd name="T50" fmla="*/ 159 w 520"/>
                <a:gd name="T51" fmla="*/ 97 h 291"/>
                <a:gd name="T52" fmla="*/ 198 w 520"/>
                <a:gd name="T53" fmla="*/ 110 h 291"/>
                <a:gd name="T54" fmla="*/ 221 w 520"/>
                <a:gd name="T55" fmla="*/ 143 h 291"/>
                <a:gd name="T56" fmla="*/ 265 w 520"/>
                <a:gd name="T57" fmla="*/ 167 h 291"/>
                <a:gd name="T58" fmla="*/ 331 w 520"/>
                <a:gd name="T59" fmla="*/ 170 h 291"/>
                <a:gd name="T60" fmla="*/ 408 w 520"/>
                <a:gd name="T61" fmla="*/ 152 h 291"/>
                <a:gd name="T62" fmla="*/ 442 w 520"/>
                <a:gd name="T63" fmla="*/ 68 h 2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20" h="291">
                  <a:moveTo>
                    <a:pt x="471" y="0"/>
                  </a:moveTo>
                  <a:lnTo>
                    <a:pt x="478" y="20"/>
                  </a:lnTo>
                  <a:lnTo>
                    <a:pt x="489" y="77"/>
                  </a:lnTo>
                  <a:lnTo>
                    <a:pt x="494" y="117"/>
                  </a:lnTo>
                  <a:lnTo>
                    <a:pt x="503" y="175"/>
                  </a:lnTo>
                  <a:lnTo>
                    <a:pt x="511" y="199"/>
                  </a:lnTo>
                  <a:lnTo>
                    <a:pt x="516" y="223"/>
                  </a:lnTo>
                  <a:lnTo>
                    <a:pt x="519" y="244"/>
                  </a:lnTo>
                  <a:lnTo>
                    <a:pt x="516" y="256"/>
                  </a:lnTo>
                  <a:lnTo>
                    <a:pt x="509" y="270"/>
                  </a:lnTo>
                  <a:lnTo>
                    <a:pt x="494" y="280"/>
                  </a:lnTo>
                  <a:lnTo>
                    <a:pt x="432" y="287"/>
                  </a:lnTo>
                  <a:lnTo>
                    <a:pt x="356" y="287"/>
                  </a:lnTo>
                  <a:lnTo>
                    <a:pt x="275" y="278"/>
                  </a:lnTo>
                  <a:lnTo>
                    <a:pt x="226" y="288"/>
                  </a:lnTo>
                  <a:lnTo>
                    <a:pt x="195" y="290"/>
                  </a:lnTo>
                  <a:lnTo>
                    <a:pt x="163" y="287"/>
                  </a:lnTo>
                  <a:lnTo>
                    <a:pt x="133" y="282"/>
                  </a:lnTo>
                  <a:lnTo>
                    <a:pt x="109" y="281"/>
                  </a:lnTo>
                  <a:lnTo>
                    <a:pt x="53" y="275"/>
                  </a:lnTo>
                  <a:lnTo>
                    <a:pt x="32" y="259"/>
                  </a:lnTo>
                  <a:lnTo>
                    <a:pt x="31" y="241"/>
                  </a:lnTo>
                  <a:lnTo>
                    <a:pt x="19" y="225"/>
                  </a:lnTo>
                  <a:lnTo>
                    <a:pt x="15" y="212"/>
                  </a:lnTo>
                  <a:lnTo>
                    <a:pt x="15" y="191"/>
                  </a:lnTo>
                  <a:lnTo>
                    <a:pt x="4" y="175"/>
                  </a:lnTo>
                  <a:lnTo>
                    <a:pt x="0" y="159"/>
                  </a:lnTo>
                  <a:lnTo>
                    <a:pt x="2" y="152"/>
                  </a:lnTo>
                  <a:lnTo>
                    <a:pt x="7" y="146"/>
                  </a:lnTo>
                  <a:lnTo>
                    <a:pt x="14" y="145"/>
                  </a:lnTo>
                  <a:lnTo>
                    <a:pt x="20" y="148"/>
                  </a:lnTo>
                  <a:lnTo>
                    <a:pt x="27" y="157"/>
                  </a:lnTo>
                  <a:lnTo>
                    <a:pt x="36" y="164"/>
                  </a:lnTo>
                  <a:lnTo>
                    <a:pt x="57" y="171"/>
                  </a:lnTo>
                  <a:lnTo>
                    <a:pt x="45" y="162"/>
                  </a:lnTo>
                  <a:lnTo>
                    <a:pt x="41" y="151"/>
                  </a:lnTo>
                  <a:lnTo>
                    <a:pt x="49" y="143"/>
                  </a:lnTo>
                  <a:lnTo>
                    <a:pt x="65" y="138"/>
                  </a:lnTo>
                  <a:lnTo>
                    <a:pt x="84" y="138"/>
                  </a:lnTo>
                  <a:lnTo>
                    <a:pt x="111" y="133"/>
                  </a:lnTo>
                  <a:lnTo>
                    <a:pt x="143" y="133"/>
                  </a:lnTo>
                  <a:lnTo>
                    <a:pt x="152" y="133"/>
                  </a:lnTo>
                  <a:lnTo>
                    <a:pt x="137" y="126"/>
                  </a:lnTo>
                  <a:lnTo>
                    <a:pt x="114" y="128"/>
                  </a:lnTo>
                  <a:lnTo>
                    <a:pt x="103" y="128"/>
                  </a:lnTo>
                  <a:lnTo>
                    <a:pt x="89" y="128"/>
                  </a:lnTo>
                  <a:lnTo>
                    <a:pt x="74" y="123"/>
                  </a:lnTo>
                  <a:lnTo>
                    <a:pt x="69" y="117"/>
                  </a:lnTo>
                  <a:lnTo>
                    <a:pt x="67" y="107"/>
                  </a:lnTo>
                  <a:lnTo>
                    <a:pt x="94" y="102"/>
                  </a:lnTo>
                  <a:lnTo>
                    <a:pt x="132" y="99"/>
                  </a:lnTo>
                  <a:lnTo>
                    <a:pt x="159" y="97"/>
                  </a:lnTo>
                  <a:lnTo>
                    <a:pt x="181" y="102"/>
                  </a:lnTo>
                  <a:lnTo>
                    <a:pt x="198" y="110"/>
                  </a:lnTo>
                  <a:lnTo>
                    <a:pt x="212" y="129"/>
                  </a:lnTo>
                  <a:lnTo>
                    <a:pt x="221" y="143"/>
                  </a:lnTo>
                  <a:lnTo>
                    <a:pt x="241" y="156"/>
                  </a:lnTo>
                  <a:lnTo>
                    <a:pt x="265" y="167"/>
                  </a:lnTo>
                  <a:lnTo>
                    <a:pt x="297" y="171"/>
                  </a:lnTo>
                  <a:lnTo>
                    <a:pt x="331" y="170"/>
                  </a:lnTo>
                  <a:lnTo>
                    <a:pt x="397" y="152"/>
                  </a:lnTo>
                  <a:lnTo>
                    <a:pt x="408" y="152"/>
                  </a:lnTo>
                  <a:lnTo>
                    <a:pt x="433" y="112"/>
                  </a:lnTo>
                  <a:lnTo>
                    <a:pt x="442" y="68"/>
                  </a:lnTo>
                  <a:lnTo>
                    <a:pt x="47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8" name="Group 62"/>
          <p:cNvGrpSpPr>
            <a:grpSpLocks/>
          </p:cNvGrpSpPr>
          <p:nvPr/>
        </p:nvGrpSpPr>
        <p:grpSpPr bwMode="auto">
          <a:xfrm>
            <a:off x="3052763" y="4368800"/>
            <a:ext cx="906462" cy="1033463"/>
            <a:chOff x="1923" y="2752"/>
            <a:chExt cx="571" cy="651"/>
          </a:xfrm>
        </p:grpSpPr>
        <p:sp>
          <p:nvSpPr>
            <p:cNvPr id="18459" name="Freeform 63"/>
            <p:cNvSpPr>
              <a:spLocks/>
            </p:cNvSpPr>
            <p:nvPr/>
          </p:nvSpPr>
          <p:spPr bwMode="auto">
            <a:xfrm>
              <a:off x="1990" y="2836"/>
              <a:ext cx="443" cy="517"/>
            </a:xfrm>
            <a:custGeom>
              <a:avLst/>
              <a:gdLst>
                <a:gd name="T0" fmla="*/ 0 w 443"/>
                <a:gd name="T1" fmla="*/ 381 h 517"/>
                <a:gd name="T2" fmla="*/ 10 w 443"/>
                <a:gd name="T3" fmla="*/ 355 h 517"/>
                <a:gd name="T4" fmla="*/ 0 w 443"/>
                <a:gd name="T5" fmla="*/ 292 h 517"/>
                <a:gd name="T6" fmla="*/ 0 w 443"/>
                <a:gd name="T7" fmla="*/ 251 h 517"/>
                <a:gd name="T8" fmla="*/ 8 w 443"/>
                <a:gd name="T9" fmla="*/ 183 h 517"/>
                <a:gd name="T10" fmla="*/ 24 w 443"/>
                <a:gd name="T11" fmla="*/ 135 h 517"/>
                <a:gd name="T12" fmla="*/ 44 w 443"/>
                <a:gd name="T13" fmla="*/ 96 h 517"/>
                <a:gd name="T14" fmla="*/ 70 w 443"/>
                <a:gd name="T15" fmla="*/ 58 h 517"/>
                <a:gd name="T16" fmla="*/ 114 w 443"/>
                <a:gd name="T17" fmla="*/ 29 h 517"/>
                <a:gd name="T18" fmla="*/ 164 w 443"/>
                <a:gd name="T19" fmla="*/ 7 h 517"/>
                <a:gd name="T20" fmla="*/ 229 w 443"/>
                <a:gd name="T21" fmla="*/ 0 h 517"/>
                <a:gd name="T22" fmla="*/ 307 w 443"/>
                <a:gd name="T23" fmla="*/ 19 h 517"/>
                <a:gd name="T24" fmla="*/ 380 w 443"/>
                <a:gd name="T25" fmla="*/ 60 h 517"/>
                <a:gd name="T26" fmla="*/ 418 w 443"/>
                <a:gd name="T27" fmla="*/ 99 h 517"/>
                <a:gd name="T28" fmla="*/ 442 w 443"/>
                <a:gd name="T29" fmla="*/ 147 h 517"/>
                <a:gd name="T30" fmla="*/ 440 w 443"/>
                <a:gd name="T31" fmla="*/ 200 h 517"/>
                <a:gd name="T32" fmla="*/ 430 w 443"/>
                <a:gd name="T33" fmla="*/ 251 h 517"/>
                <a:gd name="T34" fmla="*/ 401 w 443"/>
                <a:gd name="T35" fmla="*/ 308 h 517"/>
                <a:gd name="T36" fmla="*/ 399 w 443"/>
                <a:gd name="T37" fmla="*/ 348 h 517"/>
                <a:gd name="T38" fmla="*/ 396 w 443"/>
                <a:gd name="T39" fmla="*/ 365 h 517"/>
                <a:gd name="T40" fmla="*/ 392 w 443"/>
                <a:gd name="T41" fmla="*/ 381 h 517"/>
                <a:gd name="T42" fmla="*/ 356 w 443"/>
                <a:gd name="T43" fmla="*/ 434 h 517"/>
                <a:gd name="T44" fmla="*/ 336 w 443"/>
                <a:gd name="T45" fmla="*/ 456 h 517"/>
                <a:gd name="T46" fmla="*/ 319 w 443"/>
                <a:gd name="T47" fmla="*/ 479 h 517"/>
                <a:gd name="T48" fmla="*/ 311 w 443"/>
                <a:gd name="T49" fmla="*/ 489 h 517"/>
                <a:gd name="T50" fmla="*/ 304 w 443"/>
                <a:gd name="T51" fmla="*/ 495 h 517"/>
                <a:gd name="T52" fmla="*/ 297 w 443"/>
                <a:gd name="T53" fmla="*/ 498 h 517"/>
                <a:gd name="T54" fmla="*/ 286 w 443"/>
                <a:gd name="T55" fmla="*/ 498 h 517"/>
                <a:gd name="T56" fmla="*/ 270 w 443"/>
                <a:gd name="T57" fmla="*/ 493 h 517"/>
                <a:gd name="T58" fmla="*/ 259 w 443"/>
                <a:gd name="T59" fmla="*/ 492 h 517"/>
                <a:gd name="T60" fmla="*/ 249 w 443"/>
                <a:gd name="T61" fmla="*/ 492 h 517"/>
                <a:gd name="T62" fmla="*/ 218 w 443"/>
                <a:gd name="T63" fmla="*/ 516 h 517"/>
                <a:gd name="T64" fmla="*/ 0 w 443"/>
                <a:gd name="T65" fmla="*/ 381 h 5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3" h="517">
                  <a:moveTo>
                    <a:pt x="0" y="381"/>
                  </a:moveTo>
                  <a:lnTo>
                    <a:pt x="10" y="355"/>
                  </a:lnTo>
                  <a:lnTo>
                    <a:pt x="0" y="292"/>
                  </a:lnTo>
                  <a:lnTo>
                    <a:pt x="0" y="251"/>
                  </a:lnTo>
                  <a:lnTo>
                    <a:pt x="8" y="183"/>
                  </a:lnTo>
                  <a:lnTo>
                    <a:pt x="24" y="135"/>
                  </a:lnTo>
                  <a:lnTo>
                    <a:pt x="44" y="96"/>
                  </a:lnTo>
                  <a:lnTo>
                    <a:pt x="70" y="58"/>
                  </a:lnTo>
                  <a:lnTo>
                    <a:pt x="114" y="29"/>
                  </a:lnTo>
                  <a:lnTo>
                    <a:pt x="164" y="7"/>
                  </a:lnTo>
                  <a:lnTo>
                    <a:pt x="229" y="0"/>
                  </a:lnTo>
                  <a:lnTo>
                    <a:pt x="307" y="19"/>
                  </a:lnTo>
                  <a:lnTo>
                    <a:pt x="380" y="60"/>
                  </a:lnTo>
                  <a:lnTo>
                    <a:pt x="418" y="99"/>
                  </a:lnTo>
                  <a:lnTo>
                    <a:pt x="442" y="147"/>
                  </a:lnTo>
                  <a:lnTo>
                    <a:pt x="440" y="200"/>
                  </a:lnTo>
                  <a:lnTo>
                    <a:pt x="430" y="251"/>
                  </a:lnTo>
                  <a:lnTo>
                    <a:pt x="401" y="308"/>
                  </a:lnTo>
                  <a:lnTo>
                    <a:pt x="399" y="348"/>
                  </a:lnTo>
                  <a:lnTo>
                    <a:pt x="396" y="365"/>
                  </a:lnTo>
                  <a:lnTo>
                    <a:pt x="392" y="381"/>
                  </a:lnTo>
                  <a:lnTo>
                    <a:pt x="356" y="434"/>
                  </a:lnTo>
                  <a:lnTo>
                    <a:pt x="336" y="456"/>
                  </a:lnTo>
                  <a:lnTo>
                    <a:pt x="319" y="479"/>
                  </a:lnTo>
                  <a:lnTo>
                    <a:pt x="311" y="489"/>
                  </a:lnTo>
                  <a:lnTo>
                    <a:pt x="304" y="495"/>
                  </a:lnTo>
                  <a:lnTo>
                    <a:pt x="297" y="498"/>
                  </a:lnTo>
                  <a:lnTo>
                    <a:pt x="286" y="498"/>
                  </a:lnTo>
                  <a:lnTo>
                    <a:pt x="270" y="493"/>
                  </a:lnTo>
                  <a:lnTo>
                    <a:pt x="259" y="492"/>
                  </a:lnTo>
                  <a:lnTo>
                    <a:pt x="249" y="492"/>
                  </a:lnTo>
                  <a:lnTo>
                    <a:pt x="218" y="516"/>
                  </a:lnTo>
                  <a:lnTo>
                    <a:pt x="0" y="381"/>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0" name="Oval 64"/>
            <p:cNvSpPr>
              <a:spLocks noChangeArrowheads="1"/>
            </p:cNvSpPr>
            <p:nvPr/>
          </p:nvSpPr>
          <p:spPr bwMode="auto">
            <a:xfrm>
              <a:off x="2238" y="3238"/>
              <a:ext cx="61" cy="71"/>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8461" name="Freeform 65"/>
            <p:cNvSpPr>
              <a:spLocks/>
            </p:cNvSpPr>
            <p:nvPr/>
          </p:nvSpPr>
          <p:spPr bwMode="auto">
            <a:xfrm>
              <a:off x="2232" y="3173"/>
              <a:ext cx="53" cy="100"/>
            </a:xfrm>
            <a:custGeom>
              <a:avLst/>
              <a:gdLst>
                <a:gd name="T0" fmla="*/ 3 w 53"/>
                <a:gd name="T1" fmla="*/ 0 h 100"/>
                <a:gd name="T2" fmla="*/ 0 w 53"/>
                <a:gd name="T3" fmla="*/ 15 h 100"/>
                <a:gd name="T4" fmla="*/ 0 w 53"/>
                <a:gd name="T5" fmla="*/ 31 h 100"/>
                <a:gd name="T6" fmla="*/ 10 w 53"/>
                <a:gd name="T7" fmla="*/ 65 h 100"/>
                <a:gd name="T8" fmla="*/ 24 w 53"/>
                <a:gd name="T9" fmla="*/ 94 h 100"/>
                <a:gd name="T10" fmla="*/ 40 w 53"/>
                <a:gd name="T11" fmla="*/ 99 h 100"/>
                <a:gd name="T12" fmla="*/ 52 w 53"/>
                <a:gd name="T13" fmla="*/ 94 h 1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00">
                  <a:moveTo>
                    <a:pt x="3" y="0"/>
                  </a:moveTo>
                  <a:lnTo>
                    <a:pt x="0" y="15"/>
                  </a:lnTo>
                  <a:lnTo>
                    <a:pt x="0" y="31"/>
                  </a:lnTo>
                  <a:lnTo>
                    <a:pt x="10" y="65"/>
                  </a:lnTo>
                  <a:lnTo>
                    <a:pt x="24" y="94"/>
                  </a:lnTo>
                  <a:lnTo>
                    <a:pt x="40" y="99"/>
                  </a:lnTo>
                  <a:lnTo>
                    <a:pt x="52" y="94"/>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2" name="Freeform 66"/>
            <p:cNvSpPr>
              <a:spLocks/>
            </p:cNvSpPr>
            <p:nvPr/>
          </p:nvSpPr>
          <p:spPr bwMode="auto">
            <a:xfrm>
              <a:off x="1957" y="3188"/>
              <a:ext cx="286" cy="215"/>
            </a:xfrm>
            <a:custGeom>
              <a:avLst/>
              <a:gdLst>
                <a:gd name="T0" fmla="*/ 49 w 286"/>
                <a:gd name="T1" fmla="*/ 0 h 215"/>
                <a:gd name="T2" fmla="*/ 175 w 286"/>
                <a:gd name="T3" fmla="*/ 58 h 215"/>
                <a:gd name="T4" fmla="*/ 220 w 286"/>
                <a:gd name="T5" fmla="*/ 85 h 215"/>
                <a:gd name="T6" fmla="*/ 245 w 286"/>
                <a:gd name="T7" fmla="*/ 104 h 215"/>
                <a:gd name="T8" fmla="*/ 261 w 286"/>
                <a:gd name="T9" fmla="*/ 120 h 215"/>
                <a:gd name="T10" fmla="*/ 271 w 286"/>
                <a:gd name="T11" fmla="*/ 135 h 215"/>
                <a:gd name="T12" fmla="*/ 280 w 286"/>
                <a:gd name="T13" fmla="*/ 150 h 215"/>
                <a:gd name="T14" fmla="*/ 285 w 286"/>
                <a:gd name="T15" fmla="*/ 164 h 215"/>
                <a:gd name="T16" fmla="*/ 249 w 286"/>
                <a:gd name="T17" fmla="*/ 214 h 215"/>
                <a:gd name="T18" fmla="*/ 0 w 286"/>
                <a:gd name="T19" fmla="*/ 34 h 215"/>
                <a:gd name="T20" fmla="*/ 49 w 286"/>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6" h="215">
                  <a:moveTo>
                    <a:pt x="49" y="0"/>
                  </a:moveTo>
                  <a:lnTo>
                    <a:pt x="175" y="58"/>
                  </a:lnTo>
                  <a:lnTo>
                    <a:pt x="220" y="85"/>
                  </a:lnTo>
                  <a:lnTo>
                    <a:pt x="245" y="104"/>
                  </a:lnTo>
                  <a:lnTo>
                    <a:pt x="261" y="120"/>
                  </a:lnTo>
                  <a:lnTo>
                    <a:pt x="271" y="135"/>
                  </a:lnTo>
                  <a:lnTo>
                    <a:pt x="280" y="150"/>
                  </a:lnTo>
                  <a:lnTo>
                    <a:pt x="285" y="164"/>
                  </a:lnTo>
                  <a:lnTo>
                    <a:pt x="249" y="214"/>
                  </a:lnTo>
                  <a:lnTo>
                    <a:pt x="0" y="34"/>
                  </a:lnTo>
                  <a:lnTo>
                    <a:pt x="49"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463" name="Group 67"/>
            <p:cNvGrpSpPr>
              <a:grpSpLocks/>
            </p:cNvGrpSpPr>
            <p:nvPr/>
          </p:nvGrpSpPr>
          <p:grpSpPr bwMode="auto">
            <a:xfrm>
              <a:off x="1923" y="2752"/>
              <a:ext cx="571" cy="478"/>
              <a:chOff x="1923" y="2752"/>
              <a:chExt cx="571" cy="478"/>
            </a:xfrm>
          </p:grpSpPr>
          <p:sp>
            <p:nvSpPr>
              <p:cNvPr id="18464" name="Freeform 68"/>
              <p:cNvSpPr>
                <a:spLocks/>
              </p:cNvSpPr>
              <p:nvPr/>
            </p:nvSpPr>
            <p:spPr bwMode="auto">
              <a:xfrm>
                <a:off x="1923" y="2752"/>
                <a:ext cx="571" cy="478"/>
              </a:xfrm>
              <a:custGeom>
                <a:avLst/>
                <a:gdLst>
                  <a:gd name="T0" fmla="*/ 266 w 571"/>
                  <a:gd name="T1" fmla="*/ 15 h 478"/>
                  <a:gd name="T2" fmla="*/ 290 w 571"/>
                  <a:gd name="T3" fmla="*/ 0 h 478"/>
                  <a:gd name="T4" fmla="*/ 339 w 571"/>
                  <a:gd name="T5" fmla="*/ 23 h 478"/>
                  <a:gd name="T6" fmla="*/ 406 w 571"/>
                  <a:gd name="T7" fmla="*/ 58 h 478"/>
                  <a:gd name="T8" fmla="*/ 539 w 571"/>
                  <a:gd name="T9" fmla="*/ 209 h 478"/>
                  <a:gd name="T10" fmla="*/ 560 w 571"/>
                  <a:gd name="T11" fmla="*/ 233 h 478"/>
                  <a:gd name="T12" fmla="*/ 566 w 571"/>
                  <a:gd name="T13" fmla="*/ 258 h 478"/>
                  <a:gd name="T14" fmla="*/ 570 w 571"/>
                  <a:gd name="T15" fmla="*/ 284 h 478"/>
                  <a:gd name="T16" fmla="*/ 567 w 571"/>
                  <a:gd name="T17" fmla="*/ 306 h 478"/>
                  <a:gd name="T18" fmla="*/ 562 w 571"/>
                  <a:gd name="T19" fmla="*/ 326 h 478"/>
                  <a:gd name="T20" fmla="*/ 552 w 571"/>
                  <a:gd name="T21" fmla="*/ 344 h 478"/>
                  <a:gd name="T22" fmla="*/ 538 w 571"/>
                  <a:gd name="T23" fmla="*/ 358 h 478"/>
                  <a:gd name="T24" fmla="*/ 471 w 571"/>
                  <a:gd name="T25" fmla="*/ 398 h 478"/>
                  <a:gd name="T26" fmla="*/ 453 w 571"/>
                  <a:gd name="T27" fmla="*/ 405 h 478"/>
                  <a:gd name="T28" fmla="*/ 436 w 571"/>
                  <a:gd name="T29" fmla="*/ 406 h 478"/>
                  <a:gd name="T30" fmla="*/ 407 w 571"/>
                  <a:gd name="T31" fmla="*/ 425 h 478"/>
                  <a:gd name="T32" fmla="*/ 363 w 571"/>
                  <a:gd name="T33" fmla="*/ 427 h 478"/>
                  <a:gd name="T34" fmla="*/ 349 w 571"/>
                  <a:gd name="T35" fmla="*/ 431 h 478"/>
                  <a:gd name="T36" fmla="*/ 341 w 571"/>
                  <a:gd name="T37" fmla="*/ 414 h 478"/>
                  <a:gd name="T38" fmla="*/ 325 w 571"/>
                  <a:gd name="T39" fmla="*/ 412 h 478"/>
                  <a:gd name="T40" fmla="*/ 311 w 571"/>
                  <a:gd name="T41" fmla="*/ 415 h 478"/>
                  <a:gd name="T42" fmla="*/ 304 w 571"/>
                  <a:gd name="T43" fmla="*/ 425 h 478"/>
                  <a:gd name="T44" fmla="*/ 300 w 571"/>
                  <a:gd name="T45" fmla="*/ 436 h 478"/>
                  <a:gd name="T46" fmla="*/ 301 w 571"/>
                  <a:gd name="T47" fmla="*/ 443 h 478"/>
                  <a:gd name="T48" fmla="*/ 279 w 571"/>
                  <a:gd name="T49" fmla="*/ 449 h 478"/>
                  <a:gd name="T50" fmla="*/ 254 w 571"/>
                  <a:gd name="T51" fmla="*/ 463 h 478"/>
                  <a:gd name="T52" fmla="*/ 220 w 571"/>
                  <a:gd name="T53" fmla="*/ 465 h 478"/>
                  <a:gd name="T54" fmla="*/ 182 w 571"/>
                  <a:gd name="T55" fmla="*/ 472 h 478"/>
                  <a:gd name="T56" fmla="*/ 139 w 571"/>
                  <a:gd name="T57" fmla="*/ 477 h 478"/>
                  <a:gd name="T58" fmla="*/ 81 w 571"/>
                  <a:gd name="T59" fmla="*/ 463 h 478"/>
                  <a:gd name="T60" fmla="*/ 35 w 571"/>
                  <a:gd name="T61" fmla="*/ 443 h 478"/>
                  <a:gd name="T62" fmla="*/ 28 w 571"/>
                  <a:gd name="T63" fmla="*/ 427 h 478"/>
                  <a:gd name="T64" fmla="*/ 20 w 571"/>
                  <a:gd name="T65" fmla="*/ 413 h 478"/>
                  <a:gd name="T66" fmla="*/ 15 w 571"/>
                  <a:gd name="T67" fmla="*/ 384 h 478"/>
                  <a:gd name="T68" fmla="*/ 5 w 571"/>
                  <a:gd name="T69" fmla="*/ 332 h 478"/>
                  <a:gd name="T70" fmla="*/ 2 w 571"/>
                  <a:gd name="T71" fmla="*/ 307 h 478"/>
                  <a:gd name="T72" fmla="*/ 0 w 571"/>
                  <a:gd name="T73" fmla="*/ 282 h 478"/>
                  <a:gd name="T74" fmla="*/ 3 w 571"/>
                  <a:gd name="T75" fmla="*/ 262 h 478"/>
                  <a:gd name="T76" fmla="*/ 15 w 571"/>
                  <a:gd name="T77" fmla="*/ 236 h 478"/>
                  <a:gd name="T78" fmla="*/ 28 w 571"/>
                  <a:gd name="T79" fmla="*/ 205 h 478"/>
                  <a:gd name="T80" fmla="*/ 53 w 571"/>
                  <a:gd name="T81" fmla="*/ 162 h 478"/>
                  <a:gd name="T82" fmla="*/ 100 w 571"/>
                  <a:gd name="T83" fmla="*/ 100 h 478"/>
                  <a:gd name="T84" fmla="*/ 140 w 571"/>
                  <a:gd name="T85" fmla="*/ 66 h 478"/>
                  <a:gd name="T86" fmla="*/ 200 w 571"/>
                  <a:gd name="T87" fmla="*/ 31 h 478"/>
                  <a:gd name="T88" fmla="*/ 238 w 571"/>
                  <a:gd name="T89" fmla="*/ 23 h 478"/>
                  <a:gd name="T90" fmla="*/ 266 w 571"/>
                  <a:gd name="T91" fmla="*/ 15 h 4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71" h="478">
                    <a:moveTo>
                      <a:pt x="266" y="15"/>
                    </a:moveTo>
                    <a:lnTo>
                      <a:pt x="290" y="0"/>
                    </a:lnTo>
                    <a:lnTo>
                      <a:pt x="339" y="23"/>
                    </a:lnTo>
                    <a:lnTo>
                      <a:pt x="406" y="58"/>
                    </a:lnTo>
                    <a:lnTo>
                      <a:pt x="539" y="209"/>
                    </a:lnTo>
                    <a:lnTo>
                      <a:pt x="560" y="233"/>
                    </a:lnTo>
                    <a:lnTo>
                      <a:pt x="566" y="258"/>
                    </a:lnTo>
                    <a:lnTo>
                      <a:pt x="570" y="284"/>
                    </a:lnTo>
                    <a:lnTo>
                      <a:pt x="567" y="306"/>
                    </a:lnTo>
                    <a:lnTo>
                      <a:pt x="562" y="326"/>
                    </a:lnTo>
                    <a:lnTo>
                      <a:pt x="552" y="344"/>
                    </a:lnTo>
                    <a:lnTo>
                      <a:pt x="538" y="358"/>
                    </a:lnTo>
                    <a:lnTo>
                      <a:pt x="471" y="398"/>
                    </a:lnTo>
                    <a:lnTo>
                      <a:pt x="453" y="405"/>
                    </a:lnTo>
                    <a:lnTo>
                      <a:pt x="436" y="406"/>
                    </a:lnTo>
                    <a:lnTo>
                      <a:pt x="407" y="425"/>
                    </a:lnTo>
                    <a:lnTo>
                      <a:pt x="363" y="427"/>
                    </a:lnTo>
                    <a:lnTo>
                      <a:pt x="349" y="431"/>
                    </a:lnTo>
                    <a:lnTo>
                      <a:pt x="341" y="414"/>
                    </a:lnTo>
                    <a:lnTo>
                      <a:pt x="325" y="412"/>
                    </a:lnTo>
                    <a:lnTo>
                      <a:pt x="311" y="415"/>
                    </a:lnTo>
                    <a:lnTo>
                      <a:pt x="304" y="425"/>
                    </a:lnTo>
                    <a:lnTo>
                      <a:pt x="300" y="436"/>
                    </a:lnTo>
                    <a:lnTo>
                      <a:pt x="301" y="443"/>
                    </a:lnTo>
                    <a:lnTo>
                      <a:pt x="279" y="449"/>
                    </a:lnTo>
                    <a:lnTo>
                      <a:pt x="254" y="463"/>
                    </a:lnTo>
                    <a:lnTo>
                      <a:pt x="220" y="465"/>
                    </a:lnTo>
                    <a:lnTo>
                      <a:pt x="182" y="472"/>
                    </a:lnTo>
                    <a:lnTo>
                      <a:pt x="139" y="477"/>
                    </a:lnTo>
                    <a:lnTo>
                      <a:pt x="81" y="463"/>
                    </a:lnTo>
                    <a:lnTo>
                      <a:pt x="35" y="443"/>
                    </a:lnTo>
                    <a:lnTo>
                      <a:pt x="28" y="427"/>
                    </a:lnTo>
                    <a:lnTo>
                      <a:pt x="20" y="413"/>
                    </a:lnTo>
                    <a:lnTo>
                      <a:pt x="15" y="384"/>
                    </a:lnTo>
                    <a:lnTo>
                      <a:pt x="5" y="332"/>
                    </a:lnTo>
                    <a:lnTo>
                      <a:pt x="2" y="307"/>
                    </a:lnTo>
                    <a:lnTo>
                      <a:pt x="0" y="282"/>
                    </a:lnTo>
                    <a:lnTo>
                      <a:pt x="3" y="262"/>
                    </a:lnTo>
                    <a:lnTo>
                      <a:pt x="15" y="236"/>
                    </a:lnTo>
                    <a:lnTo>
                      <a:pt x="28" y="205"/>
                    </a:lnTo>
                    <a:lnTo>
                      <a:pt x="53" y="162"/>
                    </a:lnTo>
                    <a:lnTo>
                      <a:pt x="100" y="100"/>
                    </a:lnTo>
                    <a:lnTo>
                      <a:pt x="140" y="66"/>
                    </a:lnTo>
                    <a:lnTo>
                      <a:pt x="200" y="31"/>
                    </a:lnTo>
                    <a:lnTo>
                      <a:pt x="238" y="23"/>
                    </a:lnTo>
                    <a:lnTo>
                      <a:pt x="266" y="1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5" name="Freeform 69"/>
              <p:cNvSpPr>
                <a:spLocks/>
              </p:cNvSpPr>
              <p:nvPr/>
            </p:nvSpPr>
            <p:spPr bwMode="auto">
              <a:xfrm>
                <a:off x="2362" y="3128"/>
                <a:ext cx="83" cy="87"/>
              </a:xfrm>
              <a:custGeom>
                <a:avLst/>
                <a:gdLst>
                  <a:gd name="T0" fmla="*/ 15 w 83"/>
                  <a:gd name="T1" fmla="*/ 10 h 87"/>
                  <a:gd name="T2" fmla="*/ 65 w 83"/>
                  <a:gd name="T3" fmla="*/ 10 h 87"/>
                  <a:gd name="T4" fmla="*/ 59 w 83"/>
                  <a:gd name="T5" fmla="*/ 0 h 87"/>
                  <a:gd name="T6" fmla="*/ 69 w 83"/>
                  <a:gd name="T7" fmla="*/ 0 h 87"/>
                  <a:gd name="T8" fmla="*/ 82 w 83"/>
                  <a:gd name="T9" fmla="*/ 12 h 87"/>
                  <a:gd name="T10" fmla="*/ 82 w 83"/>
                  <a:gd name="T11" fmla="*/ 21 h 87"/>
                  <a:gd name="T12" fmla="*/ 74 w 83"/>
                  <a:gd name="T13" fmla="*/ 22 h 87"/>
                  <a:gd name="T14" fmla="*/ 71 w 83"/>
                  <a:gd name="T15" fmla="*/ 36 h 87"/>
                  <a:gd name="T16" fmla="*/ 68 w 83"/>
                  <a:gd name="T17" fmla="*/ 49 h 87"/>
                  <a:gd name="T18" fmla="*/ 63 w 83"/>
                  <a:gd name="T19" fmla="*/ 61 h 87"/>
                  <a:gd name="T20" fmla="*/ 59 w 83"/>
                  <a:gd name="T21" fmla="*/ 69 h 87"/>
                  <a:gd name="T22" fmla="*/ 55 w 83"/>
                  <a:gd name="T23" fmla="*/ 73 h 87"/>
                  <a:gd name="T24" fmla="*/ 49 w 83"/>
                  <a:gd name="T25" fmla="*/ 78 h 87"/>
                  <a:gd name="T26" fmla="*/ 41 w 83"/>
                  <a:gd name="T27" fmla="*/ 82 h 87"/>
                  <a:gd name="T28" fmla="*/ 34 w 83"/>
                  <a:gd name="T29" fmla="*/ 85 h 87"/>
                  <a:gd name="T30" fmla="*/ 26 w 83"/>
                  <a:gd name="T31" fmla="*/ 85 h 87"/>
                  <a:gd name="T32" fmla="*/ 20 w 83"/>
                  <a:gd name="T33" fmla="*/ 86 h 87"/>
                  <a:gd name="T34" fmla="*/ 27 w 83"/>
                  <a:gd name="T35" fmla="*/ 77 h 87"/>
                  <a:gd name="T36" fmla="*/ 34 w 83"/>
                  <a:gd name="T37" fmla="*/ 76 h 87"/>
                  <a:gd name="T38" fmla="*/ 43 w 83"/>
                  <a:gd name="T39" fmla="*/ 72 h 87"/>
                  <a:gd name="T40" fmla="*/ 50 w 83"/>
                  <a:gd name="T41" fmla="*/ 67 h 87"/>
                  <a:gd name="T42" fmla="*/ 54 w 83"/>
                  <a:gd name="T43" fmla="*/ 61 h 87"/>
                  <a:gd name="T44" fmla="*/ 57 w 83"/>
                  <a:gd name="T45" fmla="*/ 55 h 87"/>
                  <a:gd name="T46" fmla="*/ 61 w 83"/>
                  <a:gd name="T47" fmla="*/ 45 h 87"/>
                  <a:gd name="T48" fmla="*/ 63 w 83"/>
                  <a:gd name="T49" fmla="*/ 33 h 87"/>
                  <a:gd name="T50" fmla="*/ 65 w 83"/>
                  <a:gd name="T51" fmla="*/ 22 h 87"/>
                  <a:gd name="T52" fmla="*/ 0 w 83"/>
                  <a:gd name="T53" fmla="*/ 28 h 87"/>
                  <a:gd name="T54" fmla="*/ 15 w 83"/>
                  <a:gd name="T55" fmla="*/ 10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7">
                    <a:moveTo>
                      <a:pt x="15" y="10"/>
                    </a:moveTo>
                    <a:lnTo>
                      <a:pt x="65" y="10"/>
                    </a:lnTo>
                    <a:lnTo>
                      <a:pt x="59" y="0"/>
                    </a:lnTo>
                    <a:lnTo>
                      <a:pt x="69" y="0"/>
                    </a:lnTo>
                    <a:lnTo>
                      <a:pt x="82" y="12"/>
                    </a:lnTo>
                    <a:lnTo>
                      <a:pt x="82" y="21"/>
                    </a:lnTo>
                    <a:lnTo>
                      <a:pt x="74" y="22"/>
                    </a:lnTo>
                    <a:lnTo>
                      <a:pt x="71" y="36"/>
                    </a:lnTo>
                    <a:lnTo>
                      <a:pt x="68" y="49"/>
                    </a:lnTo>
                    <a:lnTo>
                      <a:pt x="63" y="61"/>
                    </a:lnTo>
                    <a:lnTo>
                      <a:pt x="59" y="69"/>
                    </a:lnTo>
                    <a:lnTo>
                      <a:pt x="55" y="73"/>
                    </a:lnTo>
                    <a:lnTo>
                      <a:pt x="49" y="78"/>
                    </a:lnTo>
                    <a:lnTo>
                      <a:pt x="41" y="82"/>
                    </a:lnTo>
                    <a:lnTo>
                      <a:pt x="34" y="85"/>
                    </a:lnTo>
                    <a:lnTo>
                      <a:pt x="26" y="85"/>
                    </a:lnTo>
                    <a:lnTo>
                      <a:pt x="20" y="86"/>
                    </a:lnTo>
                    <a:lnTo>
                      <a:pt x="27" y="77"/>
                    </a:lnTo>
                    <a:lnTo>
                      <a:pt x="34" y="76"/>
                    </a:lnTo>
                    <a:lnTo>
                      <a:pt x="43" y="72"/>
                    </a:lnTo>
                    <a:lnTo>
                      <a:pt x="50" y="67"/>
                    </a:lnTo>
                    <a:lnTo>
                      <a:pt x="54" y="61"/>
                    </a:lnTo>
                    <a:lnTo>
                      <a:pt x="57" y="55"/>
                    </a:lnTo>
                    <a:lnTo>
                      <a:pt x="61" y="45"/>
                    </a:lnTo>
                    <a:lnTo>
                      <a:pt x="63" y="33"/>
                    </a:lnTo>
                    <a:lnTo>
                      <a:pt x="65" y="22"/>
                    </a:lnTo>
                    <a:lnTo>
                      <a:pt x="0" y="28"/>
                    </a:lnTo>
                    <a:lnTo>
                      <a:pt x="15" y="10"/>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8439" name="Group 70"/>
          <p:cNvGrpSpPr>
            <a:grpSpLocks/>
          </p:cNvGrpSpPr>
          <p:nvPr/>
        </p:nvGrpSpPr>
        <p:grpSpPr bwMode="auto">
          <a:xfrm>
            <a:off x="4059238" y="4541838"/>
            <a:ext cx="882650" cy="1012825"/>
            <a:chOff x="2557" y="2861"/>
            <a:chExt cx="556" cy="638"/>
          </a:xfrm>
        </p:grpSpPr>
        <p:grpSp>
          <p:nvGrpSpPr>
            <p:cNvPr id="18455" name="Group 71"/>
            <p:cNvGrpSpPr>
              <a:grpSpLocks/>
            </p:cNvGrpSpPr>
            <p:nvPr/>
          </p:nvGrpSpPr>
          <p:grpSpPr bwMode="auto">
            <a:xfrm>
              <a:off x="2557" y="2861"/>
              <a:ext cx="529" cy="638"/>
              <a:chOff x="2557" y="2861"/>
              <a:chExt cx="529" cy="638"/>
            </a:xfrm>
          </p:grpSpPr>
          <p:sp>
            <p:nvSpPr>
              <p:cNvPr id="18457" name="Freeform 72"/>
              <p:cNvSpPr>
                <a:spLocks/>
              </p:cNvSpPr>
              <p:nvPr/>
            </p:nvSpPr>
            <p:spPr bwMode="auto">
              <a:xfrm>
                <a:off x="2595" y="2890"/>
                <a:ext cx="491" cy="609"/>
              </a:xfrm>
              <a:custGeom>
                <a:avLst/>
                <a:gdLst>
                  <a:gd name="T0" fmla="*/ 422 w 491"/>
                  <a:gd name="T1" fmla="*/ 87 h 609"/>
                  <a:gd name="T2" fmla="*/ 456 w 491"/>
                  <a:gd name="T3" fmla="*/ 173 h 609"/>
                  <a:gd name="T4" fmla="*/ 458 w 491"/>
                  <a:gd name="T5" fmla="*/ 202 h 609"/>
                  <a:gd name="T6" fmla="*/ 451 w 491"/>
                  <a:gd name="T7" fmla="*/ 232 h 609"/>
                  <a:gd name="T8" fmla="*/ 456 w 491"/>
                  <a:gd name="T9" fmla="*/ 275 h 609"/>
                  <a:gd name="T10" fmla="*/ 490 w 491"/>
                  <a:gd name="T11" fmla="*/ 343 h 609"/>
                  <a:gd name="T12" fmla="*/ 466 w 491"/>
                  <a:gd name="T13" fmla="*/ 374 h 609"/>
                  <a:gd name="T14" fmla="*/ 475 w 491"/>
                  <a:gd name="T15" fmla="*/ 391 h 609"/>
                  <a:gd name="T16" fmla="*/ 468 w 491"/>
                  <a:gd name="T17" fmla="*/ 429 h 609"/>
                  <a:gd name="T18" fmla="*/ 461 w 491"/>
                  <a:gd name="T19" fmla="*/ 461 h 609"/>
                  <a:gd name="T20" fmla="*/ 458 w 491"/>
                  <a:gd name="T21" fmla="*/ 482 h 609"/>
                  <a:gd name="T22" fmla="*/ 461 w 491"/>
                  <a:gd name="T23" fmla="*/ 511 h 609"/>
                  <a:gd name="T24" fmla="*/ 451 w 491"/>
                  <a:gd name="T25" fmla="*/ 538 h 609"/>
                  <a:gd name="T26" fmla="*/ 429 w 491"/>
                  <a:gd name="T27" fmla="*/ 548 h 609"/>
                  <a:gd name="T28" fmla="*/ 396 w 491"/>
                  <a:gd name="T29" fmla="*/ 555 h 609"/>
                  <a:gd name="T30" fmla="*/ 302 w 491"/>
                  <a:gd name="T31" fmla="*/ 608 h 609"/>
                  <a:gd name="T32" fmla="*/ 34 w 491"/>
                  <a:gd name="T33" fmla="*/ 439 h 609"/>
                  <a:gd name="T34" fmla="*/ 29 w 491"/>
                  <a:gd name="T35" fmla="*/ 374 h 609"/>
                  <a:gd name="T36" fmla="*/ 12 w 491"/>
                  <a:gd name="T37" fmla="*/ 326 h 609"/>
                  <a:gd name="T38" fmla="*/ 8 w 491"/>
                  <a:gd name="T39" fmla="*/ 295 h 609"/>
                  <a:gd name="T40" fmla="*/ 0 w 491"/>
                  <a:gd name="T41" fmla="*/ 251 h 609"/>
                  <a:gd name="T42" fmla="*/ 8 w 491"/>
                  <a:gd name="T43" fmla="*/ 195 h 609"/>
                  <a:gd name="T44" fmla="*/ 22 w 491"/>
                  <a:gd name="T45" fmla="*/ 137 h 609"/>
                  <a:gd name="T46" fmla="*/ 39 w 491"/>
                  <a:gd name="T47" fmla="*/ 96 h 609"/>
                  <a:gd name="T48" fmla="*/ 68 w 491"/>
                  <a:gd name="T49" fmla="*/ 65 h 609"/>
                  <a:gd name="T50" fmla="*/ 104 w 491"/>
                  <a:gd name="T51" fmla="*/ 31 h 609"/>
                  <a:gd name="T52" fmla="*/ 147 w 491"/>
                  <a:gd name="T53" fmla="*/ 12 h 609"/>
                  <a:gd name="T54" fmla="*/ 200 w 491"/>
                  <a:gd name="T55" fmla="*/ 2 h 609"/>
                  <a:gd name="T56" fmla="*/ 241 w 491"/>
                  <a:gd name="T57" fmla="*/ 0 h 609"/>
                  <a:gd name="T58" fmla="*/ 290 w 491"/>
                  <a:gd name="T59" fmla="*/ 2 h 609"/>
                  <a:gd name="T60" fmla="*/ 345 w 491"/>
                  <a:gd name="T61" fmla="*/ 14 h 609"/>
                  <a:gd name="T62" fmla="*/ 386 w 491"/>
                  <a:gd name="T63" fmla="*/ 38 h 609"/>
                  <a:gd name="T64" fmla="*/ 422 w 491"/>
                  <a:gd name="T65" fmla="*/ 8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1" h="609">
                    <a:moveTo>
                      <a:pt x="422" y="87"/>
                    </a:moveTo>
                    <a:lnTo>
                      <a:pt x="456" y="173"/>
                    </a:lnTo>
                    <a:lnTo>
                      <a:pt x="458" y="202"/>
                    </a:lnTo>
                    <a:lnTo>
                      <a:pt x="451" y="232"/>
                    </a:lnTo>
                    <a:lnTo>
                      <a:pt x="456" y="275"/>
                    </a:lnTo>
                    <a:lnTo>
                      <a:pt x="490" y="343"/>
                    </a:lnTo>
                    <a:lnTo>
                      <a:pt x="466" y="374"/>
                    </a:lnTo>
                    <a:lnTo>
                      <a:pt x="475" y="391"/>
                    </a:lnTo>
                    <a:lnTo>
                      <a:pt x="468" y="429"/>
                    </a:lnTo>
                    <a:lnTo>
                      <a:pt x="461" y="461"/>
                    </a:lnTo>
                    <a:lnTo>
                      <a:pt x="458" y="482"/>
                    </a:lnTo>
                    <a:lnTo>
                      <a:pt x="461" y="511"/>
                    </a:lnTo>
                    <a:lnTo>
                      <a:pt x="451" y="538"/>
                    </a:lnTo>
                    <a:lnTo>
                      <a:pt x="429" y="548"/>
                    </a:lnTo>
                    <a:lnTo>
                      <a:pt x="396" y="555"/>
                    </a:lnTo>
                    <a:lnTo>
                      <a:pt x="302" y="608"/>
                    </a:lnTo>
                    <a:lnTo>
                      <a:pt x="34" y="439"/>
                    </a:lnTo>
                    <a:lnTo>
                      <a:pt x="29" y="374"/>
                    </a:lnTo>
                    <a:lnTo>
                      <a:pt x="12" y="326"/>
                    </a:lnTo>
                    <a:lnTo>
                      <a:pt x="8" y="295"/>
                    </a:lnTo>
                    <a:lnTo>
                      <a:pt x="0" y="251"/>
                    </a:lnTo>
                    <a:lnTo>
                      <a:pt x="8" y="195"/>
                    </a:lnTo>
                    <a:lnTo>
                      <a:pt x="22" y="137"/>
                    </a:lnTo>
                    <a:lnTo>
                      <a:pt x="39" y="96"/>
                    </a:lnTo>
                    <a:lnTo>
                      <a:pt x="68" y="65"/>
                    </a:lnTo>
                    <a:lnTo>
                      <a:pt x="104" y="31"/>
                    </a:lnTo>
                    <a:lnTo>
                      <a:pt x="147" y="12"/>
                    </a:lnTo>
                    <a:lnTo>
                      <a:pt x="200" y="2"/>
                    </a:lnTo>
                    <a:lnTo>
                      <a:pt x="241" y="0"/>
                    </a:lnTo>
                    <a:lnTo>
                      <a:pt x="290" y="2"/>
                    </a:lnTo>
                    <a:lnTo>
                      <a:pt x="345" y="14"/>
                    </a:lnTo>
                    <a:lnTo>
                      <a:pt x="386" y="38"/>
                    </a:lnTo>
                    <a:lnTo>
                      <a:pt x="422" y="87"/>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8" name="Freeform 73"/>
              <p:cNvSpPr>
                <a:spLocks/>
              </p:cNvSpPr>
              <p:nvPr/>
            </p:nvSpPr>
            <p:spPr bwMode="auto">
              <a:xfrm>
                <a:off x="2557" y="2861"/>
                <a:ext cx="502" cy="515"/>
              </a:xfrm>
              <a:custGeom>
                <a:avLst/>
                <a:gdLst>
                  <a:gd name="T0" fmla="*/ 41 w 502"/>
                  <a:gd name="T1" fmla="*/ 454 h 515"/>
                  <a:gd name="T2" fmla="*/ 31 w 502"/>
                  <a:gd name="T3" fmla="*/ 391 h 515"/>
                  <a:gd name="T4" fmla="*/ 22 w 502"/>
                  <a:gd name="T5" fmla="*/ 365 h 515"/>
                  <a:gd name="T6" fmla="*/ 5 w 502"/>
                  <a:gd name="T7" fmla="*/ 324 h 515"/>
                  <a:gd name="T8" fmla="*/ 0 w 502"/>
                  <a:gd name="T9" fmla="*/ 290 h 515"/>
                  <a:gd name="T10" fmla="*/ 0 w 502"/>
                  <a:gd name="T11" fmla="*/ 248 h 515"/>
                  <a:gd name="T12" fmla="*/ 7 w 502"/>
                  <a:gd name="T13" fmla="*/ 195 h 515"/>
                  <a:gd name="T14" fmla="*/ 26 w 502"/>
                  <a:gd name="T15" fmla="*/ 142 h 515"/>
                  <a:gd name="T16" fmla="*/ 50 w 502"/>
                  <a:gd name="T17" fmla="*/ 94 h 515"/>
                  <a:gd name="T18" fmla="*/ 82 w 502"/>
                  <a:gd name="T19" fmla="*/ 55 h 515"/>
                  <a:gd name="T20" fmla="*/ 111 w 502"/>
                  <a:gd name="T21" fmla="*/ 31 h 515"/>
                  <a:gd name="T22" fmla="*/ 149 w 502"/>
                  <a:gd name="T23" fmla="*/ 10 h 515"/>
                  <a:gd name="T24" fmla="*/ 190 w 502"/>
                  <a:gd name="T25" fmla="*/ 0 h 515"/>
                  <a:gd name="T26" fmla="*/ 253 w 502"/>
                  <a:gd name="T27" fmla="*/ 0 h 515"/>
                  <a:gd name="T28" fmla="*/ 320 w 502"/>
                  <a:gd name="T29" fmla="*/ 10 h 515"/>
                  <a:gd name="T30" fmla="*/ 371 w 502"/>
                  <a:gd name="T31" fmla="*/ 10 h 515"/>
                  <a:gd name="T32" fmla="*/ 417 w 502"/>
                  <a:gd name="T33" fmla="*/ 14 h 515"/>
                  <a:gd name="T34" fmla="*/ 436 w 502"/>
                  <a:gd name="T35" fmla="*/ 19 h 515"/>
                  <a:gd name="T36" fmla="*/ 455 w 502"/>
                  <a:gd name="T37" fmla="*/ 34 h 515"/>
                  <a:gd name="T38" fmla="*/ 472 w 502"/>
                  <a:gd name="T39" fmla="*/ 65 h 515"/>
                  <a:gd name="T40" fmla="*/ 484 w 502"/>
                  <a:gd name="T41" fmla="*/ 87 h 515"/>
                  <a:gd name="T42" fmla="*/ 501 w 502"/>
                  <a:gd name="T43" fmla="*/ 111 h 515"/>
                  <a:gd name="T44" fmla="*/ 489 w 502"/>
                  <a:gd name="T45" fmla="*/ 147 h 515"/>
                  <a:gd name="T46" fmla="*/ 475 w 502"/>
                  <a:gd name="T47" fmla="*/ 181 h 515"/>
                  <a:gd name="T48" fmla="*/ 475 w 502"/>
                  <a:gd name="T49" fmla="*/ 198 h 515"/>
                  <a:gd name="T50" fmla="*/ 467 w 502"/>
                  <a:gd name="T51" fmla="*/ 219 h 515"/>
                  <a:gd name="T52" fmla="*/ 465 w 502"/>
                  <a:gd name="T53" fmla="*/ 246 h 515"/>
                  <a:gd name="T54" fmla="*/ 451 w 502"/>
                  <a:gd name="T55" fmla="*/ 258 h 515"/>
                  <a:gd name="T56" fmla="*/ 441 w 502"/>
                  <a:gd name="T57" fmla="*/ 338 h 515"/>
                  <a:gd name="T58" fmla="*/ 426 w 502"/>
                  <a:gd name="T59" fmla="*/ 352 h 515"/>
                  <a:gd name="T60" fmla="*/ 412 w 502"/>
                  <a:gd name="T61" fmla="*/ 350 h 515"/>
                  <a:gd name="T62" fmla="*/ 402 w 502"/>
                  <a:gd name="T63" fmla="*/ 331 h 515"/>
                  <a:gd name="T64" fmla="*/ 388 w 502"/>
                  <a:gd name="T65" fmla="*/ 309 h 515"/>
                  <a:gd name="T66" fmla="*/ 369 w 502"/>
                  <a:gd name="T67" fmla="*/ 309 h 515"/>
                  <a:gd name="T68" fmla="*/ 359 w 502"/>
                  <a:gd name="T69" fmla="*/ 338 h 515"/>
                  <a:gd name="T70" fmla="*/ 354 w 502"/>
                  <a:gd name="T71" fmla="*/ 379 h 515"/>
                  <a:gd name="T72" fmla="*/ 359 w 502"/>
                  <a:gd name="T73" fmla="*/ 413 h 515"/>
                  <a:gd name="T74" fmla="*/ 366 w 502"/>
                  <a:gd name="T75" fmla="*/ 432 h 515"/>
                  <a:gd name="T76" fmla="*/ 381 w 502"/>
                  <a:gd name="T77" fmla="*/ 446 h 515"/>
                  <a:gd name="T78" fmla="*/ 407 w 502"/>
                  <a:gd name="T79" fmla="*/ 463 h 515"/>
                  <a:gd name="T80" fmla="*/ 369 w 502"/>
                  <a:gd name="T81" fmla="*/ 456 h 515"/>
                  <a:gd name="T82" fmla="*/ 349 w 502"/>
                  <a:gd name="T83" fmla="*/ 456 h 515"/>
                  <a:gd name="T84" fmla="*/ 345 w 502"/>
                  <a:gd name="T85" fmla="*/ 463 h 515"/>
                  <a:gd name="T86" fmla="*/ 316 w 502"/>
                  <a:gd name="T87" fmla="*/ 495 h 515"/>
                  <a:gd name="T88" fmla="*/ 296 w 502"/>
                  <a:gd name="T89" fmla="*/ 499 h 515"/>
                  <a:gd name="T90" fmla="*/ 272 w 502"/>
                  <a:gd name="T91" fmla="*/ 509 h 515"/>
                  <a:gd name="T92" fmla="*/ 253 w 502"/>
                  <a:gd name="T93" fmla="*/ 514 h 515"/>
                  <a:gd name="T94" fmla="*/ 176 w 502"/>
                  <a:gd name="T95" fmla="*/ 504 h 515"/>
                  <a:gd name="T96" fmla="*/ 142 w 502"/>
                  <a:gd name="T97" fmla="*/ 502 h 515"/>
                  <a:gd name="T98" fmla="*/ 137 w 502"/>
                  <a:gd name="T99" fmla="*/ 492 h 515"/>
                  <a:gd name="T100" fmla="*/ 96 w 502"/>
                  <a:gd name="T101" fmla="*/ 478 h 515"/>
                  <a:gd name="T102" fmla="*/ 67 w 502"/>
                  <a:gd name="T103" fmla="*/ 473 h 515"/>
                  <a:gd name="T104" fmla="*/ 41 w 502"/>
                  <a:gd name="T105" fmla="*/ 454 h 5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02" h="515">
                    <a:moveTo>
                      <a:pt x="41" y="454"/>
                    </a:moveTo>
                    <a:lnTo>
                      <a:pt x="31" y="391"/>
                    </a:lnTo>
                    <a:lnTo>
                      <a:pt x="22" y="365"/>
                    </a:lnTo>
                    <a:lnTo>
                      <a:pt x="5" y="324"/>
                    </a:lnTo>
                    <a:lnTo>
                      <a:pt x="0" y="290"/>
                    </a:lnTo>
                    <a:lnTo>
                      <a:pt x="0" y="248"/>
                    </a:lnTo>
                    <a:lnTo>
                      <a:pt x="7" y="195"/>
                    </a:lnTo>
                    <a:lnTo>
                      <a:pt x="26" y="142"/>
                    </a:lnTo>
                    <a:lnTo>
                      <a:pt x="50" y="94"/>
                    </a:lnTo>
                    <a:lnTo>
                      <a:pt x="82" y="55"/>
                    </a:lnTo>
                    <a:lnTo>
                      <a:pt x="111" y="31"/>
                    </a:lnTo>
                    <a:lnTo>
                      <a:pt x="149" y="10"/>
                    </a:lnTo>
                    <a:lnTo>
                      <a:pt x="190" y="0"/>
                    </a:lnTo>
                    <a:lnTo>
                      <a:pt x="253" y="0"/>
                    </a:lnTo>
                    <a:lnTo>
                      <a:pt x="320" y="10"/>
                    </a:lnTo>
                    <a:lnTo>
                      <a:pt x="371" y="10"/>
                    </a:lnTo>
                    <a:lnTo>
                      <a:pt x="417" y="14"/>
                    </a:lnTo>
                    <a:lnTo>
                      <a:pt x="436" y="19"/>
                    </a:lnTo>
                    <a:lnTo>
                      <a:pt x="455" y="34"/>
                    </a:lnTo>
                    <a:lnTo>
                      <a:pt x="472" y="65"/>
                    </a:lnTo>
                    <a:lnTo>
                      <a:pt x="484" y="87"/>
                    </a:lnTo>
                    <a:lnTo>
                      <a:pt x="501" y="111"/>
                    </a:lnTo>
                    <a:lnTo>
                      <a:pt x="489" y="147"/>
                    </a:lnTo>
                    <a:lnTo>
                      <a:pt x="475" y="181"/>
                    </a:lnTo>
                    <a:lnTo>
                      <a:pt x="475" y="198"/>
                    </a:lnTo>
                    <a:lnTo>
                      <a:pt x="467" y="219"/>
                    </a:lnTo>
                    <a:lnTo>
                      <a:pt x="465" y="246"/>
                    </a:lnTo>
                    <a:lnTo>
                      <a:pt x="451" y="258"/>
                    </a:lnTo>
                    <a:lnTo>
                      <a:pt x="441" y="338"/>
                    </a:lnTo>
                    <a:lnTo>
                      <a:pt x="426" y="352"/>
                    </a:lnTo>
                    <a:lnTo>
                      <a:pt x="412" y="350"/>
                    </a:lnTo>
                    <a:lnTo>
                      <a:pt x="402" y="331"/>
                    </a:lnTo>
                    <a:lnTo>
                      <a:pt x="388" y="309"/>
                    </a:lnTo>
                    <a:lnTo>
                      <a:pt x="369" y="309"/>
                    </a:lnTo>
                    <a:lnTo>
                      <a:pt x="359" y="338"/>
                    </a:lnTo>
                    <a:lnTo>
                      <a:pt x="354" y="379"/>
                    </a:lnTo>
                    <a:lnTo>
                      <a:pt x="359" y="413"/>
                    </a:lnTo>
                    <a:lnTo>
                      <a:pt x="366" y="432"/>
                    </a:lnTo>
                    <a:lnTo>
                      <a:pt x="381" y="446"/>
                    </a:lnTo>
                    <a:lnTo>
                      <a:pt x="407" y="463"/>
                    </a:lnTo>
                    <a:lnTo>
                      <a:pt x="369" y="456"/>
                    </a:lnTo>
                    <a:lnTo>
                      <a:pt x="349" y="456"/>
                    </a:lnTo>
                    <a:lnTo>
                      <a:pt x="345" y="463"/>
                    </a:lnTo>
                    <a:lnTo>
                      <a:pt x="316" y="495"/>
                    </a:lnTo>
                    <a:lnTo>
                      <a:pt x="296" y="499"/>
                    </a:lnTo>
                    <a:lnTo>
                      <a:pt x="272" y="509"/>
                    </a:lnTo>
                    <a:lnTo>
                      <a:pt x="253" y="514"/>
                    </a:lnTo>
                    <a:lnTo>
                      <a:pt x="176" y="504"/>
                    </a:lnTo>
                    <a:lnTo>
                      <a:pt x="142" y="502"/>
                    </a:lnTo>
                    <a:lnTo>
                      <a:pt x="137" y="492"/>
                    </a:lnTo>
                    <a:lnTo>
                      <a:pt x="96" y="478"/>
                    </a:lnTo>
                    <a:lnTo>
                      <a:pt x="67" y="473"/>
                    </a:lnTo>
                    <a:lnTo>
                      <a:pt x="41" y="454"/>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56" name="Freeform 74"/>
            <p:cNvSpPr>
              <a:spLocks/>
            </p:cNvSpPr>
            <p:nvPr/>
          </p:nvSpPr>
          <p:spPr bwMode="auto">
            <a:xfrm>
              <a:off x="2983" y="3076"/>
              <a:ext cx="130" cy="155"/>
            </a:xfrm>
            <a:custGeom>
              <a:avLst/>
              <a:gdLst>
                <a:gd name="T0" fmla="*/ 13 w 130"/>
                <a:gd name="T1" fmla="*/ 48 h 155"/>
                <a:gd name="T2" fmla="*/ 94 w 130"/>
                <a:gd name="T3" fmla="*/ 12 h 155"/>
                <a:gd name="T4" fmla="*/ 66 w 130"/>
                <a:gd name="T5" fmla="*/ 12 h 155"/>
                <a:gd name="T6" fmla="*/ 69 w 130"/>
                <a:gd name="T7" fmla="*/ 0 h 155"/>
                <a:gd name="T8" fmla="*/ 127 w 130"/>
                <a:gd name="T9" fmla="*/ 2 h 155"/>
                <a:gd name="T10" fmla="*/ 129 w 130"/>
                <a:gd name="T11" fmla="*/ 12 h 155"/>
                <a:gd name="T12" fmla="*/ 118 w 130"/>
                <a:gd name="T13" fmla="*/ 28 h 155"/>
                <a:gd name="T14" fmla="*/ 120 w 130"/>
                <a:gd name="T15" fmla="*/ 56 h 155"/>
                <a:gd name="T16" fmla="*/ 120 w 130"/>
                <a:gd name="T17" fmla="*/ 87 h 155"/>
                <a:gd name="T18" fmla="*/ 119 w 130"/>
                <a:gd name="T19" fmla="*/ 107 h 155"/>
                <a:gd name="T20" fmla="*/ 113 w 130"/>
                <a:gd name="T21" fmla="*/ 126 h 155"/>
                <a:gd name="T22" fmla="*/ 105 w 130"/>
                <a:gd name="T23" fmla="*/ 137 h 155"/>
                <a:gd name="T24" fmla="*/ 95 w 130"/>
                <a:gd name="T25" fmla="*/ 148 h 155"/>
                <a:gd name="T26" fmla="*/ 83 w 130"/>
                <a:gd name="T27" fmla="*/ 152 h 155"/>
                <a:gd name="T28" fmla="*/ 71 w 130"/>
                <a:gd name="T29" fmla="*/ 154 h 155"/>
                <a:gd name="T30" fmla="*/ 71 w 130"/>
                <a:gd name="T31" fmla="*/ 147 h 155"/>
                <a:gd name="T32" fmla="*/ 88 w 130"/>
                <a:gd name="T33" fmla="*/ 137 h 155"/>
                <a:gd name="T34" fmla="*/ 100 w 130"/>
                <a:gd name="T35" fmla="*/ 123 h 155"/>
                <a:gd name="T36" fmla="*/ 110 w 130"/>
                <a:gd name="T37" fmla="*/ 90 h 155"/>
                <a:gd name="T38" fmla="*/ 111 w 130"/>
                <a:gd name="T39" fmla="*/ 65 h 155"/>
                <a:gd name="T40" fmla="*/ 106 w 130"/>
                <a:gd name="T41" fmla="*/ 41 h 155"/>
                <a:gd name="T42" fmla="*/ 0 w 130"/>
                <a:gd name="T43" fmla="*/ 100 h 155"/>
                <a:gd name="T44" fmla="*/ 13 w 130"/>
                <a:gd name="T45" fmla="*/ 48 h 1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0" h="155">
                  <a:moveTo>
                    <a:pt x="13" y="48"/>
                  </a:moveTo>
                  <a:lnTo>
                    <a:pt x="94" y="12"/>
                  </a:lnTo>
                  <a:lnTo>
                    <a:pt x="66" y="12"/>
                  </a:lnTo>
                  <a:lnTo>
                    <a:pt x="69" y="0"/>
                  </a:lnTo>
                  <a:lnTo>
                    <a:pt x="127" y="2"/>
                  </a:lnTo>
                  <a:lnTo>
                    <a:pt x="129" y="12"/>
                  </a:lnTo>
                  <a:lnTo>
                    <a:pt x="118" y="28"/>
                  </a:lnTo>
                  <a:lnTo>
                    <a:pt x="120" y="56"/>
                  </a:lnTo>
                  <a:lnTo>
                    <a:pt x="120" y="87"/>
                  </a:lnTo>
                  <a:lnTo>
                    <a:pt x="119" y="107"/>
                  </a:lnTo>
                  <a:lnTo>
                    <a:pt x="113" y="126"/>
                  </a:lnTo>
                  <a:lnTo>
                    <a:pt x="105" y="137"/>
                  </a:lnTo>
                  <a:lnTo>
                    <a:pt x="95" y="148"/>
                  </a:lnTo>
                  <a:lnTo>
                    <a:pt x="83" y="152"/>
                  </a:lnTo>
                  <a:lnTo>
                    <a:pt x="71" y="154"/>
                  </a:lnTo>
                  <a:lnTo>
                    <a:pt x="71" y="147"/>
                  </a:lnTo>
                  <a:lnTo>
                    <a:pt x="88" y="137"/>
                  </a:lnTo>
                  <a:lnTo>
                    <a:pt x="100" y="123"/>
                  </a:lnTo>
                  <a:lnTo>
                    <a:pt x="110" y="90"/>
                  </a:lnTo>
                  <a:lnTo>
                    <a:pt x="111" y="65"/>
                  </a:lnTo>
                  <a:lnTo>
                    <a:pt x="106" y="41"/>
                  </a:lnTo>
                  <a:lnTo>
                    <a:pt x="0" y="100"/>
                  </a:lnTo>
                  <a:lnTo>
                    <a:pt x="13" y="48"/>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40" name="Rectangle 75"/>
          <p:cNvSpPr>
            <a:spLocks noChangeArrowheads="1"/>
          </p:cNvSpPr>
          <p:nvPr/>
        </p:nvSpPr>
        <p:spPr bwMode="auto">
          <a:xfrm>
            <a:off x="5581650" y="4303713"/>
            <a:ext cx="38100" cy="30162"/>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8441" name="Freeform 76"/>
          <p:cNvSpPr>
            <a:spLocks/>
          </p:cNvSpPr>
          <p:nvPr/>
        </p:nvSpPr>
        <p:spPr bwMode="auto">
          <a:xfrm>
            <a:off x="5478463" y="3849688"/>
            <a:ext cx="44450" cy="115887"/>
          </a:xfrm>
          <a:custGeom>
            <a:avLst/>
            <a:gdLst>
              <a:gd name="T0" fmla="*/ 0 w 28"/>
              <a:gd name="T1" fmla="*/ 114300 h 73"/>
              <a:gd name="T2" fmla="*/ 20638 w 28"/>
              <a:gd name="T3" fmla="*/ 15875 h 73"/>
              <a:gd name="T4" fmla="*/ 28575 w 28"/>
              <a:gd name="T5" fmla="*/ 7937 h 73"/>
              <a:gd name="T6" fmla="*/ 42863 w 28"/>
              <a:gd name="T7" fmla="*/ 0 h 73"/>
              <a:gd name="T8" fmla="*/ 23813 w 28"/>
              <a:gd name="T9" fmla="*/ 98425 h 73"/>
              <a:gd name="T10" fmla="*/ 0 w 28"/>
              <a:gd name="T11" fmla="*/ 11430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73">
                <a:moveTo>
                  <a:pt x="0" y="72"/>
                </a:moveTo>
                <a:lnTo>
                  <a:pt x="13" y="10"/>
                </a:lnTo>
                <a:lnTo>
                  <a:pt x="18" y="5"/>
                </a:lnTo>
                <a:lnTo>
                  <a:pt x="27" y="0"/>
                </a:lnTo>
                <a:lnTo>
                  <a:pt x="15" y="62"/>
                </a:lnTo>
                <a:lnTo>
                  <a:pt x="0" y="72"/>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2" name="Freeform 77"/>
          <p:cNvSpPr>
            <a:spLocks/>
          </p:cNvSpPr>
          <p:nvPr/>
        </p:nvSpPr>
        <p:spPr bwMode="auto">
          <a:xfrm>
            <a:off x="3814763" y="4953000"/>
            <a:ext cx="36512" cy="30163"/>
          </a:xfrm>
          <a:custGeom>
            <a:avLst/>
            <a:gdLst>
              <a:gd name="T0" fmla="*/ 0 w 23"/>
              <a:gd name="T1" fmla="*/ 28575 h 19"/>
              <a:gd name="T2" fmla="*/ 31750 w 23"/>
              <a:gd name="T3" fmla="*/ 0 h 19"/>
              <a:gd name="T4" fmla="*/ 34925 w 23"/>
              <a:gd name="T5" fmla="*/ 26988 h 19"/>
              <a:gd name="T6" fmla="*/ 0 w 23"/>
              <a:gd name="T7" fmla="*/ 28575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19">
                <a:moveTo>
                  <a:pt x="0" y="18"/>
                </a:moveTo>
                <a:lnTo>
                  <a:pt x="20" y="0"/>
                </a:lnTo>
                <a:lnTo>
                  <a:pt x="22" y="17"/>
                </a:lnTo>
                <a:lnTo>
                  <a:pt x="0" y="1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3" name="Freeform 78"/>
          <p:cNvSpPr>
            <a:spLocks/>
          </p:cNvSpPr>
          <p:nvPr/>
        </p:nvSpPr>
        <p:spPr bwMode="auto">
          <a:xfrm>
            <a:off x="5846763" y="4541838"/>
            <a:ext cx="104775" cy="206375"/>
          </a:xfrm>
          <a:custGeom>
            <a:avLst/>
            <a:gdLst>
              <a:gd name="T0" fmla="*/ 31750 w 66"/>
              <a:gd name="T1" fmla="*/ 11113 h 130"/>
              <a:gd name="T2" fmla="*/ 38100 w 66"/>
              <a:gd name="T3" fmla="*/ 30163 h 130"/>
              <a:gd name="T4" fmla="*/ 44450 w 66"/>
              <a:gd name="T5" fmla="*/ 53975 h 130"/>
              <a:gd name="T6" fmla="*/ 47625 w 66"/>
              <a:gd name="T7" fmla="*/ 76200 h 130"/>
              <a:gd name="T8" fmla="*/ 46038 w 66"/>
              <a:gd name="T9" fmla="*/ 98425 h 130"/>
              <a:gd name="T10" fmla="*/ 41275 w 66"/>
              <a:gd name="T11" fmla="*/ 128588 h 130"/>
              <a:gd name="T12" fmla="*/ 31750 w 66"/>
              <a:gd name="T13" fmla="*/ 146050 h 130"/>
              <a:gd name="T14" fmla="*/ 17463 w 66"/>
              <a:gd name="T15" fmla="*/ 166688 h 130"/>
              <a:gd name="T16" fmla="*/ 0 w 66"/>
              <a:gd name="T17" fmla="*/ 184150 h 130"/>
              <a:gd name="T18" fmla="*/ 11113 w 66"/>
              <a:gd name="T19" fmla="*/ 195263 h 130"/>
              <a:gd name="T20" fmla="*/ 19050 w 66"/>
              <a:gd name="T21" fmla="*/ 198438 h 130"/>
              <a:gd name="T22" fmla="*/ 25400 w 66"/>
              <a:gd name="T23" fmla="*/ 198438 h 130"/>
              <a:gd name="T24" fmla="*/ 33338 w 66"/>
              <a:gd name="T25" fmla="*/ 198438 h 130"/>
              <a:gd name="T26" fmla="*/ 41275 w 66"/>
              <a:gd name="T27" fmla="*/ 195263 h 130"/>
              <a:gd name="T28" fmla="*/ 49213 w 66"/>
              <a:gd name="T29" fmla="*/ 193675 h 130"/>
              <a:gd name="T30" fmla="*/ 60325 w 66"/>
              <a:gd name="T31" fmla="*/ 193675 h 130"/>
              <a:gd name="T32" fmla="*/ 65088 w 66"/>
              <a:gd name="T33" fmla="*/ 196850 h 130"/>
              <a:gd name="T34" fmla="*/ 68263 w 66"/>
              <a:gd name="T35" fmla="*/ 201613 h 130"/>
              <a:gd name="T36" fmla="*/ 77788 w 66"/>
              <a:gd name="T37" fmla="*/ 204788 h 130"/>
              <a:gd name="T38" fmla="*/ 88900 w 66"/>
              <a:gd name="T39" fmla="*/ 200025 h 130"/>
              <a:gd name="T40" fmla="*/ 95250 w 66"/>
              <a:gd name="T41" fmla="*/ 184150 h 130"/>
              <a:gd name="T42" fmla="*/ 100013 w 66"/>
              <a:gd name="T43" fmla="*/ 152400 h 130"/>
              <a:gd name="T44" fmla="*/ 103188 w 66"/>
              <a:gd name="T45" fmla="*/ 119063 h 130"/>
              <a:gd name="T46" fmla="*/ 101600 w 66"/>
              <a:gd name="T47" fmla="*/ 80963 h 130"/>
              <a:gd name="T48" fmla="*/ 96838 w 66"/>
              <a:gd name="T49" fmla="*/ 55563 h 130"/>
              <a:gd name="T50" fmla="*/ 87313 w 66"/>
              <a:gd name="T51" fmla="*/ 22225 h 130"/>
              <a:gd name="T52" fmla="*/ 82550 w 66"/>
              <a:gd name="T53" fmla="*/ 11113 h 130"/>
              <a:gd name="T54" fmla="*/ 76200 w 66"/>
              <a:gd name="T55" fmla="*/ 3175 h 130"/>
              <a:gd name="T56" fmla="*/ 65088 w 66"/>
              <a:gd name="T57" fmla="*/ 0 h 130"/>
              <a:gd name="T58" fmla="*/ 52388 w 66"/>
              <a:gd name="T59" fmla="*/ 0 h 130"/>
              <a:gd name="T60" fmla="*/ 39688 w 66"/>
              <a:gd name="T61" fmla="*/ 3175 h 130"/>
              <a:gd name="T62" fmla="*/ 31750 w 66"/>
              <a:gd name="T63" fmla="*/ 11113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 h="130">
                <a:moveTo>
                  <a:pt x="20" y="7"/>
                </a:moveTo>
                <a:lnTo>
                  <a:pt x="24" y="19"/>
                </a:lnTo>
                <a:lnTo>
                  <a:pt x="28" y="34"/>
                </a:lnTo>
                <a:lnTo>
                  <a:pt x="30" y="48"/>
                </a:lnTo>
                <a:lnTo>
                  <a:pt x="29" y="62"/>
                </a:lnTo>
                <a:lnTo>
                  <a:pt x="26" y="81"/>
                </a:lnTo>
                <a:lnTo>
                  <a:pt x="20" y="92"/>
                </a:lnTo>
                <a:lnTo>
                  <a:pt x="11" y="105"/>
                </a:lnTo>
                <a:lnTo>
                  <a:pt x="0" y="116"/>
                </a:lnTo>
                <a:lnTo>
                  <a:pt x="7" y="123"/>
                </a:lnTo>
                <a:lnTo>
                  <a:pt x="12" y="125"/>
                </a:lnTo>
                <a:lnTo>
                  <a:pt x="16" y="125"/>
                </a:lnTo>
                <a:lnTo>
                  <a:pt x="21" y="125"/>
                </a:lnTo>
                <a:lnTo>
                  <a:pt x="26" y="123"/>
                </a:lnTo>
                <a:lnTo>
                  <a:pt x="31" y="122"/>
                </a:lnTo>
                <a:lnTo>
                  <a:pt x="38" y="122"/>
                </a:lnTo>
                <a:lnTo>
                  <a:pt x="41" y="124"/>
                </a:lnTo>
                <a:lnTo>
                  <a:pt x="43" y="127"/>
                </a:lnTo>
                <a:lnTo>
                  <a:pt x="49" y="129"/>
                </a:lnTo>
                <a:lnTo>
                  <a:pt x="56" y="126"/>
                </a:lnTo>
                <a:lnTo>
                  <a:pt x="60" y="116"/>
                </a:lnTo>
                <a:lnTo>
                  <a:pt x="63" y="96"/>
                </a:lnTo>
                <a:lnTo>
                  <a:pt x="65" y="75"/>
                </a:lnTo>
                <a:lnTo>
                  <a:pt x="64" y="51"/>
                </a:lnTo>
                <a:lnTo>
                  <a:pt x="61" y="35"/>
                </a:lnTo>
                <a:lnTo>
                  <a:pt x="55" y="14"/>
                </a:lnTo>
                <a:lnTo>
                  <a:pt x="52" y="7"/>
                </a:lnTo>
                <a:lnTo>
                  <a:pt x="48" y="2"/>
                </a:lnTo>
                <a:lnTo>
                  <a:pt x="41" y="0"/>
                </a:lnTo>
                <a:lnTo>
                  <a:pt x="33" y="0"/>
                </a:lnTo>
                <a:lnTo>
                  <a:pt x="25" y="2"/>
                </a:lnTo>
                <a:lnTo>
                  <a:pt x="20" y="7"/>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444" name="Group 79"/>
          <p:cNvGrpSpPr>
            <a:grpSpLocks/>
          </p:cNvGrpSpPr>
          <p:nvPr/>
        </p:nvGrpSpPr>
        <p:grpSpPr bwMode="auto">
          <a:xfrm>
            <a:off x="5184775" y="4432300"/>
            <a:ext cx="771525" cy="1050925"/>
            <a:chOff x="3266" y="2792"/>
            <a:chExt cx="486" cy="662"/>
          </a:xfrm>
        </p:grpSpPr>
        <p:sp>
          <p:nvSpPr>
            <p:cNvPr id="18453" name="Freeform 80"/>
            <p:cNvSpPr>
              <a:spLocks/>
            </p:cNvSpPr>
            <p:nvPr/>
          </p:nvSpPr>
          <p:spPr bwMode="auto">
            <a:xfrm>
              <a:off x="3266" y="2816"/>
              <a:ext cx="464" cy="638"/>
            </a:xfrm>
            <a:custGeom>
              <a:avLst/>
              <a:gdLst>
                <a:gd name="T0" fmla="*/ 45 w 464"/>
                <a:gd name="T1" fmla="*/ 161 h 638"/>
                <a:gd name="T2" fmla="*/ 24 w 464"/>
                <a:gd name="T3" fmla="*/ 243 h 638"/>
                <a:gd name="T4" fmla="*/ 14 w 464"/>
                <a:gd name="T5" fmla="*/ 291 h 638"/>
                <a:gd name="T6" fmla="*/ 2 w 464"/>
                <a:gd name="T7" fmla="*/ 340 h 638"/>
                <a:gd name="T8" fmla="*/ 0 w 464"/>
                <a:gd name="T9" fmla="*/ 393 h 638"/>
                <a:gd name="T10" fmla="*/ 4 w 464"/>
                <a:gd name="T11" fmla="*/ 432 h 638"/>
                <a:gd name="T12" fmla="*/ 12 w 464"/>
                <a:gd name="T13" fmla="*/ 456 h 638"/>
                <a:gd name="T14" fmla="*/ 14 w 464"/>
                <a:gd name="T15" fmla="*/ 495 h 638"/>
                <a:gd name="T16" fmla="*/ 36 w 464"/>
                <a:gd name="T17" fmla="*/ 519 h 638"/>
                <a:gd name="T18" fmla="*/ 53 w 464"/>
                <a:gd name="T19" fmla="*/ 555 h 638"/>
                <a:gd name="T20" fmla="*/ 91 w 464"/>
                <a:gd name="T21" fmla="*/ 637 h 638"/>
                <a:gd name="T22" fmla="*/ 420 w 464"/>
                <a:gd name="T23" fmla="*/ 567 h 638"/>
                <a:gd name="T24" fmla="*/ 405 w 464"/>
                <a:gd name="T25" fmla="*/ 504 h 638"/>
                <a:gd name="T26" fmla="*/ 427 w 464"/>
                <a:gd name="T27" fmla="*/ 454 h 638"/>
                <a:gd name="T28" fmla="*/ 446 w 464"/>
                <a:gd name="T29" fmla="*/ 386 h 638"/>
                <a:gd name="T30" fmla="*/ 461 w 464"/>
                <a:gd name="T31" fmla="*/ 309 h 638"/>
                <a:gd name="T32" fmla="*/ 463 w 464"/>
                <a:gd name="T33" fmla="*/ 238 h 638"/>
                <a:gd name="T34" fmla="*/ 453 w 464"/>
                <a:gd name="T35" fmla="*/ 169 h 638"/>
                <a:gd name="T36" fmla="*/ 434 w 464"/>
                <a:gd name="T37" fmla="*/ 113 h 638"/>
                <a:gd name="T38" fmla="*/ 393 w 464"/>
                <a:gd name="T39" fmla="*/ 58 h 638"/>
                <a:gd name="T40" fmla="*/ 352 w 464"/>
                <a:gd name="T41" fmla="*/ 24 h 638"/>
                <a:gd name="T42" fmla="*/ 314 w 464"/>
                <a:gd name="T43" fmla="*/ 10 h 638"/>
                <a:gd name="T44" fmla="*/ 263 w 464"/>
                <a:gd name="T45" fmla="*/ 2 h 638"/>
                <a:gd name="T46" fmla="*/ 203 w 464"/>
                <a:gd name="T47" fmla="*/ 0 h 638"/>
                <a:gd name="T48" fmla="*/ 157 w 464"/>
                <a:gd name="T49" fmla="*/ 10 h 638"/>
                <a:gd name="T50" fmla="*/ 122 w 464"/>
                <a:gd name="T51" fmla="*/ 31 h 638"/>
                <a:gd name="T52" fmla="*/ 86 w 464"/>
                <a:gd name="T53" fmla="*/ 60 h 638"/>
                <a:gd name="T54" fmla="*/ 67 w 464"/>
                <a:gd name="T55" fmla="*/ 92 h 638"/>
                <a:gd name="T56" fmla="*/ 50 w 464"/>
                <a:gd name="T57" fmla="*/ 130 h 638"/>
                <a:gd name="T58" fmla="*/ 45 w 464"/>
                <a:gd name="T59" fmla="*/ 161 h 6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4" h="638">
                  <a:moveTo>
                    <a:pt x="45" y="161"/>
                  </a:moveTo>
                  <a:lnTo>
                    <a:pt x="24" y="243"/>
                  </a:lnTo>
                  <a:lnTo>
                    <a:pt x="14" y="291"/>
                  </a:lnTo>
                  <a:lnTo>
                    <a:pt x="2" y="340"/>
                  </a:lnTo>
                  <a:lnTo>
                    <a:pt x="0" y="393"/>
                  </a:lnTo>
                  <a:lnTo>
                    <a:pt x="4" y="432"/>
                  </a:lnTo>
                  <a:lnTo>
                    <a:pt x="12" y="456"/>
                  </a:lnTo>
                  <a:lnTo>
                    <a:pt x="14" y="495"/>
                  </a:lnTo>
                  <a:lnTo>
                    <a:pt x="36" y="519"/>
                  </a:lnTo>
                  <a:lnTo>
                    <a:pt x="53" y="555"/>
                  </a:lnTo>
                  <a:lnTo>
                    <a:pt x="91" y="637"/>
                  </a:lnTo>
                  <a:lnTo>
                    <a:pt x="420" y="567"/>
                  </a:lnTo>
                  <a:lnTo>
                    <a:pt x="405" y="504"/>
                  </a:lnTo>
                  <a:lnTo>
                    <a:pt x="427" y="454"/>
                  </a:lnTo>
                  <a:lnTo>
                    <a:pt x="446" y="386"/>
                  </a:lnTo>
                  <a:lnTo>
                    <a:pt x="461" y="309"/>
                  </a:lnTo>
                  <a:lnTo>
                    <a:pt x="463" y="238"/>
                  </a:lnTo>
                  <a:lnTo>
                    <a:pt x="453" y="169"/>
                  </a:lnTo>
                  <a:lnTo>
                    <a:pt x="434" y="113"/>
                  </a:lnTo>
                  <a:lnTo>
                    <a:pt x="393" y="58"/>
                  </a:lnTo>
                  <a:lnTo>
                    <a:pt x="352" y="24"/>
                  </a:lnTo>
                  <a:lnTo>
                    <a:pt x="314" y="10"/>
                  </a:lnTo>
                  <a:lnTo>
                    <a:pt x="263" y="2"/>
                  </a:lnTo>
                  <a:lnTo>
                    <a:pt x="203" y="0"/>
                  </a:lnTo>
                  <a:lnTo>
                    <a:pt x="157" y="10"/>
                  </a:lnTo>
                  <a:lnTo>
                    <a:pt x="122" y="31"/>
                  </a:lnTo>
                  <a:lnTo>
                    <a:pt x="86" y="60"/>
                  </a:lnTo>
                  <a:lnTo>
                    <a:pt x="67" y="92"/>
                  </a:lnTo>
                  <a:lnTo>
                    <a:pt x="50" y="130"/>
                  </a:lnTo>
                  <a:lnTo>
                    <a:pt x="45" y="161"/>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Freeform 81"/>
            <p:cNvSpPr>
              <a:spLocks/>
            </p:cNvSpPr>
            <p:nvPr/>
          </p:nvSpPr>
          <p:spPr bwMode="auto">
            <a:xfrm>
              <a:off x="3266" y="2792"/>
              <a:ext cx="486" cy="577"/>
            </a:xfrm>
            <a:custGeom>
              <a:avLst/>
              <a:gdLst>
                <a:gd name="T0" fmla="*/ 69 w 486"/>
                <a:gd name="T1" fmla="*/ 75 h 577"/>
                <a:gd name="T2" fmla="*/ 113 w 486"/>
                <a:gd name="T3" fmla="*/ 22 h 577"/>
                <a:gd name="T4" fmla="*/ 188 w 486"/>
                <a:gd name="T5" fmla="*/ 0 h 577"/>
                <a:gd name="T6" fmla="*/ 270 w 486"/>
                <a:gd name="T7" fmla="*/ 0 h 577"/>
                <a:gd name="T8" fmla="*/ 331 w 486"/>
                <a:gd name="T9" fmla="*/ 19 h 577"/>
                <a:gd name="T10" fmla="*/ 376 w 486"/>
                <a:gd name="T11" fmla="*/ 51 h 577"/>
                <a:gd name="T12" fmla="*/ 420 w 486"/>
                <a:gd name="T13" fmla="*/ 89 h 577"/>
                <a:gd name="T14" fmla="*/ 458 w 486"/>
                <a:gd name="T15" fmla="*/ 144 h 577"/>
                <a:gd name="T16" fmla="*/ 480 w 486"/>
                <a:gd name="T17" fmla="*/ 231 h 577"/>
                <a:gd name="T18" fmla="*/ 482 w 486"/>
                <a:gd name="T19" fmla="*/ 311 h 577"/>
                <a:gd name="T20" fmla="*/ 468 w 486"/>
                <a:gd name="T21" fmla="*/ 398 h 577"/>
                <a:gd name="T22" fmla="*/ 446 w 486"/>
                <a:gd name="T23" fmla="*/ 492 h 577"/>
                <a:gd name="T24" fmla="*/ 405 w 486"/>
                <a:gd name="T25" fmla="*/ 540 h 577"/>
                <a:gd name="T26" fmla="*/ 350 w 486"/>
                <a:gd name="T27" fmla="*/ 562 h 577"/>
                <a:gd name="T28" fmla="*/ 304 w 486"/>
                <a:gd name="T29" fmla="*/ 576 h 577"/>
                <a:gd name="T30" fmla="*/ 244 w 486"/>
                <a:gd name="T31" fmla="*/ 564 h 577"/>
                <a:gd name="T32" fmla="*/ 202 w 486"/>
                <a:gd name="T33" fmla="*/ 560 h 577"/>
                <a:gd name="T34" fmla="*/ 122 w 486"/>
                <a:gd name="T35" fmla="*/ 555 h 577"/>
                <a:gd name="T36" fmla="*/ 130 w 486"/>
                <a:gd name="T37" fmla="*/ 512 h 577"/>
                <a:gd name="T38" fmla="*/ 126 w 486"/>
                <a:gd name="T39" fmla="*/ 484 h 577"/>
                <a:gd name="T40" fmla="*/ 114 w 486"/>
                <a:gd name="T41" fmla="*/ 466 h 577"/>
                <a:gd name="T42" fmla="*/ 133 w 486"/>
                <a:gd name="T43" fmla="*/ 441 h 577"/>
                <a:gd name="T44" fmla="*/ 130 w 486"/>
                <a:gd name="T45" fmla="*/ 401 h 577"/>
                <a:gd name="T46" fmla="*/ 110 w 486"/>
                <a:gd name="T47" fmla="*/ 343 h 577"/>
                <a:gd name="T48" fmla="*/ 62 w 486"/>
                <a:gd name="T49" fmla="*/ 315 h 577"/>
                <a:gd name="T50" fmla="*/ 28 w 486"/>
                <a:gd name="T51" fmla="*/ 336 h 577"/>
                <a:gd name="T52" fmla="*/ 40 w 486"/>
                <a:gd name="T53" fmla="*/ 387 h 577"/>
                <a:gd name="T54" fmla="*/ 33 w 486"/>
                <a:gd name="T55" fmla="*/ 418 h 577"/>
                <a:gd name="T56" fmla="*/ 14 w 486"/>
                <a:gd name="T57" fmla="*/ 338 h 577"/>
                <a:gd name="T58" fmla="*/ 9 w 486"/>
                <a:gd name="T59" fmla="*/ 250 h 577"/>
                <a:gd name="T60" fmla="*/ 24 w 486"/>
                <a:gd name="T61" fmla="*/ 161 h 577"/>
                <a:gd name="T62" fmla="*/ 60 w 486"/>
                <a:gd name="T63" fmla="*/ 111 h 57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6" h="577">
                  <a:moveTo>
                    <a:pt x="60" y="111"/>
                  </a:moveTo>
                  <a:lnTo>
                    <a:pt x="69" y="75"/>
                  </a:lnTo>
                  <a:lnTo>
                    <a:pt x="89" y="38"/>
                  </a:lnTo>
                  <a:lnTo>
                    <a:pt x="113" y="22"/>
                  </a:lnTo>
                  <a:lnTo>
                    <a:pt x="140" y="10"/>
                  </a:lnTo>
                  <a:lnTo>
                    <a:pt x="188" y="0"/>
                  </a:lnTo>
                  <a:lnTo>
                    <a:pt x="224" y="0"/>
                  </a:lnTo>
                  <a:lnTo>
                    <a:pt x="270" y="0"/>
                  </a:lnTo>
                  <a:lnTo>
                    <a:pt x="306" y="7"/>
                  </a:lnTo>
                  <a:lnTo>
                    <a:pt x="331" y="19"/>
                  </a:lnTo>
                  <a:lnTo>
                    <a:pt x="350" y="29"/>
                  </a:lnTo>
                  <a:lnTo>
                    <a:pt x="376" y="51"/>
                  </a:lnTo>
                  <a:lnTo>
                    <a:pt x="400" y="72"/>
                  </a:lnTo>
                  <a:lnTo>
                    <a:pt x="420" y="89"/>
                  </a:lnTo>
                  <a:lnTo>
                    <a:pt x="439" y="111"/>
                  </a:lnTo>
                  <a:lnTo>
                    <a:pt x="458" y="144"/>
                  </a:lnTo>
                  <a:lnTo>
                    <a:pt x="468" y="181"/>
                  </a:lnTo>
                  <a:lnTo>
                    <a:pt x="480" y="231"/>
                  </a:lnTo>
                  <a:lnTo>
                    <a:pt x="485" y="270"/>
                  </a:lnTo>
                  <a:lnTo>
                    <a:pt x="482" y="311"/>
                  </a:lnTo>
                  <a:lnTo>
                    <a:pt x="480" y="352"/>
                  </a:lnTo>
                  <a:lnTo>
                    <a:pt x="468" y="398"/>
                  </a:lnTo>
                  <a:lnTo>
                    <a:pt x="456" y="446"/>
                  </a:lnTo>
                  <a:lnTo>
                    <a:pt x="446" y="492"/>
                  </a:lnTo>
                  <a:lnTo>
                    <a:pt x="427" y="526"/>
                  </a:lnTo>
                  <a:lnTo>
                    <a:pt x="405" y="540"/>
                  </a:lnTo>
                  <a:lnTo>
                    <a:pt x="379" y="552"/>
                  </a:lnTo>
                  <a:lnTo>
                    <a:pt x="350" y="562"/>
                  </a:lnTo>
                  <a:lnTo>
                    <a:pt x="331" y="572"/>
                  </a:lnTo>
                  <a:lnTo>
                    <a:pt x="304" y="576"/>
                  </a:lnTo>
                  <a:lnTo>
                    <a:pt x="280" y="574"/>
                  </a:lnTo>
                  <a:lnTo>
                    <a:pt x="244" y="564"/>
                  </a:lnTo>
                  <a:lnTo>
                    <a:pt x="216" y="563"/>
                  </a:lnTo>
                  <a:lnTo>
                    <a:pt x="202" y="560"/>
                  </a:lnTo>
                  <a:lnTo>
                    <a:pt x="204" y="569"/>
                  </a:lnTo>
                  <a:lnTo>
                    <a:pt x="122" y="555"/>
                  </a:lnTo>
                  <a:lnTo>
                    <a:pt x="132" y="526"/>
                  </a:lnTo>
                  <a:lnTo>
                    <a:pt x="130" y="512"/>
                  </a:lnTo>
                  <a:lnTo>
                    <a:pt x="130" y="499"/>
                  </a:lnTo>
                  <a:lnTo>
                    <a:pt x="126" y="484"/>
                  </a:lnTo>
                  <a:lnTo>
                    <a:pt x="122" y="476"/>
                  </a:lnTo>
                  <a:lnTo>
                    <a:pt x="114" y="466"/>
                  </a:lnTo>
                  <a:lnTo>
                    <a:pt x="124" y="454"/>
                  </a:lnTo>
                  <a:lnTo>
                    <a:pt x="133" y="441"/>
                  </a:lnTo>
                  <a:lnTo>
                    <a:pt x="136" y="429"/>
                  </a:lnTo>
                  <a:lnTo>
                    <a:pt x="130" y="401"/>
                  </a:lnTo>
                  <a:lnTo>
                    <a:pt x="127" y="364"/>
                  </a:lnTo>
                  <a:lnTo>
                    <a:pt x="110" y="343"/>
                  </a:lnTo>
                  <a:lnTo>
                    <a:pt x="86" y="336"/>
                  </a:lnTo>
                  <a:lnTo>
                    <a:pt x="62" y="315"/>
                  </a:lnTo>
                  <a:lnTo>
                    <a:pt x="45" y="315"/>
                  </a:lnTo>
                  <a:lnTo>
                    <a:pt x="28" y="336"/>
                  </a:lnTo>
                  <a:lnTo>
                    <a:pt x="28" y="364"/>
                  </a:lnTo>
                  <a:lnTo>
                    <a:pt x="40" y="387"/>
                  </a:lnTo>
                  <a:lnTo>
                    <a:pt x="42" y="421"/>
                  </a:lnTo>
                  <a:lnTo>
                    <a:pt x="33" y="418"/>
                  </a:lnTo>
                  <a:lnTo>
                    <a:pt x="24" y="412"/>
                  </a:lnTo>
                  <a:lnTo>
                    <a:pt x="14" y="338"/>
                  </a:lnTo>
                  <a:lnTo>
                    <a:pt x="0" y="289"/>
                  </a:lnTo>
                  <a:lnTo>
                    <a:pt x="9" y="250"/>
                  </a:lnTo>
                  <a:lnTo>
                    <a:pt x="16" y="207"/>
                  </a:lnTo>
                  <a:lnTo>
                    <a:pt x="24" y="161"/>
                  </a:lnTo>
                  <a:lnTo>
                    <a:pt x="24" y="140"/>
                  </a:lnTo>
                  <a:lnTo>
                    <a:pt x="60" y="111"/>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45" name="Freeform 82"/>
          <p:cNvSpPr>
            <a:spLocks/>
          </p:cNvSpPr>
          <p:nvPr/>
        </p:nvSpPr>
        <p:spPr bwMode="auto">
          <a:xfrm>
            <a:off x="4119563" y="5218113"/>
            <a:ext cx="539750" cy="238125"/>
          </a:xfrm>
          <a:custGeom>
            <a:avLst/>
            <a:gdLst>
              <a:gd name="T0" fmla="*/ 0 w 340"/>
              <a:gd name="T1" fmla="*/ 26988 h 150"/>
              <a:gd name="T2" fmla="*/ 11113 w 340"/>
              <a:gd name="T3" fmla="*/ 0 h 150"/>
              <a:gd name="T4" fmla="*/ 77788 w 340"/>
              <a:gd name="T5" fmla="*/ 3175 h 150"/>
              <a:gd name="T6" fmla="*/ 149225 w 340"/>
              <a:gd name="T7" fmla="*/ 15875 h 150"/>
              <a:gd name="T8" fmla="*/ 260350 w 340"/>
              <a:gd name="T9" fmla="*/ 52388 h 150"/>
              <a:gd name="T10" fmla="*/ 317500 w 340"/>
              <a:gd name="T11" fmla="*/ 77788 h 150"/>
              <a:gd name="T12" fmla="*/ 382588 w 340"/>
              <a:gd name="T13" fmla="*/ 106363 h 150"/>
              <a:gd name="T14" fmla="*/ 452438 w 340"/>
              <a:gd name="T15" fmla="*/ 138113 h 150"/>
              <a:gd name="T16" fmla="*/ 512763 w 340"/>
              <a:gd name="T17" fmla="*/ 171450 h 150"/>
              <a:gd name="T18" fmla="*/ 531813 w 340"/>
              <a:gd name="T19" fmla="*/ 193675 h 150"/>
              <a:gd name="T20" fmla="*/ 538163 w 340"/>
              <a:gd name="T21" fmla="*/ 236538 h 150"/>
              <a:gd name="T22" fmla="*/ 0 w 340"/>
              <a:gd name="T23" fmla="*/ 26988 h 1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0" h="150">
                <a:moveTo>
                  <a:pt x="0" y="17"/>
                </a:moveTo>
                <a:lnTo>
                  <a:pt x="7" y="0"/>
                </a:lnTo>
                <a:lnTo>
                  <a:pt x="49" y="2"/>
                </a:lnTo>
                <a:lnTo>
                  <a:pt x="94" y="10"/>
                </a:lnTo>
                <a:lnTo>
                  <a:pt x="164" y="33"/>
                </a:lnTo>
                <a:lnTo>
                  <a:pt x="200" y="49"/>
                </a:lnTo>
                <a:lnTo>
                  <a:pt x="241" y="67"/>
                </a:lnTo>
                <a:lnTo>
                  <a:pt x="285" y="87"/>
                </a:lnTo>
                <a:lnTo>
                  <a:pt x="323" y="108"/>
                </a:lnTo>
                <a:lnTo>
                  <a:pt x="335" y="122"/>
                </a:lnTo>
                <a:lnTo>
                  <a:pt x="339" y="149"/>
                </a:lnTo>
                <a:lnTo>
                  <a:pt x="0"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6" name="Freeform 83"/>
          <p:cNvSpPr>
            <a:spLocks/>
          </p:cNvSpPr>
          <p:nvPr/>
        </p:nvSpPr>
        <p:spPr bwMode="auto">
          <a:xfrm>
            <a:off x="2662238" y="5075238"/>
            <a:ext cx="3589337" cy="584200"/>
          </a:xfrm>
          <a:custGeom>
            <a:avLst/>
            <a:gdLst>
              <a:gd name="T0" fmla="*/ 15875 w 2261"/>
              <a:gd name="T1" fmla="*/ 420688 h 368"/>
              <a:gd name="T2" fmla="*/ 152400 w 2261"/>
              <a:gd name="T3" fmla="*/ 250825 h 368"/>
              <a:gd name="T4" fmla="*/ 230187 w 2261"/>
              <a:gd name="T5" fmla="*/ 176213 h 368"/>
              <a:gd name="T6" fmla="*/ 296862 w 2261"/>
              <a:gd name="T7" fmla="*/ 120650 h 368"/>
              <a:gd name="T8" fmla="*/ 404812 w 2261"/>
              <a:gd name="T9" fmla="*/ 31750 h 368"/>
              <a:gd name="T10" fmla="*/ 450850 w 2261"/>
              <a:gd name="T11" fmla="*/ 0 h 368"/>
              <a:gd name="T12" fmla="*/ 762000 w 2261"/>
              <a:gd name="T13" fmla="*/ 152400 h 368"/>
              <a:gd name="T14" fmla="*/ 831850 w 2261"/>
              <a:gd name="T15" fmla="*/ 233363 h 368"/>
              <a:gd name="T16" fmla="*/ 885825 w 2261"/>
              <a:gd name="T17" fmla="*/ 298450 h 368"/>
              <a:gd name="T18" fmla="*/ 947737 w 2261"/>
              <a:gd name="T19" fmla="*/ 371475 h 368"/>
              <a:gd name="T20" fmla="*/ 977900 w 2261"/>
              <a:gd name="T21" fmla="*/ 420688 h 368"/>
              <a:gd name="T22" fmla="*/ 1168400 w 2261"/>
              <a:gd name="T23" fmla="*/ 315913 h 368"/>
              <a:gd name="T24" fmla="*/ 1252537 w 2261"/>
              <a:gd name="T25" fmla="*/ 266700 h 368"/>
              <a:gd name="T26" fmla="*/ 1366837 w 2261"/>
              <a:gd name="T27" fmla="*/ 227013 h 368"/>
              <a:gd name="T28" fmla="*/ 1457325 w 2261"/>
              <a:gd name="T29" fmla="*/ 152400 h 368"/>
              <a:gd name="T30" fmla="*/ 1603375 w 2261"/>
              <a:gd name="T31" fmla="*/ 193675 h 368"/>
              <a:gd name="T32" fmla="*/ 1724025 w 2261"/>
              <a:gd name="T33" fmla="*/ 241300 h 368"/>
              <a:gd name="T34" fmla="*/ 1846262 w 2261"/>
              <a:gd name="T35" fmla="*/ 292100 h 368"/>
              <a:gd name="T36" fmla="*/ 1862137 w 2261"/>
              <a:gd name="T37" fmla="*/ 298450 h 368"/>
              <a:gd name="T38" fmla="*/ 1954212 w 2261"/>
              <a:gd name="T39" fmla="*/ 315913 h 368"/>
              <a:gd name="T40" fmla="*/ 2054225 w 2261"/>
              <a:gd name="T41" fmla="*/ 420688 h 368"/>
              <a:gd name="T42" fmla="*/ 2106612 w 2261"/>
              <a:gd name="T43" fmla="*/ 484188 h 368"/>
              <a:gd name="T44" fmla="*/ 2236787 w 2261"/>
              <a:gd name="T45" fmla="*/ 550863 h 368"/>
              <a:gd name="T46" fmla="*/ 2603500 w 2261"/>
              <a:gd name="T47" fmla="*/ 355600 h 368"/>
              <a:gd name="T48" fmla="*/ 3138487 w 2261"/>
              <a:gd name="T49" fmla="*/ 233363 h 368"/>
              <a:gd name="T50" fmla="*/ 3336925 w 2261"/>
              <a:gd name="T51" fmla="*/ 298450 h 368"/>
              <a:gd name="T52" fmla="*/ 3533775 w 2261"/>
              <a:gd name="T53" fmla="*/ 427038 h 368"/>
              <a:gd name="T54" fmla="*/ 3587750 w 2261"/>
              <a:gd name="T55" fmla="*/ 582613 h 368"/>
              <a:gd name="T56" fmla="*/ 0 w 2261"/>
              <a:gd name="T57" fmla="*/ 582613 h 368"/>
              <a:gd name="T58" fmla="*/ 15875 w 2261"/>
              <a:gd name="T59" fmla="*/ 420688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261" h="368">
                <a:moveTo>
                  <a:pt x="10" y="265"/>
                </a:moveTo>
                <a:lnTo>
                  <a:pt x="96" y="158"/>
                </a:lnTo>
                <a:lnTo>
                  <a:pt x="145" y="111"/>
                </a:lnTo>
                <a:lnTo>
                  <a:pt x="187" y="76"/>
                </a:lnTo>
                <a:lnTo>
                  <a:pt x="255" y="20"/>
                </a:lnTo>
                <a:lnTo>
                  <a:pt x="284" y="0"/>
                </a:lnTo>
                <a:lnTo>
                  <a:pt x="480" y="96"/>
                </a:lnTo>
                <a:lnTo>
                  <a:pt x="524" y="147"/>
                </a:lnTo>
                <a:lnTo>
                  <a:pt x="558" y="188"/>
                </a:lnTo>
                <a:lnTo>
                  <a:pt x="597" y="234"/>
                </a:lnTo>
                <a:lnTo>
                  <a:pt x="616" y="265"/>
                </a:lnTo>
                <a:lnTo>
                  <a:pt x="736" y="199"/>
                </a:lnTo>
                <a:lnTo>
                  <a:pt x="789" y="168"/>
                </a:lnTo>
                <a:lnTo>
                  <a:pt x="861" y="143"/>
                </a:lnTo>
                <a:lnTo>
                  <a:pt x="918" y="96"/>
                </a:lnTo>
                <a:lnTo>
                  <a:pt x="1010" y="122"/>
                </a:lnTo>
                <a:lnTo>
                  <a:pt x="1086" y="152"/>
                </a:lnTo>
                <a:lnTo>
                  <a:pt x="1163" y="184"/>
                </a:lnTo>
                <a:lnTo>
                  <a:pt x="1173" y="188"/>
                </a:lnTo>
                <a:lnTo>
                  <a:pt x="1231" y="199"/>
                </a:lnTo>
                <a:lnTo>
                  <a:pt x="1294" y="265"/>
                </a:lnTo>
                <a:lnTo>
                  <a:pt x="1327" y="305"/>
                </a:lnTo>
                <a:lnTo>
                  <a:pt x="1409" y="347"/>
                </a:lnTo>
                <a:lnTo>
                  <a:pt x="1640" y="224"/>
                </a:lnTo>
                <a:lnTo>
                  <a:pt x="1977" y="147"/>
                </a:lnTo>
                <a:lnTo>
                  <a:pt x="2102" y="188"/>
                </a:lnTo>
                <a:lnTo>
                  <a:pt x="2226" y="269"/>
                </a:lnTo>
                <a:lnTo>
                  <a:pt x="2260" y="367"/>
                </a:lnTo>
                <a:lnTo>
                  <a:pt x="0" y="367"/>
                </a:lnTo>
                <a:lnTo>
                  <a:pt x="10" y="265"/>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7" name="Freeform 84"/>
          <p:cNvSpPr>
            <a:spLocks/>
          </p:cNvSpPr>
          <p:nvPr/>
        </p:nvSpPr>
        <p:spPr bwMode="auto">
          <a:xfrm>
            <a:off x="3054350" y="5237163"/>
            <a:ext cx="454025" cy="325437"/>
          </a:xfrm>
          <a:custGeom>
            <a:avLst/>
            <a:gdLst>
              <a:gd name="T0" fmla="*/ 0 w 286"/>
              <a:gd name="T1" fmla="*/ 0 h 205"/>
              <a:gd name="T2" fmla="*/ 219075 w 286"/>
              <a:gd name="T3" fmla="*/ 52387 h 205"/>
              <a:gd name="T4" fmla="*/ 293688 w 286"/>
              <a:gd name="T5" fmla="*/ 80962 h 205"/>
              <a:gd name="T6" fmla="*/ 333375 w 286"/>
              <a:gd name="T7" fmla="*/ 103187 h 205"/>
              <a:gd name="T8" fmla="*/ 374650 w 286"/>
              <a:gd name="T9" fmla="*/ 136525 h 205"/>
              <a:gd name="T10" fmla="*/ 409575 w 286"/>
              <a:gd name="T11" fmla="*/ 180975 h 205"/>
              <a:gd name="T12" fmla="*/ 433388 w 286"/>
              <a:gd name="T13" fmla="*/ 225425 h 205"/>
              <a:gd name="T14" fmla="*/ 452438 w 286"/>
              <a:gd name="T15" fmla="*/ 271462 h 205"/>
              <a:gd name="T16" fmla="*/ 417513 w 286"/>
              <a:gd name="T17" fmla="*/ 323850 h 205"/>
              <a:gd name="T18" fmla="*/ 401638 w 286"/>
              <a:gd name="T19" fmla="*/ 268287 h 205"/>
              <a:gd name="T20" fmla="*/ 371475 w 286"/>
              <a:gd name="T21" fmla="*/ 219075 h 205"/>
              <a:gd name="T22" fmla="*/ 344488 w 286"/>
              <a:gd name="T23" fmla="*/ 184150 h 205"/>
              <a:gd name="T24" fmla="*/ 320675 w 286"/>
              <a:gd name="T25" fmla="*/ 160337 h 205"/>
              <a:gd name="T26" fmla="*/ 276225 w 286"/>
              <a:gd name="T27" fmla="*/ 133350 h 205"/>
              <a:gd name="T28" fmla="*/ 225425 w 286"/>
              <a:gd name="T29" fmla="*/ 107950 h 205"/>
              <a:gd name="T30" fmla="*/ 153988 w 286"/>
              <a:gd name="T31" fmla="*/ 77787 h 205"/>
              <a:gd name="T32" fmla="*/ 85725 w 286"/>
              <a:gd name="T33" fmla="*/ 46037 h 205"/>
              <a:gd name="T34" fmla="*/ 0 w 286"/>
              <a:gd name="T35" fmla="*/ 0 h 2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6" h="205">
                <a:moveTo>
                  <a:pt x="0" y="0"/>
                </a:moveTo>
                <a:lnTo>
                  <a:pt x="138" y="33"/>
                </a:lnTo>
                <a:lnTo>
                  <a:pt x="185" y="51"/>
                </a:lnTo>
                <a:lnTo>
                  <a:pt x="210" y="65"/>
                </a:lnTo>
                <a:lnTo>
                  <a:pt x="236" y="86"/>
                </a:lnTo>
                <a:lnTo>
                  <a:pt x="258" y="114"/>
                </a:lnTo>
                <a:lnTo>
                  <a:pt x="273" y="142"/>
                </a:lnTo>
                <a:lnTo>
                  <a:pt x="285" y="171"/>
                </a:lnTo>
                <a:lnTo>
                  <a:pt x="263" y="204"/>
                </a:lnTo>
                <a:lnTo>
                  <a:pt x="253" y="169"/>
                </a:lnTo>
                <a:lnTo>
                  <a:pt x="234" y="138"/>
                </a:lnTo>
                <a:lnTo>
                  <a:pt x="217" y="116"/>
                </a:lnTo>
                <a:lnTo>
                  <a:pt x="202" y="101"/>
                </a:lnTo>
                <a:lnTo>
                  <a:pt x="174" y="84"/>
                </a:lnTo>
                <a:lnTo>
                  <a:pt x="142" y="68"/>
                </a:lnTo>
                <a:lnTo>
                  <a:pt x="97" y="49"/>
                </a:lnTo>
                <a:lnTo>
                  <a:pt x="54" y="2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8" name="Rectangle 85"/>
          <p:cNvSpPr>
            <a:spLocks noChangeArrowheads="1"/>
          </p:cNvSpPr>
          <p:nvPr/>
        </p:nvSpPr>
        <p:spPr bwMode="gray">
          <a:xfrm>
            <a:off x="2879725" y="3046413"/>
            <a:ext cx="1112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600" b="1" u="none">
                <a:solidFill>
                  <a:srgbClr val="FFFF66"/>
                </a:solidFill>
                <a:latin typeface="Arial" charset="0"/>
                <a:ea typeface="宋体" charset="-122"/>
              </a:rPr>
              <a:t>a + b = 10</a:t>
            </a:r>
          </a:p>
        </p:txBody>
      </p:sp>
      <p:sp>
        <p:nvSpPr>
          <p:cNvPr id="18449" name="Rectangle 86"/>
          <p:cNvSpPr>
            <a:spLocks noChangeArrowheads="1"/>
          </p:cNvSpPr>
          <p:nvPr/>
        </p:nvSpPr>
        <p:spPr bwMode="auto">
          <a:xfrm>
            <a:off x="3600450" y="1508125"/>
            <a:ext cx="116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2400" b="1">
                <a:solidFill>
                  <a:srgbClr val="FFFF66"/>
                </a:solidFill>
                <a:latin typeface="Arial" charset="0"/>
                <a:ea typeface="宋体" charset="-122"/>
              </a:rPr>
              <a:t>Class</a:t>
            </a:r>
          </a:p>
          <a:p>
            <a:pPr algn="ctr"/>
            <a:r>
              <a:rPr lang="en-US" altLang="zh-CN" sz="2400" u="none">
                <a:solidFill>
                  <a:srgbClr val="FFFF66"/>
                </a:solidFill>
                <a:latin typeface="Arial" charset="0"/>
                <a:ea typeface="宋体" charset="-122"/>
              </a:rPr>
              <a:t>Course</a:t>
            </a:r>
          </a:p>
        </p:txBody>
      </p:sp>
      <p:sp>
        <p:nvSpPr>
          <p:cNvPr id="18450" name="Rectangle 87"/>
          <p:cNvSpPr>
            <a:spLocks noChangeArrowheads="1"/>
          </p:cNvSpPr>
          <p:nvPr/>
        </p:nvSpPr>
        <p:spPr bwMode="auto">
          <a:xfrm>
            <a:off x="441325" y="2338388"/>
            <a:ext cx="14795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1800" b="1">
                <a:solidFill>
                  <a:srgbClr val="FFFF66"/>
                </a:solidFill>
                <a:latin typeface="Arial" charset="0"/>
                <a:ea typeface="宋体" charset="-122"/>
              </a:rPr>
              <a:t>Properties</a:t>
            </a:r>
            <a:endParaRPr lang="en-US" altLang="zh-CN" sz="1800" b="1" u="none">
              <a:solidFill>
                <a:srgbClr val="FFFF66"/>
              </a:solidFill>
              <a:latin typeface="Arial" charset="0"/>
              <a:ea typeface="宋体" charset="-122"/>
            </a:endParaRPr>
          </a:p>
          <a:p>
            <a:pPr algn="ctr"/>
            <a:r>
              <a:rPr lang="en-US" altLang="zh-CN" sz="1800" u="none">
                <a:solidFill>
                  <a:srgbClr val="FFFF66"/>
                </a:solidFill>
                <a:latin typeface="Arial" charset="0"/>
                <a:ea typeface="宋体" charset="-122"/>
              </a:rPr>
              <a:t>Name</a:t>
            </a:r>
          </a:p>
          <a:p>
            <a:pPr algn="ctr"/>
            <a:r>
              <a:rPr lang="en-US" altLang="zh-CN" sz="1800" u="none">
                <a:solidFill>
                  <a:srgbClr val="FFFF66"/>
                </a:solidFill>
                <a:latin typeface="Arial" charset="0"/>
                <a:ea typeface="宋体" charset="-122"/>
              </a:rPr>
              <a:t>Location</a:t>
            </a:r>
          </a:p>
          <a:p>
            <a:pPr algn="ctr"/>
            <a:r>
              <a:rPr lang="en-US" altLang="zh-CN" sz="1800" u="none">
                <a:solidFill>
                  <a:srgbClr val="FFFF66"/>
                </a:solidFill>
                <a:latin typeface="Arial" charset="0"/>
                <a:ea typeface="宋体" charset="-122"/>
              </a:rPr>
              <a:t>Days offered</a:t>
            </a:r>
          </a:p>
          <a:p>
            <a:pPr algn="ctr"/>
            <a:r>
              <a:rPr lang="en-US" altLang="zh-CN" sz="1800" u="none">
                <a:solidFill>
                  <a:srgbClr val="FFFF66"/>
                </a:solidFill>
                <a:latin typeface="Arial" charset="0"/>
                <a:ea typeface="宋体" charset="-122"/>
              </a:rPr>
              <a:t>Credit hours</a:t>
            </a:r>
          </a:p>
          <a:p>
            <a:pPr algn="ctr"/>
            <a:r>
              <a:rPr lang="en-US" altLang="zh-CN" sz="1800" u="none">
                <a:solidFill>
                  <a:srgbClr val="FFFF66"/>
                </a:solidFill>
                <a:latin typeface="Arial" charset="0"/>
                <a:ea typeface="宋体" charset="-122"/>
              </a:rPr>
              <a:t>Start time</a:t>
            </a:r>
          </a:p>
          <a:p>
            <a:pPr algn="ctr"/>
            <a:r>
              <a:rPr lang="en-US" altLang="zh-CN" sz="1800" u="none">
                <a:solidFill>
                  <a:srgbClr val="FFFF66"/>
                </a:solidFill>
                <a:latin typeface="Arial" charset="0"/>
                <a:ea typeface="宋体" charset="-122"/>
              </a:rPr>
              <a:t>End time</a:t>
            </a:r>
          </a:p>
        </p:txBody>
      </p:sp>
      <p:sp>
        <p:nvSpPr>
          <p:cNvPr id="18451" name="Rectangle 88"/>
          <p:cNvSpPr>
            <a:spLocks noChangeArrowheads="1"/>
          </p:cNvSpPr>
          <p:nvPr/>
        </p:nvSpPr>
        <p:spPr bwMode="auto">
          <a:xfrm>
            <a:off x="6564313" y="2338388"/>
            <a:ext cx="21780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1800" b="1">
                <a:solidFill>
                  <a:srgbClr val="FFFF66"/>
                </a:solidFill>
                <a:latin typeface="Arial" charset="0"/>
                <a:ea typeface="宋体" charset="-122"/>
              </a:rPr>
              <a:t>Behavior</a:t>
            </a:r>
          </a:p>
          <a:p>
            <a:pPr algn="ctr"/>
            <a:r>
              <a:rPr lang="en-US" altLang="zh-CN" sz="1800" u="none">
                <a:solidFill>
                  <a:srgbClr val="FFFF66"/>
                </a:solidFill>
                <a:latin typeface="Arial" charset="0"/>
                <a:ea typeface="宋体" charset="-122"/>
              </a:rPr>
              <a:t>Add a student</a:t>
            </a:r>
          </a:p>
          <a:p>
            <a:pPr algn="ctr"/>
            <a:r>
              <a:rPr lang="en-US" altLang="zh-CN" sz="1800" u="none">
                <a:solidFill>
                  <a:srgbClr val="FFFF66"/>
                </a:solidFill>
                <a:latin typeface="Arial" charset="0"/>
                <a:ea typeface="宋体" charset="-122"/>
              </a:rPr>
              <a:t>Delete a student</a:t>
            </a:r>
          </a:p>
          <a:p>
            <a:pPr algn="ctr"/>
            <a:r>
              <a:rPr lang="en-US" altLang="zh-CN" sz="1800" u="none">
                <a:solidFill>
                  <a:srgbClr val="FFFF66"/>
                </a:solidFill>
                <a:latin typeface="Arial" charset="0"/>
                <a:ea typeface="宋体" charset="-122"/>
              </a:rPr>
              <a:t>Get course roster</a:t>
            </a:r>
          </a:p>
          <a:p>
            <a:pPr algn="ctr"/>
            <a:r>
              <a:rPr lang="en-US" altLang="zh-CN" sz="1800" u="none">
                <a:solidFill>
                  <a:srgbClr val="FFFF66"/>
                </a:solidFill>
                <a:latin typeface="Arial" charset="0"/>
                <a:ea typeface="宋体" charset="-122"/>
              </a:rPr>
              <a:t>Determine if it is full</a:t>
            </a:r>
          </a:p>
        </p:txBody>
      </p:sp>
      <p:sp>
        <p:nvSpPr>
          <p:cNvPr id="18452" name="Rectangle 90"/>
          <p:cNvSpPr>
            <a:spLocks noGrp="1" noChangeArrowheads="1"/>
          </p:cNvSpPr>
          <p:nvPr>
            <p:ph type="title"/>
          </p:nvPr>
        </p:nvSpPr>
        <p:spPr/>
        <p:txBody>
          <a:bodyPr/>
          <a:lstStyle/>
          <a:p>
            <a:pPr eaLnBrk="1" hangingPunct="1"/>
            <a:r>
              <a:rPr lang="en-US" altLang="zh-CN" smtClean="0">
                <a:ea typeface="宋体" charset="-122"/>
              </a:rPr>
              <a:t>Sample Class</a:t>
            </a:r>
          </a:p>
        </p:txBody>
      </p:sp>
    </p:spTree>
    <p:extLst>
      <p:ext uri="{BB962C8B-B14F-4D97-AF65-F5344CB8AC3E}">
        <p14:creationId xmlns:p14="http://schemas.microsoft.com/office/powerpoint/2010/main" val="13772376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Rectangle 1096"/>
          <p:cNvSpPr>
            <a:spLocks noGrp="1" noChangeArrowheads="1"/>
          </p:cNvSpPr>
          <p:nvPr>
            <p:ph type="body" idx="1"/>
          </p:nvPr>
        </p:nvSpPr>
        <p:spPr/>
        <p:txBody>
          <a:bodyPr>
            <a:normAutofit/>
          </a:bodyPr>
          <a:lstStyle/>
          <a:p>
            <a:pPr eaLnBrk="1" hangingPunct="1"/>
            <a:r>
              <a:rPr lang="en-US" altLang="zh-CN" sz="3200" dirty="0" smtClean="0">
                <a:ea typeface="宋体" charset="-122"/>
              </a:rPr>
              <a:t>A class is represented using a compartmented rectangle</a:t>
            </a:r>
          </a:p>
        </p:txBody>
      </p:sp>
      <p:sp>
        <p:nvSpPr>
          <p:cNvPr id="19458" name="Rectangle 102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a typeface="宋体" charset="-122"/>
            </a:endParaRPr>
          </a:p>
        </p:txBody>
      </p:sp>
      <p:sp>
        <p:nvSpPr>
          <p:cNvPr id="19459" name="Rectangle 1027"/>
          <p:cNvSpPr>
            <a:spLocks noChangeArrowheads="1"/>
          </p:cNvSpPr>
          <p:nvPr/>
        </p:nvSpPr>
        <p:spPr bwMode="auto">
          <a:xfrm>
            <a:off x="1770063" y="3514725"/>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u="none" dirty="0">
                <a:latin typeface="Arial" charset="0"/>
                <a:ea typeface="宋体" charset="-122"/>
              </a:rPr>
              <a:t>Professor</a:t>
            </a:r>
          </a:p>
        </p:txBody>
      </p:sp>
      <p:grpSp>
        <p:nvGrpSpPr>
          <p:cNvPr id="19460" name="Group 1028"/>
          <p:cNvGrpSpPr>
            <a:grpSpLocks/>
          </p:cNvGrpSpPr>
          <p:nvPr/>
        </p:nvGrpSpPr>
        <p:grpSpPr bwMode="auto">
          <a:xfrm>
            <a:off x="1524000" y="3435350"/>
            <a:ext cx="1981200" cy="1282700"/>
            <a:chOff x="960" y="2164"/>
            <a:chExt cx="1248" cy="808"/>
          </a:xfrm>
        </p:grpSpPr>
        <p:sp>
          <p:nvSpPr>
            <p:cNvPr id="19523" name="Rectangle 1029"/>
            <p:cNvSpPr>
              <a:spLocks noChangeArrowheads="1"/>
            </p:cNvSpPr>
            <p:nvPr/>
          </p:nvSpPr>
          <p:spPr bwMode="auto">
            <a:xfrm>
              <a:off x="964" y="2164"/>
              <a:ext cx="1240"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9524" name="Line 1030"/>
            <p:cNvSpPr>
              <a:spLocks noChangeShapeType="1"/>
            </p:cNvSpPr>
            <p:nvPr/>
          </p:nvSpPr>
          <p:spPr bwMode="auto">
            <a:xfrm>
              <a:off x="960" y="2592"/>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25" name="Line 1031"/>
            <p:cNvSpPr>
              <a:spLocks noChangeShapeType="1"/>
            </p:cNvSpPr>
            <p:nvPr/>
          </p:nvSpPr>
          <p:spPr bwMode="auto">
            <a:xfrm>
              <a:off x="960" y="2784"/>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1" name="Rectangle 1033"/>
          <p:cNvSpPr>
            <a:spLocks noChangeArrowheads="1"/>
          </p:cNvSpPr>
          <p:nvPr/>
        </p:nvSpPr>
        <p:spPr bwMode="auto">
          <a:xfrm>
            <a:off x="4832350" y="3233738"/>
            <a:ext cx="1885950" cy="103663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9462" name="Group 1034"/>
          <p:cNvGrpSpPr>
            <a:grpSpLocks/>
          </p:cNvGrpSpPr>
          <p:nvPr/>
        </p:nvGrpSpPr>
        <p:grpSpPr bwMode="auto">
          <a:xfrm>
            <a:off x="6413500" y="3243263"/>
            <a:ext cx="1011238" cy="1984375"/>
            <a:chOff x="4040" y="2043"/>
            <a:chExt cx="637" cy="1250"/>
          </a:xfrm>
        </p:grpSpPr>
        <p:sp>
          <p:nvSpPr>
            <p:cNvPr id="19471" name="Freeform 1035"/>
            <p:cNvSpPr>
              <a:spLocks/>
            </p:cNvSpPr>
            <p:nvPr/>
          </p:nvSpPr>
          <p:spPr bwMode="auto">
            <a:xfrm>
              <a:off x="4086" y="2986"/>
              <a:ext cx="468" cy="307"/>
            </a:xfrm>
            <a:custGeom>
              <a:avLst/>
              <a:gdLst>
                <a:gd name="T0" fmla="*/ 39 w 468"/>
                <a:gd name="T1" fmla="*/ 0 h 307"/>
                <a:gd name="T2" fmla="*/ 0 w 468"/>
                <a:gd name="T3" fmla="*/ 306 h 307"/>
                <a:gd name="T4" fmla="*/ 467 w 468"/>
                <a:gd name="T5" fmla="*/ 306 h 307"/>
                <a:gd name="T6" fmla="*/ 449 w 468"/>
                <a:gd name="T7" fmla="*/ 4 h 307"/>
                <a:gd name="T8" fmla="*/ 39 w 468"/>
                <a:gd name="T9" fmla="*/ 0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307">
                  <a:moveTo>
                    <a:pt x="39" y="0"/>
                  </a:moveTo>
                  <a:lnTo>
                    <a:pt x="0" y="306"/>
                  </a:lnTo>
                  <a:lnTo>
                    <a:pt x="467" y="306"/>
                  </a:lnTo>
                  <a:lnTo>
                    <a:pt x="449" y="4"/>
                  </a:lnTo>
                  <a:lnTo>
                    <a:pt x="39"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72" name="Group 1036"/>
            <p:cNvGrpSpPr>
              <a:grpSpLocks/>
            </p:cNvGrpSpPr>
            <p:nvPr/>
          </p:nvGrpSpPr>
          <p:grpSpPr bwMode="auto">
            <a:xfrm>
              <a:off x="4040" y="2043"/>
              <a:ext cx="548" cy="970"/>
              <a:chOff x="4040" y="2043"/>
              <a:chExt cx="548" cy="970"/>
            </a:xfrm>
          </p:grpSpPr>
          <p:grpSp>
            <p:nvGrpSpPr>
              <p:cNvPr id="19475" name="Group 1037"/>
              <p:cNvGrpSpPr>
                <a:grpSpLocks/>
              </p:cNvGrpSpPr>
              <p:nvPr/>
            </p:nvGrpSpPr>
            <p:grpSpPr bwMode="auto">
              <a:xfrm>
                <a:off x="4235" y="2345"/>
                <a:ext cx="204" cy="235"/>
                <a:chOff x="4235" y="2345"/>
                <a:chExt cx="204" cy="235"/>
              </a:xfrm>
            </p:grpSpPr>
            <p:sp>
              <p:nvSpPr>
                <p:cNvPr id="19520" name="Freeform 1038"/>
                <p:cNvSpPr>
                  <a:spLocks/>
                </p:cNvSpPr>
                <p:nvPr/>
              </p:nvSpPr>
              <p:spPr bwMode="auto">
                <a:xfrm>
                  <a:off x="4235" y="2345"/>
                  <a:ext cx="204" cy="235"/>
                </a:xfrm>
                <a:custGeom>
                  <a:avLst/>
                  <a:gdLst>
                    <a:gd name="T0" fmla="*/ 37 w 204"/>
                    <a:gd name="T1" fmla="*/ 0 h 235"/>
                    <a:gd name="T2" fmla="*/ 26 w 204"/>
                    <a:gd name="T3" fmla="*/ 62 h 235"/>
                    <a:gd name="T4" fmla="*/ 20 w 204"/>
                    <a:gd name="T5" fmla="*/ 68 h 235"/>
                    <a:gd name="T6" fmla="*/ 11 w 204"/>
                    <a:gd name="T7" fmla="*/ 75 h 235"/>
                    <a:gd name="T8" fmla="*/ 0 w 204"/>
                    <a:gd name="T9" fmla="*/ 78 h 235"/>
                    <a:gd name="T10" fmla="*/ 12 w 204"/>
                    <a:gd name="T11" fmla="*/ 139 h 235"/>
                    <a:gd name="T12" fmla="*/ 18 w 204"/>
                    <a:gd name="T13" fmla="*/ 168 h 235"/>
                    <a:gd name="T14" fmla="*/ 23 w 204"/>
                    <a:gd name="T15" fmla="*/ 186 h 235"/>
                    <a:gd name="T16" fmla="*/ 30 w 204"/>
                    <a:gd name="T17" fmla="*/ 202 h 235"/>
                    <a:gd name="T18" fmla="*/ 45 w 204"/>
                    <a:gd name="T19" fmla="*/ 212 h 235"/>
                    <a:gd name="T20" fmla="*/ 70 w 204"/>
                    <a:gd name="T21" fmla="*/ 222 h 235"/>
                    <a:gd name="T22" fmla="*/ 99 w 204"/>
                    <a:gd name="T23" fmla="*/ 231 h 235"/>
                    <a:gd name="T24" fmla="*/ 121 w 204"/>
                    <a:gd name="T25" fmla="*/ 234 h 235"/>
                    <a:gd name="T26" fmla="*/ 140 w 204"/>
                    <a:gd name="T27" fmla="*/ 231 h 235"/>
                    <a:gd name="T28" fmla="*/ 162 w 204"/>
                    <a:gd name="T29" fmla="*/ 226 h 235"/>
                    <a:gd name="T30" fmla="*/ 177 w 204"/>
                    <a:gd name="T31" fmla="*/ 216 h 235"/>
                    <a:gd name="T32" fmla="*/ 198 w 204"/>
                    <a:gd name="T33" fmla="*/ 187 h 235"/>
                    <a:gd name="T34" fmla="*/ 203 w 204"/>
                    <a:gd name="T35" fmla="*/ 162 h 235"/>
                    <a:gd name="T36" fmla="*/ 201 w 204"/>
                    <a:gd name="T37" fmla="*/ 127 h 235"/>
                    <a:gd name="T38" fmla="*/ 193 w 204"/>
                    <a:gd name="T39" fmla="*/ 113 h 235"/>
                    <a:gd name="T40" fmla="*/ 169 w 204"/>
                    <a:gd name="T41" fmla="*/ 89 h 235"/>
                    <a:gd name="T42" fmla="*/ 162 w 204"/>
                    <a:gd name="T43" fmla="*/ 82 h 235"/>
                    <a:gd name="T44" fmla="*/ 161 w 204"/>
                    <a:gd name="T45" fmla="*/ 47 h 235"/>
                    <a:gd name="T46" fmla="*/ 165 w 204"/>
                    <a:gd name="T47" fmla="*/ 24 h 235"/>
                    <a:gd name="T48" fmla="*/ 37 w 204"/>
                    <a:gd name="T49" fmla="*/ 0 h 2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4" h="235">
                      <a:moveTo>
                        <a:pt x="37" y="0"/>
                      </a:moveTo>
                      <a:lnTo>
                        <a:pt x="26" y="62"/>
                      </a:lnTo>
                      <a:lnTo>
                        <a:pt x="20" y="68"/>
                      </a:lnTo>
                      <a:lnTo>
                        <a:pt x="11" y="75"/>
                      </a:lnTo>
                      <a:lnTo>
                        <a:pt x="0" y="78"/>
                      </a:lnTo>
                      <a:lnTo>
                        <a:pt x="12" y="139"/>
                      </a:lnTo>
                      <a:lnTo>
                        <a:pt x="18" y="168"/>
                      </a:lnTo>
                      <a:lnTo>
                        <a:pt x="23" y="186"/>
                      </a:lnTo>
                      <a:lnTo>
                        <a:pt x="30" y="202"/>
                      </a:lnTo>
                      <a:lnTo>
                        <a:pt x="45" y="212"/>
                      </a:lnTo>
                      <a:lnTo>
                        <a:pt x="70" y="222"/>
                      </a:lnTo>
                      <a:lnTo>
                        <a:pt x="99" y="231"/>
                      </a:lnTo>
                      <a:lnTo>
                        <a:pt x="121" y="234"/>
                      </a:lnTo>
                      <a:lnTo>
                        <a:pt x="140" y="231"/>
                      </a:lnTo>
                      <a:lnTo>
                        <a:pt x="162" y="226"/>
                      </a:lnTo>
                      <a:lnTo>
                        <a:pt x="177" y="216"/>
                      </a:lnTo>
                      <a:lnTo>
                        <a:pt x="198" y="187"/>
                      </a:lnTo>
                      <a:lnTo>
                        <a:pt x="203" y="162"/>
                      </a:lnTo>
                      <a:lnTo>
                        <a:pt x="201" y="127"/>
                      </a:lnTo>
                      <a:lnTo>
                        <a:pt x="193" y="113"/>
                      </a:lnTo>
                      <a:lnTo>
                        <a:pt x="169" y="89"/>
                      </a:lnTo>
                      <a:lnTo>
                        <a:pt x="162" y="82"/>
                      </a:lnTo>
                      <a:lnTo>
                        <a:pt x="161" y="47"/>
                      </a:lnTo>
                      <a:lnTo>
                        <a:pt x="165" y="24"/>
                      </a:lnTo>
                      <a:lnTo>
                        <a:pt x="37"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1" name="Freeform 1039"/>
                <p:cNvSpPr>
                  <a:spLocks/>
                </p:cNvSpPr>
                <p:nvPr/>
              </p:nvSpPr>
              <p:spPr bwMode="auto">
                <a:xfrm>
                  <a:off x="4235" y="2345"/>
                  <a:ext cx="167" cy="203"/>
                </a:xfrm>
                <a:custGeom>
                  <a:avLst/>
                  <a:gdLst>
                    <a:gd name="T0" fmla="*/ 38 w 167"/>
                    <a:gd name="T1" fmla="*/ 0 h 203"/>
                    <a:gd name="T2" fmla="*/ 27 w 167"/>
                    <a:gd name="T3" fmla="*/ 62 h 203"/>
                    <a:gd name="T4" fmla="*/ 21 w 167"/>
                    <a:gd name="T5" fmla="*/ 68 h 203"/>
                    <a:gd name="T6" fmla="*/ 11 w 167"/>
                    <a:gd name="T7" fmla="*/ 75 h 203"/>
                    <a:gd name="T8" fmla="*/ 0 w 167"/>
                    <a:gd name="T9" fmla="*/ 78 h 203"/>
                    <a:gd name="T10" fmla="*/ 13 w 167"/>
                    <a:gd name="T11" fmla="*/ 139 h 203"/>
                    <a:gd name="T12" fmla="*/ 18 w 167"/>
                    <a:gd name="T13" fmla="*/ 168 h 203"/>
                    <a:gd name="T14" fmla="*/ 23 w 167"/>
                    <a:gd name="T15" fmla="*/ 186 h 203"/>
                    <a:gd name="T16" fmla="*/ 31 w 167"/>
                    <a:gd name="T17" fmla="*/ 202 h 203"/>
                    <a:gd name="T18" fmla="*/ 33 w 167"/>
                    <a:gd name="T19" fmla="*/ 189 h 203"/>
                    <a:gd name="T20" fmla="*/ 33 w 167"/>
                    <a:gd name="T21" fmla="*/ 177 h 203"/>
                    <a:gd name="T22" fmla="*/ 37 w 167"/>
                    <a:gd name="T23" fmla="*/ 166 h 203"/>
                    <a:gd name="T24" fmla="*/ 38 w 167"/>
                    <a:gd name="T25" fmla="*/ 158 h 203"/>
                    <a:gd name="T26" fmla="*/ 41 w 167"/>
                    <a:gd name="T27" fmla="*/ 143 h 203"/>
                    <a:gd name="T28" fmla="*/ 42 w 167"/>
                    <a:gd name="T29" fmla="*/ 131 h 203"/>
                    <a:gd name="T30" fmla="*/ 48 w 167"/>
                    <a:gd name="T31" fmla="*/ 113 h 203"/>
                    <a:gd name="T32" fmla="*/ 54 w 167"/>
                    <a:gd name="T33" fmla="*/ 102 h 203"/>
                    <a:gd name="T34" fmla="*/ 64 w 167"/>
                    <a:gd name="T35" fmla="*/ 92 h 203"/>
                    <a:gd name="T36" fmla="*/ 74 w 167"/>
                    <a:gd name="T37" fmla="*/ 84 h 203"/>
                    <a:gd name="T38" fmla="*/ 86 w 167"/>
                    <a:gd name="T39" fmla="*/ 73 h 203"/>
                    <a:gd name="T40" fmla="*/ 102 w 167"/>
                    <a:gd name="T41" fmla="*/ 63 h 203"/>
                    <a:gd name="T42" fmla="*/ 166 w 167"/>
                    <a:gd name="T43" fmla="*/ 24 h 203"/>
                    <a:gd name="T44" fmla="*/ 38 w 167"/>
                    <a:gd name="T45" fmla="*/ 0 h 2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7" h="203">
                      <a:moveTo>
                        <a:pt x="38" y="0"/>
                      </a:moveTo>
                      <a:lnTo>
                        <a:pt x="27" y="62"/>
                      </a:lnTo>
                      <a:lnTo>
                        <a:pt x="21" y="68"/>
                      </a:lnTo>
                      <a:lnTo>
                        <a:pt x="11" y="75"/>
                      </a:lnTo>
                      <a:lnTo>
                        <a:pt x="0" y="78"/>
                      </a:lnTo>
                      <a:lnTo>
                        <a:pt x="13" y="139"/>
                      </a:lnTo>
                      <a:lnTo>
                        <a:pt x="18" y="168"/>
                      </a:lnTo>
                      <a:lnTo>
                        <a:pt x="23" y="186"/>
                      </a:lnTo>
                      <a:lnTo>
                        <a:pt x="31" y="202"/>
                      </a:lnTo>
                      <a:lnTo>
                        <a:pt x="33" y="189"/>
                      </a:lnTo>
                      <a:lnTo>
                        <a:pt x="33" y="177"/>
                      </a:lnTo>
                      <a:lnTo>
                        <a:pt x="37" y="166"/>
                      </a:lnTo>
                      <a:lnTo>
                        <a:pt x="38" y="158"/>
                      </a:lnTo>
                      <a:lnTo>
                        <a:pt x="41" y="143"/>
                      </a:lnTo>
                      <a:lnTo>
                        <a:pt x="42" y="131"/>
                      </a:lnTo>
                      <a:lnTo>
                        <a:pt x="48" y="113"/>
                      </a:lnTo>
                      <a:lnTo>
                        <a:pt x="54" y="102"/>
                      </a:lnTo>
                      <a:lnTo>
                        <a:pt x="64" y="92"/>
                      </a:lnTo>
                      <a:lnTo>
                        <a:pt x="74" y="84"/>
                      </a:lnTo>
                      <a:lnTo>
                        <a:pt x="86" y="73"/>
                      </a:lnTo>
                      <a:lnTo>
                        <a:pt x="102" y="63"/>
                      </a:lnTo>
                      <a:lnTo>
                        <a:pt x="166" y="24"/>
                      </a:lnTo>
                      <a:lnTo>
                        <a:pt x="3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2" name="Freeform 1040"/>
                <p:cNvSpPr>
                  <a:spLocks/>
                </p:cNvSpPr>
                <p:nvPr/>
              </p:nvSpPr>
              <p:spPr bwMode="auto">
                <a:xfrm>
                  <a:off x="4235" y="2345"/>
                  <a:ext cx="166" cy="169"/>
                </a:xfrm>
                <a:custGeom>
                  <a:avLst/>
                  <a:gdLst>
                    <a:gd name="T0" fmla="*/ 37 w 166"/>
                    <a:gd name="T1" fmla="*/ 0 h 169"/>
                    <a:gd name="T2" fmla="*/ 26 w 166"/>
                    <a:gd name="T3" fmla="*/ 62 h 169"/>
                    <a:gd name="T4" fmla="*/ 20 w 166"/>
                    <a:gd name="T5" fmla="*/ 68 h 169"/>
                    <a:gd name="T6" fmla="*/ 11 w 166"/>
                    <a:gd name="T7" fmla="*/ 75 h 169"/>
                    <a:gd name="T8" fmla="*/ 0 w 166"/>
                    <a:gd name="T9" fmla="*/ 78 h 169"/>
                    <a:gd name="T10" fmla="*/ 12 w 166"/>
                    <a:gd name="T11" fmla="*/ 139 h 169"/>
                    <a:gd name="T12" fmla="*/ 18 w 166"/>
                    <a:gd name="T13" fmla="*/ 168 h 169"/>
                    <a:gd name="T14" fmla="*/ 19 w 166"/>
                    <a:gd name="T15" fmla="*/ 153 h 169"/>
                    <a:gd name="T16" fmla="*/ 22 w 166"/>
                    <a:gd name="T17" fmla="*/ 137 h 169"/>
                    <a:gd name="T18" fmla="*/ 26 w 166"/>
                    <a:gd name="T19" fmla="*/ 123 h 169"/>
                    <a:gd name="T20" fmla="*/ 26 w 166"/>
                    <a:gd name="T21" fmla="*/ 112 h 169"/>
                    <a:gd name="T22" fmla="*/ 30 w 166"/>
                    <a:gd name="T23" fmla="*/ 101 h 169"/>
                    <a:gd name="T24" fmla="*/ 38 w 166"/>
                    <a:gd name="T25" fmla="*/ 91 h 169"/>
                    <a:gd name="T26" fmla="*/ 47 w 166"/>
                    <a:gd name="T27" fmla="*/ 84 h 169"/>
                    <a:gd name="T28" fmla="*/ 58 w 166"/>
                    <a:gd name="T29" fmla="*/ 80 h 169"/>
                    <a:gd name="T30" fmla="*/ 67 w 166"/>
                    <a:gd name="T31" fmla="*/ 75 h 169"/>
                    <a:gd name="T32" fmla="*/ 84 w 166"/>
                    <a:gd name="T33" fmla="*/ 66 h 169"/>
                    <a:gd name="T34" fmla="*/ 98 w 166"/>
                    <a:gd name="T35" fmla="*/ 60 h 169"/>
                    <a:gd name="T36" fmla="*/ 165 w 166"/>
                    <a:gd name="T37" fmla="*/ 24 h 169"/>
                    <a:gd name="T38" fmla="*/ 37 w 166"/>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6" h="169">
                      <a:moveTo>
                        <a:pt x="37" y="0"/>
                      </a:moveTo>
                      <a:lnTo>
                        <a:pt x="26" y="62"/>
                      </a:lnTo>
                      <a:lnTo>
                        <a:pt x="20" y="68"/>
                      </a:lnTo>
                      <a:lnTo>
                        <a:pt x="11" y="75"/>
                      </a:lnTo>
                      <a:lnTo>
                        <a:pt x="0" y="78"/>
                      </a:lnTo>
                      <a:lnTo>
                        <a:pt x="12" y="139"/>
                      </a:lnTo>
                      <a:lnTo>
                        <a:pt x="18" y="168"/>
                      </a:lnTo>
                      <a:lnTo>
                        <a:pt x="19" y="153"/>
                      </a:lnTo>
                      <a:lnTo>
                        <a:pt x="22" y="137"/>
                      </a:lnTo>
                      <a:lnTo>
                        <a:pt x="26" y="123"/>
                      </a:lnTo>
                      <a:lnTo>
                        <a:pt x="26" y="112"/>
                      </a:lnTo>
                      <a:lnTo>
                        <a:pt x="30" y="101"/>
                      </a:lnTo>
                      <a:lnTo>
                        <a:pt x="38" y="91"/>
                      </a:lnTo>
                      <a:lnTo>
                        <a:pt x="47" y="84"/>
                      </a:lnTo>
                      <a:lnTo>
                        <a:pt x="58" y="80"/>
                      </a:lnTo>
                      <a:lnTo>
                        <a:pt x="67" y="75"/>
                      </a:lnTo>
                      <a:lnTo>
                        <a:pt x="84" y="66"/>
                      </a:lnTo>
                      <a:lnTo>
                        <a:pt x="98" y="60"/>
                      </a:lnTo>
                      <a:lnTo>
                        <a:pt x="165" y="24"/>
                      </a:lnTo>
                      <a:lnTo>
                        <a:pt x="37"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6" name="Group 1041"/>
              <p:cNvGrpSpPr>
                <a:grpSpLocks/>
              </p:cNvGrpSpPr>
              <p:nvPr/>
            </p:nvGrpSpPr>
            <p:grpSpPr bwMode="auto">
              <a:xfrm>
                <a:off x="4208" y="2043"/>
                <a:ext cx="317" cy="360"/>
                <a:chOff x="4208" y="2043"/>
                <a:chExt cx="317" cy="360"/>
              </a:xfrm>
            </p:grpSpPr>
            <p:grpSp>
              <p:nvGrpSpPr>
                <p:cNvPr id="19491" name="Group 1042"/>
                <p:cNvGrpSpPr>
                  <a:grpSpLocks/>
                </p:cNvGrpSpPr>
                <p:nvPr/>
              </p:nvGrpSpPr>
              <p:grpSpPr bwMode="auto">
                <a:xfrm>
                  <a:off x="4229" y="2099"/>
                  <a:ext cx="230" cy="304"/>
                  <a:chOff x="4229" y="2099"/>
                  <a:chExt cx="230" cy="304"/>
                </a:xfrm>
              </p:grpSpPr>
              <p:grpSp>
                <p:nvGrpSpPr>
                  <p:cNvPr id="19515" name="Group 1043"/>
                  <p:cNvGrpSpPr>
                    <a:grpSpLocks/>
                  </p:cNvGrpSpPr>
                  <p:nvPr/>
                </p:nvGrpSpPr>
                <p:grpSpPr bwMode="auto">
                  <a:xfrm>
                    <a:off x="4229" y="2099"/>
                    <a:ext cx="230" cy="304"/>
                    <a:chOff x="4229" y="2099"/>
                    <a:chExt cx="230" cy="304"/>
                  </a:xfrm>
                </p:grpSpPr>
                <p:sp>
                  <p:nvSpPr>
                    <p:cNvPr id="19517" name="Freeform 1044"/>
                    <p:cNvSpPr>
                      <a:spLocks/>
                    </p:cNvSpPr>
                    <p:nvPr/>
                  </p:nvSpPr>
                  <p:spPr bwMode="auto">
                    <a:xfrm>
                      <a:off x="4275" y="2352"/>
                      <a:ext cx="121" cy="51"/>
                    </a:xfrm>
                    <a:custGeom>
                      <a:avLst/>
                      <a:gdLst>
                        <a:gd name="T0" fmla="*/ 0 w 121"/>
                        <a:gd name="T1" fmla="*/ 0 h 51"/>
                        <a:gd name="T2" fmla="*/ 2 w 121"/>
                        <a:gd name="T3" fmla="*/ 9 h 51"/>
                        <a:gd name="T4" fmla="*/ 5 w 121"/>
                        <a:gd name="T5" fmla="*/ 15 h 51"/>
                        <a:gd name="T6" fmla="*/ 9 w 121"/>
                        <a:gd name="T7" fmla="*/ 21 h 51"/>
                        <a:gd name="T8" fmla="*/ 16 w 121"/>
                        <a:gd name="T9" fmla="*/ 28 h 51"/>
                        <a:gd name="T10" fmla="*/ 23 w 121"/>
                        <a:gd name="T11" fmla="*/ 33 h 51"/>
                        <a:gd name="T12" fmla="*/ 31 w 121"/>
                        <a:gd name="T13" fmla="*/ 39 h 51"/>
                        <a:gd name="T14" fmla="*/ 41 w 121"/>
                        <a:gd name="T15" fmla="*/ 44 h 51"/>
                        <a:gd name="T16" fmla="*/ 50 w 121"/>
                        <a:gd name="T17" fmla="*/ 46 h 51"/>
                        <a:gd name="T18" fmla="*/ 63 w 121"/>
                        <a:gd name="T19" fmla="*/ 49 h 51"/>
                        <a:gd name="T20" fmla="*/ 73 w 121"/>
                        <a:gd name="T21" fmla="*/ 50 h 51"/>
                        <a:gd name="T22" fmla="*/ 89 w 121"/>
                        <a:gd name="T23" fmla="*/ 49 h 51"/>
                        <a:gd name="T24" fmla="*/ 97 w 121"/>
                        <a:gd name="T25" fmla="*/ 47 h 51"/>
                        <a:gd name="T26" fmla="*/ 104 w 121"/>
                        <a:gd name="T27" fmla="*/ 44 h 51"/>
                        <a:gd name="T28" fmla="*/ 111 w 121"/>
                        <a:gd name="T29" fmla="*/ 39 h 51"/>
                        <a:gd name="T30" fmla="*/ 120 w 121"/>
                        <a:gd name="T31" fmla="*/ 30 h 51"/>
                        <a:gd name="T32" fmla="*/ 0 w 121"/>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1" h="51">
                          <a:moveTo>
                            <a:pt x="0" y="0"/>
                          </a:moveTo>
                          <a:lnTo>
                            <a:pt x="2" y="9"/>
                          </a:lnTo>
                          <a:lnTo>
                            <a:pt x="5" y="15"/>
                          </a:lnTo>
                          <a:lnTo>
                            <a:pt x="9" y="21"/>
                          </a:lnTo>
                          <a:lnTo>
                            <a:pt x="16" y="28"/>
                          </a:lnTo>
                          <a:lnTo>
                            <a:pt x="23" y="33"/>
                          </a:lnTo>
                          <a:lnTo>
                            <a:pt x="31" y="39"/>
                          </a:lnTo>
                          <a:lnTo>
                            <a:pt x="41" y="44"/>
                          </a:lnTo>
                          <a:lnTo>
                            <a:pt x="50" y="46"/>
                          </a:lnTo>
                          <a:lnTo>
                            <a:pt x="63" y="49"/>
                          </a:lnTo>
                          <a:lnTo>
                            <a:pt x="73" y="50"/>
                          </a:lnTo>
                          <a:lnTo>
                            <a:pt x="89" y="49"/>
                          </a:lnTo>
                          <a:lnTo>
                            <a:pt x="97" y="47"/>
                          </a:lnTo>
                          <a:lnTo>
                            <a:pt x="104" y="44"/>
                          </a:lnTo>
                          <a:lnTo>
                            <a:pt x="111" y="39"/>
                          </a:lnTo>
                          <a:lnTo>
                            <a:pt x="120" y="30"/>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8" name="Freeform 1045"/>
                    <p:cNvSpPr>
                      <a:spLocks/>
                    </p:cNvSpPr>
                    <p:nvPr/>
                  </p:nvSpPr>
                  <p:spPr bwMode="auto">
                    <a:xfrm>
                      <a:off x="4229" y="2099"/>
                      <a:ext cx="230" cy="304"/>
                    </a:xfrm>
                    <a:custGeom>
                      <a:avLst/>
                      <a:gdLst>
                        <a:gd name="T0" fmla="*/ 170 w 230"/>
                        <a:gd name="T1" fmla="*/ 277 h 304"/>
                        <a:gd name="T2" fmla="*/ 176 w 230"/>
                        <a:gd name="T3" fmla="*/ 268 h 304"/>
                        <a:gd name="T4" fmla="*/ 181 w 230"/>
                        <a:gd name="T5" fmla="*/ 259 h 304"/>
                        <a:gd name="T6" fmla="*/ 193 w 230"/>
                        <a:gd name="T7" fmla="*/ 234 h 304"/>
                        <a:gd name="T8" fmla="*/ 209 w 230"/>
                        <a:gd name="T9" fmla="*/ 194 h 304"/>
                        <a:gd name="T10" fmla="*/ 218 w 230"/>
                        <a:gd name="T11" fmla="*/ 162 h 304"/>
                        <a:gd name="T12" fmla="*/ 223 w 230"/>
                        <a:gd name="T13" fmla="*/ 133 h 304"/>
                        <a:gd name="T14" fmla="*/ 229 w 230"/>
                        <a:gd name="T15" fmla="*/ 93 h 304"/>
                        <a:gd name="T16" fmla="*/ 227 w 230"/>
                        <a:gd name="T17" fmla="*/ 56 h 304"/>
                        <a:gd name="T18" fmla="*/ 220 w 230"/>
                        <a:gd name="T19" fmla="*/ 36 h 304"/>
                        <a:gd name="T20" fmla="*/ 203 w 230"/>
                        <a:gd name="T21" fmla="*/ 20 h 304"/>
                        <a:gd name="T22" fmla="*/ 178 w 230"/>
                        <a:gd name="T23" fmla="*/ 7 h 304"/>
                        <a:gd name="T24" fmla="*/ 154 w 230"/>
                        <a:gd name="T25" fmla="*/ 2 h 304"/>
                        <a:gd name="T26" fmla="*/ 130 w 230"/>
                        <a:gd name="T27" fmla="*/ 0 h 304"/>
                        <a:gd name="T28" fmla="*/ 107 w 230"/>
                        <a:gd name="T29" fmla="*/ 2 h 304"/>
                        <a:gd name="T30" fmla="*/ 84 w 230"/>
                        <a:gd name="T31" fmla="*/ 6 h 304"/>
                        <a:gd name="T32" fmla="*/ 68 w 230"/>
                        <a:gd name="T33" fmla="*/ 12 h 304"/>
                        <a:gd name="T34" fmla="*/ 53 w 230"/>
                        <a:gd name="T35" fmla="*/ 22 h 304"/>
                        <a:gd name="T36" fmla="*/ 40 w 230"/>
                        <a:gd name="T37" fmla="*/ 37 h 304"/>
                        <a:gd name="T38" fmla="*/ 29 w 230"/>
                        <a:gd name="T39" fmla="*/ 57 h 304"/>
                        <a:gd name="T40" fmla="*/ 22 w 230"/>
                        <a:gd name="T41" fmla="*/ 75 h 304"/>
                        <a:gd name="T42" fmla="*/ 16 w 230"/>
                        <a:gd name="T43" fmla="*/ 95 h 304"/>
                        <a:gd name="T44" fmla="*/ 15 w 230"/>
                        <a:gd name="T45" fmla="*/ 118 h 304"/>
                        <a:gd name="T46" fmla="*/ 13 w 230"/>
                        <a:gd name="T47" fmla="*/ 132 h 304"/>
                        <a:gd name="T48" fmla="*/ 14 w 230"/>
                        <a:gd name="T49" fmla="*/ 143 h 304"/>
                        <a:gd name="T50" fmla="*/ 6 w 230"/>
                        <a:gd name="T51" fmla="*/ 144 h 304"/>
                        <a:gd name="T52" fmla="*/ 1 w 230"/>
                        <a:gd name="T53" fmla="*/ 149 h 304"/>
                        <a:gd name="T54" fmla="*/ 0 w 230"/>
                        <a:gd name="T55" fmla="*/ 155 h 304"/>
                        <a:gd name="T56" fmla="*/ 4 w 230"/>
                        <a:gd name="T57" fmla="*/ 168 h 304"/>
                        <a:gd name="T58" fmla="*/ 11 w 230"/>
                        <a:gd name="T59" fmla="*/ 175 h 304"/>
                        <a:gd name="T60" fmla="*/ 16 w 230"/>
                        <a:gd name="T61" fmla="*/ 183 h 304"/>
                        <a:gd name="T62" fmla="*/ 24 w 230"/>
                        <a:gd name="T63" fmla="*/ 189 h 304"/>
                        <a:gd name="T64" fmla="*/ 35 w 230"/>
                        <a:gd name="T65" fmla="*/ 189 h 304"/>
                        <a:gd name="T66" fmla="*/ 32 w 230"/>
                        <a:gd name="T67" fmla="*/ 205 h 304"/>
                        <a:gd name="T68" fmla="*/ 36 w 230"/>
                        <a:gd name="T69" fmla="*/ 223 h 304"/>
                        <a:gd name="T70" fmla="*/ 41 w 230"/>
                        <a:gd name="T71" fmla="*/ 240 h 304"/>
                        <a:gd name="T72" fmla="*/ 44 w 230"/>
                        <a:gd name="T73" fmla="*/ 253 h 304"/>
                        <a:gd name="T74" fmla="*/ 48 w 230"/>
                        <a:gd name="T75" fmla="*/ 262 h 304"/>
                        <a:gd name="T76" fmla="*/ 53 w 230"/>
                        <a:gd name="T77" fmla="*/ 269 h 304"/>
                        <a:gd name="T78" fmla="*/ 59 w 230"/>
                        <a:gd name="T79" fmla="*/ 276 h 304"/>
                        <a:gd name="T80" fmla="*/ 65 w 230"/>
                        <a:gd name="T81" fmla="*/ 284 h 304"/>
                        <a:gd name="T82" fmla="*/ 75 w 230"/>
                        <a:gd name="T83" fmla="*/ 290 h 304"/>
                        <a:gd name="T84" fmla="*/ 82 w 230"/>
                        <a:gd name="T85" fmla="*/ 294 h 304"/>
                        <a:gd name="T86" fmla="*/ 90 w 230"/>
                        <a:gd name="T87" fmla="*/ 297 h 304"/>
                        <a:gd name="T88" fmla="*/ 98 w 230"/>
                        <a:gd name="T89" fmla="*/ 299 h 304"/>
                        <a:gd name="T90" fmla="*/ 106 w 230"/>
                        <a:gd name="T91" fmla="*/ 301 h 304"/>
                        <a:gd name="T92" fmla="*/ 116 w 230"/>
                        <a:gd name="T93" fmla="*/ 302 h 304"/>
                        <a:gd name="T94" fmla="*/ 125 w 230"/>
                        <a:gd name="T95" fmla="*/ 303 h 304"/>
                        <a:gd name="T96" fmla="*/ 136 w 230"/>
                        <a:gd name="T97" fmla="*/ 301 h 304"/>
                        <a:gd name="T98" fmla="*/ 146 w 230"/>
                        <a:gd name="T99" fmla="*/ 299 h 304"/>
                        <a:gd name="T100" fmla="*/ 154 w 230"/>
                        <a:gd name="T101" fmla="*/ 295 h 304"/>
                        <a:gd name="T102" fmla="*/ 163 w 230"/>
                        <a:gd name="T103" fmla="*/ 286 h 304"/>
                        <a:gd name="T104" fmla="*/ 170 w 230"/>
                        <a:gd name="T105" fmla="*/ 277 h 3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30" h="304">
                          <a:moveTo>
                            <a:pt x="170" y="277"/>
                          </a:moveTo>
                          <a:lnTo>
                            <a:pt x="176" y="268"/>
                          </a:lnTo>
                          <a:lnTo>
                            <a:pt x="181" y="259"/>
                          </a:lnTo>
                          <a:lnTo>
                            <a:pt x="193" y="234"/>
                          </a:lnTo>
                          <a:lnTo>
                            <a:pt x="209" y="194"/>
                          </a:lnTo>
                          <a:lnTo>
                            <a:pt x="218" y="162"/>
                          </a:lnTo>
                          <a:lnTo>
                            <a:pt x="223" y="133"/>
                          </a:lnTo>
                          <a:lnTo>
                            <a:pt x="229" y="93"/>
                          </a:lnTo>
                          <a:lnTo>
                            <a:pt x="227" y="56"/>
                          </a:lnTo>
                          <a:lnTo>
                            <a:pt x="220" y="36"/>
                          </a:lnTo>
                          <a:lnTo>
                            <a:pt x="203" y="20"/>
                          </a:lnTo>
                          <a:lnTo>
                            <a:pt x="178" y="7"/>
                          </a:lnTo>
                          <a:lnTo>
                            <a:pt x="154" y="2"/>
                          </a:lnTo>
                          <a:lnTo>
                            <a:pt x="130" y="0"/>
                          </a:lnTo>
                          <a:lnTo>
                            <a:pt x="107" y="2"/>
                          </a:lnTo>
                          <a:lnTo>
                            <a:pt x="84" y="6"/>
                          </a:lnTo>
                          <a:lnTo>
                            <a:pt x="68" y="12"/>
                          </a:lnTo>
                          <a:lnTo>
                            <a:pt x="53" y="22"/>
                          </a:lnTo>
                          <a:lnTo>
                            <a:pt x="40" y="37"/>
                          </a:lnTo>
                          <a:lnTo>
                            <a:pt x="29" y="57"/>
                          </a:lnTo>
                          <a:lnTo>
                            <a:pt x="22" y="75"/>
                          </a:lnTo>
                          <a:lnTo>
                            <a:pt x="16" y="95"/>
                          </a:lnTo>
                          <a:lnTo>
                            <a:pt x="15" y="118"/>
                          </a:lnTo>
                          <a:lnTo>
                            <a:pt x="13" y="132"/>
                          </a:lnTo>
                          <a:lnTo>
                            <a:pt x="14" y="143"/>
                          </a:lnTo>
                          <a:lnTo>
                            <a:pt x="6" y="144"/>
                          </a:lnTo>
                          <a:lnTo>
                            <a:pt x="1" y="149"/>
                          </a:lnTo>
                          <a:lnTo>
                            <a:pt x="0" y="155"/>
                          </a:lnTo>
                          <a:lnTo>
                            <a:pt x="4" y="168"/>
                          </a:lnTo>
                          <a:lnTo>
                            <a:pt x="11" y="175"/>
                          </a:lnTo>
                          <a:lnTo>
                            <a:pt x="16" y="183"/>
                          </a:lnTo>
                          <a:lnTo>
                            <a:pt x="24" y="189"/>
                          </a:lnTo>
                          <a:lnTo>
                            <a:pt x="35" y="189"/>
                          </a:lnTo>
                          <a:lnTo>
                            <a:pt x="32" y="205"/>
                          </a:lnTo>
                          <a:lnTo>
                            <a:pt x="36" y="223"/>
                          </a:lnTo>
                          <a:lnTo>
                            <a:pt x="41" y="240"/>
                          </a:lnTo>
                          <a:lnTo>
                            <a:pt x="44" y="253"/>
                          </a:lnTo>
                          <a:lnTo>
                            <a:pt x="48" y="262"/>
                          </a:lnTo>
                          <a:lnTo>
                            <a:pt x="53" y="269"/>
                          </a:lnTo>
                          <a:lnTo>
                            <a:pt x="59" y="276"/>
                          </a:lnTo>
                          <a:lnTo>
                            <a:pt x="65" y="284"/>
                          </a:lnTo>
                          <a:lnTo>
                            <a:pt x="75" y="290"/>
                          </a:lnTo>
                          <a:lnTo>
                            <a:pt x="82" y="294"/>
                          </a:lnTo>
                          <a:lnTo>
                            <a:pt x="90" y="297"/>
                          </a:lnTo>
                          <a:lnTo>
                            <a:pt x="98" y="299"/>
                          </a:lnTo>
                          <a:lnTo>
                            <a:pt x="106" y="301"/>
                          </a:lnTo>
                          <a:lnTo>
                            <a:pt x="116" y="302"/>
                          </a:lnTo>
                          <a:lnTo>
                            <a:pt x="125" y="303"/>
                          </a:lnTo>
                          <a:lnTo>
                            <a:pt x="136" y="301"/>
                          </a:lnTo>
                          <a:lnTo>
                            <a:pt x="146" y="299"/>
                          </a:lnTo>
                          <a:lnTo>
                            <a:pt x="154" y="295"/>
                          </a:lnTo>
                          <a:lnTo>
                            <a:pt x="163" y="286"/>
                          </a:lnTo>
                          <a:lnTo>
                            <a:pt x="170" y="277"/>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9" name="Freeform 1046"/>
                    <p:cNvSpPr>
                      <a:spLocks/>
                    </p:cNvSpPr>
                    <p:nvPr/>
                  </p:nvSpPr>
                  <p:spPr bwMode="auto">
                    <a:xfrm>
                      <a:off x="4327" y="2293"/>
                      <a:ext cx="112" cy="110"/>
                    </a:xfrm>
                    <a:custGeom>
                      <a:avLst/>
                      <a:gdLst>
                        <a:gd name="T0" fmla="*/ 72 w 112"/>
                        <a:gd name="T1" fmla="*/ 84 h 110"/>
                        <a:gd name="T2" fmla="*/ 78 w 112"/>
                        <a:gd name="T3" fmla="*/ 75 h 110"/>
                        <a:gd name="T4" fmla="*/ 83 w 112"/>
                        <a:gd name="T5" fmla="*/ 66 h 110"/>
                        <a:gd name="T6" fmla="*/ 95 w 112"/>
                        <a:gd name="T7" fmla="*/ 40 h 110"/>
                        <a:gd name="T8" fmla="*/ 111 w 112"/>
                        <a:gd name="T9" fmla="*/ 0 h 110"/>
                        <a:gd name="T10" fmla="*/ 100 w 112"/>
                        <a:gd name="T11" fmla="*/ 17 h 110"/>
                        <a:gd name="T12" fmla="*/ 89 w 112"/>
                        <a:gd name="T13" fmla="*/ 33 h 110"/>
                        <a:gd name="T14" fmla="*/ 83 w 112"/>
                        <a:gd name="T15" fmla="*/ 45 h 110"/>
                        <a:gd name="T16" fmla="*/ 81 w 112"/>
                        <a:gd name="T17" fmla="*/ 55 h 110"/>
                        <a:gd name="T18" fmla="*/ 75 w 112"/>
                        <a:gd name="T19" fmla="*/ 68 h 110"/>
                        <a:gd name="T20" fmla="*/ 69 w 112"/>
                        <a:gd name="T21" fmla="*/ 79 h 110"/>
                        <a:gd name="T22" fmla="*/ 62 w 112"/>
                        <a:gd name="T23" fmla="*/ 85 h 110"/>
                        <a:gd name="T24" fmla="*/ 56 w 112"/>
                        <a:gd name="T25" fmla="*/ 91 h 110"/>
                        <a:gd name="T26" fmla="*/ 49 w 112"/>
                        <a:gd name="T27" fmla="*/ 95 h 110"/>
                        <a:gd name="T28" fmla="*/ 39 w 112"/>
                        <a:gd name="T29" fmla="*/ 91 h 110"/>
                        <a:gd name="T30" fmla="*/ 37 w 112"/>
                        <a:gd name="T31" fmla="*/ 85 h 110"/>
                        <a:gd name="T32" fmla="*/ 29 w 112"/>
                        <a:gd name="T33" fmla="*/ 77 h 110"/>
                        <a:gd name="T34" fmla="*/ 31 w 112"/>
                        <a:gd name="T35" fmla="*/ 91 h 110"/>
                        <a:gd name="T36" fmla="*/ 25 w 112"/>
                        <a:gd name="T37" fmla="*/ 99 h 110"/>
                        <a:gd name="T38" fmla="*/ 19 w 112"/>
                        <a:gd name="T39" fmla="*/ 103 h 110"/>
                        <a:gd name="T40" fmla="*/ 0 w 112"/>
                        <a:gd name="T41" fmla="*/ 106 h 110"/>
                        <a:gd name="T42" fmla="*/ 8 w 112"/>
                        <a:gd name="T43" fmla="*/ 107 h 110"/>
                        <a:gd name="T44" fmla="*/ 18 w 112"/>
                        <a:gd name="T45" fmla="*/ 109 h 110"/>
                        <a:gd name="T46" fmla="*/ 27 w 112"/>
                        <a:gd name="T47" fmla="*/ 109 h 110"/>
                        <a:gd name="T48" fmla="*/ 38 w 112"/>
                        <a:gd name="T49" fmla="*/ 108 h 110"/>
                        <a:gd name="T50" fmla="*/ 48 w 112"/>
                        <a:gd name="T51" fmla="*/ 105 h 110"/>
                        <a:gd name="T52" fmla="*/ 56 w 112"/>
                        <a:gd name="T53" fmla="*/ 101 h 110"/>
                        <a:gd name="T54" fmla="*/ 65 w 112"/>
                        <a:gd name="T55" fmla="*/ 93 h 110"/>
                        <a:gd name="T56" fmla="*/ 72 w 112"/>
                        <a:gd name="T57" fmla="*/ 84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2" h="110">
                          <a:moveTo>
                            <a:pt x="72" y="84"/>
                          </a:moveTo>
                          <a:lnTo>
                            <a:pt x="78" y="75"/>
                          </a:lnTo>
                          <a:lnTo>
                            <a:pt x="83" y="66"/>
                          </a:lnTo>
                          <a:lnTo>
                            <a:pt x="95" y="40"/>
                          </a:lnTo>
                          <a:lnTo>
                            <a:pt x="111" y="0"/>
                          </a:lnTo>
                          <a:lnTo>
                            <a:pt x="100" y="17"/>
                          </a:lnTo>
                          <a:lnTo>
                            <a:pt x="89" y="33"/>
                          </a:lnTo>
                          <a:lnTo>
                            <a:pt x="83" y="45"/>
                          </a:lnTo>
                          <a:lnTo>
                            <a:pt x="81" y="55"/>
                          </a:lnTo>
                          <a:lnTo>
                            <a:pt x="75" y="68"/>
                          </a:lnTo>
                          <a:lnTo>
                            <a:pt x="69" y="79"/>
                          </a:lnTo>
                          <a:lnTo>
                            <a:pt x="62" y="85"/>
                          </a:lnTo>
                          <a:lnTo>
                            <a:pt x="56" y="91"/>
                          </a:lnTo>
                          <a:lnTo>
                            <a:pt x="49" y="95"/>
                          </a:lnTo>
                          <a:lnTo>
                            <a:pt x="39" y="91"/>
                          </a:lnTo>
                          <a:lnTo>
                            <a:pt x="37" y="85"/>
                          </a:lnTo>
                          <a:lnTo>
                            <a:pt x="29" y="77"/>
                          </a:lnTo>
                          <a:lnTo>
                            <a:pt x="31" y="91"/>
                          </a:lnTo>
                          <a:lnTo>
                            <a:pt x="25" y="99"/>
                          </a:lnTo>
                          <a:lnTo>
                            <a:pt x="19" y="103"/>
                          </a:lnTo>
                          <a:lnTo>
                            <a:pt x="0" y="106"/>
                          </a:lnTo>
                          <a:lnTo>
                            <a:pt x="8" y="107"/>
                          </a:lnTo>
                          <a:lnTo>
                            <a:pt x="18" y="109"/>
                          </a:lnTo>
                          <a:lnTo>
                            <a:pt x="27" y="109"/>
                          </a:lnTo>
                          <a:lnTo>
                            <a:pt x="38" y="108"/>
                          </a:lnTo>
                          <a:lnTo>
                            <a:pt x="48" y="105"/>
                          </a:lnTo>
                          <a:lnTo>
                            <a:pt x="56" y="101"/>
                          </a:lnTo>
                          <a:lnTo>
                            <a:pt x="65" y="93"/>
                          </a:lnTo>
                          <a:lnTo>
                            <a:pt x="72" y="84"/>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516" name="Freeform 1047"/>
                  <p:cNvSpPr>
                    <a:spLocks/>
                  </p:cNvSpPr>
                  <p:nvPr/>
                </p:nvSpPr>
                <p:spPr bwMode="auto">
                  <a:xfrm>
                    <a:off x="4229" y="2249"/>
                    <a:ext cx="49" cy="105"/>
                  </a:xfrm>
                  <a:custGeom>
                    <a:avLst/>
                    <a:gdLst>
                      <a:gd name="T0" fmla="*/ 45 w 49"/>
                      <a:gd name="T1" fmla="*/ 85 h 105"/>
                      <a:gd name="T2" fmla="*/ 42 w 49"/>
                      <a:gd name="T3" fmla="*/ 78 h 105"/>
                      <a:gd name="T4" fmla="*/ 42 w 49"/>
                      <a:gd name="T5" fmla="*/ 70 h 105"/>
                      <a:gd name="T6" fmla="*/ 43 w 49"/>
                      <a:gd name="T7" fmla="*/ 63 h 105"/>
                      <a:gd name="T8" fmla="*/ 45 w 49"/>
                      <a:gd name="T9" fmla="*/ 56 h 105"/>
                      <a:gd name="T10" fmla="*/ 47 w 49"/>
                      <a:gd name="T11" fmla="*/ 48 h 105"/>
                      <a:gd name="T12" fmla="*/ 47 w 49"/>
                      <a:gd name="T13" fmla="*/ 41 h 105"/>
                      <a:gd name="T14" fmla="*/ 47 w 49"/>
                      <a:gd name="T15" fmla="*/ 35 h 105"/>
                      <a:gd name="T16" fmla="*/ 48 w 49"/>
                      <a:gd name="T17" fmla="*/ 27 h 105"/>
                      <a:gd name="T18" fmla="*/ 46 w 49"/>
                      <a:gd name="T19" fmla="*/ 25 h 105"/>
                      <a:gd name="T20" fmla="*/ 42 w 49"/>
                      <a:gd name="T21" fmla="*/ 20 h 105"/>
                      <a:gd name="T22" fmla="*/ 39 w 49"/>
                      <a:gd name="T23" fmla="*/ 14 h 105"/>
                      <a:gd name="T24" fmla="*/ 37 w 49"/>
                      <a:gd name="T25" fmla="*/ 11 h 105"/>
                      <a:gd name="T26" fmla="*/ 36 w 49"/>
                      <a:gd name="T27" fmla="*/ 7 h 105"/>
                      <a:gd name="T28" fmla="*/ 32 w 49"/>
                      <a:gd name="T29" fmla="*/ 3 h 105"/>
                      <a:gd name="T30" fmla="*/ 28 w 49"/>
                      <a:gd name="T31" fmla="*/ 4 h 105"/>
                      <a:gd name="T32" fmla="*/ 2 w 49"/>
                      <a:gd name="T33" fmla="*/ 0 h 105"/>
                      <a:gd name="T34" fmla="*/ 0 w 49"/>
                      <a:gd name="T35" fmla="*/ 6 h 105"/>
                      <a:gd name="T36" fmla="*/ 5 w 49"/>
                      <a:gd name="T37" fmla="*/ 20 h 105"/>
                      <a:gd name="T38" fmla="*/ 11 w 49"/>
                      <a:gd name="T39" fmla="*/ 26 h 105"/>
                      <a:gd name="T40" fmla="*/ 17 w 49"/>
                      <a:gd name="T41" fmla="*/ 35 h 105"/>
                      <a:gd name="T42" fmla="*/ 25 w 49"/>
                      <a:gd name="T43" fmla="*/ 40 h 105"/>
                      <a:gd name="T44" fmla="*/ 35 w 49"/>
                      <a:gd name="T45" fmla="*/ 40 h 105"/>
                      <a:gd name="T46" fmla="*/ 33 w 49"/>
                      <a:gd name="T47" fmla="*/ 57 h 105"/>
                      <a:gd name="T48" fmla="*/ 36 w 49"/>
                      <a:gd name="T49" fmla="*/ 74 h 105"/>
                      <a:gd name="T50" fmla="*/ 42 w 49"/>
                      <a:gd name="T51" fmla="*/ 91 h 105"/>
                      <a:gd name="T52" fmla="*/ 45 w 49"/>
                      <a:gd name="T53" fmla="*/ 104 h 105"/>
                      <a:gd name="T54" fmla="*/ 45 w 49"/>
                      <a:gd name="T55" fmla="*/ 85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 h="105">
                        <a:moveTo>
                          <a:pt x="45" y="85"/>
                        </a:moveTo>
                        <a:lnTo>
                          <a:pt x="42" y="78"/>
                        </a:lnTo>
                        <a:lnTo>
                          <a:pt x="42" y="70"/>
                        </a:lnTo>
                        <a:lnTo>
                          <a:pt x="43" y="63"/>
                        </a:lnTo>
                        <a:lnTo>
                          <a:pt x="45" y="56"/>
                        </a:lnTo>
                        <a:lnTo>
                          <a:pt x="47" y="48"/>
                        </a:lnTo>
                        <a:lnTo>
                          <a:pt x="47" y="41"/>
                        </a:lnTo>
                        <a:lnTo>
                          <a:pt x="47" y="35"/>
                        </a:lnTo>
                        <a:lnTo>
                          <a:pt x="48" y="27"/>
                        </a:lnTo>
                        <a:lnTo>
                          <a:pt x="46" y="25"/>
                        </a:lnTo>
                        <a:lnTo>
                          <a:pt x="42" y="20"/>
                        </a:lnTo>
                        <a:lnTo>
                          <a:pt x="39" y="14"/>
                        </a:lnTo>
                        <a:lnTo>
                          <a:pt x="37" y="11"/>
                        </a:lnTo>
                        <a:lnTo>
                          <a:pt x="36" y="7"/>
                        </a:lnTo>
                        <a:lnTo>
                          <a:pt x="32" y="3"/>
                        </a:lnTo>
                        <a:lnTo>
                          <a:pt x="28" y="4"/>
                        </a:lnTo>
                        <a:lnTo>
                          <a:pt x="2" y="0"/>
                        </a:lnTo>
                        <a:lnTo>
                          <a:pt x="0" y="6"/>
                        </a:lnTo>
                        <a:lnTo>
                          <a:pt x="5" y="20"/>
                        </a:lnTo>
                        <a:lnTo>
                          <a:pt x="11" y="26"/>
                        </a:lnTo>
                        <a:lnTo>
                          <a:pt x="17" y="35"/>
                        </a:lnTo>
                        <a:lnTo>
                          <a:pt x="25" y="40"/>
                        </a:lnTo>
                        <a:lnTo>
                          <a:pt x="35" y="40"/>
                        </a:lnTo>
                        <a:lnTo>
                          <a:pt x="33" y="57"/>
                        </a:lnTo>
                        <a:lnTo>
                          <a:pt x="36" y="74"/>
                        </a:lnTo>
                        <a:lnTo>
                          <a:pt x="42" y="91"/>
                        </a:lnTo>
                        <a:lnTo>
                          <a:pt x="45" y="104"/>
                        </a:lnTo>
                        <a:lnTo>
                          <a:pt x="45" y="8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92" name="Group 1048"/>
                <p:cNvGrpSpPr>
                  <a:grpSpLocks/>
                </p:cNvGrpSpPr>
                <p:nvPr/>
              </p:nvGrpSpPr>
              <p:grpSpPr bwMode="auto">
                <a:xfrm>
                  <a:off x="4284" y="2199"/>
                  <a:ext cx="143" cy="160"/>
                  <a:chOff x="4284" y="2199"/>
                  <a:chExt cx="143" cy="160"/>
                </a:xfrm>
              </p:grpSpPr>
              <p:grpSp>
                <p:nvGrpSpPr>
                  <p:cNvPr id="19501" name="Group 1049"/>
                  <p:cNvGrpSpPr>
                    <a:grpSpLocks/>
                  </p:cNvGrpSpPr>
                  <p:nvPr/>
                </p:nvGrpSpPr>
                <p:grpSpPr bwMode="auto">
                  <a:xfrm>
                    <a:off x="4316" y="2326"/>
                    <a:ext cx="59" cy="33"/>
                    <a:chOff x="4316" y="2326"/>
                    <a:chExt cx="59" cy="33"/>
                  </a:xfrm>
                </p:grpSpPr>
                <p:sp>
                  <p:nvSpPr>
                    <p:cNvPr id="19512" name="Oval 1050"/>
                    <p:cNvSpPr>
                      <a:spLocks noChangeArrowheads="1"/>
                    </p:cNvSpPr>
                    <p:nvPr/>
                  </p:nvSpPr>
                  <p:spPr bwMode="auto">
                    <a:xfrm>
                      <a:off x="4323" y="2336"/>
                      <a:ext cx="40" cy="1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9513" name="Freeform 1051"/>
                    <p:cNvSpPr>
                      <a:spLocks/>
                    </p:cNvSpPr>
                    <p:nvPr/>
                  </p:nvSpPr>
                  <p:spPr bwMode="auto">
                    <a:xfrm>
                      <a:off x="4316" y="2326"/>
                      <a:ext cx="59" cy="21"/>
                    </a:xfrm>
                    <a:custGeom>
                      <a:avLst/>
                      <a:gdLst>
                        <a:gd name="T0" fmla="*/ 0 w 59"/>
                        <a:gd name="T1" fmla="*/ 11 h 21"/>
                        <a:gd name="T2" fmla="*/ 5 w 59"/>
                        <a:gd name="T3" fmla="*/ 7 h 21"/>
                        <a:gd name="T4" fmla="*/ 9 w 59"/>
                        <a:gd name="T5" fmla="*/ 5 h 21"/>
                        <a:gd name="T6" fmla="*/ 12 w 59"/>
                        <a:gd name="T7" fmla="*/ 3 h 21"/>
                        <a:gd name="T8" fmla="*/ 16 w 59"/>
                        <a:gd name="T9" fmla="*/ 0 h 21"/>
                        <a:gd name="T10" fmla="*/ 22 w 59"/>
                        <a:gd name="T11" fmla="*/ 0 h 21"/>
                        <a:gd name="T12" fmla="*/ 27 w 59"/>
                        <a:gd name="T13" fmla="*/ 1 h 21"/>
                        <a:gd name="T14" fmla="*/ 30 w 59"/>
                        <a:gd name="T15" fmla="*/ 4 h 21"/>
                        <a:gd name="T16" fmla="*/ 34 w 59"/>
                        <a:gd name="T17" fmla="*/ 4 h 21"/>
                        <a:gd name="T18" fmla="*/ 37 w 59"/>
                        <a:gd name="T19" fmla="*/ 3 h 21"/>
                        <a:gd name="T20" fmla="*/ 43 w 59"/>
                        <a:gd name="T21" fmla="*/ 4 h 21"/>
                        <a:gd name="T22" fmla="*/ 47 w 59"/>
                        <a:gd name="T23" fmla="*/ 6 h 21"/>
                        <a:gd name="T24" fmla="*/ 50 w 59"/>
                        <a:gd name="T25" fmla="*/ 10 h 21"/>
                        <a:gd name="T26" fmla="*/ 52 w 59"/>
                        <a:gd name="T27" fmla="*/ 14 h 21"/>
                        <a:gd name="T28" fmla="*/ 55 w 59"/>
                        <a:gd name="T29" fmla="*/ 17 h 21"/>
                        <a:gd name="T30" fmla="*/ 58 w 59"/>
                        <a:gd name="T31" fmla="*/ 20 h 21"/>
                        <a:gd name="T32" fmla="*/ 42 w 59"/>
                        <a:gd name="T33" fmla="*/ 18 h 21"/>
                        <a:gd name="T34" fmla="*/ 36 w 59"/>
                        <a:gd name="T35" fmla="*/ 17 h 21"/>
                        <a:gd name="T36" fmla="*/ 32 w 59"/>
                        <a:gd name="T37" fmla="*/ 15 h 21"/>
                        <a:gd name="T38" fmla="*/ 27 w 59"/>
                        <a:gd name="T39" fmla="*/ 13 h 21"/>
                        <a:gd name="T40" fmla="*/ 24 w 59"/>
                        <a:gd name="T41" fmla="*/ 14 h 21"/>
                        <a:gd name="T42" fmla="*/ 20 w 59"/>
                        <a:gd name="T43" fmla="*/ 13 h 21"/>
                        <a:gd name="T44" fmla="*/ 13 w 59"/>
                        <a:gd name="T45" fmla="*/ 14 h 21"/>
                        <a:gd name="T46" fmla="*/ 8 w 59"/>
                        <a:gd name="T47" fmla="*/ 13 h 21"/>
                        <a:gd name="T48" fmla="*/ 0 w 59"/>
                        <a:gd name="T49" fmla="*/ 1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9" h="21">
                          <a:moveTo>
                            <a:pt x="0" y="11"/>
                          </a:moveTo>
                          <a:lnTo>
                            <a:pt x="5" y="7"/>
                          </a:lnTo>
                          <a:lnTo>
                            <a:pt x="9" y="5"/>
                          </a:lnTo>
                          <a:lnTo>
                            <a:pt x="12" y="3"/>
                          </a:lnTo>
                          <a:lnTo>
                            <a:pt x="16" y="0"/>
                          </a:lnTo>
                          <a:lnTo>
                            <a:pt x="22" y="0"/>
                          </a:lnTo>
                          <a:lnTo>
                            <a:pt x="27" y="1"/>
                          </a:lnTo>
                          <a:lnTo>
                            <a:pt x="30" y="4"/>
                          </a:lnTo>
                          <a:lnTo>
                            <a:pt x="34" y="4"/>
                          </a:lnTo>
                          <a:lnTo>
                            <a:pt x="37" y="3"/>
                          </a:lnTo>
                          <a:lnTo>
                            <a:pt x="43" y="4"/>
                          </a:lnTo>
                          <a:lnTo>
                            <a:pt x="47" y="6"/>
                          </a:lnTo>
                          <a:lnTo>
                            <a:pt x="50" y="10"/>
                          </a:lnTo>
                          <a:lnTo>
                            <a:pt x="52" y="14"/>
                          </a:lnTo>
                          <a:lnTo>
                            <a:pt x="55" y="17"/>
                          </a:lnTo>
                          <a:lnTo>
                            <a:pt x="58" y="20"/>
                          </a:lnTo>
                          <a:lnTo>
                            <a:pt x="42" y="18"/>
                          </a:lnTo>
                          <a:lnTo>
                            <a:pt x="36" y="17"/>
                          </a:lnTo>
                          <a:lnTo>
                            <a:pt x="32" y="15"/>
                          </a:lnTo>
                          <a:lnTo>
                            <a:pt x="27" y="13"/>
                          </a:lnTo>
                          <a:lnTo>
                            <a:pt x="24" y="14"/>
                          </a:lnTo>
                          <a:lnTo>
                            <a:pt x="20" y="13"/>
                          </a:lnTo>
                          <a:lnTo>
                            <a:pt x="13" y="14"/>
                          </a:lnTo>
                          <a:lnTo>
                            <a:pt x="8" y="13"/>
                          </a:lnTo>
                          <a:lnTo>
                            <a:pt x="0" y="1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4" name="Freeform 1052"/>
                    <p:cNvSpPr>
                      <a:spLocks/>
                    </p:cNvSpPr>
                    <p:nvPr/>
                  </p:nvSpPr>
                  <p:spPr bwMode="auto">
                    <a:xfrm>
                      <a:off x="4316" y="2337"/>
                      <a:ext cx="58" cy="22"/>
                    </a:xfrm>
                    <a:custGeom>
                      <a:avLst/>
                      <a:gdLst>
                        <a:gd name="T0" fmla="*/ 0 w 58"/>
                        <a:gd name="T1" fmla="*/ 0 h 22"/>
                        <a:gd name="T2" fmla="*/ 6 w 58"/>
                        <a:gd name="T3" fmla="*/ 2 h 22"/>
                        <a:gd name="T4" fmla="*/ 11 w 58"/>
                        <a:gd name="T5" fmla="*/ 3 h 22"/>
                        <a:gd name="T6" fmla="*/ 15 w 58"/>
                        <a:gd name="T7" fmla="*/ 3 h 22"/>
                        <a:gd name="T8" fmla="*/ 19 w 58"/>
                        <a:gd name="T9" fmla="*/ 4 h 22"/>
                        <a:gd name="T10" fmla="*/ 23 w 58"/>
                        <a:gd name="T11" fmla="*/ 4 h 22"/>
                        <a:gd name="T12" fmla="*/ 26 w 58"/>
                        <a:gd name="T13" fmla="*/ 6 h 22"/>
                        <a:gd name="T14" fmla="*/ 30 w 58"/>
                        <a:gd name="T15" fmla="*/ 6 h 22"/>
                        <a:gd name="T16" fmla="*/ 34 w 58"/>
                        <a:gd name="T17" fmla="*/ 6 h 22"/>
                        <a:gd name="T18" fmla="*/ 40 w 58"/>
                        <a:gd name="T19" fmla="*/ 7 h 22"/>
                        <a:gd name="T20" fmla="*/ 45 w 58"/>
                        <a:gd name="T21" fmla="*/ 7 h 22"/>
                        <a:gd name="T22" fmla="*/ 51 w 58"/>
                        <a:gd name="T23" fmla="*/ 8 h 22"/>
                        <a:gd name="T24" fmla="*/ 57 w 58"/>
                        <a:gd name="T25" fmla="*/ 9 h 22"/>
                        <a:gd name="T26" fmla="*/ 53 w 58"/>
                        <a:gd name="T27" fmla="*/ 13 h 22"/>
                        <a:gd name="T28" fmla="*/ 46 w 58"/>
                        <a:gd name="T29" fmla="*/ 18 h 22"/>
                        <a:gd name="T30" fmla="*/ 40 w 58"/>
                        <a:gd name="T31" fmla="*/ 21 h 22"/>
                        <a:gd name="T32" fmla="*/ 36 w 58"/>
                        <a:gd name="T33" fmla="*/ 21 h 22"/>
                        <a:gd name="T34" fmla="*/ 30 w 58"/>
                        <a:gd name="T35" fmla="*/ 21 h 22"/>
                        <a:gd name="T36" fmla="*/ 25 w 58"/>
                        <a:gd name="T37" fmla="*/ 21 h 22"/>
                        <a:gd name="T38" fmla="*/ 20 w 58"/>
                        <a:gd name="T39" fmla="*/ 19 h 22"/>
                        <a:gd name="T40" fmla="*/ 15 w 58"/>
                        <a:gd name="T41" fmla="*/ 17 h 22"/>
                        <a:gd name="T42" fmla="*/ 11 w 58"/>
                        <a:gd name="T43" fmla="*/ 13 h 22"/>
                        <a:gd name="T44" fmla="*/ 7 w 58"/>
                        <a:gd name="T45" fmla="*/ 8 h 22"/>
                        <a:gd name="T46" fmla="*/ 4 w 58"/>
                        <a:gd name="T47" fmla="*/ 4 h 22"/>
                        <a:gd name="T48" fmla="*/ 0 w 58"/>
                        <a:gd name="T49" fmla="*/ 0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 h="22">
                          <a:moveTo>
                            <a:pt x="0" y="0"/>
                          </a:moveTo>
                          <a:lnTo>
                            <a:pt x="6" y="2"/>
                          </a:lnTo>
                          <a:lnTo>
                            <a:pt x="11" y="3"/>
                          </a:lnTo>
                          <a:lnTo>
                            <a:pt x="15" y="3"/>
                          </a:lnTo>
                          <a:lnTo>
                            <a:pt x="19" y="4"/>
                          </a:lnTo>
                          <a:lnTo>
                            <a:pt x="23" y="4"/>
                          </a:lnTo>
                          <a:lnTo>
                            <a:pt x="26" y="6"/>
                          </a:lnTo>
                          <a:lnTo>
                            <a:pt x="30" y="6"/>
                          </a:lnTo>
                          <a:lnTo>
                            <a:pt x="34" y="6"/>
                          </a:lnTo>
                          <a:lnTo>
                            <a:pt x="40" y="7"/>
                          </a:lnTo>
                          <a:lnTo>
                            <a:pt x="45" y="7"/>
                          </a:lnTo>
                          <a:lnTo>
                            <a:pt x="51" y="8"/>
                          </a:lnTo>
                          <a:lnTo>
                            <a:pt x="57" y="9"/>
                          </a:lnTo>
                          <a:lnTo>
                            <a:pt x="53" y="13"/>
                          </a:lnTo>
                          <a:lnTo>
                            <a:pt x="46" y="18"/>
                          </a:lnTo>
                          <a:lnTo>
                            <a:pt x="40" y="21"/>
                          </a:lnTo>
                          <a:lnTo>
                            <a:pt x="36" y="21"/>
                          </a:lnTo>
                          <a:lnTo>
                            <a:pt x="30" y="21"/>
                          </a:lnTo>
                          <a:lnTo>
                            <a:pt x="25" y="21"/>
                          </a:lnTo>
                          <a:lnTo>
                            <a:pt x="20" y="19"/>
                          </a:lnTo>
                          <a:lnTo>
                            <a:pt x="15" y="17"/>
                          </a:lnTo>
                          <a:lnTo>
                            <a:pt x="11" y="13"/>
                          </a:lnTo>
                          <a:lnTo>
                            <a:pt x="7" y="8"/>
                          </a:lnTo>
                          <a:lnTo>
                            <a:pt x="4" y="4"/>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02" name="Group 1053"/>
                  <p:cNvGrpSpPr>
                    <a:grpSpLocks/>
                  </p:cNvGrpSpPr>
                  <p:nvPr/>
                </p:nvGrpSpPr>
                <p:grpSpPr bwMode="auto">
                  <a:xfrm>
                    <a:off x="4284" y="2199"/>
                    <a:ext cx="143" cy="67"/>
                    <a:chOff x="4284" y="2199"/>
                    <a:chExt cx="143" cy="67"/>
                  </a:xfrm>
                </p:grpSpPr>
                <p:grpSp>
                  <p:nvGrpSpPr>
                    <p:cNvPr id="19504" name="Group 1054"/>
                    <p:cNvGrpSpPr>
                      <a:grpSpLocks/>
                    </p:cNvGrpSpPr>
                    <p:nvPr/>
                  </p:nvGrpSpPr>
                  <p:grpSpPr bwMode="auto">
                    <a:xfrm>
                      <a:off x="4284" y="2199"/>
                      <a:ext cx="60" cy="49"/>
                      <a:chOff x="4284" y="2199"/>
                      <a:chExt cx="60" cy="49"/>
                    </a:xfrm>
                  </p:grpSpPr>
                  <p:sp>
                    <p:nvSpPr>
                      <p:cNvPr id="19509" name="Freeform 1055"/>
                      <p:cNvSpPr>
                        <a:spLocks/>
                      </p:cNvSpPr>
                      <p:nvPr/>
                    </p:nvSpPr>
                    <p:spPr bwMode="auto">
                      <a:xfrm>
                        <a:off x="4289" y="2199"/>
                        <a:ext cx="55" cy="30"/>
                      </a:xfrm>
                      <a:custGeom>
                        <a:avLst/>
                        <a:gdLst>
                          <a:gd name="T0" fmla="*/ 2 w 55"/>
                          <a:gd name="T1" fmla="*/ 6 h 30"/>
                          <a:gd name="T2" fmla="*/ 14 w 55"/>
                          <a:gd name="T3" fmla="*/ 1 h 30"/>
                          <a:gd name="T4" fmla="*/ 20 w 55"/>
                          <a:gd name="T5" fmla="*/ 0 h 30"/>
                          <a:gd name="T6" fmla="*/ 25 w 55"/>
                          <a:gd name="T7" fmla="*/ 0 h 30"/>
                          <a:gd name="T8" fmla="*/ 34 w 55"/>
                          <a:gd name="T9" fmla="*/ 2 h 30"/>
                          <a:gd name="T10" fmla="*/ 40 w 55"/>
                          <a:gd name="T11" fmla="*/ 5 h 30"/>
                          <a:gd name="T12" fmla="*/ 45 w 55"/>
                          <a:gd name="T13" fmla="*/ 10 h 30"/>
                          <a:gd name="T14" fmla="*/ 49 w 55"/>
                          <a:gd name="T15" fmla="*/ 16 h 30"/>
                          <a:gd name="T16" fmla="*/ 52 w 55"/>
                          <a:gd name="T17" fmla="*/ 22 h 30"/>
                          <a:gd name="T18" fmla="*/ 54 w 55"/>
                          <a:gd name="T19" fmla="*/ 29 h 30"/>
                          <a:gd name="T20" fmla="*/ 45 w 55"/>
                          <a:gd name="T21" fmla="*/ 22 h 30"/>
                          <a:gd name="T22" fmla="*/ 39 w 55"/>
                          <a:gd name="T23" fmla="*/ 15 h 30"/>
                          <a:gd name="T24" fmla="*/ 34 w 55"/>
                          <a:gd name="T25" fmla="*/ 9 h 30"/>
                          <a:gd name="T26" fmla="*/ 27 w 55"/>
                          <a:gd name="T27" fmla="*/ 5 h 30"/>
                          <a:gd name="T28" fmla="*/ 19 w 55"/>
                          <a:gd name="T29" fmla="*/ 4 h 30"/>
                          <a:gd name="T30" fmla="*/ 12 w 55"/>
                          <a:gd name="T31" fmla="*/ 5 h 30"/>
                          <a:gd name="T32" fmla="*/ 0 w 55"/>
                          <a:gd name="T33" fmla="*/ 9 h 30"/>
                          <a:gd name="T34" fmla="*/ 2 w 55"/>
                          <a:gd name="T35" fmla="*/ 6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5" h="30">
                            <a:moveTo>
                              <a:pt x="2" y="6"/>
                            </a:moveTo>
                            <a:lnTo>
                              <a:pt x="14" y="1"/>
                            </a:lnTo>
                            <a:lnTo>
                              <a:pt x="20" y="0"/>
                            </a:lnTo>
                            <a:lnTo>
                              <a:pt x="25" y="0"/>
                            </a:lnTo>
                            <a:lnTo>
                              <a:pt x="34" y="2"/>
                            </a:lnTo>
                            <a:lnTo>
                              <a:pt x="40" y="5"/>
                            </a:lnTo>
                            <a:lnTo>
                              <a:pt x="45" y="10"/>
                            </a:lnTo>
                            <a:lnTo>
                              <a:pt x="49" y="16"/>
                            </a:lnTo>
                            <a:lnTo>
                              <a:pt x="52" y="22"/>
                            </a:lnTo>
                            <a:lnTo>
                              <a:pt x="54" y="29"/>
                            </a:lnTo>
                            <a:lnTo>
                              <a:pt x="45" y="22"/>
                            </a:lnTo>
                            <a:lnTo>
                              <a:pt x="39" y="15"/>
                            </a:lnTo>
                            <a:lnTo>
                              <a:pt x="34" y="9"/>
                            </a:lnTo>
                            <a:lnTo>
                              <a:pt x="27" y="5"/>
                            </a:lnTo>
                            <a:lnTo>
                              <a:pt x="19" y="4"/>
                            </a:lnTo>
                            <a:lnTo>
                              <a:pt x="12" y="5"/>
                            </a:lnTo>
                            <a:lnTo>
                              <a:pt x="0" y="9"/>
                            </a:lnTo>
                            <a:lnTo>
                              <a:pt x="2"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0" name="Freeform 1056"/>
                      <p:cNvSpPr>
                        <a:spLocks/>
                      </p:cNvSpPr>
                      <p:nvPr/>
                    </p:nvSpPr>
                    <p:spPr bwMode="auto">
                      <a:xfrm>
                        <a:off x="4284" y="2217"/>
                        <a:ext cx="54" cy="22"/>
                      </a:xfrm>
                      <a:custGeom>
                        <a:avLst/>
                        <a:gdLst>
                          <a:gd name="T0" fmla="*/ 0 w 54"/>
                          <a:gd name="T1" fmla="*/ 6 h 22"/>
                          <a:gd name="T2" fmla="*/ 9 w 54"/>
                          <a:gd name="T3" fmla="*/ 6 h 22"/>
                          <a:gd name="T4" fmla="*/ 13 w 54"/>
                          <a:gd name="T5" fmla="*/ 4 h 22"/>
                          <a:gd name="T6" fmla="*/ 17 w 54"/>
                          <a:gd name="T7" fmla="*/ 2 h 22"/>
                          <a:gd name="T8" fmla="*/ 24 w 54"/>
                          <a:gd name="T9" fmla="*/ 0 h 22"/>
                          <a:gd name="T10" fmla="*/ 30 w 54"/>
                          <a:gd name="T11" fmla="*/ 1 h 22"/>
                          <a:gd name="T12" fmla="*/ 36 w 54"/>
                          <a:gd name="T13" fmla="*/ 2 h 22"/>
                          <a:gd name="T14" fmla="*/ 40 w 54"/>
                          <a:gd name="T15" fmla="*/ 5 h 22"/>
                          <a:gd name="T16" fmla="*/ 46 w 54"/>
                          <a:gd name="T17" fmla="*/ 9 h 22"/>
                          <a:gd name="T18" fmla="*/ 49 w 54"/>
                          <a:gd name="T19" fmla="*/ 13 h 22"/>
                          <a:gd name="T20" fmla="*/ 53 w 54"/>
                          <a:gd name="T21" fmla="*/ 19 h 22"/>
                          <a:gd name="T22" fmla="*/ 51 w 54"/>
                          <a:gd name="T23" fmla="*/ 21 h 22"/>
                          <a:gd name="T24" fmla="*/ 47 w 54"/>
                          <a:gd name="T25" fmla="*/ 21 h 22"/>
                          <a:gd name="T26" fmla="*/ 42 w 54"/>
                          <a:gd name="T27" fmla="*/ 14 h 22"/>
                          <a:gd name="T28" fmla="*/ 39 w 54"/>
                          <a:gd name="T29" fmla="*/ 12 h 22"/>
                          <a:gd name="T30" fmla="*/ 36 w 54"/>
                          <a:gd name="T31" fmla="*/ 16 h 22"/>
                          <a:gd name="T32" fmla="*/ 32 w 54"/>
                          <a:gd name="T33" fmla="*/ 17 h 22"/>
                          <a:gd name="T34" fmla="*/ 28 w 54"/>
                          <a:gd name="T35" fmla="*/ 17 h 22"/>
                          <a:gd name="T36" fmla="*/ 24 w 54"/>
                          <a:gd name="T37" fmla="*/ 16 h 22"/>
                          <a:gd name="T38" fmla="*/ 22 w 54"/>
                          <a:gd name="T39" fmla="*/ 13 h 22"/>
                          <a:gd name="T40" fmla="*/ 21 w 54"/>
                          <a:gd name="T41" fmla="*/ 10 h 22"/>
                          <a:gd name="T42" fmla="*/ 15 w 54"/>
                          <a:gd name="T43" fmla="*/ 12 h 22"/>
                          <a:gd name="T44" fmla="*/ 9 w 54"/>
                          <a:gd name="T45" fmla="*/ 11 h 22"/>
                          <a:gd name="T46" fmla="*/ 4 w 54"/>
                          <a:gd name="T47" fmla="*/ 11 h 22"/>
                          <a:gd name="T48" fmla="*/ 0 w 54"/>
                          <a:gd name="T49" fmla="*/ 6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4" h="22">
                            <a:moveTo>
                              <a:pt x="0" y="6"/>
                            </a:moveTo>
                            <a:lnTo>
                              <a:pt x="9" y="6"/>
                            </a:lnTo>
                            <a:lnTo>
                              <a:pt x="13" y="4"/>
                            </a:lnTo>
                            <a:lnTo>
                              <a:pt x="17" y="2"/>
                            </a:lnTo>
                            <a:lnTo>
                              <a:pt x="24" y="0"/>
                            </a:lnTo>
                            <a:lnTo>
                              <a:pt x="30" y="1"/>
                            </a:lnTo>
                            <a:lnTo>
                              <a:pt x="36" y="2"/>
                            </a:lnTo>
                            <a:lnTo>
                              <a:pt x="40" y="5"/>
                            </a:lnTo>
                            <a:lnTo>
                              <a:pt x="46" y="9"/>
                            </a:lnTo>
                            <a:lnTo>
                              <a:pt x="49" y="13"/>
                            </a:lnTo>
                            <a:lnTo>
                              <a:pt x="53" y="19"/>
                            </a:lnTo>
                            <a:lnTo>
                              <a:pt x="51" y="21"/>
                            </a:lnTo>
                            <a:lnTo>
                              <a:pt x="47" y="21"/>
                            </a:lnTo>
                            <a:lnTo>
                              <a:pt x="42" y="14"/>
                            </a:lnTo>
                            <a:lnTo>
                              <a:pt x="39" y="12"/>
                            </a:lnTo>
                            <a:lnTo>
                              <a:pt x="36" y="16"/>
                            </a:lnTo>
                            <a:lnTo>
                              <a:pt x="32" y="17"/>
                            </a:lnTo>
                            <a:lnTo>
                              <a:pt x="28" y="17"/>
                            </a:lnTo>
                            <a:lnTo>
                              <a:pt x="24" y="16"/>
                            </a:lnTo>
                            <a:lnTo>
                              <a:pt x="22" y="13"/>
                            </a:lnTo>
                            <a:lnTo>
                              <a:pt x="21" y="10"/>
                            </a:lnTo>
                            <a:lnTo>
                              <a:pt x="15" y="12"/>
                            </a:lnTo>
                            <a:lnTo>
                              <a:pt x="9" y="11"/>
                            </a:lnTo>
                            <a:lnTo>
                              <a:pt x="4" y="11"/>
                            </a:lnTo>
                            <a:lnTo>
                              <a:pt x="0"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1" name="Freeform 1057"/>
                      <p:cNvSpPr>
                        <a:spLocks/>
                      </p:cNvSpPr>
                      <p:nvPr/>
                    </p:nvSpPr>
                    <p:spPr bwMode="auto">
                      <a:xfrm>
                        <a:off x="4295" y="2231"/>
                        <a:ext cx="25" cy="17"/>
                      </a:xfrm>
                      <a:custGeom>
                        <a:avLst/>
                        <a:gdLst>
                          <a:gd name="T0" fmla="*/ 0 w 25"/>
                          <a:gd name="T1" fmla="*/ 0 h 17"/>
                          <a:gd name="T2" fmla="*/ 4 w 25"/>
                          <a:gd name="T3" fmla="*/ 1 h 17"/>
                          <a:gd name="T4" fmla="*/ 7 w 25"/>
                          <a:gd name="T5" fmla="*/ 5 h 17"/>
                          <a:gd name="T6" fmla="*/ 11 w 25"/>
                          <a:gd name="T7" fmla="*/ 10 h 17"/>
                          <a:gd name="T8" fmla="*/ 15 w 25"/>
                          <a:gd name="T9" fmla="*/ 12 h 17"/>
                          <a:gd name="T10" fmla="*/ 20 w 25"/>
                          <a:gd name="T11" fmla="*/ 12 h 17"/>
                          <a:gd name="T12" fmla="*/ 24 w 25"/>
                          <a:gd name="T13" fmla="*/ 10 h 17"/>
                          <a:gd name="T14" fmla="*/ 19 w 25"/>
                          <a:gd name="T15" fmla="*/ 12 h 17"/>
                          <a:gd name="T16" fmla="*/ 16 w 25"/>
                          <a:gd name="T17" fmla="*/ 16 h 17"/>
                          <a:gd name="T18" fmla="*/ 12 w 25"/>
                          <a:gd name="T19" fmla="*/ 14 h 17"/>
                          <a:gd name="T20" fmla="*/ 6 w 25"/>
                          <a:gd name="T21" fmla="*/ 8 h 17"/>
                          <a:gd name="T22" fmla="*/ 0 w 2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 h="17">
                            <a:moveTo>
                              <a:pt x="0" y="0"/>
                            </a:moveTo>
                            <a:lnTo>
                              <a:pt x="4" y="1"/>
                            </a:lnTo>
                            <a:lnTo>
                              <a:pt x="7" y="5"/>
                            </a:lnTo>
                            <a:lnTo>
                              <a:pt x="11" y="10"/>
                            </a:lnTo>
                            <a:lnTo>
                              <a:pt x="15" y="12"/>
                            </a:lnTo>
                            <a:lnTo>
                              <a:pt x="20" y="12"/>
                            </a:lnTo>
                            <a:lnTo>
                              <a:pt x="24" y="10"/>
                            </a:lnTo>
                            <a:lnTo>
                              <a:pt x="19" y="12"/>
                            </a:lnTo>
                            <a:lnTo>
                              <a:pt x="16" y="16"/>
                            </a:lnTo>
                            <a:lnTo>
                              <a:pt x="12" y="14"/>
                            </a:lnTo>
                            <a:lnTo>
                              <a:pt x="6"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05" name="Group 1058"/>
                    <p:cNvGrpSpPr>
                      <a:grpSpLocks/>
                    </p:cNvGrpSpPr>
                    <p:nvPr/>
                  </p:nvGrpSpPr>
                  <p:grpSpPr bwMode="auto">
                    <a:xfrm>
                      <a:off x="4371" y="2219"/>
                      <a:ext cx="56" cy="47"/>
                      <a:chOff x="4371" y="2219"/>
                      <a:chExt cx="56" cy="47"/>
                    </a:xfrm>
                  </p:grpSpPr>
                  <p:sp>
                    <p:nvSpPr>
                      <p:cNvPr id="19506" name="Freeform 1059"/>
                      <p:cNvSpPr>
                        <a:spLocks/>
                      </p:cNvSpPr>
                      <p:nvPr/>
                    </p:nvSpPr>
                    <p:spPr bwMode="auto">
                      <a:xfrm>
                        <a:off x="4371" y="2219"/>
                        <a:ext cx="56" cy="29"/>
                      </a:xfrm>
                      <a:custGeom>
                        <a:avLst/>
                        <a:gdLst>
                          <a:gd name="T0" fmla="*/ 0 w 56"/>
                          <a:gd name="T1" fmla="*/ 28 h 29"/>
                          <a:gd name="T2" fmla="*/ 0 w 56"/>
                          <a:gd name="T3" fmla="*/ 25 h 29"/>
                          <a:gd name="T4" fmla="*/ 3 w 56"/>
                          <a:gd name="T5" fmla="*/ 16 h 29"/>
                          <a:gd name="T6" fmla="*/ 8 w 56"/>
                          <a:gd name="T7" fmla="*/ 9 h 29"/>
                          <a:gd name="T8" fmla="*/ 12 w 56"/>
                          <a:gd name="T9" fmla="*/ 6 h 29"/>
                          <a:gd name="T10" fmla="*/ 19 w 56"/>
                          <a:gd name="T11" fmla="*/ 2 h 29"/>
                          <a:gd name="T12" fmla="*/ 30 w 56"/>
                          <a:gd name="T13" fmla="*/ 0 h 29"/>
                          <a:gd name="T14" fmla="*/ 39 w 56"/>
                          <a:gd name="T15" fmla="*/ 0 h 29"/>
                          <a:gd name="T16" fmla="*/ 47 w 56"/>
                          <a:gd name="T17" fmla="*/ 0 h 29"/>
                          <a:gd name="T18" fmla="*/ 54 w 56"/>
                          <a:gd name="T19" fmla="*/ 4 h 29"/>
                          <a:gd name="T20" fmla="*/ 55 w 56"/>
                          <a:gd name="T21" fmla="*/ 8 h 29"/>
                          <a:gd name="T22" fmla="*/ 52 w 56"/>
                          <a:gd name="T23" fmla="*/ 6 h 29"/>
                          <a:gd name="T24" fmla="*/ 45 w 56"/>
                          <a:gd name="T25" fmla="*/ 4 h 29"/>
                          <a:gd name="T26" fmla="*/ 35 w 56"/>
                          <a:gd name="T27" fmla="*/ 4 h 29"/>
                          <a:gd name="T28" fmla="*/ 27 w 56"/>
                          <a:gd name="T29" fmla="*/ 6 h 29"/>
                          <a:gd name="T30" fmla="*/ 21 w 56"/>
                          <a:gd name="T31" fmla="*/ 8 h 29"/>
                          <a:gd name="T32" fmla="*/ 15 w 56"/>
                          <a:gd name="T33" fmla="*/ 11 h 29"/>
                          <a:gd name="T34" fmla="*/ 11 w 56"/>
                          <a:gd name="T35" fmla="*/ 14 h 29"/>
                          <a:gd name="T36" fmla="*/ 8 w 56"/>
                          <a:gd name="T37" fmla="*/ 19 h 29"/>
                          <a:gd name="T38" fmla="*/ 5 w 56"/>
                          <a:gd name="T39" fmla="*/ 25 h 29"/>
                          <a:gd name="T40" fmla="*/ 0 w 56"/>
                          <a:gd name="T41" fmla="*/ 2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 h="29">
                            <a:moveTo>
                              <a:pt x="0" y="28"/>
                            </a:moveTo>
                            <a:lnTo>
                              <a:pt x="0" y="25"/>
                            </a:lnTo>
                            <a:lnTo>
                              <a:pt x="3" y="16"/>
                            </a:lnTo>
                            <a:lnTo>
                              <a:pt x="8" y="9"/>
                            </a:lnTo>
                            <a:lnTo>
                              <a:pt x="12" y="6"/>
                            </a:lnTo>
                            <a:lnTo>
                              <a:pt x="19" y="2"/>
                            </a:lnTo>
                            <a:lnTo>
                              <a:pt x="30" y="0"/>
                            </a:lnTo>
                            <a:lnTo>
                              <a:pt x="39" y="0"/>
                            </a:lnTo>
                            <a:lnTo>
                              <a:pt x="47" y="0"/>
                            </a:lnTo>
                            <a:lnTo>
                              <a:pt x="54" y="4"/>
                            </a:lnTo>
                            <a:lnTo>
                              <a:pt x="55" y="8"/>
                            </a:lnTo>
                            <a:lnTo>
                              <a:pt x="52" y="6"/>
                            </a:lnTo>
                            <a:lnTo>
                              <a:pt x="45" y="4"/>
                            </a:lnTo>
                            <a:lnTo>
                              <a:pt x="35" y="4"/>
                            </a:lnTo>
                            <a:lnTo>
                              <a:pt x="27" y="6"/>
                            </a:lnTo>
                            <a:lnTo>
                              <a:pt x="21" y="8"/>
                            </a:lnTo>
                            <a:lnTo>
                              <a:pt x="15" y="11"/>
                            </a:lnTo>
                            <a:lnTo>
                              <a:pt x="11" y="14"/>
                            </a:lnTo>
                            <a:lnTo>
                              <a:pt x="8" y="19"/>
                            </a:lnTo>
                            <a:lnTo>
                              <a:pt x="5" y="25"/>
                            </a:lnTo>
                            <a:lnTo>
                              <a:pt x="0" y="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7" name="Freeform 1060"/>
                      <p:cNvSpPr>
                        <a:spLocks/>
                      </p:cNvSpPr>
                      <p:nvPr/>
                    </p:nvSpPr>
                    <p:spPr bwMode="auto">
                      <a:xfrm>
                        <a:off x="4382" y="2236"/>
                        <a:ext cx="45" cy="25"/>
                      </a:xfrm>
                      <a:custGeom>
                        <a:avLst/>
                        <a:gdLst>
                          <a:gd name="T0" fmla="*/ 0 w 45"/>
                          <a:gd name="T1" fmla="*/ 12 h 25"/>
                          <a:gd name="T2" fmla="*/ 1 w 45"/>
                          <a:gd name="T3" fmla="*/ 6 h 25"/>
                          <a:gd name="T4" fmla="*/ 7 w 45"/>
                          <a:gd name="T5" fmla="*/ 2 h 25"/>
                          <a:gd name="T6" fmla="*/ 12 w 45"/>
                          <a:gd name="T7" fmla="*/ 1 h 25"/>
                          <a:gd name="T8" fmla="*/ 20 w 45"/>
                          <a:gd name="T9" fmla="*/ 0 h 25"/>
                          <a:gd name="T10" fmla="*/ 27 w 45"/>
                          <a:gd name="T11" fmla="*/ 1 h 25"/>
                          <a:gd name="T12" fmla="*/ 32 w 45"/>
                          <a:gd name="T13" fmla="*/ 2 h 25"/>
                          <a:gd name="T14" fmla="*/ 38 w 45"/>
                          <a:gd name="T15" fmla="*/ 2 h 25"/>
                          <a:gd name="T16" fmla="*/ 36 w 45"/>
                          <a:gd name="T17" fmla="*/ 5 h 25"/>
                          <a:gd name="T18" fmla="*/ 40 w 45"/>
                          <a:gd name="T19" fmla="*/ 9 h 25"/>
                          <a:gd name="T20" fmla="*/ 41 w 45"/>
                          <a:gd name="T21" fmla="*/ 15 h 25"/>
                          <a:gd name="T22" fmla="*/ 43 w 45"/>
                          <a:gd name="T23" fmla="*/ 19 h 25"/>
                          <a:gd name="T24" fmla="*/ 44 w 45"/>
                          <a:gd name="T25" fmla="*/ 20 h 25"/>
                          <a:gd name="T26" fmla="*/ 43 w 45"/>
                          <a:gd name="T27" fmla="*/ 24 h 25"/>
                          <a:gd name="T28" fmla="*/ 37 w 45"/>
                          <a:gd name="T29" fmla="*/ 22 h 25"/>
                          <a:gd name="T30" fmla="*/ 34 w 45"/>
                          <a:gd name="T31" fmla="*/ 17 h 25"/>
                          <a:gd name="T32" fmla="*/ 33 w 45"/>
                          <a:gd name="T33" fmla="*/ 14 h 25"/>
                          <a:gd name="T34" fmla="*/ 29 w 45"/>
                          <a:gd name="T35" fmla="*/ 13 h 25"/>
                          <a:gd name="T36" fmla="*/ 27 w 45"/>
                          <a:gd name="T37" fmla="*/ 15 h 25"/>
                          <a:gd name="T38" fmla="*/ 22 w 45"/>
                          <a:gd name="T39" fmla="*/ 16 h 25"/>
                          <a:gd name="T40" fmla="*/ 17 w 45"/>
                          <a:gd name="T41" fmla="*/ 16 h 25"/>
                          <a:gd name="T42" fmla="*/ 13 w 45"/>
                          <a:gd name="T43" fmla="*/ 14 h 25"/>
                          <a:gd name="T44" fmla="*/ 11 w 45"/>
                          <a:gd name="T45" fmla="*/ 11 h 25"/>
                          <a:gd name="T46" fmla="*/ 11 w 45"/>
                          <a:gd name="T47" fmla="*/ 8 h 25"/>
                          <a:gd name="T48" fmla="*/ 5 w 45"/>
                          <a:gd name="T49" fmla="*/ 9 h 25"/>
                          <a:gd name="T50" fmla="*/ 0 w 45"/>
                          <a:gd name="T51" fmla="*/ 12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5" h="25">
                            <a:moveTo>
                              <a:pt x="0" y="12"/>
                            </a:moveTo>
                            <a:lnTo>
                              <a:pt x="1" y="6"/>
                            </a:lnTo>
                            <a:lnTo>
                              <a:pt x="7" y="2"/>
                            </a:lnTo>
                            <a:lnTo>
                              <a:pt x="12" y="1"/>
                            </a:lnTo>
                            <a:lnTo>
                              <a:pt x="20" y="0"/>
                            </a:lnTo>
                            <a:lnTo>
                              <a:pt x="27" y="1"/>
                            </a:lnTo>
                            <a:lnTo>
                              <a:pt x="32" y="2"/>
                            </a:lnTo>
                            <a:lnTo>
                              <a:pt x="38" y="2"/>
                            </a:lnTo>
                            <a:lnTo>
                              <a:pt x="36" y="5"/>
                            </a:lnTo>
                            <a:lnTo>
                              <a:pt x="40" y="9"/>
                            </a:lnTo>
                            <a:lnTo>
                              <a:pt x="41" y="15"/>
                            </a:lnTo>
                            <a:lnTo>
                              <a:pt x="43" y="19"/>
                            </a:lnTo>
                            <a:lnTo>
                              <a:pt x="44" y="20"/>
                            </a:lnTo>
                            <a:lnTo>
                              <a:pt x="43" y="24"/>
                            </a:lnTo>
                            <a:lnTo>
                              <a:pt x="37" y="22"/>
                            </a:lnTo>
                            <a:lnTo>
                              <a:pt x="34" y="17"/>
                            </a:lnTo>
                            <a:lnTo>
                              <a:pt x="33" y="14"/>
                            </a:lnTo>
                            <a:lnTo>
                              <a:pt x="29" y="13"/>
                            </a:lnTo>
                            <a:lnTo>
                              <a:pt x="27" y="15"/>
                            </a:lnTo>
                            <a:lnTo>
                              <a:pt x="22" y="16"/>
                            </a:lnTo>
                            <a:lnTo>
                              <a:pt x="17" y="16"/>
                            </a:lnTo>
                            <a:lnTo>
                              <a:pt x="13" y="14"/>
                            </a:lnTo>
                            <a:lnTo>
                              <a:pt x="11" y="11"/>
                            </a:lnTo>
                            <a:lnTo>
                              <a:pt x="11" y="8"/>
                            </a:lnTo>
                            <a:lnTo>
                              <a:pt x="5" y="9"/>
                            </a:lnTo>
                            <a:lnTo>
                              <a:pt x="0"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8" name="Freeform 1061"/>
                      <p:cNvSpPr>
                        <a:spLocks/>
                      </p:cNvSpPr>
                      <p:nvPr/>
                    </p:nvSpPr>
                    <p:spPr bwMode="auto">
                      <a:xfrm>
                        <a:off x="4379" y="2249"/>
                        <a:ext cx="17" cy="17"/>
                      </a:xfrm>
                      <a:custGeom>
                        <a:avLst/>
                        <a:gdLst>
                          <a:gd name="T0" fmla="*/ 16 w 17"/>
                          <a:gd name="T1" fmla="*/ 0 h 17"/>
                          <a:gd name="T2" fmla="*/ 0 w 17"/>
                          <a:gd name="T3" fmla="*/ 8 h 17"/>
                          <a:gd name="T4" fmla="*/ 0 w 17"/>
                          <a:gd name="T5" fmla="*/ 13 h 17"/>
                          <a:gd name="T6" fmla="*/ 10 w 17"/>
                          <a:gd name="T7" fmla="*/ 16 h 17"/>
                          <a:gd name="T8" fmla="*/ 10 w 17"/>
                          <a:gd name="T9" fmla="*/ 2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3"/>
                            </a:lnTo>
                            <a:lnTo>
                              <a:pt x="10" y="16"/>
                            </a:lnTo>
                            <a:lnTo>
                              <a:pt x="10" y="2"/>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9503" name="Freeform 1062"/>
                  <p:cNvSpPr>
                    <a:spLocks/>
                  </p:cNvSpPr>
                  <p:nvPr/>
                </p:nvSpPr>
                <p:spPr bwMode="auto">
                  <a:xfrm>
                    <a:off x="4330" y="2279"/>
                    <a:ext cx="44" cy="25"/>
                  </a:xfrm>
                  <a:custGeom>
                    <a:avLst/>
                    <a:gdLst>
                      <a:gd name="T0" fmla="*/ 11 w 44"/>
                      <a:gd name="T1" fmla="*/ 0 h 25"/>
                      <a:gd name="T2" fmla="*/ 7 w 44"/>
                      <a:gd name="T3" fmla="*/ 2 h 25"/>
                      <a:gd name="T4" fmla="*/ 4 w 44"/>
                      <a:gd name="T5" fmla="*/ 4 h 25"/>
                      <a:gd name="T6" fmla="*/ 1 w 44"/>
                      <a:gd name="T7" fmla="*/ 7 h 25"/>
                      <a:gd name="T8" fmla="*/ 0 w 44"/>
                      <a:gd name="T9" fmla="*/ 11 h 25"/>
                      <a:gd name="T10" fmla="*/ 2 w 44"/>
                      <a:gd name="T11" fmla="*/ 15 h 25"/>
                      <a:gd name="T12" fmla="*/ 8 w 44"/>
                      <a:gd name="T13" fmla="*/ 16 h 25"/>
                      <a:gd name="T14" fmla="*/ 13 w 44"/>
                      <a:gd name="T15" fmla="*/ 18 h 25"/>
                      <a:gd name="T16" fmla="*/ 16 w 44"/>
                      <a:gd name="T17" fmla="*/ 21 h 25"/>
                      <a:gd name="T18" fmla="*/ 22 w 44"/>
                      <a:gd name="T19" fmla="*/ 24 h 25"/>
                      <a:gd name="T20" fmla="*/ 28 w 44"/>
                      <a:gd name="T21" fmla="*/ 22 h 25"/>
                      <a:gd name="T22" fmla="*/ 32 w 44"/>
                      <a:gd name="T23" fmla="*/ 20 h 25"/>
                      <a:gd name="T24" fmla="*/ 38 w 44"/>
                      <a:gd name="T25" fmla="*/ 18 h 25"/>
                      <a:gd name="T26" fmla="*/ 43 w 44"/>
                      <a:gd name="T27" fmla="*/ 18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25">
                        <a:moveTo>
                          <a:pt x="11" y="0"/>
                        </a:moveTo>
                        <a:lnTo>
                          <a:pt x="7" y="2"/>
                        </a:lnTo>
                        <a:lnTo>
                          <a:pt x="4" y="4"/>
                        </a:lnTo>
                        <a:lnTo>
                          <a:pt x="1" y="7"/>
                        </a:lnTo>
                        <a:lnTo>
                          <a:pt x="0" y="11"/>
                        </a:lnTo>
                        <a:lnTo>
                          <a:pt x="2" y="15"/>
                        </a:lnTo>
                        <a:lnTo>
                          <a:pt x="8" y="16"/>
                        </a:lnTo>
                        <a:lnTo>
                          <a:pt x="13" y="18"/>
                        </a:lnTo>
                        <a:lnTo>
                          <a:pt x="16" y="21"/>
                        </a:lnTo>
                        <a:lnTo>
                          <a:pt x="22" y="24"/>
                        </a:lnTo>
                        <a:lnTo>
                          <a:pt x="28" y="22"/>
                        </a:lnTo>
                        <a:lnTo>
                          <a:pt x="32" y="20"/>
                        </a:lnTo>
                        <a:lnTo>
                          <a:pt x="38" y="18"/>
                        </a:lnTo>
                        <a:lnTo>
                          <a:pt x="43" y="18"/>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93" name="Group 1063"/>
                <p:cNvGrpSpPr>
                  <a:grpSpLocks/>
                </p:cNvGrpSpPr>
                <p:nvPr/>
              </p:nvGrpSpPr>
              <p:grpSpPr bwMode="auto">
                <a:xfrm>
                  <a:off x="4208" y="2043"/>
                  <a:ext cx="317" cy="308"/>
                  <a:chOff x="4208" y="2043"/>
                  <a:chExt cx="317" cy="308"/>
                </a:xfrm>
              </p:grpSpPr>
              <p:sp>
                <p:nvSpPr>
                  <p:cNvPr id="19495" name="Freeform 1064"/>
                  <p:cNvSpPr>
                    <a:spLocks/>
                  </p:cNvSpPr>
                  <p:nvPr/>
                </p:nvSpPr>
                <p:spPr bwMode="auto">
                  <a:xfrm>
                    <a:off x="4208" y="2043"/>
                    <a:ext cx="317" cy="308"/>
                  </a:xfrm>
                  <a:custGeom>
                    <a:avLst/>
                    <a:gdLst>
                      <a:gd name="T0" fmla="*/ 48 w 317"/>
                      <a:gd name="T1" fmla="*/ 282 h 308"/>
                      <a:gd name="T2" fmla="*/ 39 w 317"/>
                      <a:gd name="T3" fmla="*/ 269 h 308"/>
                      <a:gd name="T4" fmla="*/ 28 w 317"/>
                      <a:gd name="T5" fmla="*/ 252 h 308"/>
                      <a:gd name="T6" fmla="*/ 22 w 317"/>
                      <a:gd name="T7" fmla="*/ 232 h 308"/>
                      <a:gd name="T8" fmla="*/ 16 w 317"/>
                      <a:gd name="T9" fmla="*/ 218 h 308"/>
                      <a:gd name="T10" fmla="*/ 11 w 317"/>
                      <a:gd name="T11" fmla="*/ 166 h 308"/>
                      <a:gd name="T12" fmla="*/ 0 w 317"/>
                      <a:gd name="T13" fmla="*/ 143 h 308"/>
                      <a:gd name="T14" fmla="*/ 2 w 317"/>
                      <a:gd name="T15" fmla="*/ 115 h 308"/>
                      <a:gd name="T16" fmla="*/ 27 w 317"/>
                      <a:gd name="T17" fmla="*/ 89 h 308"/>
                      <a:gd name="T18" fmla="*/ 41 w 317"/>
                      <a:gd name="T19" fmla="*/ 53 h 308"/>
                      <a:gd name="T20" fmla="*/ 57 w 317"/>
                      <a:gd name="T21" fmla="*/ 32 h 308"/>
                      <a:gd name="T22" fmla="*/ 83 w 317"/>
                      <a:gd name="T23" fmla="*/ 24 h 308"/>
                      <a:gd name="T24" fmla="*/ 121 w 317"/>
                      <a:gd name="T25" fmla="*/ 3 h 308"/>
                      <a:gd name="T26" fmla="*/ 146 w 317"/>
                      <a:gd name="T27" fmla="*/ 2 h 308"/>
                      <a:gd name="T28" fmla="*/ 170 w 317"/>
                      <a:gd name="T29" fmla="*/ 3 h 308"/>
                      <a:gd name="T30" fmla="*/ 205 w 317"/>
                      <a:gd name="T31" fmla="*/ 13 h 308"/>
                      <a:gd name="T32" fmla="*/ 237 w 317"/>
                      <a:gd name="T33" fmla="*/ 25 h 308"/>
                      <a:gd name="T34" fmla="*/ 260 w 317"/>
                      <a:gd name="T35" fmla="*/ 50 h 308"/>
                      <a:gd name="T36" fmla="*/ 271 w 317"/>
                      <a:gd name="T37" fmla="*/ 74 h 308"/>
                      <a:gd name="T38" fmla="*/ 285 w 317"/>
                      <a:gd name="T39" fmla="*/ 95 h 308"/>
                      <a:gd name="T40" fmla="*/ 304 w 317"/>
                      <a:gd name="T41" fmla="*/ 130 h 308"/>
                      <a:gd name="T42" fmla="*/ 316 w 317"/>
                      <a:gd name="T43" fmla="*/ 161 h 308"/>
                      <a:gd name="T44" fmla="*/ 309 w 317"/>
                      <a:gd name="T45" fmla="*/ 188 h 308"/>
                      <a:gd name="T46" fmla="*/ 303 w 317"/>
                      <a:gd name="T47" fmla="*/ 215 h 308"/>
                      <a:gd name="T48" fmla="*/ 283 w 317"/>
                      <a:gd name="T49" fmla="*/ 235 h 308"/>
                      <a:gd name="T50" fmla="*/ 250 w 317"/>
                      <a:gd name="T51" fmla="*/ 269 h 308"/>
                      <a:gd name="T52" fmla="*/ 238 w 317"/>
                      <a:gd name="T53" fmla="*/ 291 h 308"/>
                      <a:gd name="T54" fmla="*/ 206 w 317"/>
                      <a:gd name="T55" fmla="*/ 307 h 308"/>
                      <a:gd name="T56" fmla="*/ 231 w 317"/>
                      <a:gd name="T57" fmla="*/ 248 h 308"/>
                      <a:gd name="T58" fmla="*/ 243 w 317"/>
                      <a:gd name="T59" fmla="*/ 198 h 308"/>
                      <a:gd name="T60" fmla="*/ 239 w 317"/>
                      <a:gd name="T61" fmla="*/ 171 h 308"/>
                      <a:gd name="T62" fmla="*/ 237 w 317"/>
                      <a:gd name="T63" fmla="*/ 135 h 308"/>
                      <a:gd name="T64" fmla="*/ 207 w 317"/>
                      <a:gd name="T65" fmla="*/ 142 h 308"/>
                      <a:gd name="T66" fmla="*/ 175 w 317"/>
                      <a:gd name="T67" fmla="*/ 151 h 308"/>
                      <a:gd name="T68" fmla="*/ 130 w 317"/>
                      <a:gd name="T69" fmla="*/ 150 h 308"/>
                      <a:gd name="T70" fmla="*/ 109 w 317"/>
                      <a:gd name="T71" fmla="*/ 142 h 308"/>
                      <a:gd name="T72" fmla="*/ 85 w 317"/>
                      <a:gd name="T73" fmla="*/ 146 h 308"/>
                      <a:gd name="T74" fmla="*/ 78 w 317"/>
                      <a:gd name="T75" fmla="*/ 165 h 308"/>
                      <a:gd name="T76" fmla="*/ 64 w 317"/>
                      <a:gd name="T77" fmla="*/ 176 h 308"/>
                      <a:gd name="T78" fmla="*/ 56 w 317"/>
                      <a:gd name="T79" fmla="*/ 208 h 308"/>
                      <a:gd name="T80" fmla="*/ 46 w 317"/>
                      <a:gd name="T81" fmla="*/ 215 h 308"/>
                      <a:gd name="T82" fmla="*/ 36 w 317"/>
                      <a:gd name="T83" fmla="*/ 217 h 308"/>
                      <a:gd name="T84" fmla="*/ 32 w 317"/>
                      <a:gd name="T85" fmla="*/ 226 h 308"/>
                      <a:gd name="T86" fmla="*/ 38 w 317"/>
                      <a:gd name="T87" fmla="*/ 240 h 308"/>
                      <a:gd name="T88" fmla="*/ 54 w 317"/>
                      <a:gd name="T89" fmla="*/ 245 h 308"/>
                      <a:gd name="T90" fmla="*/ 60 w 317"/>
                      <a:gd name="T91" fmla="*/ 289 h 3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7" h="308">
                        <a:moveTo>
                          <a:pt x="60" y="289"/>
                        </a:moveTo>
                        <a:lnTo>
                          <a:pt x="48" y="282"/>
                        </a:lnTo>
                        <a:lnTo>
                          <a:pt x="41" y="275"/>
                        </a:lnTo>
                        <a:lnTo>
                          <a:pt x="39" y="269"/>
                        </a:lnTo>
                        <a:lnTo>
                          <a:pt x="36" y="255"/>
                        </a:lnTo>
                        <a:lnTo>
                          <a:pt x="28" y="252"/>
                        </a:lnTo>
                        <a:lnTo>
                          <a:pt x="25" y="239"/>
                        </a:lnTo>
                        <a:lnTo>
                          <a:pt x="22" y="232"/>
                        </a:lnTo>
                        <a:lnTo>
                          <a:pt x="20" y="229"/>
                        </a:lnTo>
                        <a:lnTo>
                          <a:pt x="16" y="218"/>
                        </a:lnTo>
                        <a:lnTo>
                          <a:pt x="4" y="199"/>
                        </a:lnTo>
                        <a:lnTo>
                          <a:pt x="11" y="166"/>
                        </a:lnTo>
                        <a:lnTo>
                          <a:pt x="4" y="162"/>
                        </a:lnTo>
                        <a:lnTo>
                          <a:pt x="0" y="143"/>
                        </a:lnTo>
                        <a:lnTo>
                          <a:pt x="1" y="130"/>
                        </a:lnTo>
                        <a:lnTo>
                          <a:pt x="2" y="115"/>
                        </a:lnTo>
                        <a:lnTo>
                          <a:pt x="9" y="99"/>
                        </a:lnTo>
                        <a:lnTo>
                          <a:pt x="27" y="89"/>
                        </a:lnTo>
                        <a:lnTo>
                          <a:pt x="25" y="73"/>
                        </a:lnTo>
                        <a:lnTo>
                          <a:pt x="41" y="53"/>
                        </a:lnTo>
                        <a:lnTo>
                          <a:pt x="49" y="45"/>
                        </a:lnTo>
                        <a:lnTo>
                          <a:pt x="57" y="32"/>
                        </a:lnTo>
                        <a:lnTo>
                          <a:pt x="69" y="24"/>
                        </a:lnTo>
                        <a:lnTo>
                          <a:pt x="83" y="24"/>
                        </a:lnTo>
                        <a:lnTo>
                          <a:pt x="104" y="5"/>
                        </a:lnTo>
                        <a:lnTo>
                          <a:pt x="121" y="3"/>
                        </a:lnTo>
                        <a:lnTo>
                          <a:pt x="134" y="0"/>
                        </a:lnTo>
                        <a:lnTo>
                          <a:pt x="146" y="2"/>
                        </a:lnTo>
                        <a:lnTo>
                          <a:pt x="157" y="3"/>
                        </a:lnTo>
                        <a:lnTo>
                          <a:pt x="170" y="3"/>
                        </a:lnTo>
                        <a:lnTo>
                          <a:pt x="187" y="5"/>
                        </a:lnTo>
                        <a:lnTo>
                          <a:pt x="205" y="13"/>
                        </a:lnTo>
                        <a:lnTo>
                          <a:pt x="215" y="19"/>
                        </a:lnTo>
                        <a:lnTo>
                          <a:pt x="237" y="25"/>
                        </a:lnTo>
                        <a:lnTo>
                          <a:pt x="252" y="40"/>
                        </a:lnTo>
                        <a:lnTo>
                          <a:pt x="260" y="50"/>
                        </a:lnTo>
                        <a:lnTo>
                          <a:pt x="268" y="62"/>
                        </a:lnTo>
                        <a:lnTo>
                          <a:pt x="271" y="74"/>
                        </a:lnTo>
                        <a:lnTo>
                          <a:pt x="277" y="85"/>
                        </a:lnTo>
                        <a:lnTo>
                          <a:pt x="285" y="95"/>
                        </a:lnTo>
                        <a:lnTo>
                          <a:pt x="296" y="107"/>
                        </a:lnTo>
                        <a:lnTo>
                          <a:pt x="304" y="130"/>
                        </a:lnTo>
                        <a:lnTo>
                          <a:pt x="310" y="149"/>
                        </a:lnTo>
                        <a:lnTo>
                          <a:pt x="316" y="161"/>
                        </a:lnTo>
                        <a:lnTo>
                          <a:pt x="314" y="170"/>
                        </a:lnTo>
                        <a:lnTo>
                          <a:pt x="309" y="188"/>
                        </a:lnTo>
                        <a:lnTo>
                          <a:pt x="302" y="199"/>
                        </a:lnTo>
                        <a:lnTo>
                          <a:pt x="303" y="215"/>
                        </a:lnTo>
                        <a:lnTo>
                          <a:pt x="299" y="225"/>
                        </a:lnTo>
                        <a:lnTo>
                          <a:pt x="283" y="235"/>
                        </a:lnTo>
                        <a:lnTo>
                          <a:pt x="278" y="246"/>
                        </a:lnTo>
                        <a:lnTo>
                          <a:pt x="250" y="269"/>
                        </a:lnTo>
                        <a:lnTo>
                          <a:pt x="250" y="279"/>
                        </a:lnTo>
                        <a:lnTo>
                          <a:pt x="238" y="291"/>
                        </a:lnTo>
                        <a:lnTo>
                          <a:pt x="217" y="302"/>
                        </a:lnTo>
                        <a:lnTo>
                          <a:pt x="206" y="307"/>
                        </a:lnTo>
                        <a:lnTo>
                          <a:pt x="219" y="279"/>
                        </a:lnTo>
                        <a:lnTo>
                          <a:pt x="231" y="248"/>
                        </a:lnTo>
                        <a:lnTo>
                          <a:pt x="238" y="224"/>
                        </a:lnTo>
                        <a:lnTo>
                          <a:pt x="243" y="198"/>
                        </a:lnTo>
                        <a:lnTo>
                          <a:pt x="243" y="185"/>
                        </a:lnTo>
                        <a:lnTo>
                          <a:pt x="239" y="171"/>
                        </a:lnTo>
                        <a:lnTo>
                          <a:pt x="241" y="144"/>
                        </a:lnTo>
                        <a:lnTo>
                          <a:pt x="237" y="135"/>
                        </a:lnTo>
                        <a:lnTo>
                          <a:pt x="231" y="129"/>
                        </a:lnTo>
                        <a:lnTo>
                          <a:pt x="207" y="142"/>
                        </a:lnTo>
                        <a:lnTo>
                          <a:pt x="194" y="149"/>
                        </a:lnTo>
                        <a:lnTo>
                          <a:pt x="175" y="151"/>
                        </a:lnTo>
                        <a:lnTo>
                          <a:pt x="149" y="151"/>
                        </a:lnTo>
                        <a:lnTo>
                          <a:pt x="130" y="150"/>
                        </a:lnTo>
                        <a:lnTo>
                          <a:pt x="119" y="147"/>
                        </a:lnTo>
                        <a:lnTo>
                          <a:pt x="109" y="142"/>
                        </a:lnTo>
                        <a:lnTo>
                          <a:pt x="97" y="142"/>
                        </a:lnTo>
                        <a:lnTo>
                          <a:pt x="85" y="146"/>
                        </a:lnTo>
                        <a:lnTo>
                          <a:pt x="80" y="154"/>
                        </a:lnTo>
                        <a:lnTo>
                          <a:pt x="78" y="165"/>
                        </a:lnTo>
                        <a:lnTo>
                          <a:pt x="72" y="175"/>
                        </a:lnTo>
                        <a:lnTo>
                          <a:pt x="64" y="176"/>
                        </a:lnTo>
                        <a:lnTo>
                          <a:pt x="58" y="188"/>
                        </a:lnTo>
                        <a:lnTo>
                          <a:pt x="56" y="208"/>
                        </a:lnTo>
                        <a:lnTo>
                          <a:pt x="52" y="212"/>
                        </a:lnTo>
                        <a:lnTo>
                          <a:pt x="46" y="215"/>
                        </a:lnTo>
                        <a:lnTo>
                          <a:pt x="41" y="215"/>
                        </a:lnTo>
                        <a:lnTo>
                          <a:pt x="36" y="217"/>
                        </a:lnTo>
                        <a:lnTo>
                          <a:pt x="34" y="221"/>
                        </a:lnTo>
                        <a:lnTo>
                          <a:pt x="32" y="226"/>
                        </a:lnTo>
                        <a:lnTo>
                          <a:pt x="34" y="234"/>
                        </a:lnTo>
                        <a:lnTo>
                          <a:pt x="38" y="240"/>
                        </a:lnTo>
                        <a:lnTo>
                          <a:pt x="45" y="245"/>
                        </a:lnTo>
                        <a:lnTo>
                          <a:pt x="54" y="245"/>
                        </a:lnTo>
                        <a:lnTo>
                          <a:pt x="57" y="271"/>
                        </a:lnTo>
                        <a:lnTo>
                          <a:pt x="60" y="28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96" name="Group 1065"/>
                  <p:cNvGrpSpPr>
                    <a:grpSpLocks/>
                  </p:cNvGrpSpPr>
                  <p:nvPr/>
                </p:nvGrpSpPr>
                <p:grpSpPr bwMode="auto">
                  <a:xfrm>
                    <a:off x="4218" y="2054"/>
                    <a:ext cx="297" cy="217"/>
                    <a:chOff x="4218" y="2054"/>
                    <a:chExt cx="297" cy="217"/>
                  </a:xfrm>
                </p:grpSpPr>
                <p:sp>
                  <p:nvSpPr>
                    <p:cNvPr id="19497" name="Freeform 1066"/>
                    <p:cNvSpPr>
                      <a:spLocks/>
                    </p:cNvSpPr>
                    <p:nvPr/>
                  </p:nvSpPr>
                  <p:spPr bwMode="auto">
                    <a:xfrm>
                      <a:off x="4218" y="2136"/>
                      <a:ext cx="126" cy="87"/>
                    </a:xfrm>
                    <a:custGeom>
                      <a:avLst/>
                      <a:gdLst>
                        <a:gd name="T0" fmla="*/ 4 w 126"/>
                        <a:gd name="T1" fmla="*/ 86 h 87"/>
                        <a:gd name="T2" fmla="*/ 26 w 126"/>
                        <a:gd name="T3" fmla="*/ 86 h 87"/>
                        <a:gd name="T4" fmla="*/ 62 w 126"/>
                        <a:gd name="T5" fmla="*/ 67 h 87"/>
                        <a:gd name="T6" fmla="*/ 36 w 126"/>
                        <a:gd name="T7" fmla="*/ 64 h 87"/>
                        <a:gd name="T8" fmla="*/ 16 w 126"/>
                        <a:gd name="T9" fmla="*/ 61 h 87"/>
                        <a:gd name="T10" fmla="*/ 7 w 126"/>
                        <a:gd name="T11" fmla="*/ 58 h 87"/>
                        <a:gd name="T12" fmla="*/ 0 w 126"/>
                        <a:gd name="T13" fmla="*/ 47 h 87"/>
                        <a:gd name="T14" fmla="*/ 1 w 126"/>
                        <a:gd name="T15" fmla="*/ 28 h 87"/>
                        <a:gd name="T16" fmla="*/ 16 w 126"/>
                        <a:gd name="T17" fmla="*/ 35 h 87"/>
                        <a:gd name="T18" fmla="*/ 27 w 126"/>
                        <a:gd name="T19" fmla="*/ 40 h 87"/>
                        <a:gd name="T20" fmla="*/ 44 w 126"/>
                        <a:gd name="T21" fmla="*/ 42 h 87"/>
                        <a:gd name="T22" fmla="*/ 57 w 126"/>
                        <a:gd name="T23" fmla="*/ 44 h 87"/>
                        <a:gd name="T24" fmla="*/ 75 w 126"/>
                        <a:gd name="T25" fmla="*/ 51 h 87"/>
                        <a:gd name="T26" fmla="*/ 62 w 126"/>
                        <a:gd name="T27" fmla="*/ 36 h 87"/>
                        <a:gd name="T28" fmla="*/ 52 w 126"/>
                        <a:gd name="T29" fmla="*/ 28 h 87"/>
                        <a:gd name="T30" fmla="*/ 37 w 126"/>
                        <a:gd name="T31" fmla="*/ 21 h 87"/>
                        <a:gd name="T32" fmla="*/ 39 w 126"/>
                        <a:gd name="T33" fmla="*/ 5 h 87"/>
                        <a:gd name="T34" fmla="*/ 37 w 126"/>
                        <a:gd name="T35" fmla="*/ 0 h 87"/>
                        <a:gd name="T36" fmla="*/ 57 w 126"/>
                        <a:gd name="T37" fmla="*/ 1 h 87"/>
                        <a:gd name="T38" fmla="*/ 57 w 126"/>
                        <a:gd name="T39" fmla="*/ 14 h 87"/>
                        <a:gd name="T40" fmla="*/ 60 w 126"/>
                        <a:gd name="T41" fmla="*/ 24 h 87"/>
                        <a:gd name="T42" fmla="*/ 66 w 126"/>
                        <a:gd name="T43" fmla="*/ 31 h 87"/>
                        <a:gd name="T44" fmla="*/ 77 w 126"/>
                        <a:gd name="T45" fmla="*/ 37 h 87"/>
                        <a:gd name="T46" fmla="*/ 95 w 126"/>
                        <a:gd name="T47" fmla="*/ 44 h 87"/>
                        <a:gd name="T48" fmla="*/ 116 w 126"/>
                        <a:gd name="T49" fmla="*/ 51 h 87"/>
                        <a:gd name="T50" fmla="*/ 125 w 126"/>
                        <a:gd name="T51" fmla="*/ 53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6" h="87">
                          <a:moveTo>
                            <a:pt x="4" y="86"/>
                          </a:moveTo>
                          <a:lnTo>
                            <a:pt x="26" y="86"/>
                          </a:lnTo>
                          <a:lnTo>
                            <a:pt x="62" y="67"/>
                          </a:lnTo>
                          <a:lnTo>
                            <a:pt x="36" y="64"/>
                          </a:lnTo>
                          <a:lnTo>
                            <a:pt x="16" y="61"/>
                          </a:lnTo>
                          <a:lnTo>
                            <a:pt x="7" y="58"/>
                          </a:lnTo>
                          <a:lnTo>
                            <a:pt x="0" y="47"/>
                          </a:lnTo>
                          <a:lnTo>
                            <a:pt x="1" y="28"/>
                          </a:lnTo>
                          <a:lnTo>
                            <a:pt x="16" y="35"/>
                          </a:lnTo>
                          <a:lnTo>
                            <a:pt x="27" y="40"/>
                          </a:lnTo>
                          <a:lnTo>
                            <a:pt x="44" y="42"/>
                          </a:lnTo>
                          <a:lnTo>
                            <a:pt x="57" y="44"/>
                          </a:lnTo>
                          <a:lnTo>
                            <a:pt x="75" y="51"/>
                          </a:lnTo>
                          <a:lnTo>
                            <a:pt x="62" y="36"/>
                          </a:lnTo>
                          <a:lnTo>
                            <a:pt x="52" y="28"/>
                          </a:lnTo>
                          <a:lnTo>
                            <a:pt x="37" y="21"/>
                          </a:lnTo>
                          <a:lnTo>
                            <a:pt x="39" y="5"/>
                          </a:lnTo>
                          <a:lnTo>
                            <a:pt x="37" y="0"/>
                          </a:lnTo>
                          <a:lnTo>
                            <a:pt x="57" y="1"/>
                          </a:lnTo>
                          <a:lnTo>
                            <a:pt x="57" y="14"/>
                          </a:lnTo>
                          <a:lnTo>
                            <a:pt x="60" y="24"/>
                          </a:lnTo>
                          <a:lnTo>
                            <a:pt x="66" y="31"/>
                          </a:lnTo>
                          <a:lnTo>
                            <a:pt x="77" y="37"/>
                          </a:lnTo>
                          <a:lnTo>
                            <a:pt x="95" y="44"/>
                          </a:lnTo>
                          <a:lnTo>
                            <a:pt x="116" y="51"/>
                          </a:lnTo>
                          <a:lnTo>
                            <a:pt x="125" y="5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8" name="Freeform 1067"/>
                    <p:cNvSpPr>
                      <a:spLocks/>
                    </p:cNvSpPr>
                    <p:nvPr/>
                  </p:nvSpPr>
                  <p:spPr bwMode="auto">
                    <a:xfrm>
                      <a:off x="4238" y="2097"/>
                      <a:ext cx="241" cy="72"/>
                    </a:xfrm>
                    <a:custGeom>
                      <a:avLst/>
                      <a:gdLst>
                        <a:gd name="T0" fmla="*/ 0 w 241"/>
                        <a:gd name="T1" fmla="*/ 32 h 72"/>
                        <a:gd name="T2" fmla="*/ 17 w 241"/>
                        <a:gd name="T3" fmla="*/ 27 h 72"/>
                        <a:gd name="T4" fmla="*/ 40 w 241"/>
                        <a:gd name="T5" fmla="*/ 29 h 72"/>
                        <a:gd name="T6" fmla="*/ 56 w 241"/>
                        <a:gd name="T7" fmla="*/ 26 h 72"/>
                        <a:gd name="T8" fmla="*/ 50 w 241"/>
                        <a:gd name="T9" fmla="*/ 41 h 72"/>
                        <a:gd name="T10" fmla="*/ 58 w 241"/>
                        <a:gd name="T11" fmla="*/ 53 h 72"/>
                        <a:gd name="T12" fmla="*/ 74 w 241"/>
                        <a:gd name="T13" fmla="*/ 41 h 72"/>
                        <a:gd name="T14" fmla="*/ 89 w 241"/>
                        <a:gd name="T15" fmla="*/ 26 h 72"/>
                        <a:gd name="T16" fmla="*/ 106 w 241"/>
                        <a:gd name="T17" fmla="*/ 15 h 72"/>
                        <a:gd name="T18" fmla="*/ 129 w 241"/>
                        <a:gd name="T19" fmla="*/ 3 h 72"/>
                        <a:gd name="T20" fmla="*/ 136 w 241"/>
                        <a:gd name="T21" fmla="*/ 0 h 72"/>
                        <a:gd name="T22" fmla="*/ 188 w 241"/>
                        <a:gd name="T23" fmla="*/ 14 h 72"/>
                        <a:gd name="T24" fmla="*/ 206 w 241"/>
                        <a:gd name="T25" fmla="*/ 36 h 72"/>
                        <a:gd name="T26" fmla="*/ 211 w 241"/>
                        <a:gd name="T27" fmla="*/ 42 h 72"/>
                        <a:gd name="T28" fmla="*/ 210 w 241"/>
                        <a:gd name="T29" fmla="*/ 69 h 72"/>
                        <a:gd name="T30" fmla="*/ 221 w 241"/>
                        <a:gd name="T31" fmla="*/ 71 h 72"/>
                        <a:gd name="T32" fmla="*/ 236 w 241"/>
                        <a:gd name="T33" fmla="*/ 53 h 72"/>
                        <a:gd name="T34" fmla="*/ 240 w 241"/>
                        <a:gd name="T35" fmla="*/ 39 h 72"/>
                        <a:gd name="T36" fmla="*/ 240 w 241"/>
                        <a:gd name="T37" fmla="*/ 23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1" h="72">
                          <a:moveTo>
                            <a:pt x="0" y="32"/>
                          </a:moveTo>
                          <a:lnTo>
                            <a:pt x="17" y="27"/>
                          </a:lnTo>
                          <a:lnTo>
                            <a:pt x="40" y="29"/>
                          </a:lnTo>
                          <a:lnTo>
                            <a:pt x="56" y="26"/>
                          </a:lnTo>
                          <a:lnTo>
                            <a:pt x="50" y="41"/>
                          </a:lnTo>
                          <a:lnTo>
                            <a:pt x="58" y="53"/>
                          </a:lnTo>
                          <a:lnTo>
                            <a:pt x="74" y="41"/>
                          </a:lnTo>
                          <a:lnTo>
                            <a:pt x="89" y="26"/>
                          </a:lnTo>
                          <a:lnTo>
                            <a:pt x="106" y="15"/>
                          </a:lnTo>
                          <a:lnTo>
                            <a:pt x="129" y="3"/>
                          </a:lnTo>
                          <a:lnTo>
                            <a:pt x="136" y="0"/>
                          </a:lnTo>
                          <a:lnTo>
                            <a:pt x="188" y="14"/>
                          </a:lnTo>
                          <a:lnTo>
                            <a:pt x="206" y="36"/>
                          </a:lnTo>
                          <a:lnTo>
                            <a:pt x="211" y="42"/>
                          </a:lnTo>
                          <a:lnTo>
                            <a:pt x="210" y="69"/>
                          </a:lnTo>
                          <a:lnTo>
                            <a:pt x="221" y="71"/>
                          </a:lnTo>
                          <a:lnTo>
                            <a:pt x="236" y="53"/>
                          </a:lnTo>
                          <a:lnTo>
                            <a:pt x="240" y="39"/>
                          </a:lnTo>
                          <a:lnTo>
                            <a:pt x="240" y="2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9" name="Freeform 1068"/>
                    <p:cNvSpPr>
                      <a:spLocks/>
                    </p:cNvSpPr>
                    <p:nvPr/>
                  </p:nvSpPr>
                  <p:spPr bwMode="auto">
                    <a:xfrm>
                      <a:off x="4252" y="2054"/>
                      <a:ext cx="212" cy="89"/>
                    </a:xfrm>
                    <a:custGeom>
                      <a:avLst/>
                      <a:gdLst>
                        <a:gd name="T0" fmla="*/ 74 w 212"/>
                        <a:gd name="T1" fmla="*/ 59 h 89"/>
                        <a:gd name="T2" fmla="*/ 56 w 212"/>
                        <a:gd name="T3" fmla="*/ 52 h 89"/>
                        <a:gd name="T4" fmla="*/ 28 w 212"/>
                        <a:gd name="T5" fmla="*/ 52 h 89"/>
                        <a:gd name="T6" fmla="*/ 0 w 212"/>
                        <a:gd name="T7" fmla="*/ 57 h 89"/>
                        <a:gd name="T8" fmla="*/ 44 w 212"/>
                        <a:gd name="T9" fmla="*/ 40 h 89"/>
                        <a:gd name="T10" fmla="*/ 80 w 212"/>
                        <a:gd name="T11" fmla="*/ 39 h 89"/>
                        <a:gd name="T12" fmla="*/ 67 w 212"/>
                        <a:gd name="T13" fmla="*/ 30 h 89"/>
                        <a:gd name="T14" fmla="*/ 40 w 212"/>
                        <a:gd name="T15" fmla="*/ 23 h 89"/>
                        <a:gd name="T16" fmla="*/ 75 w 212"/>
                        <a:gd name="T17" fmla="*/ 21 h 89"/>
                        <a:gd name="T18" fmla="*/ 87 w 212"/>
                        <a:gd name="T19" fmla="*/ 28 h 89"/>
                        <a:gd name="T20" fmla="*/ 104 w 212"/>
                        <a:gd name="T21" fmla="*/ 36 h 89"/>
                        <a:gd name="T22" fmla="*/ 115 w 212"/>
                        <a:gd name="T23" fmla="*/ 25 h 89"/>
                        <a:gd name="T24" fmla="*/ 94 w 212"/>
                        <a:gd name="T25" fmla="*/ 4 h 89"/>
                        <a:gd name="T26" fmla="*/ 109 w 212"/>
                        <a:gd name="T27" fmla="*/ 0 h 89"/>
                        <a:gd name="T28" fmla="*/ 122 w 212"/>
                        <a:gd name="T29" fmla="*/ 0 h 89"/>
                        <a:gd name="T30" fmla="*/ 132 w 212"/>
                        <a:gd name="T31" fmla="*/ 29 h 89"/>
                        <a:gd name="T32" fmla="*/ 142 w 212"/>
                        <a:gd name="T33" fmla="*/ 18 h 89"/>
                        <a:gd name="T34" fmla="*/ 146 w 212"/>
                        <a:gd name="T35" fmla="*/ 8 h 89"/>
                        <a:gd name="T36" fmla="*/ 156 w 212"/>
                        <a:gd name="T37" fmla="*/ 19 h 89"/>
                        <a:gd name="T38" fmla="*/ 164 w 212"/>
                        <a:gd name="T39" fmla="*/ 32 h 89"/>
                        <a:gd name="T40" fmla="*/ 167 w 212"/>
                        <a:gd name="T41" fmla="*/ 37 h 89"/>
                        <a:gd name="T42" fmla="*/ 171 w 212"/>
                        <a:gd name="T43" fmla="*/ 44 h 89"/>
                        <a:gd name="T44" fmla="*/ 179 w 212"/>
                        <a:gd name="T45" fmla="*/ 47 h 89"/>
                        <a:gd name="T46" fmla="*/ 182 w 212"/>
                        <a:gd name="T47" fmla="*/ 25 h 89"/>
                        <a:gd name="T48" fmla="*/ 195 w 212"/>
                        <a:gd name="T49" fmla="*/ 30 h 89"/>
                        <a:gd name="T50" fmla="*/ 193 w 212"/>
                        <a:gd name="T51" fmla="*/ 48 h 89"/>
                        <a:gd name="T52" fmla="*/ 191 w 212"/>
                        <a:gd name="T53" fmla="*/ 56 h 89"/>
                        <a:gd name="T54" fmla="*/ 200 w 212"/>
                        <a:gd name="T55" fmla="*/ 66 h 89"/>
                        <a:gd name="T56" fmla="*/ 211 w 212"/>
                        <a:gd name="T57" fmla="*/ 88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2" h="89">
                          <a:moveTo>
                            <a:pt x="74" y="59"/>
                          </a:moveTo>
                          <a:lnTo>
                            <a:pt x="56" y="52"/>
                          </a:lnTo>
                          <a:lnTo>
                            <a:pt x="28" y="52"/>
                          </a:lnTo>
                          <a:lnTo>
                            <a:pt x="0" y="57"/>
                          </a:lnTo>
                          <a:lnTo>
                            <a:pt x="44" y="40"/>
                          </a:lnTo>
                          <a:lnTo>
                            <a:pt x="80" y="39"/>
                          </a:lnTo>
                          <a:lnTo>
                            <a:pt x="67" y="30"/>
                          </a:lnTo>
                          <a:lnTo>
                            <a:pt x="40" y="23"/>
                          </a:lnTo>
                          <a:lnTo>
                            <a:pt x="75" y="21"/>
                          </a:lnTo>
                          <a:lnTo>
                            <a:pt x="87" y="28"/>
                          </a:lnTo>
                          <a:lnTo>
                            <a:pt x="104" y="36"/>
                          </a:lnTo>
                          <a:lnTo>
                            <a:pt x="115" y="25"/>
                          </a:lnTo>
                          <a:lnTo>
                            <a:pt x="94" y="4"/>
                          </a:lnTo>
                          <a:lnTo>
                            <a:pt x="109" y="0"/>
                          </a:lnTo>
                          <a:lnTo>
                            <a:pt x="122" y="0"/>
                          </a:lnTo>
                          <a:lnTo>
                            <a:pt x="132" y="29"/>
                          </a:lnTo>
                          <a:lnTo>
                            <a:pt x="142" y="18"/>
                          </a:lnTo>
                          <a:lnTo>
                            <a:pt x="146" y="8"/>
                          </a:lnTo>
                          <a:lnTo>
                            <a:pt x="156" y="19"/>
                          </a:lnTo>
                          <a:lnTo>
                            <a:pt x="164" y="32"/>
                          </a:lnTo>
                          <a:lnTo>
                            <a:pt x="167" y="37"/>
                          </a:lnTo>
                          <a:lnTo>
                            <a:pt x="171" y="44"/>
                          </a:lnTo>
                          <a:lnTo>
                            <a:pt x="179" y="47"/>
                          </a:lnTo>
                          <a:lnTo>
                            <a:pt x="182" y="25"/>
                          </a:lnTo>
                          <a:lnTo>
                            <a:pt x="195" y="30"/>
                          </a:lnTo>
                          <a:lnTo>
                            <a:pt x="193" y="48"/>
                          </a:lnTo>
                          <a:lnTo>
                            <a:pt x="191" y="56"/>
                          </a:lnTo>
                          <a:lnTo>
                            <a:pt x="200" y="66"/>
                          </a:lnTo>
                          <a:lnTo>
                            <a:pt x="211" y="88"/>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0" name="Freeform 1069"/>
                    <p:cNvSpPr>
                      <a:spLocks/>
                    </p:cNvSpPr>
                    <p:nvPr/>
                  </p:nvSpPr>
                  <p:spPr bwMode="auto">
                    <a:xfrm>
                      <a:off x="4455" y="2137"/>
                      <a:ext cx="60" cy="134"/>
                    </a:xfrm>
                    <a:custGeom>
                      <a:avLst/>
                      <a:gdLst>
                        <a:gd name="T0" fmla="*/ 32 w 60"/>
                        <a:gd name="T1" fmla="*/ 0 h 134"/>
                        <a:gd name="T2" fmla="*/ 46 w 60"/>
                        <a:gd name="T3" fmla="*/ 31 h 134"/>
                        <a:gd name="T4" fmla="*/ 53 w 60"/>
                        <a:gd name="T5" fmla="*/ 48 h 134"/>
                        <a:gd name="T6" fmla="*/ 58 w 60"/>
                        <a:gd name="T7" fmla="*/ 64 h 134"/>
                        <a:gd name="T8" fmla="*/ 59 w 60"/>
                        <a:gd name="T9" fmla="*/ 76 h 134"/>
                        <a:gd name="T10" fmla="*/ 56 w 60"/>
                        <a:gd name="T11" fmla="*/ 91 h 134"/>
                        <a:gd name="T12" fmla="*/ 51 w 60"/>
                        <a:gd name="T13" fmla="*/ 98 h 134"/>
                        <a:gd name="T14" fmla="*/ 46 w 60"/>
                        <a:gd name="T15" fmla="*/ 77 h 134"/>
                        <a:gd name="T16" fmla="*/ 40 w 60"/>
                        <a:gd name="T17" fmla="*/ 60 h 134"/>
                        <a:gd name="T18" fmla="*/ 29 w 60"/>
                        <a:gd name="T19" fmla="*/ 39 h 134"/>
                        <a:gd name="T20" fmla="*/ 18 w 60"/>
                        <a:gd name="T21" fmla="*/ 23 h 134"/>
                        <a:gd name="T22" fmla="*/ 11 w 60"/>
                        <a:gd name="T23" fmla="*/ 58 h 134"/>
                        <a:gd name="T24" fmla="*/ 26 w 60"/>
                        <a:gd name="T25" fmla="*/ 78 h 134"/>
                        <a:gd name="T26" fmla="*/ 34 w 60"/>
                        <a:gd name="T27" fmla="*/ 88 h 134"/>
                        <a:gd name="T28" fmla="*/ 38 w 60"/>
                        <a:gd name="T29" fmla="*/ 133 h 134"/>
                        <a:gd name="T30" fmla="*/ 13 w 60"/>
                        <a:gd name="T31" fmla="*/ 122 h 134"/>
                        <a:gd name="T32" fmla="*/ 8 w 60"/>
                        <a:gd name="T33" fmla="*/ 105 h 134"/>
                        <a:gd name="T34" fmla="*/ 0 w 60"/>
                        <a:gd name="T35" fmla="*/ 84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134">
                          <a:moveTo>
                            <a:pt x="32" y="0"/>
                          </a:moveTo>
                          <a:lnTo>
                            <a:pt x="46" y="31"/>
                          </a:lnTo>
                          <a:lnTo>
                            <a:pt x="53" y="48"/>
                          </a:lnTo>
                          <a:lnTo>
                            <a:pt x="58" y="64"/>
                          </a:lnTo>
                          <a:lnTo>
                            <a:pt x="59" y="76"/>
                          </a:lnTo>
                          <a:lnTo>
                            <a:pt x="56" y="91"/>
                          </a:lnTo>
                          <a:lnTo>
                            <a:pt x="51" y="98"/>
                          </a:lnTo>
                          <a:lnTo>
                            <a:pt x="46" y="77"/>
                          </a:lnTo>
                          <a:lnTo>
                            <a:pt x="40" y="60"/>
                          </a:lnTo>
                          <a:lnTo>
                            <a:pt x="29" y="39"/>
                          </a:lnTo>
                          <a:lnTo>
                            <a:pt x="18" y="23"/>
                          </a:lnTo>
                          <a:lnTo>
                            <a:pt x="11" y="58"/>
                          </a:lnTo>
                          <a:lnTo>
                            <a:pt x="26" y="78"/>
                          </a:lnTo>
                          <a:lnTo>
                            <a:pt x="34" y="88"/>
                          </a:lnTo>
                          <a:lnTo>
                            <a:pt x="38" y="133"/>
                          </a:lnTo>
                          <a:lnTo>
                            <a:pt x="13" y="122"/>
                          </a:lnTo>
                          <a:lnTo>
                            <a:pt x="8" y="105"/>
                          </a:lnTo>
                          <a:lnTo>
                            <a:pt x="0" y="84"/>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9494" name="Oval 1070"/>
                <p:cNvSpPr>
                  <a:spLocks noChangeArrowheads="1"/>
                </p:cNvSpPr>
                <p:nvPr/>
              </p:nvSpPr>
              <p:spPr bwMode="auto">
                <a:xfrm>
                  <a:off x="4253" y="2281"/>
                  <a:ext cx="11" cy="12"/>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9477" name="Group 1071"/>
              <p:cNvGrpSpPr>
                <a:grpSpLocks/>
              </p:cNvGrpSpPr>
              <p:nvPr/>
            </p:nvGrpSpPr>
            <p:grpSpPr bwMode="auto">
              <a:xfrm>
                <a:off x="4040" y="2339"/>
                <a:ext cx="548" cy="674"/>
                <a:chOff x="4040" y="2339"/>
                <a:chExt cx="548" cy="674"/>
              </a:xfrm>
            </p:grpSpPr>
            <p:sp>
              <p:nvSpPr>
                <p:cNvPr id="19478" name="Freeform 1072"/>
                <p:cNvSpPr>
                  <a:spLocks/>
                </p:cNvSpPr>
                <p:nvPr/>
              </p:nvSpPr>
              <p:spPr bwMode="auto">
                <a:xfrm>
                  <a:off x="4298" y="2339"/>
                  <a:ext cx="51" cy="211"/>
                </a:xfrm>
                <a:custGeom>
                  <a:avLst/>
                  <a:gdLst>
                    <a:gd name="T0" fmla="*/ 50 w 51"/>
                    <a:gd name="T1" fmla="*/ 3 h 211"/>
                    <a:gd name="T2" fmla="*/ 10 w 51"/>
                    <a:gd name="T3" fmla="*/ 203 h 211"/>
                    <a:gd name="T4" fmla="*/ 0 w 51"/>
                    <a:gd name="T5" fmla="*/ 210 h 211"/>
                    <a:gd name="T6" fmla="*/ 42 w 51"/>
                    <a:gd name="T7" fmla="*/ 2 h 211"/>
                    <a:gd name="T8" fmla="*/ 44 w 51"/>
                    <a:gd name="T9" fmla="*/ 0 h 211"/>
                    <a:gd name="T10" fmla="*/ 48 w 51"/>
                    <a:gd name="T11" fmla="*/ 0 h 211"/>
                    <a:gd name="T12" fmla="*/ 50 w 51"/>
                    <a:gd name="T13" fmla="*/ 3 h 2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211">
                      <a:moveTo>
                        <a:pt x="50" y="3"/>
                      </a:moveTo>
                      <a:lnTo>
                        <a:pt x="10" y="203"/>
                      </a:lnTo>
                      <a:lnTo>
                        <a:pt x="0" y="210"/>
                      </a:lnTo>
                      <a:lnTo>
                        <a:pt x="42" y="2"/>
                      </a:lnTo>
                      <a:lnTo>
                        <a:pt x="44" y="0"/>
                      </a:lnTo>
                      <a:lnTo>
                        <a:pt x="48" y="0"/>
                      </a:lnTo>
                      <a:lnTo>
                        <a:pt x="50" y="3"/>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79" name="Group 1073"/>
                <p:cNvGrpSpPr>
                  <a:grpSpLocks/>
                </p:cNvGrpSpPr>
                <p:nvPr/>
              </p:nvGrpSpPr>
              <p:grpSpPr bwMode="auto">
                <a:xfrm>
                  <a:off x="4040" y="2418"/>
                  <a:ext cx="548" cy="595"/>
                  <a:chOff x="4040" y="2418"/>
                  <a:chExt cx="548" cy="595"/>
                </a:xfrm>
              </p:grpSpPr>
              <p:sp>
                <p:nvSpPr>
                  <p:cNvPr id="19483" name="Freeform 1074"/>
                  <p:cNvSpPr>
                    <a:spLocks/>
                  </p:cNvSpPr>
                  <p:nvPr/>
                </p:nvSpPr>
                <p:spPr bwMode="auto">
                  <a:xfrm>
                    <a:off x="4040" y="2418"/>
                    <a:ext cx="548" cy="595"/>
                  </a:xfrm>
                  <a:custGeom>
                    <a:avLst/>
                    <a:gdLst>
                      <a:gd name="T0" fmla="*/ 189 w 548"/>
                      <a:gd name="T1" fmla="*/ 6 h 595"/>
                      <a:gd name="T2" fmla="*/ 163 w 548"/>
                      <a:gd name="T3" fmla="*/ 12 h 595"/>
                      <a:gd name="T4" fmla="*/ 134 w 548"/>
                      <a:gd name="T5" fmla="*/ 18 h 595"/>
                      <a:gd name="T6" fmla="*/ 113 w 548"/>
                      <a:gd name="T7" fmla="*/ 25 h 595"/>
                      <a:gd name="T8" fmla="*/ 96 w 548"/>
                      <a:gd name="T9" fmla="*/ 34 h 595"/>
                      <a:gd name="T10" fmla="*/ 81 w 548"/>
                      <a:gd name="T11" fmla="*/ 46 h 595"/>
                      <a:gd name="T12" fmla="*/ 67 w 548"/>
                      <a:gd name="T13" fmla="*/ 60 h 595"/>
                      <a:gd name="T14" fmla="*/ 46 w 548"/>
                      <a:gd name="T15" fmla="*/ 90 h 595"/>
                      <a:gd name="T16" fmla="*/ 0 w 548"/>
                      <a:gd name="T17" fmla="*/ 170 h 595"/>
                      <a:gd name="T18" fmla="*/ 13 w 548"/>
                      <a:gd name="T19" fmla="*/ 183 h 595"/>
                      <a:gd name="T20" fmla="*/ 134 w 548"/>
                      <a:gd name="T21" fmla="*/ 241 h 595"/>
                      <a:gd name="T22" fmla="*/ 130 w 548"/>
                      <a:gd name="T23" fmla="*/ 366 h 595"/>
                      <a:gd name="T24" fmla="*/ 119 w 548"/>
                      <a:gd name="T25" fmla="*/ 458 h 595"/>
                      <a:gd name="T26" fmla="*/ 88 w 548"/>
                      <a:gd name="T27" fmla="*/ 546 h 595"/>
                      <a:gd name="T28" fmla="*/ 515 w 548"/>
                      <a:gd name="T29" fmla="*/ 594 h 595"/>
                      <a:gd name="T30" fmla="*/ 447 w 548"/>
                      <a:gd name="T31" fmla="*/ 370 h 595"/>
                      <a:gd name="T32" fmla="*/ 469 w 548"/>
                      <a:gd name="T33" fmla="*/ 347 h 595"/>
                      <a:gd name="T34" fmla="*/ 481 w 548"/>
                      <a:gd name="T35" fmla="*/ 311 h 595"/>
                      <a:gd name="T36" fmla="*/ 482 w 548"/>
                      <a:gd name="T37" fmla="*/ 276 h 595"/>
                      <a:gd name="T38" fmla="*/ 485 w 548"/>
                      <a:gd name="T39" fmla="*/ 245 h 595"/>
                      <a:gd name="T40" fmla="*/ 507 w 548"/>
                      <a:gd name="T41" fmla="*/ 78 h 595"/>
                      <a:gd name="T42" fmla="*/ 492 w 548"/>
                      <a:gd name="T43" fmla="*/ 49 h 595"/>
                      <a:gd name="T44" fmla="*/ 465 w 548"/>
                      <a:gd name="T45" fmla="*/ 32 h 595"/>
                      <a:gd name="T46" fmla="*/ 385 w 548"/>
                      <a:gd name="T47" fmla="*/ 7 h 595"/>
                      <a:gd name="T48" fmla="*/ 370 w 548"/>
                      <a:gd name="T49" fmla="*/ 3 h 595"/>
                      <a:gd name="T50" fmla="*/ 356 w 548"/>
                      <a:gd name="T51" fmla="*/ 0 h 595"/>
                      <a:gd name="T52" fmla="*/ 360 w 548"/>
                      <a:gd name="T53" fmla="*/ 16 h 595"/>
                      <a:gd name="T54" fmla="*/ 370 w 548"/>
                      <a:gd name="T55" fmla="*/ 32 h 595"/>
                      <a:gd name="T56" fmla="*/ 380 w 548"/>
                      <a:gd name="T57" fmla="*/ 51 h 595"/>
                      <a:gd name="T58" fmla="*/ 386 w 548"/>
                      <a:gd name="T59" fmla="*/ 66 h 595"/>
                      <a:gd name="T60" fmla="*/ 387 w 548"/>
                      <a:gd name="T61" fmla="*/ 85 h 595"/>
                      <a:gd name="T62" fmla="*/ 381 w 548"/>
                      <a:gd name="T63" fmla="*/ 105 h 595"/>
                      <a:gd name="T64" fmla="*/ 368 w 548"/>
                      <a:gd name="T65" fmla="*/ 119 h 595"/>
                      <a:gd name="T66" fmla="*/ 347 w 548"/>
                      <a:gd name="T67" fmla="*/ 131 h 595"/>
                      <a:gd name="T68" fmla="*/ 325 w 548"/>
                      <a:gd name="T69" fmla="*/ 138 h 595"/>
                      <a:gd name="T70" fmla="*/ 299 w 548"/>
                      <a:gd name="T71" fmla="*/ 138 h 595"/>
                      <a:gd name="T72" fmla="*/ 276 w 548"/>
                      <a:gd name="T73" fmla="*/ 131 h 595"/>
                      <a:gd name="T74" fmla="*/ 247 w 548"/>
                      <a:gd name="T75" fmla="*/ 115 h 595"/>
                      <a:gd name="T76" fmla="*/ 228 w 548"/>
                      <a:gd name="T77" fmla="*/ 98 h 595"/>
                      <a:gd name="T78" fmla="*/ 218 w 548"/>
                      <a:gd name="T79" fmla="*/ 75 h 595"/>
                      <a:gd name="T80" fmla="*/ 209 w 548"/>
                      <a:gd name="T81" fmla="*/ 49 h 595"/>
                      <a:gd name="T82" fmla="*/ 200 w 548"/>
                      <a:gd name="T83" fmla="*/ 20 h 595"/>
                      <a:gd name="T84" fmla="*/ 199 w 548"/>
                      <a:gd name="T85" fmla="*/ 3 h 5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8" h="595">
                        <a:moveTo>
                          <a:pt x="199" y="3"/>
                        </a:moveTo>
                        <a:lnTo>
                          <a:pt x="189" y="6"/>
                        </a:lnTo>
                        <a:lnTo>
                          <a:pt x="176" y="9"/>
                        </a:lnTo>
                        <a:lnTo>
                          <a:pt x="163" y="12"/>
                        </a:lnTo>
                        <a:lnTo>
                          <a:pt x="148" y="15"/>
                        </a:lnTo>
                        <a:lnTo>
                          <a:pt x="134" y="18"/>
                        </a:lnTo>
                        <a:lnTo>
                          <a:pt x="122" y="22"/>
                        </a:lnTo>
                        <a:lnTo>
                          <a:pt x="113" y="25"/>
                        </a:lnTo>
                        <a:lnTo>
                          <a:pt x="105" y="29"/>
                        </a:lnTo>
                        <a:lnTo>
                          <a:pt x="96" y="34"/>
                        </a:lnTo>
                        <a:lnTo>
                          <a:pt x="88" y="40"/>
                        </a:lnTo>
                        <a:lnTo>
                          <a:pt x="81" y="46"/>
                        </a:lnTo>
                        <a:lnTo>
                          <a:pt x="74" y="52"/>
                        </a:lnTo>
                        <a:lnTo>
                          <a:pt x="67" y="60"/>
                        </a:lnTo>
                        <a:lnTo>
                          <a:pt x="59" y="70"/>
                        </a:lnTo>
                        <a:lnTo>
                          <a:pt x="46" y="90"/>
                        </a:lnTo>
                        <a:lnTo>
                          <a:pt x="26" y="126"/>
                        </a:lnTo>
                        <a:lnTo>
                          <a:pt x="0" y="170"/>
                        </a:lnTo>
                        <a:lnTo>
                          <a:pt x="3" y="176"/>
                        </a:lnTo>
                        <a:lnTo>
                          <a:pt x="13" y="183"/>
                        </a:lnTo>
                        <a:lnTo>
                          <a:pt x="130" y="227"/>
                        </a:lnTo>
                        <a:lnTo>
                          <a:pt x="134" y="241"/>
                        </a:lnTo>
                        <a:lnTo>
                          <a:pt x="135" y="294"/>
                        </a:lnTo>
                        <a:lnTo>
                          <a:pt x="130" y="366"/>
                        </a:lnTo>
                        <a:lnTo>
                          <a:pt x="125" y="422"/>
                        </a:lnTo>
                        <a:lnTo>
                          <a:pt x="119" y="458"/>
                        </a:lnTo>
                        <a:lnTo>
                          <a:pt x="107" y="506"/>
                        </a:lnTo>
                        <a:lnTo>
                          <a:pt x="88" y="546"/>
                        </a:lnTo>
                        <a:lnTo>
                          <a:pt x="62" y="594"/>
                        </a:lnTo>
                        <a:lnTo>
                          <a:pt x="515" y="594"/>
                        </a:lnTo>
                        <a:lnTo>
                          <a:pt x="467" y="473"/>
                        </a:lnTo>
                        <a:lnTo>
                          <a:pt x="447" y="370"/>
                        </a:lnTo>
                        <a:lnTo>
                          <a:pt x="457" y="360"/>
                        </a:lnTo>
                        <a:lnTo>
                          <a:pt x="469" y="347"/>
                        </a:lnTo>
                        <a:lnTo>
                          <a:pt x="477" y="331"/>
                        </a:lnTo>
                        <a:lnTo>
                          <a:pt x="481" y="311"/>
                        </a:lnTo>
                        <a:lnTo>
                          <a:pt x="482" y="293"/>
                        </a:lnTo>
                        <a:lnTo>
                          <a:pt x="482" y="276"/>
                        </a:lnTo>
                        <a:lnTo>
                          <a:pt x="483" y="263"/>
                        </a:lnTo>
                        <a:lnTo>
                          <a:pt x="485" y="245"/>
                        </a:lnTo>
                        <a:lnTo>
                          <a:pt x="547" y="193"/>
                        </a:lnTo>
                        <a:lnTo>
                          <a:pt x="507" y="78"/>
                        </a:lnTo>
                        <a:lnTo>
                          <a:pt x="501" y="61"/>
                        </a:lnTo>
                        <a:lnTo>
                          <a:pt x="492" y="49"/>
                        </a:lnTo>
                        <a:lnTo>
                          <a:pt x="480" y="39"/>
                        </a:lnTo>
                        <a:lnTo>
                          <a:pt x="465" y="32"/>
                        </a:lnTo>
                        <a:lnTo>
                          <a:pt x="397" y="11"/>
                        </a:lnTo>
                        <a:lnTo>
                          <a:pt x="385" y="7"/>
                        </a:lnTo>
                        <a:lnTo>
                          <a:pt x="377" y="4"/>
                        </a:lnTo>
                        <a:lnTo>
                          <a:pt x="370" y="3"/>
                        </a:lnTo>
                        <a:lnTo>
                          <a:pt x="363" y="1"/>
                        </a:lnTo>
                        <a:lnTo>
                          <a:pt x="356" y="0"/>
                        </a:lnTo>
                        <a:lnTo>
                          <a:pt x="356" y="10"/>
                        </a:lnTo>
                        <a:lnTo>
                          <a:pt x="360" y="16"/>
                        </a:lnTo>
                        <a:lnTo>
                          <a:pt x="364" y="24"/>
                        </a:lnTo>
                        <a:lnTo>
                          <a:pt x="370" y="32"/>
                        </a:lnTo>
                        <a:lnTo>
                          <a:pt x="375" y="40"/>
                        </a:lnTo>
                        <a:lnTo>
                          <a:pt x="380" y="51"/>
                        </a:lnTo>
                        <a:lnTo>
                          <a:pt x="383" y="59"/>
                        </a:lnTo>
                        <a:lnTo>
                          <a:pt x="386" y="66"/>
                        </a:lnTo>
                        <a:lnTo>
                          <a:pt x="387" y="75"/>
                        </a:lnTo>
                        <a:lnTo>
                          <a:pt x="387" y="85"/>
                        </a:lnTo>
                        <a:lnTo>
                          <a:pt x="385" y="95"/>
                        </a:lnTo>
                        <a:lnTo>
                          <a:pt x="381" y="105"/>
                        </a:lnTo>
                        <a:lnTo>
                          <a:pt x="376" y="113"/>
                        </a:lnTo>
                        <a:lnTo>
                          <a:pt x="368" y="119"/>
                        </a:lnTo>
                        <a:lnTo>
                          <a:pt x="358" y="126"/>
                        </a:lnTo>
                        <a:lnTo>
                          <a:pt x="347" y="131"/>
                        </a:lnTo>
                        <a:lnTo>
                          <a:pt x="336" y="135"/>
                        </a:lnTo>
                        <a:lnTo>
                          <a:pt x="325" y="138"/>
                        </a:lnTo>
                        <a:lnTo>
                          <a:pt x="314" y="140"/>
                        </a:lnTo>
                        <a:lnTo>
                          <a:pt x="299" y="138"/>
                        </a:lnTo>
                        <a:lnTo>
                          <a:pt x="288" y="135"/>
                        </a:lnTo>
                        <a:lnTo>
                          <a:pt x="276" y="131"/>
                        </a:lnTo>
                        <a:lnTo>
                          <a:pt x="262" y="124"/>
                        </a:lnTo>
                        <a:lnTo>
                          <a:pt x="247" y="115"/>
                        </a:lnTo>
                        <a:lnTo>
                          <a:pt x="238" y="109"/>
                        </a:lnTo>
                        <a:lnTo>
                          <a:pt x="228" y="98"/>
                        </a:lnTo>
                        <a:lnTo>
                          <a:pt x="224" y="87"/>
                        </a:lnTo>
                        <a:lnTo>
                          <a:pt x="218" y="75"/>
                        </a:lnTo>
                        <a:lnTo>
                          <a:pt x="213" y="63"/>
                        </a:lnTo>
                        <a:lnTo>
                          <a:pt x="209" y="49"/>
                        </a:lnTo>
                        <a:lnTo>
                          <a:pt x="206" y="36"/>
                        </a:lnTo>
                        <a:lnTo>
                          <a:pt x="200" y="20"/>
                        </a:lnTo>
                        <a:lnTo>
                          <a:pt x="198" y="9"/>
                        </a:lnTo>
                        <a:lnTo>
                          <a:pt x="199" y="3"/>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84" name="Group 1075"/>
                  <p:cNvGrpSpPr>
                    <a:grpSpLocks/>
                  </p:cNvGrpSpPr>
                  <p:nvPr/>
                </p:nvGrpSpPr>
                <p:grpSpPr bwMode="auto">
                  <a:xfrm>
                    <a:off x="4059" y="2514"/>
                    <a:ext cx="296" cy="437"/>
                    <a:chOff x="4059" y="2514"/>
                    <a:chExt cx="296" cy="437"/>
                  </a:xfrm>
                </p:grpSpPr>
                <p:sp>
                  <p:nvSpPr>
                    <p:cNvPr id="19486" name="Freeform 1076"/>
                    <p:cNvSpPr>
                      <a:spLocks/>
                    </p:cNvSpPr>
                    <p:nvPr/>
                  </p:nvSpPr>
                  <p:spPr bwMode="auto">
                    <a:xfrm>
                      <a:off x="4059" y="2514"/>
                      <a:ext cx="296" cy="437"/>
                    </a:xfrm>
                    <a:custGeom>
                      <a:avLst/>
                      <a:gdLst>
                        <a:gd name="T0" fmla="*/ 3 w 296"/>
                        <a:gd name="T1" fmla="*/ 102 h 437"/>
                        <a:gd name="T2" fmla="*/ 0 w 296"/>
                        <a:gd name="T3" fmla="*/ 160 h 437"/>
                        <a:gd name="T4" fmla="*/ 5 w 296"/>
                        <a:gd name="T5" fmla="*/ 266 h 437"/>
                        <a:gd name="T6" fmla="*/ 0 w 296"/>
                        <a:gd name="T7" fmla="*/ 321 h 437"/>
                        <a:gd name="T8" fmla="*/ 7 w 296"/>
                        <a:gd name="T9" fmla="*/ 382 h 437"/>
                        <a:gd name="T10" fmla="*/ 28 w 296"/>
                        <a:gd name="T11" fmla="*/ 436 h 437"/>
                        <a:gd name="T12" fmla="*/ 83 w 296"/>
                        <a:gd name="T13" fmla="*/ 430 h 437"/>
                        <a:gd name="T14" fmla="*/ 147 w 296"/>
                        <a:gd name="T15" fmla="*/ 387 h 437"/>
                        <a:gd name="T16" fmla="*/ 251 w 296"/>
                        <a:gd name="T17" fmla="*/ 230 h 437"/>
                        <a:gd name="T18" fmla="*/ 272 w 296"/>
                        <a:gd name="T19" fmla="*/ 198 h 437"/>
                        <a:gd name="T20" fmla="*/ 279 w 296"/>
                        <a:gd name="T21" fmla="*/ 181 h 437"/>
                        <a:gd name="T22" fmla="*/ 289 w 296"/>
                        <a:gd name="T23" fmla="*/ 147 h 437"/>
                        <a:gd name="T24" fmla="*/ 289 w 296"/>
                        <a:gd name="T25" fmla="*/ 136 h 437"/>
                        <a:gd name="T26" fmla="*/ 282 w 296"/>
                        <a:gd name="T27" fmla="*/ 124 h 437"/>
                        <a:gd name="T28" fmla="*/ 272 w 296"/>
                        <a:gd name="T29" fmla="*/ 112 h 437"/>
                        <a:gd name="T30" fmla="*/ 267 w 296"/>
                        <a:gd name="T31" fmla="*/ 101 h 437"/>
                        <a:gd name="T32" fmla="*/ 267 w 296"/>
                        <a:gd name="T33" fmla="*/ 91 h 437"/>
                        <a:gd name="T34" fmla="*/ 279 w 296"/>
                        <a:gd name="T35" fmla="*/ 94 h 437"/>
                        <a:gd name="T36" fmla="*/ 285 w 296"/>
                        <a:gd name="T37" fmla="*/ 108 h 437"/>
                        <a:gd name="T38" fmla="*/ 290 w 296"/>
                        <a:gd name="T39" fmla="*/ 115 h 437"/>
                        <a:gd name="T40" fmla="*/ 295 w 296"/>
                        <a:gd name="T41" fmla="*/ 113 h 437"/>
                        <a:gd name="T42" fmla="*/ 294 w 296"/>
                        <a:gd name="T43" fmla="*/ 99 h 437"/>
                        <a:gd name="T44" fmla="*/ 291 w 296"/>
                        <a:gd name="T45" fmla="*/ 72 h 437"/>
                        <a:gd name="T46" fmla="*/ 287 w 296"/>
                        <a:gd name="T47" fmla="*/ 59 h 437"/>
                        <a:gd name="T48" fmla="*/ 279 w 296"/>
                        <a:gd name="T49" fmla="*/ 53 h 437"/>
                        <a:gd name="T50" fmla="*/ 271 w 296"/>
                        <a:gd name="T51" fmla="*/ 29 h 437"/>
                        <a:gd name="T52" fmla="*/ 267 w 296"/>
                        <a:gd name="T53" fmla="*/ 13 h 437"/>
                        <a:gd name="T54" fmla="*/ 263 w 296"/>
                        <a:gd name="T55" fmla="*/ 2 h 437"/>
                        <a:gd name="T56" fmla="*/ 254 w 296"/>
                        <a:gd name="T57" fmla="*/ 0 h 437"/>
                        <a:gd name="T58" fmla="*/ 216 w 296"/>
                        <a:gd name="T59" fmla="*/ 57 h 437"/>
                        <a:gd name="T60" fmla="*/ 205 w 296"/>
                        <a:gd name="T61" fmla="*/ 72 h 437"/>
                        <a:gd name="T62" fmla="*/ 203 w 296"/>
                        <a:gd name="T63" fmla="*/ 82 h 437"/>
                        <a:gd name="T64" fmla="*/ 216 w 296"/>
                        <a:gd name="T65" fmla="*/ 129 h 437"/>
                        <a:gd name="T66" fmla="*/ 229 w 296"/>
                        <a:gd name="T67" fmla="*/ 172 h 437"/>
                        <a:gd name="T68" fmla="*/ 114 w 296"/>
                        <a:gd name="T69" fmla="*/ 267 h 437"/>
                        <a:gd name="T70" fmla="*/ 114 w 296"/>
                        <a:gd name="T71" fmla="*/ 132 h 4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 h="437">
                          <a:moveTo>
                            <a:pt x="10" y="75"/>
                          </a:moveTo>
                          <a:lnTo>
                            <a:pt x="3" y="102"/>
                          </a:lnTo>
                          <a:lnTo>
                            <a:pt x="1" y="122"/>
                          </a:lnTo>
                          <a:lnTo>
                            <a:pt x="0" y="160"/>
                          </a:lnTo>
                          <a:lnTo>
                            <a:pt x="5" y="207"/>
                          </a:lnTo>
                          <a:lnTo>
                            <a:pt x="5" y="266"/>
                          </a:lnTo>
                          <a:lnTo>
                            <a:pt x="2" y="295"/>
                          </a:lnTo>
                          <a:lnTo>
                            <a:pt x="0" y="321"/>
                          </a:lnTo>
                          <a:lnTo>
                            <a:pt x="1" y="353"/>
                          </a:lnTo>
                          <a:lnTo>
                            <a:pt x="7" y="382"/>
                          </a:lnTo>
                          <a:lnTo>
                            <a:pt x="14" y="412"/>
                          </a:lnTo>
                          <a:lnTo>
                            <a:pt x="28" y="436"/>
                          </a:lnTo>
                          <a:lnTo>
                            <a:pt x="57" y="433"/>
                          </a:lnTo>
                          <a:lnTo>
                            <a:pt x="83" y="430"/>
                          </a:lnTo>
                          <a:lnTo>
                            <a:pt x="118" y="419"/>
                          </a:lnTo>
                          <a:lnTo>
                            <a:pt x="147" y="387"/>
                          </a:lnTo>
                          <a:lnTo>
                            <a:pt x="166" y="360"/>
                          </a:lnTo>
                          <a:lnTo>
                            <a:pt x="251" y="230"/>
                          </a:lnTo>
                          <a:lnTo>
                            <a:pt x="269" y="205"/>
                          </a:lnTo>
                          <a:lnTo>
                            <a:pt x="272" y="198"/>
                          </a:lnTo>
                          <a:lnTo>
                            <a:pt x="275" y="189"/>
                          </a:lnTo>
                          <a:lnTo>
                            <a:pt x="279" y="181"/>
                          </a:lnTo>
                          <a:lnTo>
                            <a:pt x="281" y="172"/>
                          </a:lnTo>
                          <a:lnTo>
                            <a:pt x="289" y="147"/>
                          </a:lnTo>
                          <a:lnTo>
                            <a:pt x="290" y="142"/>
                          </a:lnTo>
                          <a:lnTo>
                            <a:pt x="289" y="136"/>
                          </a:lnTo>
                          <a:lnTo>
                            <a:pt x="286" y="130"/>
                          </a:lnTo>
                          <a:lnTo>
                            <a:pt x="282" y="124"/>
                          </a:lnTo>
                          <a:lnTo>
                            <a:pt x="278" y="118"/>
                          </a:lnTo>
                          <a:lnTo>
                            <a:pt x="272" y="112"/>
                          </a:lnTo>
                          <a:lnTo>
                            <a:pt x="271" y="106"/>
                          </a:lnTo>
                          <a:lnTo>
                            <a:pt x="267" y="101"/>
                          </a:lnTo>
                          <a:lnTo>
                            <a:pt x="258" y="95"/>
                          </a:lnTo>
                          <a:lnTo>
                            <a:pt x="267" y="91"/>
                          </a:lnTo>
                          <a:lnTo>
                            <a:pt x="275" y="89"/>
                          </a:lnTo>
                          <a:lnTo>
                            <a:pt x="279" y="94"/>
                          </a:lnTo>
                          <a:lnTo>
                            <a:pt x="283" y="102"/>
                          </a:lnTo>
                          <a:lnTo>
                            <a:pt x="285" y="108"/>
                          </a:lnTo>
                          <a:lnTo>
                            <a:pt x="287" y="112"/>
                          </a:lnTo>
                          <a:lnTo>
                            <a:pt x="290" y="115"/>
                          </a:lnTo>
                          <a:lnTo>
                            <a:pt x="294" y="117"/>
                          </a:lnTo>
                          <a:lnTo>
                            <a:pt x="295" y="113"/>
                          </a:lnTo>
                          <a:lnTo>
                            <a:pt x="295" y="107"/>
                          </a:lnTo>
                          <a:lnTo>
                            <a:pt x="294" y="99"/>
                          </a:lnTo>
                          <a:lnTo>
                            <a:pt x="293" y="86"/>
                          </a:lnTo>
                          <a:lnTo>
                            <a:pt x="291" y="72"/>
                          </a:lnTo>
                          <a:lnTo>
                            <a:pt x="288" y="69"/>
                          </a:lnTo>
                          <a:lnTo>
                            <a:pt x="287" y="59"/>
                          </a:lnTo>
                          <a:lnTo>
                            <a:pt x="286" y="55"/>
                          </a:lnTo>
                          <a:lnTo>
                            <a:pt x="279" y="53"/>
                          </a:lnTo>
                          <a:lnTo>
                            <a:pt x="275" y="39"/>
                          </a:lnTo>
                          <a:lnTo>
                            <a:pt x="271" y="29"/>
                          </a:lnTo>
                          <a:lnTo>
                            <a:pt x="268" y="20"/>
                          </a:lnTo>
                          <a:lnTo>
                            <a:pt x="267" y="13"/>
                          </a:lnTo>
                          <a:lnTo>
                            <a:pt x="266" y="7"/>
                          </a:lnTo>
                          <a:lnTo>
                            <a:pt x="263" y="2"/>
                          </a:lnTo>
                          <a:lnTo>
                            <a:pt x="258" y="0"/>
                          </a:lnTo>
                          <a:lnTo>
                            <a:pt x="254" y="0"/>
                          </a:lnTo>
                          <a:lnTo>
                            <a:pt x="250" y="18"/>
                          </a:lnTo>
                          <a:lnTo>
                            <a:pt x="216" y="57"/>
                          </a:lnTo>
                          <a:lnTo>
                            <a:pt x="209" y="67"/>
                          </a:lnTo>
                          <a:lnTo>
                            <a:pt x="205" y="72"/>
                          </a:lnTo>
                          <a:lnTo>
                            <a:pt x="203" y="77"/>
                          </a:lnTo>
                          <a:lnTo>
                            <a:pt x="203" y="82"/>
                          </a:lnTo>
                          <a:lnTo>
                            <a:pt x="209" y="99"/>
                          </a:lnTo>
                          <a:lnTo>
                            <a:pt x="216" y="129"/>
                          </a:lnTo>
                          <a:lnTo>
                            <a:pt x="224" y="146"/>
                          </a:lnTo>
                          <a:lnTo>
                            <a:pt x="229" y="172"/>
                          </a:lnTo>
                          <a:lnTo>
                            <a:pt x="179" y="212"/>
                          </a:lnTo>
                          <a:lnTo>
                            <a:pt x="114" y="267"/>
                          </a:lnTo>
                          <a:lnTo>
                            <a:pt x="117" y="202"/>
                          </a:lnTo>
                          <a:lnTo>
                            <a:pt x="114" y="132"/>
                          </a:lnTo>
                          <a:lnTo>
                            <a:pt x="10" y="7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7" name="Freeform 1077"/>
                    <p:cNvSpPr>
                      <a:spLocks/>
                    </p:cNvSpPr>
                    <p:nvPr/>
                  </p:nvSpPr>
                  <p:spPr bwMode="auto">
                    <a:xfrm>
                      <a:off x="4296" y="2568"/>
                      <a:ext cx="43" cy="17"/>
                    </a:xfrm>
                    <a:custGeom>
                      <a:avLst/>
                      <a:gdLst>
                        <a:gd name="T0" fmla="*/ 0 w 43"/>
                        <a:gd name="T1" fmla="*/ 16 h 17"/>
                        <a:gd name="T2" fmla="*/ 27 w 43"/>
                        <a:gd name="T3" fmla="*/ 0 h 17"/>
                        <a:gd name="T4" fmla="*/ 42 w 43"/>
                        <a:gd name="T5" fmla="*/ 0 h 17"/>
                        <a:gd name="T6" fmla="*/ 0 60000 65536"/>
                        <a:gd name="T7" fmla="*/ 0 60000 65536"/>
                        <a:gd name="T8" fmla="*/ 0 60000 65536"/>
                      </a:gdLst>
                      <a:ahLst/>
                      <a:cxnLst>
                        <a:cxn ang="T6">
                          <a:pos x="T0" y="T1"/>
                        </a:cxn>
                        <a:cxn ang="T7">
                          <a:pos x="T2" y="T3"/>
                        </a:cxn>
                        <a:cxn ang="T8">
                          <a:pos x="T4" y="T5"/>
                        </a:cxn>
                      </a:cxnLst>
                      <a:rect l="0" t="0" r="r" b="b"/>
                      <a:pathLst>
                        <a:path w="43" h="17">
                          <a:moveTo>
                            <a:pt x="0" y="16"/>
                          </a:moveTo>
                          <a:lnTo>
                            <a:pt x="27" y="0"/>
                          </a:lnTo>
                          <a:lnTo>
                            <a:pt x="42"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8" name="Freeform 1078"/>
                    <p:cNvSpPr>
                      <a:spLocks/>
                    </p:cNvSpPr>
                    <p:nvPr/>
                  </p:nvSpPr>
                  <p:spPr bwMode="auto">
                    <a:xfrm>
                      <a:off x="4290" y="2586"/>
                      <a:ext cx="56" cy="17"/>
                    </a:xfrm>
                    <a:custGeom>
                      <a:avLst/>
                      <a:gdLst>
                        <a:gd name="T0" fmla="*/ 0 w 56"/>
                        <a:gd name="T1" fmla="*/ 16 h 17"/>
                        <a:gd name="T2" fmla="*/ 32 w 56"/>
                        <a:gd name="T3" fmla="*/ 4 h 17"/>
                        <a:gd name="T4" fmla="*/ 55 w 56"/>
                        <a:gd name="T5" fmla="*/ 0 h 17"/>
                        <a:gd name="T6" fmla="*/ 0 60000 65536"/>
                        <a:gd name="T7" fmla="*/ 0 60000 65536"/>
                        <a:gd name="T8" fmla="*/ 0 60000 65536"/>
                      </a:gdLst>
                      <a:ahLst/>
                      <a:cxnLst>
                        <a:cxn ang="T6">
                          <a:pos x="T0" y="T1"/>
                        </a:cxn>
                        <a:cxn ang="T7">
                          <a:pos x="T2" y="T3"/>
                        </a:cxn>
                        <a:cxn ang="T8">
                          <a:pos x="T4" y="T5"/>
                        </a:cxn>
                      </a:cxnLst>
                      <a:rect l="0" t="0" r="r" b="b"/>
                      <a:pathLst>
                        <a:path w="56" h="17">
                          <a:moveTo>
                            <a:pt x="0" y="16"/>
                          </a:moveTo>
                          <a:lnTo>
                            <a:pt x="32" y="4"/>
                          </a:lnTo>
                          <a:lnTo>
                            <a:pt x="55"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9" name="Freeform 1079"/>
                    <p:cNvSpPr>
                      <a:spLocks/>
                    </p:cNvSpPr>
                    <p:nvPr/>
                  </p:nvSpPr>
                  <p:spPr bwMode="auto">
                    <a:xfrm>
                      <a:off x="4295" y="2560"/>
                      <a:ext cx="25" cy="17"/>
                    </a:xfrm>
                    <a:custGeom>
                      <a:avLst/>
                      <a:gdLst>
                        <a:gd name="T0" fmla="*/ 0 w 25"/>
                        <a:gd name="T1" fmla="*/ 16 h 17"/>
                        <a:gd name="T2" fmla="*/ 20 w 25"/>
                        <a:gd name="T3" fmla="*/ 0 h 17"/>
                        <a:gd name="T4" fmla="*/ 24 w 25"/>
                        <a:gd name="T5" fmla="*/ 8 h 17"/>
                        <a:gd name="T6" fmla="*/ 0 60000 65536"/>
                        <a:gd name="T7" fmla="*/ 0 60000 65536"/>
                        <a:gd name="T8" fmla="*/ 0 60000 65536"/>
                      </a:gdLst>
                      <a:ahLst/>
                      <a:cxnLst>
                        <a:cxn ang="T6">
                          <a:pos x="T0" y="T1"/>
                        </a:cxn>
                        <a:cxn ang="T7">
                          <a:pos x="T2" y="T3"/>
                        </a:cxn>
                        <a:cxn ang="T8">
                          <a:pos x="T4" y="T5"/>
                        </a:cxn>
                      </a:cxnLst>
                      <a:rect l="0" t="0" r="r" b="b"/>
                      <a:pathLst>
                        <a:path w="25" h="17">
                          <a:moveTo>
                            <a:pt x="0" y="16"/>
                          </a:moveTo>
                          <a:lnTo>
                            <a:pt x="20" y="0"/>
                          </a:lnTo>
                          <a:lnTo>
                            <a:pt x="24"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0" name="Line 1080"/>
                    <p:cNvSpPr>
                      <a:spLocks noChangeShapeType="1"/>
                    </p:cNvSpPr>
                    <p:nvPr/>
                  </p:nvSpPr>
                  <p:spPr bwMode="auto">
                    <a:xfrm flipH="1" flipV="1">
                      <a:off x="4313" y="2531"/>
                      <a:ext cx="12" cy="5"/>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85" name="Freeform 1081"/>
                  <p:cNvSpPr>
                    <a:spLocks/>
                  </p:cNvSpPr>
                  <p:nvPr/>
                </p:nvSpPr>
                <p:spPr bwMode="auto">
                  <a:xfrm>
                    <a:off x="4040" y="2565"/>
                    <a:ext cx="141" cy="87"/>
                  </a:xfrm>
                  <a:custGeom>
                    <a:avLst/>
                    <a:gdLst>
                      <a:gd name="T0" fmla="*/ 64 w 141"/>
                      <a:gd name="T1" fmla="*/ 32 h 87"/>
                      <a:gd name="T2" fmla="*/ 12 w 141"/>
                      <a:gd name="T3" fmla="*/ 0 h 87"/>
                      <a:gd name="T4" fmla="*/ 0 w 141"/>
                      <a:gd name="T5" fmla="*/ 23 h 87"/>
                      <a:gd name="T6" fmla="*/ 3 w 141"/>
                      <a:gd name="T7" fmla="*/ 29 h 87"/>
                      <a:gd name="T8" fmla="*/ 13 w 141"/>
                      <a:gd name="T9" fmla="*/ 36 h 87"/>
                      <a:gd name="T10" fmla="*/ 140 w 141"/>
                      <a:gd name="T11" fmla="*/ 86 h 87"/>
                      <a:gd name="T12" fmla="*/ 140 w 141"/>
                      <a:gd name="T13" fmla="*/ 74 h 87"/>
                      <a:gd name="T14" fmla="*/ 64 w 141"/>
                      <a:gd name="T15" fmla="*/ 32 h 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1" h="87">
                        <a:moveTo>
                          <a:pt x="64" y="32"/>
                        </a:moveTo>
                        <a:lnTo>
                          <a:pt x="12" y="0"/>
                        </a:lnTo>
                        <a:lnTo>
                          <a:pt x="0" y="23"/>
                        </a:lnTo>
                        <a:lnTo>
                          <a:pt x="3" y="29"/>
                        </a:lnTo>
                        <a:lnTo>
                          <a:pt x="13" y="36"/>
                        </a:lnTo>
                        <a:lnTo>
                          <a:pt x="140" y="86"/>
                        </a:lnTo>
                        <a:lnTo>
                          <a:pt x="140" y="74"/>
                        </a:lnTo>
                        <a:lnTo>
                          <a:pt x="64" y="32"/>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80" name="Group 1082"/>
                <p:cNvGrpSpPr>
                  <a:grpSpLocks/>
                </p:cNvGrpSpPr>
                <p:nvPr/>
              </p:nvGrpSpPr>
              <p:grpSpPr bwMode="auto">
                <a:xfrm>
                  <a:off x="4270" y="2470"/>
                  <a:ext cx="57" cy="102"/>
                  <a:chOff x="4270" y="2470"/>
                  <a:chExt cx="57" cy="102"/>
                </a:xfrm>
              </p:grpSpPr>
              <p:sp>
                <p:nvSpPr>
                  <p:cNvPr id="19481" name="Freeform 1083"/>
                  <p:cNvSpPr>
                    <a:spLocks/>
                  </p:cNvSpPr>
                  <p:nvPr/>
                </p:nvSpPr>
                <p:spPr bwMode="auto">
                  <a:xfrm>
                    <a:off x="4270" y="2472"/>
                    <a:ext cx="54" cy="100"/>
                  </a:xfrm>
                  <a:custGeom>
                    <a:avLst/>
                    <a:gdLst>
                      <a:gd name="T0" fmla="*/ 51 w 54"/>
                      <a:gd name="T1" fmla="*/ 0 h 100"/>
                      <a:gd name="T2" fmla="*/ 34 w 54"/>
                      <a:gd name="T3" fmla="*/ 6 h 100"/>
                      <a:gd name="T4" fmla="*/ 18 w 54"/>
                      <a:gd name="T5" fmla="*/ 14 h 100"/>
                      <a:gd name="T6" fmla="*/ 8 w 54"/>
                      <a:gd name="T7" fmla="*/ 31 h 100"/>
                      <a:gd name="T8" fmla="*/ 0 w 54"/>
                      <a:gd name="T9" fmla="*/ 43 h 100"/>
                      <a:gd name="T10" fmla="*/ 2 w 54"/>
                      <a:gd name="T11" fmla="*/ 56 h 100"/>
                      <a:gd name="T12" fmla="*/ 3 w 54"/>
                      <a:gd name="T13" fmla="*/ 82 h 100"/>
                      <a:gd name="T14" fmla="*/ 6 w 54"/>
                      <a:gd name="T15" fmla="*/ 99 h 100"/>
                      <a:gd name="T16" fmla="*/ 24 w 54"/>
                      <a:gd name="T17" fmla="*/ 80 h 100"/>
                      <a:gd name="T18" fmla="*/ 24 w 54"/>
                      <a:gd name="T19" fmla="*/ 64 h 100"/>
                      <a:gd name="T20" fmla="*/ 23 w 54"/>
                      <a:gd name="T21" fmla="*/ 56 h 100"/>
                      <a:gd name="T22" fmla="*/ 21 w 54"/>
                      <a:gd name="T23" fmla="*/ 51 h 100"/>
                      <a:gd name="T24" fmla="*/ 24 w 54"/>
                      <a:gd name="T25" fmla="*/ 49 h 100"/>
                      <a:gd name="T26" fmla="*/ 27 w 54"/>
                      <a:gd name="T27" fmla="*/ 45 h 100"/>
                      <a:gd name="T28" fmla="*/ 31 w 54"/>
                      <a:gd name="T29" fmla="*/ 38 h 100"/>
                      <a:gd name="T30" fmla="*/ 33 w 54"/>
                      <a:gd name="T31" fmla="*/ 31 h 100"/>
                      <a:gd name="T32" fmla="*/ 35 w 54"/>
                      <a:gd name="T33" fmla="*/ 25 h 100"/>
                      <a:gd name="T34" fmla="*/ 40 w 54"/>
                      <a:gd name="T35" fmla="*/ 24 h 100"/>
                      <a:gd name="T36" fmla="*/ 46 w 54"/>
                      <a:gd name="T37" fmla="*/ 21 h 100"/>
                      <a:gd name="T38" fmla="*/ 50 w 54"/>
                      <a:gd name="T39" fmla="*/ 18 h 100"/>
                      <a:gd name="T40" fmla="*/ 53 w 54"/>
                      <a:gd name="T41" fmla="*/ 12 h 100"/>
                      <a:gd name="T42" fmla="*/ 53 w 54"/>
                      <a:gd name="T43" fmla="*/ 5 h 100"/>
                      <a:gd name="T44" fmla="*/ 51 w 54"/>
                      <a:gd name="T45" fmla="*/ 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 h="100">
                        <a:moveTo>
                          <a:pt x="51" y="0"/>
                        </a:moveTo>
                        <a:lnTo>
                          <a:pt x="34" y="6"/>
                        </a:lnTo>
                        <a:lnTo>
                          <a:pt x="18" y="14"/>
                        </a:lnTo>
                        <a:lnTo>
                          <a:pt x="8" y="31"/>
                        </a:lnTo>
                        <a:lnTo>
                          <a:pt x="0" y="43"/>
                        </a:lnTo>
                        <a:lnTo>
                          <a:pt x="2" y="56"/>
                        </a:lnTo>
                        <a:lnTo>
                          <a:pt x="3" y="82"/>
                        </a:lnTo>
                        <a:lnTo>
                          <a:pt x="6" y="99"/>
                        </a:lnTo>
                        <a:lnTo>
                          <a:pt x="24" y="80"/>
                        </a:lnTo>
                        <a:lnTo>
                          <a:pt x="24" y="64"/>
                        </a:lnTo>
                        <a:lnTo>
                          <a:pt x="23" y="56"/>
                        </a:lnTo>
                        <a:lnTo>
                          <a:pt x="21" y="51"/>
                        </a:lnTo>
                        <a:lnTo>
                          <a:pt x="24" y="49"/>
                        </a:lnTo>
                        <a:lnTo>
                          <a:pt x="27" y="45"/>
                        </a:lnTo>
                        <a:lnTo>
                          <a:pt x="31" y="38"/>
                        </a:lnTo>
                        <a:lnTo>
                          <a:pt x="33" y="31"/>
                        </a:lnTo>
                        <a:lnTo>
                          <a:pt x="35" y="25"/>
                        </a:lnTo>
                        <a:lnTo>
                          <a:pt x="40" y="24"/>
                        </a:lnTo>
                        <a:lnTo>
                          <a:pt x="46" y="21"/>
                        </a:lnTo>
                        <a:lnTo>
                          <a:pt x="50" y="18"/>
                        </a:lnTo>
                        <a:lnTo>
                          <a:pt x="53" y="12"/>
                        </a:lnTo>
                        <a:lnTo>
                          <a:pt x="53" y="5"/>
                        </a:lnTo>
                        <a:lnTo>
                          <a:pt x="5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2" name="Freeform 1084"/>
                  <p:cNvSpPr>
                    <a:spLocks/>
                  </p:cNvSpPr>
                  <p:nvPr/>
                </p:nvSpPr>
                <p:spPr bwMode="auto">
                  <a:xfrm>
                    <a:off x="4304" y="2470"/>
                    <a:ext cx="23" cy="17"/>
                  </a:xfrm>
                  <a:custGeom>
                    <a:avLst/>
                    <a:gdLst>
                      <a:gd name="T0" fmla="*/ 0 w 23"/>
                      <a:gd name="T1" fmla="*/ 12 h 17"/>
                      <a:gd name="T2" fmla="*/ 22 w 23"/>
                      <a:gd name="T3" fmla="*/ 0 h 17"/>
                      <a:gd name="T4" fmla="*/ 22 w 23"/>
                      <a:gd name="T5" fmla="*/ 4 h 17"/>
                      <a:gd name="T6" fmla="*/ 20 w 23"/>
                      <a:gd name="T7" fmla="*/ 9 h 17"/>
                      <a:gd name="T8" fmla="*/ 8 w 23"/>
                      <a:gd name="T9" fmla="*/ 16 h 17"/>
                      <a:gd name="T10" fmla="*/ 5 w 23"/>
                      <a:gd name="T11" fmla="*/ 16 h 17"/>
                      <a:gd name="T12" fmla="*/ 2 w 23"/>
                      <a:gd name="T13" fmla="*/ 16 h 17"/>
                      <a:gd name="T14" fmla="*/ 0 w 23"/>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 h="17">
                        <a:moveTo>
                          <a:pt x="0" y="12"/>
                        </a:moveTo>
                        <a:lnTo>
                          <a:pt x="22" y="0"/>
                        </a:lnTo>
                        <a:lnTo>
                          <a:pt x="22" y="4"/>
                        </a:lnTo>
                        <a:lnTo>
                          <a:pt x="20" y="9"/>
                        </a:lnTo>
                        <a:lnTo>
                          <a:pt x="8" y="16"/>
                        </a:lnTo>
                        <a:lnTo>
                          <a:pt x="5" y="16"/>
                        </a:lnTo>
                        <a:lnTo>
                          <a:pt x="2"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9473" name="Freeform 1085"/>
            <p:cNvSpPr>
              <a:spLocks/>
            </p:cNvSpPr>
            <p:nvPr/>
          </p:nvSpPr>
          <p:spPr bwMode="auto">
            <a:xfrm>
              <a:off x="4318" y="2418"/>
              <a:ext cx="359" cy="430"/>
            </a:xfrm>
            <a:custGeom>
              <a:avLst/>
              <a:gdLst>
                <a:gd name="T0" fmla="*/ 139 w 359"/>
                <a:gd name="T1" fmla="*/ 0 h 430"/>
                <a:gd name="T2" fmla="*/ 347 w 359"/>
                <a:gd name="T3" fmla="*/ 41 h 430"/>
                <a:gd name="T4" fmla="*/ 332 w 359"/>
                <a:gd name="T5" fmla="*/ 47 h 430"/>
                <a:gd name="T6" fmla="*/ 358 w 359"/>
                <a:gd name="T7" fmla="*/ 59 h 430"/>
                <a:gd name="T8" fmla="*/ 240 w 359"/>
                <a:gd name="T9" fmla="*/ 429 h 430"/>
                <a:gd name="T10" fmla="*/ 89 w 359"/>
                <a:gd name="T11" fmla="*/ 411 h 430"/>
                <a:gd name="T12" fmla="*/ 0 w 359"/>
                <a:gd name="T13" fmla="*/ 363 h 430"/>
                <a:gd name="T14" fmla="*/ 139 w 359"/>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9" h="430">
                  <a:moveTo>
                    <a:pt x="139" y="0"/>
                  </a:moveTo>
                  <a:lnTo>
                    <a:pt x="347" y="41"/>
                  </a:lnTo>
                  <a:lnTo>
                    <a:pt x="332" y="47"/>
                  </a:lnTo>
                  <a:lnTo>
                    <a:pt x="358" y="59"/>
                  </a:lnTo>
                  <a:lnTo>
                    <a:pt x="240" y="429"/>
                  </a:lnTo>
                  <a:lnTo>
                    <a:pt x="89" y="411"/>
                  </a:lnTo>
                  <a:lnTo>
                    <a:pt x="0" y="363"/>
                  </a:lnTo>
                  <a:lnTo>
                    <a:pt x="139"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4" name="Freeform 1086"/>
            <p:cNvSpPr>
              <a:spLocks/>
            </p:cNvSpPr>
            <p:nvPr/>
          </p:nvSpPr>
          <p:spPr bwMode="auto">
            <a:xfrm>
              <a:off x="4264" y="2685"/>
              <a:ext cx="374" cy="210"/>
            </a:xfrm>
            <a:custGeom>
              <a:avLst/>
              <a:gdLst>
                <a:gd name="T0" fmla="*/ 344 w 374"/>
                <a:gd name="T1" fmla="*/ 15 h 210"/>
                <a:gd name="T2" fmla="*/ 356 w 374"/>
                <a:gd name="T3" fmla="*/ 84 h 210"/>
                <a:gd name="T4" fmla="*/ 367 w 374"/>
                <a:gd name="T5" fmla="*/ 143 h 210"/>
                <a:gd name="T6" fmla="*/ 373 w 374"/>
                <a:gd name="T7" fmla="*/ 176 h 210"/>
                <a:gd name="T8" fmla="*/ 366 w 374"/>
                <a:gd name="T9" fmla="*/ 195 h 210"/>
                <a:gd name="T10" fmla="*/ 311 w 374"/>
                <a:gd name="T11" fmla="*/ 207 h 210"/>
                <a:gd name="T12" fmla="*/ 198 w 374"/>
                <a:gd name="T13" fmla="*/ 200 h 210"/>
                <a:gd name="T14" fmla="*/ 140 w 374"/>
                <a:gd name="T15" fmla="*/ 209 h 210"/>
                <a:gd name="T16" fmla="*/ 95 w 374"/>
                <a:gd name="T17" fmla="*/ 203 h 210"/>
                <a:gd name="T18" fmla="*/ 37 w 374"/>
                <a:gd name="T19" fmla="*/ 198 h 210"/>
                <a:gd name="T20" fmla="*/ 22 w 374"/>
                <a:gd name="T21" fmla="*/ 174 h 210"/>
                <a:gd name="T22" fmla="*/ 10 w 374"/>
                <a:gd name="T23" fmla="*/ 153 h 210"/>
                <a:gd name="T24" fmla="*/ 2 w 374"/>
                <a:gd name="T25" fmla="*/ 126 h 210"/>
                <a:gd name="T26" fmla="*/ 1 w 374"/>
                <a:gd name="T27" fmla="*/ 110 h 210"/>
                <a:gd name="T28" fmla="*/ 9 w 374"/>
                <a:gd name="T29" fmla="*/ 104 h 210"/>
                <a:gd name="T30" fmla="*/ 19 w 374"/>
                <a:gd name="T31" fmla="*/ 113 h 210"/>
                <a:gd name="T32" fmla="*/ 41 w 374"/>
                <a:gd name="T33" fmla="*/ 123 h 210"/>
                <a:gd name="T34" fmla="*/ 29 w 374"/>
                <a:gd name="T35" fmla="*/ 108 h 210"/>
                <a:gd name="T36" fmla="*/ 46 w 374"/>
                <a:gd name="T37" fmla="*/ 99 h 210"/>
                <a:gd name="T38" fmla="*/ 79 w 374"/>
                <a:gd name="T39" fmla="*/ 96 h 210"/>
                <a:gd name="T40" fmla="*/ 109 w 374"/>
                <a:gd name="T41" fmla="*/ 96 h 210"/>
                <a:gd name="T42" fmla="*/ 81 w 374"/>
                <a:gd name="T43" fmla="*/ 92 h 210"/>
                <a:gd name="T44" fmla="*/ 63 w 374"/>
                <a:gd name="T45" fmla="*/ 92 h 210"/>
                <a:gd name="T46" fmla="*/ 49 w 374"/>
                <a:gd name="T47" fmla="*/ 84 h 210"/>
                <a:gd name="T48" fmla="*/ 67 w 374"/>
                <a:gd name="T49" fmla="*/ 74 h 210"/>
                <a:gd name="T50" fmla="*/ 114 w 374"/>
                <a:gd name="T51" fmla="*/ 70 h 210"/>
                <a:gd name="T52" fmla="*/ 142 w 374"/>
                <a:gd name="T53" fmla="*/ 79 h 210"/>
                <a:gd name="T54" fmla="*/ 159 w 374"/>
                <a:gd name="T55" fmla="*/ 103 h 210"/>
                <a:gd name="T56" fmla="*/ 191 w 374"/>
                <a:gd name="T57" fmla="*/ 120 h 210"/>
                <a:gd name="T58" fmla="*/ 238 w 374"/>
                <a:gd name="T59" fmla="*/ 122 h 210"/>
                <a:gd name="T60" fmla="*/ 293 w 374"/>
                <a:gd name="T61" fmla="*/ 110 h 210"/>
                <a:gd name="T62" fmla="*/ 318 w 374"/>
                <a:gd name="T63" fmla="*/ 49 h 2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4" h="210">
                  <a:moveTo>
                    <a:pt x="339" y="0"/>
                  </a:moveTo>
                  <a:lnTo>
                    <a:pt x="344" y="15"/>
                  </a:lnTo>
                  <a:lnTo>
                    <a:pt x="352" y="56"/>
                  </a:lnTo>
                  <a:lnTo>
                    <a:pt x="356" y="84"/>
                  </a:lnTo>
                  <a:lnTo>
                    <a:pt x="362" y="126"/>
                  </a:lnTo>
                  <a:lnTo>
                    <a:pt x="367" y="143"/>
                  </a:lnTo>
                  <a:lnTo>
                    <a:pt x="371" y="161"/>
                  </a:lnTo>
                  <a:lnTo>
                    <a:pt x="373" y="176"/>
                  </a:lnTo>
                  <a:lnTo>
                    <a:pt x="371" y="184"/>
                  </a:lnTo>
                  <a:lnTo>
                    <a:pt x="366" y="195"/>
                  </a:lnTo>
                  <a:lnTo>
                    <a:pt x="355" y="202"/>
                  </a:lnTo>
                  <a:lnTo>
                    <a:pt x="311" y="207"/>
                  </a:lnTo>
                  <a:lnTo>
                    <a:pt x="256" y="207"/>
                  </a:lnTo>
                  <a:lnTo>
                    <a:pt x="198" y="200"/>
                  </a:lnTo>
                  <a:lnTo>
                    <a:pt x="162" y="207"/>
                  </a:lnTo>
                  <a:lnTo>
                    <a:pt x="140" y="209"/>
                  </a:lnTo>
                  <a:lnTo>
                    <a:pt x="117" y="207"/>
                  </a:lnTo>
                  <a:lnTo>
                    <a:pt x="95" y="203"/>
                  </a:lnTo>
                  <a:lnTo>
                    <a:pt x="78" y="202"/>
                  </a:lnTo>
                  <a:lnTo>
                    <a:pt x="37" y="198"/>
                  </a:lnTo>
                  <a:lnTo>
                    <a:pt x="23" y="187"/>
                  </a:lnTo>
                  <a:lnTo>
                    <a:pt x="22" y="174"/>
                  </a:lnTo>
                  <a:lnTo>
                    <a:pt x="13" y="162"/>
                  </a:lnTo>
                  <a:lnTo>
                    <a:pt x="10" y="153"/>
                  </a:lnTo>
                  <a:lnTo>
                    <a:pt x="10" y="138"/>
                  </a:lnTo>
                  <a:lnTo>
                    <a:pt x="2" y="126"/>
                  </a:lnTo>
                  <a:lnTo>
                    <a:pt x="0" y="115"/>
                  </a:lnTo>
                  <a:lnTo>
                    <a:pt x="1" y="110"/>
                  </a:lnTo>
                  <a:lnTo>
                    <a:pt x="4" y="105"/>
                  </a:lnTo>
                  <a:lnTo>
                    <a:pt x="9" y="104"/>
                  </a:lnTo>
                  <a:lnTo>
                    <a:pt x="13" y="107"/>
                  </a:lnTo>
                  <a:lnTo>
                    <a:pt x="19" y="113"/>
                  </a:lnTo>
                  <a:lnTo>
                    <a:pt x="26" y="118"/>
                  </a:lnTo>
                  <a:lnTo>
                    <a:pt x="41" y="123"/>
                  </a:lnTo>
                  <a:lnTo>
                    <a:pt x="32" y="117"/>
                  </a:lnTo>
                  <a:lnTo>
                    <a:pt x="29" y="108"/>
                  </a:lnTo>
                  <a:lnTo>
                    <a:pt x="34" y="103"/>
                  </a:lnTo>
                  <a:lnTo>
                    <a:pt x="46" y="99"/>
                  </a:lnTo>
                  <a:lnTo>
                    <a:pt x="60" y="99"/>
                  </a:lnTo>
                  <a:lnTo>
                    <a:pt x="79" y="96"/>
                  </a:lnTo>
                  <a:lnTo>
                    <a:pt x="102" y="96"/>
                  </a:lnTo>
                  <a:lnTo>
                    <a:pt x="109" y="96"/>
                  </a:lnTo>
                  <a:lnTo>
                    <a:pt x="98" y="91"/>
                  </a:lnTo>
                  <a:lnTo>
                    <a:pt x="81" y="92"/>
                  </a:lnTo>
                  <a:lnTo>
                    <a:pt x="74" y="92"/>
                  </a:lnTo>
                  <a:lnTo>
                    <a:pt x="63" y="92"/>
                  </a:lnTo>
                  <a:lnTo>
                    <a:pt x="53" y="89"/>
                  </a:lnTo>
                  <a:lnTo>
                    <a:pt x="49" y="84"/>
                  </a:lnTo>
                  <a:lnTo>
                    <a:pt x="48" y="77"/>
                  </a:lnTo>
                  <a:lnTo>
                    <a:pt x="67" y="74"/>
                  </a:lnTo>
                  <a:lnTo>
                    <a:pt x="95" y="71"/>
                  </a:lnTo>
                  <a:lnTo>
                    <a:pt x="114" y="70"/>
                  </a:lnTo>
                  <a:lnTo>
                    <a:pt x="130" y="74"/>
                  </a:lnTo>
                  <a:lnTo>
                    <a:pt x="142" y="79"/>
                  </a:lnTo>
                  <a:lnTo>
                    <a:pt x="152" y="93"/>
                  </a:lnTo>
                  <a:lnTo>
                    <a:pt x="159" y="103"/>
                  </a:lnTo>
                  <a:lnTo>
                    <a:pt x="173" y="112"/>
                  </a:lnTo>
                  <a:lnTo>
                    <a:pt x="191" y="120"/>
                  </a:lnTo>
                  <a:lnTo>
                    <a:pt x="213" y="123"/>
                  </a:lnTo>
                  <a:lnTo>
                    <a:pt x="238" y="122"/>
                  </a:lnTo>
                  <a:lnTo>
                    <a:pt x="286" y="110"/>
                  </a:lnTo>
                  <a:lnTo>
                    <a:pt x="293" y="110"/>
                  </a:lnTo>
                  <a:lnTo>
                    <a:pt x="312" y="81"/>
                  </a:lnTo>
                  <a:lnTo>
                    <a:pt x="318" y="49"/>
                  </a:lnTo>
                  <a:lnTo>
                    <a:pt x="339"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3" name="Rectangle 1087"/>
          <p:cNvSpPr>
            <a:spLocks noChangeArrowheads="1"/>
          </p:cNvSpPr>
          <p:nvPr/>
        </p:nvSpPr>
        <p:spPr bwMode="auto">
          <a:xfrm>
            <a:off x="6899275" y="4279900"/>
            <a:ext cx="26988" cy="25400"/>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9464" name="Freeform 1088"/>
          <p:cNvSpPr>
            <a:spLocks/>
          </p:cNvSpPr>
          <p:nvPr/>
        </p:nvSpPr>
        <p:spPr bwMode="auto">
          <a:xfrm>
            <a:off x="6824663" y="3952875"/>
            <a:ext cx="33337" cy="84138"/>
          </a:xfrm>
          <a:custGeom>
            <a:avLst/>
            <a:gdLst>
              <a:gd name="T0" fmla="*/ 0 w 21"/>
              <a:gd name="T1" fmla="*/ 82550 h 53"/>
              <a:gd name="T2" fmla="*/ 15875 w 21"/>
              <a:gd name="T3" fmla="*/ 11113 h 53"/>
              <a:gd name="T4" fmla="*/ 20637 w 21"/>
              <a:gd name="T5" fmla="*/ 4763 h 53"/>
              <a:gd name="T6" fmla="*/ 31750 w 21"/>
              <a:gd name="T7" fmla="*/ 0 h 53"/>
              <a:gd name="T8" fmla="*/ 17462 w 21"/>
              <a:gd name="T9" fmla="*/ 69850 h 53"/>
              <a:gd name="T10" fmla="*/ 0 w 21"/>
              <a:gd name="T11" fmla="*/ 8255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53">
                <a:moveTo>
                  <a:pt x="0" y="52"/>
                </a:moveTo>
                <a:lnTo>
                  <a:pt x="10" y="7"/>
                </a:lnTo>
                <a:lnTo>
                  <a:pt x="13" y="3"/>
                </a:lnTo>
                <a:lnTo>
                  <a:pt x="20" y="0"/>
                </a:lnTo>
                <a:lnTo>
                  <a:pt x="11" y="44"/>
                </a:lnTo>
                <a:lnTo>
                  <a:pt x="0" y="52"/>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5" name="Freeform 1089"/>
          <p:cNvSpPr>
            <a:spLocks/>
          </p:cNvSpPr>
          <p:nvPr/>
        </p:nvSpPr>
        <p:spPr bwMode="auto">
          <a:xfrm>
            <a:off x="5626100" y="4746625"/>
            <a:ext cx="26988" cy="26988"/>
          </a:xfrm>
          <a:custGeom>
            <a:avLst/>
            <a:gdLst>
              <a:gd name="T0" fmla="*/ 0 w 17"/>
              <a:gd name="T1" fmla="*/ 25400 h 17"/>
              <a:gd name="T2" fmla="*/ 22225 w 17"/>
              <a:gd name="T3" fmla="*/ 0 h 17"/>
              <a:gd name="T4" fmla="*/ 25400 w 17"/>
              <a:gd name="T5" fmla="*/ 22225 h 17"/>
              <a:gd name="T6" fmla="*/ 0 w 17"/>
              <a:gd name="T7" fmla="*/ 2540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4" y="0"/>
                </a:lnTo>
                <a:lnTo>
                  <a:pt x="16" y="14"/>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6" name="Freeform 1090"/>
          <p:cNvSpPr>
            <a:spLocks/>
          </p:cNvSpPr>
          <p:nvPr/>
        </p:nvSpPr>
        <p:spPr bwMode="auto">
          <a:xfrm>
            <a:off x="7091363" y="4451350"/>
            <a:ext cx="74612" cy="149225"/>
          </a:xfrm>
          <a:custGeom>
            <a:avLst/>
            <a:gdLst>
              <a:gd name="T0" fmla="*/ 22225 w 47"/>
              <a:gd name="T1" fmla="*/ 7938 h 94"/>
              <a:gd name="T2" fmla="*/ 26987 w 47"/>
              <a:gd name="T3" fmla="*/ 22225 h 94"/>
              <a:gd name="T4" fmla="*/ 31750 w 47"/>
              <a:gd name="T5" fmla="*/ 39688 h 94"/>
              <a:gd name="T6" fmla="*/ 33337 w 47"/>
              <a:gd name="T7" fmla="*/ 55563 h 94"/>
              <a:gd name="T8" fmla="*/ 33337 w 47"/>
              <a:gd name="T9" fmla="*/ 69850 h 94"/>
              <a:gd name="T10" fmla="*/ 28575 w 47"/>
              <a:gd name="T11" fmla="*/ 92075 h 94"/>
              <a:gd name="T12" fmla="*/ 22225 w 47"/>
              <a:gd name="T13" fmla="*/ 104775 h 94"/>
              <a:gd name="T14" fmla="*/ 11112 w 47"/>
              <a:gd name="T15" fmla="*/ 120650 h 94"/>
              <a:gd name="T16" fmla="*/ 0 w 47"/>
              <a:gd name="T17" fmla="*/ 131763 h 94"/>
              <a:gd name="T18" fmla="*/ 6350 w 47"/>
              <a:gd name="T19" fmla="*/ 139700 h 94"/>
              <a:gd name="T20" fmla="*/ 12700 w 47"/>
              <a:gd name="T21" fmla="*/ 142875 h 94"/>
              <a:gd name="T22" fmla="*/ 17462 w 47"/>
              <a:gd name="T23" fmla="*/ 142875 h 94"/>
              <a:gd name="T24" fmla="*/ 23812 w 47"/>
              <a:gd name="T25" fmla="*/ 142875 h 94"/>
              <a:gd name="T26" fmla="*/ 28575 w 47"/>
              <a:gd name="T27" fmla="*/ 139700 h 94"/>
              <a:gd name="T28" fmla="*/ 34925 w 47"/>
              <a:gd name="T29" fmla="*/ 139700 h 94"/>
              <a:gd name="T30" fmla="*/ 42862 w 47"/>
              <a:gd name="T31" fmla="*/ 139700 h 94"/>
              <a:gd name="T32" fmla="*/ 46037 w 47"/>
              <a:gd name="T33" fmla="*/ 141288 h 94"/>
              <a:gd name="T34" fmla="*/ 49212 w 47"/>
              <a:gd name="T35" fmla="*/ 144463 h 94"/>
              <a:gd name="T36" fmla="*/ 55562 w 47"/>
              <a:gd name="T37" fmla="*/ 147638 h 94"/>
              <a:gd name="T38" fmla="*/ 63500 w 47"/>
              <a:gd name="T39" fmla="*/ 144463 h 94"/>
              <a:gd name="T40" fmla="*/ 68262 w 47"/>
              <a:gd name="T41" fmla="*/ 131763 h 94"/>
              <a:gd name="T42" fmla="*/ 71437 w 47"/>
              <a:gd name="T43" fmla="*/ 109538 h 94"/>
              <a:gd name="T44" fmla="*/ 73025 w 47"/>
              <a:gd name="T45" fmla="*/ 85725 h 94"/>
              <a:gd name="T46" fmla="*/ 73025 w 47"/>
              <a:gd name="T47" fmla="*/ 58738 h 94"/>
              <a:gd name="T48" fmla="*/ 69850 w 47"/>
              <a:gd name="T49" fmla="*/ 39688 h 94"/>
              <a:gd name="T50" fmla="*/ 61912 w 47"/>
              <a:gd name="T51" fmla="*/ 15875 h 94"/>
              <a:gd name="T52" fmla="*/ 58737 w 47"/>
              <a:gd name="T53" fmla="*/ 7938 h 94"/>
              <a:gd name="T54" fmla="*/ 53975 w 47"/>
              <a:gd name="T55" fmla="*/ 3175 h 94"/>
              <a:gd name="T56" fmla="*/ 46037 w 47"/>
              <a:gd name="T57" fmla="*/ 0 h 94"/>
              <a:gd name="T58" fmla="*/ 38100 w 47"/>
              <a:gd name="T59" fmla="*/ 0 h 94"/>
              <a:gd name="T60" fmla="*/ 28575 w 47"/>
              <a:gd name="T61" fmla="*/ 3175 h 94"/>
              <a:gd name="T62" fmla="*/ 22225 w 47"/>
              <a:gd name="T63" fmla="*/ 7938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 h="94">
                <a:moveTo>
                  <a:pt x="14" y="5"/>
                </a:moveTo>
                <a:lnTo>
                  <a:pt x="17" y="14"/>
                </a:lnTo>
                <a:lnTo>
                  <a:pt x="20" y="25"/>
                </a:lnTo>
                <a:lnTo>
                  <a:pt x="21" y="35"/>
                </a:lnTo>
                <a:lnTo>
                  <a:pt x="21" y="44"/>
                </a:lnTo>
                <a:lnTo>
                  <a:pt x="18" y="58"/>
                </a:lnTo>
                <a:lnTo>
                  <a:pt x="14" y="66"/>
                </a:lnTo>
                <a:lnTo>
                  <a:pt x="7" y="76"/>
                </a:lnTo>
                <a:lnTo>
                  <a:pt x="0" y="83"/>
                </a:lnTo>
                <a:lnTo>
                  <a:pt x="4" y="88"/>
                </a:lnTo>
                <a:lnTo>
                  <a:pt x="8" y="90"/>
                </a:lnTo>
                <a:lnTo>
                  <a:pt x="11" y="90"/>
                </a:lnTo>
                <a:lnTo>
                  <a:pt x="15" y="90"/>
                </a:lnTo>
                <a:lnTo>
                  <a:pt x="18" y="88"/>
                </a:lnTo>
                <a:lnTo>
                  <a:pt x="22" y="88"/>
                </a:lnTo>
                <a:lnTo>
                  <a:pt x="27" y="88"/>
                </a:lnTo>
                <a:lnTo>
                  <a:pt x="29" y="89"/>
                </a:lnTo>
                <a:lnTo>
                  <a:pt x="31" y="91"/>
                </a:lnTo>
                <a:lnTo>
                  <a:pt x="35" y="93"/>
                </a:lnTo>
                <a:lnTo>
                  <a:pt x="40" y="91"/>
                </a:lnTo>
                <a:lnTo>
                  <a:pt x="43" y="83"/>
                </a:lnTo>
                <a:lnTo>
                  <a:pt x="45" y="69"/>
                </a:lnTo>
                <a:lnTo>
                  <a:pt x="46" y="54"/>
                </a:lnTo>
                <a:lnTo>
                  <a:pt x="46" y="37"/>
                </a:lnTo>
                <a:lnTo>
                  <a:pt x="44" y="25"/>
                </a:lnTo>
                <a:lnTo>
                  <a:pt x="39" y="10"/>
                </a:lnTo>
                <a:lnTo>
                  <a:pt x="37" y="5"/>
                </a:lnTo>
                <a:lnTo>
                  <a:pt x="34" y="2"/>
                </a:lnTo>
                <a:lnTo>
                  <a:pt x="29" y="0"/>
                </a:lnTo>
                <a:lnTo>
                  <a:pt x="24" y="0"/>
                </a:lnTo>
                <a:lnTo>
                  <a:pt x="18" y="2"/>
                </a:lnTo>
                <a:lnTo>
                  <a:pt x="14" y="5"/>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7" name="Rectangle 1091"/>
          <p:cNvSpPr>
            <a:spLocks noChangeArrowheads="1"/>
          </p:cNvSpPr>
          <p:nvPr/>
        </p:nvSpPr>
        <p:spPr bwMode="auto">
          <a:xfrm>
            <a:off x="4889500" y="4608513"/>
            <a:ext cx="15843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1600" u="none" dirty="0">
                <a:solidFill>
                  <a:srgbClr val="FF0000"/>
                </a:solidFill>
                <a:latin typeface="Arial" charset="0"/>
                <a:ea typeface="宋体" charset="-122"/>
              </a:rPr>
              <a:t>Professor Clark</a:t>
            </a:r>
          </a:p>
        </p:txBody>
      </p:sp>
      <p:sp>
        <p:nvSpPr>
          <p:cNvPr id="19468" name="Rectangle 1092"/>
          <p:cNvSpPr>
            <a:spLocks noChangeArrowheads="1"/>
          </p:cNvSpPr>
          <p:nvPr/>
        </p:nvSpPr>
        <p:spPr bwMode="white">
          <a:xfrm>
            <a:off x="5010150" y="3349625"/>
            <a:ext cx="9906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Aft>
                <a:spcPct val="30000"/>
              </a:spcAft>
            </a:pPr>
            <a:r>
              <a:rPr lang="en-US" altLang="zh-CN" sz="1400" b="1" u="none">
                <a:solidFill>
                  <a:schemeClr val="folHlink"/>
                </a:solidFill>
                <a:latin typeface="Arial" charset="0"/>
                <a:ea typeface="宋体" charset="-122"/>
              </a:rPr>
              <a:t>a + b = 10</a:t>
            </a:r>
          </a:p>
        </p:txBody>
      </p:sp>
      <p:sp>
        <p:nvSpPr>
          <p:cNvPr id="19469" name="Rectangle 1095"/>
          <p:cNvSpPr>
            <a:spLocks noGrp="1" noChangeArrowheads="1"/>
          </p:cNvSpPr>
          <p:nvPr>
            <p:ph type="title"/>
          </p:nvPr>
        </p:nvSpPr>
        <p:spPr/>
        <p:txBody>
          <a:bodyPr/>
          <a:lstStyle/>
          <a:p>
            <a:pPr eaLnBrk="1" hangingPunct="1"/>
            <a:r>
              <a:rPr lang="en-US" altLang="zh-CN" smtClean="0">
                <a:ea typeface="宋体" charset="-122"/>
              </a:rPr>
              <a:t>Representing Classes</a:t>
            </a:r>
          </a:p>
        </p:txBody>
      </p:sp>
    </p:spTree>
    <p:extLst>
      <p:ext uri="{BB962C8B-B14F-4D97-AF65-F5344CB8AC3E}">
        <p14:creationId xmlns:p14="http://schemas.microsoft.com/office/powerpoint/2010/main" val="2527497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60363" y="136415"/>
            <a:ext cx="8229600" cy="1143000"/>
          </a:xfrm>
        </p:spPr>
        <p:txBody>
          <a:bodyPr/>
          <a:lstStyle/>
          <a:p>
            <a:r>
              <a:rPr lang="en-US" altLang="zh-CN" dirty="0">
                <a:ea typeface="宋体" charset="-122"/>
              </a:rPr>
              <a:t>What Is Object Technology?</a:t>
            </a:r>
          </a:p>
        </p:txBody>
      </p:sp>
      <p:sp>
        <p:nvSpPr>
          <p:cNvPr id="101379" name="Rectangle 3"/>
          <p:cNvSpPr>
            <a:spLocks noGrp="1" noChangeArrowheads="1"/>
          </p:cNvSpPr>
          <p:nvPr>
            <p:ph type="body" idx="1"/>
          </p:nvPr>
        </p:nvSpPr>
        <p:spPr>
          <a:xfrm>
            <a:off x="361950" y="1275796"/>
            <a:ext cx="4667250" cy="5043487"/>
          </a:xfrm>
        </p:spPr>
        <p:txBody>
          <a:bodyPr/>
          <a:lstStyle/>
          <a:p>
            <a:r>
              <a:rPr lang="en-US" altLang="zh-CN" dirty="0">
                <a:ea typeface="宋体" charset="-122"/>
              </a:rPr>
              <a:t>A set of principles (abstraction, encapsulation, polymorphism) guiding software construction, together with languages, databases, and other tools that support those principles. (</a:t>
            </a:r>
            <a:r>
              <a:rPr lang="en-US" altLang="zh-CN" i="1" dirty="0">
                <a:ea typeface="宋体" charset="-122"/>
              </a:rPr>
              <a:t>Object Technology - A Manager’s Guide</a:t>
            </a:r>
            <a:r>
              <a:rPr lang="en-US" altLang="zh-CN" dirty="0">
                <a:ea typeface="宋体" charset="-122"/>
              </a:rPr>
              <a:t>, Taylor, 1997.)</a:t>
            </a:r>
          </a:p>
          <a:p>
            <a:endParaRPr lang="en-US" altLang="zh-CN" dirty="0">
              <a:ea typeface="宋体" charset="-122"/>
            </a:endParaRPr>
          </a:p>
        </p:txBody>
      </p:sp>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52600"/>
            <a:ext cx="3560763"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369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1752600" y="4038600"/>
            <a:ext cx="4084638" cy="2008188"/>
            <a:chOff x="1104" y="2544"/>
            <a:chExt cx="2573" cy="1265"/>
          </a:xfrm>
        </p:grpSpPr>
        <p:sp>
          <p:nvSpPr>
            <p:cNvPr id="20485" name="Rectangle 3"/>
            <p:cNvSpPr>
              <a:spLocks noChangeArrowheads="1"/>
            </p:cNvSpPr>
            <p:nvPr/>
          </p:nvSpPr>
          <p:spPr bwMode="auto">
            <a:xfrm>
              <a:off x="2621" y="2592"/>
              <a:ext cx="7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Helvetica" pitchFamily="34" charset="0"/>
                  <a:ea typeface="宋体" charset="-122"/>
                </a:rPr>
                <a:t>Professor</a:t>
              </a:r>
            </a:p>
          </p:txBody>
        </p:sp>
        <p:grpSp>
          <p:nvGrpSpPr>
            <p:cNvPr id="20486" name="Group 4"/>
            <p:cNvGrpSpPr>
              <a:grpSpLocks/>
            </p:cNvGrpSpPr>
            <p:nvPr/>
          </p:nvGrpSpPr>
          <p:grpSpPr bwMode="auto">
            <a:xfrm>
              <a:off x="2544" y="2594"/>
              <a:ext cx="1133" cy="1193"/>
              <a:chOff x="768" y="2737"/>
              <a:chExt cx="708" cy="1054"/>
            </a:xfrm>
          </p:grpSpPr>
          <p:sp>
            <p:nvSpPr>
              <p:cNvPr id="20499" name="Rectangle 5"/>
              <p:cNvSpPr>
                <a:spLocks noChangeArrowheads="1"/>
              </p:cNvSpPr>
              <p:nvPr/>
            </p:nvSpPr>
            <p:spPr bwMode="auto">
              <a:xfrm>
                <a:off x="772" y="2737"/>
                <a:ext cx="700" cy="10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0500" name="Line 6"/>
              <p:cNvSpPr>
                <a:spLocks noChangeShapeType="1"/>
              </p:cNvSpPr>
              <p:nvPr/>
            </p:nvSpPr>
            <p:spPr bwMode="auto">
              <a:xfrm>
                <a:off x="768" y="2886"/>
                <a:ext cx="70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Line 7"/>
              <p:cNvSpPr>
                <a:spLocks noChangeShapeType="1"/>
              </p:cNvSpPr>
              <p:nvPr/>
            </p:nvSpPr>
            <p:spPr bwMode="auto">
              <a:xfrm>
                <a:off x="768" y="3195"/>
                <a:ext cx="70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87" name="Rectangle 8"/>
            <p:cNvSpPr>
              <a:spLocks noChangeArrowheads="1"/>
            </p:cNvSpPr>
            <p:nvPr/>
          </p:nvSpPr>
          <p:spPr bwMode="auto">
            <a:xfrm>
              <a:off x="2629" y="2739"/>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dirty="0">
                  <a:latin typeface="Helvetica" pitchFamily="34" charset="0"/>
                  <a:ea typeface="宋体" charset="-122"/>
                </a:rPr>
                <a:t>name</a:t>
              </a:r>
            </a:p>
          </p:txBody>
        </p:sp>
        <p:sp>
          <p:nvSpPr>
            <p:cNvPr id="20488" name="Rectangle 9"/>
            <p:cNvSpPr>
              <a:spLocks noChangeArrowheads="1"/>
            </p:cNvSpPr>
            <p:nvPr/>
          </p:nvSpPr>
          <p:spPr bwMode="auto">
            <a:xfrm>
              <a:off x="2629" y="2880"/>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Helvetica" pitchFamily="34" charset="0"/>
                  <a:ea typeface="宋体" charset="-122"/>
                </a:rPr>
                <a:t>empID</a:t>
              </a:r>
            </a:p>
          </p:txBody>
        </p:sp>
        <p:sp>
          <p:nvSpPr>
            <p:cNvPr id="20489" name="Rectangle 10"/>
            <p:cNvSpPr>
              <a:spLocks noChangeArrowheads="1"/>
            </p:cNvSpPr>
            <p:nvPr/>
          </p:nvSpPr>
          <p:spPr bwMode="auto">
            <a:xfrm>
              <a:off x="2629" y="3158"/>
              <a:ext cx="6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Helvetica" pitchFamily="34" charset="0"/>
                  <a:ea typeface="宋体" charset="-122"/>
                </a:rPr>
                <a:t>create( )</a:t>
              </a:r>
            </a:p>
          </p:txBody>
        </p:sp>
        <p:sp>
          <p:nvSpPr>
            <p:cNvPr id="20490" name="Rectangle 11"/>
            <p:cNvSpPr>
              <a:spLocks noChangeArrowheads="1"/>
            </p:cNvSpPr>
            <p:nvPr/>
          </p:nvSpPr>
          <p:spPr bwMode="auto">
            <a:xfrm>
              <a:off x="2629" y="3300"/>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Helvetica" pitchFamily="34" charset="0"/>
                  <a:ea typeface="宋体" charset="-122"/>
                </a:rPr>
                <a:t>save( )</a:t>
              </a:r>
            </a:p>
          </p:txBody>
        </p:sp>
        <p:sp>
          <p:nvSpPr>
            <p:cNvPr id="20491" name="Rectangle 12"/>
            <p:cNvSpPr>
              <a:spLocks noChangeArrowheads="1"/>
            </p:cNvSpPr>
            <p:nvPr/>
          </p:nvSpPr>
          <p:spPr bwMode="auto">
            <a:xfrm>
              <a:off x="2629" y="3438"/>
              <a:ext cx="6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Helvetica" pitchFamily="34" charset="0"/>
                  <a:ea typeface="宋体" charset="-122"/>
                </a:rPr>
                <a:t>delete( )</a:t>
              </a:r>
            </a:p>
          </p:txBody>
        </p:sp>
        <p:sp>
          <p:nvSpPr>
            <p:cNvPr id="20492" name="Rectangle 13"/>
            <p:cNvSpPr>
              <a:spLocks noChangeArrowheads="1"/>
            </p:cNvSpPr>
            <p:nvPr/>
          </p:nvSpPr>
          <p:spPr bwMode="auto">
            <a:xfrm>
              <a:off x="2629" y="3578"/>
              <a:ext cx="7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Helvetica" pitchFamily="34" charset="0"/>
                  <a:ea typeface="宋体" charset="-122"/>
                </a:rPr>
                <a:t>change( )</a:t>
              </a:r>
            </a:p>
          </p:txBody>
        </p:sp>
        <p:sp>
          <p:nvSpPr>
            <p:cNvPr id="20493" name="Text Box 14"/>
            <p:cNvSpPr txBox="1">
              <a:spLocks noChangeArrowheads="1"/>
            </p:cNvSpPr>
            <p:nvPr/>
          </p:nvSpPr>
          <p:spPr bwMode="auto">
            <a:xfrm>
              <a:off x="1104" y="2544"/>
              <a:ext cx="10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800" u="none">
                  <a:solidFill>
                    <a:schemeClr val="accent2"/>
                  </a:solidFill>
                  <a:latin typeface="Times New Roman" pitchFamily="18" charset="0"/>
                  <a:ea typeface="宋体" charset="-122"/>
                </a:rPr>
                <a:t>Class Name</a:t>
              </a:r>
            </a:p>
          </p:txBody>
        </p:sp>
        <p:sp>
          <p:nvSpPr>
            <p:cNvPr id="20494" name="Line 15"/>
            <p:cNvSpPr>
              <a:spLocks noChangeShapeType="1"/>
            </p:cNvSpPr>
            <p:nvPr/>
          </p:nvSpPr>
          <p:spPr bwMode="auto">
            <a:xfrm flipV="1">
              <a:off x="1920" y="2688"/>
              <a:ext cx="624"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20495" name="Text Box 16"/>
            <p:cNvSpPr txBox="1">
              <a:spLocks noChangeArrowheads="1"/>
            </p:cNvSpPr>
            <p:nvPr/>
          </p:nvSpPr>
          <p:spPr bwMode="auto">
            <a:xfrm>
              <a:off x="1152" y="2832"/>
              <a:ext cx="10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800" u="none">
                  <a:solidFill>
                    <a:schemeClr val="accent2"/>
                  </a:solidFill>
                  <a:latin typeface="Times New Roman" pitchFamily="18" charset="0"/>
                  <a:ea typeface="宋体" charset="-122"/>
                </a:rPr>
                <a:t>Attributes</a:t>
              </a:r>
            </a:p>
          </p:txBody>
        </p:sp>
        <p:sp>
          <p:nvSpPr>
            <p:cNvPr id="20496" name="Line 17"/>
            <p:cNvSpPr>
              <a:spLocks noChangeShapeType="1"/>
            </p:cNvSpPr>
            <p:nvPr/>
          </p:nvSpPr>
          <p:spPr bwMode="auto">
            <a:xfrm flipV="1">
              <a:off x="1968" y="2976"/>
              <a:ext cx="57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20497" name="Text Box 18"/>
            <p:cNvSpPr txBox="1">
              <a:spLocks noChangeArrowheads="1"/>
            </p:cNvSpPr>
            <p:nvPr/>
          </p:nvSpPr>
          <p:spPr bwMode="auto">
            <a:xfrm>
              <a:off x="1152" y="3120"/>
              <a:ext cx="10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800" u="none">
                  <a:solidFill>
                    <a:schemeClr val="accent2"/>
                  </a:solidFill>
                  <a:latin typeface="Times New Roman" pitchFamily="18" charset="0"/>
                  <a:ea typeface="宋体" charset="-122"/>
                </a:rPr>
                <a:t>Operations</a:t>
              </a:r>
            </a:p>
          </p:txBody>
        </p:sp>
        <p:sp>
          <p:nvSpPr>
            <p:cNvPr id="20498" name="Line 19"/>
            <p:cNvSpPr>
              <a:spLocks noChangeShapeType="1"/>
            </p:cNvSpPr>
            <p:nvPr/>
          </p:nvSpPr>
          <p:spPr bwMode="auto">
            <a:xfrm flipV="1">
              <a:off x="1968" y="3264"/>
              <a:ext cx="57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sp>
        <p:nvSpPr>
          <p:cNvPr id="20483" name="Rectangle 20"/>
          <p:cNvSpPr>
            <a:spLocks noGrp="1" noChangeArrowheads="1"/>
          </p:cNvSpPr>
          <p:nvPr>
            <p:ph type="title"/>
          </p:nvPr>
        </p:nvSpPr>
        <p:spPr/>
        <p:txBody>
          <a:bodyPr/>
          <a:lstStyle/>
          <a:p>
            <a:pPr eaLnBrk="1" hangingPunct="1"/>
            <a:r>
              <a:rPr lang="en-US" altLang="zh-CN" smtClean="0">
                <a:ea typeface="宋体" charset="-122"/>
              </a:rPr>
              <a:t>Class Compartments</a:t>
            </a:r>
          </a:p>
        </p:txBody>
      </p:sp>
      <p:sp>
        <p:nvSpPr>
          <p:cNvPr id="20484" name="Rectangle 21"/>
          <p:cNvSpPr>
            <a:spLocks noGrp="1" noChangeArrowheads="1"/>
          </p:cNvSpPr>
          <p:nvPr>
            <p:ph type="body" idx="1"/>
          </p:nvPr>
        </p:nvSpPr>
        <p:spPr/>
        <p:txBody>
          <a:bodyPr/>
          <a:lstStyle/>
          <a:p>
            <a:pPr eaLnBrk="1" hangingPunct="1"/>
            <a:r>
              <a:rPr lang="en-US" altLang="zh-CN" sz="2800" dirty="0" smtClean="0">
                <a:ea typeface="宋体" charset="-122"/>
              </a:rPr>
              <a:t>A class is comprised of three sections</a:t>
            </a:r>
          </a:p>
          <a:p>
            <a:pPr lvl="1" eaLnBrk="1" hangingPunct="1"/>
            <a:r>
              <a:rPr lang="en-US" altLang="zh-CN" sz="2400" dirty="0" smtClean="0">
                <a:ea typeface="宋体" charset="-122"/>
              </a:rPr>
              <a:t>The first section contains the class name</a:t>
            </a:r>
          </a:p>
          <a:p>
            <a:pPr lvl="1" eaLnBrk="1" hangingPunct="1"/>
            <a:r>
              <a:rPr lang="en-US" altLang="zh-CN" sz="2400" dirty="0" smtClean="0">
                <a:ea typeface="宋体" charset="-122"/>
              </a:rPr>
              <a:t>The second section shows the structure (attributes)</a:t>
            </a:r>
          </a:p>
          <a:p>
            <a:pPr lvl="1" eaLnBrk="1" hangingPunct="1"/>
            <a:r>
              <a:rPr lang="en-US" altLang="zh-CN" sz="2400" dirty="0" smtClean="0">
                <a:ea typeface="宋体" charset="-122"/>
              </a:rPr>
              <a:t>The third section shows the behavior (operations)</a:t>
            </a:r>
          </a:p>
          <a:p>
            <a:pPr eaLnBrk="1" hangingPunct="1"/>
            <a:endParaRPr lang="en-US" altLang="zh-CN" dirty="0" smtClean="0">
              <a:ea typeface="宋体" charset="-122"/>
            </a:endParaRPr>
          </a:p>
        </p:txBody>
      </p:sp>
    </p:spTree>
    <p:extLst>
      <p:ext uri="{BB962C8B-B14F-4D97-AF65-F5344CB8AC3E}">
        <p14:creationId xmlns:p14="http://schemas.microsoft.com/office/powerpoint/2010/main" val="2575575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pic>
        <p:nvPicPr>
          <p:cNvPr id="21507" name="Picture 10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700" y="3328988"/>
            <a:ext cx="1819275"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102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250" y="4837113"/>
            <a:ext cx="2601913"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10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3325" y="2757488"/>
            <a:ext cx="131445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103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4613" y="2778125"/>
            <a:ext cx="1795462"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103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40213" y="3348038"/>
            <a:ext cx="1255712"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103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4238" y="5040313"/>
            <a:ext cx="7667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3" name="Rectangle 1035"/>
          <p:cNvSpPr>
            <a:spLocks noGrp="1" noChangeArrowheads="1"/>
          </p:cNvSpPr>
          <p:nvPr>
            <p:ph type="title"/>
          </p:nvPr>
        </p:nvSpPr>
        <p:spPr/>
        <p:txBody>
          <a:bodyPr/>
          <a:lstStyle/>
          <a:p>
            <a:pPr eaLnBrk="1" hangingPunct="1"/>
            <a:r>
              <a:rPr lang="en-US" altLang="zh-CN" dirty="0" smtClean="0">
                <a:ea typeface="宋体" charset="-122"/>
              </a:rPr>
              <a:t>Classes of Objects</a:t>
            </a:r>
          </a:p>
        </p:txBody>
      </p:sp>
      <p:sp>
        <p:nvSpPr>
          <p:cNvPr id="21514" name="Rectangle 1036"/>
          <p:cNvSpPr>
            <a:spLocks noGrp="1" noChangeArrowheads="1"/>
          </p:cNvSpPr>
          <p:nvPr>
            <p:ph type="body" idx="1"/>
          </p:nvPr>
        </p:nvSpPr>
        <p:spPr/>
        <p:txBody>
          <a:bodyPr/>
          <a:lstStyle/>
          <a:p>
            <a:pPr eaLnBrk="1" hangingPunct="1"/>
            <a:r>
              <a:rPr lang="en-US" altLang="zh-CN" smtClean="0">
                <a:ea typeface="宋体" charset="-122"/>
              </a:rPr>
              <a:t>How many classes do you see?</a:t>
            </a:r>
          </a:p>
        </p:txBody>
      </p:sp>
    </p:spTree>
    <p:extLst>
      <p:ext uri="{BB962C8B-B14F-4D97-AF65-F5344CB8AC3E}">
        <p14:creationId xmlns:p14="http://schemas.microsoft.com/office/powerpoint/2010/main" val="41910902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1" name="Rectangle 3"/>
          <p:cNvSpPr>
            <a:spLocks noChangeArrowheads="1"/>
          </p:cNvSpPr>
          <p:nvPr/>
        </p:nvSpPr>
        <p:spPr bwMode="auto">
          <a:xfrm>
            <a:off x="2209800" y="3581400"/>
            <a:ext cx="112530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000" b="1" u="none" dirty="0">
                <a:solidFill>
                  <a:srgbClr val="FF0000"/>
                </a:solidFill>
                <a:latin typeface="Helvetica" pitchFamily="34" charset="0"/>
                <a:ea typeface="宋体" charset="-122"/>
              </a:rPr>
              <a:t>Objects</a:t>
            </a:r>
          </a:p>
        </p:txBody>
      </p:sp>
      <p:sp>
        <p:nvSpPr>
          <p:cNvPr id="22532" name="Line 4"/>
          <p:cNvSpPr>
            <a:spLocks noChangeShapeType="1"/>
          </p:cNvSpPr>
          <p:nvPr/>
        </p:nvSpPr>
        <p:spPr bwMode="auto">
          <a:xfrm flipV="1">
            <a:off x="5272088" y="4708525"/>
            <a:ext cx="1160462" cy="14288"/>
          </a:xfrm>
          <a:prstGeom prst="line">
            <a:avLst/>
          </a:prstGeom>
          <a:noFill/>
          <a:ln w="76200">
            <a:solidFill>
              <a:srgbClr val="FF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3" name="Rectangle 5"/>
          <p:cNvSpPr>
            <a:spLocks noChangeArrowheads="1"/>
          </p:cNvSpPr>
          <p:nvPr/>
        </p:nvSpPr>
        <p:spPr bwMode="auto">
          <a:xfrm>
            <a:off x="7239000" y="35814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u="none" dirty="0">
                <a:solidFill>
                  <a:srgbClr val="FF0000"/>
                </a:solidFill>
                <a:latin typeface="Helvetica" pitchFamily="34" charset="0"/>
                <a:ea typeface="宋体" charset="-122"/>
              </a:rPr>
              <a:t>Class</a:t>
            </a:r>
          </a:p>
        </p:txBody>
      </p:sp>
      <p:grpSp>
        <p:nvGrpSpPr>
          <p:cNvPr id="22534" name="Group 6"/>
          <p:cNvGrpSpPr>
            <a:grpSpLocks/>
          </p:cNvGrpSpPr>
          <p:nvPr/>
        </p:nvGrpSpPr>
        <p:grpSpPr bwMode="auto">
          <a:xfrm>
            <a:off x="379413" y="4070350"/>
            <a:ext cx="1646237" cy="1371600"/>
            <a:chOff x="230" y="2229"/>
            <a:chExt cx="1037" cy="864"/>
          </a:xfrm>
        </p:grpSpPr>
        <p:sp>
          <p:nvSpPr>
            <p:cNvPr id="22707" name="Rectangle 7"/>
            <p:cNvSpPr>
              <a:spLocks noChangeArrowheads="1"/>
            </p:cNvSpPr>
            <p:nvPr/>
          </p:nvSpPr>
          <p:spPr bwMode="auto">
            <a:xfrm>
              <a:off x="369" y="2229"/>
              <a:ext cx="553" cy="30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22708" name="Group 8"/>
            <p:cNvGrpSpPr>
              <a:grpSpLocks/>
            </p:cNvGrpSpPr>
            <p:nvPr/>
          </p:nvGrpSpPr>
          <p:grpSpPr bwMode="auto">
            <a:xfrm>
              <a:off x="590" y="2447"/>
              <a:ext cx="171" cy="163"/>
              <a:chOff x="590" y="2447"/>
              <a:chExt cx="171" cy="163"/>
            </a:xfrm>
          </p:grpSpPr>
          <p:sp>
            <p:nvSpPr>
              <p:cNvPr id="22786" name="Freeform 9"/>
              <p:cNvSpPr>
                <a:spLocks/>
              </p:cNvSpPr>
              <p:nvPr/>
            </p:nvSpPr>
            <p:spPr bwMode="auto">
              <a:xfrm>
                <a:off x="636"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7" name="Freeform 10"/>
              <p:cNvSpPr>
                <a:spLocks/>
              </p:cNvSpPr>
              <p:nvPr/>
            </p:nvSpPr>
            <p:spPr bwMode="auto">
              <a:xfrm>
                <a:off x="630"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8" name="Freeform 11"/>
              <p:cNvSpPr>
                <a:spLocks/>
              </p:cNvSpPr>
              <p:nvPr/>
            </p:nvSpPr>
            <p:spPr bwMode="auto">
              <a:xfrm>
                <a:off x="590"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09" name="Group 12"/>
            <p:cNvGrpSpPr>
              <a:grpSpLocks/>
            </p:cNvGrpSpPr>
            <p:nvPr/>
          </p:nvGrpSpPr>
          <p:grpSpPr bwMode="auto">
            <a:xfrm>
              <a:off x="832" y="2232"/>
              <a:ext cx="298" cy="582"/>
              <a:chOff x="832" y="2232"/>
              <a:chExt cx="298" cy="582"/>
            </a:xfrm>
          </p:grpSpPr>
          <p:sp>
            <p:nvSpPr>
              <p:cNvPr id="22734" name="Freeform 13"/>
              <p:cNvSpPr>
                <a:spLocks/>
              </p:cNvSpPr>
              <p:nvPr/>
            </p:nvSpPr>
            <p:spPr bwMode="auto">
              <a:xfrm>
                <a:off x="854"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144">
                    <a:moveTo>
                      <a:pt x="18" y="0"/>
                    </a:moveTo>
                    <a:lnTo>
                      <a:pt x="0" y="143"/>
                    </a:lnTo>
                    <a:lnTo>
                      <a:pt x="217" y="143"/>
                    </a:lnTo>
                    <a:lnTo>
                      <a:pt x="209" y="2"/>
                    </a:lnTo>
                    <a:lnTo>
                      <a:pt x="18"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735" name="Group 14"/>
              <p:cNvGrpSpPr>
                <a:grpSpLocks/>
              </p:cNvGrpSpPr>
              <p:nvPr/>
            </p:nvGrpSpPr>
            <p:grpSpPr bwMode="auto">
              <a:xfrm>
                <a:off x="832" y="2232"/>
                <a:ext cx="256" cy="452"/>
                <a:chOff x="832" y="2232"/>
                <a:chExt cx="256" cy="452"/>
              </a:xfrm>
            </p:grpSpPr>
            <p:grpSp>
              <p:nvGrpSpPr>
                <p:cNvPr id="22738" name="Group 15"/>
                <p:cNvGrpSpPr>
                  <a:grpSpLocks/>
                </p:cNvGrpSpPr>
                <p:nvPr/>
              </p:nvGrpSpPr>
              <p:grpSpPr bwMode="auto">
                <a:xfrm>
                  <a:off x="923" y="2372"/>
                  <a:ext cx="96" cy="110"/>
                  <a:chOff x="923" y="2372"/>
                  <a:chExt cx="96" cy="110"/>
                </a:xfrm>
              </p:grpSpPr>
              <p:sp>
                <p:nvSpPr>
                  <p:cNvPr id="22783" name="Freeform 16"/>
                  <p:cNvSpPr>
                    <a:spLocks/>
                  </p:cNvSpPr>
                  <p:nvPr/>
                </p:nvSpPr>
                <p:spPr bwMode="auto">
                  <a:xfrm>
                    <a:off x="923"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4" name="Freeform 17"/>
                  <p:cNvSpPr>
                    <a:spLocks/>
                  </p:cNvSpPr>
                  <p:nvPr/>
                </p:nvSpPr>
                <p:spPr bwMode="auto">
                  <a:xfrm>
                    <a:off x="923"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5" name="Freeform 18"/>
                  <p:cNvSpPr>
                    <a:spLocks/>
                  </p:cNvSpPr>
                  <p:nvPr/>
                </p:nvSpPr>
                <p:spPr bwMode="auto">
                  <a:xfrm>
                    <a:off x="923"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39" name="Group 19"/>
                <p:cNvGrpSpPr>
                  <a:grpSpLocks/>
                </p:cNvGrpSpPr>
                <p:nvPr/>
              </p:nvGrpSpPr>
              <p:grpSpPr bwMode="auto">
                <a:xfrm>
                  <a:off x="911" y="2232"/>
                  <a:ext cx="148" cy="168"/>
                  <a:chOff x="911" y="2232"/>
                  <a:chExt cx="148" cy="168"/>
                </a:xfrm>
              </p:grpSpPr>
              <p:grpSp>
                <p:nvGrpSpPr>
                  <p:cNvPr id="22754" name="Group 20"/>
                  <p:cNvGrpSpPr>
                    <a:grpSpLocks/>
                  </p:cNvGrpSpPr>
                  <p:nvPr/>
                </p:nvGrpSpPr>
                <p:grpSpPr bwMode="auto">
                  <a:xfrm>
                    <a:off x="920" y="2258"/>
                    <a:ext cx="108" cy="142"/>
                    <a:chOff x="920" y="2258"/>
                    <a:chExt cx="108" cy="142"/>
                  </a:xfrm>
                </p:grpSpPr>
                <p:grpSp>
                  <p:nvGrpSpPr>
                    <p:cNvPr id="22778" name="Group 21"/>
                    <p:cNvGrpSpPr>
                      <a:grpSpLocks/>
                    </p:cNvGrpSpPr>
                    <p:nvPr/>
                  </p:nvGrpSpPr>
                  <p:grpSpPr bwMode="auto">
                    <a:xfrm>
                      <a:off x="920" y="2258"/>
                      <a:ext cx="108" cy="142"/>
                      <a:chOff x="920" y="2258"/>
                      <a:chExt cx="108" cy="142"/>
                    </a:xfrm>
                  </p:grpSpPr>
                  <p:sp>
                    <p:nvSpPr>
                      <p:cNvPr id="22780" name="Freeform 22"/>
                      <p:cNvSpPr>
                        <a:spLocks/>
                      </p:cNvSpPr>
                      <p:nvPr/>
                    </p:nvSpPr>
                    <p:spPr bwMode="auto">
                      <a:xfrm>
                        <a:off x="942"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1" name="Freeform 23"/>
                      <p:cNvSpPr>
                        <a:spLocks/>
                      </p:cNvSpPr>
                      <p:nvPr/>
                    </p:nvSpPr>
                    <p:spPr bwMode="auto">
                      <a:xfrm>
                        <a:off x="920"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82" name="Freeform 24"/>
                      <p:cNvSpPr>
                        <a:spLocks/>
                      </p:cNvSpPr>
                      <p:nvPr/>
                    </p:nvSpPr>
                    <p:spPr bwMode="auto">
                      <a:xfrm>
                        <a:off x="966"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79" name="Freeform 25"/>
                    <p:cNvSpPr>
                      <a:spLocks/>
                    </p:cNvSpPr>
                    <p:nvPr/>
                  </p:nvSpPr>
                  <p:spPr bwMode="auto">
                    <a:xfrm>
                      <a:off x="921"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55" name="Group 26"/>
                  <p:cNvGrpSpPr>
                    <a:grpSpLocks/>
                  </p:cNvGrpSpPr>
                  <p:nvPr/>
                </p:nvGrpSpPr>
                <p:grpSpPr bwMode="auto">
                  <a:xfrm>
                    <a:off x="946" y="2304"/>
                    <a:ext cx="67" cy="82"/>
                    <a:chOff x="946" y="2304"/>
                    <a:chExt cx="67" cy="82"/>
                  </a:xfrm>
                </p:grpSpPr>
                <p:grpSp>
                  <p:nvGrpSpPr>
                    <p:cNvPr id="22764" name="Group 27"/>
                    <p:cNvGrpSpPr>
                      <a:grpSpLocks/>
                    </p:cNvGrpSpPr>
                    <p:nvPr/>
                  </p:nvGrpSpPr>
                  <p:grpSpPr bwMode="auto">
                    <a:xfrm>
                      <a:off x="961" y="2363"/>
                      <a:ext cx="28" cy="23"/>
                      <a:chOff x="961" y="2363"/>
                      <a:chExt cx="28" cy="23"/>
                    </a:xfrm>
                  </p:grpSpPr>
                  <p:sp>
                    <p:nvSpPr>
                      <p:cNvPr id="22775" name="Oval 28"/>
                      <p:cNvSpPr>
                        <a:spLocks noChangeArrowheads="1"/>
                      </p:cNvSpPr>
                      <p:nvPr/>
                    </p:nvSpPr>
                    <p:spPr bwMode="auto">
                      <a:xfrm>
                        <a:off x="964" y="2368"/>
                        <a:ext cx="19" cy="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776" name="Freeform 29"/>
                      <p:cNvSpPr>
                        <a:spLocks/>
                      </p:cNvSpPr>
                      <p:nvPr/>
                    </p:nvSpPr>
                    <p:spPr bwMode="auto">
                      <a:xfrm>
                        <a:off x="961"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77" name="Freeform 30"/>
                      <p:cNvSpPr>
                        <a:spLocks/>
                      </p:cNvSpPr>
                      <p:nvPr/>
                    </p:nvSpPr>
                    <p:spPr bwMode="auto">
                      <a:xfrm>
                        <a:off x="961"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65" name="Group 31"/>
                    <p:cNvGrpSpPr>
                      <a:grpSpLocks/>
                    </p:cNvGrpSpPr>
                    <p:nvPr/>
                  </p:nvGrpSpPr>
                  <p:grpSpPr bwMode="auto">
                    <a:xfrm>
                      <a:off x="946" y="2304"/>
                      <a:ext cx="67" cy="41"/>
                      <a:chOff x="946" y="2304"/>
                      <a:chExt cx="67" cy="41"/>
                    </a:xfrm>
                  </p:grpSpPr>
                  <p:grpSp>
                    <p:nvGrpSpPr>
                      <p:cNvPr id="22767" name="Group 32"/>
                      <p:cNvGrpSpPr>
                        <a:grpSpLocks/>
                      </p:cNvGrpSpPr>
                      <p:nvPr/>
                    </p:nvGrpSpPr>
                    <p:grpSpPr bwMode="auto">
                      <a:xfrm>
                        <a:off x="946" y="2304"/>
                        <a:ext cx="28" cy="32"/>
                        <a:chOff x="946" y="2304"/>
                        <a:chExt cx="28" cy="32"/>
                      </a:xfrm>
                    </p:grpSpPr>
                    <p:sp>
                      <p:nvSpPr>
                        <p:cNvPr id="22772" name="Freeform 33"/>
                        <p:cNvSpPr>
                          <a:spLocks/>
                        </p:cNvSpPr>
                        <p:nvPr/>
                      </p:nvSpPr>
                      <p:spPr bwMode="auto">
                        <a:xfrm>
                          <a:off x="948"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73" name="Freeform 34"/>
                        <p:cNvSpPr>
                          <a:spLocks/>
                        </p:cNvSpPr>
                        <p:nvPr/>
                      </p:nvSpPr>
                      <p:spPr bwMode="auto">
                        <a:xfrm>
                          <a:off x="946"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74" name="Freeform 35"/>
                        <p:cNvSpPr>
                          <a:spLocks/>
                        </p:cNvSpPr>
                        <p:nvPr/>
                      </p:nvSpPr>
                      <p:spPr bwMode="auto">
                        <a:xfrm>
                          <a:off x="951"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68" name="Group 36"/>
                      <p:cNvGrpSpPr>
                        <a:grpSpLocks/>
                      </p:cNvGrpSpPr>
                      <p:nvPr/>
                    </p:nvGrpSpPr>
                    <p:grpSpPr bwMode="auto">
                      <a:xfrm>
                        <a:off x="986" y="2314"/>
                        <a:ext cx="27" cy="31"/>
                        <a:chOff x="986" y="2314"/>
                        <a:chExt cx="27" cy="31"/>
                      </a:xfrm>
                    </p:grpSpPr>
                    <p:sp>
                      <p:nvSpPr>
                        <p:cNvPr id="22769" name="Freeform 37"/>
                        <p:cNvSpPr>
                          <a:spLocks/>
                        </p:cNvSpPr>
                        <p:nvPr/>
                      </p:nvSpPr>
                      <p:spPr bwMode="auto">
                        <a:xfrm>
                          <a:off x="986"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70" name="Freeform 38"/>
                        <p:cNvSpPr>
                          <a:spLocks/>
                        </p:cNvSpPr>
                        <p:nvPr/>
                      </p:nvSpPr>
                      <p:spPr bwMode="auto">
                        <a:xfrm>
                          <a:off x="992"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71" name="Freeform 39"/>
                        <p:cNvSpPr>
                          <a:spLocks/>
                        </p:cNvSpPr>
                        <p:nvPr/>
                      </p:nvSpPr>
                      <p:spPr bwMode="auto">
                        <a:xfrm>
                          <a:off x="990"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6"/>
                              </a:lnTo>
                              <a:lnTo>
                                <a:pt x="8" y="16"/>
                              </a:lnTo>
                              <a:lnTo>
                                <a:pt x="8" y="0"/>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766" name="Freeform 40"/>
                    <p:cNvSpPr>
                      <a:spLocks/>
                    </p:cNvSpPr>
                    <p:nvPr/>
                  </p:nvSpPr>
                  <p:spPr bwMode="auto">
                    <a:xfrm>
                      <a:off x="968"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56" name="Group 41"/>
                  <p:cNvGrpSpPr>
                    <a:grpSpLocks/>
                  </p:cNvGrpSpPr>
                  <p:nvPr/>
                </p:nvGrpSpPr>
                <p:grpSpPr bwMode="auto">
                  <a:xfrm>
                    <a:off x="911" y="2232"/>
                    <a:ext cx="148" cy="144"/>
                    <a:chOff x="911" y="2232"/>
                    <a:chExt cx="148" cy="144"/>
                  </a:xfrm>
                </p:grpSpPr>
                <p:sp>
                  <p:nvSpPr>
                    <p:cNvPr id="22758" name="Freeform 42"/>
                    <p:cNvSpPr>
                      <a:spLocks/>
                    </p:cNvSpPr>
                    <p:nvPr/>
                  </p:nvSpPr>
                  <p:spPr bwMode="auto">
                    <a:xfrm>
                      <a:off x="911"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759" name="Group 43"/>
                    <p:cNvGrpSpPr>
                      <a:grpSpLocks/>
                    </p:cNvGrpSpPr>
                    <p:nvPr/>
                  </p:nvGrpSpPr>
                  <p:grpSpPr bwMode="auto">
                    <a:xfrm>
                      <a:off x="915" y="2237"/>
                      <a:ext cx="139" cy="101"/>
                      <a:chOff x="915" y="2237"/>
                      <a:chExt cx="139" cy="101"/>
                    </a:xfrm>
                  </p:grpSpPr>
                  <p:sp>
                    <p:nvSpPr>
                      <p:cNvPr id="22760" name="Freeform 44"/>
                      <p:cNvSpPr>
                        <a:spLocks/>
                      </p:cNvSpPr>
                      <p:nvPr/>
                    </p:nvSpPr>
                    <p:spPr bwMode="auto">
                      <a:xfrm>
                        <a:off x="915"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61" name="Freeform 45"/>
                      <p:cNvSpPr>
                        <a:spLocks/>
                      </p:cNvSpPr>
                      <p:nvPr/>
                    </p:nvSpPr>
                    <p:spPr bwMode="auto">
                      <a:xfrm>
                        <a:off x="925"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62" name="Freeform 46"/>
                      <p:cNvSpPr>
                        <a:spLocks/>
                      </p:cNvSpPr>
                      <p:nvPr/>
                    </p:nvSpPr>
                    <p:spPr bwMode="auto">
                      <a:xfrm>
                        <a:off x="931"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63" name="Freeform 47"/>
                      <p:cNvSpPr>
                        <a:spLocks/>
                      </p:cNvSpPr>
                      <p:nvPr/>
                    </p:nvSpPr>
                    <p:spPr bwMode="auto">
                      <a:xfrm>
                        <a:off x="1026"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757" name="Oval 48"/>
                  <p:cNvSpPr>
                    <a:spLocks noChangeArrowheads="1"/>
                  </p:cNvSpPr>
                  <p:nvPr/>
                </p:nvSpPr>
                <p:spPr bwMode="auto">
                  <a:xfrm>
                    <a:off x="934" y="2345"/>
                    <a:ext cx="0" cy="1"/>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22740" name="Group 49"/>
                <p:cNvGrpSpPr>
                  <a:grpSpLocks/>
                </p:cNvGrpSpPr>
                <p:nvPr/>
              </p:nvGrpSpPr>
              <p:grpSpPr bwMode="auto">
                <a:xfrm>
                  <a:off x="832" y="2370"/>
                  <a:ext cx="256" cy="314"/>
                  <a:chOff x="832" y="2370"/>
                  <a:chExt cx="256" cy="314"/>
                </a:xfrm>
              </p:grpSpPr>
              <p:sp>
                <p:nvSpPr>
                  <p:cNvPr id="22741" name="Freeform 50"/>
                  <p:cNvSpPr>
                    <a:spLocks/>
                  </p:cNvSpPr>
                  <p:nvPr/>
                </p:nvSpPr>
                <p:spPr bwMode="auto">
                  <a:xfrm>
                    <a:off x="952"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742" name="Group 51"/>
                  <p:cNvGrpSpPr>
                    <a:grpSpLocks/>
                  </p:cNvGrpSpPr>
                  <p:nvPr/>
                </p:nvGrpSpPr>
                <p:grpSpPr bwMode="auto">
                  <a:xfrm>
                    <a:off x="832" y="2406"/>
                    <a:ext cx="256" cy="278"/>
                    <a:chOff x="832" y="2406"/>
                    <a:chExt cx="256" cy="278"/>
                  </a:xfrm>
                </p:grpSpPr>
                <p:sp>
                  <p:nvSpPr>
                    <p:cNvPr id="22746" name="Freeform 52"/>
                    <p:cNvSpPr>
                      <a:spLocks/>
                    </p:cNvSpPr>
                    <p:nvPr/>
                  </p:nvSpPr>
                  <p:spPr bwMode="auto">
                    <a:xfrm>
                      <a:off x="832"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747" name="Group 53"/>
                    <p:cNvGrpSpPr>
                      <a:grpSpLocks/>
                    </p:cNvGrpSpPr>
                    <p:nvPr/>
                  </p:nvGrpSpPr>
                  <p:grpSpPr bwMode="auto">
                    <a:xfrm>
                      <a:off x="841" y="2451"/>
                      <a:ext cx="139" cy="204"/>
                      <a:chOff x="841" y="2451"/>
                      <a:chExt cx="139" cy="204"/>
                    </a:xfrm>
                  </p:grpSpPr>
                  <p:sp>
                    <p:nvSpPr>
                      <p:cNvPr id="22749" name="Freeform 54"/>
                      <p:cNvSpPr>
                        <a:spLocks/>
                      </p:cNvSpPr>
                      <p:nvPr/>
                    </p:nvSpPr>
                    <p:spPr bwMode="auto">
                      <a:xfrm>
                        <a:off x="841"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50" name="Freeform 55"/>
                      <p:cNvSpPr>
                        <a:spLocks/>
                      </p:cNvSpPr>
                      <p:nvPr/>
                    </p:nvSpPr>
                    <p:spPr bwMode="auto">
                      <a:xfrm>
                        <a:off x="952"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Lst>
                        <a:ahLst/>
                        <a:cxnLst>
                          <a:cxn ang="T6">
                            <a:pos x="T0" y="T1"/>
                          </a:cxn>
                          <a:cxn ang="T7">
                            <a:pos x="T2" y="T3"/>
                          </a:cxn>
                          <a:cxn ang="T8">
                            <a:pos x="T4" y="T5"/>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51" name="Freeform 56"/>
                      <p:cNvSpPr>
                        <a:spLocks/>
                      </p:cNvSpPr>
                      <p:nvPr/>
                    </p:nvSpPr>
                    <p:spPr bwMode="auto">
                      <a:xfrm>
                        <a:off x="949"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Lst>
                        <a:ahLst/>
                        <a:cxnLst>
                          <a:cxn ang="T6">
                            <a:pos x="T0" y="T1"/>
                          </a:cxn>
                          <a:cxn ang="T7">
                            <a:pos x="T2" y="T3"/>
                          </a:cxn>
                          <a:cxn ang="T8">
                            <a:pos x="T4" y="T5"/>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52" name="Freeform 57"/>
                      <p:cNvSpPr>
                        <a:spLocks/>
                      </p:cNvSpPr>
                      <p:nvPr/>
                    </p:nvSpPr>
                    <p:spPr bwMode="auto">
                      <a:xfrm>
                        <a:off x="951"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Lst>
                        <a:ahLst/>
                        <a:cxnLst>
                          <a:cxn ang="T6">
                            <a:pos x="T0" y="T1"/>
                          </a:cxn>
                          <a:cxn ang="T7">
                            <a:pos x="T2" y="T3"/>
                          </a:cxn>
                          <a:cxn ang="T8">
                            <a:pos x="T4" y="T5"/>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53" name="Line 58"/>
                      <p:cNvSpPr>
                        <a:spLocks noChangeShapeType="1"/>
                      </p:cNvSpPr>
                      <p:nvPr/>
                    </p:nvSpPr>
                    <p:spPr bwMode="auto">
                      <a:xfrm flipH="1" flipV="1">
                        <a:off x="960" y="2459"/>
                        <a:ext cx="5" cy="2"/>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748" name="Freeform 59"/>
                    <p:cNvSpPr>
                      <a:spLocks/>
                    </p:cNvSpPr>
                    <p:nvPr/>
                  </p:nvSpPr>
                  <p:spPr bwMode="auto">
                    <a:xfrm>
                      <a:off x="832"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43" name="Group 60"/>
                  <p:cNvGrpSpPr>
                    <a:grpSpLocks/>
                  </p:cNvGrpSpPr>
                  <p:nvPr/>
                </p:nvGrpSpPr>
                <p:grpSpPr bwMode="auto">
                  <a:xfrm>
                    <a:off x="939" y="2430"/>
                    <a:ext cx="33" cy="48"/>
                    <a:chOff x="939" y="2430"/>
                    <a:chExt cx="33" cy="48"/>
                  </a:xfrm>
                </p:grpSpPr>
                <p:sp>
                  <p:nvSpPr>
                    <p:cNvPr id="22744" name="Freeform 61"/>
                    <p:cNvSpPr>
                      <a:spLocks/>
                    </p:cNvSpPr>
                    <p:nvPr/>
                  </p:nvSpPr>
                  <p:spPr bwMode="auto">
                    <a:xfrm>
                      <a:off x="939"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45" name="Freeform 62"/>
                    <p:cNvSpPr>
                      <a:spLocks/>
                    </p:cNvSpPr>
                    <p:nvPr/>
                  </p:nvSpPr>
                  <p:spPr bwMode="auto">
                    <a:xfrm>
                      <a:off x="955"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2736" name="Freeform 63"/>
              <p:cNvSpPr>
                <a:spLocks/>
              </p:cNvSpPr>
              <p:nvPr/>
            </p:nvSpPr>
            <p:spPr bwMode="auto">
              <a:xfrm>
                <a:off x="962"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7" name="Freeform 64"/>
              <p:cNvSpPr>
                <a:spLocks/>
              </p:cNvSpPr>
              <p:nvPr/>
            </p:nvSpPr>
            <p:spPr bwMode="auto">
              <a:xfrm>
                <a:off x="937"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10" name="Group 65"/>
            <p:cNvGrpSpPr>
              <a:grpSpLocks/>
            </p:cNvGrpSpPr>
            <p:nvPr/>
          </p:nvGrpSpPr>
          <p:grpSpPr bwMode="auto">
            <a:xfrm>
              <a:off x="440" y="2549"/>
              <a:ext cx="193" cy="219"/>
              <a:chOff x="440" y="2549"/>
              <a:chExt cx="193" cy="219"/>
            </a:xfrm>
          </p:grpSpPr>
          <p:sp>
            <p:nvSpPr>
              <p:cNvPr id="22727" name="Freeform 66"/>
              <p:cNvSpPr>
                <a:spLocks/>
              </p:cNvSpPr>
              <p:nvPr/>
            </p:nvSpPr>
            <p:spPr bwMode="auto">
              <a:xfrm>
                <a:off x="463"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28" name="Oval 67"/>
              <p:cNvSpPr>
                <a:spLocks noChangeArrowheads="1"/>
              </p:cNvSpPr>
              <p:nvPr/>
            </p:nvSpPr>
            <p:spPr bwMode="auto">
              <a:xfrm>
                <a:off x="549" y="2715"/>
                <a:ext cx="15" cy="18"/>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729" name="Freeform 68"/>
              <p:cNvSpPr>
                <a:spLocks/>
              </p:cNvSpPr>
              <p:nvPr/>
            </p:nvSpPr>
            <p:spPr bwMode="auto">
              <a:xfrm>
                <a:off x="544"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0" name="Freeform 69"/>
              <p:cNvSpPr>
                <a:spLocks/>
              </p:cNvSpPr>
              <p:nvPr/>
            </p:nvSpPr>
            <p:spPr bwMode="auto">
              <a:xfrm>
                <a:off x="452"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731" name="Group 70"/>
              <p:cNvGrpSpPr>
                <a:grpSpLocks/>
              </p:cNvGrpSpPr>
              <p:nvPr/>
            </p:nvGrpSpPr>
            <p:grpSpPr bwMode="auto">
              <a:xfrm>
                <a:off x="440" y="2549"/>
                <a:ext cx="193" cy="161"/>
                <a:chOff x="440" y="2549"/>
                <a:chExt cx="193" cy="161"/>
              </a:xfrm>
            </p:grpSpPr>
            <p:sp>
              <p:nvSpPr>
                <p:cNvPr id="22732" name="Freeform 71"/>
                <p:cNvSpPr>
                  <a:spLocks/>
                </p:cNvSpPr>
                <p:nvPr/>
              </p:nvSpPr>
              <p:spPr bwMode="auto">
                <a:xfrm>
                  <a:off x="440"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 name="Freeform 72"/>
                <p:cNvSpPr>
                  <a:spLocks/>
                </p:cNvSpPr>
                <p:nvPr/>
              </p:nvSpPr>
              <p:spPr bwMode="auto">
                <a:xfrm>
                  <a:off x="588"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711" name="Group 73"/>
            <p:cNvGrpSpPr>
              <a:grpSpLocks/>
            </p:cNvGrpSpPr>
            <p:nvPr/>
          </p:nvGrpSpPr>
          <p:grpSpPr bwMode="auto">
            <a:xfrm>
              <a:off x="653" y="2586"/>
              <a:ext cx="187" cy="214"/>
              <a:chOff x="653" y="2586"/>
              <a:chExt cx="187" cy="214"/>
            </a:xfrm>
          </p:grpSpPr>
          <p:grpSp>
            <p:nvGrpSpPr>
              <p:cNvPr id="22723" name="Group 74"/>
              <p:cNvGrpSpPr>
                <a:grpSpLocks/>
              </p:cNvGrpSpPr>
              <p:nvPr/>
            </p:nvGrpSpPr>
            <p:grpSpPr bwMode="auto">
              <a:xfrm>
                <a:off x="653" y="2586"/>
                <a:ext cx="178" cy="214"/>
                <a:chOff x="653" y="2586"/>
                <a:chExt cx="178" cy="214"/>
              </a:xfrm>
            </p:grpSpPr>
            <p:sp>
              <p:nvSpPr>
                <p:cNvPr id="22725" name="Freeform 75"/>
                <p:cNvSpPr>
                  <a:spLocks/>
                </p:cNvSpPr>
                <p:nvPr/>
              </p:nvSpPr>
              <p:spPr bwMode="auto">
                <a:xfrm>
                  <a:off x="666"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26" name="Freeform 76"/>
                <p:cNvSpPr>
                  <a:spLocks/>
                </p:cNvSpPr>
                <p:nvPr/>
              </p:nvSpPr>
              <p:spPr bwMode="auto">
                <a:xfrm>
                  <a:off x="653"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24" name="Freeform 77"/>
              <p:cNvSpPr>
                <a:spLocks/>
              </p:cNvSpPr>
              <p:nvPr/>
            </p:nvSpPr>
            <p:spPr bwMode="auto">
              <a:xfrm>
                <a:off x="796"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12" name="Rectangle 78"/>
            <p:cNvSpPr>
              <a:spLocks noChangeArrowheads="1"/>
            </p:cNvSpPr>
            <p:nvPr/>
          </p:nvSpPr>
          <p:spPr bwMode="auto">
            <a:xfrm>
              <a:off x="975" y="2535"/>
              <a:ext cx="8" cy="7"/>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713" name="Freeform 79"/>
            <p:cNvSpPr>
              <a:spLocks/>
            </p:cNvSpPr>
            <p:nvPr/>
          </p:nvSpPr>
          <p:spPr bwMode="auto">
            <a:xfrm>
              <a:off x="953"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6">
                  <a:moveTo>
                    <a:pt x="0" y="25"/>
                  </a:moveTo>
                  <a:lnTo>
                    <a:pt x="8" y="4"/>
                  </a:lnTo>
                  <a:lnTo>
                    <a:pt x="10" y="2"/>
                  </a:lnTo>
                  <a:lnTo>
                    <a:pt x="16" y="0"/>
                  </a:lnTo>
                  <a:lnTo>
                    <a:pt x="8" y="21"/>
                  </a:lnTo>
                  <a:lnTo>
                    <a:pt x="0" y="25"/>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14" name="Freeform 80"/>
            <p:cNvSpPr>
              <a:spLocks/>
            </p:cNvSpPr>
            <p:nvPr/>
          </p:nvSpPr>
          <p:spPr bwMode="auto">
            <a:xfrm>
              <a:off x="602"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3" y="0"/>
                  </a:lnTo>
                  <a:lnTo>
                    <a:pt x="16" y="13"/>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15" name="Freeform 81"/>
            <p:cNvSpPr>
              <a:spLocks/>
            </p:cNvSpPr>
            <p:nvPr/>
          </p:nvSpPr>
          <p:spPr bwMode="auto">
            <a:xfrm>
              <a:off x="1031"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716" name="Group 82"/>
            <p:cNvGrpSpPr>
              <a:grpSpLocks/>
            </p:cNvGrpSpPr>
            <p:nvPr/>
          </p:nvGrpSpPr>
          <p:grpSpPr bwMode="auto">
            <a:xfrm>
              <a:off x="891" y="2563"/>
              <a:ext cx="164" cy="222"/>
              <a:chOff x="891" y="2563"/>
              <a:chExt cx="164" cy="222"/>
            </a:xfrm>
          </p:grpSpPr>
          <p:sp>
            <p:nvSpPr>
              <p:cNvPr id="22721" name="Freeform 83"/>
              <p:cNvSpPr>
                <a:spLocks/>
              </p:cNvSpPr>
              <p:nvPr/>
            </p:nvSpPr>
            <p:spPr bwMode="auto">
              <a:xfrm>
                <a:off x="891"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22" name="Freeform 84"/>
              <p:cNvSpPr>
                <a:spLocks/>
              </p:cNvSpPr>
              <p:nvPr/>
            </p:nvSpPr>
            <p:spPr bwMode="auto">
              <a:xfrm>
                <a:off x="891"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17" name="Freeform 85"/>
            <p:cNvSpPr>
              <a:spLocks/>
            </p:cNvSpPr>
            <p:nvPr/>
          </p:nvSpPr>
          <p:spPr bwMode="auto">
            <a:xfrm>
              <a:off x="666"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18" name="Freeform 86"/>
            <p:cNvSpPr>
              <a:spLocks/>
            </p:cNvSpPr>
            <p:nvPr/>
          </p:nvSpPr>
          <p:spPr bwMode="auto">
            <a:xfrm>
              <a:off x="358"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19" name="Freeform 87"/>
            <p:cNvSpPr>
              <a:spLocks/>
            </p:cNvSpPr>
            <p:nvPr/>
          </p:nvSpPr>
          <p:spPr bwMode="auto">
            <a:xfrm>
              <a:off x="441"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20" name="Rectangle 88"/>
            <p:cNvSpPr>
              <a:spLocks noChangeArrowheads="1"/>
            </p:cNvSpPr>
            <p:nvPr/>
          </p:nvSpPr>
          <p:spPr bwMode="auto">
            <a:xfrm>
              <a:off x="230" y="2879"/>
              <a:ext cx="1037"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600" u="none" dirty="0">
                  <a:solidFill>
                    <a:schemeClr val="bg2">
                      <a:lumMod val="50000"/>
                    </a:schemeClr>
                  </a:solidFill>
                  <a:latin typeface="Arial" charset="0"/>
                  <a:ea typeface="宋体" charset="-122"/>
                </a:rPr>
                <a:t>Professor Smith</a:t>
              </a:r>
            </a:p>
          </p:txBody>
        </p:sp>
      </p:grpSp>
      <p:grpSp>
        <p:nvGrpSpPr>
          <p:cNvPr id="22535" name="Group 89"/>
          <p:cNvGrpSpPr>
            <a:grpSpLocks/>
          </p:cNvGrpSpPr>
          <p:nvPr/>
        </p:nvGrpSpPr>
        <p:grpSpPr bwMode="auto">
          <a:xfrm>
            <a:off x="1979613" y="5060950"/>
            <a:ext cx="1668462" cy="1371600"/>
            <a:chOff x="1238" y="2853"/>
            <a:chExt cx="1051" cy="864"/>
          </a:xfrm>
        </p:grpSpPr>
        <p:sp>
          <p:nvSpPr>
            <p:cNvPr id="22625" name="Rectangle 90"/>
            <p:cNvSpPr>
              <a:spLocks noChangeArrowheads="1"/>
            </p:cNvSpPr>
            <p:nvPr/>
          </p:nvSpPr>
          <p:spPr bwMode="auto">
            <a:xfrm>
              <a:off x="1377" y="2853"/>
              <a:ext cx="553" cy="30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22626" name="Group 91"/>
            <p:cNvGrpSpPr>
              <a:grpSpLocks/>
            </p:cNvGrpSpPr>
            <p:nvPr/>
          </p:nvGrpSpPr>
          <p:grpSpPr bwMode="auto">
            <a:xfrm>
              <a:off x="1598" y="3071"/>
              <a:ext cx="171" cy="163"/>
              <a:chOff x="1598" y="3071"/>
              <a:chExt cx="171" cy="163"/>
            </a:xfrm>
          </p:grpSpPr>
          <p:sp>
            <p:nvSpPr>
              <p:cNvPr id="22704" name="Freeform 92"/>
              <p:cNvSpPr>
                <a:spLocks/>
              </p:cNvSpPr>
              <p:nvPr/>
            </p:nvSpPr>
            <p:spPr bwMode="auto">
              <a:xfrm>
                <a:off x="1644" y="3076"/>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05" name="Freeform 93"/>
              <p:cNvSpPr>
                <a:spLocks/>
              </p:cNvSpPr>
              <p:nvPr/>
            </p:nvSpPr>
            <p:spPr bwMode="auto">
              <a:xfrm>
                <a:off x="1638" y="3071"/>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06" name="Freeform 94"/>
              <p:cNvSpPr>
                <a:spLocks/>
              </p:cNvSpPr>
              <p:nvPr/>
            </p:nvSpPr>
            <p:spPr bwMode="auto">
              <a:xfrm>
                <a:off x="1598" y="3187"/>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27" name="Group 95"/>
            <p:cNvGrpSpPr>
              <a:grpSpLocks/>
            </p:cNvGrpSpPr>
            <p:nvPr/>
          </p:nvGrpSpPr>
          <p:grpSpPr bwMode="auto">
            <a:xfrm>
              <a:off x="1840" y="2856"/>
              <a:ext cx="298" cy="582"/>
              <a:chOff x="1840" y="2856"/>
              <a:chExt cx="298" cy="582"/>
            </a:xfrm>
          </p:grpSpPr>
          <p:sp>
            <p:nvSpPr>
              <p:cNvPr id="22652" name="Freeform 96"/>
              <p:cNvSpPr>
                <a:spLocks/>
              </p:cNvSpPr>
              <p:nvPr/>
            </p:nvSpPr>
            <p:spPr bwMode="auto">
              <a:xfrm>
                <a:off x="1862" y="3294"/>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144">
                    <a:moveTo>
                      <a:pt x="18" y="0"/>
                    </a:moveTo>
                    <a:lnTo>
                      <a:pt x="0" y="143"/>
                    </a:lnTo>
                    <a:lnTo>
                      <a:pt x="217" y="143"/>
                    </a:lnTo>
                    <a:lnTo>
                      <a:pt x="209" y="2"/>
                    </a:lnTo>
                    <a:lnTo>
                      <a:pt x="18"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53" name="Group 97"/>
              <p:cNvGrpSpPr>
                <a:grpSpLocks/>
              </p:cNvGrpSpPr>
              <p:nvPr/>
            </p:nvGrpSpPr>
            <p:grpSpPr bwMode="auto">
              <a:xfrm>
                <a:off x="1840" y="2856"/>
                <a:ext cx="256" cy="452"/>
                <a:chOff x="1840" y="2856"/>
                <a:chExt cx="256" cy="452"/>
              </a:xfrm>
            </p:grpSpPr>
            <p:grpSp>
              <p:nvGrpSpPr>
                <p:cNvPr id="22656" name="Group 98"/>
                <p:cNvGrpSpPr>
                  <a:grpSpLocks/>
                </p:cNvGrpSpPr>
                <p:nvPr/>
              </p:nvGrpSpPr>
              <p:grpSpPr bwMode="auto">
                <a:xfrm>
                  <a:off x="1931" y="2996"/>
                  <a:ext cx="96" cy="110"/>
                  <a:chOff x="1931" y="2996"/>
                  <a:chExt cx="96" cy="110"/>
                </a:xfrm>
              </p:grpSpPr>
              <p:sp>
                <p:nvSpPr>
                  <p:cNvPr id="22701" name="Freeform 99"/>
                  <p:cNvSpPr>
                    <a:spLocks/>
                  </p:cNvSpPr>
                  <p:nvPr/>
                </p:nvSpPr>
                <p:spPr bwMode="auto">
                  <a:xfrm>
                    <a:off x="1931" y="2996"/>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02" name="Freeform 100"/>
                  <p:cNvSpPr>
                    <a:spLocks/>
                  </p:cNvSpPr>
                  <p:nvPr/>
                </p:nvSpPr>
                <p:spPr bwMode="auto">
                  <a:xfrm>
                    <a:off x="1931" y="2996"/>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03" name="Freeform 101"/>
                  <p:cNvSpPr>
                    <a:spLocks/>
                  </p:cNvSpPr>
                  <p:nvPr/>
                </p:nvSpPr>
                <p:spPr bwMode="auto">
                  <a:xfrm>
                    <a:off x="1931" y="2996"/>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57" name="Group 102"/>
                <p:cNvGrpSpPr>
                  <a:grpSpLocks/>
                </p:cNvGrpSpPr>
                <p:nvPr/>
              </p:nvGrpSpPr>
              <p:grpSpPr bwMode="auto">
                <a:xfrm>
                  <a:off x="1919" y="2856"/>
                  <a:ext cx="148" cy="168"/>
                  <a:chOff x="1919" y="2856"/>
                  <a:chExt cx="148" cy="168"/>
                </a:xfrm>
              </p:grpSpPr>
              <p:grpSp>
                <p:nvGrpSpPr>
                  <p:cNvPr id="22672" name="Group 103"/>
                  <p:cNvGrpSpPr>
                    <a:grpSpLocks/>
                  </p:cNvGrpSpPr>
                  <p:nvPr/>
                </p:nvGrpSpPr>
                <p:grpSpPr bwMode="auto">
                  <a:xfrm>
                    <a:off x="1928" y="2882"/>
                    <a:ext cx="108" cy="142"/>
                    <a:chOff x="1928" y="2882"/>
                    <a:chExt cx="108" cy="142"/>
                  </a:xfrm>
                </p:grpSpPr>
                <p:grpSp>
                  <p:nvGrpSpPr>
                    <p:cNvPr id="22696" name="Group 104"/>
                    <p:cNvGrpSpPr>
                      <a:grpSpLocks/>
                    </p:cNvGrpSpPr>
                    <p:nvPr/>
                  </p:nvGrpSpPr>
                  <p:grpSpPr bwMode="auto">
                    <a:xfrm>
                      <a:off x="1928" y="2882"/>
                      <a:ext cx="108" cy="142"/>
                      <a:chOff x="1928" y="2882"/>
                      <a:chExt cx="108" cy="142"/>
                    </a:xfrm>
                  </p:grpSpPr>
                  <p:sp>
                    <p:nvSpPr>
                      <p:cNvPr id="22698" name="Freeform 105"/>
                      <p:cNvSpPr>
                        <a:spLocks/>
                      </p:cNvSpPr>
                      <p:nvPr/>
                    </p:nvSpPr>
                    <p:spPr bwMode="auto">
                      <a:xfrm>
                        <a:off x="1950" y="3000"/>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99" name="Freeform 106"/>
                      <p:cNvSpPr>
                        <a:spLocks/>
                      </p:cNvSpPr>
                      <p:nvPr/>
                    </p:nvSpPr>
                    <p:spPr bwMode="auto">
                      <a:xfrm>
                        <a:off x="1928" y="2882"/>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00" name="Freeform 107"/>
                      <p:cNvSpPr>
                        <a:spLocks/>
                      </p:cNvSpPr>
                      <p:nvPr/>
                    </p:nvSpPr>
                    <p:spPr bwMode="auto">
                      <a:xfrm>
                        <a:off x="1974" y="2972"/>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97" name="Freeform 108"/>
                    <p:cNvSpPr>
                      <a:spLocks/>
                    </p:cNvSpPr>
                    <p:nvPr/>
                  </p:nvSpPr>
                  <p:spPr bwMode="auto">
                    <a:xfrm>
                      <a:off x="1929" y="2952"/>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73" name="Group 109"/>
                  <p:cNvGrpSpPr>
                    <a:grpSpLocks/>
                  </p:cNvGrpSpPr>
                  <p:nvPr/>
                </p:nvGrpSpPr>
                <p:grpSpPr bwMode="auto">
                  <a:xfrm>
                    <a:off x="1954" y="2928"/>
                    <a:ext cx="67" cy="82"/>
                    <a:chOff x="1954" y="2928"/>
                    <a:chExt cx="67" cy="82"/>
                  </a:xfrm>
                </p:grpSpPr>
                <p:grpSp>
                  <p:nvGrpSpPr>
                    <p:cNvPr id="22682" name="Group 110"/>
                    <p:cNvGrpSpPr>
                      <a:grpSpLocks/>
                    </p:cNvGrpSpPr>
                    <p:nvPr/>
                  </p:nvGrpSpPr>
                  <p:grpSpPr bwMode="auto">
                    <a:xfrm>
                      <a:off x="1969" y="2987"/>
                      <a:ext cx="28" cy="23"/>
                      <a:chOff x="1969" y="2987"/>
                      <a:chExt cx="28" cy="23"/>
                    </a:xfrm>
                  </p:grpSpPr>
                  <p:sp>
                    <p:nvSpPr>
                      <p:cNvPr id="22693" name="Oval 111"/>
                      <p:cNvSpPr>
                        <a:spLocks noChangeArrowheads="1"/>
                      </p:cNvSpPr>
                      <p:nvPr/>
                    </p:nvSpPr>
                    <p:spPr bwMode="auto">
                      <a:xfrm>
                        <a:off x="1972" y="2992"/>
                        <a:ext cx="19" cy="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694" name="Freeform 112"/>
                      <p:cNvSpPr>
                        <a:spLocks/>
                      </p:cNvSpPr>
                      <p:nvPr/>
                    </p:nvSpPr>
                    <p:spPr bwMode="auto">
                      <a:xfrm>
                        <a:off x="1969" y="2987"/>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95" name="Freeform 113"/>
                      <p:cNvSpPr>
                        <a:spLocks/>
                      </p:cNvSpPr>
                      <p:nvPr/>
                    </p:nvSpPr>
                    <p:spPr bwMode="auto">
                      <a:xfrm>
                        <a:off x="1969" y="2993"/>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83" name="Group 114"/>
                    <p:cNvGrpSpPr>
                      <a:grpSpLocks/>
                    </p:cNvGrpSpPr>
                    <p:nvPr/>
                  </p:nvGrpSpPr>
                  <p:grpSpPr bwMode="auto">
                    <a:xfrm>
                      <a:off x="1954" y="2928"/>
                      <a:ext cx="67" cy="41"/>
                      <a:chOff x="1954" y="2928"/>
                      <a:chExt cx="67" cy="41"/>
                    </a:xfrm>
                  </p:grpSpPr>
                  <p:grpSp>
                    <p:nvGrpSpPr>
                      <p:cNvPr id="22685" name="Group 115"/>
                      <p:cNvGrpSpPr>
                        <a:grpSpLocks/>
                      </p:cNvGrpSpPr>
                      <p:nvPr/>
                    </p:nvGrpSpPr>
                    <p:grpSpPr bwMode="auto">
                      <a:xfrm>
                        <a:off x="1954" y="2928"/>
                        <a:ext cx="28" cy="32"/>
                        <a:chOff x="1954" y="2928"/>
                        <a:chExt cx="28" cy="32"/>
                      </a:xfrm>
                    </p:grpSpPr>
                    <p:sp>
                      <p:nvSpPr>
                        <p:cNvPr id="22690" name="Freeform 116"/>
                        <p:cNvSpPr>
                          <a:spLocks/>
                        </p:cNvSpPr>
                        <p:nvPr/>
                      </p:nvSpPr>
                      <p:spPr bwMode="auto">
                        <a:xfrm>
                          <a:off x="1956" y="2928"/>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91" name="Freeform 117"/>
                        <p:cNvSpPr>
                          <a:spLocks/>
                        </p:cNvSpPr>
                        <p:nvPr/>
                      </p:nvSpPr>
                      <p:spPr bwMode="auto">
                        <a:xfrm>
                          <a:off x="1954" y="2937"/>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92" name="Freeform 118"/>
                        <p:cNvSpPr>
                          <a:spLocks/>
                        </p:cNvSpPr>
                        <p:nvPr/>
                      </p:nvSpPr>
                      <p:spPr bwMode="auto">
                        <a:xfrm>
                          <a:off x="1959" y="2943"/>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86" name="Group 119"/>
                      <p:cNvGrpSpPr>
                        <a:grpSpLocks/>
                      </p:cNvGrpSpPr>
                      <p:nvPr/>
                    </p:nvGrpSpPr>
                    <p:grpSpPr bwMode="auto">
                      <a:xfrm>
                        <a:off x="1994" y="2938"/>
                        <a:ext cx="27" cy="31"/>
                        <a:chOff x="1994" y="2938"/>
                        <a:chExt cx="27" cy="31"/>
                      </a:xfrm>
                    </p:grpSpPr>
                    <p:sp>
                      <p:nvSpPr>
                        <p:cNvPr id="22687" name="Freeform 120"/>
                        <p:cNvSpPr>
                          <a:spLocks/>
                        </p:cNvSpPr>
                        <p:nvPr/>
                      </p:nvSpPr>
                      <p:spPr bwMode="auto">
                        <a:xfrm>
                          <a:off x="1994" y="2938"/>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88" name="Freeform 121"/>
                        <p:cNvSpPr>
                          <a:spLocks/>
                        </p:cNvSpPr>
                        <p:nvPr/>
                      </p:nvSpPr>
                      <p:spPr bwMode="auto">
                        <a:xfrm>
                          <a:off x="2000" y="2945"/>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89" name="Freeform 122"/>
                        <p:cNvSpPr>
                          <a:spLocks/>
                        </p:cNvSpPr>
                        <p:nvPr/>
                      </p:nvSpPr>
                      <p:spPr bwMode="auto">
                        <a:xfrm>
                          <a:off x="1998" y="2952"/>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6"/>
                              </a:lnTo>
                              <a:lnTo>
                                <a:pt x="8" y="16"/>
                              </a:lnTo>
                              <a:lnTo>
                                <a:pt x="8" y="0"/>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684" name="Freeform 123"/>
                    <p:cNvSpPr>
                      <a:spLocks/>
                    </p:cNvSpPr>
                    <p:nvPr/>
                  </p:nvSpPr>
                  <p:spPr bwMode="auto">
                    <a:xfrm>
                      <a:off x="1976" y="2966"/>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74" name="Group 124"/>
                  <p:cNvGrpSpPr>
                    <a:grpSpLocks/>
                  </p:cNvGrpSpPr>
                  <p:nvPr/>
                </p:nvGrpSpPr>
                <p:grpSpPr bwMode="auto">
                  <a:xfrm>
                    <a:off x="1919" y="2856"/>
                    <a:ext cx="148" cy="144"/>
                    <a:chOff x="1919" y="2856"/>
                    <a:chExt cx="148" cy="144"/>
                  </a:xfrm>
                </p:grpSpPr>
                <p:sp>
                  <p:nvSpPr>
                    <p:cNvPr id="22676" name="Freeform 125"/>
                    <p:cNvSpPr>
                      <a:spLocks/>
                    </p:cNvSpPr>
                    <p:nvPr/>
                  </p:nvSpPr>
                  <p:spPr bwMode="auto">
                    <a:xfrm>
                      <a:off x="1919" y="2856"/>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77" name="Group 126"/>
                    <p:cNvGrpSpPr>
                      <a:grpSpLocks/>
                    </p:cNvGrpSpPr>
                    <p:nvPr/>
                  </p:nvGrpSpPr>
                  <p:grpSpPr bwMode="auto">
                    <a:xfrm>
                      <a:off x="1923" y="2861"/>
                      <a:ext cx="139" cy="101"/>
                      <a:chOff x="1923" y="2861"/>
                      <a:chExt cx="139" cy="101"/>
                    </a:xfrm>
                  </p:grpSpPr>
                  <p:sp>
                    <p:nvSpPr>
                      <p:cNvPr id="22678" name="Freeform 127"/>
                      <p:cNvSpPr>
                        <a:spLocks/>
                      </p:cNvSpPr>
                      <p:nvPr/>
                    </p:nvSpPr>
                    <p:spPr bwMode="auto">
                      <a:xfrm>
                        <a:off x="1923" y="2899"/>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79" name="Freeform 128"/>
                      <p:cNvSpPr>
                        <a:spLocks/>
                      </p:cNvSpPr>
                      <p:nvPr/>
                    </p:nvSpPr>
                    <p:spPr bwMode="auto">
                      <a:xfrm>
                        <a:off x="1933" y="2881"/>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80" name="Freeform 129"/>
                      <p:cNvSpPr>
                        <a:spLocks/>
                      </p:cNvSpPr>
                      <p:nvPr/>
                    </p:nvSpPr>
                    <p:spPr bwMode="auto">
                      <a:xfrm>
                        <a:off x="1939" y="2861"/>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81" name="Freeform 130"/>
                      <p:cNvSpPr>
                        <a:spLocks/>
                      </p:cNvSpPr>
                      <p:nvPr/>
                    </p:nvSpPr>
                    <p:spPr bwMode="auto">
                      <a:xfrm>
                        <a:off x="2034" y="2899"/>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675" name="Oval 131"/>
                  <p:cNvSpPr>
                    <a:spLocks noChangeArrowheads="1"/>
                  </p:cNvSpPr>
                  <p:nvPr/>
                </p:nvSpPr>
                <p:spPr bwMode="auto">
                  <a:xfrm>
                    <a:off x="1942" y="2969"/>
                    <a:ext cx="0" cy="1"/>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22658" name="Group 132"/>
                <p:cNvGrpSpPr>
                  <a:grpSpLocks/>
                </p:cNvGrpSpPr>
                <p:nvPr/>
              </p:nvGrpSpPr>
              <p:grpSpPr bwMode="auto">
                <a:xfrm>
                  <a:off x="1840" y="2994"/>
                  <a:ext cx="256" cy="314"/>
                  <a:chOff x="1840" y="2994"/>
                  <a:chExt cx="256" cy="314"/>
                </a:xfrm>
              </p:grpSpPr>
              <p:sp>
                <p:nvSpPr>
                  <p:cNvPr id="22659" name="Freeform 133"/>
                  <p:cNvSpPr>
                    <a:spLocks/>
                  </p:cNvSpPr>
                  <p:nvPr/>
                </p:nvSpPr>
                <p:spPr bwMode="auto">
                  <a:xfrm>
                    <a:off x="1960" y="2994"/>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60" name="Group 134"/>
                  <p:cNvGrpSpPr>
                    <a:grpSpLocks/>
                  </p:cNvGrpSpPr>
                  <p:nvPr/>
                </p:nvGrpSpPr>
                <p:grpSpPr bwMode="auto">
                  <a:xfrm>
                    <a:off x="1840" y="3030"/>
                    <a:ext cx="256" cy="278"/>
                    <a:chOff x="1840" y="3030"/>
                    <a:chExt cx="256" cy="278"/>
                  </a:xfrm>
                </p:grpSpPr>
                <p:sp>
                  <p:nvSpPr>
                    <p:cNvPr id="22664" name="Freeform 135"/>
                    <p:cNvSpPr>
                      <a:spLocks/>
                    </p:cNvSpPr>
                    <p:nvPr/>
                  </p:nvSpPr>
                  <p:spPr bwMode="auto">
                    <a:xfrm>
                      <a:off x="1840" y="3030"/>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65" name="Group 136"/>
                    <p:cNvGrpSpPr>
                      <a:grpSpLocks/>
                    </p:cNvGrpSpPr>
                    <p:nvPr/>
                  </p:nvGrpSpPr>
                  <p:grpSpPr bwMode="auto">
                    <a:xfrm>
                      <a:off x="1849" y="3075"/>
                      <a:ext cx="139" cy="204"/>
                      <a:chOff x="1849" y="3075"/>
                      <a:chExt cx="139" cy="204"/>
                    </a:xfrm>
                  </p:grpSpPr>
                  <p:sp>
                    <p:nvSpPr>
                      <p:cNvPr id="22667" name="Freeform 137"/>
                      <p:cNvSpPr>
                        <a:spLocks/>
                      </p:cNvSpPr>
                      <p:nvPr/>
                    </p:nvSpPr>
                    <p:spPr bwMode="auto">
                      <a:xfrm>
                        <a:off x="1849" y="3075"/>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68" name="Freeform 138"/>
                      <p:cNvSpPr>
                        <a:spLocks/>
                      </p:cNvSpPr>
                      <p:nvPr/>
                    </p:nvSpPr>
                    <p:spPr bwMode="auto">
                      <a:xfrm>
                        <a:off x="1960" y="3100"/>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Lst>
                        <a:ahLst/>
                        <a:cxnLst>
                          <a:cxn ang="T6">
                            <a:pos x="T0" y="T1"/>
                          </a:cxn>
                          <a:cxn ang="T7">
                            <a:pos x="T2" y="T3"/>
                          </a:cxn>
                          <a:cxn ang="T8">
                            <a:pos x="T4" y="T5"/>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69" name="Freeform 139"/>
                      <p:cNvSpPr>
                        <a:spLocks/>
                      </p:cNvSpPr>
                      <p:nvPr/>
                    </p:nvSpPr>
                    <p:spPr bwMode="auto">
                      <a:xfrm>
                        <a:off x="1957" y="3108"/>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Lst>
                        <a:ahLst/>
                        <a:cxnLst>
                          <a:cxn ang="T6">
                            <a:pos x="T0" y="T1"/>
                          </a:cxn>
                          <a:cxn ang="T7">
                            <a:pos x="T2" y="T3"/>
                          </a:cxn>
                          <a:cxn ang="T8">
                            <a:pos x="T4" y="T5"/>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70" name="Freeform 140"/>
                      <p:cNvSpPr>
                        <a:spLocks/>
                      </p:cNvSpPr>
                      <p:nvPr/>
                    </p:nvSpPr>
                    <p:spPr bwMode="auto">
                      <a:xfrm>
                        <a:off x="1959" y="3096"/>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Lst>
                        <a:ahLst/>
                        <a:cxnLst>
                          <a:cxn ang="T6">
                            <a:pos x="T0" y="T1"/>
                          </a:cxn>
                          <a:cxn ang="T7">
                            <a:pos x="T2" y="T3"/>
                          </a:cxn>
                          <a:cxn ang="T8">
                            <a:pos x="T4" y="T5"/>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71" name="Line 141"/>
                      <p:cNvSpPr>
                        <a:spLocks noChangeShapeType="1"/>
                      </p:cNvSpPr>
                      <p:nvPr/>
                    </p:nvSpPr>
                    <p:spPr bwMode="auto">
                      <a:xfrm flipH="1" flipV="1">
                        <a:off x="1968" y="3083"/>
                        <a:ext cx="5" cy="2"/>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666" name="Freeform 142"/>
                    <p:cNvSpPr>
                      <a:spLocks/>
                    </p:cNvSpPr>
                    <p:nvPr/>
                  </p:nvSpPr>
                  <p:spPr bwMode="auto">
                    <a:xfrm>
                      <a:off x="1840" y="3098"/>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61" name="Group 143"/>
                  <p:cNvGrpSpPr>
                    <a:grpSpLocks/>
                  </p:cNvGrpSpPr>
                  <p:nvPr/>
                </p:nvGrpSpPr>
                <p:grpSpPr bwMode="auto">
                  <a:xfrm>
                    <a:off x="1947" y="3054"/>
                    <a:ext cx="33" cy="48"/>
                    <a:chOff x="1947" y="3054"/>
                    <a:chExt cx="33" cy="48"/>
                  </a:xfrm>
                </p:grpSpPr>
                <p:sp>
                  <p:nvSpPr>
                    <p:cNvPr id="22662" name="Freeform 144"/>
                    <p:cNvSpPr>
                      <a:spLocks/>
                    </p:cNvSpPr>
                    <p:nvPr/>
                  </p:nvSpPr>
                  <p:spPr bwMode="auto">
                    <a:xfrm>
                      <a:off x="1947" y="3055"/>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63" name="Freeform 145"/>
                    <p:cNvSpPr>
                      <a:spLocks/>
                    </p:cNvSpPr>
                    <p:nvPr/>
                  </p:nvSpPr>
                  <p:spPr bwMode="auto">
                    <a:xfrm>
                      <a:off x="1963" y="3054"/>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2654" name="Freeform 146"/>
              <p:cNvSpPr>
                <a:spLocks/>
              </p:cNvSpPr>
              <p:nvPr/>
            </p:nvSpPr>
            <p:spPr bwMode="auto">
              <a:xfrm>
                <a:off x="1970" y="3030"/>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5" name="Freeform 147"/>
              <p:cNvSpPr>
                <a:spLocks/>
              </p:cNvSpPr>
              <p:nvPr/>
            </p:nvSpPr>
            <p:spPr bwMode="auto">
              <a:xfrm>
                <a:off x="1945" y="3154"/>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28" name="Group 148"/>
            <p:cNvGrpSpPr>
              <a:grpSpLocks/>
            </p:cNvGrpSpPr>
            <p:nvPr/>
          </p:nvGrpSpPr>
          <p:grpSpPr bwMode="auto">
            <a:xfrm>
              <a:off x="1448" y="3173"/>
              <a:ext cx="193" cy="219"/>
              <a:chOff x="1448" y="3173"/>
              <a:chExt cx="193" cy="219"/>
            </a:xfrm>
          </p:grpSpPr>
          <p:sp>
            <p:nvSpPr>
              <p:cNvPr id="22645" name="Freeform 149"/>
              <p:cNvSpPr>
                <a:spLocks/>
              </p:cNvSpPr>
              <p:nvPr/>
            </p:nvSpPr>
            <p:spPr bwMode="auto">
              <a:xfrm>
                <a:off x="1471" y="3201"/>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6" name="Oval 150"/>
              <p:cNvSpPr>
                <a:spLocks noChangeArrowheads="1"/>
              </p:cNvSpPr>
              <p:nvPr/>
            </p:nvSpPr>
            <p:spPr bwMode="auto">
              <a:xfrm>
                <a:off x="1557" y="3339"/>
                <a:ext cx="15" cy="18"/>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647" name="Freeform 151"/>
              <p:cNvSpPr>
                <a:spLocks/>
              </p:cNvSpPr>
              <p:nvPr/>
            </p:nvSpPr>
            <p:spPr bwMode="auto">
              <a:xfrm>
                <a:off x="1552" y="3314"/>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 name="Freeform 152"/>
              <p:cNvSpPr>
                <a:spLocks/>
              </p:cNvSpPr>
              <p:nvPr/>
            </p:nvSpPr>
            <p:spPr bwMode="auto">
              <a:xfrm>
                <a:off x="1460" y="3319"/>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49" name="Group 153"/>
              <p:cNvGrpSpPr>
                <a:grpSpLocks/>
              </p:cNvGrpSpPr>
              <p:nvPr/>
            </p:nvGrpSpPr>
            <p:grpSpPr bwMode="auto">
              <a:xfrm>
                <a:off x="1448" y="3173"/>
                <a:ext cx="193" cy="161"/>
                <a:chOff x="1448" y="3173"/>
                <a:chExt cx="193" cy="161"/>
              </a:xfrm>
            </p:grpSpPr>
            <p:sp>
              <p:nvSpPr>
                <p:cNvPr id="22650" name="Freeform 154"/>
                <p:cNvSpPr>
                  <a:spLocks/>
                </p:cNvSpPr>
                <p:nvPr/>
              </p:nvSpPr>
              <p:spPr bwMode="auto">
                <a:xfrm>
                  <a:off x="1448" y="3173"/>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1" name="Freeform 155"/>
                <p:cNvSpPr>
                  <a:spLocks/>
                </p:cNvSpPr>
                <p:nvPr/>
              </p:nvSpPr>
              <p:spPr bwMode="auto">
                <a:xfrm>
                  <a:off x="1596" y="3299"/>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629" name="Group 156"/>
            <p:cNvGrpSpPr>
              <a:grpSpLocks/>
            </p:cNvGrpSpPr>
            <p:nvPr/>
          </p:nvGrpSpPr>
          <p:grpSpPr bwMode="auto">
            <a:xfrm>
              <a:off x="1661" y="3210"/>
              <a:ext cx="187" cy="214"/>
              <a:chOff x="1661" y="3210"/>
              <a:chExt cx="187" cy="214"/>
            </a:xfrm>
          </p:grpSpPr>
          <p:grpSp>
            <p:nvGrpSpPr>
              <p:cNvPr id="22641" name="Group 157"/>
              <p:cNvGrpSpPr>
                <a:grpSpLocks/>
              </p:cNvGrpSpPr>
              <p:nvPr/>
            </p:nvGrpSpPr>
            <p:grpSpPr bwMode="auto">
              <a:xfrm>
                <a:off x="1661" y="3210"/>
                <a:ext cx="178" cy="214"/>
                <a:chOff x="1661" y="3210"/>
                <a:chExt cx="178" cy="214"/>
              </a:xfrm>
            </p:grpSpPr>
            <p:sp>
              <p:nvSpPr>
                <p:cNvPr id="22643" name="Freeform 158"/>
                <p:cNvSpPr>
                  <a:spLocks/>
                </p:cNvSpPr>
                <p:nvPr/>
              </p:nvSpPr>
              <p:spPr bwMode="auto">
                <a:xfrm>
                  <a:off x="1674" y="3219"/>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 name="Freeform 159"/>
                <p:cNvSpPr>
                  <a:spLocks/>
                </p:cNvSpPr>
                <p:nvPr/>
              </p:nvSpPr>
              <p:spPr bwMode="auto">
                <a:xfrm>
                  <a:off x="1661" y="3210"/>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42" name="Freeform 160"/>
              <p:cNvSpPr>
                <a:spLocks/>
              </p:cNvSpPr>
              <p:nvPr/>
            </p:nvSpPr>
            <p:spPr bwMode="auto">
              <a:xfrm>
                <a:off x="1804" y="3282"/>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30" name="Rectangle 161"/>
            <p:cNvSpPr>
              <a:spLocks noChangeArrowheads="1"/>
            </p:cNvSpPr>
            <p:nvPr/>
          </p:nvSpPr>
          <p:spPr bwMode="auto">
            <a:xfrm>
              <a:off x="1983" y="3159"/>
              <a:ext cx="8" cy="7"/>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631" name="Freeform 162"/>
            <p:cNvSpPr>
              <a:spLocks/>
            </p:cNvSpPr>
            <p:nvPr/>
          </p:nvSpPr>
          <p:spPr bwMode="auto">
            <a:xfrm>
              <a:off x="1961" y="3063"/>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6">
                  <a:moveTo>
                    <a:pt x="0" y="25"/>
                  </a:moveTo>
                  <a:lnTo>
                    <a:pt x="8" y="4"/>
                  </a:lnTo>
                  <a:lnTo>
                    <a:pt x="10" y="2"/>
                  </a:lnTo>
                  <a:lnTo>
                    <a:pt x="16" y="0"/>
                  </a:lnTo>
                  <a:lnTo>
                    <a:pt x="8" y="21"/>
                  </a:lnTo>
                  <a:lnTo>
                    <a:pt x="0" y="25"/>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 name="Freeform 163"/>
            <p:cNvSpPr>
              <a:spLocks/>
            </p:cNvSpPr>
            <p:nvPr/>
          </p:nvSpPr>
          <p:spPr bwMode="auto">
            <a:xfrm>
              <a:off x="1610" y="3296"/>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3" y="0"/>
                  </a:lnTo>
                  <a:lnTo>
                    <a:pt x="16" y="13"/>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3" name="Freeform 164"/>
            <p:cNvSpPr>
              <a:spLocks/>
            </p:cNvSpPr>
            <p:nvPr/>
          </p:nvSpPr>
          <p:spPr bwMode="auto">
            <a:xfrm>
              <a:off x="2039" y="3210"/>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34" name="Group 165"/>
            <p:cNvGrpSpPr>
              <a:grpSpLocks/>
            </p:cNvGrpSpPr>
            <p:nvPr/>
          </p:nvGrpSpPr>
          <p:grpSpPr bwMode="auto">
            <a:xfrm>
              <a:off x="1899" y="3187"/>
              <a:ext cx="164" cy="222"/>
              <a:chOff x="1899" y="3187"/>
              <a:chExt cx="164" cy="222"/>
            </a:xfrm>
          </p:grpSpPr>
          <p:sp>
            <p:nvSpPr>
              <p:cNvPr id="22639" name="Freeform 166"/>
              <p:cNvSpPr>
                <a:spLocks/>
              </p:cNvSpPr>
              <p:nvPr/>
            </p:nvSpPr>
            <p:spPr bwMode="auto">
              <a:xfrm>
                <a:off x="1899" y="3195"/>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 name="Freeform 167"/>
              <p:cNvSpPr>
                <a:spLocks/>
              </p:cNvSpPr>
              <p:nvPr/>
            </p:nvSpPr>
            <p:spPr bwMode="auto">
              <a:xfrm>
                <a:off x="1899" y="3187"/>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35" name="Freeform 168"/>
            <p:cNvSpPr>
              <a:spLocks/>
            </p:cNvSpPr>
            <p:nvPr/>
          </p:nvSpPr>
          <p:spPr bwMode="auto">
            <a:xfrm>
              <a:off x="1674" y="3352"/>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 name="Freeform 169"/>
            <p:cNvSpPr>
              <a:spLocks/>
            </p:cNvSpPr>
            <p:nvPr/>
          </p:nvSpPr>
          <p:spPr bwMode="auto">
            <a:xfrm>
              <a:off x="1366" y="3322"/>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7" name="Freeform 170"/>
            <p:cNvSpPr>
              <a:spLocks/>
            </p:cNvSpPr>
            <p:nvPr/>
          </p:nvSpPr>
          <p:spPr bwMode="auto">
            <a:xfrm>
              <a:off x="1449" y="3357"/>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8" name="Rectangle 171"/>
            <p:cNvSpPr>
              <a:spLocks noChangeArrowheads="1"/>
            </p:cNvSpPr>
            <p:nvPr/>
          </p:nvSpPr>
          <p:spPr bwMode="auto">
            <a:xfrm>
              <a:off x="1238" y="3503"/>
              <a:ext cx="105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600" u="none" dirty="0">
                  <a:solidFill>
                    <a:schemeClr val="bg2">
                      <a:lumMod val="50000"/>
                    </a:schemeClr>
                  </a:solidFill>
                  <a:latin typeface="Arial" charset="0"/>
                  <a:ea typeface="宋体" charset="-122"/>
                </a:rPr>
                <a:t>Professor Jones</a:t>
              </a:r>
            </a:p>
          </p:txBody>
        </p:sp>
      </p:grpSp>
      <p:grpSp>
        <p:nvGrpSpPr>
          <p:cNvPr id="22536" name="Group 172"/>
          <p:cNvGrpSpPr>
            <a:grpSpLocks/>
          </p:cNvGrpSpPr>
          <p:nvPr/>
        </p:nvGrpSpPr>
        <p:grpSpPr bwMode="auto">
          <a:xfrm>
            <a:off x="3656013" y="4070350"/>
            <a:ext cx="1708150" cy="1368425"/>
            <a:chOff x="2294" y="2229"/>
            <a:chExt cx="1076" cy="862"/>
          </a:xfrm>
        </p:grpSpPr>
        <p:sp>
          <p:nvSpPr>
            <p:cNvPr id="22543" name="Rectangle 173"/>
            <p:cNvSpPr>
              <a:spLocks noChangeArrowheads="1"/>
            </p:cNvSpPr>
            <p:nvPr/>
          </p:nvSpPr>
          <p:spPr bwMode="auto">
            <a:xfrm>
              <a:off x="2433" y="2229"/>
              <a:ext cx="553" cy="30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22544" name="Group 174"/>
            <p:cNvGrpSpPr>
              <a:grpSpLocks/>
            </p:cNvGrpSpPr>
            <p:nvPr/>
          </p:nvGrpSpPr>
          <p:grpSpPr bwMode="auto">
            <a:xfrm>
              <a:off x="2654" y="2447"/>
              <a:ext cx="171" cy="163"/>
              <a:chOff x="2654" y="2447"/>
              <a:chExt cx="171" cy="163"/>
            </a:xfrm>
          </p:grpSpPr>
          <p:sp>
            <p:nvSpPr>
              <p:cNvPr id="22622" name="Freeform 175"/>
              <p:cNvSpPr>
                <a:spLocks/>
              </p:cNvSpPr>
              <p:nvPr/>
            </p:nvSpPr>
            <p:spPr bwMode="auto">
              <a:xfrm>
                <a:off x="2700"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23" name="Freeform 176"/>
              <p:cNvSpPr>
                <a:spLocks/>
              </p:cNvSpPr>
              <p:nvPr/>
            </p:nvSpPr>
            <p:spPr bwMode="auto">
              <a:xfrm>
                <a:off x="2694"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24" name="Freeform 177"/>
              <p:cNvSpPr>
                <a:spLocks/>
              </p:cNvSpPr>
              <p:nvPr/>
            </p:nvSpPr>
            <p:spPr bwMode="auto">
              <a:xfrm>
                <a:off x="2654"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45" name="Group 178"/>
            <p:cNvGrpSpPr>
              <a:grpSpLocks/>
            </p:cNvGrpSpPr>
            <p:nvPr/>
          </p:nvGrpSpPr>
          <p:grpSpPr bwMode="auto">
            <a:xfrm>
              <a:off x="2896" y="2232"/>
              <a:ext cx="298" cy="582"/>
              <a:chOff x="2896" y="2232"/>
              <a:chExt cx="298" cy="582"/>
            </a:xfrm>
          </p:grpSpPr>
          <p:sp>
            <p:nvSpPr>
              <p:cNvPr id="22570" name="Freeform 179"/>
              <p:cNvSpPr>
                <a:spLocks/>
              </p:cNvSpPr>
              <p:nvPr/>
            </p:nvSpPr>
            <p:spPr bwMode="auto">
              <a:xfrm>
                <a:off x="2918"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144">
                    <a:moveTo>
                      <a:pt x="18" y="0"/>
                    </a:moveTo>
                    <a:lnTo>
                      <a:pt x="0" y="143"/>
                    </a:lnTo>
                    <a:lnTo>
                      <a:pt x="217" y="143"/>
                    </a:lnTo>
                    <a:lnTo>
                      <a:pt x="209" y="2"/>
                    </a:lnTo>
                    <a:lnTo>
                      <a:pt x="18"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71" name="Group 180"/>
              <p:cNvGrpSpPr>
                <a:grpSpLocks/>
              </p:cNvGrpSpPr>
              <p:nvPr/>
            </p:nvGrpSpPr>
            <p:grpSpPr bwMode="auto">
              <a:xfrm>
                <a:off x="2896" y="2232"/>
                <a:ext cx="256" cy="452"/>
                <a:chOff x="2896" y="2232"/>
                <a:chExt cx="256" cy="452"/>
              </a:xfrm>
            </p:grpSpPr>
            <p:grpSp>
              <p:nvGrpSpPr>
                <p:cNvPr id="22574" name="Group 181"/>
                <p:cNvGrpSpPr>
                  <a:grpSpLocks/>
                </p:cNvGrpSpPr>
                <p:nvPr/>
              </p:nvGrpSpPr>
              <p:grpSpPr bwMode="auto">
                <a:xfrm>
                  <a:off x="2987" y="2372"/>
                  <a:ext cx="96" cy="110"/>
                  <a:chOff x="2987" y="2372"/>
                  <a:chExt cx="96" cy="110"/>
                </a:xfrm>
              </p:grpSpPr>
              <p:sp>
                <p:nvSpPr>
                  <p:cNvPr id="22619" name="Freeform 182"/>
                  <p:cNvSpPr>
                    <a:spLocks/>
                  </p:cNvSpPr>
                  <p:nvPr/>
                </p:nvSpPr>
                <p:spPr bwMode="auto">
                  <a:xfrm>
                    <a:off x="2987"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20" name="Freeform 183"/>
                  <p:cNvSpPr>
                    <a:spLocks/>
                  </p:cNvSpPr>
                  <p:nvPr/>
                </p:nvSpPr>
                <p:spPr bwMode="auto">
                  <a:xfrm>
                    <a:off x="2987"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21" name="Freeform 184"/>
                  <p:cNvSpPr>
                    <a:spLocks/>
                  </p:cNvSpPr>
                  <p:nvPr/>
                </p:nvSpPr>
                <p:spPr bwMode="auto">
                  <a:xfrm>
                    <a:off x="2987"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75" name="Group 185"/>
                <p:cNvGrpSpPr>
                  <a:grpSpLocks/>
                </p:cNvGrpSpPr>
                <p:nvPr/>
              </p:nvGrpSpPr>
              <p:grpSpPr bwMode="auto">
                <a:xfrm>
                  <a:off x="2975" y="2232"/>
                  <a:ext cx="148" cy="168"/>
                  <a:chOff x="2975" y="2232"/>
                  <a:chExt cx="148" cy="168"/>
                </a:xfrm>
              </p:grpSpPr>
              <p:grpSp>
                <p:nvGrpSpPr>
                  <p:cNvPr id="22590" name="Group 186"/>
                  <p:cNvGrpSpPr>
                    <a:grpSpLocks/>
                  </p:cNvGrpSpPr>
                  <p:nvPr/>
                </p:nvGrpSpPr>
                <p:grpSpPr bwMode="auto">
                  <a:xfrm>
                    <a:off x="2984" y="2258"/>
                    <a:ext cx="108" cy="142"/>
                    <a:chOff x="2984" y="2258"/>
                    <a:chExt cx="108" cy="142"/>
                  </a:xfrm>
                </p:grpSpPr>
                <p:grpSp>
                  <p:nvGrpSpPr>
                    <p:cNvPr id="22614" name="Group 187"/>
                    <p:cNvGrpSpPr>
                      <a:grpSpLocks/>
                    </p:cNvGrpSpPr>
                    <p:nvPr/>
                  </p:nvGrpSpPr>
                  <p:grpSpPr bwMode="auto">
                    <a:xfrm>
                      <a:off x="2984" y="2258"/>
                      <a:ext cx="108" cy="142"/>
                      <a:chOff x="2984" y="2258"/>
                      <a:chExt cx="108" cy="142"/>
                    </a:xfrm>
                  </p:grpSpPr>
                  <p:sp>
                    <p:nvSpPr>
                      <p:cNvPr id="22616" name="Freeform 188"/>
                      <p:cNvSpPr>
                        <a:spLocks/>
                      </p:cNvSpPr>
                      <p:nvPr/>
                    </p:nvSpPr>
                    <p:spPr bwMode="auto">
                      <a:xfrm>
                        <a:off x="3006"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17" name="Freeform 189"/>
                      <p:cNvSpPr>
                        <a:spLocks/>
                      </p:cNvSpPr>
                      <p:nvPr/>
                    </p:nvSpPr>
                    <p:spPr bwMode="auto">
                      <a:xfrm>
                        <a:off x="2984"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18" name="Freeform 190"/>
                      <p:cNvSpPr>
                        <a:spLocks/>
                      </p:cNvSpPr>
                      <p:nvPr/>
                    </p:nvSpPr>
                    <p:spPr bwMode="auto">
                      <a:xfrm>
                        <a:off x="3030"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15" name="Freeform 191"/>
                    <p:cNvSpPr>
                      <a:spLocks/>
                    </p:cNvSpPr>
                    <p:nvPr/>
                  </p:nvSpPr>
                  <p:spPr bwMode="auto">
                    <a:xfrm>
                      <a:off x="2985"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91" name="Group 192"/>
                  <p:cNvGrpSpPr>
                    <a:grpSpLocks/>
                  </p:cNvGrpSpPr>
                  <p:nvPr/>
                </p:nvGrpSpPr>
                <p:grpSpPr bwMode="auto">
                  <a:xfrm>
                    <a:off x="3010" y="2304"/>
                    <a:ext cx="67" cy="82"/>
                    <a:chOff x="3010" y="2304"/>
                    <a:chExt cx="67" cy="82"/>
                  </a:xfrm>
                </p:grpSpPr>
                <p:grpSp>
                  <p:nvGrpSpPr>
                    <p:cNvPr id="22600" name="Group 193"/>
                    <p:cNvGrpSpPr>
                      <a:grpSpLocks/>
                    </p:cNvGrpSpPr>
                    <p:nvPr/>
                  </p:nvGrpSpPr>
                  <p:grpSpPr bwMode="auto">
                    <a:xfrm>
                      <a:off x="3025" y="2363"/>
                      <a:ext cx="28" cy="23"/>
                      <a:chOff x="3025" y="2363"/>
                      <a:chExt cx="28" cy="23"/>
                    </a:xfrm>
                  </p:grpSpPr>
                  <p:sp>
                    <p:nvSpPr>
                      <p:cNvPr id="22611" name="Oval 194"/>
                      <p:cNvSpPr>
                        <a:spLocks noChangeArrowheads="1"/>
                      </p:cNvSpPr>
                      <p:nvPr/>
                    </p:nvSpPr>
                    <p:spPr bwMode="auto">
                      <a:xfrm>
                        <a:off x="3028" y="2368"/>
                        <a:ext cx="19" cy="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612" name="Freeform 195"/>
                      <p:cNvSpPr>
                        <a:spLocks/>
                      </p:cNvSpPr>
                      <p:nvPr/>
                    </p:nvSpPr>
                    <p:spPr bwMode="auto">
                      <a:xfrm>
                        <a:off x="3025"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13" name="Freeform 196"/>
                      <p:cNvSpPr>
                        <a:spLocks/>
                      </p:cNvSpPr>
                      <p:nvPr/>
                    </p:nvSpPr>
                    <p:spPr bwMode="auto">
                      <a:xfrm>
                        <a:off x="3025"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01" name="Group 197"/>
                    <p:cNvGrpSpPr>
                      <a:grpSpLocks/>
                    </p:cNvGrpSpPr>
                    <p:nvPr/>
                  </p:nvGrpSpPr>
                  <p:grpSpPr bwMode="auto">
                    <a:xfrm>
                      <a:off x="3010" y="2304"/>
                      <a:ext cx="67" cy="41"/>
                      <a:chOff x="3010" y="2304"/>
                      <a:chExt cx="67" cy="41"/>
                    </a:xfrm>
                  </p:grpSpPr>
                  <p:grpSp>
                    <p:nvGrpSpPr>
                      <p:cNvPr id="22603" name="Group 198"/>
                      <p:cNvGrpSpPr>
                        <a:grpSpLocks/>
                      </p:cNvGrpSpPr>
                      <p:nvPr/>
                    </p:nvGrpSpPr>
                    <p:grpSpPr bwMode="auto">
                      <a:xfrm>
                        <a:off x="3010" y="2304"/>
                        <a:ext cx="28" cy="32"/>
                        <a:chOff x="3010" y="2304"/>
                        <a:chExt cx="28" cy="32"/>
                      </a:xfrm>
                    </p:grpSpPr>
                    <p:sp>
                      <p:nvSpPr>
                        <p:cNvPr id="22608" name="Freeform 199"/>
                        <p:cNvSpPr>
                          <a:spLocks/>
                        </p:cNvSpPr>
                        <p:nvPr/>
                      </p:nvSpPr>
                      <p:spPr bwMode="auto">
                        <a:xfrm>
                          <a:off x="3012"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9" name="Freeform 200"/>
                        <p:cNvSpPr>
                          <a:spLocks/>
                        </p:cNvSpPr>
                        <p:nvPr/>
                      </p:nvSpPr>
                      <p:spPr bwMode="auto">
                        <a:xfrm>
                          <a:off x="3010"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10" name="Freeform 201"/>
                        <p:cNvSpPr>
                          <a:spLocks/>
                        </p:cNvSpPr>
                        <p:nvPr/>
                      </p:nvSpPr>
                      <p:spPr bwMode="auto">
                        <a:xfrm>
                          <a:off x="3015"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04" name="Group 202"/>
                      <p:cNvGrpSpPr>
                        <a:grpSpLocks/>
                      </p:cNvGrpSpPr>
                      <p:nvPr/>
                    </p:nvGrpSpPr>
                    <p:grpSpPr bwMode="auto">
                      <a:xfrm>
                        <a:off x="3050" y="2314"/>
                        <a:ext cx="27" cy="31"/>
                        <a:chOff x="3050" y="2314"/>
                        <a:chExt cx="27" cy="31"/>
                      </a:xfrm>
                    </p:grpSpPr>
                    <p:sp>
                      <p:nvSpPr>
                        <p:cNvPr id="22605" name="Freeform 203"/>
                        <p:cNvSpPr>
                          <a:spLocks/>
                        </p:cNvSpPr>
                        <p:nvPr/>
                      </p:nvSpPr>
                      <p:spPr bwMode="auto">
                        <a:xfrm>
                          <a:off x="3050"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6" name="Freeform 204"/>
                        <p:cNvSpPr>
                          <a:spLocks/>
                        </p:cNvSpPr>
                        <p:nvPr/>
                      </p:nvSpPr>
                      <p:spPr bwMode="auto">
                        <a:xfrm>
                          <a:off x="3056"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7" name="Freeform 205"/>
                        <p:cNvSpPr>
                          <a:spLocks/>
                        </p:cNvSpPr>
                        <p:nvPr/>
                      </p:nvSpPr>
                      <p:spPr bwMode="auto">
                        <a:xfrm>
                          <a:off x="3054"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6"/>
                              </a:lnTo>
                              <a:lnTo>
                                <a:pt x="8" y="16"/>
                              </a:lnTo>
                              <a:lnTo>
                                <a:pt x="8" y="0"/>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602" name="Freeform 206"/>
                    <p:cNvSpPr>
                      <a:spLocks/>
                    </p:cNvSpPr>
                    <p:nvPr/>
                  </p:nvSpPr>
                  <p:spPr bwMode="auto">
                    <a:xfrm>
                      <a:off x="3032"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92" name="Group 207"/>
                  <p:cNvGrpSpPr>
                    <a:grpSpLocks/>
                  </p:cNvGrpSpPr>
                  <p:nvPr/>
                </p:nvGrpSpPr>
                <p:grpSpPr bwMode="auto">
                  <a:xfrm>
                    <a:off x="2975" y="2232"/>
                    <a:ext cx="148" cy="144"/>
                    <a:chOff x="2975" y="2232"/>
                    <a:chExt cx="148" cy="144"/>
                  </a:xfrm>
                </p:grpSpPr>
                <p:sp>
                  <p:nvSpPr>
                    <p:cNvPr id="22594" name="Freeform 208"/>
                    <p:cNvSpPr>
                      <a:spLocks/>
                    </p:cNvSpPr>
                    <p:nvPr/>
                  </p:nvSpPr>
                  <p:spPr bwMode="auto">
                    <a:xfrm>
                      <a:off x="2975"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95" name="Group 209"/>
                    <p:cNvGrpSpPr>
                      <a:grpSpLocks/>
                    </p:cNvGrpSpPr>
                    <p:nvPr/>
                  </p:nvGrpSpPr>
                  <p:grpSpPr bwMode="auto">
                    <a:xfrm>
                      <a:off x="2979" y="2237"/>
                      <a:ext cx="139" cy="101"/>
                      <a:chOff x="2979" y="2237"/>
                      <a:chExt cx="139" cy="101"/>
                    </a:xfrm>
                  </p:grpSpPr>
                  <p:sp>
                    <p:nvSpPr>
                      <p:cNvPr id="22596" name="Freeform 210"/>
                      <p:cNvSpPr>
                        <a:spLocks/>
                      </p:cNvSpPr>
                      <p:nvPr/>
                    </p:nvSpPr>
                    <p:spPr bwMode="auto">
                      <a:xfrm>
                        <a:off x="2979"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97" name="Freeform 211"/>
                      <p:cNvSpPr>
                        <a:spLocks/>
                      </p:cNvSpPr>
                      <p:nvPr/>
                    </p:nvSpPr>
                    <p:spPr bwMode="auto">
                      <a:xfrm>
                        <a:off x="2989"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98" name="Freeform 212"/>
                      <p:cNvSpPr>
                        <a:spLocks/>
                      </p:cNvSpPr>
                      <p:nvPr/>
                    </p:nvSpPr>
                    <p:spPr bwMode="auto">
                      <a:xfrm>
                        <a:off x="2995"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99" name="Freeform 213"/>
                      <p:cNvSpPr>
                        <a:spLocks/>
                      </p:cNvSpPr>
                      <p:nvPr/>
                    </p:nvSpPr>
                    <p:spPr bwMode="auto">
                      <a:xfrm>
                        <a:off x="3090"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593" name="Oval 214"/>
                  <p:cNvSpPr>
                    <a:spLocks noChangeArrowheads="1"/>
                  </p:cNvSpPr>
                  <p:nvPr/>
                </p:nvSpPr>
                <p:spPr bwMode="auto">
                  <a:xfrm>
                    <a:off x="2998" y="2345"/>
                    <a:ext cx="0" cy="1"/>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22576" name="Group 215"/>
                <p:cNvGrpSpPr>
                  <a:grpSpLocks/>
                </p:cNvGrpSpPr>
                <p:nvPr/>
              </p:nvGrpSpPr>
              <p:grpSpPr bwMode="auto">
                <a:xfrm>
                  <a:off x="2896" y="2370"/>
                  <a:ext cx="256" cy="314"/>
                  <a:chOff x="2896" y="2370"/>
                  <a:chExt cx="256" cy="314"/>
                </a:xfrm>
              </p:grpSpPr>
              <p:sp>
                <p:nvSpPr>
                  <p:cNvPr id="22577" name="Freeform 216"/>
                  <p:cNvSpPr>
                    <a:spLocks/>
                  </p:cNvSpPr>
                  <p:nvPr/>
                </p:nvSpPr>
                <p:spPr bwMode="auto">
                  <a:xfrm>
                    <a:off x="3016"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78" name="Group 217"/>
                  <p:cNvGrpSpPr>
                    <a:grpSpLocks/>
                  </p:cNvGrpSpPr>
                  <p:nvPr/>
                </p:nvGrpSpPr>
                <p:grpSpPr bwMode="auto">
                  <a:xfrm>
                    <a:off x="2896" y="2406"/>
                    <a:ext cx="256" cy="278"/>
                    <a:chOff x="2896" y="2406"/>
                    <a:chExt cx="256" cy="278"/>
                  </a:xfrm>
                </p:grpSpPr>
                <p:sp>
                  <p:nvSpPr>
                    <p:cNvPr id="22582" name="Freeform 218"/>
                    <p:cNvSpPr>
                      <a:spLocks/>
                    </p:cNvSpPr>
                    <p:nvPr/>
                  </p:nvSpPr>
                  <p:spPr bwMode="auto">
                    <a:xfrm>
                      <a:off x="2896"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83" name="Group 219"/>
                    <p:cNvGrpSpPr>
                      <a:grpSpLocks/>
                    </p:cNvGrpSpPr>
                    <p:nvPr/>
                  </p:nvGrpSpPr>
                  <p:grpSpPr bwMode="auto">
                    <a:xfrm>
                      <a:off x="2905" y="2451"/>
                      <a:ext cx="139" cy="204"/>
                      <a:chOff x="2905" y="2451"/>
                      <a:chExt cx="139" cy="204"/>
                    </a:xfrm>
                  </p:grpSpPr>
                  <p:sp>
                    <p:nvSpPr>
                      <p:cNvPr id="22585" name="Freeform 220"/>
                      <p:cNvSpPr>
                        <a:spLocks/>
                      </p:cNvSpPr>
                      <p:nvPr/>
                    </p:nvSpPr>
                    <p:spPr bwMode="auto">
                      <a:xfrm>
                        <a:off x="2905"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6" name="Freeform 221"/>
                      <p:cNvSpPr>
                        <a:spLocks/>
                      </p:cNvSpPr>
                      <p:nvPr/>
                    </p:nvSpPr>
                    <p:spPr bwMode="auto">
                      <a:xfrm>
                        <a:off x="3016"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Lst>
                        <a:ahLst/>
                        <a:cxnLst>
                          <a:cxn ang="T6">
                            <a:pos x="T0" y="T1"/>
                          </a:cxn>
                          <a:cxn ang="T7">
                            <a:pos x="T2" y="T3"/>
                          </a:cxn>
                          <a:cxn ang="T8">
                            <a:pos x="T4" y="T5"/>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7" name="Freeform 222"/>
                      <p:cNvSpPr>
                        <a:spLocks/>
                      </p:cNvSpPr>
                      <p:nvPr/>
                    </p:nvSpPr>
                    <p:spPr bwMode="auto">
                      <a:xfrm>
                        <a:off x="3013"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Lst>
                        <a:ahLst/>
                        <a:cxnLst>
                          <a:cxn ang="T6">
                            <a:pos x="T0" y="T1"/>
                          </a:cxn>
                          <a:cxn ang="T7">
                            <a:pos x="T2" y="T3"/>
                          </a:cxn>
                          <a:cxn ang="T8">
                            <a:pos x="T4" y="T5"/>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8" name="Freeform 223"/>
                      <p:cNvSpPr>
                        <a:spLocks/>
                      </p:cNvSpPr>
                      <p:nvPr/>
                    </p:nvSpPr>
                    <p:spPr bwMode="auto">
                      <a:xfrm>
                        <a:off x="3015"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Lst>
                        <a:ahLst/>
                        <a:cxnLst>
                          <a:cxn ang="T6">
                            <a:pos x="T0" y="T1"/>
                          </a:cxn>
                          <a:cxn ang="T7">
                            <a:pos x="T2" y="T3"/>
                          </a:cxn>
                          <a:cxn ang="T8">
                            <a:pos x="T4" y="T5"/>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9" name="Line 224"/>
                      <p:cNvSpPr>
                        <a:spLocks noChangeShapeType="1"/>
                      </p:cNvSpPr>
                      <p:nvPr/>
                    </p:nvSpPr>
                    <p:spPr bwMode="auto">
                      <a:xfrm flipH="1" flipV="1">
                        <a:off x="3024" y="2459"/>
                        <a:ext cx="5" cy="2"/>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84" name="Freeform 225"/>
                    <p:cNvSpPr>
                      <a:spLocks/>
                    </p:cNvSpPr>
                    <p:nvPr/>
                  </p:nvSpPr>
                  <p:spPr bwMode="auto">
                    <a:xfrm>
                      <a:off x="2896"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79" name="Group 226"/>
                  <p:cNvGrpSpPr>
                    <a:grpSpLocks/>
                  </p:cNvGrpSpPr>
                  <p:nvPr/>
                </p:nvGrpSpPr>
                <p:grpSpPr bwMode="auto">
                  <a:xfrm>
                    <a:off x="3003" y="2430"/>
                    <a:ext cx="33" cy="48"/>
                    <a:chOff x="3003" y="2430"/>
                    <a:chExt cx="33" cy="48"/>
                  </a:xfrm>
                </p:grpSpPr>
                <p:sp>
                  <p:nvSpPr>
                    <p:cNvPr id="22580" name="Freeform 227"/>
                    <p:cNvSpPr>
                      <a:spLocks/>
                    </p:cNvSpPr>
                    <p:nvPr/>
                  </p:nvSpPr>
                  <p:spPr bwMode="auto">
                    <a:xfrm>
                      <a:off x="3003"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1" name="Freeform 228"/>
                    <p:cNvSpPr>
                      <a:spLocks/>
                    </p:cNvSpPr>
                    <p:nvPr/>
                  </p:nvSpPr>
                  <p:spPr bwMode="auto">
                    <a:xfrm>
                      <a:off x="3019"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2572" name="Freeform 229"/>
              <p:cNvSpPr>
                <a:spLocks/>
              </p:cNvSpPr>
              <p:nvPr/>
            </p:nvSpPr>
            <p:spPr bwMode="auto">
              <a:xfrm>
                <a:off x="3026"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73" name="Freeform 230"/>
              <p:cNvSpPr>
                <a:spLocks/>
              </p:cNvSpPr>
              <p:nvPr/>
            </p:nvSpPr>
            <p:spPr bwMode="auto">
              <a:xfrm>
                <a:off x="3001"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46" name="Group 231"/>
            <p:cNvGrpSpPr>
              <a:grpSpLocks/>
            </p:cNvGrpSpPr>
            <p:nvPr/>
          </p:nvGrpSpPr>
          <p:grpSpPr bwMode="auto">
            <a:xfrm>
              <a:off x="2504" y="2549"/>
              <a:ext cx="193" cy="219"/>
              <a:chOff x="2504" y="2549"/>
              <a:chExt cx="193" cy="219"/>
            </a:xfrm>
          </p:grpSpPr>
          <p:sp>
            <p:nvSpPr>
              <p:cNvPr id="22563" name="Freeform 232"/>
              <p:cNvSpPr>
                <a:spLocks/>
              </p:cNvSpPr>
              <p:nvPr/>
            </p:nvSpPr>
            <p:spPr bwMode="auto">
              <a:xfrm>
                <a:off x="2527"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4" name="Oval 233"/>
              <p:cNvSpPr>
                <a:spLocks noChangeArrowheads="1"/>
              </p:cNvSpPr>
              <p:nvPr/>
            </p:nvSpPr>
            <p:spPr bwMode="auto">
              <a:xfrm>
                <a:off x="2613" y="2715"/>
                <a:ext cx="15" cy="18"/>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65" name="Freeform 234"/>
              <p:cNvSpPr>
                <a:spLocks/>
              </p:cNvSpPr>
              <p:nvPr/>
            </p:nvSpPr>
            <p:spPr bwMode="auto">
              <a:xfrm>
                <a:off x="2608"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6" name="Freeform 235"/>
              <p:cNvSpPr>
                <a:spLocks/>
              </p:cNvSpPr>
              <p:nvPr/>
            </p:nvSpPr>
            <p:spPr bwMode="auto">
              <a:xfrm>
                <a:off x="2516"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67" name="Group 236"/>
              <p:cNvGrpSpPr>
                <a:grpSpLocks/>
              </p:cNvGrpSpPr>
              <p:nvPr/>
            </p:nvGrpSpPr>
            <p:grpSpPr bwMode="auto">
              <a:xfrm>
                <a:off x="2504" y="2549"/>
                <a:ext cx="193" cy="161"/>
                <a:chOff x="2504" y="2549"/>
                <a:chExt cx="193" cy="161"/>
              </a:xfrm>
            </p:grpSpPr>
            <p:sp>
              <p:nvSpPr>
                <p:cNvPr id="22568" name="Freeform 237"/>
                <p:cNvSpPr>
                  <a:spLocks/>
                </p:cNvSpPr>
                <p:nvPr/>
              </p:nvSpPr>
              <p:spPr bwMode="auto">
                <a:xfrm>
                  <a:off x="2504"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9" name="Freeform 238"/>
                <p:cNvSpPr>
                  <a:spLocks/>
                </p:cNvSpPr>
                <p:nvPr/>
              </p:nvSpPr>
              <p:spPr bwMode="auto">
                <a:xfrm>
                  <a:off x="2652"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547" name="Group 239"/>
            <p:cNvGrpSpPr>
              <a:grpSpLocks/>
            </p:cNvGrpSpPr>
            <p:nvPr/>
          </p:nvGrpSpPr>
          <p:grpSpPr bwMode="auto">
            <a:xfrm>
              <a:off x="2717" y="2586"/>
              <a:ext cx="187" cy="214"/>
              <a:chOff x="2717" y="2586"/>
              <a:chExt cx="187" cy="214"/>
            </a:xfrm>
          </p:grpSpPr>
          <p:grpSp>
            <p:nvGrpSpPr>
              <p:cNvPr id="22559" name="Group 240"/>
              <p:cNvGrpSpPr>
                <a:grpSpLocks/>
              </p:cNvGrpSpPr>
              <p:nvPr/>
            </p:nvGrpSpPr>
            <p:grpSpPr bwMode="auto">
              <a:xfrm>
                <a:off x="2717" y="2586"/>
                <a:ext cx="178" cy="214"/>
                <a:chOff x="2717" y="2586"/>
                <a:chExt cx="178" cy="214"/>
              </a:xfrm>
            </p:grpSpPr>
            <p:sp>
              <p:nvSpPr>
                <p:cNvPr id="22561" name="Freeform 241"/>
                <p:cNvSpPr>
                  <a:spLocks/>
                </p:cNvSpPr>
                <p:nvPr/>
              </p:nvSpPr>
              <p:spPr bwMode="auto">
                <a:xfrm>
                  <a:off x="2730"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2" name="Freeform 242"/>
                <p:cNvSpPr>
                  <a:spLocks/>
                </p:cNvSpPr>
                <p:nvPr/>
              </p:nvSpPr>
              <p:spPr bwMode="auto">
                <a:xfrm>
                  <a:off x="2717"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60" name="Freeform 243"/>
              <p:cNvSpPr>
                <a:spLocks/>
              </p:cNvSpPr>
              <p:nvPr/>
            </p:nvSpPr>
            <p:spPr bwMode="auto">
              <a:xfrm>
                <a:off x="2860"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48" name="Rectangle 244"/>
            <p:cNvSpPr>
              <a:spLocks noChangeArrowheads="1"/>
            </p:cNvSpPr>
            <p:nvPr/>
          </p:nvSpPr>
          <p:spPr bwMode="auto">
            <a:xfrm>
              <a:off x="3039" y="2535"/>
              <a:ext cx="8" cy="7"/>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49" name="Freeform 245"/>
            <p:cNvSpPr>
              <a:spLocks/>
            </p:cNvSpPr>
            <p:nvPr/>
          </p:nvSpPr>
          <p:spPr bwMode="auto">
            <a:xfrm>
              <a:off x="3017"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6">
                  <a:moveTo>
                    <a:pt x="0" y="25"/>
                  </a:moveTo>
                  <a:lnTo>
                    <a:pt x="8" y="4"/>
                  </a:lnTo>
                  <a:lnTo>
                    <a:pt x="10" y="2"/>
                  </a:lnTo>
                  <a:lnTo>
                    <a:pt x="16" y="0"/>
                  </a:lnTo>
                  <a:lnTo>
                    <a:pt x="8" y="21"/>
                  </a:lnTo>
                  <a:lnTo>
                    <a:pt x="0" y="25"/>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0" name="Freeform 246"/>
            <p:cNvSpPr>
              <a:spLocks/>
            </p:cNvSpPr>
            <p:nvPr/>
          </p:nvSpPr>
          <p:spPr bwMode="auto">
            <a:xfrm>
              <a:off x="2666"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3" y="0"/>
                  </a:lnTo>
                  <a:lnTo>
                    <a:pt x="16" y="13"/>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1" name="Freeform 247"/>
            <p:cNvSpPr>
              <a:spLocks/>
            </p:cNvSpPr>
            <p:nvPr/>
          </p:nvSpPr>
          <p:spPr bwMode="auto">
            <a:xfrm>
              <a:off x="3095"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52" name="Group 248"/>
            <p:cNvGrpSpPr>
              <a:grpSpLocks/>
            </p:cNvGrpSpPr>
            <p:nvPr/>
          </p:nvGrpSpPr>
          <p:grpSpPr bwMode="auto">
            <a:xfrm>
              <a:off x="2955" y="2563"/>
              <a:ext cx="164" cy="222"/>
              <a:chOff x="2955" y="2563"/>
              <a:chExt cx="164" cy="222"/>
            </a:xfrm>
          </p:grpSpPr>
          <p:sp>
            <p:nvSpPr>
              <p:cNvPr id="22557" name="Freeform 249"/>
              <p:cNvSpPr>
                <a:spLocks/>
              </p:cNvSpPr>
              <p:nvPr/>
            </p:nvSpPr>
            <p:spPr bwMode="auto">
              <a:xfrm>
                <a:off x="2955"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8" name="Freeform 250"/>
              <p:cNvSpPr>
                <a:spLocks/>
              </p:cNvSpPr>
              <p:nvPr/>
            </p:nvSpPr>
            <p:spPr bwMode="auto">
              <a:xfrm>
                <a:off x="2955"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53" name="Freeform 251"/>
            <p:cNvSpPr>
              <a:spLocks/>
            </p:cNvSpPr>
            <p:nvPr/>
          </p:nvSpPr>
          <p:spPr bwMode="auto">
            <a:xfrm>
              <a:off x="2730"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4" name="Freeform 252"/>
            <p:cNvSpPr>
              <a:spLocks/>
            </p:cNvSpPr>
            <p:nvPr/>
          </p:nvSpPr>
          <p:spPr bwMode="auto">
            <a:xfrm>
              <a:off x="2422"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Freeform 253"/>
            <p:cNvSpPr>
              <a:spLocks/>
            </p:cNvSpPr>
            <p:nvPr/>
          </p:nvSpPr>
          <p:spPr bwMode="auto">
            <a:xfrm>
              <a:off x="2505"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6" name="Rectangle 254"/>
            <p:cNvSpPr>
              <a:spLocks noChangeArrowheads="1"/>
            </p:cNvSpPr>
            <p:nvPr/>
          </p:nvSpPr>
          <p:spPr bwMode="auto">
            <a:xfrm>
              <a:off x="2294" y="2879"/>
              <a:ext cx="10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600" u="none" dirty="0">
                  <a:solidFill>
                    <a:schemeClr val="bg2">
                      <a:lumMod val="50000"/>
                    </a:schemeClr>
                  </a:solidFill>
                  <a:latin typeface="Arial" charset="0"/>
                  <a:ea typeface="宋体" charset="-122"/>
                </a:rPr>
                <a:t>Professor Mellon</a:t>
              </a:r>
            </a:p>
          </p:txBody>
        </p:sp>
      </p:grpSp>
      <p:sp>
        <p:nvSpPr>
          <p:cNvPr id="22537" name="Rectangle 257"/>
          <p:cNvSpPr>
            <a:spLocks noChangeArrowheads="1"/>
          </p:cNvSpPr>
          <p:nvPr/>
        </p:nvSpPr>
        <p:spPr bwMode="auto">
          <a:xfrm>
            <a:off x="6705600" y="4038600"/>
            <a:ext cx="198120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2538" name="Text Box 258"/>
          <p:cNvSpPr txBox="1">
            <a:spLocks noChangeArrowheads="1"/>
          </p:cNvSpPr>
          <p:nvPr/>
        </p:nvSpPr>
        <p:spPr bwMode="auto">
          <a:xfrm>
            <a:off x="6896100" y="411321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400" u="none">
                <a:latin typeface="Arial" charset="0"/>
                <a:ea typeface="宋体" charset="-122"/>
              </a:rPr>
              <a:t>Professor</a:t>
            </a:r>
          </a:p>
        </p:txBody>
      </p:sp>
      <p:sp>
        <p:nvSpPr>
          <p:cNvPr id="22539" name="Line 259"/>
          <p:cNvSpPr>
            <a:spLocks noChangeShapeType="1"/>
          </p:cNvSpPr>
          <p:nvPr/>
        </p:nvSpPr>
        <p:spPr bwMode="auto">
          <a:xfrm>
            <a:off x="6705600" y="47244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22540" name="Line 260"/>
          <p:cNvSpPr>
            <a:spLocks noChangeShapeType="1"/>
          </p:cNvSpPr>
          <p:nvPr/>
        </p:nvSpPr>
        <p:spPr bwMode="auto">
          <a:xfrm>
            <a:off x="6705600" y="50292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22541" name="Rectangle 261"/>
          <p:cNvSpPr>
            <a:spLocks noGrp="1" noChangeArrowheads="1"/>
          </p:cNvSpPr>
          <p:nvPr>
            <p:ph type="title"/>
          </p:nvPr>
        </p:nvSpPr>
        <p:spPr/>
        <p:txBody>
          <a:bodyPr>
            <a:normAutofit fontScale="90000"/>
          </a:bodyPr>
          <a:lstStyle/>
          <a:p>
            <a:pPr eaLnBrk="1" hangingPunct="1"/>
            <a:r>
              <a:rPr lang="en-US" altLang="zh-CN" smtClean="0">
                <a:ea typeface="宋体" charset="-122"/>
              </a:rPr>
              <a:t>The Relationship Between Classes and Objects</a:t>
            </a:r>
          </a:p>
        </p:txBody>
      </p:sp>
      <p:sp>
        <p:nvSpPr>
          <p:cNvPr id="22542" name="Rectangle 262"/>
          <p:cNvSpPr>
            <a:spLocks noGrp="1" noChangeArrowheads="1"/>
          </p:cNvSpPr>
          <p:nvPr>
            <p:ph type="body" idx="1"/>
          </p:nvPr>
        </p:nvSpPr>
        <p:spPr>
          <a:xfrm>
            <a:off x="395288" y="1518794"/>
            <a:ext cx="8229600" cy="4525963"/>
          </a:xfrm>
        </p:spPr>
        <p:txBody>
          <a:bodyPr/>
          <a:lstStyle/>
          <a:p>
            <a:pPr eaLnBrk="1" hangingPunct="1"/>
            <a:r>
              <a:rPr lang="en-US" altLang="zh-CN" dirty="0" smtClean="0">
                <a:ea typeface="宋体" charset="-122"/>
              </a:rPr>
              <a:t>A class is an abstract definition of an object</a:t>
            </a:r>
          </a:p>
          <a:p>
            <a:pPr lvl="1" eaLnBrk="1" hangingPunct="1"/>
            <a:r>
              <a:rPr lang="en-US" altLang="zh-CN" dirty="0" smtClean="0">
                <a:ea typeface="宋体" charset="-122"/>
              </a:rPr>
              <a:t>It defines the structure and behavior of each object in the class</a:t>
            </a:r>
          </a:p>
          <a:p>
            <a:pPr lvl="1" eaLnBrk="1" hangingPunct="1"/>
            <a:r>
              <a:rPr lang="en-US" altLang="zh-CN" dirty="0" smtClean="0">
                <a:ea typeface="宋体" charset="-122"/>
              </a:rPr>
              <a:t>It serves as a template for creating objects </a:t>
            </a:r>
          </a:p>
          <a:p>
            <a:pPr eaLnBrk="1" hangingPunct="1"/>
            <a:r>
              <a:rPr lang="en-US" altLang="zh-CN" dirty="0" smtClean="0">
                <a:ea typeface="宋体" charset="-122"/>
              </a:rPr>
              <a:t>Objects are grouped into classes</a:t>
            </a:r>
          </a:p>
        </p:txBody>
      </p:sp>
    </p:spTree>
    <p:extLst>
      <p:ext uri="{BB962C8B-B14F-4D97-AF65-F5344CB8AC3E}">
        <p14:creationId xmlns:p14="http://schemas.microsoft.com/office/powerpoint/2010/main" val="39193987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23555" name="Rectangle 3"/>
          <p:cNvSpPr>
            <a:spLocks noGrp="1" noChangeArrowheads="1"/>
          </p:cNvSpPr>
          <p:nvPr>
            <p:ph type="body" idx="1"/>
          </p:nvPr>
        </p:nvSpPr>
        <p:spPr/>
        <p:txBody>
          <a:bodyPr/>
          <a:lstStyle/>
          <a:p>
            <a:pPr eaLnBrk="1" hangingPunct="1"/>
            <a:r>
              <a:rPr lang="en-US" altLang="zh-CN" dirty="0" smtClean="0">
                <a:solidFill>
                  <a:schemeClr val="folHlink"/>
                </a:solidFill>
                <a:ea typeface="宋体" charset="-122"/>
              </a:rPr>
              <a:t>Object</a:t>
            </a:r>
            <a:endParaRPr lang="en-US" altLang="zh-CN" dirty="0" smtClean="0">
              <a:ea typeface="宋体" charset="-122"/>
            </a:endParaRPr>
          </a:p>
          <a:p>
            <a:pPr eaLnBrk="1" hangingPunct="1"/>
            <a:r>
              <a:rPr lang="en-US" altLang="zh-CN" dirty="0" smtClean="0">
                <a:solidFill>
                  <a:schemeClr val="folHlink"/>
                </a:solidFill>
                <a:ea typeface="宋体" charset="-122"/>
              </a:rPr>
              <a:t>Class</a:t>
            </a:r>
          </a:p>
          <a:p>
            <a:pPr eaLnBrk="1" hangingPunct="1"/>
            <a:r>
              <a:rPr lang="en-US" altLang="zh-CN" dirty="0" smtClean="0">
                <a:ea typeface="宋体" charset="-122"/>
              </a:rPr>
              <a:t>Attribute</a:t>
            </a:r>
            <a:endParaRPr lang="en-US" altLang="zh-CN" dirty="0" smtClean="0">
              <a:solidFill>
                <a:schemeClr val="folHlink"/>
              </a:solidFill>
              <a:ea typeface="宋体" charset="-122"/>
            </a:endParaRPr>
          </a:p>
          <a:p>
            <a:pPr eaLnBrk="1" hangingPunct="1"/>
            <a:r>
              <a:rPr lang="en-US" altLang="zh-CN" dirty="0" smtClean="0">
                <a:solidFill>
                  <a:schemeClr val="folHlink"/>
                </a:solidFill>
                <a:ea typeface="宋体" charset="-122"/>
              </a:rPr>
              <a:t>Operation</a:t>
            </a:r>
          </a:p>
          <a:p>
            <a:pPr eaLnBrk="1" hangingPunct="1"/>
            <a:r>
              <a:rPr lang="en-US" altLang="zh-CN" dirty="0" smtClean="0">
                <a:solidFill>
                  <a:schemeClr val="folHlink"/>
                </a:solidFill>
                <a:ea typeface="宋体" charset="-122"/>
              </a:rPr>
              <a:t>Interface (Polymorphism)</a:t>
            </a:r>
          </a:p>
          <a:p>
            <a:pPr eaLnBrk="1" hangingPunct="1"/>
            <a:r>
              <a:rPr lang="en-US" altLang="zh-CN" dirty="0" smtClean="0">
                <a:solidFill>
                  <a:schemeClr val="folHlink"/>
                </a:solidFill>
                <a:ea typeface="宋体" charset="-122"/>
              </a:rPr>
              <a:t>Component</a:t>
            </a:r>
          </a:p>
          <a:p>
            <a:pPr eaLnBrk="1" hangingPunct="1"/>
            <a:r>
              <a:rPr lang="en-US" altLang="zh-CN" dirty="0" smtClean="0">
                <a:solidFill>
                  <a:schemeClr val="folHlink"/>
                </a:solidFill>
                <a:ea typeface="宋体" charset="-122"/>
              </a:rPr>
              <a:t>Package</a:t>
            </a:r>
          </a:p>
          <a:p>
            <a:pPr eaLnBrk="1" hangingPunct="1"/>
            <a:r>
              <a:rPr lang="en-US" altLang="zh-CN" dirty="0" smtClean="0">
                <a:solidFill>
                  <a:schemeClr val="folHlink"/>
                </a:solidFill>
                <a:ea typeface="宋体" charset="-122"/>
              </a:rPr>
              <a:t>Subsystem</a:t>
            </a:r>
          </a:p>
          <a:p>
            <a:pPr eaLnBrk="1" hangingPunct="1"/>
            <a:r>
              <a:rPr lang="en-US" altLang="zh-CN" dirty="0" smtClean="0">
                <a:solidFill>
                  <a:schemeClr val="folHlink"/>
                </a:solidFill>
                <a:ea typeface="宋体" charset="-122"/>
              </a:rPr>
              <a:t>Relationships</a:t>
            </a:r>
          </a:p>
        </p:txBody>
      </p:sp>
    </p:spTree>
    <p:extLst>
      <p:ext uri="{BB962C8B-B14F-4D97-AF65-F5344CB8AC3E}">
        <p14:creationId xmlns:p14="http://schemas.microsoft.com/office/powerpoint/2010/main" val="3341245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3"/>
          <p:cNvSpPr>
            <a:spLocks noChangeArrowheads="1"/>
          </p:cNvSpPr>
          <p:nvPr/>
        </p:nvSpPr>
        <p:spPr bwMode="auto">
          <a:xfrm>
            <a:off x="4343400" y="3581400"/>
            <a:ext cx="762000" cy="762000"/>
          </a:xfrm>
          <a:prstGeom prst="rightArrow">
            <a:avLst>
              <a:gd name="adj1" fmla="val 43333"/>
              <a:gd name="adj2" fmla="val 51620"/>
            </a:avLst>
          </a:prstGeom>
          <a:solidFill>
            <a:srgbClr val="FF33CC"/>
          </a:solidFill>
          <a:ln>
            <a:noFill/>
          </a:ln>
          <a:effectLst/>
          <a:extLs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24579" name="Group 4"/>
          <p:cNvGrpSpPr>
            <a:grpSpLocks/>
          </p:cNvGrpSpPr>
          <p:nvPr/>
        </p:nvGrpSpPr>
        <p:grpSpPr bwMode="auto">
          <a:xfrm>
            <a:off x="6019800" y="2286000"/>
            <a:ext cx="2590800" cy="1524000"/>
            <a:chOff x="192" y="1728"/>
            <a:chExt cx="1632" cy="960"/>
          </a:xfrm>
        </p:grpSpPr>
        <p:sp>
          <p:nvSpPr>
            <p:cNvPr id="24601" name="Rectangle 5"/>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ea typeface="宋体" charset="-122"/>
              </a:endParaRPr>
            </a:p>
          </p:txBody>
        </p:sp>
        <p:sp>
          <p:nvSpPr>
            <p:cNvPr id="24602" name="Text Box 6"/>
            <p:cNvSpPr txBox="1">
              <a:spLocks noChangeArrowheads="1"/>
            </p:cNvSpPr>
            <p:nvPr/>
          </p:nvSpPr>
          <p:spPr bwMode="auto">
            <a:xfrm>
              <a:off x="268" y="1776"/>
              <a:ext cx="14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2400" b="1">
                  <a:latin typeface="Arial" charset="0"/>
                  <a:ea typeface="宋体" charset="-122"/>
                </a:rPr>
                <a:t>:CourseOffering</a:t>
              </a:r>
              <a:endParaRPr lang="en-US" altLang="zh-CN" sz="2400">
                <a:latin typeface="Arial" charset="0"/>
                <a:ea typeface="宋体" charset="-122"/>
              </a:endParaRPr>
            </a:p>
          </p:txBody>
        </p:sp>
        <p:sp>
          <p:nvSpPr>
            <p:cNvPr id="24603" name="Line 7"/>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Text Box 8"/>
            <p:cNvSpPr txBox="1">
              <a:spLocks noChangeArrowheads="1"/>
            </p:cNvSpPr>
            <p:nvPr/>
          </p:nvSpPr>
          <p:spPr bwMode="auto">
            <a:xfrm>
              <a:off x="192" y="2064"/>
              <a:ext cx="163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number = 101</a:t>
              </a:r>
            </a:p>
            <a:p>
              <a:r>
                <a:rPr lang="en-US" altLang="zh-CN" sz="1800" u="none">
                  <a:latin typeface="Arial" charset="0"/>
                  <a:ea typeface="宋体" charset="-122"/>
                </a:rPr>
                <a:t>startTime = 900</a:t>
              </a:r>
            </a:p>
            <a:p>
              <a:r>
                <a:rPr lang="en-US" altLang="zh-CN" sz="1800" u="none">
                  <a:latin typeface="Arial" charset="0"/>
                  <a:ea typeface="宋体" charset="-122"/>
                </a:rPr>
                <a:t>endTime = 1100</a:t>
              </a:r>
            </a:p>
          </p:txBody>
        </p:sp>
      </p:grpSp>
      <p:grpSp>
        <p:nvGrpSpPr>
          <p:cNvPr id="24580" name="Group 9"/>
          <p:cNvGrpSpPr>
            <a:grpSpLocks/>
          </p:cNvGrpSpPr>
          <p:nvPr/>
        </p:nvGrpSpPr>
        <p:grpSpPr bwMode="auto">
          <a:xfrm>
            <a:off x="6019800" y="4114800"/>
            <a:ext cx="2590800" cy="1524000"/>
            <a:chOff x="192" y="1728"/>
            <a:chExt cx="1632" cy="960"/>
          </a:xfrm>
        </p:grpSpPr>
        <p:sp>
          <p:nvSpPr>
            <p:cNvPr id="24597" name="Rectangle 10"/>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ea typeface="宋体" charset="-122"/>
              </a:endParaRPr>
            </a:p>
          </p:txBody>
        </p:sp>
        <p:sp>
          <p:nvSpPr>
            <p:cNvPr id="24598" name="Text Box 11"/>
            <p:cNvSpPr txBox="1">
              <a:spLocks noChangeArrowheads="1"/>
            </p:cNvSpPr>
            <p:nvPr/>
          </p:nvSpPr>
          <p:spPr bwMode="auto">
            <a:xfrm>
              <a:off x="268" y="1776"/>
              <a:ext cx="14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2400" b="1">
                  <a:latin typeface="Arial" charset="0"/>
                  <a:ea typeface="宋体" charset="-122"/>
                </a:rPr>
                <a:t>:CourseOffering</a:t>
              </a:r>
              <a:endParaRPr lang="en-US" altLang="zh-CN" sz="2400">
                <a:latin typeface="Arial" charset="0"/>
                <a:ea typeface="宋体" charset="-122"/>
              </a:endParaRPr>
            </a:p>
          </p:txBody>
        </p:sp>
        <p:sp>
          <p:nvSpPr>
            <p:cNvPr id="24599" name="Line 12"/>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Text Box 13"/>
            <p:cNvSpPr txBox="1">
              <a:spLocks noChangeArrowheads="1"/>
            </p:cNvSpPr>
            <p:nvPr/>
          </p:nvSpPr>
          <p:spPr bwMode="auto">
            <a:xfrm>
              <a:off x="192" y="2064"/>
              <a:ext cx="163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number = 104</a:t>
              </a:r>
            </a:p>
            <a:p>
              <a:r>
                <a:rPr lang="en-US" altLang="zh-CN" sz="1800" u="none">
                  <a:latin typeface="Arial" charset="0"/>
                  <a:ea typeface="宋体" charset="-122"/>
                </a:rPr>
                <a:t>startTime = 1300</a:t>
              </a:r>
            </a:p>
            <a:p>
              <a:r>
                <a:rPr lang="en-US" altLang="zh-CN" sz="1800" u="none">
                  <a:latin typeface="Arial" charset="0"/>
                  <a:ea typeface="宋体" charset="-122"/>
                </a:rPr>
                <a:t>endTime = 1500</a:t>
              </a:r>
            </a:p>
          </p:txBody>
        </p:sp>
      </p:grpSp>
      <p:grpSp>
        <p:nvGrpSpPr>
          <p:cNvPr id="24581" name="Group 14"/>
          <p:cNvGrpSpPr>
            <a:grpSpLocks/>
          </p:cNvGrpSpPr>
          <p:nvPr/>
        </p:nvGrpSpPr>
        <p:grpSpPr bwMode="auto">
          <a:xfrm>
            <a:off x="990600" y="3200400"/>
            <a:ext cx="2362200" cy="1676400"/>
            <a:chOff x="576" y="1632"/>
            <a:chExt cx="1728" cy="1056"/>
          </a:xfrm>
        </p:grpSpPr>
        <p:grpSp>
          <p:nvGrpSpPr>
            <p:cNvPr id="24591" name="Group 15"/>
            <p:cNvGrpSpPr>
              <a:grpSpLocks/>
            </p:cNvGrpSpPr>
            <p:nvPr/>
          </p:nvGrpSpPr>
          <p:grpSpPr bwMode="auto">
            <a:xfrm>
              <a:off x="576" y="1632"/>
              <a:ext cx="1728" cy="960"/>
              <a:chOff x="192" y="1728"/>
              <a:chExt cx="1632" cy="960"/>
            </a:xfrm>
          </p:grpSpPr>
          <p:sp>
            <p:nvSpPr>
              <p:cNvPr id="24593" name="Rectangle 16"/>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ea typeface="宋体" charset="-122"/>
                </a:endParaRPr>
              </a:p>
            </p:txBody>
          </p:sp>
          <p:sp>
            <p:nvSpPr>
              <p:cNvPr id="24594" name="Text Box 17"/>
              <p:cNvSpPr txBox="1">
                <a:spLocks noChangeArrowheads="1"/>
              </p:cNvSpPr>
              <p:nvPr/>
            </p:nvSpPr>
            <p:spPr bwMode="auto">
              <a:xfrm>
                <a:off x="232" y="1776"/>
                <a:ext cx="154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2400" b="1" u="none">
                    <a:latin typeface="Arial" charset="0"/>
                    <a:ea typeface="宋体" charset="-122"/>
                  </a:rPr>
                  <a:t>CourseOffering</a:t>
                </a:r>
                <a:endParaRPr lang="en-US" altLang="zh-CN" sz="2400" u="none">
                  <a:latin typeface="Arial" charset="0"/>
                  <a:ea typeface="宋体" charset="-122"/>
                </a:endParaRPr>
              </a:p>
            </p:txBody>
          </p:sp>
          <p:sp>
            <p:nvSpPr>
              <p:cNvPr id="24595" name="Line 18"/>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Text Box 19"/>
              <p:cNvSpPr txBox="1">
                <a:spLocks noChangeArrowheads="1"/>
              </p:cNvSpPr>
              <p:nvPr/>
            </p:nvSpPr>
            <p:spPr bwMode="auto">
              <a:xfrm>
                <a:off x="192" y="2064"/>
                <a:ext cx="163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dirty="0">
                    <a:latin typeface="Arial" charset="0"/>
                    <a:ea typeface="宋体" charset="-122"/>
                  </a:rPr>
                  <a:t>number</a:t>
                </a:r>
              </a:p>
              <a:p>
                <a:r>
                  <a:rPr lang="en-US" altLang="zh-CN" sz="1800" u="none" dirty="0" err="1">
                    <a:latin typeface="Arial" charset="0"/>
                    <a:ea typeface="宋体" charset="-122"/>
                  </a:rPr>
                  <a:t>startTime</a:t>
                </a:r>
                <a:r>
                  <a:rPr lang="en-US" altLang="zh-CN" sz="1800" u="none" dirty="0">
                    <a:latin typeface="Arial" charset="0"/>
                    <a:ea typeface="宋体" charset="-122"/>
                  </a:rPr>
                  <a:t> </a:t>
                </a:r>
              </a:p>
              <a:p>
                <a:r>
                  <a:rPr lang="en-US" altLang="zh-CN" sz="1800" u="none" dirty="0" err="1">
                    <a:latin typeface="Arial" charset="0"/>
                    <a:ea typeface="宋体" charset="-122"/>
                  </a:rPr>
                  <a:t>endTime</a:t>
                </a:r>
                <a:endParaRPr lang="en-US" altLang="zh-CN" sz="1800" u="none" dirty="0">
                  <a:latin typeface="Arial" charset="0"/>
                  <a:ea typeface="宋体" charset="-122"/>
                </a:endParaRPr>
              </a:p>
            </p:txBody>
          </p:sp>
        </p:grpSp>
        <p:sp>
          <p:nvSpPr>
            <p:cNvPr id="24592" name="Rectangle 20"/>
            <p:cNvSpPr>
              <a:spLocks noChangeArrowheads="1"/>
            </p:cNvSpPr>
            <p:nvPr/>
          </p:nvSpPr>
          <p:spPr bwMode="auto">
            <a:xfrm>
              <a:off x="576" y="2592"/>
              <a:ext cx="1728" cy="9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
        <p:nvSpPr>
          <p:cNvPr id="24582" name="Text Box 21"/>
          <p:cNvSpPr txBox="1">
            <a:spLocks noChangeArrowheads="1"/>
          </p:cNvSpPr>
          <p:nvPr/>
        </p:nvSpPr>
        <p:spPr bwMode="auto">
          <a:xfrm>
            <a:off x="228600" y="13716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b="1" i="1" u="none">
                <a:solidFill>
                  <a:schemeClr val="accent2"/>
                </a:solidFill>
                <a:latin typeface="Arial" charset="0"/>
                <a:ea typeface="宋体" charset="-122"/>
              </a:rPr>
              <a:t>Class</a:t>
            </a:r>
            <a:endParaRPr lang="en-US" altLang="zh-CN" sz="1800" b="1" i="1" u="none">
              <a:solidFill>
                <a:schemeClr val="accent2"/>
              </a:solidFill>
              <a:latin typeface="Arial" charset="0"/>
              <a:ea typeface="宋体" charset="-122"/>
            </a:endParaRPr>
          </a:p>
        </p:txBody>
      </p:sp>
      <p:sp>
        <p:nvSpPr>
          <p:cNvPr id="24583" name="Line 22"/>
          <p:cNvSpPr>
            <a:spLocks noChangeShapeType="1"/>
          </p:cNvSpPr>
          <p:nvPr/>
        </p:nvSpPr>
        <p:spPr bwMode="auto">
          <a:xfrm>
            <a:off x="1371600" y="1676400"/>
            <a:ext cx="1828800" cy="15240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Text Box 23"/>
          <p:cNvSpPr txBox="1">
            <a:spLocks noChangeArrowheads="1"/>
          </p:cNvSpPr>
          <p:nvPr/>
        </p:nvSpPr>
        <p:spPr bwMode="auto">
          <a:xfrm>
            <a:off x="304800" y="20574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b="1" i="1" u="none">
                <a:solidFill>
                  <a:schemeClr val="accent2"/>
                </a:solidFill>
                <a:latin typeface="Arial" charset="0"/>
                <a:ea typeface="宋体" charset="-122"/>
              </a:rPr>
              <a:t>Attribute</a:t>
            </a:r>
            <a:endParaRPr lang="en-US" altLang="zh-CN" sz="1800" b="1" i="1" u="none">
              <a:solidFill>
                <a:schemeClr val="accent2"/>
              </a:solidFill>
              <a:latin typeface="Arial" charset="0"/>
              <a:ea typeface="宋体" charset="-122"/>
            </a:endParaRPr>
          </a:p>
        </p:txBody>
      </p:sp>
      <p:sp>
        <p:nvSpPr>
          <p:cNvPr id="24585" name="Line 24"/>
          <p:cNvSpPr>
            <a:spLocks noChangeShapeType="1"/>
          </p:cNvSpPr>
          <p:nvPr/>
        </p:nvSpPr>
        <p:spPr bwMode="auto">
          <a:xfrm>
            <a:off x="533400" y="2514600"/>
            <a:ext cx="533400" cy="12954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Text Box 25"/>
          <p:cNvSpPr txBox="1">
            <a:spLocks noChangeArrowheads="1"/>
          </p:cNvSpPr>
          <p:nvPr/>
        </p:nvSpPr>
        <p:spPr bwMode="auto">
          <a:xfrm>
            <a:off x="5181600" y="12192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b="1" i="1" u="none">
                <a:solidFill>
                  <a:schemeClr val="accent2"/>
                </a:solidFill>
                <a:latin typeface="Arial" charset="0"/>
                <a:ea typeface="宋体" charset="-122"/>
              </a:rPr>
              <a:t>Object</a:t>
            </a:r>
            <a:endParaRPr lang="en-US" altLang="zh-CN" sz="1800" b="1" i="1" u="none">
              <a:solidFill>
                <a:schemeClr val="accent2"/>
              </a:solidFill>
              <a:latin typeface="Arial" charset="0"/>
              <a:ea typeface="宋体" charset="-122"/>
            </a:endParaRPr>
          </a:p>
        </p:txBody>
      </p:sp>
      <p:sp>
        <p:nvSpPr>
          <p:cNvPr id="24587" name="Line 26"/>
          <p:cNvSpPr>
            <a:spLocks noChangeShapeType="1"/>
          </p:cNvSpPr>
          <p:nvPr/>
        </p:nvSpPr>
        <p:spPr bwMode="auto">
          <a:xfrm>
            <a:off x="6248400" y="1600200"/>
            <a:ext cx="533400" cy="6858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Text Box 27"/>
          <p:cNvSpPr txBox="1">
            <a:spLocks noChangeArrowheads="1"/>
          </p:cNvSpPr>
          <p:nvPr/>
        </p:nvSpPr>
        <p:spPr bwMode="auto">
          <a:xfrm>
            <a:off x="3581400" y="21336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b="1" i="1" u="none">
                <a:solidFill>
                  <a:schemeClr val="accent2"/>
                </a:solidFill>
                <a:latin typeface="Arial" charset="0"/>
                <a:ea typeface="宋体" charset="-122"/>
              </a:rPr>
              <a:t>Attribute Value</a:t>
            </a:r>
            <a:endParaRPr lang="en-US" altLang="zh-CN" sz="1800" b="1" i="1" u="none">
              <a:solidFill>
                <a:schemeClr val="accent2"/>
              </a:solidFill>
              <a:latin typeface="Arial" charset="0"/>
              <a:ea typeface="宋体" charset="-122"/>
            </a:endParaRPr>
          </a:p>
        </p:txBody>
      </p:sp>
      <p:sp>
        <p:nvSpPr>
          <p:cNvPr id="24589" name="Line 28"/>
          <p:cNvSpPr>
            <a:spLocks noChangeShapeType="1"/>
          </p:cNvSpPr>
          <p:nvPr/>
        </p:nvSpPr>
        <p:spPr bwMode="auto">
          <a:xfrm>
            <a:off x="4876800" y="2590800"/>
            <a:ext cx="990600" cy="3810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Rectangle 29"/>
          <p:cNvSpPr>
            <a:spLocks noGrp="1" noChangeArrowheads="1"/>
          </p:cNvSpPr>
          <p:nvPr>
            <p:ph type="title"/>
          </p:nvPr>
        </p:nvSpPr>
        <p:spPr/>
        <p:txBody>
          <a:bodyPr/>
          <a:lstStyle/>
          <a:p>
            <a:pPr eaLnBrk="1" hangingPunct="1"/>
            <a:r>
              <a:rPr lang="en-US" altLang="zh-CN" smtClean="0">
                <a:ea typeface="宋体" charset="-122"/>
              </a:rPr>
              <a:t>What is an Attribute?</a:t>
            </a:r>
          </a:p>
        </p:txBody>
      </p:sp>
    </p:spTree>
    <p:extLst>
      <p:ext uri="{BB962C8B-B14F-4D97-AF65-F5344CB8AC3E}">
        <p14:creationId xmlns:p14="http://schemas.microsoft.com/office/powerpoint/2010/main" val="2413776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25604" name="Rectangle 6"/>
          <p:cNvSpPr>
            <a:spLocks noGrp="1" noChangeArrowheads="1"/>
          </p:cNvSpPr>
          <p:nvPr>
            <p:ph type="body" idx="1"/>
          </p:nvPr>
        </p:nvSpPr>
        <p:spPr/>
        <p:txBody>
          <a:bodyPr/>
          <a:lstStyle/>
          <a:p>
            <a:pPr eaLnBrk="1" hangingPunct="1"/>
            <a:r>
              <a:rPr lang="en-US" altLang="zh-CN" smtClean="0">
                <a:solidFill>
                  <a:schemeClr val="folHlink"/>
                </a:solidFill>
                <a:ea typeface="宋体" charset="-122"/>
              </a:rPr>
              <a:t>Object</a:t>
            </a:r>
          </a:p>
          <a:p>
            <a:pPr eaLnBrk="1" hangingPunct="1"/>
            <a:r>
              <a:rPr lang="en-US" altLang="zh-CN" smtClean="0">
                <a:solidFill>
                  <a:schemeClr val="folHlink"/>
                </a:solidFill>
                <a:ea typeface="宋体" charset="-122"/>
              </a:rPr>
              <a:t>Class</a:t>
            </a:r>
          </a:p>
          <a:p>
            <a:pPr eaLnBrk="1" hangingPunct="1"/>
            <a:r>
              <a:rPr lang="en-US" altLang="zh-CN" smtClean="0">
                <a:solidFill>
                  <a:schemeClr val="folHlink"/>
                </a:solidFill>
                <a:ea typeface="宋体" charset="-122"/>
              </a:rPr>
              <a:t>Attribute</a:t>
            </a:r>
            <a:endParaRPr lang="en-US" altLang="zh-CN" smtClean="0">
              <a:ea typeface="宋体" charset="-122"/>
            </a:endParaRPr>
          </a:p>
          <a:p>
            <a:pPr eaLnBrk="1" hangingPunct="1"/>
            <a:r>
              <a:rPr lang="en-US" altLang="zh-CN" smtClean="0">
                <a:ea typeface="宋体" charset="-122"/>
              </a:rPr>
              <a:t>Operation</a:t>
            </a:r>
          </a:p>
          <a:p>
            <a:pPr eaLnBrk="1" hangingPunct="1"/>
            <a:r>
              <a:rPr lang="en-US" altLang="zh-CN" smtClean="0">
                <a:solidFill>
                  <a:schemeClr val="folHlink"/>
                </a:solidFill>
                <a:ea typeface="宋体" charset="-122"/>
              </a:rPr>
              <a:t>Interface (Polymorphism)</a:t>
            </a:r>
          </a:p>
          <a:p>
            <a:pPr eaLnBrk="1" hangingPunct="1"/>
            <a:r>
              <a:rPr lang="en-US" altLang="zh-CN" smtClean="0">
                <a:solidFill>
                  <a:schemeClr val="folHlink"/>
                </a:solidFill>
                <a:ea typeface="宋体" charset="-122"/>
              </a:rPr>
              <a:t>Component</a:t>
            </a:r>
          </a:p>
          <a:p>
            <a:pPr eaLnBrk="1" hangingPunct="1"/>
            <a:r>
              <a:rPr lang="en-US" altLang="zh-CN" smtClean="0">
                <a:solidFill>
                  <a:schemeClr val="folHlink"/>
                </a:solidFill>
                <a:ea typeface="宋体" charset="-122"/>
              </a:rPr>
              <a:t>Package</a:t>
            </a:r>
          </a:p>
          <a:p>
            <a:pPr eaLnBrk="1" hangingPunct="1"/>
            <a:r>
              <a:rPr lang="en-US" altLang="zh-CN" smtClean="0">
                <a:solidFill>
                  <a:schemeClr val="folHlink"/>
                </a:solidFill>
                <a:ea typeface="宋体" charset="-122"/>
              </a:rPr>
              <a:t>Subsystem </a:t>
            </a:r>
          </a:p>
          <a:p>
            <a:pPr eaLnBrk="1" hangingPunct="1"/>
            <a:r>
              <a:rPr lang="en-US" altLang="zh-CN" smtClean="0">
                <a:solidFill>
                  <a:schemeClr val="folHlink"/>
                </a:solidFill>
                <a:ea typeface="宋体" charset="-122"/>
              </a:rPr>
              <a:t>Relationships</a:t>
            </a:r>
            <a:endParaRPr lang="en-US" altLang="zh-CN" smtClean="0">
              <a:ea typeface="宋体" charset="-122"/>
            </a:endParaRPr>
          </a:p>
        </p:txBody>
      </p:sp>
    </p:spTree>
    <p:extLst>
      <p:ext uri="{BB962C8B-B14F-4D97-AF65-F5344CB8AC3E}">
        <p14:creationId xmlns:p14="http://schemas.microsoft.com/office/powerpoint/2010/main" val="3872122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3"/>
          <p:cNvGrpSpPr>
            <a:grpSpLocks/>
          </p:cNvGrpSpPr>
          <p:nvPr/>
        </p:nvGrpSpPr>
        <p:grpSpPr bwMode="auto">
          <a:xfrm>
            <a:off x="3200400" y="2057400"/>
            <a:ext cx="2743200" cy="2151063"/>
            <a:chOff x="576" y="1296"/>
            <a:chExt cx="1728" cy="1355"/>
          </a:xfrm>
        </p:grpSpPr>
        <p:sp>
          <p:nvSpPr>
            <p:cNvPr id="26632" name="Rectangle 4"/>
            <p:cNvSpPr>
              <a:spLocks noChangeArrowheads="1"/>
            </p:cNvSpPr>
            <p:nvPr/>
          </p:nvSpPr>
          <p:spPr bwMode="auto">
            <a:xfrm>
              <a:off x="576" y="1296"/>
              <a:ext cx="1728" cy="120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ea typeface="宋体" charset="-122"/>
              </a:endParaRPr>
            </a:p>
          </p:txBody>
        </p:sp>
        <p:sp>
          <p:nvSpPr>
            <p:cNvPr id="26633" name="Text Box 5"/>
            <p:cNvSpPr txBox="1">
              <a:spLocks noChangeArrowheads="1"/>
            </p:cNvSpPr>
            <p:nvPr/>
          </p:nvSpPr>
          <p:spPr bwMode="auto">
            <a:xfrm>
              <a:off x="732" y="1344"/>
              <a:ext cx="140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2400" b="1" u="none">
                  <a:latin typeface="Arial" charset="0"/>
                  <a:ea typeface="宋体" charset="-122"/>
                </a:rPr>
                <a:t>CourseOffering</a:t>
              </a:r>
              <a:endParaRPr lang="en-US" altLang="zh-CN" sz="2400" u="none">
                <a:latin typeface="Arial" charset="0"/>
                <a:ea typeface="宋体" charset="-122"/>
              </a:endParaRPr>
            </a:p>
          </p:txBody>
        </p:sp>
        <p:sp>
          <p:nvSpPr>
            <p:cNvPr id="26634" name="Line 6"/>
            <p:cNvSpPr>
              <a:spLocks noChangeShapeType="1"/>
            </p:cNvSpPr>
            <p:nvPr/>
          </p:nvSpPr>
          <p:spPr bwMode="auto">
            <a:xfrm>
              <a:off x="576" y="1632"/>
              <a:ext cx="172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Line 7"/>
            <p:cNvSpPr>
              <a:spLocks noChangeShapeType="1"/>
            </p:cNvSpPr>
            <p:nvPr/>
          </p:nvSpPr>
          <p:spPr bwMode="auto">
            <a:xfrm>
              <a:off x="576" y="1728"/>
              <a:ext cx="172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Text Box 8"/>
            <p:cNvSpPr txBox="1">
              <a:spLocks noChangeArrowheads="1"/>
            </p:cNvSpPr>
            <p:nvPr/>
          </p:nvSpPr>
          <p:spPr bwMode="auto">
            <a:xfrm>
              <a:off x="576" y="1728"/>
              <a:ext cx="168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dirty="0" err="1">
                  <a:latin typeface="Arial" charset="0"/>
                  <a:ea typeface="宋体" charset="-122"/>
                </a:rPr>
                <a:t>addStudent</a:t>
              </a:r>
              <a:r>
                <a:rPr lang="en-US" altLang="zh-CN" sz="1800" u="none" dirty="0">
                  <a:latin typeface="Arial" charset="0"/>
                  <a:ea typeface="宋体" charset="-122"/>
                </a:rPr>
                <a:t> </a:t>
              </a:r>
            </a:p>
            <a:p>
              <a:r>
                <a:rPr lang="en-US" altLang="zh-CN" sz="1800" u="none" dirty="0" err="1">
                  <a:latin typeface="Arial" charset="0"/>
                  <a:ea typeface="宋体" charset="-122"/>
                </a:rPr>
                <a:t>deleteStudent</a:t>
              </a:r>
              <a:endParaRPr lang="en-US" altLang="zh-CN" sz="1800" u="none" dirty="0">
                <a:latin typeface="Arial" charset="0"/>
                <a:ea typeface="宋体" charset="-122"/>
              </a:endParaRPr>
            </a:p>
            <a:p>
              <a:r>
                <a:rPr lang="en-US" altLang="zh-CN" sz="1800" u="none" dirty="0" err="1">
                  <a:latin typeface="Arial" charset="0"/>
                  <a:ea typeface="宋体" charset="-122"/>
                </a:rPr>
                <a:t>getStartTime</a:t>
              </a:r>
              <a:endParaRPr lang="en-US" altLang="zh-CN" sz="1800" u="none" dirty="0">
                <a:latin typeface="Arial" charset="0"/>
                <a:ea typeface="宋体" charset="-122"/>
              </a:endParaRPr>
            </a:p>
            <a:p>
              <a:r>
                <a:rPr lang="en-US" altLang="zh-CN" sz="1800" u="none" dirty="0" err="1">
                  <a:latin typeface="Arial" charset="0"/>
                  <a:ea typeface="宋体" charset="-122"/>
                </a:rPr>
                <a:t>getEndTime</a:t>
              </a:r>
              <a:endParaRPr lang="en-US" altLang="zh-CN" sz="1800" u="none" dirty="0">
                <a:latin typeface="Arial" charset="0"/>
                <a:ea typeface="宋体" charset="-122"/>
              </a:endParaRPr>
            </a:p>
            <a:p>
              <a:endParaRPr lang="en-US" altLang="zh-CN" sz="1800" u="none" dirty="0">
                <a:latin typeface="Arial" charset="0"/>
                <a:ea typeface="宋体" charset="-122"/>
              </a:endParaRPr>
            </a:p>
          </p:txBody>
        </p:sp>
      </p:grpSp>
      <p:sp>
        <p:nvSpPr>
          <p:cNvPr id="26627" name="Text Box 9"/>
          <p:cNvSpPr txBox="1">
            <a:spLocks noChangeArrowheads="1"/>
          </p:cNvSpPr>
          <p:nvPr/>
        </p:nvSpPr>
        <p:spPr bwMode="auto">
          <a:xfrm>
            <a:off x="1143000" y="24384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b="1" i="1" u="none">
                <a:solidFill>
                  <a:schemeClr val="accent2"/>
                </a:solidFill>
                <a:latin typeface="Arial" charset="0"/>
                <a:ea typeface="宋体" charset="-122"/>
              </a:rPr>
              <a:t>Class</a:t>
            </a:r>
            <a:endParaRPr lang="en-US" altLang="zh-CN" sz="1800" b="1" i="1" u="none">
              <a:solidFill>
                <a:schemeClr val="accent2"/>
              </a:solidFill>
              <a:latin typeface="Arial" charset="0"/>
              <a:ea typeface="宋体" charset="-122"/>
            </a:endParaRPr>
          </a:p>
        </p:txBody>
      </p:sp>
      <p:sp>
        <p:nvSpPr>
          <p:cNvPr id="26628" name="Line 10"/>
          <p:cNvSpPr>
            <a:spLocks noChangeShapeType="1"/>
          </p:cNvSpPr>
          <p:nvPr/>
        </p:nvSpPr>
        <p:spPr bwMode="auto">
          <a:xfrm flipV="1">
            <a:off x="2133600" y="2209800"/>
            <a:ext cx="1066800" cy="4572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Text Box 11"/>
          <p:cNvSpPr txBox="1">
            <a:spLocks noChangeArrowheads="1"/>
          </p:cNvSpPr>
          <p:nvPr/>
        </p:nvSpPr>
        <p:spPr bwMode="auto">
          <a:xfrm>
            <a:off x="1143000" y="35052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b="1" i="1" u="none">
                <a:solidFill>
                  <a:schemeClr val="accent2"/>
                </a:solidFill>
                <a:latin typeface="Arial" charset="0"/>
                <a:ea typeface="宋体" charset="-122"/>
              </a:rPr>
              <a:t>Operation</a:t>
            </a:r>
            <a:endParaRPr lang="en-US" altLang="zh-CN" sz="1800" b="1" i="1" u="none">
              <a:solidFill>
                <a:schemeClr val="accent2"/>
              </a:solidFill>
              <a:latin typeface="Arial" charset="0"/>
              <a:ea typeface="宋体" charset="-122"/>
            </a:endParaRPr>
          </a:p>
        </p:txBody>
      </p:sp>
      <p:sp>
        <p:nvSpPr>
          <p:cNvPr id="26630" name="Line 12"/>
          <p:cNvSpPr>
            <a:spLocks noChangeShapeType="1"/>
          </p:cNvSpPr>
          <p:nvPr/>
        </p:nvSpPr>
        <p:spPr bwMode="auto">
          <a:xfrm flipV="1">
            <a:off x="2667000" y="2971800"/>
            <a:ext cx="685800" cy="7620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Rectangle 13"/>
          <p:cNvSpPr>
            <a:spLocks noGrp="1" noChangeArrowheads="1"/>
          </p:cNvSpPr>
          <p:nvPr>
            <p:ph type="title"/>
          </p:nvPr>
        </p:nvSpPr>
        <p:spPr/>
        <p:txBody>
          <a:bodyPr/>
          <a:lstStyle/>
          <a:p>
            <a:pPr eaLnBrk="1" hangingPunct="1"/>
            <a:r>
              <a:rPr lang="en-US" altLang="zh-CN" smtClean="0">
                <a:ea typeface="宋体" charset="-122"/>
              </a:rPr>
              <a:t>What is an Operation?</a:t>
            </a:r>
          </a:p>
        </p:txBody>
      </p:sp>
    </p:spTree>
    <p:extLst>
      <p:ext uri="{BB962C8B-B14F-4D97-AF65-F5344CB8AC3E}">
        <p14:creationId xmlns:p14="http://schemas.microsoft.com/office/powerpoint/2010/main" val="3310288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27652" name="Rectangle 6"/>
          <p:cNvSpPr>
            <a:spLocks noGrp="1" noChangeArrowheads="1"/>
          </p:cNvSpPr>
          <p:nvPr>
            <p:ph type="body" idx="1"/>
          </p:nvPr>
        </p:nvSpPr>
        <p:spPr/>
        <p:txBody>
          <a:bodyPr/>
          <a:lstStyle/>
          <a:p>
            <a:pPr eaLnBrk="1" hangingPunct="1"/>
            <a:r>
              <a:rPr lang="en-US" altLang="zh-CN" smtClean="0">
                <a:solidFill>
                  <a:schemeClr val="folHlink"/>
                </a:solidFill>
                <a:ea typeface="宋体" charset="-122"/>
              </a:rPr>
              <a:t>Object</a:t>
            </a:r>
          </a:p>
          <a:p>
            <a:pPr eaLnBrk="1" hangingPunct="1"/>
            <a:r>
              <a:rPr lang="en-US" altLang="zh-CN" smtClean="0">
                <a:solidFill>
                  <a:schemeClr val="folHlink"/>
                </a:solidFill>
                <a:ea typeface="宋体" charset="-122"/>
              </a:rPr>
              <a:t>Class</a:t>
            </a:r>
          </a:p>
          <a:p>
            <a:pPr eaLnBrk="1" hangingPunct="1"/>
            <a:r>
              <a:rPr lang="en-US" altLang="zh-CN" smtClean="0">
                <a:solidFill>
                  <a:schemeClr val="folHlink"/>
                </a:solidFill>
                <a:ea typeface="宋体" charset="-122"/>
              </a:rPr>
              <a:t>Attribute</a:t>
            </a:r>
          </a:p>
          <a:p>
            <a:pPr eaLnBrk="1" hangingPunct="1"/>
            <a:r>
              <a:rPr lang="en-US" altLang="zh-CN" smtClean="0">
                <a:solidFill>
                  <a:schemeClr val="folHlink"/>
                </a:solidFill>
                <a:ea typeface="宋体" charset="-122"/>
              </a:rPr>
              <a:t>Operation</a:t>
            </a:r>
            <a:endParaRPr lang="en-US" altLang="zh-CN" smtClean="0">
              <a:ea typeface="宋体" charset="-122"/>
            </a:endParaRPr>
          </a:p>
          <a:p>
            <a:pPr eaLnBrk="1" hangingPunct="1"/>
            <a:r>
              <a:rPr lang="en-US" altLang="zh-CN" smtClean="0">
                <a:ea typeface="宋体" charset="-122"/>
              </a:rPr>
              <a:t>Interface (Polymorphism)</a:t>
            </a:r>
          </a:p>
          <a:p>
            <a:pPr eaLnBrk="1" hangingPunct="1"/>
            <a:r>
              <a:rPr lang="en-US" altLang="zh-CN" smtClean="0">
                <a:solidFill>
                  <a:schemeClr val="folHlink"/>
                </a:solidFill>
                <a:ea typeface="宋体" charset="-122"/>
              </a:rPr>
              <a:t>Component</a:t>
            </a:r>
          </a:p>
          <a:p>
            <a:pPr eaLnBrk="1" hangingPunct="1"/>
            <a:r>
              <a:rPr lang="en-US" altLang="zh-CN" smtClean="0">
                <a:solidFill>
                  <a:schemeClr val="folHlink"/>
                </a:solidFill>
                <a:ea typeface="宋体" charset="-122"/>
              </a:rPr>
              <a:t>Package</a:t>
            </a:r>
          </a:p>
          <a:p>
            <a:pPr eaLnBrk="1" hangingPunct="1"/>
            <a:r>
              <a:rPr lang="en-US" altLang="zh-CN" smtClean="0">
                <a:solidFill>
                  <a:schemeClr val="folHlink"/>
                </a:solidFill>
                <a:ea typeface="宋体" charset="-122"/>
              </a:rPr>
              <a:t>Subsystem </a:t>
            </a:r>
          </a:p>
          <a:p>
            <a:pPr eaLnBrk="1" hangingPunct="1"/>
            <a:r>
              <a:rPr lang="en-US" altLang="zh-CN" smtClean="0">
                <a:solidFill>
                  <a:schemeClr val="folHlink"/>
                </a:solidFill>
                <a:ea typeface="宋体" charset="-122"/>
              </a:rPr>
              <a:t>Relationships</a:t>
            </a:r>
            <a:endParaRPr lang="en-US" altLang="zh-CN" smtClean="0">
              <a:ea typeface="宋体" charset="-122"/>
            </a:endParaRPr>
          </a:p>
        </p:txBody>
      </p:sp>
    </p:spTree>
    <p:extLst>
      <p:ext uri="{BB962C8B-B14F-4D97-AF65-F5344CB8AC3E}">
        <p14:creationId xmlns:p14="http://schemas.microsoft.com/office/powerpoint/2010/main" val="1890054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
          <p:cNvGrpSpPr>
            <a:grpSpLocks/>
          </p:cNvGrpSpPr>
          <p:nvPr/>
        </p:nvGrpSpPr>
        <p:grpSpPr bwMode="auto">
          <a:xfrm>
            <a:off x="1219200" y="2317750"/>
            <a:ext cx="7239000" cy="4495800"/>
            <a:chOff x="768" y="1152"/>
            <a:chExt cx="4560" cy="2832"/>
          </a:xfrm>
        </p:grpSpPr>
        <p:grpSp>
          <p:nvGrpSpPr>
            <p:cNvPr id="28678" name="Group 5"/>
            <p:cNvGrpSpPr>
              <a:grpSpLocks/>
            </p:cNvGrpSpPr>
            <p:nvPr/>
          </p:nvGrpSpPr>
          <p:grpSpPr bwMode="auto">
            <a:xfrm rot="-5400000">
              <a:off x="2544" y="3264"/>
              <a:ext cx="1008" cy="432"/>
              <a:chOff x="962" y="2832"/>
              <a:chExt cx="1744" cy="528"/>
            </a:xfrm>
          </p:grpSpPr>
          <p:sp>
            <p:nvSpPr>
              <p:cNvPr id="28699" name="AutoShape 6"/>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0" name="AutoShape 7"/>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1800" u="none">
                  <a:latin typeface="Arial" charset="0"/>
                  <a:ea typeface="宋体" charset="-122"/>
                </a:endParaRPr>
              </a:p>
            </p:txBody>
          </p:sp>
          <p:sp>
            <p:nvSpPr>
              <p:cNvPr id="28701" name="Rectangle 8"/>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2" name="Rectangle 9"/>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3" name="Rectangle 10"/>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4" name="Rectangle 11"/>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5" name="Rectangle 12"/>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6" name="Rectangle 13"/>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7" name="Rectangle 14"/>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8" name="Rectangle 15"/>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09" name="Rectangle 16"/>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10" name="Rectangle 17"/>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11" name="Rectangle 18"/>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712" name="Rectangle 19"/>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28679" name="Group 20"/>
            <p:cNvGrpSpPr>
              <a:grpSpLocks/>
            </p:cNvGrpSpPr>
            <p:nvPr/>
          </p:nvGrpSpPr>
          <p:grpSpPr bwMode="auto">
            <a:xfrm>
              <a:off x="768" y="1296"/>
              <a:ext cx="1392" cy="1008"/>
              <a:chOff x="3600" y="816"/>
              <a:chExt cx="1920" cy="1392"/>
            </a:xfrm>
          </p:grpSpPr>
          <p:sp>
            <p:nvSpPr>
              <p:cNvPr id="28696" name="Rectangle 21"/>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697" name="AutoShape 22"/>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698" name="Rectangle 23"/>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28680" name="Group 24"/>
            <p:cNvGrpSpPr>
              <a:grpSpLocks/>
            </p:cNvGrpSpPr>
            <p:nvPr/>
          </p:nvGrpSpPr>
          <p:grpSpPr bwMode="auto">
            <a:xfrm>
              <a:off x="2352" y="1152"/>
              <a:ext cx="1392" cy="1008"/>
              <a:chOff x="3600" y="816"/>
              <a:chExt cx="1920" cy="1392"/>
            </a:xfrm>
          </p:grpSpPr>
          <p:sp>
            <p:nvSpPr>
              <p:cNvPr id="28693" name="Rectangle 25"/>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694" name="AutoShape 26"/>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695" name="Rectangle 27"/>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28681" name="Group 28"/>
            <p:cNvGrpSpPr>
              <a:grpSpLocks/>
            </p:cNvGrpSpPr>
            <p:nvPr/>
          </p:nvGrpSpPr>
          <p:grpSpPr bwMode="auto">
            <a:xfrm>
              <a:off x="3936" y="1296"/>
              <a:ext cx="1392" cy="1008"/>
              <a:chOff x="3600" y="816"/>
              <a:chExt cx="1920" cy="1392"/>
            </a:xfrm>
          </p:grpSpPr>
          <p:sp>
            <p:nvSpPr>
              <p:cNvPr id="28690" name="Rectangle 29"/>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691" name="AutoShape 30"/>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8692" name="Rectangle 31"/>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
          <p:nvSpPr>
            <p:cNvPr id="28682" name="Text Box 32"/>
            <p:cNvSpPr txBox="1">
              <a:spLocks noChangeArrowheads="1"/>
            </p:cNvSpPr>
            <p:nvPr/>
          </p:nvSpPr>
          <p:spPr bwMode="auto">
            <a:xfrm>
              <a:off x="950" y="2375"/>
              <a:ext cx="110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Manufacturer A</a:t>
              </a:r>
            </a:p>
          </p:txBody>
        </p:sp>
        <p:sp>
          <p:nvSpPr>
            <p:cNvPr id="28683" name="Text Box 33"/>
            <p:cNvSpPr txBox="1">
              <a:spLocks noChangeArrowheads="1"/>
            </p:cNvSpPr>
            <p:nvPr/>
          </p:nvSpPr>
          <p:spPr bwMode="auto">
            <a:xfrm>
              <a:off x="2544" y="2256"/>
              <a:ext cx="110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Manufacturer B</a:t>
              </a:r>
            </a:p>
          </p:txBody>
        </p:sp>
        <p:sp>
          <p:nvSpPr>
            <p:cNvPr id="28684" name="Text Box 34"/>
            <p:cNvSpPr txBox="1">
              <a:spLocks noChangeArrowheads="1"/>
            </p:cNvSpPr>
            <p:nvPr/>
          </p:nvSpPr>
          <p:spPr bwMode="auto">
            <a:xfrm>
              <a:off x="4128" y="2352"/>
              <a:ext cx="1108"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Manufacturer C</a:t>
              </a:r>
            </a:p>
          </p:txBody>
        </p:sp>
        <p:sp>
          <p:nvSpPr>
            <p:cNvPr id="28685" name="Line 35"/>
            <p:cNvSpPr>
              <a:spLocks noChangeShapeType="1"/>
            </p:cNvSpPr>
            <p:nvPr/>
          </p:nvSpPr>
          <p:spPr bwMode="auto">
            <a:xfrm flipH="1" flipV="1">
              <a:off x="2256" y="2544"/>
              <a:ext cx="576" cy="384"/>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36"/>
            <p:cNvSpPr>
              <a:spLocks noChangeShapeType="1"/>
            </p:cNvSpPr>
            <p:nvPr/>
          </p:nvSpPr>
          <p:spPr bwMode="auto">
            <a:xfrm flipV="1">
              <a:off x="2976" y="2544"/>
              <a:ext cx="0" cy="336"/>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37"/>
            <p:cNvSpPr>
              <a:spLocks noChangeShapeType="1"/>
            </p:cNvSpPr>
            <p:nvPr/>
          </p:nvSpPr>
          <p:spPr bwMode="auto">
            <a:xfrm flipV="1">
              <a:off x="3120" y="2544"/>
              <a:ext cx="864" cy="384"/>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Line 38"/>
            <p:cNvSpPr>
              <a:spLocks noChangeShapeType="1"/>
            </p:cNvSpPr>
            <p:nvPr/>
          </p:nvSpPr>
          <p:spPr bwMode="auto">
            <a:xfrm flipH="1" flipV="1">
              <a:off x="2544" y="2544"/>
              <a:ext cx="336" cy="336"/>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Line 39"/>
            <p:cNvSpPr>
              <a:spLocks noChangeShapeType="1"/>
            </p:cNvSpPr>
            <p:nvPr/>
          </p:nvSpPr>
          <p:spPr bwMode="auto">
            <a:xfrm flipV="1">
              <a:off x="3072" y="2544"/>
              <a:ext cx="384" cy="336"/>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75" name="Text Box 40"/>
          <p:cNvSpPr txBox="1">
            <a:spLocks noChangeArrowheads="1"/>
          </p:cNvSpPr>
          <p:nvPr/>
        </p:nvSpPr>
        <p:spPr bwMode="auto">
          <a:xfrm>
            <a:off x="304800" y="5200650"/>
            <a:ext cx="4191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800" i="1" u="none">
                <a:solidFill>
                  <a:schemeClr val="tx2"/>
                </a:solidFill>
                <a:latin typeface="Times New Roman" pitchFamily="18" charset="0"/>
                <a:ea typeface="宋体" charset="-122"/>
              </a:rPr>
              <a:t>OO Principle:</a:t>
            </a:r>
            <a:br>
              <a:rPr lang="en-US" altLang="zh-CN" sz="2800" i="1" u="none">
                <a:solidFill>
                  <a:schemeClr val="tx2"/>
                </a:solidFill>
                <a:latin typeface="Times New Roman" pitchFamily="18" charset="0"/>
                <a:ea typeface="宋体" charset="-122"/>
              </a:rPr>
            </a:br>
            <a:r>
              <a:rPr lang="en-US" altLang="zh-CN" sz="2800" i="1" u="none">
                <a:solidFill>
                  <a:schemeClr val="tx2"/>
                </a:solidFill>
                <a:latin typeface="Times New Roman" pitchFamily="18" charset="0"/>
                <a:ea typeface="宋体" charset="-122"/>
              </a:rPr>
              <a:t>Encapsulation</a:t>
            </a:r>
            <a:endParaRPr lang="en-US" altLang="zh-CN" sz="2400" i="1" u="none">
              <a:solidFill>
                <a:schemeClr val="tx2"/>
              </a:solidFill>
              <a:latin typeface="Times New Roman" pitchFamily="18" charset="0"/>
              <a:ea typeface="宋体" charset="-122"/>
            </a:endParaRPr>
          </a:p>
        </p:txBody>
      </p:sp>
      <p:sp>
        <p:nvSpPr>
          <p:cNvPr id="28676" name="Rectangle 41"/>
          <p:cNvSpPr>
            <a:spLocks noGrp="1" noChangeArrowheads="1"/>
          </p:cNvSpPr>
          <p:nvPr>
            <p:ph type="title"/>
          </p:nvPr>
        </p:nvSpPr>
        <p:spPr/>
        <p:txBody>
          <a:bodyPr/>
          <a:lstStyle/>
          <a:p>
            <a:pPr eaLnBrk="1" hangingPunct="1"/>
            <a:r>
              <a:rPr lang="en-US" altLang="zh-CN" dirty="0" smtClean="0">
                <a:ea typeface="宋体" charset="-122"/>
              </a:rPr>
              <a:t>What is Polymorphism?</a:t>
            </a:r>
          </a:p>
        </p:txBody>
      </p:sp>
      <p:sp>
        <p:nvSpPr>
          <p:cNvPr id="28677" name="Rectangle 42"/>
          <p:cNvSpPr>
            <a:spLocks noGrp="1" noChangeArrowheads="1"/>
          </p:cNvSpPr>
          <p:nvPr>
            <p:ph type="body" idx="1"/>
          </p:nvPr>
        </p:nvSpPr>
        <p:spPr>
          <a:xfrm>
            <a:off x="457200" y="1303978"/>
            <a:ext cx="8229600" cy="4525963"/>
          </a:xfrm>
        </p:spPr>
        <p:txBody>
          <a:bodyPr/>
          <a:lstStyle/>
          <a:p>
            <a:pPr eaLnBrk="1" hangingPunct="1"/>
            <a:r>
              <a:rPr lang="en-US" altLang="zh-CN" dirty="0" smtClean="0">
                <a:ea typeface="宋体" charset="-122"/>
              </a:rPr>
              <a:t>The ability to hide many different implementations behind a single interface</a:t>
            </a:r>
          </a:p>
          <a:p>
            <a:pPr eaLnBrk="1" hangingPunct="1"/>
            <a:endParaRPr lang="en-US" altLang="zh-CN" dirty="0" smtClean="0">
              <a:ea typeface="宋体" charset="-122"/>
            </a:endParaRPr>
          </a:p>
        </p:txBody>
      </p:sp>
    </p:spTree>
    <p:extLst>
      <p:ext uri="{BB962C8B-B14F-4D97-AF65-F5344CB8AC3E}">
        <p14:creationId xmlns:p14="http://schemas.microsoft.com/office/powerpoint/2010/main" val="463723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29699" name="Group 5"/>
          <p:cNvGrpSpPr>
            <a:grpSpLocks/>
          </p:cNvGrpSpPr>
          <p:nvPr/>
        </p:nvGrpSpPr>
        <p:grpSpPr bwMode="auto">
          <a:xfrm>
            <a:off x="6096000" y="2543175"/>
            <a:ext cx="1398588" cy="809625"/>
            <a:chOff x="144" y="1440"/>
            <a:chExt cx="881" cy="510"/>
          </a:xfrm>
        </p:grpSpPr>
        <p:grpSp>
          <p:nvGrpSpPr>
            <p:cNvPr id="29739" name="Group 6"/>
            <p:cNvGrpSpPr>
              <a:grpSpLocks/>
            </p:cNvGrpSpPr>
            <p:nvPr/>
          </p:nvGrpSpPr>
          <p:grpSpPr bwMode="auto">
            <a:xfrm>
              <a:off x="144" y="1440"/>
              <a:ext cx="881" cy="510"/>
              <a:chOff x="144" y="1440"/>
              <a:chExt cx="881" cy="510"/>
            </a:xfrm>
          </p:grpSpPr>
          <p:sp>
            <p:nvSpPr>
              <p:cNvPr id="29741" name="Rectangle 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29742" name="Line 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29743" name="Line 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29740" name="Text Box 10"/>
            <p:cNvSpPr txBox="1">
              <a:spLocks noChangeArrowheads="1"/>
            </p:cNvSpPr>
            <p:nvPr/>
          </p:nvSpPr>
          <p:spPr bwMode="auto">
            <a:xfrm>
              <a:off x="424" y="1477"/>
              <a:ext cx="3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Tube</a:t>
              </a:r>
            </a:p>
          </p:txBody>
        </p:sp>
      </p:grpSp>
      <p:grpSp>
        <p:nvGrpSpPr>
          <p:cNvPr id="29700" name="Group 11"/>
          <p:cNvGrpSpPr>
            <a:grpSpLocks/>
          </p:cNvGrpSpPr>
          <p:nvPr/>
        </p:nvGrpSpPr>
        <p:grpSpPr bwMode="auto">
          <a:xfrm>
            <a:off x="6096000" y="3533775"/>
            <a:ext cx="1398588" cy="809625"/>
            <a:chOff x="144" y="1440"/>
            <a:chExt cx="881" cy="510"/>
          </a:xfrm>
        </p:grpSpPr>
        <p:grpSp>
          <p:nvGrpSpPr>
            <p:cNvPr id="29734" name="Group 12"/>
            <p:cNvGrpSpPr>
              <a:grpSpLocks/>
            </p:cNvGrpSpPr>
            <p:nvPr/>
          </p:nvGrpSpPr>
          <p:grpSpPr bwMode="auto">
            <a:xfrm>
              <a:off x="144" y="1440"/>
              <a:ext cx="881" cy="510"/>
              <a:chOff x="144" y="1440"/>
              <a:chExt cx="881" cy="510"/>
            </a:xfrm>
          </p:grpSpPr>
          <p:sp>
            <p:nvSpPr>
              <p:cNvPr id="29736" name="Rectangle 1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29737" name="Line 1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29738" name="Line 1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29735" name="Text Box 16"/>
            <p:cNvSpPr txBox="1">
              <a:spLocks noChangeArrowheads="1"/>
            </p:cNvSpPr>
            <p:nvPr/>
          </p:nvSpPr>
          <p:spPr bwMode="auto">
            <a:xfrm>
              <a:off x="324" y="1477"/>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Pyramid</a:t>
              </a:r>
            </a:p>
          </p:txBody>
        </p:sp>
      </p:grpSp>
      <p:grpSp>
        <p:nvGrpSpPr>
          <p:cNvPr id="29701" name="Group 17"/>
          <p:cNvGrpSpPr>
            <a:grpSpLocks/>
          </p:cNvGrpSpPr>
          <p:nvPr/>
        </p:nvGrpSpPr>
        <p:grpSpPr bwMode="auto">
          <a:xfrm>
            <a:off x="6096000" y="4600575"/>
            <a:ext cx="1398588" cy="809625"/>
            <a:chOff x="144" y="1440"/>
            <a:chExt cx="881" cy="510"/>
          </a:xfrm>
        </p:grpSpPr>
        <p:grpSp>
          <p:nvGrpSpPr>
            <p:cNvPr id="29729" name="Group 18"/>
            <p:cNvGrpSpPr>
              <a:grpSpLocks/>
            </p:cNvGrpSpPr>
            <p:nvPr/>
          </p:nvGrpSpPr>
          <p:grpSpPr bwMode="auto">
            <a:xfrm>
              <a:off x="144" y="1440"/>
              <a:ext cx="881" cy="510"/>
              <a:chOff x="144" y="1440"/>
              <a:chExt cx="881" cy="510"/>
            </a:xfrm>
          </p:grpSpPr>
          <p:sp>
            <p:nvSpPr>
              <p:cNvPr id="29731" name="Rectangle 1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29732" name="Line 2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29733" name="Line 2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29730" name="Text Box 22"/>
            <p:cNvSpPr txBox="1">
              <a:spLocks noChangeArrowheads="1"/>
            </p:cNvSpPr>
            <p:nvPr/>
          </p:nvSpPr>
          <p:spPr bwMode="auto">
            <a:xfrm>
              <a:off x="416" y="1477"/>
              <a:ext cx="3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Cube</a:t>
              </a:r>
            </a:p>
          </p:txBody>
        </p:sp>
      </p:grpSp>
      <p:sp>
        <p:nvSpPr>
          <p:cNvPr id="29702" name="Line 23"/>
          <p:cNvSpPr>
            <a:spLocks noChangeShapeType="1"/>
          </p:cNvSpPr>
          <p:nvPr/>
        </p:nvSpPr>
        <p:spPr bwMode="auto">
          <a:xfrm rot="21499181" flipH="1">
            <a:off x="4038600" y="3000375"/>
            <a:ext cx="2057400" cy="428625"/>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3" name="Line 24"/>
          <p:cNvSpPr>
            <a:spLocks noChangeShapeType="1"/>
          </p:cNvSpPr>
          <p:nvPr/>
        </p:nvSpPr>
        <p:spPr bwMode="auto">
          <a:xfrm flipH="1" flipV="1">
            <a:off x="4038600" y="3962400"/>
            <a:ext cx="2057400" cy="28575"/>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4" name="Line 25"/>
          <p:cNvSpPr>
            <a:spLocks noChangeShapeType="1"/>
          </p:cNvSpPr>
          <p:nvPr/>
        </p:nvSpPr>
        <p:spPr bwMode="auto">
          <a:xfrm flipH="1" flipV="1">
            <a:off x="4038600" y="4495800"/>
            <a:ext cx="2057400" cy="533400"/>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705" name="Group 26"/>
          <p:cNvGrpSpPr>
            <a:grpSpLocks/>
          </p:cNvGrpSpPr>
          <p:nvPr/>
        </p:nvGrpSpPr>
        <p:grpSpPr bwMode="auto">
          <a:xfrm>
            <a:off x="3733800" y="3810000"/>
            <a:ext cx="304800" cy="304800"/>
            <a:chOff x="1920" y="3456"/>
            <a:chExt cx="192" cy="192"/>
          </a:xfrm>
        </p:grpSpPr>
        <p:sp>
          <p:nvSpPr>
            <p:cNvPr id="29726" name="Line 27"/>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7" name="Line 28"/>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8" name="Line 29"/>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706" name="Group 30"/>
          <p:cNvGrpSpPr>
            <a:grpSpLocks/>
          </p:cNvGrpSpPr>
          <p:nvPr/>
        </p:nvGrpSpPr>
        <p:grpSpPr bwMode="auto">
          <a:xfrm rot="1000853">
            <a:off x="3733800" y="4267200"/>
            <a:ext cx="304800" cy="304800"/>
            <a:chOff x="1920" y="3456"/>
            <a:chExt cx="192" cy="192"/>
          </a:xfrm>
        </p:grpSpPr>
        <p:sp>
          <p:nvSpPr>
            <p:cNvPr id="29723" name="Line 31"/>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4" name="Line 32"/>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5" name="Line 33"/>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707" name="Group 34"/>
          <p:cNvGrpSpPr>
            <a:grpSpLocks/>
          </p:cNvGrpSpPr>
          <p:nvPr/>
        </p:nvGrpSpPr>
        <p:grpSpPr bwMode="auto">
          <a:xfrm rot="-868217">
            <a:off x="3733800" y="3352800"/>
            <a:ext cx="304800" cy="304800"/>
            <a:chOff x="1920" y="3456"/>
            <a:chExt cx="192" cy="192"/>
          </a:xfrm>
        </p:grpSpPr>
        <p:sp>
          <p:nvSpPr>
            <p:cNvPr id="29720" name="Line 35"/>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1" name="Line 36"/>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2" name="Line 37"/>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708" name="Group 38"/>
          <p:cNvGrpSpPr>
            <a:grpSpLocks/>
          </p:cNvGrpSpPr>
          <p:nvPr/>
        </p:nvGrpSpPr>
        <p:grpSpPr bwMode="auto">
          <a:xfrm>
            <a:off x="1143000" y="2971800"/>
            <a:ext cx="2590800" cy="2057400"/>
            <a:chOff x="960" y="1872"/>
            <a:chExt cx="1632" cy="1296"/>
          </a:xfrm>
        </p:grpSpPr>
        <p:sp>
          <p:nvSpPr>
            <p:cNvPr id="29714" name="Rectangle 39"/>
            <p:cNvSpPr>
              <a:spLocks noChangeArrowheads="1"/>
            </p:cNvSpPr>
            <p:nvPr/>
          </p:nvSpPr>
          <p:spPr bwMode="auto">
            <a:xfrm>
              <a:off x="960" y="1872"/>
              <a:ext cx="1632" cy="129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ea typeface="宋体" charset="-122"/>
              </a:endParaRPr>
            </a:p>
          </p:txBody>
        </p:sp>
        <p:sp>
          <p:nvSpPr>
            <p:cNvPr id="29715" name="Line 40"/>
            <p:cNvSpPr>
              <a:spLocks noChangeShapeType="1"/>
            </p:cNvSpPr>
            <p:nvPr/>
          </p:nvSpPr>
          <p:spPr bwMode="auto">
            <a:xfrm>
              <a:off x="960" y="2400"/>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29716" name="Line 41"/>
            <p:cNvSpPr>
              <a:spLocks noChangeShapeType="1"/>
            </p:cNvSpPr>
            <p:nvPr/>
          </p:nvSpPr>
          <p:spPr bwMode="auto">
            <a:xfrm flipV="1">
              <a:off x="960" y="230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29717" name="Text Box 42"/>
            <p:cNvSpPr txBox="1">
              <a:spLocks noChangeArrowheads="1"/>
            </p:cNvSpPr>
            <p:nvPr/>
          </p:nvSpPr>
          <p:spPr bwMode="auto">
            <a:xfrm>
              <a:off x="1498" y="2033"/>
              <a:ext cx="55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2400" u="none">
                  <a:latin typeface="Arial" charset="0"/>
                  <a:ea typeface="宋体" charset="-122"/>
                </a:rPr>
                <a:t>Shape</a:t>
              </a:r>
            </a:p>
          </p:txBody>
        </p:sp>
        <p:sp>
          <p:nvSpPr>
            <p:cNvPr id="29718" name="Text Box 43"/>
            <p:cNvSpPr txBox="1">
              <a:spLocks noChangeArrowheads="1"/>
            </p:cNvSpPr>
            <p:nvPr/>
          </p:nvSpPr>
          <p:spPr bwMode="auto">
            <a:xfrm>
              <a:off x="960" y="2400"/>
              <a:ext cx="163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Draw</a:t>
              </a:r>
            </a:p>
            <a:p>
              <a:r>
                <a:rPr lang="en-US" altLang="zh-CN" sz="1800" u="none">
                  <a:latin typeface="Arial" charset="0"/>
                  <a:ea typeface="宋体" charset="-122"/>
                </a:rPr>
                <a:t>Move</a:t>
              </a:r>
            </a:p>
            <a:p>
              <a:r>
                <a:rPr lang="en-US" altLang="zh-CN" sz="1800" u="none">
                  <a:latin typeface="Arial" charset="0"/>
                  <a:ea typeface="宋体" charset="-122"/>
                </a:rPr>
                <a:t>Scale</a:t>
              </a:r>
            </a:p>
            <a:p>
              <a:r>
                <a:rPr lang="en-US" altLang="zh-CN" sz="1800" u="none">
                  <a:latin typeface="Arial" charset="0"/>
                  <a:ea typeface="宋体" charset="-122"/>
                </a:rPr>
                <a:t>Rotate</a:t>
              </a:r>
            </a:p>
          </p:txBody>
        </p:sp>
        <p:sp>
          <p:nvSpPr>
            <p:cNvPr id="29719" name="Text Box 44"/>
            <p:cNvSpPr txBox="1">
              <a:spLocks noChangeArrowheads="1"/>
            </p:cNvSpPr>
            <p:nvPr/>
          </p:nvSpPr>
          <p:spPr bwMode="auto">
            <a:xfrm>
              <a:off x="1080" y="1872"/>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1800" u="none">
                  <a:latin typeface="Arial" charset="0"/>
                  <a:ea typeface="宋体" charset="-122"/>
                </a:rPr>
                <a:t>&lt;&lt;interface&gt;&gt;</a:t>
              </a:r>
            </a:p>
          </p:txBody>
        </p:sp>
      </p:grpSp>
      <p:sp>
        <p:nvSpPr>
          <p:cNvPr id="29709" name="Text Box 45"/>
          <p:cNvSpPr txBox="1">
            <a:spLocks noChangeArrowheads="1"/>
          </p:cNvSpPr>
          <p:nvPr/>
        </p:nvSpPr>
        <p:spPr bwMode="auto">
          <a:xfrm>
            <a:off x="2438400" y="5867400"/>
            <a:ext cx="3124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solidFill>
                  <a:schemeClr val="accent2"/>
                </a:solidFill>
                <a:latin typeface="Arial" charset="0"/>
                <a:ea typeface="宋体" charset="-122"/>
              </a:rPr>
              <a:t>Realization relationship</a:t>
            </a:r>
          </a:p>
        </p:txBody>
      </p:sp>
      <p:sp>
        <p:nvSpPr>
          <p:cNvPr id="29710" name="Line 46"/>
          <p:cNvSpPr>
            <a:spLocks noChangeShapeType="1"/>
          </p:cNvSpPr>
          <p:nvPr/>
        </p:nvSpPr>
        <p:spPr bwMode="auto">
          <a:xfrm flipV="1">
            <a:off x="4800600" y="4876800"/>
            <a:ext cx="457200" cy="990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29711" name="Text Box 47"/>
          <p:cNvSpPr txBox="1">
            <a:spLocks noChangeArrowheads="1"/>
          </p:cNvSpPr>
          <p:nvPr/>
        </p:nvSpPr>
        <p:spPr bwMode="auto">
          <a:xfrm>
            <a:off x="5562600" y="6019800"/>
            <a:ext cx="358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500" i="1" u="none">
                <a:solidFill>
                  <a:schemeClr val="tx2"/>
                </a:solidFill>
                <a:ea typeface="宋体" charset="-122"/>
              </a:rPr>
              <a:t>(stay tuned for realization relationships)</a:t>
            </a:r>
          </a:p>
        </p:txBody>
      </p:sp>
      <p:sp>
        <p:nvSpPr>
          <p:cNvPr id="29712" name="Rectangle 48"/>
          <p:cNvSpPr>
            <a:spLocks noGrp="1" noChangeArrowheads="1"/>
          </p:cNvSpPr>
          <p:nvPr>
            <p:ph type="title"/>
          </p:nvPr>
        </p:nvSpPr>
        <p:spPr/>
        <p:txBody>
          <a:bodyPr/>
          <a:lstStyle/>
          <a:p>
            <a:pPr eaLnBrk="1" hangingPunct="1"/>
            <a:r>
              <a:rPr lang="en-US" altLang="zh-CN" smtClean="0">
                <a:ea typeface="宋体" charset="-122"/>
              </a:rPr>
              <a:t>What is an Interface?</a:t>
            </a:r>
          </a:p>
        </p:txBody>
      </p:sp>
      <p:sp>
        <p:nvSpPr>
          <p:cNvPr id="29713" name="Rectangle 49"/>
          <p:cNvSpPr>
            <a:spLocks noGrp="1" noChangeArrowheads="1"/>
          </p:cNvSpPr>
          <p:nvPr>
            <p:ph type="body" idx="1"/>
          </p:nvPr>
        </p:nvSpPr>
        <p:spPr>
          <a:xfrm>
            <a:off x="457200" y="1351703"/>
            <a:ext cx="8229600" cy="4525963"/>
          </a:xfrm>
        </p:spPr>
        <p:txBody>
          <a:bodyPr/>
          <a:lstStyle/>
          <a:p>
            <a:pPr eaLnBrk="1" hangingPunct="1"/>
            <a:r>
              <a:rPr lang="en-US" altLang="zh-CN" dirty="0" smtClean="0">
                <a:ea typeface="宋体" charset="-122"/>
              </a:rPr>
              <a:t>Interfaces formalize polymorphism</a:t>
            </a:r>
          </a:p>
          <a:p>
            <a:pPr eaLnBrk="1" hangingPunct="1"/>
            <a:r>
              <a:rPr lang="en-US" altLang="zh-CN" dirty="0" smtClean="0">
                <a:ea typeface="宋体" charset="-122"/>
              </a:rPr>
              <a:t>Interfaces support “plug-and-play” architectures</a:t>
            </a:r>
          </a:p>
        </p:txBody>
      </p:sp>
    </p:spTree>
    <p:extLst>
      <p:ext uri="{BB962C8B-B14F-4D97-AF65-F5344CB8AC3E}">
        <p14:creationId xmlns:p14="http://schemas.microsoft.com/office/powerpoint/2010/main" val="172802999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fontScale="90000"/>
          </a:bodyPr>
          <a:lstStyle/>
          <a:p>
            <a:r>
              <a:rPr lang="en-US" altLang="zh-CN">
                <a:ea typeface="宋体" charset="-122"/>
              </a:rPr>
              <a:t>Basic Principles of Object Orientation</a:t>
            </a:r>
          </a:p>
        </p:txBody>
      </p:sp>
      <p:grpSp>
        <p:nvGrpSpPr>
          <p:cNvPr id="134147" name="Group 3"/>
          <p:cNvGrpSpPr>
            <a:grpSpLocks/>
          </p:cNvGrpSpPr>
          <p:nvPr/>
        </p:nvGrpSpPr>
        <p:grpSpPr bwMode="auto">
          <a:xfrm>
            <a:off x="1444625" y="3099843"/>
            <a:ext cx="1552575" cy="2949575"/>
            <a:chOff x="814" y="1788"/>
            <a:chExt cx="978" cy="1858"/>
          </a:xfrm>
        </p:grpSpPr>
        <p:sp>
          <p:nvSpPr>
            <p:cNvPr id="134148" name="Rectangle 4"/>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4149" name="Freeform 5"/>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4150" name="Freeform 6"/>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sp>
        <p:nvSpPr>
          <p:cNvPr id="134151" name="Text Box 7"/>
          <p:cNvSpPr txBox="1">
            <a:spLocks noChangeArrowheads="1"/>
          </p:cNvSpPr>
          <p:nvPr/>
        </p:nvSpPr>
        <p:spPr bwMode="auto">
          <a:xfrm rot="-5400000">
            <a:off x="1207294" y="4421437"/>
            <a:ext cx="180975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800" dirty="0">
                <a:solidFill>
                  <a:srgbClr val="FF0000"/>
                </a:solidFill>
                <a:latin typeface="Arial Narrow" pitchFamily="34" charset="0"/>
              </a:rPr>
              <a:t>Abstraction</a:t>
            </a:r>
            <a:endParaRPr lang="en-US" altLang="zh-CN" sz="2800" b="1" dirty="0">
              <a:solidFill>
                <a:srgbClr val="FF0000"/>
              </a:solidFill>
              <a:latin typeface="Arial Narrow" pitchFamily="34" charset="0"/>
            </a:endParaRPr>
          </a:p>
        </p:txBody>
      </p:sp>
      <p:grpSp>
        <p:nvGrpSpPr>
          <p:cNvPr id="134152" name="Group 8"/>
          <p:cNvGrpSpPr>
            <a:grpSpLocks/>
          </p:cNvGrpSpPr>
          <p:nvPr/>
        </p:nvGrpSpPr>
        <p:grpSpPr bwMode="auto">
          <a:xfrm>
            <a:off x="6383338" y="3099843"/>
            <a:ext cx="1554162" cy="2949575"/>
            <a:chOff x="3925" y="1788"/>
            <a:chExt cx="979" cy="1858"/>
          </a:xfrm>
        </p:grpSpPr>
        <p:sp>
          <p:nvSpPr>
            <p:cNvPr id="134153" name="Rectangle 9"/>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4154" name="Freeform 10"/>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4155" name="Freeform 11"/>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sp>
        <p:nvSpPr>
          <p:cNvPr id="134156" name="Text Box 12"/>
          <p:cNvSpPr txBox="1">
            <a:spLocks noChangeArrowheads="1"/>
          </p:cNvSpPr>
          <p:nvPr/>
        </p:nvSpPr>
        <p:spPr bwMode="auto">
          <a:xfrm rot="-5400000">
            <a:off x="5874544" y="4410325"/>
            <a:ext cx="273367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800" dirty="0">
                <a:solidFill>
                  <a:srgbClr val="FF0000"/>
                </a:solidFill>
                <a:latin typeface="Arial Narrow" pitchFamily="34" charset="0"/>
              </a:rPr>
              <a:t>Hierarchy</a:t>
            </a:r>
          </a:p>
        </p:txBody>
      </p:sp>
      <p:grpSp>
        <p:nvGrpSpPr>
          <p:cNvPr id="134157" name="Group 13"/>
          <p:cNvGrpSpPr>
            <a:grpSpLocks/>
          </p:cNvGrpSpPr>
          <p:nvPr/>
        </p:nvGrpSpPr>
        <p:grpSpPr bwMode="auto">
          <a:xfrm>
            <a:off x="1430338" y="1594893"/>
            <a:ext cx="6513512" cy="1330325"/>
            <a:chOff x="805" y="840"/>
            <a:chExt cx="4103" cy="838"/>
          </a:xfrm>
        </p:grpSpPr>
        <p:sp>
          <p:nvSpPr>
            <p:cNvPr id="134158" name="Rectangle 14"/>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4159" name="Freeform 15"/>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sp>
        <p:nvSpPr>
          <p:cNvPr id="134160" name="Text Box 16"/>
          <p:cNvSpPr txBox="1">
            <a:spLocks noChangeArrowheads="1"/>
          </p:cNvSpPr>
          <p:nvPr/>
        </p:nvSpPr>
        <p:spPr bwMode="auto">
          <a:xfrm>
            <a:off x="1447800" y="2023518"/>
            <a:ext cx="647382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800" dirty="0">
                <a:solidFill>
                  <a:srgbClr val="FF0000"/>
                </a:solidFill>
                <a:latin typeface="Arial Narrow" pitchFamily="34" charset="0"/>
              </a:rPr>
              <a:t>Object Orientation</a:t>
            </a:r>
          </a:p>
        </p:txBody>
      </p:sp>
      <p:grpSp>
        <p:nvGrpSpPr>
          <p:cNvPr id="134161" name="Group 17"/>
          <p:cNvGrpSpPr>
            <a:grpSpLocks/>
          </p:cNvGrpSpPr>
          <p:nvPr/>
        </p:nvGrpSpPr>
        <p:grpSpPr bwMode="auto">
          <a:xfrm>
            <a:off x="3167063" y="3106193"/>
            <a:ext cx="1438275" cy="2936875"/>
            <a:chOff x="1910" y="1792"/>
            <a:chExt cx="906" cy="1850"/>
          </a:xfrm>
        </p:grpSpPr>
        <p:sp>
          <p:nvSpPr>
            <p:cNvPr id="134162" name="Rectangle 18"/>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4163" name="Freeform 19"/>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4164" name="Freeform 20"/>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sp>
        <p:nvSpPr>
          <p:cNvPr id="134165" name="Text Box 21"/>
          <p:cNvSpPr txBox="1">
            <a:spLocks noChangeArrowheads="1"/>
          </p:cNvSpPr>
          <p:nvPr/>
        </p:nvSpPr>
        <p:spPr bwMode="auto">
          <a:xfrm rot="-5400000">
            <a:off x="2521744" y="4402387"/>
            <a:ext cx="27051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800" dirty="0">
                <a:solidFill>
                  <a:srgbClr val="FF0000"/>
                </a:solidFill>
                <a:latin typeface="Arial Narrow" pitchFamily="34" charset="0"/>
              </a:rPr>
              <a:t>Encapsulation</a:t>
            </a:r>
          </a:p>
        </p:txBody>
      </p:sp>
      <p:grpSp>
        <p:nvGrpSpPr>
          <p:cNvPr id="134166" name="Group 22"/>
          <p:cNvGrpSpPr>
            <a:grpSpLocks/>
          </p:cNvGrpSpPr>
          <p:nvPr/>
        </p:nvGrpSpPr>
        <p:grpSpPr bwMode="auto">
          <a:xfrm>
            <a:off x="4775200" y="3106193"/>
            <a:ext cx="1438275" cy="2943225"/>
            <a:chOff x="2966" y="1792"/>
            <a:chExt cx="906" cy="1854"/>
          </a:xfrm>
        </p:grpSpPr>
        <p:sp>
          <p:nvSpPr>
            <p:cNvPr id="134167" name="Rectangle 23"/>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4168" name="Freeform 24"/>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4169" name="Freeform 25"/>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sp>
        <p:nvSpPr>
          <p:cNvPr id="134170" name="Text Box 26"/>
          <p:cNvSpPr txBox="1">
            <a:spLocks noChangeArrowheads="1"/>
          </p:cNvSpPr>
          <p:nvPr/>
        </p:nvSpPr>
        <p:spPr bwMode="auto">
          <a:xfrm rot="-5400000">
            <a:off x="4164807" y="4408737"/>
            <a:ext cx="27178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800" dirty="0">
                <a:solidFill>
                  <a:srgbClr val="FF0000"/>
                </a:solidFill>
                <a:latin typeface="Arial Narrow" pitchFamily="34" charset="0"/>
              </a:rPr>
              <a:t>Modularity</a:t>
            </a:r>
          </a:p>
        </p:txBody>
      </p:sp>
    </p:spTree>
    <p:extLst>
      <p:ext uri="{BB962C8B-B14F-4D97-AF65-F5344CB8AC3E}">
        <p14:creationId xmlns:p14="http://schemas.microsoft.com/office/powerpoint/2010/main" val="2867836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6477000" y="3914775"/>
            <a:ext cx="1295400" cy="657225"/>
            <a:chOff x="144" y="1440"/>
            <a:chExt cx="881" cy="510"/>
          </a:xfrm>
        </p:grpSpPr>
        <p:grpSp>
          <p:nvGrpSpPr>
            <p:cNvPr id="30785" name="Group 3"/>
            <p:cNvGrpSpPr>
              <a:grpSpLocks/>
            </p:cNvGrpSpPr>
            <p:nvPr/>
          </p:nvGrpSpPr>
          <p:grpSpPr bwMode="auto">
            <a:xfrm>
              <a:off x="144" y="1440"/>
              <a:ext cx="881" cy="510"/>
              <a:chOff x="144" y="1440"/>
              <a:chExt cx="881" cy="510"/>
            </a:xfrm>
          </p:grpSpPr>
          <p:sp>
            <p:nvSpPr>
              <p:cNvPr id="30787" name="Rectangle 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30788" name="Line 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0789" name="Line 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30786" name="Text Box 7"/>
            <p:cNvSpPr txBox="1">
              <a:spLocks noChangeArrowheads="1"/>
            </p:cNvSpPr>
            <p:nvPr/>
          </p:nvSpPr>
          <p:spPr bwMode="auto">
            <a:xfrm>
              <a:off x="411" y="1477"/>
              <a:ext cx="3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Tube</a:t>
              </a:r>
            </a:p>
          </p:txBody>
        </p:sp>
      </p:grpSp>
      <p:grpSp>
        <p:nvGrpSpPr>
          <p:cNvPr id="30723" name="Group 8"/>
          <p:cNvGrpSpPr>
            <a:grpSpLocks/>
          </p:cNvGrpSpPr>
          <p:nvPr/>
        </p:nvGrpSpPr>
        <p:grpSpPr bwMode="auto">
          <a:xfrm>
            <a:off x="6477000" y="4905375"/>
            <a:ext cx="1295400" cy="657225"/>
            <a:chOff x="144" y="1440"/>
            <a:chExt cx="881" cy="510"/>
          </a:xfrm>
        </p:grpSpPr>
        <p:grpSp>
          <p:nvGrpSpPr>
            <p:cNvPr id="30780" name="Group 9"/>
            <p:cNvGrpSpPr>
              <a:grpSpLocks/>
            </p:cNvGrpSpPr>
            <p:nvPr/>
          </p:nvGrpSpPr>
          <p:grpSpPr bwMode="auto">
            <a:xfrm>
              <a:off x="144" y="1440"/>
              <a:ext cx="881" cy="510"/>
              <a:chOff x="144" y="1440"/>
              <a:chExt cx="881" cy="510"/>
            </a:xfrm>
          </p:grpSpPr>
          <p:sp>
            <p:nvSpPr>
              <p:cNvPr id="30782" name="Rectangle 1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30783" name="Line 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0784" name="Line 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30781" name="Text Box 13"/>
            <p:cNvSpPr txBox="1">
              <a:spLocks noChangeArrowheads="1"/>
            </p:cNvSpPr>
            <p:nvPr/>
          </p:nvSpPr>
          <p:spPr bwMode="auto">
            <a:xfrm>
              <a:off x="304" y="1477"/>
              <a:ext cx="57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Pyramid</a:t>
              </a:r>
            </a:p>
          </p:txBody>
        </p:sp>
      </p:grpSp>
      <p:grpSp>
        <p:nvGrpSpPr>
          <p:cNvPr id="30724" name="Group 14"/>
          <p:cNvGrpSpPr>
            <a:grpSpLocks/>
          </p:cNvGrpSpPr>
          <p:nvPr/>
        </p:nvGrpSpPr>
        <p:grpSpPr bwMode="auto">
          <a:xfrm>
            <a:off x="6477000" y="5972175"/>
            <a:ext cx="1295400" cy="657225"/>
            <a:chOff x="144" y="1440"/>
            <a:chExt cx="881" cy="510"/>
          </a:xfrm>
        </p:grpSpPr>
        <p:grpSp>
          <p:nvGrpSpPr>
            <p:cNvPr id="30775" name="Group 15"/>
            <p:cNvGrpSpPr>
              <a:grpSpLocks/>
            </p:cNvGrpSpPr>
            <p:nvPr/>
          </p:nvGrpSpPr>
          <p:grpSpPr bwMode="auto">
            <a:xfrm>
              <a:off x="144" y="1440"/>
              <a:ext cx="881" cy="510"/>
              <a:chOff x="144" y="1440"/>
              <a:chExt cx="881" cy="510"/>
            </a:xfrm>
          </p:grpSpPr>
          <p:sp>
            <p:nvSpPr>
              <p:cNvPr id="30777" name="Rectangle 1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30778" name="Line 1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0779" name="Line 1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30776" name="Text Box 19"/>
            <p:cNvSpPr txBox="1">
              <a:spLocks noChangeArrowheads="1"/>
            </p:cNvSpPr>
            <p:nvPr/>
          </p:nvSpPr>
          <p:spPr bwMode="auto">
            <a:xfrm>
              <a:off x="403" y="1477"/>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Cube</a:t>
              </a:r>
            </a:p>
          </p:txBody>
        </p:sp>
      </p:grpSp>
      <p:sp>
        <p:nvSpPr>
          <p:cNvPr id="30725" name="Line 20"/>
          <p:cNvSpPr>
            <a:spLocks noChangeShapeType="1"/>
          </p:cNvSpPr>
          <p:nvPr/>
        </p:nvSpPr>
        <p:spPr bwMode="auto">
          <a:xfrm rot="21499181" flipH="1">
            <a:off x="4873625" y="4270375"/>
            <a:ext cx="1601788" cy="449263"/>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Line 21"/>
          <p:cNvSpPr>
            <a:spLocks noChangeShapeType="1"/>
          </p:cNvSpPr>
          <p:nvPr/>
        </p:nvSpPr>
        <p:spPr bwMode="auto">
          <a:xfrm flipH="1" flipV="1">
            <a:off x="4876800" y="5334000"/>
            <a:ext cx="1600200" cy="0"/>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Line 22"/>
          <p:cNvSpPr>
            <a:spLocks noChangeShapeType="1"/>
          </p:cNvSpPr>
          <p:nvPr/>
        </p:nvSpPr>
        <p:spPr bwMode="auto">
          <a:xfrm flipH="1" flipV="1">
            <a:off x="4876800" y="5867400"/>
            <a:ext cx="1600200" cy="533400"/>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28" name="Group 23"/>
          <p:cNvGrpSpPr>
            <a:grpSpLocks/>
          </p:cNvGrpSpPr>
          <p:nvPr/>
        </p:nvGrpSpPr>
        <p:grpSpPr bwMode="auto">
          <a:xfrm>
            <a:off x="4572000" y="5181600"/>
            <a:ext cx="282575" cy="247650"/>
            <a:chOff x="1920" y="3456"/>
            <a:chExt cx="192" cy="192"/>
          </a:xfrm>
        </p:grpSpPr>
        <p:sp>
          <p:nvSpPr>
            <p:cNvPr id="30772" name="Line 24"/>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3" name="Line 25"/>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4" name="Line 26"/>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9" name="Group 27"/>
          <p:cNvGrpSpPr>
            <a:grpSpLocks/>
          </p:cNvGrpSpPr>
          <p:nvPr/>
        </p:nvGrpSpPr>
        <p:grpSpPr bwMode="auto">
          <a:xfrm rot="1000853">
            <a:off x="4578350" y="5634038"/>
            <a:ext cx="266700" cy="255587"/>
            <a:chOff x="1920" y="3456"/>
            <a:chExt cx="192" cy="192"/>
          </a:xfrm>
        </p:grpSpPr>
        <p:sp>
          <p:nvSpPr>
            <p:cNvPr id="30769" name="Line 28"/>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0" name="Line 29"/>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1" name="Line 30"/>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30" name="Group 31"/>
          <p:cNvGrpSpPr>
            <a:grpSpLocks/>
          </p:cNvGrpSpPr>
          <p:nvPr/>
        </p:nvGrpSpPr>
        <p:grpSpPr bwMode="auto">
          <a:xfrm rot="-868217">
            <a:off x="4564063" y="4725988"/>
            <a:ext cx="296862" cy="242887"/>
            <a:chOff x="1920" y="3456"/>
            <a:chExt cx="192" cy="192"/>
          </a:xfrm>
        </p:grpSpPr>
        <p:sp>
          <p:nvSpPr>
            <p:cNvPr id="30766" name="Line 32"/>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7" name="Line 33"/>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8" name="Line 34"/>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31" name="Group 35"/>
          <p:cNvGrpSpPr>
            <a:grpSpLocks/>
          </p:cNvGrpSpPr>
          <p:nvPr/>
        </p:nvGrpSpPr>
        <p:grpSpPr bwMode="auto">
          <a:xfrm>
            <a:off x="2209800" y="4343400"/>
            <a:ext cx="2400300" cy="1941513"/>
            <a:chOff x="960" y="1872"/>
            <a:chExt cx="1632" cy="1371"/>
          </a:xfrm>
        </p:grpSpPr>
        <p:sp>
          <p:nvSpPr>
            <p:cNvPr id="30760" name="Rectangle 36"/>
            <p:cNvSpPr>
              <a:spLocks noChangeArrowheads="1"/>
            </p:cNvSpPr>
            <p:nvPr/>
          </p:nvSpPr>
          <p:spPr bwMode="auto">
            <a:xfrm>
              <a:off x="960" y="1872"/>
              <a:ext cx="1632" cy="129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ea typeface="宋体" charset="-122"/>
              </a:endParaRPr>
            </a:p>
          </p:txBody>
        </p:sp>
        <p:sp>
          <p:nvSpPr>
            <p:cNvPr id="30761" name="Line 37"/>
            <p:cNvSpPr>
              <a:spLocks noChangeShapeType="1"/>
            </p:cNvSpPr>
            <p:nvPr/>
          </p:nvSpPr>
          <p:spPr bwMode="auto">
            <a:xfrm>
              <a:off x="960" y="2400"/>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30762" name="Line 38"/>
            <p:cNvSpPr>
              <a:spLocks noChangeShapeType="1"/>
            </p:cNvSpPr>
            <p:nvPr/>
          </p:nvSpPr>
          <p:spPr bwMode="auto">
            <a:xfrm flipV="1">
              <a:off x="960" y="230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30763" name="Text Box 39"/>
            <p:cNvSpPr txBox="1">
              <a:spLocks noChangeArrowheads="1"/>
            </p:cNvSpPr>
            <p:nvPr/>
          </p:nvSpPr>
          <p:spPr bwMode="auto">
            <a:xfrm>
              <a:off x="1476" y="2033"/>
              <a:ext cx="600"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2400" u="none">
                  <a:latin typeface="Arial" charset="0"/>
                  <a:ea typeface="宋体" charset="-122"/>
                </a:rPr>
                <a:t>Shape</a:t>
              </a:r>
            </a:p>
          </p:txBody>
        </p:sp>
        <p:sp>
          <p:nvSpPr>
            <p:cNvPr id="30764" name="Text Box 40"/>
            <p:cNvSpPr txBox="1">
              <a:spLocks noChangeArrowheads="1"/>
            </p:cNvSpPr>
            <p:nvPr/>
          </p:nvSpPr>
          <p:spPr bwMode="auto">
            <a:xfrm>
              <a:off x="960" y="2402"/>
              <a:ext cx="1632" cy="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Draw</a:t>
              </a:r>
            </a:p>
            <a:p>
              <a:r>
                <a:rPr lang="en-US" altLang="zh-CN" sz="1800" u="none">
                  <a:latin typeface="Arial" charset="0"/>
                  <a:ea typeface="宋体" charset="-122"/>
                </a:rPr>
                <a:t>Move</a:t>
              </a:r>
            </a:p>
            <a:p>
              <a:r>
                <a:rPr lang="en-US" altLang="zh-CN" sz="1800" u="none">
                  <a:latin typeface="Arial" charset="0"/>
                  <a:ea typeface="宋体" charset="-122"/>
                </a:rPr>
                <a:t>Scale</a:t>
              </a:r>
            </a:p>
            <a:p>
              <a:r>
                <a:rPr lang="en-US" altLang="zh-CN" sz="1800" u="none">
                  <a:latin typeface="Arial" charset="0"/>
                  <a:ea typeface="宋体" charset="-122"/>
                </a:rPr>
                <a:t>Rotate</a:t>
              </a:r>
            </a:p>
          </p:txBody>
        </p:sp>
        <p:sp>
          <p:nvSpPr>
            <p:cNvPr id="30765" name="Text Box 41"/>
            <p:cNvSpPr txBox="1">
              <a:spLocks noChangeArrowheads="1"/>
            </p:cNvSpPr>
            <p:nvPr/>
          </p:nvSpPr>
          <p:spPr bwMode="auto">
            <a:xfrm>
              <a:off x="1080" y="1872"/>
              <a:ext cx="139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1800" u="none">
                  <a:latin typeface="Arial" charset="0"/>
                  <a:ea typeface="宋体" charset="-122"/>
                </a:rPr>
                <a:t>&lt;&lt;interface&gt;&gt;</a:t>
              </a:r>
            </a:p>
          </p:txBody>
        </p:sp>
      </p:grpSp>
      <p:grpSp>
        <p:nvGrpSpPr>
          <p:cNvPr id="30732" name="Group 42"/>
          <p:cNvGrpSpPr>
            <a:grpSpLocks/>
          </p:cNvGrpSpPr>
          <p:nvPr/>
        </p:nvGrpSpPr>
        <p:grpSpPr bwMode="auto">
          <a:xfrm>
            <a:off x="6477000" y="838200"/>
            <a:ext cx="1295400" cy="657225"/>
            <a:chOff x="144" y="1440"/>
            <a:chExt cx="881" cy="510"/>
          </a:xfrm>
        </p:grpSpPr>
        <p:grpSp>
          <p:nvGrpSpPr>
            <p:cNvPr id="30755" name="Group 43"/>
            <p:cNvGrpSpPr>
              <a:grpSpLocks/>
            </p:cNvGrpSpPr>
            <p:nvPr/>
          </p:nvGrpSpPr>
          <p:grpSpPr bwMode="auto">
            <a:xfrm>
              <a:off x="144" y="1440"/>
              <a:ext cx="881" cy="510"/>
              <a:chOff x="144" y="1440"/>
              <a:chExt cx="881" cy="510"/>
            </a:xfrm>
          </p:grpSpPr>
          <p:sp>
            <p:nvSpPr>
              <p:cNvPr id="30757" name="Rectangle 4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30758"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0759"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30756" name="Text Box 47"/>
            <p:cNvSpPr txBox="1">
              <a:spLocks noChangeArrowheads="1"/>
            </p:cNvSpPr>
            <p:nvPr/>
          </p:nvSpPr>
          <p:spPr bwMode="auto">
            <a:xfrm>
              <a:off x="411" y="1477"/>
              <a:ext cx="3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Tube</a:t>
              </a:r>
            </a:p>
          </p:txBody>
        </p:sp>
      </p:grpSp>
      <p:grpSp>
        <p:nvGrpSpPr>
          <p:cNvPr id="30733" name="Group 48"/>
          <p:cNvGrpSpPr>
            <a:grpSpLocks/>
          </p:cNvGrpSpPr>
          <p:nvPr/>
        </p:nvGrpSpPr>
        <p:grpSpPr bwMode="auto">
          <a:xfrm>
            <a:off x="6477000" y="1828800"/>
            <a:ext cx="1295400" cy="657225"/>
            <a:chOff x="144" y="1440"/>
            <a:chExt cx="881" cy="510"/>
          </a:xfrm>
        </p:grpSpPr>
        <p:grpSp>
          <p:nvGrpSpPr>
            <p:cNvPr id="30750" name="Group 49"/>
            <p:cNvGrpSpPr>
              <a:grpSpLocks/>
            </p:cNvGrpSpPr>
            <p:nvPr/>
          </p:nvGrpSpPr>
          <p:grpSpPr bwMode="auto">
            <a:xfrm>
              <a:off x="144" y="1440"/>
              <a:ext cx="881" cy="510"/>
              <a:chOff x="144" y="1440"/>
              <a:chExt cx="881" cy="510"/>
            </a:xfrm>
          </p:grpSpPr>
          <p:sp>
            <p:nvSpPr>
              <p:cNvPr id="30752" name="Rectangle 5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30753" name="Line 5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0754" name="Line 5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30751" name="Text Box 53"/>
            <p:cNvSpPr txBox="1">
              <a:spLocks noChangeArrowheads="1"/>
            </p:cNvSpPr>
            <p:nvPr/>
          </p:nvSpPr>
          <p:spPr bwMode="auto">
            <a:xfrm>
              <a:off x="304" y="1477"/>
              <a:ext cx="57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Pyramid</a:t>
              </a:r>
            </a:p>
          </p:txBody>
        </p:sp>
      </p:grpSp>
      <p:grpSp>
        <p:nvGrpSpPr>
          <p:cNvPr id="30734" name="Group 54"/>
          <p:cNvGrpSpPr>
            <a:grpSpLocks/>
          </p:cNvGrpSpPr>
          <p:nvPr/>
        </p:nvGrpSpPr>
        <p:grpSpPr bwMode="auto">
          <a:xfrm>
            <a:off x="6477000" y="2895600"/>
            <a:ext cx="1295400" cy="657225"/>
            <a:chOff x="144" y="1440"/>
            <a:chExt cx="881" cy="510"/>
          </a:xfrm>
        </p:grpSpPr>
        <p:grpSp>
          <p:nvGrpSpPr>
            <p:cNvPr id="30745" name="Group 55"/>
            <p:cNvGrpSpPr>
              <a:grpSpLocks/>
            </p:cNvGrpSpPr>
            <p:nvPr/>
          </p:nvGrpSpPr>
          <p:grpSpPr bwMode="auto">
            <a:xfrm>
              <a:off x="144" y="1440"/>
              <a:ext cx="881" cy="510"/>
              <a:chOff x="144" y="1440"/>
              <a:chExt cx="881" cy="510"/>
            </a:xfrm>
          </p:grpSpPr>
          <p:sp>
            <p:nvSpPr>
              <p:cNvPr id="30747" name="Rectangle 5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ea typeface="宋体" charset="-122"/>
                </a:endParaRPr>
              </a:p>
            </p:txBody>
          </p:sp>
          <p:sp>
            <p:nvSpPr>
              <p:cNvPr id="30748" name="Line 5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0749" name="Line 5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sp>
          <p:nvSpPr>
            <p:cNvPr id="30746" name="Text Box 59"/>
            <p:cNvSpPr txBox="1">
              <a:spLocks noChangeArrowheads="1"/>
            </p:cNvSpPr>
            <p:nvPr/>
          </p:nvSpPr>
          <p:spPr bwMode="auto">
            <a:xfrm>
              <a:off x="403" y="1477"/>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1800" u="none">
                  <a:latin typeface="Arial" charset="0"/>
                  <a:ea typeface="宋体" charset="-122"/>
                </a:rPr>
                <a:t>Cube</a:t>
              </a:r>
            </a:p>
          </p:txBody>
        </p:sp>
      </p:grpSp>
      <p:sp>
        <p:nvSpPr>
          <p:cNvPr id="30735" name="Oval 61"/>
          <p:cNvSpPr>
            <a:spLocks noChangeArrowheads="1"/>
          </p:cNvSpPr>
          <p:nvPr/>
        </p:nvSpPr>
        <p:spPr bwMode="auto">
          <a:xfrm>
            <a:off x="2667000" y="20574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ea typeface="宋体" charset="-122"/>
            </a:endParaRPr>
          </a:p>
        </p:txBody>
      </p:sp>
      <p:sp>
        <p:nvSpPr>
          <p:cNvPr id="30736" name="Text Box 62"/>
          <p:cNvSpPr txBox="1">
            <a:spLocks noChangeArrowheads="1"/>
          </p:cNvSpPr>
          <p:nvPr/>
        </p:nvSpPr>
        <p:spPr bwMode="auto">
          <a:xfrm>
            <a:off x="2286000" y="2819400"/>
            <a:ext cx="11430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u="none">
                <a:latin typeface="Arial" charset="0"/>
                <a:ea typeface="宋体" charset="-122"/>
              </a:rPr>
              <a:t>Shape</a:t>
            </a:r>
          </a:p>
        </p:txBody>
      </p:sp>
      <p:sp>
        <p:nvSpPr>
          <p:cNvPr id="30737" name="Line 63"/>
          <p:cNvSpPr>
            <a:spLocks noChangeShapeType="1"/>
          </p:cNvSpPr>
          <p:nvPr/>
        </p:nvSpPr>
        <p:spPr bwMode="auto">
          <a:xfrm flipV="1">
            <a:off x="3200400" y="1143000"/>
            <a:ext cx="3276600"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0738" name="Line 64"/>
          <p:cNvSpPr>
            <a:spLocks noChangeShapeType="1"/>
          </p:cNvSpPr>
          <p:nvPr/>
        </p:nvSpPr>
        <p:spPr bwMode="auto">
          <a:xfrm flipV="1">
            <a:off x="3276600" y="2362200"/>
            <a:ext cx="3200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0739" name="Line 65"/>
          <p:cNvSpPr>
            <a:spLocks noChangeShapeType="1"/>
          </p:cNvSpPr>
          <p:nvPr/>
        </p:nvSpPr>
        <p:spPr bwMode="auto">
          <a:xfrm>
            <a:off x="3200400" y="2590800"/>
            <a:ext cx="3276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0740" name="Line 66"/>
          <p:cNvSpPr>
            <a:spLocks noChangeShapeType="1"/>
          </p:cNvSpPr>
          <p:nvPr/>
        </p:nvSpPr>
        <p:spPr bwMode="auto">
          <a:xfrm>
            <a:off x="0" y="3810000"/>
            <a:ext cx="9144000" cy="0"/>
          </a:xfrm>
          <a:prstGeom prst="line">
            <a:avLst/>
          </a:prstGeom>
          <a:noFill/>
          <a:ln w="28575">
            <a:solidFill>
              <a:schemeClr val="tx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0741" name="Text Box 67"/>
          <p:cNvSpPr txBox="1">
            <a:spLocks noChangeArrowheads="1"/>
          </p:cNvSpPr>
          <p:nvPr/>
        </p:nvSpPr>
        <p:spPr bwMode="auto">
          <a:xfrm>
            <a:off x="0" y="990600"/>
            <a:ext cx="2362200"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u="none" dirty="0">
                <a:solidFill>
                  <a:schemeClr val="tx2"/>
                </a:solidFill>
                <a:latin typeface="Times New Roman" pitchFamily="18" charset="0"/>
                <a:ea typeface="宋体" charset="-122"/>
              </a:rPr>
              <a:t>Elided/Iconic Representation</a:t>
            </a:r>
            <a:br>
              <a:rPr lang="en-US" altLang="zh-CN" sz="2200" u="none" dirty="0">
                <a:solidFill>
                  <a:schemeClr val="tx2"/>
                </a:solidFill>
                <a:latin typeface="Times New Roman" pitchFamily="18" charset="0"/>
                <a:ea typeface="宋体" charset="-122"/>
              </a:rPr>
            </a:br>
            <a:r>
              <a:rPr lang="en-US" altLang="zh-CN" sz="2200" u="none" dirty="0">
                <a:solidFill>
                  <a:schemeClr val="tx2"/>
                </a:solidFill>
                <a:latin typeface="Times New Roman" pitchFamily="18" charset="0"/>
                <a:ea typeface="宋体" charset="-122"/>
              </a:rPr>
              <a:t>(“lollipop”)</a:t>
            </a:r>
          </a:p>
        </p:txBody>
      </p:sp>
      <p:sp>
        <p:nvSpPr>
          <p:cNvPr id="30742" name="Text Box 68"/>
          <p:cNvSpPr txBox="1">
            <a:spLocks noChangeArrowheads="1"/>
          </p:cNvSpPr>
          <p:nvPr/>
        </p:nvSpPr>
        <p:spPr bwMode="auto">
          <a:xfrm>
            <a:off x="0" y="3962400"/>
            <a:ext cx="2514600"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200" u="none">
                <a:solidFill>
                  <a:schemeClr val="tx2"/>
                </a:solidFill>
                <a:latin typeface="Times New Roman" pitchFamily="18" charset="0"/>
                <a:ea typeface="宋体" charset="-122"/>
              </a:rPr>
              <a:t>Canonical (Class/Stereotype) Representation</a:t>
            </a:r>
          </a:p>
        </p:txBody>
      </p:sp>
      <p:sp>
        <p:nvSpPr>
          <p:cNvPr id="30743" name="Text Box 69"/>
          <p:cNvSpPr txBox="1">
            <a:spLocks noChangeArrowheads="1"/>
          </p:cNvSpPr>
          <p:nvPr/>
        </p:nvSpPr>
        <p:spPr bwMode="auto">
          <a:xfrm>
            <a:off x="4419600" y="6521450"/>
            <a:ext cx="358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500" i="1" u="none">
                <a:solidFill>
                  <a:schemeClr val="tx2"/>
                </a:solidFill>
                <a:ea typeface="宋体" charset="-122"/>
              </a:rPr>
              <a:t>(stay tuned for realization relationships)</a:t>
            </a:r>
          </a:p>
        </p:txBody>
      </p:sp>
      <p:sp>
        <p:nvSpPr>
          <p:cNvPr id="30744" name="Rectangle 70"/>
          <p:cNvSpPr>
            <a:spLocks noGrp="1" noChangeArrowheads="1"/>
          </p:cNvSpPr>
          <p:nvPr>
            <p:ph type="title"/>
          </p:nvPr>
        </p:nvSpPr>
        <p:spPr>
          <a:xfrm>
            <a:off x="457200" y="23812"/>
            <a:ext cx="8229600" cy="1143000"/>
          </a:xfrm>
        </p:spPr>
        <p:txBody>
          <a:bodyPr/>
          <a:lstStyle/>
          <a:p>
            <a:pPr eaLnBrk="1" hangingPunct="1"/>
            <a:r>
              <a:rPr lang="en-US" altLang="zh-CN" dirty="0" smtClean="0">
                <a:ea typeface="宋体" charset="-122"/>
              </a:rPr>
              <a:t>Interface Representations</a:t>
            </a:r>
          </a:p>
        </p:txBody>
      </p:sp>
    </p:spTree>
    <p:extLst>
      <p:ext uri="{BB962C8B-B14F-4D97-AF65-F5344CB8AC3E}">
        <p14:creationId xmlns:p14="http://schemas.microsoft.com/office/powerpoint/2010/main" val="1616731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31748" name="Rectangle 6"/>
          <p:cNvSpPr>
            <a:spLocks noGrp="1" noChangeArrowheads="1"/>
          </p:cNvSpPr>
          <p:nvPr>
            <p:ph type="body" idx="1"/>
          </p:nvPr>
        </p:nvSpPr>
        <p:spPr/>
        <p:txBody>
          <a:bodyPr/>
          <a:lstStyle/>
          <a:p>
            <a:pPr eaLnBrk="1" hangingPunct="1"/>
            <a:r>
              <a:rPr lang="en-US" altLang="zh-CN" smtClean="0">
                <a:solidFill>
                  <a:schemeClr val="folHlink"/>
                </a:solidFill>
                <a:ea typeface="宋体" charset="-122"/>
              </a:rPr>
              <a:t>Object</a:t>
            </a:r>
          </a:p>
          <a:p>
            <a:pPr eaLnBrk="1" hangingPunct="1"/>
            <a:r>
              <a:rPr lang="en-US" altLang="zh-CN" smtClean="0">
                <a:solidFill>
                  <a:schemeClr val="folHlink"/>
                </a:solidFill>
                <a:ea typeface="宋体" charset="-122"/>
              </a:rPr>
              <a:t>Class</a:t>
            </a:r>
          </a:p>
          <a:p>
            <a:pPr eaLnBrk="1" hangingPunct="1"/>
            <a:r>
              <a:rPr lang="en-US" altLang="zh-CN" smtClean="0">
                <a:solidFill>
                  <a:schemeClr val="folHlink"/>
                </a:solidFill>
                <a:ea typeface="宋体" charset="-122"/>
              </a:rPr>
              <a:t>Attribute</a:t>
            </a:r>
          </a:p>
          <a:p>
            <a:pPr eaLnBrk="1" hangingPunct="1"/>
            <a:r>
              <a:rPr lang="en-US" altLang="zh-CN" smtClean="0">
                <a:solidFill>
                  <a:schemeClr val="folHlink"/>
                </a:solidFill>
                <a:ea typeface="宋体" charset="-122"/>
              </a:rPr>
              <a:t>Operation</a:t>
            </a:r>
          </a:p>
          <a:p>
            <a:pPr eaLnBrk="1" hangingPunct="1"/>
            <a:r>
              <a:rPr lang="en-US" altLang="zh-CN" smtClean="0">
                <a:solidFill>
                  <a:schemeClr val="folHlink"/>
                </a:solidFill>
                <a:ea typeface="宋体" charset="-122"/>
              </a:rPr>
              <a:t>Interface (Polymorphism)</a:t>
            </a:r>
          </a:p>
          <a:p>
            <a:pPr eaLnBrk="1" hangingPunct="1"/>
            <a:r>
              <a:rPr lang="en-US" altLang="zh-CN" smtClean="0">
                <a:ea typeface="宋体" charset="-122"/>
              </a:rPr>
              <a:t>Component</a:t>
            </a:r>
          </a:p>
          <a:p>
            <a:pPr eaLnBrk="1" hangingPunct="1"/>
            <a:r>
              <a:rPr lang="en-US" altLang="zh-CN" smtClean="0">
                <a:solidFill>
                  <a:schemeClr val="folHlink"/>
                </a:solidFill>
                <a:ea typeface="宋体" charset="-122"/>
              </a:rPr>
              <a:t>Package</a:t>
            </a:r>
          </a:p>
          <a:p>
            <a:pPr eaLnBrk="1" hangingPunct="1"/>
            <a:r>
              <a:rPr lang="en-US" altLang="zh-CN" smtClean="0">
                <a:solidFill>
                  <a:schemeClr val="folHlink"/>
                </a:solidFill>
                <a:ea typeface="宋体" charset="-122"/>
              </a:rPr>
              <a:t>Subsystem </a:t>
            </a:r>
          </a:p>
          <a:p>
            <a:pPr eaLnBrk="1" hangingPunct="1"/>
            <a:r>
              <a:rPr lang="en-US" altLang="zh-CN" smtClean="0">
                <a:solidFill>
                  <a:schemeClr val="folHlink"/>
                </a:solidFill>
                <a:ea typeface="宋体" charset="-122"/>
              </a:rPr>
              <a:t>Relationships</a:t>
            </a:r>
          </a:p>
        </p:txBody>
      </p:sp>
    </p:spTree>
    <p:extLst>
      <p:ext uri="{BB962C8B-B14F-4D97-AF65-F5344CB8AC3E}">
        <p14:creationId xmlns:p14="http://schemas.microsoft.com/office/powerpoint/2010/main" val="3436990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4" name="Group 16"/>
          <p:cNvGrpSpPr>
            <a:grpSpLocks/>
          </p:cNvGrpSpPr>
          <p:nvPr/>
        </p:nvGrpSpPr>
        <p:grpSpPr bwMode="auto">
          <a:xfrm>
            <a:off x="2971800" y="5105400"/>
            <a:ext cx="1916113" cy="773113"/>
            <a:chOff x="1872" y="3360"/>
            <a:chExt cx="1207" cy="487"/>
          </a:xfrm>
        </p:grpSpPr>
        <p:sp>
          <p:nvSpPr>
            <p:cNvPr id="32794" name="Line 17"/>
            <p:cNvSpPr>
              <a:spLocks noChangeShapeType="1"/>
            </p:cNvSpPr>
            <p:nvPr/>
          </p:nvSpPr>
          <p:spPr bwMode="auto">
            <a:xfrm>
              <a:off x="3079" y="3360"/>
              <a:ext cx="0" cy="48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Line 18"/>
            <p:cNvSpPr>
              <a:spLocks noChangeShapeType="1"/>
            </p:cNvSpPr>
            <p:nvPr/>
          </p:nvSpPr>
          <p:spPr bwMode="auto">
            <a:xfrm flipH="1">
              <a:off x="2037" y="3360"/>
              <a:ext cx="104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6" name="Line 19"/>
            <p:cNvSpPr>
              <a:spLocks noChangeShapeType="1"/>
            </p:cNvSpPr>
            <p:nvPr/>
          </p:nvSpPr>
          <p:spPr bwMode="auto">
            <a:xfrm flipH="1">
              <a:off x="2037" y="3847"/>
              <a:ext cx="104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7" name="Rectangle 20"/>
            <p:cNvSpPr>
              <a:spLocks noChangeArrowheads="1"/>
            </p:cNvSpPr>
            <p:nvPr/>
          </p:nvSpPr>
          <p:spPr bwMode="auto">
            <a:xfrm>
              <a:off x="1872" y="3464"/>
              <a:ext cx="341" cy="10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798" name="Rectangle 21"/>
            <p:cNvSpPr>
              <a:spLocks noChangeArrowheads="1"/>
            </p:cNvSpPr>
            <p:nvPr/>
          </p:nvSpPr>
          <p:spPr bwMode="auto">
            <a:xfrm>
              <a:off x="1872" y="3638"/>
              <a:ext cx="341" cy="10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32770" name="Group 4"/>
          <p:cNvGrpSpPr>
            <a:grpSpLocks/>
          </p:cNvGrpSpPr>
          <p:nvPr/>
        </p:nvGrpSpPr>
        <p:grpSpPr bwMode="auto">
          <a:xfrm>
            <a:off x="457200" y="5105400"/>
            <a:ext cx="1916113" cy="773113"/>
            <a:chOff x="1961" y="2928"/>
            <a:chExt cx="832" cy="336"/>
          </a:xfrm>
        </p:grpSpPr>
        <p:sp>
          <p:nvSpPr>
            <p:cNvPr id="32799" name="Line 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0" name="Line 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1" name="Line 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2" name="Line 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3" name="Line 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4" name="Rectangle 1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05" name="Rectangle 1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806" name="Line 1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71" name="Text Box 13"/>
          <p:cNvSpPr txBox="1">
            <a:spLocks noChangeArrowheads="1"/>
          </p:cNvSpPr>
          <p:nvPr/>
        </p:nvSpPr>
        <p:spPr bwMode="auto">
          <a:xfrm>
            <a:off x="998538" y="5105400"/>
            <a:ext cx="133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Source File</a:t>
            </a:r>
          </a:p>
          <a:p>
            <a:r>
              <a:rPr lang="en-US" altLang="zh-CN" sz="1800" u="none">
                <a:latin typeface="Arial" charset="0"/>
                <a:ea typeface="宋体" charset="-122"/>
              </a:rPr>
              <a:t>Name</a:t>
            </a:r>
          </a:p>
        </p:txBody>
      </p:sp>
      <p:sp>
        <p:nvSpPr>
          <p:cNvPr id="32772" name="Line 14"/>
          <p:cNvSpPr>
            <a:spLocks noChangeShapeType="1"/>
          </p:cNvSpPr>
          <p:nvPr/>
        </p:nvSpPr>
        <p:spPr bwMode="auto">
          <a:xfrm>
            <a:off x="3233738" y="5105400"/>
            <a:ext cx="0" cy="165100"/>
          </a:xfrm>
          <a:prstGeom prst="line">
            <a:avLst/>
          </a:prstGeom>
          <a:noFill/>
          <a:ln w="1905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 name="Line 15"/>
          <p:cNvSpPr>
            <a:spLocks noChangeShapeType="1"/>
          </p:cNvSpPr>
          <p:nvPr/>
        </p:nvSpPr>
        <p:spPr bwMode="auto">
          <a:xfrm flipV="1">
            <a:off x="3233738" y="5105400"/>
            <a:ext cx="0" cy="165100"/>
          </a:xfrm>
          <a:prstGeom prst="line">
            <a:avLst/>
          </a:prstGeom>
          <a:noFill/>
          <a:ln w="1905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5" name="Line 22"/>
          <p:cNvSpPr>
            <a:spLocks noChangeShapeType="1"/>
          </p:cNvSpPr>
          <p:nvPr/>
        </p:nvSpPr>
        <p:spPr bwMode="auto">
          <a:xfrm flipV="1">
            <a:off x="3233738" y="5105400"/>
            <a:ext cx="0" cy="109538"/>
          </a:xfrm>
          <a:prstGeom prst="line">
            <a:avLst/>
          </a:prstGeom>
          <a:noFill/>
          <a:ln w="1905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6" name="Text Box 23"/>
          <p:cNvSpPr txBox="1">
            <a:spLocks noChangeArrowheads="1"/>
          </p:cNvSpPr>
          <p:nvPr/>
        </p:nvSpPr>
        <p:spPr bwMode="auto">
          <a:xfrm>
            <a:off x="3505200" y="5105400"/>
            <a:ext cx="1314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&lt;&lt;EXE&gt;&gt;</a:t>
            </a:r>
          </a:p>
          <a:p>
            <a:r>
              <a:rPr lang="en-US" altLang="zh-CN" sz="1800" u="none">
                <a:latin typeface="Arial" charset="0"/>
                <a:ea typeface="宋体" charset="-122"/>
              </a:rPr>
              <a:t>Executable</a:t>
            </a:r>
          </a:p>
          <a:p>
            <a:r>
              <a:rPr lang="en-US" altLang="zh-CN" sz="1800" u="none">
                <a:latin typeface="Arial" charset="0"/>
                <a:ea typeface="宋体" charset="-122"/>
              </a:rPr>
              <a:t>Name</a:t>
            </a:r>
          </a:p>
        </p:txBody>
      </p:sp>
      <p:sp>
        <p:nvSpPr>
          <p:cNvPr id="32777" name="Text Box 34"/>
          <p:cNvSpPr txBox="1">
            <a:spLocks noChangeArrowheads="1"/>
          </p:cNvSpPr>
          <p:nvPr/>
        </p:nvSpPr>
        <p:spPr bwMode="auto">
          <a:xfrm>
            <a:off x="4800600" y="3200400"/>
            <a:ext cx="4191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800" i="1" u="none">
                <a:solidFill>
                  <a:schemeClr val="tx2"/>
                </a:solidFill>
                <a:latin typeface="Times New Roman" pitchFamily="18" charset="0"/>
                <a:ea typeface="宋体" charset="-122"/>
              </a:rPr>
              <a:t>OO Principle:</a:t>
            </a:r>
            <a:br>
              <a:rPr lang="en-US" altLang="zh-CN" sz="2800" i="1" u="none">
                <a:solidFill>
                  <a:schemeClr val="tx2"/>
                </a:solidFill>
                <a:latin typeface="Times New Roman" pitchFamily="18" charset="0"/>
                <a:ea typeface="宋体" charset="-122"/>
              </a:rPr>
            </a:br>
            <a:r>
              <a:rPr lang="en-US" altLang="zh-CN" sz="2800" i="1" u="none">
                <a:solidFill>
                  <a:schemeClr val="tx2"/>
                </a:solidFill>
                <a:latin typeface="Times New Roman" pitchFamily="18" charset="0"/>
                <a:ea typeface="宋体" charset="-122"/>
              </a:rPr>
              <a:t>Encapsulation</a:t>
            </a:r>
            <a:endParaRPr lang="en-US" altLang="zh-CN" sz="2400" i="1" u="none">
              <a:solidFill>
                <a:schemeClr val="tx2"/>
              </a:solidFill>
              <a:latin typeface="Times New Roman" pitchFamily="18" charset="0"/>
              <a:ea typeface="宋体" charset="-122"/>
            </a:endParaRPr>
          </a:p>
        </p:txBody>
      </p:sp>
      <p:sp>
        <p:nvSpPr>
          <p:cNvPr id="32778" name="Rectangle 35"/>
          <p:cNvSpPr>
            <a:spLocks noGrp="1" noChangeArrowheads="1"/>
          </p:cNvSpPr>
          <p:nvPr>
            <p:ph type="title"/>
          </p:nvPr>
        </p:nvSpPr>
        <p:spPr/>
        <p:txBody>
          <a:bodyPr/>
          <a:lstStyle/>
          <a:p>
            <a:pPr eaLnBrk="1" hangingPunct="1"/>
            <a:r>
              <a:rPr lang="en-US" altLang="zh-CN" smtClean="0">
                <a:ea typeface="宋体" charset="-122"/>
              </a:rPr>
              <a:t>What is a Component?</a:t>
            </a:r>
          </a:p>
        </p:txBody>
      </p:sp>
      <p:sp>
        <p:nvSpPr>
          <p:cNvPr id="32779" name="Rectangle 36"/>
          <p:cNvSpPr>
            <a:spLocks noGrp="1" noChangeArrowheads="1"/>
          </p:cNvSpPr>
          <p:nvPr>
            <p:ph type="body" idx="1"/>
          </p:nvPr>
        </p:nvSpPr>
        <p:spPr/>
        <p:txBody>
          <a:bodyPr/>
          <a:lstStyle/>
          <a:p>
            <a:pPr eaLnBrk="1" hangingPunct="1"/>
            <a:r>
              <a:rPr lang="en-US" altLang="zh-CN" smtClean="0">
                <a:ea typeface="宋体" charset="-122"/>
              </a:rPr>
              <a:t>A non-trivial, nearly independent, and replaceable part of a system that fulfills a clear function in the context of a well-defined architecture </a:t>
            </a:r>
          </a:p>
          <a:p>
            <a:pPr eaLnBrk="1" hangingPunct="1"/>
            <a:r>
              <a:rPr lang="en-US" altLang="zh-CN" smtClean="0">
                <a:ea typeface="宋体" charset="-122"/>
              </a:rPr>
              <a:t>A component may be </a:t>
            </a:r>
          </a:p>
          <a:p>
            <a:pPr lvl="1" eaLnBrk="1" hangingPunct="1"/>
            <a:r>
              <a:rPr lang="en-US" altLang="zh-CN" smtClean="0">
                <a:ea typeface="宋体" charset="-122"/>
              </a:rPr>
              <a:t>A source code component</a:t>
            </a:r>
          </a:p>
          <a:p>
            <a:pPr lvl="1" eaLnBrk="1" hangingPunct="1"/>
            <a:r>
              <a:rPr lang="en-US" altLang="zh-CN" smtClean="0">
                <a:ea typeface="宋体" charset="-122"/>
              </a:rPr>
              <a:t>A run time components or</a:t>
            </a:r>
          </a:p>
          <a:p>
            <a:pPr lvl="1" eaLnBrk="1" hangingPunct="1"/>
            <a:r>
              <a:rPr lang="en-US" altLang="zh-CN" smtClean="0">
                <a:ea typeface="宋体" charset="-122"/>
              </a:rPr>
              <a:t>An executable component</a:t>
            </a:r>
          </a:p>
        </p:txBody>
      </p:sp>
      <p:grpSp>
        <p:nvGrpSpPr>
          <p:cNvPr id="32780" name="Group 51"/>
          <p:cNvGrpSpPr>
            <a:grpSpLocks/>
          </p:cNvGrpSpPr>
          <p:nvPr/>
        </p:nvGrpSpPr>
        <p:grpSpPr bwMode="auto">
          <a:xfrm>
            <a:off x="5257800" y="5105400"/>
            <a:ext cx="3270250" cy="1225550"/>
            <a:chOff x="2651" y="3312"/>
            <a:chExt cx="2060" cy="772"/>
          </a:xfrm>
        </p:grpSpPr>
        <p:grpSp>
          <p:nvGrpSpPr>
            <p:cNvPr id="32781" name="Group 24"/>
            <p:cNvGrpSpPr>
              <a:grpSpLocks/>
            </p:cNvGrpSpPr>
            <p:nvPr/>
          </p:nvGrpSpPr>
          <p:grpSpPr bwMode="auto">
            <a:xfrm>
              <a:off x="3504" y="3360"/>
              <a:ext cx="1207" cy="487"/>
              <a:chOff x="1961" y="2928"/>
              <a:chExt cx="832" cy="336"/>
            </a:xfrm>
          </p:grpSpPr>
          <p:sp>
            <p:nvSpPr>
              <p:cNvPr id="32786" name="Line 2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7" name="Line 2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8" name="Line 2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9" name="Line 2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Line 2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Rectangle 3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792" name="Rectangle 3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793" name="Line 3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82" name="Text Box 33"/>
            <p:cNvSpPr txBox="1">
              <a:spLocks noChangeArrowheads="1"/>
            </p:cNvSpPr>
            <p:nvPr/>
          </p:nvSpPr>
          <p:spPr bwMode="auto">
            <a:xfrm>
              <a:off x="3840" y="3312"/>
              <a:ext cx="86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&lt;&lt;DLL&gt;&gt;</a:t>
              </a:r>
            </a:p>
            <a:p>
              <a:r>
                <a:rPr lang="en-US" altLang="zh-CN" sz="1800" u="none">
                  <a:latin typeface="Arial" charset="0"/>
                  <a:ea typeface="宋体" charset="-122"/>
                </a:rPr>
                <a:t>Component</a:t>
              </a:r>
            </a:p>
            <a:p>
              <a:r>
                <a:rPr lang="en-US" altLang="zh-CN" sz="1800" u="none">
                  <a:latin typeface="Arial" charset="0"/>
                  <a:ea typeface="宋体" charset="-122"/>
                </a:rPr>
                <a:t>Name</a:t>
              </a:r>
            </a:p>
          </p:txBody>
        </p:sp>
        <p:sp>
          <p:nvSpPr>
            <p:cNvPr id="32783" name="Oval 48"/>
            <p:cNvSpPr>
              <a:spLocks noChangeAspect="1" noChangeArrowheads="1"/>
            </p:cNvSpPr>
            <p:nvPr/>
          </p:nvSpPr>
          <p:spPr bwMode="auto">
            <a:xfrm rot="5400000">
              <a:off x="3087" y="3383"/>
              <a:ext cx="22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2784" name="Line 49"/>
            <p:cNvSpPr>
              <a:spLocks noChangeShapeType="1"/>
            </p:cNvSpPr>
            <p:nvPr/>
          </p:nvSpPr>
          <p:spPr bwMode="auto">
            <a:xfrm>
              <a:off x="3312" y="3504"/>
              <a:ext cx="183"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5" name="Text Box 50"/>
            <p:cNvSpPr txBox="1">
              <a:spLocks noChangeArrowheads="1"/>
            </p:cNvSpPr>
            <p:nvPr/>
          </p:nvSpPr>
          <p:spPr bwMode="auto">
            <a:xfrm>
              <a:off x="2651" y="3680"/>
              <a:ext cx="8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800" u="none">
                  <a:latin typeface="Arial" charset="0"/>
                  <a:ea typeface="宋体" charset="-122"/>
                </a:rPr>
                <a:t>Component Interface</a:t>
              </a:r>
            </a:p>
          </p:txBody>
        </p:sp>
      </p:grpSp>
    </p:spTree>
    <p:extLst>
      <p:ext uri="{BB962C8B-B14F-4D97-AF65-F5344CB8AC3E}">
        <p14:creationId xmlns:p14="http://schemas.microsoft.com/office/powerpoint/2010/main" val="1520671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33796" name="Rectangle 6"/>
          <p:cNvSpPr>
            <a:spLocks noGrp="1" noChangeArrowheads="1"/>
          </p:cNvSpPr>
          <p:nvPr>
            <p:ph type="body" idx="1"/>
          </p:nvPr>
        </p:nvSpPr>
        <p:spPr/>
        <p:txBody>
          <a:bodyPr/>
          <a:lstStyle/>
          <a:p>
            <a:pPr eaLnBrk="1" hangingPunct="1"/>
            <a:r>
              <a:rPr lang="en-US" altLang="zh-CN" dirty="0" smtClean="0">
                <a:solidFill>
                  <a:schemeClr val="folHlink"/>
                </a:solidFill>
                <a:ea typeface="宋体" charset="-122"/>
              </a:rPr>
              <a:t>Object</a:t>
            </a:r>
          </a:p>
          <a:p>
            <a:pPr eaLnBrk="1" hangingPunct="1"/>
            <a:r>
              <a:rPr lang="en-US" altLang="zh-CN" dirty="0" smtClean="0">
                <a:solidFill>
                  <a:schemeClr val="folHlink"/>
                </a:solidFill>
                <a:ea typeface="宋体" charset="-122"/>
              </a:rPr>
              <a:t>Class</a:t>
            </a:r>
          </a:p>
          <a:p>
            <a:pPr eaLnBrk="1" hangingPunct="1"/>
            <a:r>
              <a:rPr lang="en-US" altLang="zh-CN" dirty="0" smtClean="0">
                <a:solidFill>
                  <a:schemeClr val="folHlink"/>
                </a:solidFill>
                <a:ea typeface="宋体" charset="-122"/>
              </a:rPr>
              <a:t>Attribute</a:t>
            </a:r>
          </a:p>
          <a:p>
            <a:pPr eaLnBrk="1" hangingPunct="1"/>
            <a:r>
              <a:rPr lang="en-US" altLang="zh-CN" dirty="0" smtClean="0">
                <a:solidFill>
                  <a:schemeClr val="folHlink"/>
                </a:solidFill>
                <a:ea typeface="宋体" charset="-122"/>
              </a:rPr>
              <a:t>Operation</a:t>
            </a:r>
          </a:p>
          <a:p>
            <a:pPr eaLnBrk="1" hangingPunct="1"/>
            <a:r>
              <a:rPr lang="en-US" altLang="zh-CN" dirty="0" smtClean="0">
                <a:solidFill>
                  <a:schemeClr val="folHlink"/>
                </a:solidFill>
                <a:ea typeface="宋体" charset="-122"/>
              </a:rPr>
              <a:t>Interface (Polymorphism)</a:t>
            </a:r>
          </a:p>
          <a:p>
            <a:pPr eaLnBrk="1" hangingPunct="1"/>
            <a:r>
              <a:rPr lang="en-US" altLang="zh-CN" dirty="0" smtClean="0">
                <a:solidFill>
                  <a:schemeClr val="folHlink"/>
                </a:solidFill>
                <a:ea typeface="宋体" charset="-122"/>
              </a:rPr>
              <a:t>Component</a:t>
            </a:r>
            <a:endParaRPr lang="en-US" altLang="zh-CN" dirty="0" smtClean="0">
              <a:ea typeface="宋体" charset="-122"/>
            </a:endParaRPr>
          </a:p>
          <a:p>
            <a:pPr eaLnBrk="1" hangingPunct="1"/>
            <a:r>
              <a:rPr lang="en-US" altLang="zh-CN" dirty="0" smtClean="0">
                <a:ea typeface="宋体" charset="-122"/>
              </a:rPr>
              <a:t>Package</a:t>
            </a:r>
          </a:p>
          <a:p>
            <a:pPr eaLnBrk="1" hangingPunct="1"/>
            <a:r>
              <a:rPr lang="en-US" altLang="zh-CN" dirty="0" smtClean="0">
                <a:solidFill>
                  <a:schemeClr val="folHlink"/>
                </a:solidFill>
                <a:ea typeface="宋体" charset="-122"/>
              </a:rPr>
              <a:t>Subsystem </a:t>
            </a:r>
          </a:p>
          <a:p>
            <a:pPr eaLnBrk="1" hangingPunct="1"/>
            <a:r>
              <a:rPr lang="en-US" altLang="zh-CN" dirty="0" smtClean="0">
                <a:solidFill>
                  <a:schemeClr val="folHlink"/>
                </a:solidFill>
                <a:ea typeface="宋体" charset="-122"/>
              </a:rPr>
              <a:t>Relationships</a:t>
            </a:r>
            <a:endParaRPr lang="en-US" altLang="zh-CN" dirty="0" smtClean="0">
              <a:ea typeface="宋体" charset="-122"/>
            </a:endParaRPr>
          </a:p>
        </p:txBody>
      </p:sp>
    </p:spTree>
    <p:extLst>
      <p:ext uri="{BB962C8B-B14F-4D97-AF65-F5344CB8AC3E}">
        <p14:creationId xmlns:p14="http://schemas.microsoft.com/office/powerpoint/2010/main" val="1419346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3"/>
          <p:cNvGrpSpPr>
            <a:grpSpLocks/>
          </p:cNvGrpSpPr>
          <p:nvPr/>
        </p:nvGrpSpPr>
        <p:grpSpPr bwMode="auto">
          <a:xfrm>
            <a:off x="3048000" y="3086100"/>
            <a:ext cx="2332038" cy="1828800"/>
            <a:chOff x="1940" y="2352"/>
            <a:chExt cx="1469" cy="1152"/>
          </a:xfrm>
        </p:grpSpPr>
        <p:sp>
          <p:nvSpPr>
            <p:cNvPr id="34823" name="Rectangle 4"/>
            <p:cNvSpPr>
              <a:spLocks noChangeArrowheads="1"/>
            </p:cNvSpPr>
            <p:nvPr/>
          </p:nvSpPr>
          <p:spPr bwMode="auto">
            <a:xfrm>
              <a:off x="1946" y="2626"/>
              <a:ext cx="1463" cy="87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4824" name="Freeform 5"/>
            <p:cNvSpPr>
              <a:spLocks/>
            </p:cNvSpPr>
            <p:nvPr/>
          </p:nvSpPr>
          <p:spPr bwMode="auto">
            <a:xfrm>
              <a:off x="1940" y="2352"/>
              <a:ext cx="591" cy="270"/>
            </a:xfrm>
            <a:custGeom>
              <a:avLst/>
              <a:gdLst>
                <a:gd name="T0" fmla="*/ 0 w 391"/>
                <a:gd name="T1" fmla="*/ 268 h 175"/>
                <a:gd name="T2" fmla="*/ 0 w 391"/>
                <a:gd name="T3" fmla="*/ 0 h 175"/>
                <a:gd name="T4" fmla="*/ 589 w 391"/>
                <a:gd name="T5" fmla="*/ 0 h 175"/>
                <a:gd name="T6" fmla="*/ 589 w 391"/>
                <a:gd name="T7" fmla="*/ 268 h 1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 h="175">
                  <a:moveTo>
                    <a:pt x="0" y="174"/>
                  </a:moveTo>
                  <a:lnTo>
                    <a:pt x="0" y="0"/>
                  </a:lnTo>
                  <a:lnTo>
                    <a:pt x="390" y="0"/>
                  </a:lnTo>
                  <a:lnTo>
                    <a:pt x="390" y="174"/>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19" name="Rectangle 6"/>
          <p:cNvSpPr>
            <a:spLocks noChangeArrowheads="1"/>
          </p:cNvSpPr>
          <p:nvPr/>
        </p:nvSpPr>
        <p:spPr bwMode="auto">
          <a:xfrm>
            <a:off x="3092450" y="3924300"/>
            <a:ext cx="20955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Aft>
                <a:spcPct val="30000"/>
              </a:spcAft>
            </a:pPr>
            <a:r>
              <a:rPr lang="en-US" altLang="zh-CN" sz="2200" u="none">
                <a:latin typeface="Arial" charset="0"/>
                <a:ea typeface="宋体" charset="-122"/>
              </a:rPr>
              <a:t>Package Name</a:t>
            </a:r>
            <a:endParaRPr lang="en-US" altLang="zh-CN" sz="1700" u="none">
              <a:latin typeface="Arial" charset="0"/>
              <a:ea typeface="宋体" charset="-122"/>
            </a:endParaRPr>
          </a:p>
        </p:txBody>
      </p:sp>
      <p:sp>
        <p:nvSpPr>
          <p:cNvPr id="34820" name="Text Box 8"/>
          <p:cNvSpPr txBox="1">
            <a:spLocks noChangeArrowheads="1"/>
          </p:cNvSpPr>
          <p:nvPr/>
        </p:nvSpPr>
        <p:spPr bwMode="auto">
          <a:xfrm>
            <a:off x="4953000" y="3543300"/>
            <a:ext cx="4191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800" i="1" u="none">
                <a:solidFill>
                  <a:schemeClr val="tx2"/>
                </a:solidFill>
                <a:latin typeface="Times New Roman" pitchFamily="18" charset="0"/>
                <a:ea typeface="宋体" charset="-122"/>
              </a:rPr>
              <a:t>OO Principle:</a:t>
            </a:r>
            <a:br>
              <a:rPr lang="en-US" altLang="zh-CN" sz="2800" i="1" u="none">
                <a:solidFill>
                  <a:schemeClr val="tx2"/>
                </a:solidFill>
                <a:latin typeface="Times New Roman" pitchFamily="18" charset="0"/>
                <a:ea typeface="宋体" charset="-122"/>
              </a:rPr>
            </a:br>
            <a:r>
              <a:rPr lang="en-US" altLang="zh-CN" sz="2800" i="1" u="none">
                <a:solidFill>
                  <a:schemeClr val="tx2"/>
                </a:solidFill>
                <a:latin typeface="Times New Roman" pitchFamily="18" charset="0"/>
                <a:ea typeface="宋体" charset="-122"/>
              </a:rPr>
              <a:t>Modularity</a:t>
            </a:r>
            <a:endParaRPr lang="en-US" altLang="zh-CN" sz="2400" i="1" u="none">
              <a:solidFill>
                <a:schemeClr val="tx2"/>
              </a:solidFill>
              <a:latin typeface="Times New Roman" pitchFamily="18" charset="0"/>
              <a:ea typeface="宋体" charset="-122"/>
            </a:endParaRPr>
          </a:p>
        </p:txBody>
      </p:sp>
      <p:sp>
        <p:nvSpPr>
          <p:cNvPr id="34821" name="Rectangle 9"/>
          <p:cNvSpPr>
            <a:spLocks noGrp="1" noChangeArrowheads="1"/>
          </p:cNvSpPr>
          <p:nvPr>
            <p:ph type="title"/>
          </p:nvPr>
        </p:nvSpPr>
        <p:spPr/>
        <p:txBody>
          <a:bodyPr/>
          <a:lstStyle/>
          <a:p>
            <a:pPr eaLnBrk="1" hangingPunct="1"/>
            <a:r>
              <a:rPr lang="en-US" altLang="zh-CN" smtClean="0">
                <a:ea typeface="宋体" charset="-122"/>
              </a:rPr>
              <a:t>What is a Package?</a:t>
            </a:r>
          </a:p>
        </p:txBody>
      </p:sp>
      <p:sp>
        <p:nvSpPr>
          <p:cNvPr id="34822" name="Rectangle 10"/>
          <p:cNvSpPr>
            <a:spLocks noGrp="1" noChangeArrowheads="1"/>
          </p:cNvSpPr>
          <p:nvPr>
            <p:ph type="body" idx="1"/>
          </p:nvPr>
        </p:nvSpPr>
        <p:spPr/>
        <p:txBody>
          <a:bodyPr>
            <a:normAutofit lnSpcReduction="10000"/>
          </a:bodyPr>
          <a:lstStyle/>
          <a:p>
            <a:pPr eaLnBrk="1" hangingPunct="1"/>
            <a:r>
              <a:rPr lang="en-US" altLang="zh-CN" dirty="0" smtClean="0">
                <a:ea typeface="宋体" charset="-122"/>
              </a:rPr>
              <a:t>A package is a </a:t>
            </a:r>
            <a:r>
              <a:rPr lang="en-US" altLang="zh-CN" u="sng" dirty="0" smtClean="0">
                <a:ea typeface="宋体" charset="-122"/>
              </a:rPr>
              <a:t>general purpose mechanism</a:t>
            </a:r>
            <a:r>
              <a:rPr lang="en-US" altLang="zh-CN" dirty="0" smtClean="0">
                <a:ea typeface="宋体" charset="-122"/>
              </a:rPr>
              <a:t> for organizing elements into groups</a:t>
            </a:r>
          </a:p>
          <a:p>
            <a:pPr eaLnBrk="1" hangingPunct="1"/>
            <a:r>
              <a:rPr lang="en-US" altLang="zh-CN" dirty="0" smtClean="0">
                <a:ea typeface="宋体" charset="-122"/>
              </a:rPr>
              <a:t>A model element which can contain other model elements</a:t>
            </a: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r>
              <a:rPr lang="en-US" altLang="zh-CN" dirty="0" smtClean="0">
                <a:ea typeface="宋体" charset="-122"/>
              </a:rPr>
              <a:t>Uses</a:t>
            </a:r>
          </a:p>
          <a:p>
            <a:pPr lvl="1" eaLnBrk="1" hangingPunct="1"/>
            <a:r>
              <a:rPr lang="en-US" altLang="zh-CN" u="sng" dirty="0" smtClean="0">
                <a:ea typeface="宋体" charset="-122"/>
              </a:rPr>
              <a:t>Organize</a:t>
            </a:r>
            <a:r>
              <a:rPr lang="en-US" altLang="zh-CN" dirty="0" smtClean="0">
                <a:ea typeface="宋体" charset="-122"/>
              </a:rPr>
              <a:t> the model under development</a:t>
            </a:r>
          </a:p>
          <a:p>
            <a:pPr lvl="1" eaLnBrk="1" hangingPunct="1"/>
            <a:r>
              <a:rPr lang="en-US" altLang="zh-CN" dirty="0" smtClean="0">
                <a:ea typeface="宋体" charset="-122"/>
              </a:rPr>
              <a:t>A unit of </a:t>
            </a:r>
            <a:r>
              <a:rPr lang="en-US" altLang="zh-CN" u="sng" dirty="0" smtClean="0">
                <a:ea typeface="宋体" charset="-122"/>
              </a:rPr>
              <a:t>configuration management</a:t>
            </a:r>
          </a:p>
          <a:p>
            <a:pPr lvl="1" eaLnBrk="1" hangingPunct="1"/>
            <a:endParaRPr lang="en-US" altLang="zh-CN" dirty="0" smtClean="0">
              <a:ea typeface="宋体" charset="-122"/>
            </a:endParaRPr>
          </a:p>
        </p:txBody>
      </p:sp>
    </p:spTree>
    <p:extLst>
      <p:ext uri="{BB962C8B-B14F-4D97-AF65-F5344CB8AC3E}">
        <p14:creationId xmlns:p14="http://schemas.microsoft.com/office/powerpoint/2010/main" val="2574321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dirty="0">
                <a:ea typeface="宋体" charset="-122"/>
              </a:rPr>
              <a:t>A Package Can Contain Classes</a:t>
            </a:r>
          </a:p>
        </p:txBody>
      </p:sp>
      <p:sp>
        <p:nvSpPr>
          <p:cNvPr id="187395" name="Rectangle 3"/>
          <p:cNvSpPr>
            <a:spLocks noGrp="1" noChangeArrowheads="1"/>
          </p:cNvSpPr>
          <p:nvPr>
            <p:ph type="body" idx="1"/>
          </p:nvPr>
        </p:nvSpPr>
        <p:spPr/>
        <p:txBody>
          <a:bodyPr/>
          <a:lstStyle/>
          <a:p>
            <a:r>
              <a:rPr lang="en-US" altLang="zh-CN" dirty="0">
                <a:ea typeface="宋体" charset="-122"/>
              </a:rPr>
              <a:t>The package, University Artifacts, contains one package and five classes.</a:t>
            </a:r>
          </a:p>
        </p:txBody>
      </p:sp>
      <p:grpSp>
        <p:nvGrpSpPr>
          <p:cNvPr id="187396" name="Group 4"/>
          <p:cNvGrpSpPr>
            <a:grpSpLocks/>
          </p:cNvGrpSpPr>
          <p:nvPr/>
        </p:nvGrpSpPr>
        <p:grpSpPr bwMode="auto">
          <a:xfrm>
            <a:off x="742950" y="3276600"/>
            <a:ext cx="2047875" cy="1622425"/>
            <a:chOff x="212" y="1481"/>
            <a:chExt cx="1290" cy="1022"/>
          </a:xfrm>
        </p:grpSpPr>
        <p:sp>
          <p:nvSpPr>
            <p:cNvPr id="187397" name="Rectangle 5"/>
            <p:cNvSpPr>
              <a:spLocks noChangeArrowheads="1"/>
            </p:cNvSpPr>
            <p:nvPr/>
          </p:nvSpPr>
          <p:spPr bwMode="auto">
            <a:xfrm>
              <a:off x="212" y="1726"/>
              <a:ext cx="1290" cy="777"/>
            </a:xfrm>
            <a:prstGeom prst="rect">
              <a:avLst/>
            </a:prstGeom>
            <a:solidFill>
              <a:srgbClr val="FFFFCC"/>
            </a:solidFill>
            <a:ln w="0">
              <a:solidFill>
                <a:srgbClr val="800000"/>
              </a:solidFill>
              <a:miter lim="800000"/>
              <a:headEnd/>
              <a:tailEnd/>
            </a:ln>
          </p:spPr>
          <p:txBody>
            <a:bodyPr/>
            <a:lstStyle/>
            <a:p>
              <a:endParaRPr lang="zh-CN" altLang="en-US"/>
            </a:p>
          </p:txBody>
        </p:sp>
        <p:sp>
          <p:nvSpPr>
            <p:cNvPr id="187398" name="Rectangle 6"/>
            <p:cNvSpPr>
              <a:spLocks noChangeArrowheads="1"/>
            </p:cNvSpPr>
            <p:nvPr/>
          </p:nvSpPr>
          <p:spPr bwMode="auto">
            <a:xfrm>
              <a:off x="212" y="1481"/>
              <a:ext cx="516" cy="24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7399" name="Rectangle 7"/>
            <p:cNvSpPr>
              <a:spLocks noChangeArrowheads="1"/>
            </p:cNvSpPr>
            <p:nvPr/>
          </p:nvSpPr>
          <p:spPr bwMode="auto">
            <a:xfrm>
              <a:off x="212" y="1481"/>
              <a:ext cx="516" cy="245"/>
            </a:xfrm>
            <a:prstGeom prst="rect">
              <a:avLst/>
            </a:prstGeom>
            <a:noFill/>
            <a:ln w="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00" name="Rectangle 8"/>
            <p:cNvSpPr>
              <a:spLocks noChangeArrowheads="1"/>
            </p:cNvSpPr>
            <p:nvPr/>
          </p:nvSpPr>
          <p:spPr bwMode="auto">
            <a:xfrm>
              <a:off x="470" y="1740"/>
              <a:ext cx="7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rPr>
                <a:t>University </a:t>
              </a:r>
              <a:endParaRPr lang="en-US" altLang="zh-CN"/>
            </a:p>
          </p:txBody>
        </p:sp>
        <p:sp>
          <p:nvSpPr>
            <p:cNvPr id="187401" name="Rectangle 9"/>
            <p:cNvSpPr>
              <a:spLocks noChangeArrowheads="1"/>
            </p:cNvSpPr>
            <p:nvPr/>
          </p:nvSpPr>
          <p:spPr bwMode="auto">
            <a:xfrm>
              <a:off x="565" y="1944"/>
              <a:ext cx="6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rPr>
                <a:t>Artifacts</a:t>
              </a:r>
              <a:endParaRPr lang="en-US" altLang="zh-CN"/>
            </a:p>
          </p:txBody>
        </p:sp>
      </p:grpSp>
      <p:grpSp>
        <p:nvGrpSpPr>
          <p:cNvPr id="187402" name="Group 10"/>
          <p:cNvGrpSpPr>
            <a:grpSpLocks/>
          </p:cNvGrpSpPr>
          <p:nvPr/>
        </p:nvGrpSpPr>
        <p:grpSpPr bwMode="auto">
          <a:xfrm>
            <a:off x="6172200" y="5354638"/>
            <a:ext cx="1709738" cy="701675"/>
            <a:chOff x="3888" y="3373"/>
            <a:chExt cx="1077" cy="442"/>
          </a:xfrm>
        </p:grpSpPr>
        <p:sp>
          <p:nvSpPr>
            <p:cNvPr id="187403" name="Rectangle 11"/>
            <p:cNvSpPr>
              <a:spLocks noChangeArrowheads="1"/>
            </p:cNvSpPr>
            <p:nvPr/>
          </p:nvSpPr>
          <p:spPr bwMode="auto">
            <a:xfrm>
              <a:off x="3888" y="3373"/>
              <a:ext cx="1077" cy="442"/>
            </a:xfrm>
            <a:prstGeom prst="rect">
              <a:avLst/>
            </a:prstGeom>
            <a:solidFill>
              <a:srgbClr val="FFFFCC"/>
            </a:solidFill>
            <a:ln w="0">
              <a:solidFill>
                <a:srgbClr val="990033"/>
              </a:solidFill>
              <a:miter lim="800000"/>
              <a:headEnd/>
              <a:tailEnd/>
            </a:ln>
          </p:spPr>
          <p:txBody>
            <a:bodyPr/>
            <a:lstStyle/>
            <a:p>
              <a:endParaRPr lang="zh-CN" altLang="en-US"/>
            </a:p>
          </p:txBody>
        </p:sp>
        <p:sp>
          <p:nvSpPr>
            <p:cNvPr id="187404" name="Rectangle 12"/>
            <p:cNvSpPr>
              <a:spLocks noChangeArrowheads="1"/>
            </p:cNvSpPr>
            <p:nvPr/>
          </p:nvSpPr>
          <p:spPr bwMode="auto">
            <a:xfrm>
              <a:off x="3944" y="3416"/>
              <a:ext cx="9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rPr>
                <a:t>CourseOffering</a:t>
              </a:r>
              <a:endParaRPr lang="en-US" altLang="zh-CN"/>
            </a:p>
          </p:txBody>
        </p:sp>
        <p:sp>
          <p:nvSpPr>
            <p:cNvPr id="187405" name="Rectangle 13"/>
            <p:cNvSpPr>
              <a:spLocks noChangeArrowheads="1"/>
            </p:cNvSpPr>
            <p:nvPr/>
          </p:nvSpPr>
          <p:spPr bwMode="auto">
            <a:xfrm>
              <a:off x="3888" y="3610"/>
              <a:ext cx="1077" cy="20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06" name="Rectangle 14"/>
            <p:cNvSpPr>
              <a:spLocks noChangeArrowheads="1"/>
            </p:cNvSpPr>
            <p:nvPr/>
          </p:nvSpPr>
          <p:spPr bwMode="auto">
            <a:xfrm>
              <a:off x="3888" y="3696"/>
              <a:ext cx="1077" cy="11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7407" name="Group 15"/>
          <p:cNvGrpSpPr>
            <a:grpSpLocks/>
          </p:cNvGrpSpPr>
          <p:nvPr/>
        </p:nvGrpSpPr>
        <p:grpSpPr bwMode="auto">
          <a:xfrm>
            <a:off x="6172200" y="4143375"/>
            <a:ext cx="1452563" cy="668338"/>
            <a:chOff x="3888" y="2520"/>
            <a:chExt cx="915" cy="421"/>
          </a:xfrm>
        </p:grpSpPr>
        <p:sp>
          <p:nvSpPr>
            <p:cNvPr id="187408" name="Rectangle 16"/>
            <p:cNvSpPr>
              <a:spLocks noChangeArrowheads="1"/>
            </p:cNvSpPr>
            <p:nvPr/>
          </p:nvSpPr>
          <p:spPr bwMode="auto">
            <a:xfrm>
              <a:off x="3888" y="2520"/>
              <a:ext cx="915"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87409" name="Rectangle 17"/>
            <p:cNvSpPr>
              <a:spLocks noChangeArrowheads="1"/>
            </p:cNvSpPr>
            <p:nvPr/>
          </p:nvSpPr>
          <p:spPr bwMode="auto">
            <a:xfrm>
              <a:off x="4049" y="256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rPr>
                <a:t>Schedule</a:t>
              </a:r>
              <a:endParaRPr lang="en-US" altLang="zh-CN"/>
            </a:p>
          </p:txBody>
        </p:sp>
        <p:sp>
          <p:nvSpPr>
            <p:cNvPr id="187410" name="Rectangle 18"/>
            <p:cNvSpPr>
              <a:spLocks noChangeArrowheads="1"/>
            </p:cNvSpPr>
            <p:nvPr/>
          </p:nvSpPr>
          <p:spPr bwMode="auto">
            <a:xfrm>
              <a:off x="3888" y="2747"/>
              <a:ext cx="915" cy="19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11" name="Rectangle 19"/>
            <p:cNvSpPr>
              <a:spLocks noChangeArrowheads="1"/>
            </p:cNvSpPr>
            <p:nvPr/>
          </p:nvSpPr>
          <p:spPr bwMode="auto">
            <a:xfrm>
              <a:off x="3888" y="2833"/>
              <a:ext cx="915" cy="10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7412" name="Group 20"/>
          <p:cNvGrpSpPr>
            <a:grpSpLocks/>
          </p:cNvGrpSpPr>
          <p:nvPr/>
        </p:nvGrpSpPr>
        <p:grpSpPr bwMode="auto">
          <a:xfrm>
            <a:off x="6172200" y="2881313"/>
            <a:ext cx="1452563" cy="769937"/>
            <a:chOff x="4491" y="1777"/>
            <a:chExt cx="915" cy="485"/>
          </a:xfrm>
        </p:grpSpPr>
        <p:sp>
          <p:nvSpPr>
            <p:cNvPr id="187413" name="Rectangle 21"/>
            <p:cNvSpPr>
              <a:spLocks noChangeArrowheads="1"/>
            </p:cNvSpPr>
            <p:nvPr/>
          </p:nvSpPr>
          <p:spPr bwMode="auto">
            <a:xfrm>
              <a:off x="4491" y="1777"/>
              <a:ext cx="915" cy="485"/>
            </a:xfrm>
            <a:prstGeom prst="rect">
              <a:avLst/>
            </a:prstGeom>
            <a:solidFill>
              <a:srgbClr val="FFFFCC"/>
            </a:solidFill>
            <a:ln w="0">
              <a:solidFill>
                <a:srgbClr val="990033"/>
              </a:solidFill>
              <a:miter lim="800000"/>
              <a:headEnd/>
              <a:tailEnd/>
            </a:ln>
          </p:spPr>
          <p:txBody>
            <a:bodyPr/>
            <a:lstStyle/>
            <a:p>
              <a:endParaRPr lang="zh-CN" altLang="en-US"/>
            </a:p>
          </p:txBody>
        </p:sp>
        <p:sp>
          <p:nvSpPr>
            <p:cNvPr id="187414" name="Rectangle 22"/>
            <p:cNvSpPr>
              <a:spLocks noChangeArrowheads="1"/>
            </p:cNvSpPr>
            <p:nvPr/>
          </p:nvSpPr>
          <p:spPr bwMode="auto">
            <a:xfrm>
              <a:off x="4652" y="1809"/>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rPr>
                <a:t>Professor</a:t>
              </a:r>
              <a:endParaRPr lang="en-US" altLang="zh-CN"/>
            </a:p>
          </p:txBody>
        </p:sp>
        <p:sp>
          <p:nvSpPr>
            <p:cNvPr id="187415" name="Rectangle 23"/>
            <p:cNvSpPr>
              <a:spLocks noChangeArrowheads="1"/>
            </p:cNvSpPr>
            <p:nvPr/>
          </p:nvSpPr>
          <p:spPr bwMode="auto">
            <a:xfrm>
              <a:off x="4491" y="2003"/>
              <a:ext cx="915" cy="25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16" name="Rectangle 24"/>
            <p:cNvSpPr>
              <a:spLocks noChangeArrowheads="1"/>
            </p:cNvSpPr>
            <p:nvPr/>
          </p:nvSpPr>
          <p:spPr bwMode="auto">
            <a:xfrm>
              <a:off x="4491" y="2089"/>
              <a:ext cx="915" cy="17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7417" name="Group 25"/>
          <p:cNvGrpSpPr>
            <a:grpSpLocks/>
          </p:cNvGrpSpPr>
          <p:nvPr/>
        </p:nvGrpSpPr>
        <p:grpSpPr bwMode="auto">
          <a:xfrm>
            <a:off x="3897313" y="4049713"/>
            <a:ext cx="1452562" cy="855662"/>
            <a:chOff x="2455" y="2348"/>
            <a:chExt cx="915" cy="539"/>
          </a:xfrm>
        </p:grpSpPr>
        <p:sp>
          <p:nvSpPr>
            <p:cNvPr id="187418" name="Rectangle 26"/>
            <p:cNvSpPr>
              <a:spLocks noChangeArrowheads="1"/>
            </p:cNvSpPr>
            <p:nvPr/>
          </p:nvSpPr>
          <p:spPr bwMode="auto">
            <a:xfrm>
              <a:off x="2455" y="2348"/>
              <a:ext cx="915" cy="539"/>
            </a:xfrm>
            <a:prstGeom prst="rect">
              <a:avLst/>
            </a:prstGeom>
            <a:solidFill>
              <a:srgbClr val="FFFFCC"/>
            </a:solidFill>
            <a:ln w="0">
              <a:solidFill>
                <a:srgbClr val="990033"/>
              </a:solidFill>
              <a:miter lim="800000"/>
              <a:headEnd/>
              <a:tailEnd/>
            </a:ln>
          </p:spPr>
          <p:txBody>
            <a:bodyPr/>
            <a:lstStyle/>
            <a:p>
              <a:endParaRPr lang="zh-CN" altLang="en-US"/>
            </a:p>
          </p:txBody>
        </p:sp>
        <p:sp>
          <p:nvSpPr>
            <p:cNvPr id="187419" name="Rectangle 27"/>
            <p:cNvSpPr>
              <a:spLocks noChangeArrowheads="1"/>
            </p:cNvSpPr>
            <p:nvPr/>
          </p:nvSpPr>
          <p:spPr bwMode="auto">
            <a:xfrm>
              <a:off x="2692" y="2391"/>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rPr>
                <a:t>Course</a:t>
              </a:r>
              <a:endParaRPr lang="en-US" altLang="zh-CN"/>
            </a:p>
          </p:txBody>
        </p:sp>
        <p:sp>
          <p:nvSpPr>
            <p:cNvPr id="187420" name="Rectangle 28"/>
            <p:cNvSpPr>
              <a:spLocks noChangeArrowheads="1"/>
            </p:cNvSpPr>
            <p:nvPr/>
          </p:nvSpPr>
          <p:spPr bwMode="auto">
            <a:xfrm>
              <a:off x="2455" y="2585"/>
              <a:ext cx="915" cy="30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21" name="Rectangle 29"/>
            <p:cNvSpPr>
              <a:spLocks noChangeArrowheads="1"/>
            </p:cNvSpPr>
            <p:nvPr/>
          </p:nvSpPr>
          <p:spPr bwMode="auto">
            <a:xfrm>
              <a:off x="2455" y="2671"/>
              <a:ext cx="915" cy="21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7422" name="Group 30"/>
          <p:cNvGrpSpPr>
            <a:grpSpLocks/>
          </p:cNvGrpSpPr>
          <p:nvPr/>
        </p:nvGrpSpPr>
        <p:grpSpPr bwMode="auto">
          <a:xfrm>
            <a:off x="3897313" y="5338763"/>
            <a:ext cx="1316037" cy="735012"/>
            <a:chOff x="2455" y="3363"/>
            <a:chExt cx="829" cy="463"/>
          </a:xfrm>
        </p:grpSpPr>
        <p:sp>
          <p:nvSpPr>
            <p:cNvPr id="187423" name="Rectangle 31"/>
            <p:cNvSpPr>
              <a:spLocks noChangeArrowheads="1"/>
            </p:cNvSpPr>
            <p:nvPr/>
          </p:nvSpPr>
          <p:spPr bwMode="auto">
            <a:xfrm>
              <a:off x="2455" y="3363"/>
              <a:ext cx="829" cy="463"/>
            </a:xfrm>
            <a:prstGeom prst="rect">
              <a:avLst/>
            </a:prstGeom>
            <a:solidFill>
              <a:srgbClr val="FFFFCC"/>
            </a:solidFill>
            <a:ln w="0">
              <a:solidFill>
                <a:srgbClr val="990033"/>
              </a:solidFill>
              <a:miter lim="800000"/>
              <a:headEnd/>
              <a:tailEnd/>
            </a:ln>
          </p:spPr>
          <p:txBody>
            <a:bodyPr/>
            <a:lstStyle/>
            <a:p>
              <a:endParaRPr lang="zh-CN" altLang="en-US"/>
            </a:p>
          </p:txBody>
        </p:sp>
        <p:sp>
          <p:nvSpPr>
            <p:cNvPr id="187424" name="Rectangle 32"/>
            <p:cNvSpPr>
              <a:spLocks noChangeArrowheads="1"/>
            </p:cNvSpPr>
            <p:nvPr/>
          </p:nvSpPr>
          <p:spPr bwMode="auto">
            <a:xfrm>
              <a:off x="2606" y="3406"/>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rPr>
                <a:t>Student</a:t>
              </a:r>
              <a:endParaRPr lang="en-US" altLang="zh-CN"/>
            </a:p>
          </p:txBody>
        </p:sp>
        <p:sp>
          <p:nvSpPr>
            <p:cNvPr id="187425" name="Rectangle 33"/>
            <p:cNvSpPr>
              <a:spLocks noChangeArrowheads="1"/>
            </p:cNvSpPr>
            <p:nvPr/>
          </p:nvSpPr>
          <p:spPr bwMode="auto">
            <a:xfrm>
              <a:off x="2455" y="3589"/>
              <a:ext cx="829" cy="2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26" name="Rectangle 34"/>
            <p:cNvSpPr>
              <a:spLocks noChangeArrowheads="1"/>
            </p:cNvSpPr>
            <p:nvPr/>
          </p:nvSpPr>
          <p:spPr bwMode="auto">
            <a:xfrm>
              <a:off x="2455" y="3675"/>
              <a:ext cx="829" cy="15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7427" name="Group 35"/>
          <p:cNvGrpSpPr>
            <a:grpSpLocks/>
          </p:cNvGrpSpPr>
          <p:nvPr/>
        </p:nvGrpSpPr>
        <p:grpSpPr bwMode="auto">
          <a:xfrm>
            <a:off x="3897313" y="2486025"/>
            <a:ext cx="1676400" cy="1165225"/>
            <a:chOff x="212" y="1481"/>
            <a:chExt cx="1290" cy="1022"/>
          </a:xfrm>
        </p:grpSpPr>
        <p:sp>
          <p:nvSpPr>
            <p:cNvPr id="187428" name="Rectangle 36"/>
            <p:cNvSpPr>
              <a:spLocks noChangeArrowheads="1"/>
            </p:cNvSpPr>
            <p:nvPr/>
          </p:nvSpPr>
          <p:spPr bwMode="auto">
            <a:xfrm>
              <a:off x="212" y="1726"/>
              <a:ext cx="1290" cy="777"/>
            </a:xfrm>
            <a:prstGeom prst="rect">
              <a:avLst/>
            </a:prstGeom>
            <a:solidFill>
              <a:srgbClr val="FFFFCC"/>
            </a:solidFill>
            <a:ln w="0">
              <a:solidFill>
                <a:srgbClr val="800000"/>
              </a:solidFill>
              <a:miter lim="800000"/>
              <a:headEnd/>
              <a:tailEnd/>
            </a:ln>
          </p:spPr>
          <p:txBody>
            <a:bodyPr/>
            <a:lstStyle/>
            <a:p>
              <a:endParaRPr lang="zh-CN" altLang="en-US"/>
            </a:p>
          </p:txBody>
        </p:sp>
        <p:sp>
          <p:nvSpPr>
            <p:cNvPr id="187429" name="Rectangle 37"/>
            <p:cNvSpPr>
              <a:spLocks noChangeArrowheads="1"/>
            </p:cNvSpPr>
            <p:nvPr/>
          </p:nvSpPr>
          <p:spPr bwMode="auto">
            <a:xfrm>
              <a:off x="212" y="1481"/>
              <a:ext cx="516" cy="24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7430" name="Rectangle 38"/>
            <p:cNvSpPr>
              <a:spLocks noChangeArrowheads="1"/>
            </p:cNvSpPr>
            <p:nvPr/>
          </p:nvSpPr>
          <p:spPr bwMode="auto">
            <a:xfrm>
              <a:off x="212" y="1481"/>
              <a:ext cx="516" cy="245"/>
            </a:xfrm>
            <a:prstGeom prst="rect">
              <a:avLst/>
            </a:prstGeom>
            <a:noFill/>
            <a:ln w="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431" name="Rectangle 39"/>
            <p:cNvSpPr>
              <a:spLocks noChangeArrowheads="1"/>
            </p:cNvSpPr>
            <p:nvPr/>
          </p:nvSpPr>
          <p:spPr bwMode="auto">
            <a:xfrm>
              <a:off x="470" y="1740"/>
              <a:ext cx="66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rPr>
                <a:t>Student</a:t>
              </a:r>
              <a:r>
                <a:rPr lang="en-US" altLang="zh-CN" sz="2100">
                  <a:solidFill>
                    <a:srgbClr val="000000"/>
                  </a:solidFill>
                </a:rPr>
                <a:t> </a:t>
              </a:r>
              <a:endParaRPr lang="en-US" altLang="zh-CN"/>
            </a:p>
          </p:txBody>
        </p:sp>
        <p:sp>
          <p:nvSpPr>
            <p:cNvPr id="187432" name="Rectangle 40"/>
            <p:cNvSpPr>
              <a:spLocks noChangeArrowheads="1"/>
            </p:cNvSpPr>
            <p:nvPr/>
          </p:nvSpPr>
          <p:spPr bwMode="auto">
            <a:xfrm>
              <a:off x="565" y="1945"/>
              <a:ext cx="63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rPr>
                <a:t>Artifacts</a:t>
              </a:r>
              <a:endParaRPr lang="en-US" altLang="zh-CN" sz="1800"/>
            </a:p>
          </p:txBody>
        </p:sp>
      </p:grpSp>
      <p:sp>
        <p:nvSpPr>
          <p:cNvPr id="187433" name="AutoShape 41"/>
          <p:cNvSpPr>
            <a:spLocks/>
          </p:cNvSpPr>
          <p:nvPr/>
        </p:nvSpPr>
        <p:spPr bwMode="auto">
          <a:xfrm>
            <a:off x="2971800" y="2514600"/>
            <a:ext cx="533400" cy="3657600"/>
          </a:xfrm>
          <a:prstGeom prst="leftBrace">
            <a:avLst>
              <a:gd name="adj1" fmla="val 57143"/>
              <a:gd name="adj2" fmla="val 50000"/>
            </a:avLst>
          </a:prstGeom>
          <a:noFill/>
          <a:ln w="254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Tree>
    <p:extLst>
      <p:ext uri="{BB962C8B-B14F-4D97-AF65-F5344CB8AC3E}">
        <p14:creationId xmlns:p14="http://schemas.microsoft.com/office/powerpoint/2010/main" val="2180892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35844" name="Rectangle 6"/>
          <p:cNvSpPr>
            <a:spLocks noGrp="1" noChangeArrowheads="1"/>
          </p:cNvSpPr>
          <p:nvPr>
            <p:ph type="body" idx="1"/>
          </p:nvPr>
        </p:nvSpPr>
        <p:spPr/>
        <p:txBody>
          <a:bodyPr/>
          <a:lstStyle/>
          <a:p>
            <a:pPr eaLnBrk="1" hangingPunct="1"/>
            <a:r>
              <a:rPr lang="en-US" altLang="zh-CN" smtClean="0">
                <a:solidFill>
                  <a:schemeClr val="folHlink"/>
                </a:solidFill>
                <a:ea typeface="宋体" charset="-122"/>
              </a:rPr>
              <a:t>Object</a:t>
            </a:r>
          </a:p>
          <a:p>
            <a:pPr eaLnBrk="1" hangingPunct="1"/>
            <a:r>
              <a:rPr lang="en-US" altLang="zh-CN" smtClean="0">
                <a:solidFill>
                  <a:schemeClr val="folHlink"/>
                </a:solidFill>
                <a:ea typeface="宋体" charset="-122"/>
              </a:rPr>
              <a:t>Class</a:t>
            </a:r>
          </a:p>
          <a:p>
            <a:pPr eaLnBrk="1" hangingPunct="1"/>
            <a:r>
              <a:rPr lang="en-US" altLang="zh-CN" smtClean="0">
                <a:solidFill>
                  <a:schemeClr val="folHlink"/>
                </a:solidFill>
                <a:ea typeface="宋体" charset="-122"/>
              </a:rPr>
              <a:t>Attribute</a:t>
            </a:r>
          </a:p>
          <a:p>
            <a:pPr eaLnBrk="1" hangingPunct="1"/>
            <a:r>
              <a:rPr lang="en-US" altLang="zh-CN" smtClean="0">
                <a:solidFill>
                  <a:schemeClr val="folHlink"/>
                </a:solidFill>
                <a:ea typeface="宋体" charset="-122"/>
              </a:rPr>
              <a:t>Operation</a:t>
            </a:r>
          </a:p>
          <a:p>
            <a:pPr eaLnBrk="1" hangingPunct="1"/>
            <a:r>
              <a:rPr lang="en-US" altLang="zh-CN" smtClean="0">
                <a:solidFill>
                  <a:schemeClr val="folHlink"/>
                </a:solidFill>
                <a:ea typeface="宋体" charset="-122"/>
              </a:rPr>
              <a:t>Interface (Polymorphism)</a:t>
            </a:r>
          </a:p>
          <a:p>
            <a:pPr eaLnBrk="1" hangingPunct="1"/>
            <a:r>
              <a:rPr lang="en-US" altLang="zh-CN" smtClean="0">
                <a:solidFill>
                  <a:schemeClr val="folHlink"/>
                </a:solidFill>
                <a:ea typeface="宋体" charset="-122"/>
              </a:rPr>
              <a:t>Component</a:t>
            </a:r>
          </a:p>
          <a:p>
            <a:pPr eaLnBrk="1" hangingPunct="1"/>
            <a:r>
              <a:rPr lang="en-US" altLang="zh-CN" smtClean="0">
                <a:solidFill>
                  <a:schemeClr val="folHlink"/>
                </a:solidFill>
                <a:ea typeface="宋体" charset="-122"/>
              </a:rPr>
              <a:t>Package</a:t>
            </a:r>
          </a:p>
          <a:p>
            <a:pPr eaLnBrk="1" hangingPunct="1"/>
            <a:r>
              <a:rPr lang="en-US" altLang="zh-CN" smtClean="0">
                <a:ea typeface="宋体" charset="-122"/>
              </a:rPr>
              <a:t>Subsystem </a:t>
            </a:r>
          </a:p>
          <a:p>
            <a:pPr eaLnBrk="1" hangingPunct="1"/>
            <a:r>
              <a:rPr lang="en-US" altLang="zh-CN" smtClean="0">
                <a:solidFill>
                  <a:schemeClr val="folHlink"/>
                </a:solidFill>
                <a:ea typeface="宋体" charset="-122"/>
              </a:rPr>
              <a:t>Relationships</a:t>
            </a:r>
            <a:endParaRPr lang="en-US" altLang="zh-CN" smtClean="0">
              <a:ea typeface="宋体" charset="-122"/>
            </a:endParaRPr>
          </a:p>
        </p:txBody>
      </p:sp>
    </p:spTree>
    <p:extLst>
      <p:ext uri="{BB962C8B-B14F-4D97-AF65-F5344CB8AC3E}">
        <p14:creationId xmlns:p14="http://schemas.microsoft.com/office/powerpoint/2010/main" val="2674097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914400" y="5410200"/>
            <a:ext cx="7620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800" i="1" u="none">
                <a:solidFill>
                  <a:schemeClr val="tx2"/>
                </a:solidFill>
                <a:latin typeface="Times New Roman" pitchFamily="18" charset="0"/>
                <a:ea typeface="宋体" charset="-122"/>
              </a:rPr>
              <a:t>OO Principles: Encapsulation and Modularity</a:t>
            </a:r>
            <a:endParaRPr lang="en-US" altLang="zh-CN" sz="2400" i="1" u="none">
              <a:solidFill>
                <a:schemeClr val="tx2"/>
              </a:solidFill>
              <a:latin typeface="Times New Roman" pitchFamily="18" charset="0"/>
              <a:ea typeface="宋体" charset="-122"/>
            </a:endParaRPr>
          </a:p>
        </p:txBody>
      </p:sp>
      <p:grpSp>
        <p:nvGrpSpPr>
          <p:cNvPr id="36867" name="Group 5"/>
          <p:cNvGrpSpPr>
            <a:grpSpLocks/>
          </p:cNvGrpSpPr>
          <p:nvPr/>
        </p:nvGrpSpPr>
        <p:grpSpPr bwMode="auto">
          <a:xfrm>
            <a:off x="0" y="3581400"/>
            <a:ext cx="8534400" cy="1662113"/>
            <a:chOff x="240" y="2112"/>
            <a:chExt cx="5376" cy="1047"/>
          </a:xfrm>
        </p:grpSpPr>
        <p:grpSp>
          <p:nvGrpSpPr>
            <p:cNvPr id="36871" name="Group 6"/>
            <p:cNvGrpSpPr>
              <a:grpSpLocks/>
            </p:cNvGrpSpPr>
            <p:nvPr/>
          </p:nvGrpSpPr>
          <p:grpSpPr bwMode="auto">
            <a:xfrm>
              <a:off x="1440" y="2208"/>
              <a:ext cx="2832" cy="951"/>
              <a:chOff x="2736" y="1968"/>
              <a:chExt cx="2832" cy="951"/>
            </a:xfrm>
          </p:grpSpPr>
          <p:grpSp>
            <p:nvGrpSpPr>
              <p:cNvPr id="36878" name="Group 7"/>
              <p:cNvGrpSpPr>
                <a:grpSpLocks/>
              </p:cNvGrpSpPr>
              <p:nvPr/>
            </p:nvGrpSpPr>
            <p:grpSpPr bwMode="auto">
              <a:xfrm>
                <a:off x="4064" y="1968"/>
                <a:ext cx="1504" cy="831"/>
                <a:chOff x="4064" y="1968"/>
                <a:chExt cx="1504" cy="831"/>
              </a:xfrm>
            </p:grpSpPr>
            <p:sp>
              <p:nvSpPr>
                <p:cNvPr id="36883" name="Rectangle 8"/>
                <p:cNvSpPr>
                  <a:spLocks noChangeArrowheads="1"/>
                </p:cNvSpPr>
                <p:nvPr/>
              </p:nvSpPr>
              <p:spPr bwMode="auto">
                <a:xfrm>
                  <a:off x="4064" y="2129"/>
                  <a:ext cx="1504" cy="67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36884" name="Rectangle 9"/>
                <p:cNvSpPr>
                  <a:spLocks noChangeArrowheads="1"/>
                </p:cNvSpPr>
                <p:nvPr/>
              </p:nvSpPr>
              <p:spPr bwMode="auto">
                <a:xfrm>
                  <a:off x="4064" y="1968"/>
                  <a:ext cx="542" cy="1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grpSp>
          <p:sp>
            <p:nvSpPr>
              <p:cNvPr id="36879" name="Rectangle 10"/>
              <p:cNvSpPr>
                <a:spLocks noChangeArrowheads="1"/>
              </p:cNvSpPr>
              <p:nvPr/>
            </p:nvSpPr>
            <p:spPr bwMode="auto">
              <a:xfrm>
                <a:off x="4080" y="2208"/>
                <a:ext cx="14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u="none">
                    <a:latin typeface="Arial" charset="0"/>
                    <a:ea typeface="宋体" charset="-122"/>
                  </a:rPr>
                  <a:t>&lt;&lt;subsystem&gt;&gt;</a:t>
                </a:r>
              </a:p>
              <a:p>
                <a:r>
                  <a:rPr lang="en-US" altLang="zh-CN" sz="2300" u="none">
                    <a:latin typeface="Arial" charset="0"/>
                    <a:ea typeface="宋体" charset="-122"/>
                  </a:rPr>
                  <a:t>Subsystem Name</a:t>
                </a:r>
              </a:p>
            </p:txBody>
          </p:sp>
          <p:sp>
            <p:nvSpPr>
              <p:cNvPr id="36880" name="Oval 11"/>
              <p:cNvSpPr>
                <a:spLocks noChangeAspect="1" noChangeArrowheads="1"/>
              </p:cNvSpPr>
              <p:nvPr/>
            </p:nvSpPr>
            <p:spPr bwMode="auto">
              <a:xfrm rot="5400000">
                <a:off x="3210" y="2228"/>
                <a:ext cx="350" cy="34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6881" name="Line 12"/>
              <p:cNvSpPr>
                <a:spLocks noChangeShapeType="1"/>
              </p:cNvSpPr>
              <p:nvPr/>
            </p:nvSpPr>
            <p:spPr bwMode="auto">
              <a:xfrm>
                <a:off x="3555" y="2434"/>
                <a:ext cx="5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Text Box 13"/>
              <p:cNvSpPr txBox="1">
                <a:spLocks noChangeArrowheads="1"/>
              </p:cNvSpPr>
              <p:nvPr/>
            </p:nvSpPr>
            <p:spPr bwMode="auto">
              <a:xfrm>
                <a:off x="2736" y="2640"/>
                <a:ext cx="129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300" u="none">
                    <a:latin typeface="Arial" charset="0"/>
                    <a:ea typeface="宋体" charset="-122"/>
                  </a:rPr>
                  <a:t>Interface</a:t>
                </a:r>
              </a:p>
            </p:txBody>
          </p:sp>
        </p:grpSp>
        <p:sp>
          <p:nvSpPr>
            <p:cNvPr id="36872" name="Text Box 14"/>
            <p:cNvSpPr txBox="1">
              <a:spLocks noChangeArrowheads="1"/>
            </p:cNvSpPr>
            <p:nvPr/>
          </p:nvSpPr>
          <p:spPr bwMode="auto">
            <a:xfrm>
              <a:off x="240" y="2688"/>
              <a:ext cx="81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i="1" u="none">
                  <a:solidFill>
                    <a:schemeClr val="accent2"/>
                  </a:solidFill>
                  <a:latin typeface="Arial" charset="0"/>
                  <a:ea typeface="宋体" charset="-122"/>
                </a:rPr>
                <a:t>Interface</a:t>
              </a:r>
            </a:p>
          </p:txBody>
        </p:sp>
        <p:sp>
          <p:nvSpPr>
            <p:cNvPr id="36873" name="Line 15"/>
            <p:cNvSpPr>
              <a:spLocks noChangeShapeType="1"/>
            </p:cNvSpPr>
            <p:nvPr/>
          </p:nvSpPr>
          <p:spPr bwMode="auto">
            <a:xfrm flipV="1">
              <a:off x="1008" y="2688"/>
              <a:ext cx="864" cy="14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6874" name="Text Box 16"/>
            <p:cNvSpPr txBox="1">
              <a:spLocks noChangeArrowheads="1"/>
            </p:cNvSpPr>
            <p:nvPr/>
          </p:nvSpPr>
          <p:spPr bwMode="auto">
            <a:xfrm>
              <a:off x="1104" y="2112"/>
              <a:ext cx="10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i="1" u="none">
                  <a:solidFill>
                    <a:schemeClr val="accent2"/>
                  </a:solidFill>
                  <a:latin typeface="Arial" charset="0"/>
                  <a:ea typeface="宋体" charset="-122"/>
                </a:rPr>
                <a:t>Realization</a:t>
              </a:r>
            </a:p>
          </p:txBody>
        </p:sp>
        <p:sp>
          <p:nvSpPr>
            <p:cNvPr id="36875" name="Line 17"/>
            <p:cNvSpPr>
              <a:spLocks noChangeShapeType="1"/>
            </p:cNvSpPr>
            <p:nvPr/>
          </p:nvSpPr>
          <p:spPr bwMode="auto">
            <a:xfrm>
              <a:off x="2160" y="2304"/>
              <a:ext cx="384" cy="24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6876" name="Text Box 18"/>
            <p:cNvSpPr txBox="1">
              <a:spLocks noChangeArrowheads="1"/>
            </p:cNvSpPr>
            <p:nvPr/>
          </p:nvSpPr>
          <p:spPr bwMode="auto">
            <a:xfrm>
              <a:off x="4608" y="2256"/>
              <a:ext cx="10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i="1" u="none">
                  <a:solidFill>
                    <a:schemeClr val="accent2"/>
                  </a:solidFill>
                  <a:latin typeface="Arial" charset="0"/>
                  <a:ea typeface="宋体" charset="-122"/>
                </a:rPr>
                <a:t>Subsystem</a:t>
              </a:r>
            </a:p>
          </p:txBody>
        </p:sp>
        <p:sp>
          <p:nvSpPr>
            <p:cNvPr id="36877" name="Line 19"/>
            <p:cNvSpPr>
              <a:spLocks noChangeShapeType="1"/>
            </p:cNvSpPr>
            <p:nvPr/>
          </p:nvSpPr>
          <p:spPr bwMode="auto">
            <a:xfrm flipH="1">
              <a:off x="4272" y="2448"/>
              <a:ext cx="384" cy="24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sp>
        <p:nvSpPr>
          <p:cNvPr id="36868" name="Text Box 20"/>
          <p:cNvSpPr txBox="1">
            <a:spLocks noChangeArrowheads="1"/>
          </p:cNvSpPr>
          <p:nvPr/>
        </p:nvSpPr>
        <p:spPr bwMode="auto">
          <a:xfrm>
            <a:off x="5410200" y="6096000"/>
            <a:ext cx="373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500" i="1" u="none">
                <a:solidFill>
                  <a:schemeClr val="tx2"/>
                </a:solidFill>
                <a:latin typeface="Arial" charset="0"/>
                <a:ea typeface="宋体" charset="-122"/>
              </a:rPr>
              <a:t>(stay tuned for realization relationship)</a:t>
            </a:r>
          </a:p>
        </p:txBody>
      </p:sp>
      <p:sp>
        <p:nvSpPr>
          <p:cNvPr id="36869" name="Rectangle 21"/>
          <p:cNvSpPr>
            <a:spLocks noGrp="1" noChangeArrowheads="1"/>
          </p:cNvSpPr>
          <p:nvPr>
            <p:ph type="title"/>
          </p:nvPr>
        </p:nvSpPr>
        <p:spPr/>
        <p:txBody>
          <a:bodyPr/>
          <a:lstStyle/>
          <a:p>
            <a:pPr eaLnBrk="1" hangingPunct="1"/>
            <a:r>
              <a:rPr lang="en-US" altLang="zh-CN" dirty="0" smtClean="0">
                <a:ea typeface="宋体" charset="-122"/>
              </a:rPr>
              <a:t>What is a Subsystem?</a:t>
            </a:r>
          </a:p>
        </p:txBody>
      </p:sp>
      <p:sp>
        <p:nvSpPr>
          <p:cNvPr id="36870" name="Rectangle 22"/>
          <p:cNvSpPr>
            <a:spLocks noGrp="1" noChangeArrowheads="1"/>
          </p:cNvSpPr>
          <p:nvPr>
            <p:ph type="body" idx="1"/>
          </p:nvPr>
        </p:nvSpPr>
        <p:spPr/>
        <p:txBody>
          <a:bodyPr/>
          <a:lstStyle/>
          <a:p>
            <a:pPr eaLnBrk="1" hangingPunct="1"/>
            <a:r>
              <a:rPr lang="en-US" altLang="zh-CN" smtClean="0">
                <a:ea typeface="宋体" charset="-122"/>
              </a:rPr>
              <a:t>A </a:t>
            </a:r>
            <a:r>
              <a:rPr lang="en-US" altLang="zh-CN" u="sng" smtClean="0">
                <a:ea typeface="宋体" charset="-122"/>
              </a:rPr>
              <a:t>combination</a:t>
            </a:r>
            <a:r>
              <a:rPr lang="en-US" altLang="zh-CN" smtClean="0">
                <a:ea typeface="宋体" charset="-122"/>
              </a:rPr>
              <a:t> of a package (can contain other model elements) </a:t>
            </a:r>
            <a:r>
              <a:rPr lang="en-US" altLang="zh-CN" b="1" u="sng" smtClean="0">
                <a:ea typeface="宋体" charset="-122"/>
              </a:rPr>
              <a:t>and</a:t>
            </a:r>
            <a:r>
              <a:rPr lang="en-US" altLang="zh-CN" smtClean="0">
                <a:ea typeface="宋体" charset="-122"/>
              </a:rPr>
              <a:t> a class (has behavior)</a:t>
            </a:r>
          </a:p>
          <a:p>
            <a:pPr eaLnBrk="1" hangingPunct="1"/>
            <a:r>
              <a:rPr lang="en-US" altLang="zh-CN" u="sng" smtClean="0">
                <a:ea typeface="宋体" charset="-122"/>
              </a:rPr>
              <a:t>Realizes</a:t>
            </a:r>
            <a:r>
              <a:rPr lang="en-US" altLang="zh-CN" smtClean="0">
                <a:ea typeface="宋体" charset="-122"/>
              </a:rPr>
              <a:t> one or more interfaces which define its behavior</a:t>
            </a: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p:txBody>
      </p:sp>
    </p:spTree>
    <p:extLst>
      <p:ext uri="{BB962C8B-B14F-4D97-AF65-F5344CB8AC3E}">
        <p14:creationId xmlns:p14="http://schemas.microsoft.com/office/powerpoint/2010/main" val="2392400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3"/>
          <p:cNvGrpSpPr>
            <a:grpSpLocks/>
          </p:cNvGrpSpPr>
          <p:nvPr/>
        </p:nvGrpSpPr>
        <p:grpSpPr bwMode="auto">
          <a:xfrm>
            <a:off x="6088063" y="4421188"/>
            <a:ext cx="1916112" cy="773112"/>
            <a:chOff x="1961" y="2928"/>
            <a:chExt cx="832" cy="336"/>
          </a:xfrm>
        </p:grpSpPr>
        <p:sp>
          <p:nvSpPr>
            <p:cNvPr id="37907" name="Line 4"/>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Line 5"/>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Line 6"/>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Line 7"/>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1" name="Line 8"/>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2" name="Rectangle 9"/>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7913" name="Rectangle 10"/>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7914" name="Line 11"/>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891" name="Text Box 12"/>
          <p:cNvSpPr txBox="1">
            <a:spLocks noChangeArrowheads="1"/>
          </p:cNvSpPr>
          <p:nvPr/>
        </p:nvSpPr>
        <p:spPr bwMode="auto">
          <a:xfrm>
            <a:off x="6629400" y="4457700"/>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Component</a:t>
            </a:r>
          </a:p>
          <a:p>
            <a:r>
              <a:rPr lang="en-US" altLang="zh-CN" sz="1800" u="none">
                <a:latin typeface="Arial" charset="0"/>
                <a:ea typeface="宋体" charset="-122"/>
              </a:rPr>
              <a:t>Name</a:t>
            </a:r>
          </a:p>
        </p:txBody>
      </p:sp>
      <p:sp>
        <p:nvSpPr>
          <p:cNvPr id="37892" name="Text Box 14"/>
          <p:cNvSpPr txBox="1">
            <a:spLocks noChangeArrowheads="1"/>
          </p:cNvSpPr>
          <p:nvPr/>
        </p:nvSpPr>
        <p:spPr bwMode="auto">
          <a:xfrm>
            <a:off x="2060575" y="3286125"/>
            <a:ext cx="18938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200" u="none">
                <a:solidFill>
                  <a:schemeClr val="tx2"/>
                </a:solidFill>
                <a:latin typeface="Arial" charset="0"/>
                <a:ea typeface="宋体" charset="-122"/>
              </a:rPr>
              <a:t>Design Model</a:t>
            </a:r>
          </a:p>
        </p:txBody>
      </p:sp>
      <p:sp>
        <p:nvSpPr>
          <p:cNvPr id="37893" name="Text Box 15"/>
          <p:cNvSpPr txBox="1">
            <a:spLocks noChangeArrowheads="1"/>
          </p:cNvSpPr>
          <p:nvPr/>
        </p:nvSpPr>
        <p:spPr bwMode="auto">
          <a:xfrm>
            <a:off x="5195888" y="3286125"/>
            <a:ext cx="29368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200" u="none">
                <a:solidFill>
                  <a:schemeClr val="tx2"/>
                </a:solidFill>
                <a:latin typeface="Arial" charset="0"/>
                <a:ea typeface="宋体" charset="-122"/>
              </a:rPr>
              <a:t>Implementation Model</a:t>
            </a:r>
          </a:p>
        </p:txBody>
      </p:sp>
      <p:grpSp>
        <p:nvGrpSpPr>
          <p:cNvPr id="37894" name="Group 16"/>
          <p:cNvGrpSpPr>
            <a:grpSpLocks/>
          </p:cNvGrpSpPr>
          <p:nvPr/>
        </p:nvGrpSpPr>
        <p:grpSpPr bwMode="auto">
          <a:xfrm>
            <a:off x="381000" y="4248150"/>
            <a:ext cx="3662363" cy="1476375"/>
            <a:chOff x="240" y="2460"/>
            <a:chExt cx="2307" cy="930"/>
          </a:xfrm>
        </p:grpSpPr>
        <p:sp>
          <p:nvSpPr>
            <p:cNvPr id="37901" name="Rectangle 17"/>
            <p:cNvSpPr>
              <a:spLocks noChangeArrowheads="1"/>
            </p:cNvSpPr>
            <p:nvPr/>
          </p:nvSpPr>
          <p:spPr bwMode="auto">
            <a:xfrm>
              <a:off x="1251" y="2581"/>
              <a:ext cx="1296" cy="5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37902" name="Rectangle 18"/>
            <p:cNvSpPr>
              <a:spLocks noChangeArrowheads="1"/>
            </p:cNvSpPr>
            <p:nvPr/>
          </p:nvSpPr>
          <p:spPr bwMode="auto">
            <a:xfrm>
              <a:off x="1251" y="2460"/>
              <a:ext cx="372" cy="12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37903" name="Rectangle 19"/>
            <p:cNvSpPr>
              <a:spLocks noChangeArrowheads="1"/>
            </p:cNvSpPr>
            <p:nvPr/>
          </p:nvSpPr>
          <p:spPr bwMode="auto">
            <a:xfrm>
              <a:off x="1347" y="2652"/>
              <a:ext cx="11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u="none">
                  <a:latin typeface="Arial" charset="0"/>
                  <a:ea typeface="宋体" charset="-122"/>
                </a:rPr>
                <a:t>&lt;&lt;subsystem&gt;&gt;</a:t>
              </a:r>
            </a:p>
            <a:p>
              <a:r>
                <a:rPr lang="en-US" altLang="zh-CN" sz="1800" u="none">
                  <a:latin typeface="Arial" charset="0"/>
                  <a:ea typeface="宋体" charset="-122"/>
                </a:rPr>
                <a:t>Component Name</a:t>
              </a:r>
              <a:endParaRPr lang="en-US" altLang="zh-CN" sz="2400" u="none">
                <a:latin typeface="Arial" charset="0"/>
                <a:ea typeface="宋体" charset="-122"/>
              </a:endParaRPr>
            </a:p>
          </p:txBody>
        </p:sp>
        <p:sp>
          <p:nvSpPr>
            <p:cNvPr id="37904" name="Oval 20"/>
            <p:cNvSpPr>
              <a:spLocks noChangeAspect="1" noChangeArrowheads="1"/>
            </p:cNvSpPr>
            <p:nvPr/>
          </p:nvSpPr>
          <p:spPr bwMode="auto">
            <a:xfrm rot="5400000">
              <a:off x="652" y="2667"/>
              <a:ext cx="263" cy="234"/>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7905" name="Line 21"/>
            <p:cNvSpPr>
              <a:spLocks noChangeShapeType="1"/>
            </p:cNvSpPr>
            <p:nvPr/>
          </p:nvSpPr>
          <p:spPr bwMode="auto">
            <a:xfrm>
              <a:off x="901" y="2810"/>
              <a:ext cx="350"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Text Box 22"/>
            <p:cNvSpPr txBox="1">
              <a:spLocks noChangeArrowheads="1"/>
            </p:cNvSpPr>
            <p:nvPr/>
          </p:nvSpPr>
          <p:spPr bwMode="auto">
            <a:xfrm>
              <a:off x="240" y="2986"/>
              <a:ext cx="8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800" u="none">
                  <a:latin typeface="Arial" charset="0"/>
                  <a:ea typeface="宋体" charset="-122"/>
                </a:rPr>
                <a:t>Component Interface</a:t>
              </a:r>
            </a:p>
          </p:txBody>
        </p:sp>
      </p:grpSp>
      <p:sp>
        <p:nvSpPr>
          <p:cNvPr id="37895" name="Oval 23"/>
          <p:cNvSpPr>
            <a:spLocks noChangeAspect="1" noChangeArrowheads="1"/>
          </p:cNvSpPr>
          <p:nvPr/>
        </p:nvSpPr>
        <p:spPr bwMode="auto">
          <a:xfrm rot="5400000">
            <a:off x="5391151" y="4451350"/>
            <a:ext cx="417512" cy="395287"/>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7896" name="Line 24"/>
          <p:cNvSpPr>
            <a:spLocks noChangeShapeType="1"/>
          </p:cNvSpPr>
          <p:nvPr/>
        </p:nvSpPr>
        <p:spPr bwMode="auto">
          <a:xfrm>
            <a:off x="5797550" y="4691063"/>
            <a:ext cx="290513"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Text Box 25"/>
          <p:cNvSpPr txBox="1">
            <a:spLocks noChangeArrowheads="1"/>
          </p:cNvSpPr>
          <p:nvPr/>
        </p:nvSpPr>
        <p:spPr bwMode="auto">
          <a:xfrm>
            <a:off x="4748213" y="4970463"/>
            <a:ext cx="1414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1800" u="none">
                <a:latin typeface="Arial" charset="0"/>
                <a:ea typeface="宋体" charset="-122"/>
              </a:rPr>
              <a:t>Component Interface</a:t>
            </a:r>
          </a:p>
        </p:txBody>
      </p:sp>
      <p:sp>
        <p:nvSpPr>
          <p:cNvPr id="37898" name="Text Box 26"/>
          <p:cNvSpPr txBox="1">
            <a:spLocks noChangeArrowheads="1"/>
          </p:cNvSpPr>
          <p:nvPr/>
        </p:nvSpPr>
        <p:spPr bwMode="auto">
          <a:xfrm>
            <a:off x="914400" y="5981700"/>
            <a:ext cx="7620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800" i="1" u="none">
                <a:solidFill>
                  <a:schemeClr val="tx2"/>
                </a:solidFill>
                <a:latin typeface="Times New Roman" pitchFamily="18" charset="0"/>
                <a:ea typeface="宋体" charset="-122"/>
              </a:rPr>
              <a:t>OO Principles: Encapsulation and Modularity</a:t>
            </a:r>
            <a:endParaRPr lang="en-US" altLang="zh-CN" sz="2400" i="1" u="none">
              <a:solidFill>
                <a:schemeClr val="tx2"/>
              </a:solidFill>
              <a:latin typeface="Times New Roman" pitchFamily="18" charset="0"/>
              <a:ea typeface="宋体" charset="-122"/>
            </a:endParaRPr>
          </a:p>
        </p:txBody>
      </p:sp>
      <p:sp>
        <p:nvSpPr>
          <p:cNvPr id="37899" name="Rectangle 27"/>
          <p:cNvSpPr>
            <a:spLocks noGrp="1" noChangeArrowheads="1"/>
          </p:cNvSpPr>
          <p:nvPr>
            <p:ph type="title"/>
          </p:nvPr>
        </p:nvSpPr>
        <p:spPr/>
        <p:txBody>
          <a:bodyPr/>
          <a:lstStyle/>
          <a:p>
            <a:pPr eaLnBrk="1" hangingPunct="1"/>
            <a:r>
              <a:rPr lang="en-US" altLang="zh-CN" smtClean="0">
                <a:ea typeface="宋体" charset="-122"/>
              </a:rPr>
              <a:t>Subsystems and Components</a:t>
            </a:r>
          </a:p>
        </p:txBody>
      </p:sp>
      <p:sp>
        <p:nvSpPr>
          <p:cNvPr id="37900" name="Rectangle 28"/>
          <p:cNvSpPr>
            <a:spLocks noGrp="1" noChangeArrowheads="1"/>
          </p:cNvSpPr>
          <p:nvPr>
            <p:ph type="body" idx="1"/>
          </p:nvPr>
        </p:nvSpPr>
        <p:spPr/>
        <p:txBody>
          <a:bodyPr/>
          <a:lstStyle/>
          <a:p>
            <a:pPr eaLnBrk="1" hangingPunct="1"/>
            <a:r>
              <a:rPr lang="en-US" altLang="zh-CN" u="sng" dirty="0" smtClean="0">
                <a:ea typeface="宋体" charset="-122"/>
              </a:rPr>
              <a:t>Components</a:t>
            </a:r>
            <a:r>
              <a:rPr lang="en-US" altLang="zh-CN" dirty="0" smtClean="0">
                <a:ea typeface="宋体" charset="-122"/>
              </a:rPr>
              <a:t> are the </a:t>
            </a:r>
            <a:r>
              <a:rPr lang="en-US" altLang="zh-CN" u="sng" dirty="0" smtClean="0">
                <a:ea typeface="宋体" charset="-122"/>
              </a:rPr>
              <a:t>physical realization</a:t>
            </a:r>
            <a:r>
              <a:rPr lang="en-US" altLang="zh-CN" dirty="0" smtClean="0">
                <a:ea typeface="宋体" charset="-122"/>
              </a:rPr>
              <a:t> of an </a:t>
            </a:r>
            <a:r>
              <a:rPr lang="en-US" altLang="zh-CN" u="sng" dirty="0" smtClean="0">
                <a:ea typeface="宋体" charset="-122"/>
              </a:rPr>
              <a:t>abstraction</a:t>
            </a:r>
            <a:r>
              <a:rPr lang="en-US" altLang="zh-CN" dirty="0" smtClean="0">
                <a:ea typeface="宋体" charset="-122"/>
              </a:rPr>
              <a:t> in the design</a:t>
            </a:r>
          </a:p>
          <a:p>
            <a:pPr eaLnBrk="1" hangingPunct="1"/>
            <a:r>
              <a:rPr lang="en-US" altLang="zh-CN" dirty="0" smtClean="0">
                <a:ea typeface="宋体" charset="-122"/>
              </a:rPr>
              <a:t>Subsystems can be used to </a:t>
            </a:r>
            <a:r>
              <a:rPr lang="en-US" altLang="zh-CN" u="sng" dirty="0" smtClean="0">
                <a:ea typeface="宋体" charset="-122"/>
              </a:rPr>
              <a:t>represent the component</a:t>
            </a:r>
            <a:r>
              <a:rPr lang="en-US" altLang="zh-CN" dirty="0" smtClean="0">
                <a:ea typeface="宋体" charset="-122"/>
              </a:rPr>
              <a:t> in the design</a:t>
            </a: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p:txBody>
      </p:sp>
    </p:spTree>
    <p:extLst>
      <p:ext uri="{BB962C8B-B14F-4D97-AF65-F5344CB8AC3E}">
        <p14:creationId xmlns:p14="http://schemas.microsoft.com/office/powerpoint/2010/main" val="401063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5"/>
          <p:cNvSpPr>
            <a:spLocks noGrp="1" noChangeArrowheads="1"/>
          </p:cNvSpPr>
          <p:nvPr>
            <p:ph type="title"/>
          </p:nvPr>
        </p:nvSpPr>
        <p:spPr/>
        <p:txBody>
          <a:bodyPr>
            <a:normAutofit fontScale="90000"/>
          </a:bodyPr>
          <a:lstStyle/>
          <a:p>
            <a:pPr eaLnBrk="1" hangingPunct="1"/>
            <a:r>
              <a:rPr lang="en-US" altLang="zh-CN" smtClean="0">
                <a:ea typeface="宋体" charset="-122"/>
              </a:rPr>
              <a:t>Basic Concepts of Object Orientation</a:t>
            </a:r>
          </a:p>
        </p:txBody>
      </p:sp>
      <p:sp>
        <p:nvSpPr>
          <p:cNvPr id="38916" name="Rectangle 6"/>
          <p:cNvSpPr>
            <a:spLocks noGrp="1" noChangeArrowheads="1"/>
          </p:cNvSpPr>
          <p:nvPr>
            <p:ph type="body" idx="1"/>
          </p:nvPr>
        </p:nvSpPr>
        <p:spPr/>
        <p:txBody>
          <a:bodyPr/>
          <a:lstStyle/>
          <a:p>
            <a:pPr eaLnBrk="1" hangingPunct="1"/>
            <a:r>
              <a:rPr lang="en-US" altLang="zh-CN" smtClean="0">
                <a:solidFill>
                  <a:schemeClr val="folHlink"/>
                </a:solidFill>
                <a:ea typeface="宋体" charset="-122"/>
              </a:rPr>
              <a:t>Object</a:t>
            </a:r>
          </a:p>
          <a:p>
            <a:pPr eaLnBrk="1" hangingPunct="1"/>
            <a:r>
              <a:rPr lang="en-US" altLang="zh-CN" smtClean="0">
                <a:solidFill>
                  <a:schemeClr val="folHlink"/>
                </a:solidFill>
                <a:ea typeface="宋体" charset="-122"/>
              </a:rPr>
              <a:t>Class</a:t>
            </a:r>
          </a:p>
          <a:p>
            <a:pPr eaLnBrk="1" hangingPunct="1"/>
            <a:r>
              <a:rPr lang="en-US" altLang="zh-CN" smtClean="0">
                <a:solidFill>
                  <a:schemeClr val="folHlink"/>
                </a:solidFill>
                <a:ea typeface="宋体" charset="-122"/>
              </a:rPr>
              <a:t>Attribute</a:t>
            </a:r>
          </a:p>
          <a:p>
            <a:pPr eaLnBrk="1" hangingPunct="1"/>
            <a:r>
              <a:rPr lang="en-US" altLang="zh-CN" smtClean="0">
                <a:solidFill>
                  <a:schemeClr val="folHlink"/>
                </a:solidFill>
                <a:ea typeface="宋体" charset="-122"/>
              </a:rPr>
              <a:t>Operation</a:t>
            </a:r>
          </a:p>
          <a:p>
            <a:pPr eaLnBrk="1" hangingPunct="1"/>
            <a:r>
              <a:rPr lang="en-US" altLang="zh-CN" smtClean="0">
                <a:solidFill>
                  <a:schemeClr val="folHlink"/>
                </a:solidFill>
                <a:ea typeface="宋体" charset="-122"/>
              </a:rPr>
              <a:t>Interface (Polymorphism)</a:t>
            </a:r>
          </a:p>
          <a:p>
            <a:pPr eaLnBrk="1" hangingPunct="1"/>
            <a:r>
              <a:rPr lang="en-US" altLang="zh-CN" smtClean="0">
                <a:solidFill>
                  <a:schemeClr val="folHlink"/>
                </a:solidFill>
                <a:ea typeface="宋体" charset="-122"/>
              </a:rPr>
              <a:t>Component</a:t>
            </a:r>
          </a:p>
          <a:p>
            <a:pPr eaLnBrk="1" hangingPunct="1"/>
            <a:r>
              <a:rPr lang="en-US" altLang="zh-CN" smtClean="0">
                <a:solidFill>
                  <a:schemeClr val="folHlink"/>
                </a:solidFill>
                <a:ea typeface="宋体" charset="-122"/>
              </a:rPr>
              <a:t>Package</a:t>
            </a:r>
          </a:p>
          <a:p>
            <a:pPr eaLnBrk="1" hangingPunct="1"/>
            <a:r>
              <a:rPr lang="en-US" altLang="zh-CN" smtClean="0">
                <a:solidFill>
                  <a:schemeClr val="folHlink"/>
                </a:solidFill>
                <a:ea typeface="宋体" charset="-122"/>
              </a:rPr>
              <a:t>Subsystem </a:t>
            </a:r>
          </a:p>
          <a:p>
            <a:pPr eaLnBrk="1" hangingPunct="1"/>
            <a:r>
              <a:rPr lang="en-US" altLang="zh-CN" smtClean="0">
                <a:ea typeface="宋体" charset="-122"/>
              </a:rPr>
              <a:t>Relationships</a:t>
            </a:r>
          </a:p>
        </p:txBody>
      </p:sp>
    </p:spTree>
    <p:extLst>
      <p:ext uri="{BB962C8B-B14F-4D97-AF65-F5344CB8AC3E}">
        <p14:creationId xmlns:p14="http://schemas.microsoft.com/office/powerpoint/2010/main" val="4123845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28015" y="156239"/>
            <a:ext cx="8229600" cy="1143000"/>
          </a:xfrm>
        </p:spPr>
        <p:txBody>
          <a:bodyPr/>
          <a:lstStyle/>
          <a:p>
            <a:r>
              <a:rPr lang="en-US" altLang="zh-CN" dirty="0">
                <a:ea typeface="宋体" charset="-122"/>
              </a:rPr>
              <a:t>What Is Abstraction?</a:t>
            </a:r>
          </a:p>
        </p:txBody>
      </p:sp>
      <p:sp>
        <p:nvSpPr>
          <p:cNvPr id="136195" name="Rectangle 3"/>
          <p:cNvSpPr>
            <a:spLocks noGrp="1" noChangeArrowheads="1"/>
          </p:cNvSpPr>
          <p:nvPr>
            <p:ph type="body" idx="1"/>
          </p:nvPr>
        </p:nvSpPr>
        <p:spPr>
          <a:xfrm>
            <a:off x="398721" y="1170399"/>
            <a:ext cx="6496050" cy="5043488"/>
          </a:xfrm>
        </p:spPr>
        <p:txBody>
          <a:bodyPr>
            <a:normAutofit/>
          </a:bodyPr>
          <a:lstStyle/>
          <a:p>
            <a:pPr marL="365760" lvl="1" indent="-256032" fontAlgn="base">
              <a:lnSpc>
                <a:spcPct val="80000"/>
              </a:lnSpc>
              <a:spcBef>
                <a:spcPts val="400"/>
              </a:spcBef>
              <a:buSzPct val="68000"/>
              <a:buFont typeface="Wingdings 3"/>
              <a:buChar char=""/>
            </a:pPr>
            <a:r>
              <a:rPr lang="en-US" altLang="zh-CN" sz="3200" dirty="0">
                <a:ea typeface="宋体" charset="-122"/>
              </a:rPr>
              <a:t>The essential characteristics of an entity that distinguishes it from all other kinds of entities. </a:t>
            </a:r>
          </a:p>
          <a:p>
            <a:pPr marL="365760" lvl="1" indent="-256032" fontAlgn="base">
              <a:lnSpc>
                <a:spcPct val="80000"/>
              </a:lnSpc>
              <a:spcBef>
                <a:spcPts val="400"/>
              </a:spcBef>
              <a:buSzPct val="68000"/>
              <a:buFont typeface="Wingdings 3"/>
              <a:buChar char=""/>
            </a:pPr>
            <a:r>
              <a:rPr lang="en-US" altLang="zh-CN" sz="3200" dirty="0">
                <a:ea typeface="宋体" charset="-122"/>
              </a:rPr>
              <a:t>Defines a boundary relative to the perspective of the viewer. </a:t>
            </a:r>
          </a:p>
          <a:p>
            <a:pPr marL="365760" lvl="1" indent="-256032" fontAlgn="base">
              <a:lnSpc>
                <a:spcPct val="80000"/>
              </a:lnSpc>
              <a:spcBef>
                <a:spcPts val="400"/>
              </a:spcBef>
              <a:buSzPct val="68000"/>
              <a:buFont typeface="Wingdings 3"/>
              <a:buChar char=""/>
            </a:pPr>
            <a:r>
              <a:rPr lang="en-US" altLang="zh-CN" sz="3200" dirty="0">
                <a:ea typeface="宋体" charset="-122"/>
              </a:rPr>
              <a:t>Is not a concrete manifestation, denotes the ideal essence of something.</a:t>
            </a:r>
          </a:p>
          <a:p>
            <a:pPr fontAlgn="base">
              <a:lnSpc>
                <a:spcPct val="80000"/>
              </a:lnSpc>
            </a:pPr>
            <a:endParaRPr lang="en-US" altLang="zh-CN" dirty="0">
              <a:ea typeface="宋体" charset="-122"/>
            </a:endParaRPr>
          </a:p>
        </p:txBody>
      </p:sp>
      <p:grpSp>
        <p:nvGrpSpPr>
          <p:cNvPr id="136196" name="Group 4"/>
          <p:cNvGrpSpPr>
            <a:grpSpLocks/>
          </p:cNvGrpSpPr>
          <p:nvPr/>
        </p:nvGrpSpPr>
        <p:grpSpPr bwMode="auto">
          <a:xfrm>
            <a:off x="7329488" y="990600"/>
            <a:ext cx="1509712" cy="1033463"/>
            <a:chOff x="805" y="840"/>
            <a:chExt cx="4103" cy="2806"/>
          </a:xfrm>
        </p:grpSpPr>
        <p:grpSp>
          <p:nvGrpSpPr>
            <p:cNvPr id="136197" name="Group 5"/>
            <p:cNvGrpSpPr>
              <a:grpSpLocks/>
            </p:cNvGrpSpPr>
            <p:nvPr/>
          </p:nvGrpSpPr>
          <p:grpSpPr bwMode="auto">
            <a:xfrm>
              <a:off x="814" y="1788"/>
              <a:ext cx="978" cy="1858"/>
              <a:chOff x="814" y="1788"/>
              <a:chExt cx="978" cy="1858"/>
            </a:xfrm>
          </p:grpSpPr>
          <p:sp>
            <p:nvSpPr>
              <p:cNvPr id="136198" name="Rectangle 6"/>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6199" name="Freeform 7"/>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6200" name="Freeform 8"/>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36201" name="Group 9"/>
            <p:cNvGrpSpPr>
              <a:grpSpLocks/>
            </p:cNvGrpSpPr>
            <p:nvPr/>
          </p:nvGrpSpPr>
          <p:grpSpPr bwMode="auto">
            <a:xfrm>
              <a:off x="3925" y="1788"/>
              <a:ext cx="979" cy="1858"/>
              <a:chOff x="3925" y="1788"/>
              <a:chExt cx="979" cy="1858"/>
            </a:xfrm>
          </p:grpSpPr>
          <p:sp>
            <p:nvSpPr>
              <p:cNvPr id="136202" name="Rectangle 10"/>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6203" name="Freeform 11"/>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6204" name="Freeform 12"/>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36205" name="Group 13"/>
            <p:cNvGrpSpPr>
              <a:grpSpLocks/>
            </p:cNvGrpSpPr>
            <p:nvPr/>
          </p:nvGrpSpPr>
          <p:grpSpPr bwMode="auto">
            <a:xfrm>
              <a:off x="805" y="840"/>
              <a:ext cx="4103" cy="838"/>
              <a:chOff x="805" y="840"/>
              <a:chExt cx="4103" cy="838"/>
            </a:xfrm>
          </p:grpSpPr>
          <p:sp>
            <p:nvSpPr>
              <p:cNvPr id="136206" name="Rectangle 14"/>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6207" name="Freeform 15"/>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36208" name="Group 16"/>
            <p:cNvGrpSpPr>
              <a:grpSpLocks/>
            </p:cNvGrpSpPr>
            <p:nvPr/>
          </p:nvGrpSpPr>
          <p:grpSpPr bwMode="auto">
            <a:xfrm>
              <a:off x="1899" y="1792"/>
              <a:ext cx="906" cy="1850"/>
              <a:chOff x="1910" y="1792"/>
              <a:chExt cx="906" cy="1850"/>
            </a:xfrm>
          </p:grpSpPr>
          <p:sp>
            <p:nvSpPr>
              <p:cNvPr id="136209" name="Rectangle 17"/>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6210" name="Freeform 18"/>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6211" name="Freeform 19"/>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36212" name="Group 20"/>
            <p:cNvGrpSpPr>
              <a:grpSpLocks/>
            </p:cNvGrpSpPr>
            <p:nvPr/>
          </p:nvGrpSpPr>
          <p:grpSpPr bwMode="auto">
            <a:xfrm>
              <a:off x="2912" y="1792"/>
              <a:ext cx="906" cy="1854"/>
              <a:chOff x="2966" y="1792"/>
              <a:chExt cx="906" cy="1854"/>
            </a:xfrm>
          </p:grpSpPr>
          <p:sp>
            <p:nvSpPr>
              <p:cNvPr id="136213" name="Rectangle 21"/>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6214" name="Freeform 22"/>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6215" name="Freeform 23"/>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sp>
        <p:nvSpPr>
          <p:cNvPr id="136216" name="Rectangle 24"/>
          <p:cNvSpPr>
            <a:spLocks noChangeArrowheads="1"/>
          </p:cNvSpPr>
          <p:nvPr/>
        </p:nvSpPr>
        <p:spPr bwMode="auto">
          <a:xfrm>
            <a:off x="7258050" y="1252538"/>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Tree>
    <p:extLst>
      <p:ext uri="{BB962C8B-B14F-4D97-AF65-F5344CB8AC3E}">
        <p14:creationId xmlns:p14="http://schemas.microsoft.com/office/powerpoint/2010/main" val="4067709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7"/>
          <p:cNvSpPr>
            <a:spLocks noGrp="1" noChangeArrowheads="1"/>
          </p:cNvSpPr>
          <p:nvPr>
            <p:ph type="title"/>
          </p:nvPr>
        </p:nvSpPr>
        <p:spPr/>
        <p:txBody>
          <a:bodyPr/>
          <a:lstStyle/>
          <a:p>
            <a:pPr eaLnBrk="1" hangingPunct="1"/>
            <a:r>
              <a:rPr lang="en-US" altLang="zh-CN" smtClean="0">
                <a:ea typeface="宋体" charset="-122"/>
              </a:rPr>
              <a:t>Relationships</a:t>
            </a:r>
          </a:p>
        </p:txBody>
      </p:sp>
      <p:sp>
        <p:nvSpPr>
          <p:cNvPr id="39940" name="Rectangle 8"/>
          <p:cNvSpPr>
            <a:spLocks noGrp="1" noChangeArrowheads="1"/>
          </p:cNvSpPr>
          <p:nvPr>
            <p:ph type="body" idx="1"/>
          </p:nvPr>
        </p:nvSpPr>
        <p:spPr>
          <a:xfrm>
            <a:off x="419100" y="1309878"/>
            <a:ext cx="8229600" cy="4525963"/>
          </a:xfrm>
        </p:spPr>
        <p:txBody>
          <a:bodyPr/>
          <a:lstStyle/>
          <a:p>
            <a:pPr eaLnBrk="1" hangingPunct="1"/>
            <a:r>
              <a:rPr lang="en-US" altLang="zh-CN" dirty="0" smtClean="0">
                <a:ea typeface="宋体" charset="-122"/>
              </a:rPr>
              <a:t>Association</a:t>
            </a:r>
          </a:p>
          <a:p>
            <a:pPr lvl="1" eaLnBrk="1" hangingPunct="1"/>
            <a:r>
              <a:rPr lang="en-US" altLang="zh-CN" dirty="0" smtClean="0">
                <a:ea typeface="宋体" charset="-122"/>
              </a:rPr>
              <a:t>Aggregation</a:t>
            </a:r>
          </a:p>
          <a:p>
            <a:pPr lvl="1" eaLnBrk="1" hangingPunct="1"/>
            <a:r>
              <a:rPr lang="en-US" altLang="zh-CN" dirty="0" smtClean="0">
                <a:ea typeface="宋体" charset="-122"/>
              </a:rPr>
              <a:t>Composition</a:t>
            </a:r>
          </a:p>
          <a:p>
            <a:pPr eaLnBrk="1" hangingPunct="1"/>
            <a:r>
              <a:rPr lang="en-US" altLang="zh-CN" dirty="0" smtClean="0">
                <a:ea typeface="宋体" charset="-122"/>
              </a:rPr>
              <a:t>Dependency</a:t>
            </a:r>
          </a:p>
          <a:p>
            <a:pPr eaLnBrk="1" hangingPunct="1"/>
            <a:r>
              <a:rPr lang="en-US" altLang="zh-CN" dirty="0" smtClean="0">
                <a:ea typeface="宋体" charset="-122"/>
              </a:rPr>
              <a:t>Generalization</a:t>
            </a:r>
          </a:p>
          <a:p>
            <a:pPr eaLnBrk="1" hangingPunct="1"/>
            <a:r>
              <a:rPr lang="en-US" altLang="zh-CN" dirty="0" smtClean="0">
                <a:ea typeface="宋体" charset="-122"/>
              </a:rPr>
              <a:t>Realization</a:t>
            </a:r>
          </a:p>
        </p:txBody>
      </p:sp>
    </p:spTree>
    <p:extLst>
      <p:ext uri="{BB962C8B-B14F-4D97-AF65-F5344CB8AC3E}">
        <p14:creationId xmlns:p14="http://schemas.microsoft.com/office/powerpoint/2010/main" val="1188139905"/>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4"/>
          <p:cNvGrpSpPr>
            <a:grpSpLocks/>
          </p:cNvGrpSpPr>
          <p:nvPr/>
        </p:nvGrpSpPr>
        <p:grpSpPr bwMode="auto">
          <a:xfrm>
            <a:off x="228600" y="1981200"/>
            <a:ext cx="6400800" cy="3536950"/>
            <a:chOff x="-96" y="1248"/>
            <a:chExt cx="4032" cy="2228"/>
          </a:xfrm>
        </p:grpSpPr>
        <p:grpSp>
          <p:nvGrpSpPr>
            <p:cNvPr id="40981" name="Group 5"/>
            <p:cNvGrpSpPr>
              <a:grpSpLocks/>
            </p:cNvGrpSpPr>
            <p:nvPr/>
          </p:nvGrpSpPr>
          <p:grpSpPr bwMode="auto">
            <a:xfrm>
              <a:off x="48" y="1872"/>
              <a:ext cx="1296" cy="624"/>
              <a:chOff x="4224" y="2544"/>
              <a:chExt cx="1248" cy="808"/>
            </a:xfrm>
          </p:grpSpPr>
          <p:sp>
            <p:nvSpPr>
              <p:cNvPr id="40995" name="Rectangle 6"/>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0996" name="Text Box 7"/>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400" u="none">
                    <a:latin typeface="Arial" charset="0"/>
                    <a:ea typeface="宋体" charset="-122"/>
                  </a:rPr>
                  <a:t>Professor</a:t>
                </a:r>
              </a:p>
            </p:txBody>
          </p:sp>
          <p:sp>
            <p:nvSpPr>
              <p:cNvPr id="40997" name="Line 8"/>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98" name="Line 9"/>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nvGrpSpPr>
            <p:cNvPr id="40982" name="Group 10"/>
            <p:cNvGrpSpPr>
              <a:grpSpLocks/>
            </p:cNvGrpSpPr>
            <p:nvPr/>
          </p:nvGrpSpPr>
          <p:grpSpPr bwMode="auto">
            <a:xfrm>
              <a:off x="2640" y="1824"/>
              <a:ext cx="1296" cy="624"/>
              <a:chOff x="4224" y="2544"/>
              <a:chExt cx="1248" cy="808"/>
            </a:xfrm>
          </p:grpSpPr>
          <p:sp>
            <p:nvSpPr>
              <p:cNvPr id="40991" name="Rectangle 11"/>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0992" name="Text Box 12"/>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u="none">
                    <a:latin typeface="Arial" charset="0"/>
                    <a:ea typeface="宋体" charset="-122"/>
                  </a:rPr>
                  <a:t>University</a:t>
                </a:r>
              </a:p>
            </p:txBody>
          </p:sp>
          <p:sp>
            <p:nvSpPr>
              <p:cNvPr id="40993" name="Line 13"/>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94" name="Line 14"/>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sp>
          <p:nvSpPr>
            <p:cNvPr id="40983" name="Line 15"/>
            <p:cNvSpPr>
              <a:spLocks noChangeShapeType="1"/>
            </p:cNvSpPr>
            <p:nvPr/>
          </p:nvSpPr>
          <p:spPr bwMode="auto">
            <a:xfrm>
              <a:off x="1296" y="2208"/>
              <a:ext cx="1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84" name="Text Box 16"/>
            <p:cNvSpPr txBox="1">
              <a:spLocks noChangeArrowheads="1"/>
            </p:cNvSpPr>
            <p:nvPr/>
          </p:nvSpPr>
          <p:spPr bwMode="auto">
            <a:xfrm>
              <a:off x="1584" y="1920"/>
              <a:ext cx="99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i="1" u="none">
                  <a:latin typeface="Times New Roman" pitchFamily="18" charset="0"/>
                  <a:ea typeface="宋体" charset="-122"/>
                </a:rPr>
                <a:t>Works for</a:t>
              </a:r>
            </a:p>
          </p:txBody>
        </p:sp>
        <p:sp>
          <p:nvSpPr>
            <p:cNvPr id="40985" name="Text Box 17"/>
            <p:cNvSpPr txBox="1">
              <a:spLocks noChangeArrowheads="1"/>
            </p:cNvSpPr>
            <p:nvPr/>
          </p:nvSpPr>
          <p:spPr bwMode="auto">
            <a:xfrm>
              <a:off x="-96" y="3216"/>
              <a:ext cx="134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Class</a:t>
              </a:r>
            </a:p>
          </p:txBody>
        </p:sp>
        <p:sp>
          <p:nvSpPr>
            <p:cNvPr id="40986" name="Line 18"/>
            <p:cNvSpPr>
              <a:spLocks noChangeShapeType="1"/>
            </p:cNvSpPr>
            <p:nvPr/>
          </p:nvSpPr>
          <p:spPr bwMode="auto">
            <a:xfrm flipV="1">
              <a:off x="576" y="2544"/>
              <a:ext cx="240" cy="6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87" name="Text Box 19"/>
            <p:cNvSpPr txBox="1">
              <a:spLocks noChangeArrowheads="1"/>
            </p:cNvSpPr>
            <p:nvPr/>
          </p:nvSpPr>
          <p:spPr bwMode="auto">
            <a:xfrm>
              <a:off x="1248" y="2736"/>
              <a:ext cx="134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Association</a:t>
              </a:r>
            </a:p>
          </p:txBody>
        </p:sp>
        <p:sp>
          <p:nvSpPr>
            <p:cNvPr id="40988" name="Line 20"/>
            <p:cNvSpPr>
              <a:spLocks noChangeShapeType="1"/>
            </p:cNvSpPr>
            <p:nvPr/>
          </p:nvSpPr>
          <p:spPr bwMode="auto">
            <a:xfrm flipV="1">
              <a:off x="1920" y="2208"/>
              <a:ext cx="192" cy="48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89" name="Text Box 21"/>
            <p:cNvSpPr txBox="1">
              <a:spLocks noChangeArrowheads="1"/>
            </p:cNvSpPr>
            <p:nvPr/>
          </p:nvSpPr>
          <p:spPr bwMode="auto">
            <a:xfrm>
              <a:off x="624" y="1248"/>
              <a:ext cx="134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Association Name</a:t>
              </a:r>
            </a:p>
          </p:txBody>
        </p:sp>
        <p:sp>
          <p:nvSpPr>
            <p:cNvPr id="40990" name="Line 22"/>
            <p:cNvSpPr>
              <a:spLocks noChangeShapeType="1"/>
            </p:cNvSpPr>
            <p:nvPr/>
          </p:nvSpPr>
          <p:spPr bwMode="auto">
            <a:xfrm>
              <a:off x="1344" y="1584"/>
              <a:ext cx="432" cy="33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nvGrpSpPr>
          <p:cNvPr id="40963" name="Group 23"/>
          <p:cNvGrpSpPr>
            <a:grpSpLocks/>
          </p:cNvGrpSpPr>
          <p:nvPr/>
        </p:nvGrpSpPr>
        <p:grpSpPr bwMode="auto">
          <a:xfrm>
            <a:off x="2286000" y="5181600"/>
            <a:ext cx="2057400" cy="990600"/>
            <a:chOff x="4224" y="2544"/>
            <a:chExt cx="1248" cy="808"/>
          </a:xfrm>
        </p:grpSpPr>
        <p:sp>
          <p:nvSpPr>
            <p:cNvPr id="40977" name="Rectangle 24"/>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0978" name="Text Box 25"/>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400" u="none">
                  <a:latin typeface="Arial" charset="0"/>
                  <a:ea typeface="宋体" charset="-122"/>
                </a:rPr>
                <a:t>Professor</a:t>
              </a:r>
            </a:p>
          </p:txBody>
        </p:sp>
        <p:sp>
          <p:nvSpPr>
            <p:cNvPr id="40979" name="Line 26"/>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80" name="Line 27"/>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nvGrpSpPr>
          <p:cNvPr id="40964" name="Group 28"/>
          <p:cNvGrpSpPr>
            <a:grpSpLocks/>
          </p:cNvGrpSpPr>
          <p:nvPr/>
        </p:nvGrpSpPr>
        <p:grpSpPr bwMode="auto">
          <a:xfrm>
            <a:off x="6858000" y="5105400"/>
            <a:ext cx="2057400" cy="990600"/>
            <a:chOff x="4224" y="2544"/>
            <a:chExt cx="1248" cy="808"/>
          </a:xfrm>
        </p:grpSpPr>
        <p:sp>
          <p:nvSpPr>
            <p:cNvPr id="40973" name="Rectangle 29"/>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0974" name="Text Box 30"/>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u="none">
                  <a:latin typeface="Arial" charset="0"/>
                  <a:ea typeface="宋体" charset="-122"/>
                </a:rPr>
                <a:t>University</a:t>
              </a:r>
            </a:p>
          </p:txBody>
        </p:sp>
        <p:sp>
          <p:nvSpPr>
            <p:cNvPr id="40975" name="Line 31"/>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76" name="Line 32"/>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sp>
        <p:nvSpPr>
          <p:cNvPr id="40965" name="Line 33"/>
          <p:cNvSpPr>
            <a:spLocks noChangeShapeType="1"/>
          </p:cNvSpPr>
          <p:nvPr/>
        </p:nvSpPr>
        <p:spPr bwMode="auto">
          <a:xfrm>
            <a:off x="4343400" y="5715000"/>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66" name="Text Box 34"/>
          <p:cNvSpPr txBox="1">
            <a:spLocks noChangeArrowheads="1"/>
          </p:cNvSpPr>
          <p:nvPr/>
        </p:nvSpPr>
        <p:spPr bwMode="auto">
          <a:xfrm>
            <a:off x="5334000" y="56388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r">
              <a:spcBef>
                <a:spcPct val="50000"/>
              </a:spcBef>
            </a:pPr>
            <a:r>
              <a:rPr lang="en-US" altLang="zh-CN" sz="2000" u="none">
                <a:latin typeface="Times New Roman" pitchFamily="18" charset="0"/>
                <a:ea typeface="宋体" charset="-122"/>
              </a:rPr>
              <a:t>Employer</a:t>
            </a:r>
          </a:p>
        </p:txBody>
      </p:sp>
      <p:sp>
        <p:nvSpPr>
          <p:cNvPr id="40967" name="Text Box 35"/>
          <p:cNvSpPr txBox="1">
            <a:spLocks noChangeArrowheads="1"/>
          </p:cNvSpPr>
          <p:nvPr/>
        </p:nvSpPr>
        <p:spPr bwMode="auto">
          <a:xfrm>
            <a:off x="4267200" y="56388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latin typeface="Times New Roman" pitchFamily="18" charset="0"/>
                <a:ea typeface="宋体" charset="-122"/>
              </a:rPr>
              <a:t>Employee</a:t>
            </a:r>
          </a:p>
        </p:txBody>
      </p:sp>
      <p:sp>
        <p:nvSpPr>
          <p:cNvPr id="40968" name="Text Box 36"/>
          <p:cNvSpPr txBox="1">
            <a:spLocks noChangeArrowheads="1"/>
          </p:cNvSpPr>
          <p:nvPr/>
        </p:nvSpPr>
        <p:spPr bwMode="auto">
          <a:xfrm>
            <a:off x="4572000" y="449580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Role Names</a:t>
            </a:r>
          </a:p>
        </p:txBody>
      </p:sp>
      <p:sp>
        <p:nvSpPr>
          <p:cNvPr id="40969" name="Line 37"/>
          <p:cNvSpPr>
            <a:spLocks noChangeShapeType="1"/>
          </p:cNvSpPr>
          <p:nvPr/>
        </p:nvSpPr>
        <p:spPr bwMode="auto">
          <a:xfrm>
            <a:off x="5715000" y="5029200"/>
            <a:ext cx="685800" cy="533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70" name="Line 38"/>
          <p:cNvSpPr>
            <a:spLocks noChangeShapeType="1"/>
          </p:cNvSpPr>
          <p:nvPr/>
        </p:nvSpPr>
        <p:spPr bwMode="auto">
          <a:xfrm flipH="1">
            <a:off x="4876800" y="4953000"/>
            <a:ext cx="4572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0971" name="Rectangle 39"/>
          <p:cNvSpPr>
            <a:spLocks noGrp="1" noChangeArrowheads="1"/>
          </p:cNvSpPr>
          <p:nvPr>
            <p:ph type="title"/>
          </p:nvPr>
        </p:nvSpPr>
        <p:spPr/>
        <p:txBody>
          <a:bodyPr/>
          <a:lstStyle/>
          <a:p>
            <a:pPr eaLnBrk="1" hangingPunct="1"/>
            <a:r>
              <a:rPr lang="en-US" altLang="zh-CN" smtClean="0">
                <a:ea typeface="宋体" charset="-122"/>
              </a:rPr>
              <a:t>Relationships: Association</a:t>
            </a:r>
          </a:p>
        </p:txBody>
      </p:sp>
      <p:sp>
        <p:nvSpPr>
          <p:cNvPr id="40972" name="Rectangle 40"/>
          <p:cNvSpPr>
            <a:spLocks noGrp="1" noChangeArrowheads="1"/>
          </p:cNvSpPr>
          <p:nvPr>
            <p:ph type="body" idx="1"/>
          </p:nvPr>
        </p:nvSpPr>
        <p:spPr/>
        <p:txBody>
          <a:bodyPr/>
          <a:lstStyle/>
          <a:p>
            <a:pPr eaLnBrk="1" hangingPunct="1"/>
            <a:r>
              <a:rPr lang="en-US" altLang="zh-CN" smtClean="0">
                <a:ea typeface="宋体" charset="-122"/>
              </a:rPr>
              <a:t>Models a semantic connection among classes</a:t>
            </a:r>
          </a:p>
        </p:txBody>
      </p:sp>
    </p:spTree>
    <p:extLst>
      <p:ext uri="{BB962C8B-B14F-4D97-AF65-F5344CB8AC3E}">
        <p14:creationId xmlns:p14="http://schemas.microsoft.com/office/powerpoint/2010/main" val="2461616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p:cNvGrpSpPr>
            <a:grpSpLocks/>
          </p:cNvGrpSpPr>
          <p:nvPr/>
        </p:nvGrpSpPr>
        <p:grpSpPr bwMode="auto">
          <a:xfrm>
            <a:off x="1295400" y="4171950"/>
            <a:ext cx="2057400" cy="990600"/>
            <a:chOff x="4224" y="2544"/>
            <a:chExt cx="1248" cy="808"/>
          </a:xfrm>
        </p:grpSpPr>
        <p:sp>
          <p:nvSpPr>
            <p:cNvPr id="42002" name="Rectangle 5"/>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2003" name="Text Box 6"/>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400" u="none" dirty="0" smtClean="0">
                  <a:latin typeface="Arial" charset="0"/>
                  <a:ea typeface="宋体" charset="-122"/>
                </a:rPr>
                <a:t>Company</a:t>
              </a:r>
              <a:endParaRPr lang="en-US" altLang="zh-CN" sz="2400" u="none" dirty="0">
                <a:latin typeface="Arial" charset="0"/>
                <a:ea typeface="宋体" charset="-122"/>
              </a:endParaRPr>
            </a:p>
          </p:txBody>
        </p:sp>
        <p:sp>
          <p:nvSpPr>
            <p:cNvPr id="42004" name="Line 7"/>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2005" name="Line 8"/>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nvGrpSpPr>
          <p:cNvPr id="41987" name="Group 9"/>
          <p:cNvGrpSpPr>
            <a:grpSpLocks/>
          </p:cNvGrpSpPr>
          <p:nvPr/>
        </p:nvGrpSpPr>
        <p:grpSpPr bwMode="auto">
          <a:xfrm>
            <a:off x="5410200" y="4095750"/>
            <a:ext cx="2057400" cy="990600"/>
            <a:chOff x="4224" y="2544"/>
            <a:chExt cx="1248" cy="808"/>
          </a:xfrm>
        </p:grpSpPr>
        <p:sp>
          <p:nvSpPr>
            <p:cNvPr id="41998" name="Rectangle 10"/>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1999" name="Text Box 11"/>
            <p:cNvSpPr txBox="1">
              <a:spLocks noChangeArrowheads="1"/>
            </p:cNvSpPr>
            <p:nvPr/>
          </p:nvSpPr>
          <p:spPr bwMode="auto">
            <a:xfrm>
              <a:off x="4344" y="2591"/>
              <a:ext cx="1008"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u="none" dirty="0" smtClean="0">
                  <a:latin typeface="Arial" charset="0"/>
                  <a:ea typeface="宋体" charset="-122"/>
                </a:rPr>
                <a:t>Employee</a:t>
              </a:r>
              <a:endParaRPr lang="en-US" altLang="zh-CN" sz="2400" u="none" dirty="0">
                <a:latin typeface="Arial" charset="0"/>
                <a:ea typeface="宋体" charset="-122"/>
              </a:endParaRPr>
            </a:p>
          </p:txBody>
        </p:sp>
        <p:sp>
          <p:nvSpPr>
            <p:cNvPr id="42000" name="Line 12"/>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2001" name="Line 13"/>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sp>
        <p:nvSpPr>
          <p:cNvPr id="41988" name="Line 14"/>
          <p:cNvSpPr>
            <a:spLocks noChangeShapeType="1"/>
          </p:cNvSpPr>
          <p:nvPr/>
        </p:nvSpPr>
        <p:spPr bwMode="auto">
          <a:xfrm>
            <a:off x="3733800" y="470535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1989" name="Text Box 15"/>
          <p:cNvSpPr txBox="1">
            <a:spLocks noChangeArrowheads="1"/>
          </p:cNvSpPr>
          <p:nvPr/>
        </p:nvSpPr>
        <p:spPr bwMode="auto">
          <a:xfrm>
            <a:off x="128588" y="2800350"/>
            <a:ext cx="1676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Whole</a:t>
            </a:r>
          </a:p>
        </p:txBody>
      </p:sp>
      <p:sp>
        <p:nvSpPr>
          <p:cNvPr id="41990" name="Line 16"/>
          <p:cNvSpPr>
            <a:spLocks noChangeShapeType="1"/>
          </p:cNvSpPr>
          <p:nvPr/>
        </p:nvSpPr>
        <p:spPr bwMode="auto">
          <a:xfrm>
            <a:off x="1066800" y="3257550"/>
            <a:ext cx="838200" cy="838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1991" name="Text Box 17"/>
          <p:cNvSpPr txBox="1">
            <a:spLocks noChangeArrowheads="1"/>
          </p:cNvSpPr>
          <p:nvPr/>
        </p:nvSpPr>
        <p:spPr bwMode="auto">
          <a:xfrm>
            <a:off x="3200400" y="554355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Aggregation</a:t>
            </a:r>
          </a:p>
        </p:txBody>
      </p:sp>
      <p:sp>
        <p:nvSpPr>
          <p:cNvPr id="41992" name="Line 18"/>
          <p:cNvSpPr>
            <a:spLocks noChangeShapeType="1"/>
          </p:cNvSpPr>
          <p:nvPr/>
        </p:nvSpPr>
        <p:spPr bwMode="auto">
          <a:xfrm flipV="1">
            <a:off x="4267200" y="4705350"/>
            <a:ext cx="304800" cy="762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1993" name="Text Box 19"/>
          <p:cNvSpPr txBox="1">
            <a:spLocks noChangeArrowheads="1"/>
          </p:cNvSpPr>
          <p:nvPr/>
        </p:nvSpPr>
        <p:spPr bwMode="auto">
          <a:xfrm>
            <a:off x="6781800" y="280035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Part</a:t>
            </a:r>
          </a:p>
        </p:txBody>
      </p:sp>
      <p:sp>
        <p:nvSpPr>
          <p:cNvPr id="41994" name="Line 20"/>
          <p:cNvSpPr>
            <a:spLocks noChangeShapeType="1"/>
          </p:cNvSpPr>
          <p:nvPr/>
        </p:nvSpPr>
        <p:spPr bwMode="auto">
          <a:xfrm flipH="1">
            <a:off x="7010400" y="3333750"/>
            <a:ext cx="7620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1995" name="AutoShape 21"/>
          <p:cNvSpPr>
            <a:spLocks noChangeArrowheads="1"/>
          </p:cNvSpPr>
          <p:nvPr/>
        </p:nvSpPr>
        <p:spPr bwMode="auto">
          <a:xfrm>
            <a:off x="3352800" y="4552950"/>
            <a:ext cx="381000" cy="304800"/>
          </a:xfrm>
          <a:prstGeom prst="diamond">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ea typeface="宋体" charset="-122"/>
            </a:endParaRPr>
          </a:p>
        </p:txBody>
      </p:sp>
      <p:sp>
        <p:nvSpPr>
          <p:cNvPr id="41996" name="Rectangle 22"/>
          <p:cNvSpPr>
            <a:spLocks noGrp="1" noChangeArrowheads="1"/>
          </p:cNvSpPr>
          <p:nvPr>
            <p:ph type="title"/>
          </p:nvPr>
        </p:nvSpPr>
        <p:spPr/>
        <p:txBody>
          <a:bodyPr/>
          <a:lstStyle/>
          <a:p>
            <a:pPr eaLnBrk="1" hangingPunct="1"/>
            <a:r>
              <a:rPr lang="en-US" altLang="zh-CN" smtClean="0">
                <a:ea typeface="宋体" charset="-122"/>
              </a:rPr>
              <a:t>Relationships: Aggregation</a:t>
            </a:r>
          </a:p>
        </p:txBody>
      </p:sp>
      <p:sp>
        <p:nvSpPr>
          <p:cNvPr id="41997" name="Rectangle 23"/>
          <p:cNvSpPr>
            <a:spLocks noGrp="1" noChangeArrowheads="1"/>
          </p:cNvSpPr>
          <p:nvPr>
            <p:ph type="body" idx="1"/>
          </p:nvPr>
        </p:nvSpPr>
        <p:spPr/>
        <p:txBody>
          <a:bodyPr/>
          <a:lstStyle/>
          <a:p>
            <a:pPr eaLnBrk="1" hangingPunct="1"/>
            <a:r>
              <a:rPr lang="en-US" altLang="zh-CN" dirty="0" smtClean="0">
                <a:ea typeface="宋体" charset="-122"/>
              </a:rPr>
              <a:t>A special form of association that models a whole-part relationship between an aggregate (the whole) and its parts</a:t>
            </a:r>
          </a:p>
        </p:txBody>
      </p:sp>
    </p:spTree>
    <p:extLst>
      <p:ext uri="{BB962C8B-B14F-4D97-AF65-F5344CB8AC3E}">
        <p14:creationId xmlns:p14="http://schemas.microsoft.com/office/powerpoint/2010/main" val="409522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4"/>
          <p:cNvGrpSpPr>
            <a:grpSpLocks/>
          </p:cNvGrpSpPr>
          <p:nvPr/>
        </p:nvGrpSpPr>
        <p:grpSpPr bwMode="auto">
          <a:xfrm>
            <a:off x="1524000" y="4133850"/>
            <a:ext cx="2057400" cy="990600"/>
            <a:chOff x="4224" y="2544"/>
            <a:chExt cx="1248" cy="808"/>
          </a:xfrm>
        </p:grpSpPr>
        <p:sp>
          <p:nvSpPr>
            <p:cNvPr id="43026" name="Rectangle 5"/>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3027" name="Text Box 6"/>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u="none" dirty="0" smtClean="0">
                  <a:latin typeface="Arial" charset="0"/>
                  <a:ea typeface="宋体" charset="-122"/>
                </a:rPr>
                <a:t>Order</a:t>
              </a:r>
              <a:endParaRPr lang="en-US" altLang="zh-CN" sz="2400" u="none" dirty="0">
                <a:latin typeface="Arial" charset="0"/>
                <a:ea typeface="宋体" charset="-122"/>
              </a:endParaRPr>
            </a:p>
          </p:txBody>
        </p:sp>
        <p:sp>
          <p:nvSpPr>
            <p:cNvPr id="43028" name="Line 7"/>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3029" name="Line 8"/>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nvGrpSpPr>
          <p:cNvPr id="43011" name="Group 9"/>
          <p:cNvGrpSpPr>
            <a:grpSpLocks/>
          </p:cNvGrpSpPr>
          <p:nvPr/>
        </p:nvGrpSpPr>
        <p:grpSpPr bwMode="auto">
          <a:xfrm>
            <a:off x="5638800" y="4057650"/>
            <a:ext cx="2057400" cy="990600"/>
            <a:chOff x="4224" y="2544"/>
            <a:chExt cx="1248" cy="808"/>
          </a:xfrm>
        </p:grpSpPr>
        <p:sp>
          <p:nvSpPr>
            <p:cNvPr id="43022" name="Rectangle 10"/>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3023" name="Text Box 11"/>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u="none" dirty="0" smtClean="0">
                  <a:latin typeface="Arial" charset="0"/>
                  <a:ea typeface="宋体" charset="-122"/>
                </a:rPr>
                <a:t>Item</a:t>
              </a:r>
              <a:endParaRPr lang="en-US" altLang="zh-CN" sz="2400" u="none" dirty="0">
                <a:latin typeface="Arial" charset="0"/>
                <a:ea typeface="宋体" charset="-122"/>
              </a:endParaRPr>
            </a:p>
          </p:txBody>
        </p:sp>
        <p:sp>
          <p:nvSpPr>
            <p:cNvPr id="43024" name="Line 12"/>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3025" name="Line 13"/>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sp>
        <p:nvSpPr>
          <p:cNvPr id="43012" name="Line 14"/>
          <p:cNvSpPr>
            <a:spLocks noChangeShapeType="1"/>
          </p:cNvSpPr>
          <p:nvPr/>
        </p:nvSpPr>
        <p:spPr bwMode="auto">
          <a:xfrm>
            <a:off x="3962400" y="466725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3013" name="Text Box 15"/>
          <p:cNvSpPr txBox="1">
            <a:spLocks noChangeArrowheads="1"/>
          </p:cNvSpPr>
          <p:nvPr/>
        </p:nvSpPr>
        <p:spPr bwMode="auto">
          <a:xfrm>
            <a:off x="0" y="280035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Whole</a:t>
            </a:r>
          </a:p>
        </p:txBody>
      </p:sp>
      <p:sp>
        <p:nvSpPr>
          <p:cNvPr id="43014" name="Line 16"/>
          <p:cNvSpPr>
            <a:spLocks noChangeShapeType="1"/>
          </p:cNvSpPr>
          <p:nvPr/>
        </p:nvSpPr>
        <p:spPr bwMode="auto">
          <a:xfrm>
            <a:off x="1295400" y="3219450"/>
            <a:ext cx="838200" cy="838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3015" name="Text Box 17"/>
          <p:cNvSpPr txBox="1">
            <a:spLocks noChangeArrowheads="1"/>
          </p:cNvSpPr>
          <p:nvPr/>
        </p:nvSpPr>
        <p:spPr bwMode="auto">
          <a:xfrm>
            <a:off x="3429000" y="550545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Aggregation</a:t>
            </a:r>
          </a:p>
        </p:txBody>
      </p:sp>
      <p:sp>
        <p:nvSpPr>
          <p:cNvPr id="43016" name="Line 18"/>
          <p:cNvSpPr>
            <a:spLocks noChangeShapeType="1"/>
          </p:cNvSpPr>
          <p:nvPr/>
        </p:nvSpPr>
        <p:spPr bwMode="auto">
          <a:xfrm flipV="1">
            <a:off x="4495800" y="4667250"/>
            <a:ext cx="304800" cy="762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3017" name="Line 19"/>
          <p:cNvSpPr>
            <a:spLocks noChangeShapeType="1"/>
          </p:cNvSpPr>
          <p:nvPr/>
        </p:nvSpPr>
        <p:spPr bwMode="auto">
          <a:xfrm flipH="1">
            <a:off x="7239000" y="3295650"/>
            <a:ext cx="7620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3018" name="AutoShape 20"/>
          <p:cNvSpPr>
            <a:spLocks noChangeArrowheads="1"/>
          </p:cNvSpPr>
          <p:nvPr/>
        </p:nvSpPr>
        <p:spPr bwMode="auto">
          <a:xfrm>
            <a:off x="3581400" y="4514850"/>
            <a:ext cx="381000" cy="304800"/>
          </a:xfrm>
          <a:prstGeom prst="diamond">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ea typeface="宋体" charset="-122"/>
            </a:endParaRPr>
          </a:p>
        </p:txBody>
      </p:sp>
      <p:sp>
        <p:nvSpPr>
          <p:cNvPr id="43019" name="Text Box 21"/>
          <p:cNvSpPr txBox="1">
            <a:spLocks noChangeArrowheads="1"/>
          </p:cNvSpPr>
          <p:nvPr/>
        </p:nvSpPr>
        <p:spPr bwMode="auto">
          <a:xfrm>
            <a:off x="7010400" y="276225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Part</a:t>
            </a:r>
          </a:p>
        </p:txBody>
      </p:sp>
      <p:sp>
        <p:nvSpPr>
          <p:cNvPr id="43020" name="Rectangle 22"/>
          <p:cNvSpPr>
            <a:spLocks noGrp="1" noChangeArrowheads="1"/>
          </p:cNvSpPr>
          <p:nvPr>
            <p:ph type="title"/>
          </p:nvPr>
        </p:nvSpPr>
        <p:spPr/>
        <p:txBody>
          <a:bodyPr/>
          <a:lstStyle/>
          <a:p>
            <a:pPr eaLnBrk="1" hangingPunct="1"/>
            <a:r>
              <a:rPr lang="en-US" altLang="zh-CN" smtClean="0">
                <a:ea typeface="宋体" charset="-122"/>
              </a:rPr>
              <a:t>Relationships: Composition</a:t>
            </a:r>
          </a:p>
        </p:txBody>
      </p:sp>
      <p:sp>
        <p:nvSpPr>
          <p:cNvPr id="43021" name="Rectangle 23"/>
          <p:cNvSpPr>
            <a:spLocks noGrp="1" noChangeArrowheads="1"/>
          </p:cNvSpPr>
          <p:nvPr>
            <p:ph type="body" idx="1"/>
          </p:nvPr>
        </p:nvSpPr>
        <p:spPr/>
        <p:txBody>
          <a:bodyPr/>
          <a:lstStyle/>
          <a:p>
            <a:pPr eaLnBrk="1" hangingPunct="1"/>
            <a:r>
              <a:rPr lang="en-US" altLang="zh-CN" dirty="0" smtClean="0">
                <a:ea typeface="宋体" charset="-122"/>
              </a:rPr>
              <a:t>A form of aggregation with strong ownership and coincident lifetimes</a:t>
            </a:r>
          </a:p>
          <a:p>
            <a:pPr lvl="1" eaLnBrk="1" hangingPunct="1"/>
            <a:r>
              <a:rPr lang="en-US" altLang="zh-CN" dirty="0" smtClean="0">
                <a:ea typeface="宋体" charset="-122"/>
              </a:rPr>
              <a:t>The parts cannot survive the whole/aggregate </a:t>
            </a:r>
          </a:p>
        </p:txBody>
      </p:sp>
    </p:spTree>
    <p:extLst>
      <p:ext uri="{BB962C8B-B14F-4D97-AF65-F5344CB8AC3E}">
        <p14:creationId xmlns:p14="http://schemas.microsoft.com/office/powerpoint/2010/main" val="1619463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normAutofit fontScale="90000"/>
          </a:bodyPr>
          <a:lstStyle/>
          <a:p>
            <a:pPr eaLnBrk="1" hangingPunct="1"/>
            <a:r>
              <a:rPr lang="en-US" altLang="zh-CN" smtClean="0">
                <a:ea typeface="宋体" charset="-122"/>
              </a:rPr>
              <a:t>Association: Multiplicity and Navigation</a:t>
            </a:r>
          </a:p>
        </p:txBody>
      </p:sp>
      <p:sp>
        <p:nvSpPr>
          <p:cNvPr id="44035" name="Rectangle 5"/>
          <p:cNvSpPr>
            <a:spLocks noGrp="1" noChangeArrowheads="1"/>
          </p:cNvSpPr>
          <p:nvPr>
            <p:ph type="body" idx="1"/>
          </p:nvPr>
        </p:nvSpPr>
        <p:spPr>
          <a:xfrm>
            <a:off x="457200" y="1690878"/>
            <a:ext cx="8229600" cy="4525963"/>
          </a:xfrm>
        </p:spPr>
        <p:txBody>
          <a:bodyPr/>
          <a:lstStyle/>
          <a:p>
            <a:pPr eaLnBrk="1" hangingPunct="1"/>
            <a:r>
              <a:rPr lang="en-US" altLang="zh-CN" dirty="0" smtClean="0">
                <a:ea typeface="宋体" charset="-122"/>
              </a:rPr>
              <a:t>Multiplicity defines how many objects participate in a relationships</a:t>
            </a:r>
          </a:p>
          <a:p>
            <a:pPr lvl="1" eaLnBrk="1" hangingPunct="1"/>
            <a:r>
              <a:rPr lang="en-US" altLang="zh-CN" dirty="0" smtClean="0">
                <a:ea typeface="宋体" charset="-122"/>
              </a:rPr>
              <a:t>The number of instances of one class related to ONE instance of the other class</a:t>
            </a:r>
          </a:p>
          <a:p>
            <a:pPr lvl="1" eaLnBrk="1" hangingPunct="1"/>
            <a:r>
              <a:rPr lang="en-US" altLang="zh-CN" dirty="0" smtClean="0">
                <a:ea typeface="宋体" charset="-122"/>
              </a:rPr>
              <a:t>Specified for each end of the association</a:t>
            </a:r>
          </a:p>
          <a:p>
            <a:pPr eaLnBrk="1" hangingPunct="1"/>
            <a:r>
              <a:rPr lang="en-US" altLang="zh-CN" dirty="0" smtClean="0">
                <a:ea typeface="宋体" charset="-122"/>
              </a:rPr>
              <a:t>Associations and aggregations are bi-directional by default, but it is often desirable to restrict navigation to one direction</a:t>
            </a:r>
          </a:p>
          <a:p>
            <a:pPr lvl="1" eaLnBrk="1" hangingPunct="1"/>
            <a:r>
              <a:rPr lang="en-US" altLang="zh-CN" dirty="0" smtClean="0">
                <a:ea typeface="宋体" charset="-122"/>
              </a:rPr>
              <a:t>If navigation is restricted, an arrowhead is added to indicate the direction of the navigation</a:t>
            </a:r>
          </a:p>
        </p:txBody>
      </p:sp>
    </p:spTree>
    <p:extLst>
      <p:ext uri="{BB962C8B-B14F-4D97-AF65-F5344CB8AC3E}">
        <p14:creationId xmlns:p14="http://schemas.microsoft.com/office/powerpoint/2010/main" val="2009267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ea typeface="宋体" charset="-122"/>
              </a:rPr>
              <a:t>Association: Multiplicity</a:t>
            </a:r>
          </a:p>
        </p:txBody>
      </p:sp>
      <p:sp>
        <p:nvSpPr>
          <p:cNvPr id="45059" name="Line 3"/>
          <p:cNvSpPr>
            <a:spLocks noChangeShapeType="1"/>
          </p:cNvSpPr>
          <p:nvPr/>
        </p:nvSpPr>
        <p:spPr bwMode="auto">
          <a:xfrm>
            <a:off x="6400800" y="1295400"/>
            <a:ext cx="2362200"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060" name="Line 4"/>
          <p:cNvSpPr>
            <a:spLocks noChangeShapeType="1"/>
          </p:cNvSpPr>
          <p:nvPr/>
        </p:nvSpPr>
        <p:spPr bwMode="auto">
          <a:xfrm>
            <a:off x="6400800" y="1803400"/>
            <a:ext cx="2362200"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nvGrpSpPr>
          <p:cNvPr id="45061" name="Group 5"/>
          <p:cNvGrpSpPr>
            <a:grpSpLocks/>
          </p:cNvGrpSpPr>
          <p:nvPr/>
        </p:nvGrpSpPr>
        <p:grpSpPr bwMode="auto">
          <a:xfrm>
            <a:off x="6400800" y="4343400"/>
            <a:ext cx="2362200" cy="325438"/>
            <a:chOff x="2208" y="2416"/>
            <a:chExt cx="1488" cy="205"/>
          </a:xfrm>
        </p:grpSpPr>
        <p:sp>
          <p:nvSpPr>
            <p:cNvPr id="45079" name="Line 6"/>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080" name="Text Box 7"/>
            <p:cNvSpPr txBox="1">
              <a:spLocks noChangeArrowheads="1"/>
            </p:cNvSpPr>
            <p:nvPr/>
          </p:nvSpPr>
          <p:spPr bwMode="auto">
            <a:xfrm>
              <a:off x="2208" y="2448"/>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2..4</a:t>
              </a:r>
            </a:p>
          </p:txBody>
        </p:sp>
      </p:grpSp>
      <p:grpSp>
        <p:nvGrpSpPr>
          <p:cNvPr id="45062" name="Group 8"/>
          <p:cNvGrpSpPr>
            <a:grpSpLocks/>
          </p:cNvGrpSpPr>
          <p:nvPr/>
        </p:nvGrpSpPr>
        <p:grpSpPr bwMode="auto">
          <a:xfrm>
            <a:off x="6400800" y="3835400"/>
            <a:ext cx="2362200" cy="300038"/>
            <a:chOff x="2208" y="2096"/>
            <a:chExt cx="1488" cy="189"/>
          </a:xfrm>
        </p:grpSpPr>
        <p:sp>
          <p:nvSpPr>
            <p:cNvPr id="45077" name="Line 9"/>
            <p:cNvSpPr>
              <a:spLocks noChangeShapeType="1"/>
            </p:cNvSpPr>
            <p:nvPr/>
          </p:nvSpPr>
          <p:spPr bwMode="auto">
            <a:xfrm>
              <a:off x="2208" y="209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078" name="Text Box 10"/>
            <p:cNvSpPr txBox="1">
              <a:spLocks noChangeArrowheads="1"/>
            </p:cNvSpPr>
            <p:nvPr/>
          </p:nvSpPr>
          <p:spPr bwMode="auto">
            <a:xfrm>
              <a:off x="2208" y="2112"/>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0..1</a:t>
              </a:r>
            </a:p>
          </p:txBody>
        </p:sp>
      </p:grpSp>
      <p:grpSp>
        <p:nvGrpSpPr>
          <p:cNvPr id="45063" name="Group 11"/>
          <p:cNvGrpSpPr>
            <a:grpSpLocks/>
          </p:cNvGrpSpPr>
          <p:nvPr/>
        </p:nvGrpSpPr>
        <p:grpSpPr bwMode="auto">
          <a:xfrm>
            <a:off x="6400800" y="3327400"/>
            <a:ext cx="2362200" cy="274638"/>
            <a:chOff x="2208" y="1776"/>
            <a:chExt cx="1488" cy="173"/>
          </a:xfrm>
        </p:grpSpPr>
        <p:sp>
          <p:nvSpPr>
            <p:cNvPr id="45075" name="Line 12"/>
            <p:cNvSpPr>
              <a:spLocks noChangeShapeType="1"/>
            </p:cNvSpPr>
            <p:nvPr/>
          </p:nvSpPr>
          <p:spPr bwMode="auto">
            <a:xfrm>
              <a:off x="2208" y="177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076" name="Text Box 13"/>
            <p:cNvSpPr txBox="1">
              <a:spLocks noChangeArrowheads="1"/>
            </p:cNvSpPr>
            <p:nvPr/>
          </p:nvSpPr>
          <p:spPr bwMode="auto">
            <a:xfrm>
              <a:off x="2208" y="1776"/>
              <a:ext cx="2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1..*</a:t>
              </a:r>
            </a:p>
          </p:txBody>
        </p:sp>
      </p:grpSp>
      <p:grpSp>
        <p:nvGrpSpPr>
          <p:cNvPr id="45064" name="Group 14"/>
          <p:cNvGrpSpPr>
            <a:grpSpLocks/>
          </p:cNvGrpSpPr>
          <p:nvPr/>
        </p:nvGrpSpPr>
        <p:grpSpPr bwMode="auto">
          <a:xfrm>
            <a:off x="6400800" y="2311400"/>
            <a:ext cx="2362200" cy="325438"/>
            <a:chOff x="2208" y="1456"/>
            <a:chExt cx="1488" cy="205"/>
          </a:xfrm>
        </p:grpSpPr>
        <p:sp>
          <p:nvSpPr>
            <p:cNvPr id="45073" name="Line 15"/>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074" name="Text Box 16"/>
            <p:cNvSpPr txBox="1">
              <a:spLocks noChangeArrowheads="1"/>
            </p:cNvSpPr>
            <p:nvPr/>
          </p:nvSpPr>
          <p:spPr bwMode="auto">
            <a:xfrm>
              <a:off x="2208" y="1488"/>
              <a:ext cx="2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0..*</a:t>
              </a:r>
            </a:p>
          </p:txBody>
        </p:sp>
      </p:grpSp>
      <p:sp>
        <p:nvSpPr>
          <p:cNvPr id="45065" name="Text Box 17"/>
          <p:cNvSpPr txBox="1">
            <a:spLocks noChangeArrowheads="1"/>
          </p:cNvSpPr>
          <p:nvPr/>
        </p:nvSpPr>
        <p:spPr bwMode="auto">
          <a:xfrm>
            <a:off x="6400800" y="1828800"/>
            <a:ext cx="12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1</a:t>
            </a:r>
          </a:p>
        </p:txBody>
      </p:sp>
      <p:grpSp>
        <p:nvGrpSpPr>
          <p:cNvPr id="45066" name="Group 18"/>
          <p:cNvGrpSpPr>
            <a:grpSpLocks/>
          </p:cNvGrpSpPr>
          <p:nvPr/>
        </p:nvGrpSpPr>
        <p:grpSpPr bwMode="auto">
          <a:xfrm>
            <a:off x="6400800" y="2819400"/>
            <a:ext cx="2362200" cy="325438"/>
            <a:chOff x="2208" y="1456"/>
            <a:chExt cx="1488" cy="205"/>
          </a:xfrm>
        </p:grpSpPr>
        <p:sp>
          <p:nvSpPr>
            <p:cNvPr id="45071" name="Line 19"/>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072" name="Text Box 20"/>
            <p:cNvSpPr txBox="1">
              <a:spLocks noChangeArrowheads="1"/>
            </p:cNvSpPr>
            <p:nvPr/>
          </p:nvSpPr>
          <p:spPr bwMode="auto">
            <a:xfrm>
              <a:off x="2208" y="1488"/>
              <a:ext cx="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a:t>
              </a:r>
            </a:p>
          </p:txBody>
        </p:sp>
      </p:grpSp>
      <p:sp>
        <p:nvSpPr>
          <p:cNvPr id="45067" name="Rectangle 21"/>
          <p:cNvSpPr>
            <a:spLocks noGrp="1" noChangeArrowheads="1"/>
          </p:cNvSpPr>
          <p:nvPr>
            <p:ph type="body" idx="1"/>
          </p:nvPr>
        </p:nvSpPr>
        <p:spPr/>
        <p:txBody>
          <a:bodyPr/>
          <a:lstStyle/>
          <a:p>
            <a:pPr eaLnBrk="1" hangingPunct="1"/>
            <a:r>
              <a:rPr lang="en-US" altLang="zh-CN" smtClean="0">
                <a:ea typeface="宋体" charset="-122"/>
              </a:rPr>
              <a:t>Unspecified</a:t>
            </a:r>
          </a:p>
          <a:p>
            <a:pPr eaLnBrk="1" hangingPunct="1"/>
            <a:r>
              <a:rPr lang="en-US" altLang="zh-CN" smtClean="0">
                <a:ea typeface="宋体" charset="-122"/>
              </a:rPr>
              <a:t>Exactly one</a:t>
            </a:r>
          </a:p>
          <a:p>
            <a:pPr eaLnBrk="1" hangingPunct="1"/>
            <a:r>
              <a:rPr lang="en-US" altLang="zh-CN" smtClean="0">
                <a:ea typeface="宋体" charset="-122"/>
              </a:rPr>
              <a:t>Zero or more (many, unlimited)</a:t>
            </a:r>
          </a:p>
          <a:p>
            <a:pPr eaLnBrk="1" hangingPunct="1"/>
            <a:endParaRPr lang="en-US" altLang="zh-CN" smtClean="0">
              <a:ea typeface="宋体" charset="-122"/>
            </a:endParaRPr>
          </a:p>
          <a:p>
            <a:pPr eaLnBrk="1" hangingPunct="1"/>
            <a:r>
              <a:rPr lang="en-US" altLang="zh-CN" smtClean="0">
                <a:ea typeface="宋体" charset="-122"/>
              </a:rPr>
              <a:t>One or more</a:t>
            </a:r>
          </a:p>
          <a:p>
            <a:pPr eaLnBrk="1" hangingPunct="1"/>
            <a:r>
              <a:rPr lang="en-US" altLang="zh-CN" smtClean="0">
                <a:ea typeface="宋体" charset="-122"/>
              </a:rPr>
              <a:t>Zero or one</a:t>
            </a:r>
          </a:p>
          <a:p>
            <a:pPr eaLnBrk="1" hangingPunct="1"/>
            <a:r>
              <a:rPr lang="en-US" altLang="zh-CN" smtClean="0">
                <a:ea typeface="宋体" charset="-122"/>
              </a:rPr>
              <a:t>Specified range</a:t>
            </a:r>
          </a:p>
          <a:p>
            <a:pPr eaLnBrk="1" hangingPunct="1"/>
            <a:r>
              <a:rPr lang="en-US" altLang="zh-CN" smtClean="0">
                <a:ea typeface="宋体" charset="-122"/>
              </a:rPr>
              <a:t>Multiple, disjoint ranges</a:t>
            </a:r>
          </a:p>
        </p:txBody>
      </p:sp>
      <p:grpSp>
        <p:nvGrpSpPr>
          <p:cNvPr id="45068" name="Group 22"/>
          <p:cNvGrpSpPr>
            <a:grpSpLocks/>
          </p:cNvGrpSpPr>
          <p:nvPr/>
        </p:nvGrpSpPr>
        <p:grpSpPr bwMode="auto">
          <a:xfrm>
            <a:off x="6400800" y="4876800"/>
            <a:ext cx="2362200" cy="325438"/>
            <a:chOff x="2208" y="2416"/>
            <a:chExt cx="1488" cy="205"/>
          </a:xfrm>
        </p:grpSpPr>
        <p:sp>
          <p:nvSpPr>
            <p:cNvPr id="45069" name="Line 23"/>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070" name="Text Box 24"/>
            <p:cNvSpPr txBox="1">
              <a:spLocks noChangeArrowheads="1"/>
            </p:cNvSpPr>
            <p:nvPr/>
          </p:nvSpPr>
          <p:spPr bwMode="auto">
            <a:xfrm>
              <a:off x="2208" y="2448"/>
              <a:ext cx="4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2, 4..6</a:t>
              </a:r>
            </a:p>
          </p:txBody>
        </p:sp>
      </p:grpSp>
    </p:spTree>
    <p:extLst>
      <p:ext uri="{BB962C8B-B14F-4D97-AF65-F5344CB8AC3E}">
        <p14:creationId xmlns:p14="http://schemas.microsoft.com/office/powerpoint/2010/main" val="21873366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3"/>
          <p:cNvGrpSpPr>
            <a:grpSpLocks/>
          </p:cNvGrpSpPr>
          <p:nvPr/>
        </p:nvGrpSpPr>
        <p:grpSpPr bwMode="auto">
          <a:xfrm>
            <a:off x="1143000" y="2971800"/>
            <a:ext cx="2057400" cy="990600"/>
            <a:chOff x="4224" y="2544"/>
            <a:chExt cx="1248" cy="808"/>
          </a:xfrm>
        </p:grpSpPr>
        <p:sp>
          <p:nvSpPr>
            <p:cNvPr id="46098" name="Rectangle 4"/>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6099" name="Text Box 5"/>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400" u="none">
                  <a:latin typeface="Arial" charset="0"/>
                  <a:ea typeface="宋体" charset="-122"/>
                </a:rPr>
                <a:t>Student</a:t>
              </a:r>
            </a:p>
          </p:txBody>
        </p:sp>
        <p:sp>
          <p:nvSpPr>
            <p:cNvPr id="46100" name="Line 6"/>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6101" name="Line 7"/>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nvGrpSpPr>
          <p:cNvPr id="46083" name="Group 8"/>
          <p:cNvGrpSpPr>
            <a:grpSpLocks/>
          </p:cNvGrpSpPr>
          <p:nvPr/>
        </p:nvGrpSpPr>
        <p:grpSpPr bwMode="auto">
          <a:xfrm>
            <a:off x="5715000" y="2895600"/>
            <a:ext cx="2057400" cy="990600"/>
            <a:chOff x="4224" y="2544"/>
            <a:chExt cx="1248" cy="808"/>
          </a:xfrm>
        </p:grpSpPr>
        <p:sp>
          <p:nvSpPr>
            <p:cNvPr id="46094" name="Rectangle 9"/>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6095" name="Text Box 10"/>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u="none">
                  <a:latin typeface="Arial" charset="0"/>
                  <a:ea typeface="宋体" charset="-122"/>
                </a:rPr>
                <a:t>Schedule</a:t>
              </a:r>
            </a:p>
          </p:txBody>
        </p:sp>
        <p:sp>
          <p:nvSpPr>
            <p:cNvPr id="46096" name="Line 11"/>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6097" name="Line 12"/>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sp>
        <p:nvSpPr>
          <p:cNvPr id="46084" name="Text Box 13"/>
          <p:cNvSpPr txBox="1">
            <a:spLocks noChangeArrowheads="1"/>
          </p:cNvSpPr>
          <p:nvPr/>
        </p:nvSpPr>
        <p:spPr bwMode="auto">
          <a:xfrm>
            <a:off x="3505200" y="30480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latin typeface="Times New Roman" pitchFamily="18" charset="0"/>
                <a:ea typeface="宋体" charset="-122"/>
              </a:rPr>
              <a:t>1</a:t>
            </a:r>
          </a:p>
        </p:txBody>
      </p:sp>
      <p:sp>
        <p:nvSpPr>
          <p:cNvPr id="46085" name="Text Box 14"/>
          <p:cNvSpPr txBox="1">
            <a:spLocks noChangeArrowheads="1"/>
          </p:cNvSpPr>
          <p:nvPr/>
        </p:nvSpPr>
        <p:spPr bwMode="auto">
          <a:xfrm>
            <a:off x="4114800" y="30480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r">
              <a:spcBef>
                <a:spcPct val="50000"/>
              </a:spcBef>
            </a:pPr>
            <a:r>
              <a:rPr lang="en-US" altLang="zh-CN" sz="2000" u="none">
                <a:latin typeface="Times New Roman" pitchFamily="18" charset="0"/>
                <a:ea typeface="宋体" charset="-122"/>
              </a:rPr>
              <a:t>0..*</a:t>
            </a:r>
          </a:p>
        </p:txBody>
      </p:sp>
      <p:sp>
        <p:nvSpPr>
          <p:cNvPr id="46086" name="Text Box 15"/>
          <p:cNvSpPr txBox="1">
            <a:spLocks noChangeArrowheads="1"/>
          </p:cNvSpPr>
          <p:nvPr/>
        </p:nvSpPr>
        <p:spPr bwMode="auto">
          <a:xfrm>
            <a:off x="2667000" y="2133600"/>
            <a:ext cx="3505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Multiplicity</a:t>
            </a:r>
          </a:p>
        </p:txBody>
      </p:sp>
      <p:sp>
        <p:nvSpPr>
          <p:cNvPr id="46087" name="Line 16"/>
          <p:cNvSpPr>
            <a:spLocks noChangeShapeType="1"/>
          </p:cNvSpPr>
          <p:nvPr/>
        </p:nvSpPr>
        <p:spPr bwMode="auto">
          <a:xfrm>
            <a:off x="4648200" y="2667000"/>
            <a:ext cx="457200" cy="533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6088" name="Line 17"/>
          <p:cNvSpPr>
            <a:spLocks noChangeShapeType="1"/>
          </p:cNvSpPr>
          <p:nvPr/>
        </p:nvSpPr>
        <p:spPr bwMode="auto">
          <a:xfrm flipH="1">
            <a:off x="3810000" y="2667000"/>
            <a:ext cx="38100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6089" name="Text Box 18"/>
          <p:cNvSpPr txBox="1">
            <a:spLocks noChangeArrowheads="1"/>
          </p:cNvSpPr>
          <p:nvPr/>
        </p:nvSpPr>
        <p:spPr bwMode="auto">
          <a:xfrm>
            <a:off x="2133600" y="4419600"/>
            <a:ext cx="3505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Navigation</a:t>
            </a:r>
          </a:p>
        </p:txBody>
      </p:sp>
      <p:sp>
        <p:nvSpPr>
          <p:cNvPr id="46090" name="Line 19"/>
          <p:cNvSpPr>
            <a:spLocks noChangeShapeType="1"/>
          </p:cNvSpPr>
          <p:nvPr/>
        </p:nvSpPr>
        <p:spPr bwMode="auto">
          <a:xfrm flipV="1">
            <a:off x="3733800" y="3733800"/>
            <a:ext cx="16002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6091" name="Line 20"/>
          <p:cNvSpPr>
            <a:spLocks noChangeShapeType="1"/>
          </p:cNvSpPr>
          <p:nvPr/>
        </p:nvSpPr>
        <p:spPr bwMode="auto">
          <a:xfrm>
            <a:off x="3581400" y="3505200"/>
            <a:ext cx="2133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6092" name="AutoShape 21"/>
          <p:cNvSpPr>
            <a:spLocks noChangeArrowheads="1"/>
          </p:cNvSpPr>
          <p:nvPr/>
        </p:nvSpPr>
        <p:spPr bwMode="auto">
          <a:xfrm>
            <a:off x="3200400" y="3352800"/>
            <a:ext cx="381000" cy="304800"/>
          </a:xfrm>
          <a:prstGeom prst="diamond">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ea typeface="宋体" charset="-122"/>
            </a:endParaRPr>
          </a:p>
        </p:txBody>
      </p:sp>
      <p:sp>
        <p:nvSpPr>
          <p:cNvPr id="46093" name="Rectangle 22"/>
          <p:cNvSpPr>
            <a:spLocks noGrp="1" noChangeArrowheads="1"/>
          </p:cNvSpPr>
          <p:nvPr>
            <p:ph type="title"/>
          </p:nvPr>
        </p:nvSpPr>
        <p:spPr>
          <a:xfrm>
            <a:off x="533400" y="388938"/>
            <a:ext cx="8229600" cy="1143000"/>
          </a:xfrm>
        </p:spPr>
        <p:txBody>
          <a:bodyPr>
            <a:normAutofit fontScale="90000"/>
          </a:bodyPr>
          <a:lstStyle/>
          <a:p>
            <a:pPr eaLnBrk="1" hangingPunct="1"/>
            <a:r>
              <a:rPr lang="en-US" altLang="zh-CN" dirty="0" smtClean="0">
                <a:ea typeface="宋体" charset="-122"/>
              </a:rPr>
              <a:t>Example: Multiplicity and Navigation</a:t>
            </a:r>
          </a:p>
        </p:txBody>
      </p:sp>
    </p:spTree>
    <p:extLst>
      <p:ext uri="{BB962C8B-B14F-4D97-AF65-F5344CB8AC3E}">
        <p14:creationId xmlns:p14="http://schemas.microsoft.com/office/powerpoint/2010/main" val="1553693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1474788" y="3048000"/>
            <a:ext cx="1184275" cy="8318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7107" name="Rectangle 5"/>
          <p:cNvSpPr>
            <a:spLocks noChangeArrowheads="1"/>
          </p:cNvSpPr>
          <p:nvPr/>
        </p:nvSpPr>
        <p:spPr bwMode="auto">
          <a:xfrm>
            <a:off x="1674813" y="3136900"/>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Arial" charset="0"/>
                <a:ea typeface="宋体" charset="-122"/>
              </a:rPr>
              <a:t>Client</a:t>
            </a:r>
          </a:p>
        </p:txBody>
      </p:sp>
      <p:sp>
        <p:nvSpPr>
          <p:cNvPr id="47108" name="Line 6"/>
          <p:cNvSpPr>
            <a:spLocks noChangeShapeType="1"/>
          </p:cNvSpPr>
          <p:nvPr/>
        </p:nvSpPr>
        <p:spPr bwMode="auto">
          <a:xfrm>
            <a:off x="1468438" y="3522663"/>
            <a:ext cx="11969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9" name="Line 7"/>
          <p:cNvSpPr>
            <a:spLocks noChangeShapeType="1"/>
          </p:cNvSpPr>
          <p:nvPr/>
        </p:nvSpPr>
        <p:spPr bwMode="auto">
          <a:xfrm>
            <a:off x="1468438" y="3678238"/>
            <a:ext cx="11969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0" name="Rectangle 8"/>
          <p:cNvSpPr>
            <a:spLocks noChangeArrowheads="1"/>
          </p:cNvSpPr>
          <p:nvPr/>
        </p:nvSpPr>
        <p:spPr bwMode="auto">
          <a:xfrm>
            <a:off x="4294188" y="3048000"/>
            <a:ext cx="1422400" cy="8318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7111" name="Rectangle 9"/>
          <p:cNvSpPr>
            <a:spLocks noChangeArrowheads="1"/>
          </p:cNvSpPr>
          <p:nvPr/>
        </p:nvSpPr>
        <p:spPr bwMode="auto">
          <a:xfrm>
            <a:off x="4467225" y="31369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u="none">
                <a:latin typeface="Arial" charset="0"/>
                <a:ea typeface="宋体" charset="-122"/>
              </a:rPr>
              <a:t>Supplier</a:t>
            </a:r>
          </a:p>
        </p:txBody>
      </p:sp>
      <p:sp>
        <p:nvSpPr>
          <p:cNvPr id="47112" name="Line 10"/>
          <p:cNvSpPr>
            <a:spLocks noChangeShapeType="1"/>
          </p:cNvSpPr>
          <p:nvPr/>
        </p:nvSpPr>
        <p:spPr bwMode="auto">
          <a:xfrm>
            <a:off x="4287838" y="3522663"/>
            <a:ext cx="14351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3" name="Line 11"/>
          <p:cNvSpPr>
            <a:spLocks noChangeShapeType="1"/>
          </p:cNvSpPr>
          <p:nvPr/>
        </p:nvSpPr>
        <p:spPr bwMode="auto">
          <a:xfrm>
            <a:off x="4287838" y="3678238"/>
            <a:ext cx="14351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4" name="Line 12"/>
          <p:cNvSpPr>
            <a:spLocks noChangeShapeType="1"/>
          </p:cNvSpPr>
          <p:nvPr/>
        </p:nvSpPr>
        <p:spPr bwMode="auto">
          <a:xfrm flipV="1">
            <a:off x="2665413" y="3392488"/>
            <a:ext cx="1622425" cy="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5" name="Text Box 13"/>
          <p:cNvSpPr txBox="1">
            <a:spLocks noChangeArrowheads="1"/>
          </p:cNvSpPr>
          <p:nvPr/>
        </p:nvSpPr>
        <p:spPr bwMode="auto">
          <a:xfrm>
            <a:off x="152400" y="4267200"/>
            <a:ext cx="1143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solidFill>
                  <a:schemeClr val="accent2"/>
                </a:solidFill>
                <a:latin typeface="Times New Roman" pitchFamily="18" charset="0"/>
                <a:ea typeface="宋体" charset="-122"/>
              </a:rPr>
              <a:t>Package</a:t>
            </a:r>
          </a:p>
        </p:txBody>
      </p:sp>
      <p:sp>
        <p:nvSpPr>
          <p:cNvPr id="47116" name="Line 14"/>
          <p:cNvSpPr>
            <a:spLocks noChangeShapeType="1"/>
          </p:cNvSpPr>
          <p:nvPr/>
        </p:nvSpPr>
        <p:spPr bwMode="auto">
          <a:xfrm flipV="1">
            <a:off x="3348038" y="3503613"/>
            <a:ext cx="533400" cy="8413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47117" name="Group 15"/>
          <p:cNvGrpSpPr>
            <a:grpSpLocks/>
          </p:cNvGrpSpPr>
          <p:nvPr/>
        </p:nvGrpSpPr>
        <p:grpSpPr bwMode="auto">
          <a:xfrm>
            <a:off x="762000" y="4989513"/>
            <a:ext cx="1768475" cy="1203325"/>
            <a:chOff x="1252" y="3089"/>
            <a:chExt cx="1114" cy="758"/>
          </a:xfrm>
        </p:grpSpPr>
        <p:sp>
          <p:nvSpPr>
            <p:cNvPr id="47156" name="Rectangle 16"/>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47157" name="Rectangle 17"/>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grpSp>
      <p:sp>
        <p:nvSpPr>
          <p:cNvPr id="47118" name="Rectangle 18"/>
          <p:cNvSpPr>
            <a:spLocks noChangeArrowheads="1"/>
          </p:cNvSpPr>
          <p:nvPr/>
        </p:nvSpPr>
        <p:spPr bwMode="auto">
          <a:xfrm>
            <a:off x="950913" y="5343525"/>
            <a:ext cx="13954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u="none">
                <a:latin typeface="Arial" charset="0"/>
                <a:ea typeface="宋体" charset="-122"/>
              </a:rPr>
              <a:t>ClientPackage</a:t>
            </a:r>
            <a:endParaRPr lang="en-US" altLang="zh-CN" sz="2400" u="none">
              <a:latin typeface="Arial" charset="0"/>
              <a:ea typeface="宋体" charset="-122"/>
            </a:endParaRPr>
          </a:p>
        </p:txBody>
      </p:sp>
      <p:grpSp>
        <p:nvGrpSpPr>
          <p:cNvPr id="47119" name="Group 19"/>
          <p:cNvGrpSpPr>
            <a:grpSpLocks/>
          </p:cNvGrpSpPr>
          <p:nvPr/>
        </p:nvGrpSpPr>
        <p:grpSpPr bwMode="auto">
          <a:xfrm>
            <a:off x="3810000" y="4989513"/>
            <a:ext cx="1768475" cy="1203325"/>
            <a:chOff x="3509" y="3089"/>
            <a:chExt cx="1114" cy="758"/>
          </a:xfrm>
        </p:grpSpPr>
        <p:sp>
          <p:nvSpPr>
            <p:cNvPr id="47154" name="Rectangle 20"/>
            <p:cNvSpPr>
              <a:spLocks noChangeArrowheads="1"/>
            </p:cNvSpPr>
            <p:nvPr/>
          </p:nvSpPr>
          <p:spPr bwMode="auto">
            <a:xfrm>
              <a:off x="3509"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47155" name="Rectangle 21"/>
            <p:cNvSpPr>
              <a:spLocks noChangeArrowheads="1"/>
            </p:cNvSpPr>
            <p:nvPr/>
          </p:nvSpPr>
          <p:spPr bwMode="auto">
            <a:xfrm>
              <a:off x="3509" y="3089"/>
              <a:ext cx="446"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grpSp>
      <p:sp>
        <p:nvSpPr>
          <p:cNvPr id="47120" name="Rectangle 22"/>
          <p:cNvSpPr>
            <a:spLocks noChangeArrowheads="1"/>
          </p:cNvSpPr>
          <p:nvPr/>
        </p:nvSpPr>
        <p:spPr bwMode="auto">
          <a:xfrm>
            <a:off x="3881438" y="5343525"/>
            <a:ext cx="16367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u="none">
                <a:latin typeface="Arial" charset="0"/>
                <a:ea typeface="宋体" charset="-122"/>
              </a:rPr>
              <a:t>SupplierPackage</a:t>
            </a:r>
            <a:endParaRPr lang="en-US" altLang="zh-CN" sz="2400" u="none">
              <a:latin typeface="Arial" charset="0"/>
              <a:ea typeface="宋体" charset="-122"/>
            </a:endParaRPr>
          </a:p>
        </p:txBody>
      </p:sp>
      <p:sp>
        <p:nvSpPr>
          <p:cNvPr id="47121" name="Line 23"/>
          <p:cNvSpPr>
            <a:spLocks noChangeShapeType="1"/>
          </p:cNvSpPr>
          <p:nvPr/>
        </p:nvSpPr>
        <p:spPr bwMode="auto">
          <a:xfrm>
            <a:off x="2514600" y="5751513"/>
            <a:ext cx="1295400" cy="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Line 24"/>
          <p:cNvSpPr>
            <a:spLocks noChangeShapeType="1"/>
          </p:cNvSpPr>
          <p:nvPr/>
        </p:nvSpPr>
        <p:spPr bwMode="auto">
          <a:xfrm>
            <a:off x="1219200" y="4495800"/>
            <a:ext cx="60960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47123" name="Group 25"/>
          <p:cNvGrpSpPr>
            <a:grpSpLocks/>
          </p:cNvGrpSpPr>
          <p:nvPr/>
        </p:nvGrpSpPr>
        <p:grpSpPr bwMode="auto">
          <a:xfrm>
            <a:off x="4495800" y="4216400"/>
            <a:ext cx="1916113" cy="773113"/>
            <a:chOff x="1961" y="2928"/>
            <a:chExt cx="832" cy="336"/>
          </a:xfrm>
        </p:grpSpPr>
        <p:sp>
          <p:nvSpPr>
            <p:cNvPr id="47146" name="Line 2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Line 2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Line 2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9" name="Line 2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Line 3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1" name="Rectangle 3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7152" name="Rectangle 3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7153" name="Line 3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24" name="Text Box 34"/>
          <p:cNvSpPr txBox="1">
            <a:spLocks noChangeArrowheads="1"/>
          </p:cNvSpPr>
          <p:nvPr/>
        </p:nvSpPr>
        <p:spPr bwMode="auto">
          <a:xfrm>
            <a:off x="5037138" y="425291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Client</a:t>
            </a:r>
          </a:p>
        </p:txBody>
      </p:sp>
      <p:grpSp>
        <p:nvGrpSpPr>
          <p:cNvPr id="47125" name="Group 35"/>
          <p:cNvGrpSpPr>
            <a:grpSpLocks/>
          </p:cNvGrpSpPr>
          <p:nvPr/>
        </p:nvGrpSpPr>
        <p:grpSpPr bwMode="auto">
          <a:xfrm>
            <a:off x="7170738" y="4179888"/>
            <a:ext cx="1916112" cy="773112"/>
            <a:chOff x="1961" y="2928"/>
            <a:chExt cx="832" cy="336"/>
          </a:xfrm>
        </p:grpSpPr>
        <p:sp>
          <p:nvSpPr>
            <p:cNvPr id="47138" name="Line 3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3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Line 3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Line 3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4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Rectangle 4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7144" name="Rectangle 4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7145" name="Line 4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26" name="Text Box 44"/>
          <p:cNvSpPr txBox="1">
            <a:spLocks noChangeArrowheads="1"/>
          </p:cNvSpPr>
          <p:nvPr/>
        </p:nvSpPr>
        <p:spPr bwMode="auto">
          <a:xfrm>
            <a:off x="7712075" y="42164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r>
              <a:rPr lang="en-US" altLang="zh-CN" sz="1800" u="none">
                <a:latin typeface="Arial" charset="0"/>
                <a:ea typeface="宋体" charset="-122"/>
              </a:rPr>
              <a:t>Supplier</a:t>
            </a:r>
          </a:p>
        </p:txBody>
      </p:sp>
      <p:sp>
        <p:nvSpPr>
          <p:cNvPr id="47127" name="Line 45"/>
          <p:cNvSpPr>
            <a:spLocks noChangeShapeType="1"/>
          </p:cNvSpPr>
          <p:nvPr/>
        </p:nvSpPr>
        <p:spPr bwMode="auto">
          <a:xfrm>
            <a:off x="6416675" y="4606925"/>
            <a:ext cx="754063" cy="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8" name="Text Box 46"/>
          <p:cNvSpPr txBox="1">
            <a:spLocks noChangeArrowheads="1"/>
          </p:cNvSpPr>
          <p:nvPr/>
        </p:nvSpPr>
        <p:spPr bwMode="auto">
          <a:xfrm>
            <a:off x="152400" y="3265488"/>
            <a:ext cx="1143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solidFill>
                  <a:schemeClr val="accent2"/>
                </a:solidFill>
                <a:latin typeface="Times New Roman" pitchFamily="18" charset="0"/>
                <a:ea typeface="宋体" charset="-122"/>
              </a:rPr>
              <a:t>Class</a:t>
            </a:r>
          </a:p>
        </p:txBody>
      </p:sp>
      <p:sp>
        <p:nvSpPr>
          <p:cNvPr id="47129" name="Line 47"/>
          <p:cNvSpPr>
            <a:spLocks noChangeShapeType="1"/>
          </p:cNvSpPr>
          <p:nvPr/>
        </p:nvSpPr>
        <p:spPr bwMode="auto">
          <a:xfrm>
            <a:off x="950913" y="3522663"/>
            <a:ext cx="517525"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7130" name="Text Box 48"/>
          <p:cNvSpPr txBox="1">
            <a:spLocks noChangeArrowheads="1"/>
          </p:cNvSpPr>
          <p:nvPr/>
        </p:nvSpPr>
        <p:spPr bwMode="auto">
          <a:xfrm>
            <a:off x="2443163" y="4381500"/>
            <a:ext cx="16716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solidFill>
                  <a:schemeClr val="accent2"/>
                </a:solidFill>
                <a:latin typeface="Times New Roman" pitchFamily="18" charset="0"/>
                <a:ea typeface="宋体" charset="-122"/>
              </a:rPr>
              <a:t>Dependency relationship</a:t>
            </a:r>
          </a:p>
        </p:txBody>
      </p:sp>
      <p:sp>
        <p:nvSpPr>
          <p:cNvPr id="47131" name="Text Box 49"/>
          <p:cNvSpPr txBox="1">
            <a:spLocks noChangeArrowheads="1"/>
          </p:cNvSpPr>
          <p:nvPr/>
        </p:nvSpPr>
        <p:spPr bwMode="auto">
          <a:xfrm>
            <a:off x="6411913" y="5475288"/>
            <a:ext cx="16716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solidFill>
                  <a:schemeClr val="accent2"/>
                </a:solidFill>
                <a:latin typeface="Times New Roman" pitchFamily="18" charset="0"/>
                <a:ea typeface="宋体" charset="-122"/>
              </a:rPr>
              <a:t>Dependency relationship</a:t>
            </a:r>
          </a:p>
        </p:txBody>
      </p:sp>
      <p:sp>
        <p:nvSpPr>
          <p:cNvPr id="47132" name="Line 50"/>
          <p:cNvSpPr>
            <a:spLocks noChangeShapeType="1"/>
          </p:cNvSpPr>
          <p:nvPr/>
        </p:nvSpPr>
        <p:spPr bwMode="auto">
          <a:xfrm>
            <a:off x="3276600" y="5186363"/>
            <a:ext cx="228600" cy="5651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7133" name="Line 51"/>
          <p:cNvSpPr>
            <a:spLocks noChangeShapeType="1"/>
          </p:cNvSpPr>
          <p:nvPr/>
        </p:nvSpPr>
        <p:spPr bwMode="auto">
          <a:xfrm flipV="1">
            <a:off x="6637338" y="4679950"/>
            <a:ext cx="220662" cy="7953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7134" name="Text Box 52"/>
          <p:cNvSpPr txBox="1">
            <a:spLocks noChangeArrowheads="1"/>
          </p:cNvSpPr>
          <p:nvPr/>
        </p:nvSpPr>
        <p:spPr bwMode="auto">
          <a:xfrm>
            <a:off x="6365875" y="3136900"/>
            <a:ext cx="14827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spcBef>
                <a:spcPct val="50000"/>
              </a:spcBef>
            </a:pPr>
            <a:r>
              <a:rPr lang="en-US" altLang="zh-CN" sz="2000" u="none">
                <a:solidFill>
                  <a:schemeClr val="accent2"/>
                </a:solidFill>
                <a:latin typeface="Times New Roman" pitchFamily="18" charset="0"/>
                <a:ea typeface="宋体" charset="-122"/>
              </a:rPr>
              <a:t>Component</a:t>
            </a:r>
          </a:p>
        </p:txBody>
      </p:sp>
      <p:sp>
        <p:nvSpPr>
          <p:cNvPr id="47135" name="Line 53"/>
          <p:cNvSpPr>
            <a:spLocks noChangeShapeType="1"/>
          </p:cNvSpPr>
          <p:nvPr/>
        </p:nvSpPr>
        <p:spPr bwMode="auto">
          <a:xfrm flipH="1">
            <a:off x="6365875" y="3549650"/>
            <a:ext cx="492125" cy="6302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7136" name="Rectangle 54"/>
          <p:cNvSpPr>
            <a:spLocks noGrp="1" noChangeArrowheads="1"/>
          </p:cNvSpPr>
          <p:nvPr>
            <p:ph type="title"/>
          </p:nvPr>
        </p:nvSpPr>
        <p:spPr/>
        <p:txBody>
          <a:bodyPr/>
          <a:lstStyle/>
          <a:p>
            <a:pPr eaLnBrk="1" hangingPunct="1"/>
            <a:r>
              <a:rPr lang="en-US" altLang="zh-CN" smtClean="0">
                <a:ea typeface="宋体" charset="-122"/>
              </a:rPr>
              <a:t>Relationships: Dependency</a:t>
            </a:r>
          </a:p>
        </p:txBody>
      </p:sp>
      <p:sp>
        <p:nvSpPr>
          <p:cNvPr id="47137" name="Rectangle 55"/>
          <p:cNvSpPr>
            <a:spLocks noGrp="1" noChangeArrowheads="1"/>
          </p:cNvSpPr>
          <p:nvPr>
            <p:ph type="body" idx="1"/>
          </p:nvPr>
        </p:nvSpPr>
        <p:spPr>
          <a:xfrm>
            <a:off x="485775" y="1259681"/>
            <a:ext cx="8229600" cy="4525963"/>
          </a:xfrm>
        </p:spPr>
        <p:txBody>
          <a:bodyPr/>
          <a:lstStyle/>
          <a:p>
            <a:pPr eaLnBrk="1" hangingPunct="1"/>
            <a:r>
              <a:rPr lang="en-US" altLang="zh-CN" dirty="0" smtClean="0">
                <a:ea typeface="宋体" charset="-122"/>
              </a:rPr>
              <a:t>A relationship between two model elements where a change in one </a:t>
            </a:r>
            <a:r>
              <a:rPr lang="en-US" altLang="zh-CN" b="1" u="sng" dirty="0" smtClean="0">
                <a:ea typeface="宋体" charset="-122"/>
              </a:rPr>
              <a:t>may</a:t>
            </a:r>
            <a:r>
              <a:rPr lang="en-US" altLang="zh-CN" dirty="0" smtClean="0">
                <a:ea typeface="宋体" charset="-122"/>
              </a:rPr>
              <a:t> cause a change in the other</a:t>
            </a:r>
          </a:p>
          <a:p>
            <a:pPr eaLnBrk="1" hangingPunct="1"/>
            <a:r>
              <a:rPr lang="en-US" altLang="zh-CN" dirty="0" smtClean="0">
                <a:ea typeface="宋体" charset="-122"/>
              </a:rPr>
              <a:t>Non-structural, “using” relationship</a:t>
            </a:r>
          </a:p>
        </p:txBody>
      </p:sp>
    </p:spTree>
    <p:extLst>
      <p:ext uri="{BB962C8B-B14F-4D97-AF65-F5344CB8AC3E}">
        <p14:creationId xmlns:p14="http://schemas.microsoft.com/office/powerpoint/2010/main" val="41862774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48131" name="Rectangle 5"/>
          <p:cNvSpPr>
            <a:spLocks noGrp="1" noChangeArrowheads="1"/>
          </p:cNvSpPr>
          <p:nvPr>
            <p:ph type="title"/>
          </p:nvPr>
        </p:nvSpPr>
        <p:spPr/>
        <p:txBody>
          <a:bodyPr/>
          <a:lstStyle/>
          <a:p>
            <a:pPr eaLnBrk="1" hangingPunct="1"/>
            <a:r>
              <a:rPr lang="en-US" altLang="zh-CN" smtClean="0">
                <a:ea typeface="宋体" charset="-122"/>
              </a:rPr>
              <a:t>Relationships: Generalization</a:t>
            </a:r>
          </a:p>
        </p:txBody>
      </p:sp>
      <p:sp>
        <p:nvSpPr>
          <p:cNvPr id="48132" name="Rectangle 6"/>
          <p:cNvSpPr>
            <a:spLocks noGrp="1" noChangeArrowheads="1"/>
          </p:cNvSpPr>
          <p:nvPr>
            <p:ph type="body" idx="1"/>
          </p:nvPr>
        </p:nvSpPr>
        <p:spPr/>
        <p:txBody>
          <a:bodyPr/>
          <a:lstStyle/>
          <a:p>
            <a:pPr eaLnBrk="1" hangingPunct="1"/>
            <a:r>
              <a:rPr lang="en-US" altLang="zh-CN" smtClean="0">
                <a:ea typeface="宋体" charset="-122"/>
              </a:rPr>
              <a:t>A relationship among classes where one class shares the structure and/or behavior of one or more classes</a:t>
            </a:r>
          </a:p>
          <a:p>
            <a:pPr eaLnBrk="1" hangingPunct="1"/>
            <a:r>
              <a:rPr lang="en-US" altLang="zh-CN" smtClean="0">
                <a:ea typeface="宋体" charset="-122"/>
              </a:rPr>
              <a:t>Defines a hierarchy of abstractions in which a subclass inherits from one or more superclasses</a:t>
            </a:r>
          </a:p>
          <a:p>
            <a:pPr lvl="1" eaLnBrk="1" hangingPunct="1"/>
            <a:r>
              <a:rPr lang="en-US" altLang="zh-CN" smtClean="0">
                <a:ea typeface="宋体" charset="-122"/>
              </a:rPr>
              <a:t>Single inheritance</a:t>
            </a:r>
          </a:p>
          <a:p>
            <a:pPr lvl="1" eaLnBrk="1" hangingPunct="1"/>
            <a:r>
              <a:rPr lang="en-US" altLang="zh-CN" smtClean="0">
                <a:ea typeface="宋体" charset="-122"/>
              </a:rPr>
              <a:t>Multiple inheritance</a:t>
            </a:r>
          </a:p>
          <a:p>
            <a:pPr eaLnBrk="1" hangingPunct="1"/>
            <a:r>
              <a:rPr lang="en-US" altLang="zh-CN" smtClean="0">
                <a:ea typeface="宋体" charset="-122"/>
              </a:rPr>
              <a:t>Generalization is an “is-a-kind of” relationship</a:t>
            </a:r>
          </a:p>
        </p:txBody>
      </p:sp>
    </p:spTree>
    <p:extLst>
      <p:ext uri="{BB962C8B-B14F-4D97-AF65-F5344CB8AC3E}">
        <p14:creationId xmlns:p14="http://schemas.microsoft.com/office/powerpoint/2010/main" val="417291808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2743200" y="2133600"/>
            <a:ext cx="3046413" cy="3962400"/>
            <a:chOff x="1733" y="1220"/>
            <a:chExt cx="2209" cy="2810"/>
          </a:xfrm>
        </p:grpSpPr>
        <p:grpSp>
          <p:nvGrpSpPr>
            <p:cNvPr id="49163" name="Group 3"/>
            <p:cNvGrpSpPr>
              <a:grpSpLocks/>
            </p:cNvGrpSpPr>
            <p:nvPr/>
          </p:nvGrpSpPr>
          <p:grpSpPr bwMode="auto">
            <a:xfrm>
              <a:off x="2160" y="1220"/>
              <a:ext cx="1168" cy="1215"/>
              <a:chOff x="2160" y="1220"/>
              <a:chExt cx="1168" cy="1215"/>
            </a:xfrm>
          </p:grpSpPr>
          <p:sp>
            <p:nvSpPr>
              <p:cNvPr id="49189" name="Rectangle 4"/>
              <p:cNvSpPr>
                <a:spLocks noChangeArrowheads="1"/>
              </p:cNvSpPr>
              <p:nvPr/>
            </p:nvSpPr>
            <p:spPr bwMode="auto">
              <a:xfrm>
                <a:off x="2160" y="1220"/>
                <a:ext cx="1168" cy="121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zh-CN" altLang="en-US">
                  <a:ea typeface="宋体" charset="-122"/>
                </a:endParaRPr>
              </a:p>
            </p:txBody>
          </p:sp>
          <p:sp>
            <p:nvSpPr>
              <p:cNvPr id="49190" name="Rectangle 5"/>
              <p:cNvSpPr>
                <a:spLocks noChangeArrowheads="1"/>
              </p:cNvSpPr>
              <p:nvPr/>
            </p:nvSpPr>
            <p:spPr bwMode="auto">
              <a:xfrm>
                <a:off x="2160" y="1974"/>
                <a:ext cx="1168" cy="4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grpSp>
        <p:sp>
          <p:nvSpPr>
            <p:cNvPr id="49164" name="Rectangle 6"/>
            <p:cNvSpPr>
              <a:spLocks noChangeArrowheads="1"/>
            </p:cNvSpPr>
            <p:nvPr/>
          </p:nvSpPr>
          <p:spPr bwMode="auto">
            <a:xfrm>
              <a:off x="2452" y="1257"/>
              <a:ext cx="55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Account</a:t>
              </a:r>
              <a:endParaRPr lang="en-US" altLang="zh-CN" sz="2400" b="1" u="none">
                <a:latin typeface="Arial" charset="0"/>
                <a:ea typeface="宋体" charset="-122"/>
              </a:endParaRPr>
            </a:p>
          </p:txBody>
        </p:sp>
        <p:sp>
          <p:nvSpPr>
            <p:cNvPr id="49165" name="Rectangle 7"/>
            <p:cNvSpPr>
              <a:spLocks noChangeArrowheads="1"/>
            </p:cNvSpPr>
            <p:nvPr/>
          </p:nvSpPr>
          <p:spPr bwMode="auto">
            <a:xfrm>
              <a:off x="2160" y="1413"/>
              <a:ext cx="1168" cy="1022"/>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49166" name="Rectangle 8"/>
            <p:cNvSpPr>
              <a:spLocks noChangeArrowheads="1"/>
            </p:cNvSpPr>
            <p:nvPr/>
          </p:nvSpPr>
          <p:spPr bwMode="auto">
            <a:xfrm>
              <a:off x="2188" y="1432"/>
              <a:ext cx="51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balance</a:t>
              </a:r>
              <a:endParaRPr lang="en-US" altLang="zh-CN" sz="2400" b="1" u="none">
                <a:latin typeface="Arial" charset="0"/>
                <a:ea typeface="宋体" charset="-122"/>
              </a:endParaRPr>
            </a:p>
          </p:txBody>
        </p:sp>
        <p:sp>
          <p:nvSpPr>
            <p:cNvPr id="49167" name="Rectangle 9"/>
            <p:cNvSpPr>
              <a:spLocks noChangeArrowheads="1"/>
            </p:cNvSpPr>
            <p:nvPr/>
          </p:nvSpPr>
          <p:spPr bwMode="auto">
            <a:xfrm>
              <a:off x="2188" y="1579"/>
              <a:ext cx="36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name</a:t>
              </a:r>
              <a:endParaRPr lang="en-US" altLang="zh-CN" sz="2400" b="1" u="none">
                <a:latin typeface="Arial" charset="0"/>
                <a:ea typeface="宋体" charset="-122"/>
              </a:endParaRPr>
            </a:p>
          </p:txBody>
        </p:sp>
        <p:sp>
          <p:nvSpPr>
            <p:cNvPr id="49168" name="Rectangle 10"/>
            <p:cNvSpPr>
              <a:spLocks noChangeArrowheads="1"/>
            </p:cNvSpPr>
            <p:nvPr/>
          </p:nvSpPr>
          <p:spPr bwMode="auto">
            <a:xfrm>
              <a:off x="2188" y="1725"/>
              <a:ext cx="5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number</a:t>
              </a:r>
              <a:endParaRPr lang="en-US" altLang="zh-CN" sz="2400" b="1" u="none">
                <a:latin typeface="Arial" charset="0"/>
                <a:ea typeface="宋体" charset="-122"/>
              </a:endParaRPr>
            </a:p>
          </p:txBody>
        </p:sp>
        <p:sp>
          <p:nvSpPr>
            <p:cNvPr id="49169" name="Rectangle 11"/>
            <p:cNvSpPr>
              <a:spLocks noChangeArrowheads="1"/>
            </p:cNvSpPr>
            <p:nvPr/>
          </p:nvSpPr>
          <p:spPr bwMode="auto">
            <a:xfrm>
              <a:off x="2188" y="2020"/>
              <a:ext cx="71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Withdraw()</a:t>
              </a:r>
              <a:endParaRPr lang="en-US" altLang="zh-CN" sz="2400" b="1" u="none">
                <a:latin typeface="Arial" charset="0"/>
                <a:ea typeface="宋体" charset="-122"/>
              </a:endParaRPr>
            </a:p>
          </p:txBody>
        </p:sp>
        <p:sp>
          <p:nvSpPr>
            <p:cNvPr id="49170" name="Rectangle 12"/>
            <p:cNvSpPr>
              <a:spLocks noChangeArrowheads="1"/>
            </p:cNvSpPr>
            <p:nvPr/>
          </p:nvSpPr>
          <p:spPr bwMode="auto">
            <a:xfrm>
              <a:off x="2188" y="2168"/>
              <a:ext cx="1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CreateStatement()</a:t>
              </a:r>
              <a:endParaRPr lang="en-US" altLang="zh-CN" sz="2400" b="1" u="none">
                <a:latin typeface="Arial" charset="0"/>
                <a:ea typeface="宋体" charset="-122"/>
              </a:endParaRPr>
            </a:p>
          </p:txBody>
        </p:sp>
        <p:sp>
          <p:nvSpPr>
            <p:cNvPr id="49171" name="Rectangle 13"/>
            <p:cNvSpPr>
              <a:spLocks noChangeArrowheads="1"/>
            </p:cNvSpPr>
            <p:nvPr/>
          </p:nvSpPr>
          <p:spPr bwMode="auto">
            <a:xfrm>
              <a:off x="1806" y="3328"/>
              <a:ext cx="62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Checking</a:t>
              </a:r>
              <a:endParaRPr lang="en-US" altLang="zh-CN" sz="2400" b="1" u="none">
                <a:latin typeface="Arial" charset="0"/>
                <a:ea typeface="宋体" charset="-122"/>
              </a:endParaRPr>
            </a:p>
          </p:txBody>
        </p:sp>
        <p:sp>
          <p:nvSpPr>
            <p:cNvPr id="49172" name="Rectangle 14"/>
            <p:cNvSpPr>
              <a:spLocks noChangeArrowheads="1"/>
            </p:cNvSpPr>
            <p:nvPr/>
          </p:nvSpPr>
          <p:spPr bwMode="auto">
            <a:xfrm>
              <a:off x="1761" y="3649"/>
              <a:ext cx="71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Withdraw()</a:t>
              </a:r>
              <a:endParaRPr lang="en-US" altLang="zh-CN" sz="2400" b="1" u="none">
                <a:latin typeface="Arial" charset="0"/>
                <a:ea typeface="宋体" charset="-122"/>
              </a:endParaRPr>
            </a:p>
          </p:txBody>
        </p:sp>
        <p:sp>
          <p:nvSpPr>
            <p:cNvPr id="49173" name="Rectangle 15"/>
            <p:cNvSpPr>
              <a:spLocks noChangeArrowheads="1"/>
            </p:cNvSpPr>
            <p:nvPr/>
          </p:nvSpPr>
          <p:spPr bwMode="auto">
            <a:xfrm>
              <a:off x="3248" y="3299"/>
              <a:ext cx="5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Savings</a:t>
              </a:r>
              <a:endParaRPr lang="en-US" altLang="zh-CN" sz="2400" b="1" u="none">
                <a:latin typeface="Arial" charset="0"/>
                <a:ea typeface="宋体" charset="-122"/>
              </a:endParaRPr>
            </a:p>
          </p:txBody>
        </p:sp>
        <p:sp>
          <p:nvSpPr>
            <p:cNvPr id="49174" name="Rectangle 16"/>
            <p:cNvSpPr>
              <a:spLocks noChangeArrowheads="1"/>
            </p:cNvSpPr>
            <p:nvPr/>
          </p:nvSpPr>
          <p:spPr bwMode="auto">
            <a:xfrm>
              <a:off x="3120" y="3621"/>
              <a:ext cx="82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GetInterest()</a:t>
              </a:r>
              <a:endParaRPr lang="en-US" altLang="zh-CN" sz="2400" b="1" u="none">
                <a:latin typeface="Arial" charset="0"/>
                <a:ea typeface="宋体" charset="-122"/>
              </a:endParaRPr>
            </a:p>
          </p:txBody>
        </p:sp>
        <p:sp>
          <p:nvSpPr>
            <p:cNvPr id="49175" name="Rectangle 17"/>
            <p:cNvSpPr>
              <a:spLocks noChangeArrowheads="1"/>
            </p:cNvSpPr>
            <p:nvPr/>
          </p:nvSpPr>
          <p:spPr bwMode="auto">
            <a:xfrm>
              <a:off x="3120" y="3770"/>
              <a:ext cx="71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u="none">
                  <a:latin typeface="Arial" charset="0"/>
                  <a:ea typeface="宋体" charset="-122"/>
                </a:rPr>
                <a:t>Withdraw()</a:t>
              </a:r>
              <a:endParaRPr lang="en-US" altLang="zh-CN" sz="2400" b="1" u="none">
                <a:latin typeface="Arial" charset="0"/>
                <a:ea typeface="宋体" charset="-122"/>
              </a:endParaRPr>
            </a:p>
          </p:txBody>
        </p:sp>
        <p:sp>
          <p:nvSpPr>
            <p:cNvPr id="49176" name="Line 18"/>
            <p:cNvSpPr>
              <a:spLocks noChangeShapeType="1"/>
            </p:cNvSpPr>
            <p:nvPr/>
          </p:nvSpPr>
          <p:spPr bwMode="auto">
            <a:xfrm>
              <a:off x="2018" y="2885"/>
              <a:ext cx="138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Freeform 19"/>
            <p:cNvSpPr>
              <a:spLocks/>
            </p:cNvSpPr>
            <p:nvPr/>
          </p:nvSpPr>
          <p:spPr bwMode="auto">
            <a:xfrm>
              <a:off x="2596" y="2443"/>
              <a:ext cx="129" cy="175"/>
            </a:xfrm>
            <a:custGeom>
              <a:avLst/>
              <a:gdLst>
                <a:gd name="T0" fmla="*/ 65 w 129"/>
                <a:gd name="T1" fmla="*/ 0 h 175"/>
                <a:gd name="T2" fmla="*/ 129 w 129"/>
                <a:gd name="T3" fmla="*/ 175 h 175"/>
                <a:gd name="T4" fmla="*/ 0 w 129"/>
                <a:gd name="T5" fmla="*/ 175 h 175"/>
                <a:gd name="T6" fmla="*/ 65 w 129"/>
                <a:gd name="T7" fmla="*/ 0 h 1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75">
                  <a:moveTo>
                    <a:pt x="65" y="0"/>
                  </a:moveTo>
                  <a:lnTo>
                    <a:pt x="129" y="175"/>
                  </a:lnTo>
                  <a:lnTo>
                    <a:pt x="0" y="175"/>
                  </a:lnTo>
                  <a:lnTo>
                    <a:pt x="65"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chemeClr val="folHlink"/>
                  </a:solidFill>
                </a14:hiddenFill>
              </a:ext>
            </a:extLst>
          </p:spPr>
          <p:txBody>
            <a:bodyPr/>
            <a:lstStyle/>
            <a:p>
              <a:endParaRPr lang="zh-CN" altLang="en-US"/>
            </a:p>
          </p:txBody>
        </p:sp>
        <p:sp>
          <p:nvSpPr>
            <p:cNvPr id="49178" name="Line 20"/>
            <p:cNvSpPr>
              <a:spLocks noChangeShapeType="1"/>
            </p:cNvSpPr>
            <p:nvPr/>
          </p:nvSpPr>
          <p:spPr bwMode="auto">
            <a:xfrm flipV="1">
              <a:off x="3405" y="2885"/>
              <a:ext cx="1" cy="3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21"/>
            <p:cNvSpPr>
              <a:spLocks noChangeShapeType="1"/>
            </p:cNvSpPr>
            <p:nvPr/>
          </p:nvSpPr>
          <p:spPr bwMode="auto">
            <a:xfrm flipV="1">
              <a:off x="2018" y="2885"/>
              <a:ext cx="1" cy="4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22"/>
            <p:cNvSpPr>
              <a:spLocks noChangeShapeType="1"/>
            </p:cNvSpPr>
            <p:nvPr/>
          </p:nvSpPr>
          <p:spPr bwMode="auto">
            <a:xfrm>
              <a:off x="2660" y="26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49181" name="Group 23"/>
            <p:cNvGrpSpPr>
              <a:grpSpLocks/>
            </p:cNvGrpSpPr>
            <p:nvPr/>
          </p:nvGrpSpPr>
          <p:grpSpPr bwMode="auto">
            <a:xfrm>
              <a:off x="3092" y="3262"/>
              <a:ext cx="796" cy="768"/>
              <a:chOff x="3092" y="3262"/>
              <a:chExt cx="796" cy="768"/>
            </a:xfrm>
          </p:grpSpPr>
          <p:sp>
            <p:nvSpPr>
              <p:cNvPr id="49186" name="Rectangle 24"/>
              <p:cNvSpPr>
                <a:spLocks noChangeArrowheads="1"/>
              </p:cNvSpPr>
              <p:nvPr/>
            </p:nvSpPr>
            <p:spPr bwMode="auto">
              <a:xfrm>
                <a:off x="3092" y="3262"/>
                <a:ext cx="796"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zh-CN" altLang="en-US">
                  <a:ea typeface="宋体" charset="-122"/>
                </a:endParaRPr>
              </a:p>
            </p:txBody>
          </p:sp>
          <p:sp>
            <p:nvSpPr>
              <p:cNvPr id="49187" name="Line 25"/>
              <p:cNvSpPr>
                <a:spLocks noChangeShapeType="1"/>
              </p:cNvSpPr>
              <p:nvPr/>
            </p:nvSpPr>
            <p:spPr bwMode="auto">
              <a:xfrm>
                <a:off x="3092" y="3476"/>
                <a:ext cx="7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9188" name="Line 26"/>
              <p:cNvSpPr>
                <a:spLocks noChangeShapeType="1"/>
              </p:cNvSpPr>
              <p:nvPr/>
            </p:nvSpPr>
            <p:spPr bwMode="auto">
              <a:xfrm>
                <a:off x="3092" y="3557"/>
                <a:ext cx="7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nvGrpSpPr>
            <p:cNvPr id="49182" name="Group 27"/>
            <p:cNvGrpSpPr>
              <a:grpSpLocks/>
            </p:cNvGrpSpPr>
            <p:nvPr/>
          </p:nvGrpSpPr>
          <p:grpSpPr bwMode="auto">
            <a:xfrm>
              <a:off x="1733" y="3290"/>
              <a:ext cx="715" cy="580"/>
              <a:chOff x="1733" y="3290"/>
              <a:chExt cx="715" cy="580"/>
            </a:xfrm>
          </p:grpSpPr>
          <p:sp>
            <p:nvSpPr>
              <p:cNvPr id="49183" name="Rectangle 28"/>
              <p:cNvSpPr>
                <a:spLocks noChangeArrowheads="1"/>
              </p:cNvSpPr>
              <p:nvPr/>
            </p:nvSpPr>
            <p:spPr bwMode="auto">
              <a:xfrm>
                <a:off x="1733" y="3290"/>
                <a:ext cx="715" cy="5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zh-CN" altLang="en-US">
                  <a:ea typeface="宋体" charset="-122"/>
                </a:endParaRPr>
              </a:p>
            </p:txBody>
          </p:sp>
          <p:sp>
            <p:nvSpPr>
              <p:cNvPr id="49184" name="Line 29"/>
              <p:cNvSpPr>
                <a:spLocks noChangeShapeType="1"/>
              </p:cNvSpPr>
              <p:nvPr/>
            </p:nvSpPr>
            <p:spPr bwMode="auto">
              <a:xfrm>
                <a:off x="1733" y="3476"/>
                <a:ext cx="7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9185" name="Line 30"/>
              <p:cNvSpPr>
                <a:spLocks noChangeShapeType="1"/>
              </p:cNvSpPr>
              <p:nvPr/>
            </p:nvSpPr>
            <p:spPr bwMode="auto">
              <a:xfrm>
                <a:off x="1733" y="3557"/>
                <a:ext cx="7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grpSp>
      <p:sp>
        <p:nvSpPr>
          <p:cNvPr id="49155" name="Text Box 31"/>
          <p:cNvSpPr txBox="1">
            <a:spLocks noChangeArrowheads="1"/>
          </p:cNvSpPr>
          <p:nvPr/>
        </p:nvSpPr>
        <p:spPr bwMode="auto">
          <a:xfrm>
            <a:off x="685800" y="2720975"/>
            <a:ext cx="18002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Superclass (parent)</a:t>
            </a:r>
          </a:p>
        </p:txBody>
      </p:sp>
      <p:sp>
        <p:nvSpPr>
          <p:cNvPr id="49156" name="Text Box 32"/>
          <p:cNvSpPr txBox="1">
            <a:spLocks noChangeArrowheads="1"/>
          </p:cNvSpPr>
          <p:nvPr/>
        </p:nvSpPr>
        <p:spPr bwMode="auto">
          <a:xfrm>
            <a:off x="685800" y="5465763"/>
            <a:ext cx="18002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Subclasses</a:t>
            </a:r>
          </a:p>
        </p:txBody>
      </p:sp>
      <p:sp>
        <p:nvSpPr>
          <p:cNvPr id="49157" name="Text Box 33"/>
          <p:cNvSpPr txBox="1">
            <a:spLocks noChangeArrowheads="1"/>
          </p:cNvSpPr>
          <p:nvPr/>
        </p:nvSpPr>
        <p:spPr bwMode="auto">
          <a:xfrm>
            <a:off x="6172200" y="3670300"/>
            <a:ext cx="18002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Generalization Relationship</a:t>
            </a:r>
          </a:p>
        </p:txBody>
      </p:sp>
      <p:sp>
        <p:nvSpPr>
          <p:cNvPr id="49158" name="Line 34"/>
          <p:cNvSpPr>
            <a:spLocks noChangeShapeType="1"/>
          </p:cNvSpPr>
          <p:nvPr/>
        </p:nvSpPr>
        <p:spPr bwMode="auto">
          <a:xfrm flipH="1">
            <a:off x="4456113" y="4156075"/>
            <a:ext cx="1630362" cy="2317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9159" name="Text Box 37"/>
          <p:cNvSpPr txBox="1">
            <a:spLocks noChangeArrowheads="1"/>
          </p:cNvSpPr>
          <p:nvPr/>
        </p:nvSpPr>
        <p:spPr bwMode="auto">
          <a:xfrm>
            <a:off x="3162300" y="1524000"/>
            <a:ext cx="18002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Ancestor</a:t>
            </a:r>
          </a:p>
        </p:txBody>
      </p:sp>
      <p:sp>
        <p:nvSpPr>
          <p:cNvPr id="49160" name="Text Box 38"/>
          <p:cNvSpPr txBox="1">
            <a:spLocks noChangeArrowheads="1"/>
          </p:cNvSpPr>
          <p:nvPr/>
        </p:nvSpPr>
        <p:spPr bwMode="auto">
          <a:xfrm>
            <a:off x="3162300" y="6096000"/>
            <a:ext cx="18002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000" u="none">
                <a:solidFill>
                  <a:schemeClr val="accent2"/>
                </a:solidFill>
                <a:latin typeface="Times New Roman" pitchFamily="18" charset="0"/>
                <a:ea typeface="宋体" charset="-122"/>
              </a:rPr>
              <a:t>Descendents</a:t>
            </a:r>
          </a:p>
        </p:txBody>
      </p:sp>
      <p:sp>
        <p:nvSpPr>
          <p:cNvPr id="49161" name="Rectangle 39"/>
          <p:cNvSpPr>
            <a:spLocks noGrp="1" noChangeArrowheads="1"/>
          </p:cNvSpPr>
          <p:nvPr>
            <p:ph type="title"/>
          </p:nvPr>
        </p:nvSpPr>
        <p:spPr/>
        <p:txBody>
          <a:bodyPr/>
          <a:lstStyle/>
          <a:p>
            <a:pPr eaLnBrk="1" hangingPunct="1"/>
            <a:r>
              <a:rPr lang="en-US" altLang="zh-CN" smtClean="0">
                <a:ea typeface="宋体" charset="-122"/>
              </a:rPr>
              <a:t>Example: Single Inheritance</a:t>
            </a:r>
          </a:p>
        </p:txBody>
      </p:sp>
      <p:sp>
        <p:nvSpPr>
          <p:cNvPr id="49162" name="Rectangle 40"/>
          <p:cNvSpPr>
            <a:spLocks noGrp="1" noChangeArrowheads="1"/>
          </p:cNvSpPr>
          <p:nvPr>
            <p:ph type="body" idx="1"/>
          </p:nvPr>
        </p:nvSpPr>
        <p:spPr>
          <a:xfrm>
            <a:off x="341313" y="1204859"/>
            <a:ext cx="8229600" cy="4525963"/>
          </a:xfrm>
        </p:spPr>
        <p:txBody>
          <a:bodyPr/>
          <a:lstStyle/>
          <a:p>
            <a:pPr eaLnBrk="1" hangingPunct="1"/>
            <a:r>
              <a:rPr lang="en-US" altLang="zh-CN" dirty="0" smtClean="0">
                <a:ea typeface="宋体" charset="-122"/>
              </a:rPr>
              <a:t>One class inherits from another</a:t>
            </a:r>
          </a:p>
        </p:txBody>
      </p:sp>
    </p:spTree>
    <p:extLst>
      <p:ext uri="{BB962C8B-B14F-4D97-AF65-F5344CB8AC3E}">
        <p14:creationId xmlns:p14="http://schemas.microsoft.com/office/powerpoint/2010/main" val="243730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a:ea typeface="宋体" charset="-122"/>
              </a:rPr>
              <a:t>Example: Abstraction</a:t>
            </a:r>
          </a:p>
        </p:txBody>
      </p:sp>
      <p:sp>
        <p:nvSpPr>
          <p:cNvPr id="138243" name="Text Box 3"/>
          <p:cNvSpPr txBox="1">
            <a:spLocks noChangeArrowheads="1"/>
          </p:cNvSpPr>
          <p:nvPr/>
        </p:nvSpPr>
        <p:spPr bwMode="auto">
          <a:xfrm>
            <a:off x="1931988" y="3032060"/>
            <a:ext cx="915987"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altLang="zh-CN" sz="1600" dirty="0"/>
              <a:t>Student</a:t>
            </a:r>
          </a:p>
        </p:txBody>
      </p:sp>
      <p:sp>
        <p:nvSpPr>
          <p:cNvPr id="138244" name="Text Box 4"/>
          <p:cNvSpPr txBox="1">
            <a:spLocks noChangeArrowheads="1"/>
          </p:cNvSpPr>
          <p:nvPr/>
        </p:nvSpPr>
        <p:spPr bwMode="auto">
          <a:xfrm>
            <a:off x="6265863" y="3032060"/>
            <a:ext cx="10858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altLang="zh-CN" sz="1600" dirty="0"/>
              <a:t>Professor</a:t>
            </a:r>
          </a:p>
        </p:txBody>
      </p:sp>
      <p:sp>
        <p:nvSpPr>
          <p:cNvPr id="138245" name="Text Box 5"/>
          <p:cNvSpPr txBox="1">
            <a:spLocks noChangeArrowheads="1"/>
          </p:cNvSpPr>
          <p:nvPr/>
        </p:nvSpPr>
        <p:spPr bwMode="auto">
          <a:xfrm>
            <a:off x="1063625" y="5422835"/>
            <a:ext cx="277812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600"/>
              <a:t>Course Offering (9:00 a.m., </a:t>
            </a:r>
          </a:p>
          <a:p>
            <a:r>
              <a:rPr lang="en-US" altLang="zh-CN" sz="1600"/>
              <a:t>Monday-Wednesday-Friday)</a:t>
            </a:r>
          </a:p>
        </p:txBody>
      </p:sp>
      <p:pic>
        <p:nvPicPr>
          <p:cNvPr id="138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413" y="3771835"/>
            <a:ext cx="2389187"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7" name="Text Box 7"/>
          <p:cNvSpPr txBox="1">
            <a:spLocks noChangeArrowheads="1"/>
          </p:cNvSpPr>
          <p:nvPr/>
        </p:nvSpPr>
        <p:spPr bwMode="auto">
          <a:xfrm>
            <a:off x="5632450" y="5803835"/>
            <a:ext cx="21590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altLang="zh-CN" sz="1600" dirty="0"/>
              <a:t>Course (e.g. Algebra)</a:t>
            </a:r>
          </a:p>
        </p:txBody>
      </p:sp>
      <p:sp>
        <p:nvSpPr>
          <p:cNvPr id="138248" name="Freeform 8"/>
          <p:cNvSpPr>
            <a:spLocks/>
          </p:cNvSpPr>
          <p:nvPr/>
        </p:nvSpPr>
        <p:spPr bwMode="auto">
          <a:xfrm>
            <a:off x="5638800" y="1228660"/>
            <a:ext cx="1662113" cy="846138"/>
          </a:xfrm>
          <a:custGeom>
            <a:avLst/>
            <a:gdLst>
              <a:gd name="T0" fmla="*/ 5 w 1047"/>
              <a:gd name="T1" fmla="*/ 37 h 533"/>
              <a:gd name="T2" fmla="*/ 5 w 1047"/>
              <a:gd name="T3" fmla="*/ 29 h 533"/>
              <a:gd name="T4" fmla="*/ 8 w 1047"/>
              <a:gd name="T5" fmla="*/ 23 h 533"/>
              <a:gd name="T6" fmla="*/ 10 w 1047"/>
              <a:gd name="T7" fmla="*/ 19 h 533"/>
              <a:gd name="T8" fmla="*/ 15 w 1047"/>
              <a:gd name="T9" fmla="*/ 15 h 533"/>
              <a:gd name="T10" fmla="*/ 18 w 1047"/>
              <a:gd name="T11" fmla="*/ 11 h 533"/>
              <a:gd name="T12" fmla="*/ 23 w 1047"/>
              <a:gd name="T13" fmla="*/ 8 h 533"/>
              <a:gd name="T14" fmla="*/ 29 w 1047"/>
              <a:gd name="T15" fmla="*/ 6 h 533"/>
              <a:gd name="T16" fmla="*/ 36 w 1047"/>
              <a:gd name="T17" fmla="*/ 5 h 533"/>
              <a:gd name="T18" fmla="*/ 1010 w 1047"/>
              <a:gd name="T19" fmla="*/ 5 h 533"/>
              <a:gd name="T20" fmla="*/ 1018 w 1047"/>
              <a:gd name="T21" fmla="*/ 6 h 533"/>
              <a:gd name="T22" fmla="*/ 1021 w 1047"/>
              <a:gd name="T23" fmla="*/ 8 h 533"/>
              <a:gd name="T24" fmla="*/ 1028 w 1047"/>
              <a:gd name="T25" fmla="*/ 11 h 533"/>
              <a:gd name="T26" fmla="*/ 1032 w 1047"/>
              <a:gd name="T27" fmla="*/ 15 h 533"/>
              <a:gd name="T28" fmla="*/ 1036 w 1047"/>
              <a:gd name="T29" fmla="*/ 19 h 533"/>
              <a:gd name="T30" fmla="*/ 1039 w 1047"/>
              <a:gd name="T31" fmla="*/ 23 h 533"/>
              <a:gd name="T32" fmla="*/ 1041 w 1047"/>
              <a:gd name="T33" fmla="*/ 29 h 533"/>
              <a:gd name="T34" fmla="*/ 1041 w 1047"/>
              <a:gd name="T35" fmla="*/ 37 h 533"/>
              <a:gd name="T36" fmla="*/ 1041 w 1047"/>
              <a:gd name="T37" fmla="*/ 498 h 533"/>
              <a:gd name="T38" fmla="*/ 1041 w 1047"/>
              <a:gd name="T39" fmla="*/ 504 h 533"/>
              <a:gd name="T40" fmla="*/ 1039 w 1047"/>
              <a:gd name="T41" fmla="*/ 509 h 533"/>
              <a:gd name="T42" fmla="*/ 1036 w 1047"/>
              <a:gd name="T43" fmla="*/ 515 h 533"/>
              <a:gd name="T44" fmla="*/ 1032 w 1047"/>
              <a:gd name="T45" fmla="*/ 519 h 533"/>
              <a:gd name="T46" fmla="*/ 1028 w 1047"/>
              <a:gd name="T47" fmla="*/ 522 h 533"/>
              <a:gd name="T48" fmla="*/ 1021 w 1047"/>
              <a:gd name="T49" fmla="*/ 525 h 533"/>
              <a:gd name="T50" fmla="*/ 1018 w 1047"/>
              <a:gd name="T51" fmla="*/ 527 h 533"/>
              <a:gd name="T52" fmla="*/ 1010 w 1047"/>
              <a:gd name="T53" fmla="*/ 527 h 533"/>
              <a:gd name="T54" fmla="*/ 908 w 1047"/>
              <a:gd name="T55" fmla="*/ 527 h 533"/>
              <a:gd name="T56" fmla="*/ 908 w 1047"/>
              <a:gd name="T57" fmla="*/ 530 h 533"/>
              <a:gd name="T58" fmla="*/ 908 w 1047"/>
              <a:gd name="T59" fmla="*/ 533 h 533"/>
              <a:gd name="T60" fmla="*/ 1010 w 1047"/>
              <a:gd name="T61" fmla="*/ 533 h 533"/>
              <a:gd name="T62" fmla="*/ 1018 w 1047"/>
              <a:gd name="T63" fmla="*/ 532 h 533"/>
              <a:gd name="T64" fmla="*/ 1024 w 1047"/>
              <a:gd name="T65" fmla="*/ 530 h 533"/>
              <a:gd name="T66" fmla="*/ 1031 w 1047"/>
              <a:gd name="T67" fmla="*/ 527 h 533"/>
              <a:gd name="T68" fmla="*/ 1036 w 1047"/>
              <a:gd name="T69" fmla="*/ 524 h 533"/>
              <a:gd name="T70" fmla="*/ 1041 w 1047"/>
              <a:gd name="T71" fmla="*/ 517 h 533"/>
              <a:gd name="T72" fmla="*/ 1044 w 1047"/>
              <a:gd name="T73" fmla="*/ 511 h 533"/>
              <a:gd name="T74" fmla="*/ 1047 w 1047"/>
              <a:gd name="T75" fmla="*/ 504 h 533"/>
              <a:gd name="T76" fmla="*/ 1047 w 1047"/>
              <a:gd name="T77" fmla="*/ 498 h 533"/>
              <a:gd name="T78" fmla="*/ 1047 w 1047"/>
              <a:gd name="T79" fmla="*/ 37 h 533"/>
              <a:gd name="T80" fmla="*/ 1047 w 1047"/>
              <a:gd name="T81" fmla="*/ 29 h 533"/>
              <a:gd name="T82" fmla="*/ 1044 w 1047"/>
              <a:gd name="T83" fmla="*/ 23 h 533"/>
              <a:gd name="T84" fmla="*/ 1041 w 1047"/>
              <a:gd name="T85" fmla="*/ 15 h 533"/>
              <a:gd name="T86" fmla="*/ 1036 w 1047"/>
              <a:gd name="T87" fmla="*/ 11 h 533"/>
              <a:gd name="T88" fmla="*/ 1031 w 1047"/>
              <a:gd name="T89" fmla="*/ 6 h 533"/>
              <a:gd name="T90" fmla="*/ 1024 w 1047"/>
              <a:gd name="T91" fmla="*/ 3 h 533"/>
              <a:gd name="T92" fmla="*/ 1018 w 1047"/>
              <a:gd name="T93" fmla="*/ 0 h 533"/>
              <a:gd name="T94" fmla="*/ 1010 w 1047"/>
              <a:gd name="T95" fmla="*/ 0 h 533"/>
              <a:gd name="T96" fmla="*/ 36 w 1047"/>
              <a:gd name="T97" fmla="*/ 0 h 533"/>
              <a:gd name="T98" fmla="*/ 28 w 1047"/>
              <a:gd name="T99" fmla="*/ 0 h 533"/>
              <a:gd name="T100" fmla="*/ 21 w 1047"/>
              <a:gd name="T101" fmla="*/ 3 h 533"/>
              <a:gd name="T102" fmla="*/ 15 w 1047"/>
              <a:gd name="T103" fmla="*/ 6 h 533"/>
              <a:gd name="T104" fmla="*/ 10 w 1047"/>
              <a:gd name="T105" fmla="*/ 11 h 533"/>
              <a:gd name="T106" fmla="*/ 5 w 1047"/>
              <a:gd name="T107" fmla="*/ 15 h 533"/>
              <a:gd name="T108" fmla="*/ 2 w 1047"/>
              <a:gd name="T109" fmla="*/ 23 h 533"/>
              <a:gd name="T110" fmla="*/ 0 w 1047"/>
              <a:gd name="T111" fmla="*/ 29 h 533"/>
              <a:gd name="T112" fmla="*/ 0 w 1047"/>
              <a:gd name="T113" fmla="*/ 37 h 533"/>
              <a:gd name="T114" fmla="*/ 5 w 1047"/>
              <a:gd name="T115" fmla="*/ 3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7" h="533">
                <a:moveTo>
                  <a:pt x="5" y="37"/>
                </a:moveTo>
                <a:lnTo>
                  <a:pt x="5" y="29"/>
                </a:lnTo>
                <a:lnTo>
                  <a:pt x="8" y="23"/>
                </a:lnTo>
                <a:lnTo>
                  <a:pt x="10" y="19"/>
                </a:lnTo>
                <a:lnTo>
                  <a:pt x="15" y="15"/>
                </a:lnTo>
                <a:lnTo>
                  <a:pt x="18" y="11"/>
                </a:lnTo>
                <a:lnTo>
                  <a:pt x="23" y="8"/>
                </a:lnTo>
                <a:lnTo>
                  <a:pt x="29" y="6"/>
                </a:lnTo>
                <a:lnTo>
                  <a:pt x="36" y="5"/>
                </a:lnTo>
                <a:lnTo>
                  <a:pt x="1010" y="5"/>
                </a:lnTo>
                <a:lnTo>
                  <a:pt x="1018" y="6"/>
                </a:lnTo>
                <a:lnTo>
                  <a:pt x="1021" y="8"/>
                </a:lnTo>
                <a:lnTo>
                  <a:pt x="1028" y="11"/>
                </a:lnTo>
                <a:lnTo>
                  <a:pt x="1032" y="15"/>
                </a:lnTo>
                <a:lnTo>
                  <a:pt x="1036" y="19"/>
                </a:lnTo>
                <a:lnTo>
                  <a:pt x="1039" y="23"/>
                </a:lnTo>
                <a:lnTo>
                  <a:pt x="1041" y="29"/>
                </a:lnTo>
                <a:lnTo>
                  <a:pt x="1041" y="37"/>
                </a:lnTo>
                <a:lnTo>
                  <a:pt x="1041" y="498"/>
                </a:lnTo>
                <a:lnTo>
                  <a:pt x="1041" y="504"/>
                </a:lnTo>
                <a:lnTo>
                  <a:pt x="1039" y="509"/>
                </a:lnTo>
                <a:lnTo>
                  <a:pt x="1036" y="515"/>
                </a:lnTo>
                <a:lnTo>
                  <a:pt x="1032" y="519"/>
                </a:lnTo>
                <a:lnTo>
                  <a:pt x="1028" y="522"/>
                </a:lnTo>
                <a:lnTo>
                  <a:pt x="1021" y="525"/>
                </a:lnTo>
                <a:lnTo>
                  <a:pt x="1018" y="527"/>
                </a:lnTo>
                <a:lnTo>
                  <a:pt x="1010" y="527"/>
                </a:lnTo>
                <a:lnTo>
                  <a:pt x="908" y="527"/>
                </a:lnTo>
                <a:lnTo>
                  <a:pt x="908" y="530"/>
                </a:lnTo>
                <a:lnTo>
                  <a:pt x="908" y="533"/>
                </a:lnTo>
                <a:lnTo>
                  <a:pt x="1010" y="533"/>
                </a:lnTo>
                <a:lnTo>
                  <a:pt x="1018" y="532"/>
                </a:lnTo>
                <a:lnTo>
                  <a:pt x="1024" y="530"/>
                </a:lnTo>
                <a:lnTo>
                  <a:pt x="1031" y="527"/>
                </a:lnTo>
                <a:lnTo>
                  <a:pt x="1036" y="524"/>
                </a:lnTo>
                <a:lnTo>
                  <a:pt x="1041" y="517"/>
                </a:lnTo>
                <a:lnTo>
                  <a:pt x="1044" y="511"/>
                </a:lnTo>
                <a:lnTo>
                  <a:pt x="1047" y="504"/>
                </a:lnTo>
                <a:lnTo>
                  <a:pt x="1047" y="498"/>
                </a:lnTo>
                <a:lnTo>
                  <a:pt x="1047" y="37"/>
                </a:lnTo>
                <a:lnTo>
                  <a:pt x="1047" y="29"/>
                </a:lnTo>
                <a:lnTo>
                  <a:pt x="1044" y="23"/>
                </a:lnTo>
                <a:lnTo>
                  <a:pt x="1041" y="15"/>
                </a:lnTo>
                <a:lnTo>
                  <a:pt x="1036" y="11"/>
                </a:lnTo>
                <a:lnTo>
                  <a:pt x="1031" y="6"/>
                </a:lnTo>
                <a:lnTo>
                  <a:pt x="1024" y="3"/>
                </a:lnTo>
                <a:lnTo>
                  <a:pt x="1018" y="0"/>
                </a:lnTo>
                <a:lnTo>
                  <a:pt x="1010" y="0"/>
                </a:lnTo>
                <a:lnTo>
                  <a:pt x="36" y="0"/>
                </a:lnTo>
                <a:lnTo>
                  <a:pt x="28" y="0"/>
                </a:lnTo>
                <a:lnTo>
                  <a:pt x="21" y="3"/>
                </a:lnTo>
                <a:lnTo>
                  <a:pt x="15" y="6"/>
                </a:lnTo>
                <a:lnTo>
                  <a:pt x="10" y="11"/>
                </a:lnTo>
                <a:lnTo>
                  <a:pt x="5" y="15"/>
                </a:lnTo>
                <a:lnTo>
                  <a:pt x="2" y="23"/>
                </a:lnTo>
                <a:lnTo>
                  <a:pt x="0" y="29"/>
                </a:lnTo>
                <a:lnTo>
                  <a:pt x="0" y="37"/>
                </a:lnTo>
                <a:lnTo>
                  <a:pt x="5" y="37"/>
                </a:lnTo>
                <a:close/>
              </a:path>
            </a:pathLst>
          </a:custGeom>
          <a:solidFill>
            <a:srgbClr val="0101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49" name="Freeform 9"/>
          <p:cNvSpPr>
            <a:spLocks/>
          </p:cNvSpPr>
          <p:nvPr/>
        </p:nvSpPr>
        <p:spPr bwMode="auto">
          <a:xfrm>
            <a:off x="5638800" y="1287398"/>
            <a:ext cx="1109663" cy="787400"/>
          </a:xfrm>
          <a:custGeom>
            <a:avLst/>
            <a:gdLst>
              <a:gd name="T0" fmla="*/ 697 w 699"/>
              <a:gd name="T1" fmla="*/ 495 h 496"/>
              <a:gd name="T2" fmla="*/ 697 w 699"/>
              <a:gd name="T3" fmla="*/ 493 h 496"/>
              <a:gd name="T4" fmla="*/ 699 w 699"/>
              <a:gd name="T5" fmla="*/ 491 h 496"/>
              <a:gd name="T6" fmla="*/ 29 w 699"/>
              <a:gd name="T7" fmla="*/ 490 h 496"/>
              <a:gd name="T8" fmla="*/ 24 w 699"/>
              <a:gd name="T9" fmla="*/ 488 h 496"/>
              <a:gd name="T10" fmla="*/ 18 w 699"/>
              <a:gd name="T11" fmla="*/ 485 h 496"/>
              <a:gd name="T12" fmla="*/ 15 w 699"/>
              <a:gd name="T13" fmla="*/ 482 h 496"/>
              <a:gd name="T14" fmla="*/ 11 w 699"/>
              <a:gd name="T15" fmla="*/ 478 h 496"/>
              <a:gd name="T16" fmla="*/ 8 w 699"/>
              <a:gd name="T17" fmla="*/ 472 h 496"/>
              <a:gd name="T18" fmla="*/ 6 w 699"/>
              <a:gd name="T19" fmla="*/ 467 h 496"/>
              <a:gd name="T20" fmla="*/ 5 w 699"/>
              <a:gd name="T21" fmla="*/ 461 h 496"/>
              <a:gd name="T22" fmla="*/ 5 w 699"/>
              <a:gd name="T23" fmla="*/ 0 h 496"/>
              <a:gd name="T24" fmla="*/ 0 w 699"/>
              <a:gd name="T25" fmla="*/ 0 h 496"/>
              <a:gd name="T26" fmla="*/ 0 w 699"/>
              <a:gd name="T27" fmla="*/ 461 h 496"/>
              <a:gd name="T28" fmla="*/ 0 w 699"/>
              <a:gd name="T29" fmla="*/ 467 h 496"/>
              <a:gd name="T30" fmla="*/ 2 w 699"/>
              <a:gd name="T31" fmla="*/ 474 h 496"/>
              <a:gd name="T32" fmla="*/ 6 w 699"/>
              <a:gd name="T33" fmla="*/ 480 h 496"/>
              <a:gd name="T34" fmla="*/ 11 w 699"/>
              <a:gd name="T35" fmla="*/ 487 h 496"/>
              <a:gd name="T36" fmla="*/ 15 w 699"/>
              <a:gd name="T37" fmla="*/ 490 h 496"/>
              <a:gd name="T38" fmla="*/ 23 w 699"/>
              <a:gd name="T39" fmla="*/ 493 h 496"/>
              <a:gd name="T40" fmla="*/ 29 w 699"/>
              <a:gd name="T41" fmla="*/ 495 h 496"/>
              <a:gd name="T42" fmla="*/ 36 w 699"/>
              <a:gd name="T43" fmla="*/ 496 h 496"/>
              <a:gd name="T44" fmla="*/ 697 w 699"/>
              <a:gd name="T45"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9" h="496">
                <a:moveTo>
                  <a:pt x="697" y="495"/>
                </a:moveTo>
                <a:lnTo>
                  <a:pt x="697" y="493"/>
                </a:lnTo>
                <a:lnTo>
                  <a:pt x="699" y="491"/>
                </a:lnTo>
                <a:lnTo>
                  <a:pt x="29" y="490"/>
                </a:lnTo>
                <a:lnTo>
                  <a:pt x="24" y="488"/>
                </a:lnTo>
                <a:lnTo>
                  <a:pt x="18" y="485"/>
                </a:lnTo>
                <a:lnTo>
                  <a:pt x="15" y="482"/>
                </a:lnTo>
                <a:lnTo>
                  <a:pt x="11" y="478"/>
                </a:lnTo>
                <a:lnTo>
                  <a:pt x="8" y="472"/>
                </a:lnTo>
                <a:lnTo>
                  <a:pt x="6" y="467"/>
                </a:lnTo>
                <a:lnTo>
                  <a:pt x="5" y="461"/>
                </a:lnTo>
                <a:lnTo>
                  <a:pt x="5" y="0"/>
                </a:lnTo>
                <a:lnTo>
                  <a:pt x="0" y="0"/>
                </a:lnTo>
                <a:lnTo>
                  <a:pt x="0" y="461"/>
                </a:lnTo>
                <a:lnTo>
                  <a:pt x="0" y="467"/>
                </a:lnTo>
                <a:lnTo>
                  <a:pt x="2" y="474"/>
                </a:lnTo>
                <a:lnTo>
                  <a:pt x="6" y="480"/>
                </a:lnTo>
                <a:lnTo>
                  <a:pt x="11" y="487"/>
                </a:lnTo>
                <a:lnTo>
                  <a:pt x="15" y="490"/>
                </a:lnTo>
                <a:lnTo>
                  <a:pt x="23" y="493"/>
                </a:lnTo>
                <a:lnTo>
                  <a:pt x="29" y="495"/>
                </a:lnTo>
                <a:lnTo>
                  <a:pt x="36" y="496"/>
                </a:lnTo>
                <a:lnTo>
                  <a:pt x="697" y="495"/>
                </a:lnTo>
                <a:close/>
              </a:path>
            </a:pathLst>
          </a:custGeom>
          <a:solidFill>
            <a:srgbClr val="0101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50" name="Freeform 10"/>
          <p:cNvSpPr>
            <a:spLocks/>
          </p:cNvSpPr>
          <p:nvPr/>
        </p:nvSpPr>
        <p:spPr bwMode="auto">
          <a:xfrm>
            <a:off x="5638800" y="1287398"/>
            <a:ext cx="1109663" cy="787400"/>
          </a:xfrm>
          <a:custGeom>
            <a:avLst/>
            <a:gdLst>
              <a:gd name="T0" fmla="*/ 697 w 699"/>
              <a:gd name="T1" fmla="*/ 495 h 496"/>
              <a:gd name="T2" fmla="*/ 697 w 699"/>
              <a:gd name="T3" fmla="*/ 493 h 496"/>
              <a:gd name="T4" fmla="*/ 699 w 699"/>
              <a:gd name="T5" fmla="*/ 491 h 496"/>
              <a:gd name="T6" fmla="*/ 29 w 699"/>
              <a:gd name="T7" fmla="*/ 490 h 496"/>
              <a:gd name="T8" fmla="*/ 24 w 699"/>
              <a:gd name="T9" fmla="*/ 488 h 496"/>
              <a:gd name="T10" fmla="*/ 18 w 699"/>
              <a:gd name="T11" fmla="*/ 485 h 496"/>
              <a:gd name="T12" fmla="*/ 15 w 699"/>
              <a:gd name="T13" fmla="*/ 482 h 496"/>
              <a:gd name="T14" fmla="*/ 11 w 699"/>
              <a:gd name="T15" fmla="*/ 478 h 496"/>
              <a:gd name="T16" fmla="*/ 8 w 699"/>
              <a:gd name="T17" fmla="*/ 472 h 496"/>
              <a:gd name="T18" fmla="*/ 6 w 699"/>
              <a:gd name="T19" fmla="*/ 467 h 496"/>
              <a:gd name="T20" fmla="*/ 5 w 699"/>
              <a:gd name="T21" fmla="*/ 461 h 496"/>
              <a:gd name="T22" fmla="*/ 5 w 699"/>
              <a:gd name="T23" fmla="*/ 0 h 496"/>
              <a:gd name="T24" fmla="*/ 0 w 699"/>
              <a:gd name="T25" fmla="*/ 0 h 496"/>
              <a:gd name="T26" fmla="*/ 0 w 699"/>
              <a:gd name="T27" fmla="*/ 461 h 496"/>
              <a:gd name="T28" fmla="*/ 0 w 699"/>
              <a:gd name="T29" fmla="*/ 467 h 496"/>
              <a:gd name="T30" fmla="*/ 2 w 699"/>
              <a:gd name="T31" fmla="*/ 474 h 496"/>
              <a:gd name="T32" fmla="*/ 6 w 699"/>
              <a:gd name="T33" fmla="*/ 480 h 496"/>
              <a:gd name="T34" fmla="*/ 11 w 699"/>
              <a:gd name="T35" fmla="*/ 487 h 496"/>
              <a:gd name="T36" fmla="*/ 15 w 699"/>
              <a:gd name="T37" fmla="*/ 490 h 496"/>
              <a:gd name="T38" fmla="*/ 23 w 699"/>
              <a:gd name="T39" fmla="*/ 493 h 496"/>
              <a:gd name="T40" fmla="*/ 29 w 699"/>
              <a:gd name="T41" fmla="*/ 495 h 496"/>
              <a:gd name="T42" fmla="*/ 36 w 699"/>
              <a:gd name="T43" fmla="*/ 496 h 496"/>
              <a:gd name="T44" fmla="*/ 697 w 699"/>
              <a:gd name="T45"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9" h="496">
                <a:moveTo>
                  <a:pt x="697" y="495"/>
                </a:moveTo>
                <a:lnTo>
                  <a:pt x="697" y="493"/>
                </a:lnTo>
                <a:lnTo>
                  <a:pt x="699" y="491"/>
                </a:lnTo>
                <a:lnTo>
                  <a:pt x="29" y="490"/>
                </a:lnTo>
                <a:lnTo>
                  <a:pt x="24" y="488"/>
                </a:lnTo>
                <a:lnTo>
                  <a:pt x="18" y="485"/>
                </a:lnTo>
                <a:lnTo>
                  <a:pt x="15" y="482"/>
                </a:lnTo>
                <a:lnTo>
                  <a:pt x="11" y="478"/>
                </a:lnTo>
                <a:lnTo>
                  <a:pt x="8" y="472"/>
                </a:lnTo>
                <a:lnTo>
                  <a:pt x="6" y="467"/>
                </a:lnTo>
                <a:lnTo>
                  <a:pt x="5" y="461"/>
                </a:lnTo>
                <a:lnTo>
                  <a:pt x="5" y="0"/>
                </a:lnTo>
                <a:lnTo>
                  <a:pt x="0" y="0"/>
                </a:lnTo>
                <a:lnTo>
                  <a:pt x="0" y="461"/>
                </a:lnTo>
                <a:lnTo>
                  <a:pt x="0" y="467"/>
                </a:lnTo>
                <a:lnTo>
                  <a:pt x="2" y="474"/>
                </a:lnTo>
                <a:lnTo>
                  <a:pt x="6" y="480"/>
                </a:lnTo>
                <a:lnTo>
                  <a:pt x="11" y="487"/>
                </a:lnTo>
                <a:lnTo>
                  <a:pt x="15" y="490"/>
                </a:lnTo>
                <a:lnTo>
                  <a:pt x="23" y="493"/>
                </a:lnTo>
                <a:lnTo>
                  <a:pt x="29" y="495"/>
                </a:lnTo>
                <a:lnTo>
                  <a:pt x="36" y="496"/>
                </a:lnTo>
                <a:lnTo>
                  <a:pt x="697" y="495"/>
                </a:lnTo>
              </a:path>
            </a:pathLst>
          </a:custGeom>
          <a:noFill/>
          <a:ln w="0">
            <a:solidFill>
              <a:srgbClr val="0101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51" name="Freeform 11"/>
          <p:cNvSpPr>
            <a:spLocks/>
          </p:cNvSpPr>
          <p:nvPr/>
        </p:nvSpPr>
        <p:spPr bwMode="auto">
          <a:xfrm>
            <a:off x="5646738" y="1235010"/>
            <a:ext cx="1643062" cy="831850"/>
          </a:xfrm>
          <a:custGeom>
            <a:avLst/>
            <a:gdLst>
              <a:gd name="T0" fmla="*/ 705 w 1036"/>
              <a:gd name="T1" fmla="*/ 433 h 522"/>
              <a:gd name="T2" fmla="*/ 707 w 1036"/>
              <a:gd name="T3" fmla="*/ 390 h 522"/>
              <a:gd name="T4" fmla="*/ 697 w 1036"/>
              <a:gd name="T5" fmla="*/ 394 h 522"/>
              <a:gd name="T6" fmla="*/ 673 w 1036"/>
              <a:gd name="T7" fmla="*/ 391 h 522"/>
              <a:gd name="T8" fmla="*/ 658 w 1036"/>
              <a:gd name="T9" fmla="*/ 383 h 522"/>
              <a:gd name="T10" fmla="*/ 649 w 1036"/>
              <a:gd name="T11" fmla="*/ 377 h 522"/>
              <a:gd name="T12" fmla="*/ 639 w 1036"/>
              <a:gd name="T13" fmla="*/ 357 h 522"/>
              <a:gd name="T14" fmla="*/ 662 w 1036"/>
              <a:gd name="T15" fmla="*/ 355 h 522"/>
              <a:gd name="T16" fmla="*/ 650 w 1036"/>
              <a:gd name="T17" fmla="*/ 347 h 522"/>
              <a:gd name="T18" fmla="*/ 647 w 1036"/>
              <a:gd name="T19" fmla="*/ 333 h 522"/>
              <a:gd name="T20" fmla="*/ 644 w 1036"/>
              <a:gd name="T21" fmla="*/ 312 h 522"/>
              <a:gd name="T22" fmla="*/ 626 w 1036"/>
              <a:gd name="T23" fmla="*/ 297 h 522"/>
              <a:gd name="T24" fmla="*/ 603 w 1036"/>
              <a:gd name="T25" fmla="*/ 289 h 522"/>
              <a:gd name="T26" fmla="*/ 602 w 1036"/>
              <a:gd name="T27" fmla="*/ 279 h 522"/>
              <a:gd name="T28" fmla="*/ 621 w 1036"/>
              <a:gd name="T29" fmla="*/ 271 h 522"/>
              <a:gd name="T30" fmla="*/ 599 w 1036"/>
              <a:gd name="T31" fmla="*/ 274 h 522"/>
              <a:gd name="T32" fmla="*/ 589 w 1036"/>
              <a:gd name="T33" fmla="*/ 270 h 522"/>
              <a:gd name="T34" fmla="*/ 613 w 1036"/>
              <a:gd name="T35" fmla="*/ 258 h 522"/>
              <a:gd name="T36" fmla="*/ 642 w 1036"/>
              <a:gd name="T37" fmla="*/ 260 h 522"/>
              <a:gd name="T38" fmla="*/ 657 w 1036"/>
              <a:gd name="T39" fmla="*/ 276 h 522"/>
              <a:gd name="T40" fmla="*/ 671 w 1036"/>
              <a:gd name="T41" fmla="*/ 284 h 522"/>
              <a:gd name="T42" fmla="*/ 696 w 1036"/>
              <a:gd name="T43" fmla="*/ 291 h 522"/>
              <a:gd name="T44" fmla="*/ 726 w 1036"/>
              <a:gd name="T45" fmla="*/ 294 h 522"/>
              <a:gd name="T46" fmla="*/ 739 w 1036"/>
              <a:gd name="T47" fmla="*/ 190 h 522"/>
              <a:gd name="T48" fmla="*/ 754 w 1036"/>
              <a:gd name="T49" fmla="*/ 180 h 522"/>
              <a:gd name="T50" fmla="*/ 777 w 1036"/>
              <a:gd name="T51" fmla="*/ 161 h 522"/>
              <a:gd name="T52" fmla="*/ 775 w 1036"/>
              <a:gd name="T53" fmla="*/ 145 h 522"/>
              <a:gd name="T54" fmla="*/ 757 w 1036"/>
              <a:gd name="T55" fmla="*/ 122 h 522"/>
              <a:gd name="T56" fmla="*/ 746 w 1036"/>
              <a:gd name="T57" fmla="*/ 82 h 522"/>
              <a:gd name="T58" fmla="*/ 739 w 1036"/>
              <a:gd name="T59" fmla="*/ 51 h 522"/>
              <a:gd name="T60" fmla="*/ 752 w 1036"/>
              <a:gd name="T61" fmla="*/ 39 h 522"/>
              <a:gd name="T62" fmla="*/ 760 w 1036"/>
              <a:gd name="T63" fmla="*/ 20 h 522"/>
              <a:gd name="T64" fmla="*/ 791 w 1036"/>
              <a:gd name="T65" fmla="*/ 9 h 522"/>
              <a:gd name="T66" fmla="*/ 825 w 1036"/>
              <a:gd name="T67" fmla="*/ 17 h 522"/>
              <a:gd name="T68" fmla="*/ 848 w 1036"/>
              <a:gd name="T69" fmla="*/ 39 h 522"/>
              <a:gd name="T70" fmla="*/ 854 w 1036"/>
              <a:gd name="T71" fmla="*/ 83 h 522"/>
              <a:gd name="T72" fmla="*/ 846 w 1036"/>
              <a:gd name="T73" fmla="*/ 106 h 522"/>
              <a:gd name="T74" fmla="*/ 846 w 1036"/>
              <a:gd name="T75" fmla="*/ 135 h 522"/>
              <a:gd name="T76" fmla="*/ 867 w 1036"/>
              <a:gd name="T77" fmla="*/ 163 h 522"/>
              <a:gd name="T78" fmla="*/ 890 w 1036"/>
              <a:gd name="T79" fmla="*/ 182 h 522"/>
              <a:gd name="T80" fmla="*/ 911 w 1036"/>
              <a:gd name="T81" fmla="*/ 197 h 522"/>
              <a:gd name="T82" fmla="*/ 942 w 1036"/>
              <a:gd name="T83" fmla="*/ 227 h 522"/>
              <a:gd name="T84" fmla="*/ 945 w 1036"/>
              <a:gd name="T85" fmla="*/ 278 h 522"/>
              <a:gd name="T86" fmla="*/ 930 w 1036"/>
              <a:gd name="T87" fmla="*/ 355 h 522"/>
              <a:gd name="T88" fmla="*/ 909 w 1036"/>
              <a:gd name="T89" fmla="*/ 406 h 522"/>
              <a:gd name="T90" fmla="*/ 895 w 1036"/>
              <a:gd name="T91" fmla="*/ 480 h 522"/>
              <a:gd name="T92" fmla="*/ 1013 w 1036"/>
              <a:gd name="T93" fmla="*/ 521 h 522"/>
              <a:gd name="T94" fmla="*/ 1031 w 1036"/>
              <a:gd name="T95" fmla="*/ 509 h 522"/>
              <a:gd name="T96" fmla="*/ 1036 w 1036"/>
              <a:gd name="T97" fmla="*/ 31 h 522"/>
              <a:gd name="T98" fmla="*/ 1027 w 1036"/>
              <a:gd name="T99" fmla="*/ 9 h 522"/>
              <a:gd name="T100" fmla="*/ 1005 w 1036"/>
              <a:gd name="T101" fmla="*/ 0 h 522"/>
              <a:gd name="T102" fmla="*/ 13 w 1036"/>
              <a:gd name="T103" fmla="*/ 5 h 522"/>
              <a:gd name="T104" fmla="*/ 0 w 1036"/>
              <a:gd name="T105" fmla="*/ 25 h 522"/>
              <a:gd name="T106" fmla="*/ 3 w 1036"/>
              <a:gd name="T107" fmla="*/ 503 h 522"/>
              <a:gd name="T108" fmla="*/ 19 w 1036"/>
              <a:gd name="T109" fmla="*/ 51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6" h="522">
                <a:moveTo>
                  <a:pt x="694" y="522"/>
                </a:moveTo>
                <a:lnTo>
                  <a:pt x="694" y="506"/>
                </a:lnTo>
                <a:lnTo>
                  <a:pt x="701" y="469"/>
                </a:lnTo>
                <a:lnTo>
                  <a:pt x="705" y="433"/>
                </a:lnTo>
                <a:lnTo>
                  <a:pt x="710" y="406"/>
                </a:lnTo>
                <a:lnTo>
                  <a:pt x="712" y="390"/>
                </a:lnTo>
                <a:lnTo>
                  <a:pt x="710" y="390"/>
                </a:lnTo>
                <a:lnTo>
                  <a:pt x="707" y="390"/>
                </a:lnTo>
                <a:lnTo>
                  <a:pt x="705" y="390"/>
                </a:lnTo>
                <a:lnTo>
                  <a:pt x="704" y="391"/>
                </a:lnTo>
                <a:lnTo>
                  <a:pt x="702" y="393"/>
                </a:lnTo>
                <a:lnTo>
                  <a:pt x="697" y="394"/>
                </a:lnTo>
                <a:lnTo>
                  <a:pt x="692" y="394"/>
                </a:lnTo>
                <a:lnTo>
                  <a:pt x="688" y="391"/>
                </a:lnTo>
                <a:lnTo>
                  <a:pt x="680" y="391"/>
                </a:lnTo>
                <a:lnTo>
                  <a:pt x="673" y="391"/>
                </a:lnTo>
                <a:lnTo>
                  <a:pt x="668" y="390"/>
                </a:lnTo>
                <a:lnTo>
                  <a:pt x="663" y="388"/>
                </a:lnTo>
                <a:lnTo>
                  <a:pt x="660" y="386"/>
                </a:lnTo>
                <a:lnTo>
                  <a:pt x="658" y="383"/>
                </a:lnTo>
                <a:lnTo>
                  <a:pt x="657" y="381"/>
                </a:lnTo>
                <a:lnTo>
                  <a:pt x="657" y="380"/>
                </a:lnTo>
                <a:lnTo>
                  <a:pt x="654" y="380"/>
                </a:lnTo>
                <a:lnTo>
                  <a:pt x="649" y="377"/>
                </a:lnTo>
                <a:lnTo>
                  <a:pt x="642" y="372"/>
                </a:lnTo>
                <a:lnTo>
                  <a:pt x="639" y="367"/>
                </a:lnTo>
                <a:lnTo>
                  <a:pt x="637" y="364"/>
                </a:lnTo>
                <a:lnTo>
                  <a:pt x="639" y="357"/>
                </a:lnTo>
                <a:lnTo>
                  <a:pt x="641" y="357"/>
                </a:lnTo>
                <a:lnTo>
                  <a:pt x="641" y="355"/>
                </a:lnTo>
                <a:lnTo>
                  <a:pt x="649" y="355"/>
                </a:lnTo>
                <a:lnTo>
                  <a:pt x="662" y="355"/>
                </a:lnTo>
                <a:lnTo>
                  <a:pt x="660" y="354"/>
                </a:lnTo>
                <a:lnTo>
                  <a:pt x="657" y="352"/>
                </a:lnTo>
                <a:lnTo>
                  <a:pt x="654" y="351"/>
                </a:lnTo>
                <a:lnTo>
                  <a:pt x="650" y="347"/>
                </a:lnTo>
                <a:lnTo>
                  <a:pt x="652" y="346"/>
                </a:lnTo>
                <a:lnTo>
                  <a:pt x="655" y="344"/>
                </a:lnTo>
                <a:lnTo>
                  <a:pt x="663" y="343"/>
                </a:lnTo>
                <a:lnTo>
                  <a:pt x="647" y="333"/>
                </a:lnTo>
                <a:lnTo>
                  <a:pt x="649" y="326"/>
                </a:lnTo>
                <a:lnTo>
                  <a:pt x="644" y="321"/>
                </a:lnTo>
                <a:lnTo>
                  <a:pt x="644" y="312"/>
                </a:lnTo>
                <a:lnTo>
                  <a:pt x="644" y="312"/>
                </a:lnTo>
                <a:lnTo>
                  <a:pt x="642" y="305"/>
                </a:lnTo>
                <a:lnTo>
                  <a:pt x="637" y="304"/>
                </a:lnTo>
                <a:lnTo>
                  <a:pt x="631" y="300"/>
                </a:lnTo>
                <a:lnTo>
                  <a:pt x="626" y="297"/>
                </a:lnTo>
                <a:lnTo>
                  <a:pt x="621" y="296"/>
                </a:lnTo>
                <a:lnTo>
                  <a:pt x="616" y="292"/>
                </a:lnTo>
                <a:lnTo>
                  <a:pt x="607" y="289"/>
                </a:lnTo>
                <a:lnTo>
                  <a:pt x="603" y="289"/>
                </a:lnTo>
                <a:lnTo>
                  <a:pt x="600" y="291"/>
                </a:lnTo>
                <a:lnTo>
                  <a:pt x="597" y="286"/>
                </a:lnTo>
                <a:lnTo>
                  <a:pt x="597" y="281"/>
                </a:lnTo>
                <a:lnTo>
                  <a:pt x="602" y="279"/>
                </a:lnTo>
                <a:lnTo>
                  <a:pt x="607" y="279"/>
                </a:lnTo>
                <a:lnTo>
                  <a:pt x="620" y="278"/>
                </a:lnTo>
                <a:lnTo>
                  <a:pt x="623" y="274"/>
                </a:lnTo>
                <a:lnTo>
                  <a:pt x="621" y="271"/>
                </a:lnTo>
                <a:lnTo>
                  <a:pt x="615" y="271"/>
                </a:lnTo>
                <a:lnTo>
                  <a:pt x="607" y="273"/>
                </a:lnTo>
                <a:lnTo>
                  <a:pt x="603" y="274"/>
                </a:lnTo>
                <a:lnTo>
                  <a:pt x="599" y="274"/>
                </a:lnTo>
                <a:lnTo>
                  <a:pt x="595" y="274"/>
                </a:lnTo>
                <a:lnTo>
                  <a:pt x="592" y="273"/>
                </a:lnTo>
                <a:lnTo>
                  <a:pt x="591" y="273"/>
                </a:lnTo>
                <a:lnTo>
                  <a:pt x="589" y="270"/>
                </a:lnTo>
                <a:lnTo>
                  <a:pt x="591" y="268"/>
                </a:lnTo>
                <a:lnTo>
                  <a:pt x="595" y="266"/>
                </a:lnTo>
                <a:lnTo>
                  <a:pt x="603" y="260"/>
                </a:lnTo>
                <a:lnTo>
                  <a:pt x="613" y="258"/>
                </a:lnTo>
                <a:lnTo>
                  <a:pt x="621" y="257"/>
                </a:lnTo>
                <a:lnTo>
                  <a:pt x="629" y="257"/>
                </a:lnTo>
                <a:lnTo>
                  <a:pt x="636" y="258"/>
                </a:lnTo>
                <a:lnTo>
                  <a:pt x="642" y="260"/>
                </a:lnTo>
                <a:lnTo>
                  <a:pt x="647" y="263"/>
                </a:lnTo>
                <a:lnTo>
                  <a:pt x="652" y="270"/>
                </a:lnTo>
                <a:lnTo>
                  <a:pt x="655" y="273"/>
                </a:lnTo>
                <a:lnTo>
                  <a:pt x="657" y="276"/>
                </a:lnTo>
                <a:lnTo>
                  <a:pt x="660" y="281"/>
                </a:lnTo>
                <a:lnTo>
                  <a:pt x="662" y="283"/>
                </a:lnTo>
                <a:lnTo>
                  <a:pt x="667" y="284"/>
                </a:lnTo>
                <a:lnTo>
                  <a:pt x="671" y="284"/>
                </a:lnTo>
                <a:lnTo>
                  <a:pt x="676" y="284"/>
                </a:lnTo>
                <a:lnTo>
                  <a:pt x="683" y="284"/>
                </a:lnTo>
                <a:lnTo>
                  <a:pt x="689" y="286"/>
                </a:lnTo>
                <a:lnTo>
                  <a:pt x="696" y="291"/>
                </a:lnTo>
                <a:lnTo>
                  <a:pt x="704" y="294"/>
                </a:lnTo>
                <a:lnTo>
                  <a:pt x="715" y="296"/>
                </a:lnTo>
                <a:lnTo>
                  <a:pt x="725" y="294"/>
                </a:lnTo>
                <a:lnTo>
                  <a:pt x="726" y="294"/>
                </a:lnTo>
                <a:lnTo>
                  <a:pt x="728" y="268"/>
                </a:lnTo>
                <a:lnTo>
                  <a:pt x="731" y="232"/>
                </a:lnTo>
                <a:lnTo>
                  <a:pt x="735" y="201"/>
                </a:lnTo>
                <a:lnTo>
                  <a:pt x="739" y="190"/>
                </a:lnTo>
                <a:lnTo>
                  <a:pt x="739" y="189"/>
                </a:lnTo>
                <a:lnTo>
                  <a:pt x="744" y="187"/>
                </a:lnTo>
                <a:lnTo>
                  <a:pt x="749" y="184"/>
                </a:lnTo>
                <a:lnTo>
                  <a:pt x="754" y="180"/>
                </a:lnTo>
                <a:lnTo>
                  <a:pt x="760" y="177"/>
                </a:lnTo>
                <a:lnTo>
                  <a:pt x="769" y="171"/>
                </a:lnTo>
                <a:lnTo>
                  <a:pt x="773" y="166"/>
                </a:lnTo>
                <a:lnTo>
                  <a:pt x="777" y="161"/>
                </a:lnTo>
                <a:lnTo>
                  <a:pt x="778" y="154"/>
                </a:lnTo>
                <a:lnTo>
                  <a:pt x="778" y="151"/>
                </a:lnTo>
                <a:lnTo>
                  <a:pt x="777" y="148"/>
                </a:lnTo>
                <a:lnTo>
                  <a:pt x="775" y="145"/>
                </a:lnTo>
                <a:lnTo>
                  <a:pt x="773" y="143"/>
                </a:lnTo>
                <a:lnTo>
                  <a:pt x="769" y="138"/>
                </a:lnTo>
                <a:lnTo>
                  <a:pt x="764" y="132"/>
                </a:lnTo>
                <a:lnTo>
                  <a:pt x="757" y="122"/>
                </a:lnTo>
                <a:lnTo>
                  <a:pt x="751" y="101"/>
                </a:lnTo>
                <a:lnTo>
                  <a:pt x="749" y="93"/>
                </a:lnTo>
                <a:lnTo>
                  <a:pt x="746" y="85"/>
                </a:lnTo>
                <a:lnTo>
                  <a:pt x="746" y="82"/>
                </a:lnTo>
                <a:lnTo>
                  <a:pt x="743" y="77"/>
                </a:lnTo>
                <a:lnTo>
                  <a:pt x="739" y="69"/>
                </a:lnTo>
                <a:lnTo>
                  <a:pt x="739" y="59"/>
                </a:lnTo>
                <a:lnTo>
                  <a:pt x="739" y="51"/>
                </a:lnTo>
                <a:lnTo>
                  <a:pt x="739" y="46"/>
                </a:lnTo>
                <a:lnTo>
                  <a:pt x="743" y="41"/>
                </a:lnTo>
                <a:lnTo>
                  <a:pt x="746" y="38"/>
                </a:lnTo>
                <a:lnTo>
                  <a:pt x="752" y="39"/>
                </a:lnTo>
                <a:lnTo>
                  <a:pt x="751" y="35"/>
                </a:lnTo>
                <a:lnTo>
                  <a:pt x="752" y="30"/>
                </a:lnTo>
                <a:lnTo>
                  <a:pt x="754" y="25"/>
                </a:lnTo>
                <a:lnTo>
                  <a:pt x="760" y="20"/>
                </a:lnTo>
                <a:lnTo>
                  <a:pt x="767" y="17"/>
                </a:lnTo>
                <a:lnTo>
                  <a:pt x="773" y="12"/>
                </a:lnTo>
                <a:lnTo>
                  <a:pt x="781" y="10"/>
                </a:lnTo>
                <a:lnTo>
                  <a:pt x="791" y="9"/>
                </a:lnTo>
                <a:lnTo>
                  <a:pt x="801" y="9"/>
                </a:lnTo>
                <a:lnTo>
                  <a:pt x="809" y="12"/>
                </a:lnTo>
                <a:lnTo>
                  <a:pt x="817" y="13"/>
                </a:lnTo>
                <a:lnTo>
                  <a:pt x="825" y="17"/>
                </a:lnTo>
                <a:lnTo>
                  <a:pt x="832" y="23"/>
                </a:lnTo>
                <a:lnTo>
                  <a:pt x="840" y="28"/>
                </a:lnTo>
                <a:lnTo>
                  <a:pt x="845" y="35"/>
                </a:lnTo>
                <a:lnTo>
                  <a:pt x="848" y="39"/>
                </a:lnTo>
                <a:lnTo>
                  <a:pt x="854" y="51"/>
                </a:lnTo>
                <a:lnTo>
                  <a:pt x="856" y="65"/>
                </a:lnTo>
                <a:lnTo>
                  <a:pt x="854" y="78"/>
                </a:lnTo>
                <a:lnTo>
                  <a:pt x="854" y="83"/>
                </a:lnTo>
                <a:lnTo>
                  <a:pt x="853" y="90"/>
                </a:lnTo>
                <a:lnTo>
                  <a:pt x="851" y="96"/>
                </a:lnTo>
                <a:lnTo>
                  <a:pt x="849" y="101"/>
                </a:lnTo>
                <a:lnTo>
                  <a:pt x="846" y="106"/>
                </a:lnTo>
                <a:lnTo>
                  <a:pt x="845" y="109"/>
                </a:lnTo>
                <a:lnTo>
                  <a:pt x="845" y="116"/>
                </a:lnTo>
                <a:lnTo>
                  <a:pt x="845" y="125"/>
                </a:lnTo>
                <a:lnTo>
                  <a:pt x="846" y="135"/>
                </a:lnTo>
                <a:lnTo>
                  <a:pt x="854" y="153"/>
                </a:lnTo>
                <a:lnTo>
                  <a:pt x="856" y="154"/>
                </a:lnTo>
                <a:lnTo>
                  <a:pt x="861" y="156"/>
                </a:lnTo>
                <a:lnTo>
                  <a:pt x="867" y="163"/>
                </a:lnTo>
                <a:lnTo>
                  <a:pt x="877" y="171"/>
                </a:lnTo>
                <a:lnTo>
                  <a:pt x="880" y="174"/>
                </a:lnTo>
                <a:lnTo>
                  <a:pt x="885" y="177"/>
                </a:lnTo>
                <a:lnTo>
                  <a:pt x="890" y="182"/>
                </a:lnTo>
                <a:lnTo>
                  <a:pt x="895" y="185"/>
                </a:lnTo>
                <a:lnTo>
                  <a:pt x="901" y="190"/>
                </a:lnTo>
                <a:lnTo>
                  <a:pt x="906" y="193"/>
                </a:lnTo>
                <a:lnTo>
                  <a:pt x="911" y="197"/>
                </a:lnTo>
                <a:lnTo>
                  <a:pt x="917" y="201"/>
                </a:lnTo>
                <a:lnTo>
                  <a:pt x="925" y="208"/>
                </a:lnTo>
                <a:lnTo>
                  <a:pt x="937" y="219"/>
                </a:lnTo>
                <a:lnTo>
                  <a:pt x="942" y="227"/>
                </a:lnTo>
                <a:lnTo>
                  <a:pt x="945" y="236"/>
                </a:lnTo>
                <a:lnTo>
                  <a:pt x="948" y="247"/>
                </a:lnTo>
                <a:lnTo>
                  <a:pt x="947" y="260"/>
                </a:lnTo>
                <a:lnTo>
                  <a:pt x="945" y="278"/>
                </a:lnTo>
                <a:lnTo>
                  <a:pt x="938" y="299"/>
                </a:lnTo>
                <a:lnTo>
                  <a:pt x="935" y="320"/>
                </a:lnTo>
                <a:lnTo>
                  <a:pt x="932" y="339"/>
                </a:lnTo>
                <a:lnTo>
                  <a:pt x="930" y="355"/>
                </a:lnTo>
                <a:lnTo>
                  <a:pt x="929" y="370"/>
                </a:lnTo>
                <a:lnTo>
                  <a:pt x="925" y="381"/>
                </a:lnTo>
                <a:lnTo>
                  <a:pt x="919" y="394"/>
                </a:lnTo>
                <a:lnTo>
                  <a:pt x="909" y="406"/>
                </a:lnTo>
                <a:lnTo>
                  <a:pt x="896" y="417"/>
                </a:lnTo>
                <a:lnTo>
                  <a:pt x="895" y="420"/>
                </a:lnTo>
                <a:lnTo>
                  <a:pt x="893" y="451"/>
                </a:lnTo>
                <a:lnTo>
                  <a:pt x="895" y="480"/>
                </a:lnTo>
                <a:lnTo>
                  <a:pt x="900" y="509"/>
                </a:lnTo>
                <a:lnTo>
                  <a:pt x="901" y="521"/>
                </a:lnTo>
                <a:lnTo>
                  <a:pt x="1005" y="521"/>
                </a:lnTo>
                <a:lnTo>
                  <a:pt x="1013" y="521"/>
                </a:lnTo>
                <a:lnTo>
                  <a:pt x="1016" y="519"/>
                </a:lnTo>
                <a:lnTo>
                  <a:pt x="1023" y="516"/>
                </a:lnTo>
                <a:lnTo>
                  <a:pt x="1027" y="513"/>
                </a:lnTo>
                <a:lnTo>
                  <a:pt x="1031" y="509"/>
                </a:lnTo>
                <a:lnTo>
                  <a:pt x="1034" y="503"/>
                </a:lnTo>
                <a:lnTo>
                  <a:pt x="1034" y="498"/>
                </a:lnTo>
                <a:lnTo>
                  <a:pt x="1036" y="492"/>
                </a:lnTo>
                <a:lnTo>
                  <a:pt x="1036" y="31"/>
                </a:lnTo>
                <a:lnTo>
                  <a:pt x="1034" y="25"/>
                </a:lnTo>
                <a:lnTo>
                  <a:pt x="1034" y="17"/>
                </a:lnTo>
                <a:lnTo>
                  <a:pt x="1031" y="13"/>
                </a:lnTo>
                <a:lnTo>
                  <a:pt x="1027" y="9"/>
                </a:lnTo>
                <a:lnTo>
                  <a:pt x="1023" y="5"/>
                </a:lnTo>
                <a:lnTo>
                  <a:pt x="1016" y="2"/>
                </a:lnTo>
                <a:lnTo>
                  <a:pt x="1013" y="0"/>
                </a:lnTo>
                <a:lnTo>
                  <a:pt x="1005" y="0"/>
                </a:lnTo>
                <a:lnTo>
                  <a:pt x="31" y="0"/>
                </a:lnTo>
                <a:lnTo>
                  <a:pt x="24" y="0"/>
                </a:lnTo>
                <a:lnTo>
                  <a:pt x="19" y="2"/>
                </a:lnTo>
                <a:lnTo>
                  <a:pt x="13" y="5"/>
                </a:lnTo>
                <a:lnTo>
                  <a:pt x="10" y="9"/>
                </a:lnTo>
                <a:lnTo>
                  <a:pt x="5" y="13"/>
                </a:lnTo>
                <a:lnTo>
                  <a:pt x="3" y="17"/>
                </a:lnTo>
                <a:lnTo>
                  <a:pt x="0" y="25"/>
                </a:lnTo>
                <a:lnTo>
                  <a:pt x="0" y="31"/>
                </a:lnTo>
                <a:lnTo>
                  <a:pt x="0" y="492"/>
                </a:lnTo>
                <a:lnTo>
                  <a:pt x="0" y="498"/>
                </a:lnTo>
                <a:lnTo>
                  <a:pt x="3" y="503"/>
                </a:lnTo>
                <a:lnTo>
                  <a:pt x="5" y="509"/>
                </a:lnTo>
                <a:lnTo>
                  <a:pt x="10" y="513"/>
                </a:lnTo>
                <a:lnTo>
                  <a:pt x="13" y="516"/>
                </a:lnTo>
                <a:lnTo>
                  <a:pt x="19" y="519"/>
                </a:lnTo>
                <a:lnTo>
                  <a:pt x="24" y="521"/>
                </a:lnTo>
                <a:lnTo>
                  <a:pt x="694" y="522"/>
                </a:lnTo>
                <a:close/>
              </a:path>
            </a:pathLst>
          </a:custGeom>
          <a:solidFill>
            <a:srgbClr val="99CCFF"/>
          </a:solidFill>
          <a:ln w="9525">
            <a:solidFill>
              <a:srgbClr val="003366"/>
            </a:solidFill>
            <a:round/>
            <a:headEnd/>
            <a:tailEnd/>
          </a:ln>
        </p:spPr>
        <p:txBody>
          <a:bodyPr/>
          <a:lstStyle/>
          <a:p>
            <a:endParaRPr lang="zh-CN" altLang="en-US"/>
          </a:p>
        </p:txBody>
      </p:sp>
      <p:sp>
        <p:nvSpPr>
          <p:cNvPr id="138252" name="Freeform 12"/>
          <p:cNvSpPr>
            <a:spLocks/>
          </p:cNvSpPr>
          <p:nvPr/>
        </p:nvSpPr>
        <p:spPr bwMode="auto">
          <a:xfrm>
            <a:off x="6743700" y="1857310"/>
            <a:ext cx="50800" cy="295275"/>
          </a:xfrm>
          <a:custGeom>
            <a:avLst/>
            <a:gdLst>
              <a:gd name="T0" fmla="*/ 29 w 32"/>
              <a:gd name="T1" fmla="*/ 4 h 186"/>
              <a:gd name="T2" fmla="*/ 29 w 32"/>
              <a:gd name="T3" fmla="*/ 0 h 186"/>
              <a:gd name="T4" fmla="*/ 21 w 32"/>
              <a:gd name="T5" fmla="*/ 0 h 186"/>
              <a:gd name="T6" fmla="*/ 19 w 32"/>
              <a:gd name="T7" fmla="*/ 16 h 186"/>
              <a:gd name="T8" fmla="*/ 14 w 32"/>
              <a:gd name="T9" fmla="*/ 43 h 186"/>
              <a:gd name="T10" fmla="*/ 10 w 32"/>
              <a:gd name="T11" fmla="*/ 79 h 186"/>
              <a:gd name="T12" fmla="*/ 3 w 32"/>
              <a:gd name="T13" fmla="*/ 116 h 186"/>
              <a:gd name="T14" fmla="*/ 3 w 32"/>
              <a:gd name="T15" fmla="*/ 131 h 186"/>
              <a:gd name="T16" fmla="*/ 1 w 32"/>
              <a:gd name="T17" fmla="*/ 134 h 186"/>
              <a:gd name="T18" fmla="*/ 1 w 32"/>
              <a:gd name="T19" fmla="*/ 136 h 186"/>
              <a:gd name="T20" fmla="*/ 0 w 32"/>
              <a:gd name="T21" fmla="*/ 149 h 186"/>
              <a:gd name="T22" fmla="*/ 0 w 32"/>
              <a:gd name="T23" fmla="*/ 175 h 186"/>
              <a:gd name="T24" fmla="*/ 3 w 32"/>
              <a:gd name="T25" fmla="*/ 186 h 186"/>
              <a:gd name="T26" fmla="*/ 11 w 32"/>
              <a:gd name="T27" fmla="*/ 181 h 186"/>
              <a:gd name="T28" fmla="*/ 21 w 32"/>
              <a:gd name="T29" fmla="*/ 168 h 186"/>
              <a:gd name="T30" fmla="*/ 21 w 32"/>
              <a:gd name="T31" fmla="*/ 124 h 186"/>
              <a:gd name="T32" fmla="*/ 24 w 32"/>
              <a:gd name="T33" fmla="*/ 82 h 186"/>
              <a:gd name="T34" fmla="*/ 27 w 32"/>
              <a:gd name="T35" fmla="*/ 50 h 186"/>
              <a:gd name="T36" fmla="*/ 31 w 32"/>
              <a:gd name="T37" fmla="*/ 30 h 186"/>
              <a:gd name="T38" fmla="*/ 32 w 32"/>
              <a:gd name="T39" fmla="*/ 14 h 186"/>
              <a:gd name="T40" fmla="*/ 32 w 32"/>
              <a:gd name="T41" fmla="*/ 8 h 186"/>
              <a:gd name="T42" fmla="*/ 29 w 32"/>
              <a:gd name="T43" fmla="*/ 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186">
                <a:moveTo>
                  <a:pt x="29" y="4"/>
                </a:moveTo>
                <a:lnTo>
                  <a:pt x="29" y="0"/>
                </a:lnTo>
                <a:lnTo>
                  <a:pt x="21" y="0"/>
                </a:lnTo>
                <a:lnTo>
                  <a:pt x="19" y="16"/>
                </a:lnTo>
                <a:lnTo>
                  <a:pt x="14" y="43"/>
                </a:lnTo>
                <a:lnTo>
                  <a:pt x="10" y="79"/>
                </a:lnTo>
                <a:lnTo>
                  <a:pt x="3" y="116"/>
                </a:lnTo>
                <a:lnTo>
                  <a:pt x="3" y="131"/>
                </a:lnTo>
                <a:lnTo>
                  <a:pt x="1" y="134"/>
                </a:lnTo>
                <a:lnTo>
                  <a:pt x="1" y="136"/>
                </a:lnTo>
                <a:lnTo>
                  <a:pt x="0" y="149"/>
                </a:lnTo>
                <a:lnTo>
                  <a:pt x="0" y="175"/>
                </a:lnTo>
                <a:lnTo>
                  <a:pt x="3" y="186"/>
                </a:lnTo>
                <a:lnTo>
                  <a:pt x="11" y="181"/>
                </a:lnTo>
                <a:lnTo>
                  <a:pt x="21" y="168"/>
                </a:lnTo>
                <a:lnTo>
                  <a:pt x="21" y="124"/>
                </a:lnTo>
                <a:lnTo>
                  <a:pt x="24" y="82"/>
                </a:lnTo>
                <a:lnTo>
                  <a:pt x="27" y="50"/>
                </a:lnTo>
                <a:lnTo>
                  <a:pt x="31" y="30"/>
                </a:lnTo>
                <a:lnTo>
                  <a:pt x="32" y="14"/>
                </a:lnTo>
                <a:lnTo>
                  <a:pt x="32" y="8"/>
                </a:lnTo>
                <a:lnTo>
                  <a:pt x="29"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53" name="Freeform 13"/>
          <p:cNvSpPr>
            <a:spLocks/>
          </p:cNvSpPr>
          <p:nvPr/>
        </p:nvSpPr>
        <p:spPr bwMode="auto">
          <a:xfrm>
            <a:off x="6743700" y="1857310"/>
            <a:ext cx="50800" cy="295275"/>
          </a:xfrm>
          <a:custGeom>
            <a:avLst/>
            <a:gdLst>
              <a:gd name="T0" fmla="*/ 29 w 32"/>
              <a:gd name="T1" fmla="*/ 4 h 186"/>
              <a:gd name="T2" fmla="*/ 29 w 32"/>
              <a:gd name="T3" fmla="*/ 0 h 186"/>
              <a:gd name="T4" fmla="*/ 21 w 32"/>
              <a:gd name="T5" fmla="*/ 0 h 186"/>
              <a:gd name="T6" fmla="*/ 19 w 32"/>
              <a:gd name="T7" fmla="*/ 16 h 186"/>
              <a:gd name="T8" fmla="*/ 14 w 32"/>
              <a:gd name="T9" fmla="*/ 43 h 186"/>
              <a:gd name="T10" fmla="*/ 10 w 32"/>
              <a:gd name="T11" fmla="*/ 79 h 186"/>
              <a:gd name="T12" fmla="*/ 3 w 32"/>
              <a:gd name="T13" fmla="*/ 116 h 186"/>
              <a:gd name="T14" fmla="*/ 3 w 32"/>
              <a:gd name="T15" fmla="*/ 131 h 186"/>
              <a:gd name="T16" fmla="*/ 1 w 32"/>
              <a:gd name="T17" fmla="*/ 134 h 186"/>
              <a:gd name="T18" fmla="*/ 1 w 32"/>
              <a:gd name="T19" fmla="*/ 136 h 186"/>
              <a:gd name="T20" fmla="*/ 0 w 32"/>
              <a:gd name="T21" fmla="*/ 149 h 186"/>
              <a:gd name="T22" fmla="*/ 0 w 32"/>
              <a:gd name="T23" fmla="*/ 175 h 186"/>
              <a:gd name="T24" fmla="*/ 3 w 32"/>
              <a:gd name="T25" fmla="*/ 186 h 186"/>
              <a:gd name="T26" fmla="*/ 11 w 32"/>
              <a:gd name="T27" fmla="*/ 181 h 186"/>
              <a:gd name="T28" fmla="*/ 21 w 32"/>
              <a:gd name="T29" fmla="*/ 168 h 186"/>
              <a:gd name="T30" fmla="*/ 21 w 32"/>
              <a:gd name="T31" fmla="*/ 124 h 186"/>
              <a:gd name="T32" fmla="*/ 24 w 32"/>
              <a:gd name="T33" fmla="*/ 82 h 186"/>
              <a:gd name="T34" fmla="*/ 27 w 32"/>
              <a:gd name="T35" fmla="*/ 50 h 186"/>
              <a:gd name="T36" fmla="*/ 31 w 32"/>
              <a:gd name="T37" fmla="*/ 30 h 186"/>
              <a:gd name="T38" fmla="*/ 32 w 32"/>
              <a:gd name="T39" fmla="*/ 14 h 186"/>
              <a:gd name="T40" fmla="*/ 32 w 32"/>
              <a:gd name="T41" fmla="*/ 8 h 186"/>
              <a:gd name="T42" fmla="*/ 29 w 32"/>
              <a:gd name="T43" fmla="*/ 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186">
                <a:moveTo>
                  <a:pt x="29" y="4"/>
                </a:moveTo>
                <a:lnTo>
                  <a:pt x="29" y="0"/>
                </a:lnTo>
                <a:lnTo>
                  <a:pt x="21" y="0"/>
                </a:lnTo>
                <a:lnTo>
                  <a:pt x="19" y="16"/>
                </a:lnTo>
                <a:lnTo>
                  <a:pt x="14" y="43"/>
                </a:lnTo>
                <a:lnTo>
                  <a:pt x="10" y="79"/>
                </a:lnTo>
                <a:lnTo>
                  <a:pt x="3" y="116"/>
                </a:lnTo>
                <a:lnTo>
                  <a:pt x="3" y="131"/>
                </a:lnTo>
                <a:lnTo>
                  <a:pt x="1" y="134"/>
                </a:lnTo>
                <a:lnTo>
                  <a:pt x="1" y="136"/>
                </a:lnTo>
                <a:lnTo>
                  <a:pt x="0" y="149"/>
                </a:lnTo>
                <a:lnTo>
                  <a:pt x="0" y="175"/>
                </a:lnTo>
                <a:lnTo>
                  <a:pt x="3" y="186"/>
                </a:lnTo>
                <a:lnTo>
                  <a:pt x="11" y="181"/>
                </a:lnTo>
                <a:lnTo>
                  <a:pt x="21" y="168"/>
                </a:lnTo>
                <a:lnTo>
                  <a:pt x="21" y="124"/>
                </a:lnTo>
                <a:lnTo>
                  <a:pt x="24" y="82"/>
                </a:lnTo>
                <a:lnTo>
                  <a:pt x="27" y="50"/>
                </a:lnTo>
                <a:lnTo>
                  <a:pt x="31" y="30"/>
                </a:lnTo>
                <a:lnTo>
                  <a:pt x="32" y="14"/>
                </a:lnTo>
                <a:lnTo>
                  <a:pt x="32" y="8"/>
                </a:lnTo>
                <a:lnTo>
                  <a:pt x="29" y="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54" name="Freeform 14"/>
          <p:cNvSpPr>
            <a:spLocks/>
          </p:cNvSpPr>
          <p:nvPr/>
        </p:nvSpPr>
        <p:spPr bwMode="auto">
          <a:xfrm>
            <a:off x="6807200" y="1509648"/>
            <a:ext cx="307975" cy="401637"/>
          </a:xfrm>
          <a:custGeom>
            <a:avLst/>
            <a:gdLst>
              <a:gd name="T0" fmla="*/ 133 w 194"/>
              <a:gd name="T1" fmla="*/ 22 h 253"/>
              <a:gd name="T2" fmla="*/ 102 w 194"/>
              <a:gd name="T3" fmla="*/ 69 h 253"/>
              <a:gd name="T4" fmla="*/ 91 w 194"/>
              <a:gd name="T5" fmla="*/ 95 h 253"/>
              <a:gd name="T6" fmla="*/ 67 w 194"/>
              <a:gd name="T7" fmla="*/ 118 h 253"/>
              <a:gd name="T8" fmla="*/ 49 w 194"/>
              <a:gd name="T9" fmla="*/ 147 h 253"/>
              <a:gd name="T10" fmla="*/ 36 w 194"/>
              <a:gd name="T11" fmla="*/ 173 h 253"/>
              <a:gd name="T12" fmla="*/ 4 w 194"/>
              <a:gd name="T13" fmla="*/ 183 h 253"/>
              <a:gd name="T14" fmla="*/ 0 w 194"/>
              <a:gd name="T15" fmla="*/ 219 h 253"/>
              <a:gd name="T16" fmla="*/ 8 w 194"/>
              <a:gd name="T17" fmla="*/ 238 h 253"/>
              <a:gd name="T18" fmla="*/ 26 w 194"/>
              <a:gd name="T19" fmla="*/ 241 h 253"/>
              <a:gd name="T20" fmla="*/ 47 w 194"/>
              <a:gd name="T21" fmla="*/ 241 h 253"/>
              <a:gd name="T22" fmla="*/ 63 w 194"/>
              <a:gd name="T23" fmla="*/ 243 h 253"/>
              <a:gd name="T24" fmla="*/ 80 w 194"/>
              <a:gd name="T25" fmla="*/ 246 h 253"/>
              <a:gd name="T26" fmla="*/ 96 w 194"/>
              <a:gd name="T27" fmla="*/ 249 h 253"/>
              <a:gd name="T28" fmla="*/ 120 w 194"/>
              <a:gd name="T29" fmla="*/ 253 h 253"/>
              <a:gd name="T30" fmla="*/ 144 w 194"/>
              <a:gd name="T31" fmla="*/ 253 h 253"/>
              <a:gd name="T32" fmla="*/ 161 w 194"/>
              <a:gd name="T33" fmla="*/ 249 h 253"/>
              <a:gd name="T34" fmla="*/ 164 w 194"/>
              <a:gd name="T35" fmla="*/ 244 h 253"/>
              <a:gd name="T36" fmla="*/ 148 w 194"/>
              <a:gd name="T37" fmla="*/ 248 h 253"/>
              <a:gd name="T38" fmla="*/ 128 w 194"/>
              <a:gd name="T39" fmla="*/ 249 h 253"/>
              <a:gd name="T40" fmla="*/ 102 w 194"/>
              <a:gd name="T41" fmla="*/ 246 h 253"/>
              <a:gd name="T42" fmla="*/ 84 w 194"/>
              <a:gd name="T43" fmla="*/ 244 h 253"/>
              <a:gd name="T44" fmla="*/ 70 w 194"/>
              <a:gd name="T45" fmla="*/ 241 h 253"/>
              <a:gd name="T46" fmla="*/ 54 w 194"/>
              <a:gd name="T47" fmla="*/ 238 h 253"/>
              <a:gd name="T48" fmla="*/ 34 w 194"/>
              <a:gd name="T49" fmla="*/ 238 h 253"/>
              <a:gd name="T50" fmla="*/ 15 w 194"/>
              <a:gd name="T51" fmla="*/ 235 h 253"/>
              <a:gd name="T52" fmla="*/ 5 w 194"/>
              <a:gd name="T53" fmla="*/ 230 h 253"/>
              <a:gd name="T54" fmla="*/ 7 w 194"/>
              <a:gd name="T55" fmla="*/ 189 h 253"/>
              <a:gd name="T56" fmla="*/ 25 w 194"/>
              <a:gd name="T57" fmla="*/ 186 h 253"/>
              <a:gd name="T58" fmla="*/ 46 w 194"/>
              <a:gd name="T59" fmla="*/ 186 h 253"/>
              <a:gd name="T60" fmla="*/ 67 w 194"/>
              <a:gd name="T61" fmla="*/ 184 h 253"/>
              <a:gd name="T62" fmla="*/ 84 w 194"/>
              <a:gd name="T63" fmla="*/ 184 h 253"/>
              <a:gd name="T64" fmla="*/ 97 w 194"/>
              <a:gd name="T65" fmla="*/ 183 h 253"/>
              <a:gd name="T66" fmla="*/ 115 w 194"/>
              <a:gd name="T67" fmla="*/ 175 h 253"/>
              <a:gd name="T68" fmla="*/ 118 w 194"/>
              <a:gd name="T69" fmla="*/ 146 h 253"/>
              <a:gd name="T70" fmla="*/ 133 w 194"/>
              <a:gd name="T71" fmla="*/ 108 h 253"/>
              <a:gd name="T72" fmla="*/ 157 w 194"/>
              <a:gd name="T73" fmla="*/ 69 h 253"/>
              <a:gd name="T74" fmla="*/ 167 w 194"/>
              <a:gd name="T75" fmla="*/ 52 h 253"/>
              <a:gd name="T76" fmla="*/ 178 w 194"/>
              <a:gd name="T77" fmla="*/ 40 h 253"/>
              <a:gd name="T78" fmla="*/ 194 w 194"/>
              <a:gd name="T79" fmla="*/ 37 h 253"/>
              <a:gd name="T80" fmla="*/ 172 w 194"/>
              <a:gd name="T81" fmla="*/ 40 h 253"/>
              <a:gd name="T82" fmla="*/ 161 w 194"/>
              <a:gd name="T83" fmla="*/ 53 h 253"/>
              <a:gd name="T84" fmla="*/ 146 w 194"/>
              <a:gd name="T85" fmla="*/ 79 h 253"/>
              <a:gd name="T86" fmla="*/ 123 w 194"/>
              <a:gd name="T87" fmla="*/ 120 h 253"/>
              <a:gd name="T88" fmla="*/ 114 w 194"/>
              <a:gd name="T89" fmla="*/ 154 h 253"/>
              <a:gd name="T90" fmla="*/ 109 w 194"/>
              <a:gd name="T91" fmla="*/ 178 h 253"/>
              <a:gd name="T92" fmla="*/ 94 w 194"/>
              <a:gd name="T93" fmla="*/ 180 h 253"/>
              <a:gd name="T94" fmla="*/ 78 w 194"/>
              <a:gd name="T95" fmla="*/ 181 h 253"/>
              <a:gd name="T96" fmla="*/ 60 w 194"/>
              <a:gd name="T97" fmla="*/ 183 h 253"/>
              <a:gd name="T98" fmla="*/ 39 w 194"/>
              <a:gd name="T99" fmla="*/ 183 h 253"/>
              <a:gd name="T100" fmla="*/ 44 w 194"/>
              <a:gd name="T101" fmla="*/ 165 h 253"/>
              <a:gd name="T102" fmla="*/ 55 w 194"/>
              <a:gd name="T103" fmla="*/ 141 h 253"/>
              <a:gd name="T104" fmla="*/ 76 w 194"/>
              <a:gd name="T105" fmla="*/ 112 h 253"/>
              <a:gd name="T106" fmla="*/ 102 w 194"/>
              <a:gd name="T107" fmla="*/ 92 h 253"/>
              <a:gd name="T108" fmla="*/ 107 w 194"/>
              <a:gd name="T109" fmla="*/ 68 h 253"/>
              <a:gd name="T110" fmla="*/ 136 w 194"/>
              <a:gd name="T111" fmla="*/ 24 h 253"/>
              <a:gd name="T112" fmla="*/ 146 w 194"/>
              <a:gd name="T11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 h="253">
                <a:moveTo>
                  <a:pt x="146" y="0"/>
                </a:moveTo>
                <a:lnTo>
                  <a:pt x="139" y="11"/>
                </a:lnTo>
                <a:lnTo>
                  <a:pt x="133" y="22"/>
                </a:lnTo>
                <a:lnTo>
                  <a:pt x="123" y="35"/>
                </a:lnTo>
                <a:lnTo>
                  <a:pt x="114" y="53"/>
                </a:lnTo>
                <a:lnTo>
                  <a:pt x="102" y="69"/>
                </a:lnTo>
                <a:lnTo>
                  <a:pt x="91" y="84"/>
                </a:lnTo>
                <a:lnTo>
                  <a:pt x="81" y="95"/>
                </a:lnTo>
                <a:lnTo>
                  <a:pt x="91" y="95"/>
                </a:lnTo>
                <a:lnTo>
                  <a:pt x="81" y="102"/>
                </a:lnTo>
                <a:lnTo>
                  <a:pt x="75" y="110"/>
                </a:lnTo>
                <a:lnTo>
                  <a:pt x="67" y="118"/>
                </a:lnTo>
                <a:lnTo>
                  <a:pt x="60" y="128"/>
                </a:lnTo>
                <a:lnTo>
                  <a:pt x="54" y="137"/>
                </a:lnTo>
                <a:lnTo>
                  <a:pt x="49" y="147"/>
                </a:lnTo>
                <a:lnTo>
                  <a:pt x="46" y="155"/>
                </a:lnTo>
                <a:lnTo>
                  <a:pt x="42" y="163"/>
                </a:lnTo>
                <a:lnTo>
                  <a:pt x="36" y="173"/>
                </a:lnTo>
                <a:lnTo>
                  <a:pt x="28" y="183"/>
                </a:lnTo>
                <a:lnTo>
                  <a:pt x="21" y="183"/>
                </a:lnTo>
                <a:lnTo>
                  <a:pt x="4" y="183"/>
                </a:lnTo>
                <a:lnTo>
                  <a:pt x="4" y="189"/>
                </a:lnTo>
                <a:lnTo>
                  <a:pt x="2" y="204"/>
                </a:lnTo>
                <a:lnTo>
                  <a:pt x="0" y="219"/>
                </a:lnTo>
                <a:lnTo>
                  <a:pt x="2" y="233"/>
                </a:lnTo>
                <a:lnTo>
                  <a:pt x="5" y="235"/>
                </a:lnTo>
                <a:lnTo>
                  <a:pt x="8" y="238"/>
                </a:lnTo>
                <a:lnTo>
                  <a:pt x="13" y="240"/>
                </a:lnTo>
                <a:lnTo>
                  <a:pt x="21" y="240"/>
                </a:lnTo>
                <a:lnTo>
                  <a:pt x="26" y="241"/>
                </a:lnTo>
                <a:lnTo>
                  <a:pt x="34" y="241"/>
                </a:lnTo>
                <a:lnTo>
                  <a:pt x="41" y="241"/>
                </a:lnTo>
                <a:lnTo>
                  <a:pt x="47" y="241"/>
                </a:lnTo>
                <a:lnTo>
                  <a:pt x="52" y="241"/>
                </a:lnTo>
                <a:lnTo>
                  <a:pt x="59" y="241"/>
                </a:lnTo>
                <a:lnTo>
                  <a:pt x="63" y="243"/>
                </a:lnTo>
                <a:lnTo>
                  <a:pt x="68" y="244"/>
                </a:lnTo>
                <a:lnTo>
                  <a:pt x="75" y="246"/>
                </a:lnTo>
                <a:lnTo>
                  <a:pt x="80" y="246"/>
                </a:lnTo>
                <a:lnTo>
                  <a:pt x="84" y="249"/>
                </a:lnTo>
                <a:lnTo>
                  <a:pt x="89" y="249"/>
                </a:lnTo>
                <a:lnTo>
                  <a:pt x="96" y="249"/>
                </a:lnTo>
                <a:lnTo>
                  <a:pt x="102" y="251"/>
                </a:lnTo>
                <a:lnTo>
                  <a:pt x="110" y="251"/>
                </a:lnTo>
                <a:lnTo>
                  <a:pt x="120" y="253"/>
                </a:lnTo>
                <a:lnTo>
                  <a:pt x="128" y="253"/>
                </a:lnTo>
                <a:lnTo>
                  <a:pt x="136" y="253"/>
                </a:lnTo>
                <a:lnTo>
                  <a:pt x="144" y="253"/>
                </a:lnTo>
                <a:lnTo>
                  <a:pt x="149" y="251"/>
                </a:lnTo>
                <a:lnTo>
                  <a:pt x="156" y="249"/>
                </a:lnTo>
                <a:lnTo>
                  <a:pt x="161" y="249"/>
                </a:lnTo>
                <a:lnTo>
                  <a:pt x="164" y="249"/>
                </a:lnTo>
                <a:lnTo>
                  <a:pt x="165" y="246"/>
                </a:lnTo>
                <a:lnTo>
                  <a:pt x="164" y="244"/>
                </a:lnTo>
                <a:lnTo>
                  <a:pt x="161" y="244"/>
                </a:lnTo>
                <a:lnTo>
                  <a:pt x="156" y="246"/>
                </a:lnTo>
                <a:lnTo>
                  <a:pt x="148" y="248"/>
                </a:lnTo>
                <a:lnTo>
                  <a:pt x="143" y="249"/>
                </a:lnTo>
                <a:lnTo>
                  <a:pt x="136" y="249"/>
                </a:lnTo>
                <a:lnTo>
                  <a:pt x="128" y="249"/>
                </a:lnTo>
                <a:lnTo>
                  <a:pt x="120" y="249"/>
                </a:lnTo>
                <a:lnTo>
                  <a:pt x="112" y="248"/>
                </a:lnTo>
                <a:lnTo>
                  <a:pt x="102" y="246"/>
                </a:lnTo>
                <a:lnTo>
                  <a:pt x="96" y="246"/>
                </a:lnTo>
                <a:lnTo>
                  <a:pt x="89" y="246"/>
                </a:lnTo>
                <a:lnTo>
                  <a:pt x="84" y="244"/>
                </a:lnTo>
                <a:lnTo>
                  <a:pt x="81" y="243"/>
                </a:lnTo>
                <a:lnTo>
                  <a:pt x="75" y="241"/>
                </a:lnTo>
                <a:lnTo>
                  <a:pt x="70" y="241"/>
                </a:lnTo>
                <a:lnTo>
                  <a:pt x="63" y="240"/>
                </a:lnTo>
                <a:lnTo>
                  <a:pt x="59" y="238"/>
                </a:lnTo>
                <a:lnTo>
                  <a:pt x="54" y="238"/>
                </a:lnTo>
                <a:lnTo>
                  <a:pt x="47" y="238"/>
                </a:lnTo>
                <a:lnTo>
                  <a:pt x="41" y="238"/>
                </a:lnTo>
                <a:lnTo>
                  <a:pt x="34" y="238"/>
                </a:lnTo>
                <a:lnTo>
                  <a:pt x="26" y="238"/>
                </a:lnTo>
                <a:lnTo>
                  <a:pt x="21" y="236"/>
                </a:lnTo>
                <a:lnTo>
                  <a:pt x="15" y="235"/>
                </a:lnTo>
                <a:lnTo>
                  <a:pt x="10" y="235"/>
                </a:lnTo>
                <a:lnTo>
                  <a:pt x="7" y="233"/>
                </a:lnTo>
                <a:lnTo>
                  <a:pt x="5" y="230"/>
                </a:lnTo>
                <a:lnTo>
                  <a:pt x="4" y="219"/>
                </a:lnTo>
                <a:lnTo>
                  <a:pt x="5" y="204"/>
                </a:lnTo>
                <a:lnTo>
                  <a:pt x="7" y="189"/>
                </a:lnTo>
                <a:lnTo>
                  <a:pt x="7" y="186"/>
                </a:lnTo>
                <a:lnTo>
                  <a:pt x="18" y="186"/>
                </a:lnTo>
                <a:lnTo>
                  <a:pt x="25" y="186"/>
                </a:lnTo>
                <a:lnTo>
                  <a:pt x="31" y="186"/>
                </a:lnTo>
                <a:lnTo>
                  <a:pt x="39" y="186"/>
                </a:lnTo>
                <a:lnTo>
                  <a:pt x="46" y="186"/>
                </a:lnTo>
                <a:lnTo>
                  <a:pt x="52" y="186"/>
                </a:lnTo>
                <a:lnTo>
                  <a:pt x="60" y="186"/>
                </a:lnTo>
                <a:lnTo>
                  <a:pt x="67" y="184"/>
                </a:lnTo>
                <a:lnTo>
                  <a:pt x="73" y="184"/>
                </a:lnTo>
                <a:lnTo>
                  <a:pt x="80" y="184"/>
                </a:lnTo>
                <a:lnTo>
                  <a:pt x="84" y="184"/>
                </a:lnTo>
                <a:lnTo>
                  <a:pt x="89" y="183"/>
                </a:lnTo>
                <a:lnTo>
                  <a:pt x="94" y="183"/>
                </a:lnTo>
                <a:lnTo>
                  <a:pt x="97" y="183"/>
                </a:lnTo>
                <a:lnTo>
                  <a:pt x="101" y="183"/>
                </a:lnTo>
                <a:lnTo>
                  <a:pt x="110" y="181"/>
                </a:lnTo>
                <a:lnTo>
                  <a:pt x="115" y="175"/>
                </a:lnTo>
                <a:lnTo>
                  <a:pt x="117" y="167"/>
                </a:lnTo>
                <a:lnTo>
                  <a:pt x="117" y="154"/>
                </a:lnTo>
                <a:lnTo>
                  <a:pt x="118" y="146"/>
                </a:lnTo>
                <a:lnTo>
                  <a:pt x="122" y="134"/>
                </a:lnTo>
                <a:lnTo>
                  <a:pt x="128" y="121"/>
                </a:lnTo>
                <a:lnTo>
                  <a:pt x="133" y="108"/>
                </a:lnTo>
                <a:lnTo>
                  <a:pt x="141" y="95"/>
                </a:lnTo>
                <a:lnTo>
                  <a:pt x="148" y="81"/>
                </a:lnTo>
                <a:lnTo>
                  <a:pt x="157" y="69"/>
                </a:lnTo>
                <a:lnTo>
                  <a:pt x="162" y="58"/>
                </a:lnTo>
                <a:lnTo>
                  <a:pt x="164" y="55"/>
                </a:lnTo>
                <a:lnTo>
                  <a:pt x="167" y="52"/>
                </a:lnTo>
                <a:lnTo>
                  <a:pt x="170" y="48"/>
                </a:lnTo>
                <a:lnTo>
                  <a:pt x="173" y="43"/>
                </a:lnTo>
                <a:lnTo>
                  <a:pt x="178" y="40"/>
                </a:lnTo>
                <a:lnTo>
                  <a:pt x="183" y="40"/>
                </a:lnTo>
                <a:lnTo>
                  <a:pt x="190" y="39"/>
                </a:lnTo>
                <a:lnTo>
                  <a:pt x="194" y="37"/>
                </a:lnTo>
                <a:lnTo>
                  <a:pt x="188" y="35"/>
                </a:lnTo>
                <a:lnTo>
                  <a:pt x="177" y="37"/>
                </a:lnTo>
                <a:lnTo>
                  <a:pt x="172" y="40"/>
                </a:lnTo>
                <a:lnTo>
                  <a:pt x="167" y="45"/>
                </a:lnTo>
                <a:lnTo>
                  <a:pt x="164" y="50"/>
                </a:lnTo>
                <a:lnTo>
                  <a:pt x="161" y="53"/>
                </a:lnTo>
                <a:lnTo>
                  <a:pt x="161" y="55"/>
                </a:lnTo>
                <a:lnTo>
                  <a:pt x="152" y="66"/>
                </a:lnTo>
                <a:lnTo>
                  <a:pt x="146" y="79"/>
                </a:lnTo>
                <a:lnTo>
                  <a:pt x="138" y="92"/>
                </a:lnTo>
                <a:lnTo>
                  <a:pt x="130" y="107"/>
                </a:lnTo>
                <a:lnTo>
                  <a:pt x="123" y="120"/>
                </a:lnTo>
                <a:lnTo>
                  <a:pt x="118" y="133"/>
                </a:lnTo>
                <a:lnTo>
                  <a:pt x="115" y="144"/>
                </a:lnTo>
                <a:lnTo>
                  <a:pt x="114" y="154"/>
                </a:lnTo>
                <a:lnTo>
                  <a:pt x="114" y="167"/>
                </a:lnTo>
                <a:lnTo>
                  <a:pt x="112" y="175"/>
                </a:lnTo>
                <a:lnTo>
                  <a:pt x="109" y="178"/>
                </a:lnTo>
                <a:lnTo>
                  <a:pt x="101" y="180"/>
                </a:lnTo>
                <a:lnTo>
                  <a:pt x="97" y="180"/>
                </a:lnTo>
                <a:lnTo>
                  <a:pt x="94" y="180"/>
                </a:lnTo>
                <a:lnTo>
                  <a:pt x="89" y="180"/>
                </a:lnTo>
                <a:lnTo>
                  <a:pt x="84" y="181"/>
                </a:lnTo>
                <a:lnTo>
                  <a:pt x="78" y="181"/>
                </a:lnTo>
                <a:lnTo>
                  <a:pt x="72" y="181"/>
                </a:lnTo>
                <a:lnTo>
                  <a:pt x="67" y="181"/>
                </a:lnTo>
                <a:lnTo>
                  <a:pt x="60" y="183"/>
                </a:lnTo>
                <a:lnTo>
                  <a:pt x="52" y="183"/>
                </a:lnTo>
                <a:lnTo>
                  <a:pt x="46" y="183"/>
                </a:lnTo>
                <a:lnTo>
                  <a:pt x="39" y="183"/>
                </a:lnTo>
                <a:lnTo>
                  <a:pt x="33" y="183"/>
                </a:lnTo>
                <a:lnTo>
                  <a:pt x="38" y="176"/>
                </a:lnTo>
                <a:lnTo>
                  <a:pt x="44" y="165"/>
                </a:lnTo>
                <a:lnTo>
                  <a:pt x="49" y="157"/>
                </a:lnTo>
                <a:lnTo>
                  <a:pt x="52" y="149"/>
                </a:lnTo>
                <a:lnTo>
                  <a:pt x="55" y="141"/>
                </a:lnTo>
                <a:lnTo>
                  <a:pt x="59" y="134"/>
                </a:lnTo>
                <a:lnTo>
                  <a:pt x="65" y="125"/>
                </a:lnTo>
                <a:lnTo>
                  <a:pt x="76" y="112"/>
                </a:lnTo>
                <a:lnTo>
                  <a:pt x="83" y="103"/>
                </a:lnTo>
                <a:lnTo>
                  <a:pt x="91" y="99"/>
                </a:lnTo>
                <a:lnTo>
                  <a:pt x="102" y="92"/>
                </a:lnTo>
                <a:lnTo>
                  <a:pt x="86" y="92"/>
                </a:lnTo>
                <a:lnTo>
                  <a:pt x="97" y="81"/>
                </a:lnTo>
                <a:lnTo>
                  <a:pt x="107" y="68"/>
                </a:lnTo>
                <a:lnTo>
                  <a:pt x="117" y="53"/>
                </a:lnTo>
                <a:lnTo>
                  <a:pt x="127" y="37"/>
                </a:lnTo>
                <a:lnTo>
                  <a:pt x="136" y="24"/>
                </a:lnTo>
                <a:lnTo>
                  <a:pt x="141" y="13"/>
                </a:lnTo>
                <a:lnTo>
                  <a:pt x="149" y="1"/>
                </a:lnTo>
                <a:lnTo>
                  <a:pt x="146" y="0"/>
                </a:lnTo>
                <a:lnTo>
                  <a:pt x="14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55" name="Freeform 15"/>
          <p:cNvSpPr>
            <a:spLocks/>
          </p:cNvSpPr>
          <p:nvPr/>
        </p:nvSpPr>
        <p:spPr bwMode="auto">
          <a:xfrm>
            <a:off x="6813550" y="1568385"/>
            <a:ext cx="338138" cy="336550"/>
          </a:xfrm>
          <a:custGeom>
            <a:avLst/>
            <a:gdLst>
              <a:gd name="T0" fmla="*/ 186 w 213"/>
              <a:gd name="T1" fmla="*/ 2 h 212"/>
              <a:gd name="T2" fmla="*/ 174 w 213"/>
              <a:gd name="T3" fmla="*/ 3 h 212"/>
              <a:gd name="T4" fmla="*/ 166 w 213"/>
              <a:gd name="T5" fmla="*/ 11 h 212"/>
              <a:gd name="T6" fmla="*/ 160 w 213"/>
              <a:gd name="T7" fmla="*/ 18 h 212"/>
              <a:gd name="T8" fmla="*/ 153 w 213"/>
              <a:gd name="T9" fmla="*/ 32 h 212"/>
              <a:gd name="T10" fmla="*/ 137 w 213"/>
              <a:gd name="T11" fmla="*/ 58 h 212"/>
              <a:gd name="T12" fmla="*/ 124 w 213"/>
              <a:gd name="T13" fmla="*/ 84 h 212"/>
              <a:gd name="T14" fmla="*/ 114 w 213"/>
              <a:gd name="T15" fmla="*/ 109 h 212"/>
              <a:gd name="T16" fmla="*/ 113 w 213"/>
              <a:gd name="T17" fmla="*/ 130 h 212"/>
              <a:gd name="T18" fmla="*/ 106 w 213"/>
              <a:gd name="T19" fmla="*/ 144 h 212"/>
              <a:gd name="T20" fmla="*/ 93 w 213"/>
              <a:gd name="T21" fmla="*/ 146 h 212"/>
              <a:gd name="T22" fmla="*/ 85 w 213"/>
              <a:gd name="T23" fmla="*/ 146 h 212"/>
              <a:gd name="T24" fmla="*/ 76 w 213"/>
              <a:gd name="T25" fmla="*/ 147 h 212"/>
              <a:gd name="T26" fmla="*/ 63 w 213"/>
              <a:gd name="T27" fmla="*/ 147 h 212"/>
              <a:gd name="T28" fmla="*/ 48 w 213"/>
              <a:gd name="T29" fmla="*/ 149 h 212"/>
              <a:gd name="T30" fmla="*/ 35 w 213"/>
              <a:gd name="T31" fmla="*/ 149 h 212"/>
              <a:gd name="T32" fmla="*/ 21 w 213"/>
              <a:gd name="T33" fmla="*/ 149 h 212"/>
              <a:gd name="T34" fmla="*/ 3 w 213"/>
              <a:gd name="T35" fmla="*/ 149 h 212"/>
              <a:gd name="T36" fmla="*/ 1 w 213"/>
              <a:gd name="T37" fmla="*/ 167 h 212"/>
              <a:gd name="T38" fmla="*/ 1 w 213"/>
              <a:gd name="T39" fmla="*/ 193 h 212"/>
              <a:gd name="T40" fmla="*/ 6 w 213"/>
              <a:gd name="T41" fmla="*/ 198 h 212"/>
              <a:gd name="T42" fmla="*/ 17 w 213"/>
              <a:gd name="T43" fmla="*/ 199 h 212"/>
              <a:gd name="T44" fmla="*/ 30 w 213"/>
              <a:gd name="T45" fmla="*/ 201 h 212"/>
              <a:gd name="T46" fmla="*/ 43 w 213"/>
              <a:gd name="T47" fmla="*/ 201 h 212"/>
              <a:gd name="T48" fmla="*/ 55 w 213"/>
              <a:gd name="T49" fmla="*/ 201 h 212"/>
              <a:gd name="T50" fmla="*/ 66 w 213"/>
              <a:gd name="T51" fmla="*/ 204 h 212"/>
              <a:gd name="T52" fmla="*/ 77 w 213"/>
              <a:gd name="T53" fmla="*/ 206 h 212"/>
              <a:gd name="T54" fmla="*/ 85 w 213"/>
              <a:gd name="T55" fmla="*/ 209 h 212"/>
              <a:gd name="T56" fmla="*/ 98 w 213"/>
              <a:gd name="T57" fmla="*/ 209 h 212"/>
              <a:gd name="T58" fmla="*/ 116 w 213"/>
              <a:gd name="T59" fmla="*/ 212 h 212"/>
              <a:gd name="T60" fmla="*/ 132 w 213"/>
              <a:gd name="T61" fmla="*/ 212 h 212"/>
              <a:gd name="T62" fmla="*/ 144 w 213"/>
              <a:gd name="T63" fmla="*/ 211 h 212"/>
              <a:gd name="T64" fmla="*/ 157 w 213"/>
              <a:gd name="T65" fmla="*/ 207 h 212"/>
              <a:gd name="T66" fmla="*/ 161 w 213"/>
              <a:gd name="T67" fmla="*/ 209 h 212"/>
              <a:gd name="T68" fmla="*/ 184 w 213"/>
              <a:gd name="T69" fmla="*/ 185 h 212"/>
              <a:gd name="T70" fmla="*/ 194 w 213"/>
              <a:gd name="T71" fmla="*/ 160 h 212"/>
              <a:gd name="T72" fmla="*/ 197 w 213"/>
              <a:gd name="T73" fmla="*/ 131 h 212"/>
              <a:gd name="T74" fmla="*/ 203 w 213"/>
              <a:gd name="T75" fmla="*/ 91 h 212"/>
              <a:gd name="T76" fmla="*/ 212 w 213"/>
              <a:gd name="T77" fmla="*/ 52 h 212"/>
              <a:gd name="T78" fmla="*/ 210 w 213"/>
              <a:gd name="T79" fmla="*/ 28 h 212"/>
              <a:gd name="T80" fmla="*/ 202 w 213"/>
              <a:gd name="T81" fmla="*/ 1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3" h="212">
                <a:moveTo>
                  <a:pt x="190" y="0"/>
                </a:moveTo>
                <a:lnTo>
                  <a:pt x="186" y="2"/>
                </a:lnTo>
                <a:lnTo>
                  <a:pt x="179" y="3"/>
                </a:lnTo>
                <a:lnTo>
                  <a:pt x="174" y="3"/>
                </a:lnTo>
                <a:lnTo>
                  <a:pt x="169" y="6"/>
                </a:lnTo>
                <a:lnTo>
                  <a:pt x="166" y="11"/>
                </a:lnTo>
                <a:lnTo>
                  <a:pt x="163" y="15"/>
                </a:lnTo>
                <a:lnTo>
                  <a:pt x="160" y="18"/>
                </a:lnTo>
                <a:lnTo>
                  <a:pt x="158" y="21"/>
                </a:lnTo>
                <a:lnTo>
                  <a:pt x="153" y="32"/>
                </a:lnTo>
                <a:lnTo>
                  <a:pt x="144" y="44"/>
                </a:lnTo>
                <a:lnTo>
                  <a:pt x="137" y="58"/>
                </a:lnTo>
                <a:lnTo>
                  <a:pt x="129" y="71"/>
                </a:lnTo>
                <a:lnTo>
                  <a:pt x="124" y="84"/>
                </a:lnTo>
                <a:lnTo>
                  <a:pt x="118" y="97"/>
                </a:lnTo>
                <a:lnTo>
                  <a:pt x="114" y="109"/>
                </a:lnTo>
                <a:lnTo>
                  <a:pt x="113" y="117"/>
                </a:lnTo>
                <a:lnTo>
                  <a:pt x="113" y="130"/>
                </a:lnTo>
                <a:lnTo>
                  <a:pt x="111" y="138"/>
                </a:lnTo>
                <a:lnTo>
                  <a:pt x="106" y="144"/>
                </a:lnTo>
                <a:lnTo>
                  <a:pt x="97" y="146"/>
                </a:lnTo>
                <a:lnTo>
                  <a:pt x="93" y="146"/>
                </a:lnTo>
                <a:lnTo>
                  <a:pt x="90" y="146"/>
                </a:lnTo>
                <a:lnTo>
                  <a:pt x="85" y="146"/>
                </a:lnTo>
                <a:lnTo>
                  <a:pt x="80" y="147"/>
                </a:lnTo>
                <a:lnTo>
                  <a:pt x="76" y="147"/>
                </a:lnTo>
                <a:lnTo>
                  <a:pt x="69" y="147"/>
                </a:lnTo>
                <a:lnTo>
                  <a:pt x="63" y="147"/>
                </a:lnTo>
                <a:lnTo>
                  <a:pt x="56" y="149"/>
                </a:lnTo>
                <a:lnTo>
                  <a:pt x="48" y="149"/>
                </a:lnTo>
                <a:lnTo>
                  <a:pt x="42" y="149"/>
                </a:lnTo>
                <a:lnTo>
                  <a:pt x="35" y="149"/>
                </a:lnTo>
                <a:lnTo>
                  <a:pt x="27" y="149"/>
                </a:lnTo>
                <a:lnTo>
                  <a:pt x="21" y="149"/>
                </a:lnTo>
                <a:lnTo>
                  <a:pt x="14" y="149"/>
                </a:lnTo>
                <a:lnTo>
                  <a:pt x="3" y="149"/>
                </a:lnTo>
                <a:lnTo>
                  <a:pt x="3" y="152"/>
                </a:lnTo>
                <a:lnTo>
                  <a:pt x="1" y="167"/>
                </a:lnTo>
                <a:lnTo>
                  <a:pt x="0" y="182"/>
                </a:lnTo>
                <a:lnTo>
                  <a:pt x="1" y="193"/>
                </a:lnTo>
                <a:lnTo>
                  <a:pt x="3" y="196"/>
                </a:lnTo>
                <a:lnTo>
                  <a:pt x="6" y="198"/>
                </a:lnTo>
                <a:lnTo>
                  <a:pt x="11" y="198"/>
                </a:lnTo>
                <a:lnTo>
                  <a:pt x="17" y="199"/>
                </a:lnTo>
                <a:lnTo>
                  <a:pt x="22" y="201"/>
                </a:lnTo>
                <a:lnTo>
                  <a:pt x="30" y="201"/>
                </a:lnTo>
                <a:lnTo>
                  <a:pt x="37" y="201"/>
                </a:lnTo>
                <a:lnTo>
                  <a:pt x="43" y="201"/>
                </a:lnTo>
                <a:lnTo>
                  <a:pt x="50" y="201"/>
                </a:lnTo>
                <a:lnTo>
                  <a:pt x="55" y="201"/>
                </a:lnTo>
                <a:lnTo>
                  <a:pt x="59" y="203"/>
                </a:lnTo>
                <a:lnTo>
                  <a:pt x="66" y="204"/>
                </a:lnTo>
                <a:lnTo>
                  <a:pt x="71" y="204"/>
                </a:lnTo>
                <a:lnTo>
                  <a:pt x="77" y="206"/>
                </a:lnTo>
                <a:lnTo>
                  <a:pt x="80" y="207"/>
                </a:lnTo>
                <a:lnTo>
                  <a:pt x="85" y="209"/>
                </a:lnTo>
                <a:lnTo>
                  <a:pt x="92" y="209"/>
                </a:lnTo>
                <a:lnTo>
                  <a:pt x="98" y="209"/>
                </a:lnTo>
                <a:lnTo>
                  <a:pt x="108" y="211"/>
                </a:lnTo>
                <a:lnTo>
                  <a:pt x="116" y="212"/>
                </a:lnTo>
                <a:lnTo>
                  <a:pt x="124" y="212"/>
                </a:lnTo>
                <a:lnTo>
                  <a:pt x="132" y="212"/>
                </a:lnTo>
                <a:lnTo>
                  <a:pt x="139" y="212"/>
                </a:lnTo>
                <a:lnTo>
                  <a:pt x="144" y="211"/>
                </a:lnTo>
                <a:lnTo>
                  <a:pt x="152" y="209"/>
                </a:lnTo>
                <a:lnTo>
                  <a:pt x="157" y="207"/>
                </a:lnTo>
                <a:lnTo>
                  <a:pt x="160" y="207"/>
                </a:lnTo>
                <a:lnTo>
                  <a:pt x="161" y="209"/>
                </a:lnTo>
                <a:lnTo>
                  <a:pt x="174" y="198"/>
                </a:lnTo>
                <a:lnTo>
                  <a:pt x="184" y="185"/>
                </a:lnTo>
                <a:lnTo>
                  <a:pt x="190" y="173"/>
                </a:lnTo>
                <a:lnTo>
                  <a:pt x="194" y="160"/>
                </a:lnTo>
                <a:lnTo>
                  <a:pt x="195" y="147"/>
                </a:lnTo>
                <a:lnTo>
                  <a:pt x="197" y="131"/>
                </a:lnTo>
                <a:lnTo>
                  <a:pt x="200" y="112"/>
                </a:lnTo>
                <a:lnTo>
                  <a:pt x="203" y="91"/>
                </a:lnTo>
                <a:lnTo>
                  <a:pt x="210" y="70"/>
                </a:lnTo>
                <a:lnTo>
                  <a:pt x="212" y="52"/>
                </a:lnTo>
                <a:lnTo>
                  <a:pt x="213" y="39"/>
                </a:lnTo>
                <a:lnTo>
                  <a:pt x="210" y="28"/>
                </a:lnTo>
                <a:lnTo>
                  <a:pt x="208" y="18"/>
                </a:lnTo>
                <a:lnTo>
                  <a:pt x="202" y="11"/>
                </a:lnTo>
                <a:lnTo>
                  <a:pt x="19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56" name="Freeform 16"/>
          <p:cNvSpPr>
            <a:spLocks/>
          </p:cNvSpPr>
          <p:nvPr/>
        </p:nvSpPr>
        <p:spPr bwMode="auto">
          <a:xfrm>
            <a:off x="6813550" y="1568385"/>
            <a:ext cx="338138" cy="336550"/>
          </a:xfrm>
          <a:custGeom>
            <a:avLst/>
            <a:gdLst>
              <a:gd name="T0" fmla="*/ 186 w 213"/>
              <a:gd name="T1" fmla="*/ 2 h 212"/>
              <a:gd name="T2" fmla="*/ 174 w 213"/>
              <a:gd name="T3" fmla="*/ 3 h 212"/>
              <a:gd name="T4" fmla="*/ 166 w 213"/>
              <a:gd name="T5" fmla="*/ 11 h 212"/>
              <a:gd name="T6" fmla="*/ 160 w 213"/>
              <a:gd name="T7" fmla="*/ 18 h 212"/>
              <a:gd name="T8" fmla="*/ 153 w 213"/>
              <a:gd name="T9" fmla="*/ 32 h 212"/>
              <a:gd name="T10" fmla="*/ 137 w 213"/>
              <a:gd name="T11" fmla="*/ 58 h 212"/>
              <a:gd name="T12" fmla="*/ 124 w 213"/>
              <a:gd name="T13" fmla="*/ 84 h 212"/>
              <a:gd name="T14" fmla="*/ 114 w 213"/>
              <a:gd name="T15" fmla="*/ 109 h 212"/>
              <a:gd name="T16" fmla="*/ 113 w 213"/>
              <a:gd name="T17" fmla="*/ 130 h 212"/>
              <a:gd name="T18" fmla="*/ 106 w 213"/>
              <a:gd name="T19" fmla="*/ 144 h 212"/>
              <a:gd name="T20" fmla="*/ 93 w 213"/>
              <a:gd name="T21" fmla="*/ 146 h 212"/>
              <a:gd name="T22" fmla="*/ 85 w 213"/>
              <a:gd name="T23" fmla="*/ 146 h 212"/>
              <a:gd name="T24" fmla="*/ 76 w 213"/>
              <a:gd name="T25" fmla="*/ 147 h 212"/>
              <a:gd name="T26" fmla="*/ 63 w 213"/>
              <a:gd name="T27" fmla="*/ 147 h 212"/>
              <a:gd name="T28" fmla="*/ 48 w 213"/>
              <a:gd name="T29" fmla="*/ 149 h 212"/>
              <a:gd name="T30" fmla="*/ 35 w 213"/>
              <a:gd name="T31" fmla="*/ 149 h 212"/>
              <a:gd name="T32" fmla="*/ 21 w 213"/>
              <a:gd name="T33" fmla="*/ 149 h 212"/>
              <a:gd name="T34" fmla="*/ 3 w 213"/>
              <a:gd name="T35" fmla="*/ 149 h 212"/>
              <a:gd name="T36" fmla="*/ 1 w 213"/>
              <a:gd name="T37" fmla="*/ 167 h 212"/>
              <a:gd name="T38" fmla="*/ 1 w 213"/>
              <a:gd name="T39" fmla="*/ 193 h 212"/>
              <a:gd name="T40" fmla="*/ 6 w 213"/>
              <a:gd name="T41" fmla="*/ 198 h 212"/>
              <a:gd name="T42" fmla="*/ 17 w 213"/>
              <a:gd name="T43" fmla="*/ 199 h 212"/>
              <a:gd name="T44" fmla="*/ 30 w 213"/>
              <a:gd name="T45" fmla="*/ 201 h 212"/>
              <a:gd name="T46" fmla="*/ 43 w 213"/>
              <a:gd name="T47" fmla="*/ 201 h 212"/>
              <a:gd name="T48" fmla="*/ 55 w 213"/>
              <a:gd name="T49" fmla="*/ 201 h 212"/>
              <a:gd name="T50" fmla="*/ 66 w 213"/>
              <a:gd name="T51" fmla="*/ 204 h 212"/>
              <a:gd name="T52" fmla="*/ 77 w 213"/>
              <a:gd name="T53" fmla="*/ 206 h 212"/>
              <a:gd name="T54" fmla="*/ 85 w 213"/>
              <a:gd name="T55" fmla="*/ 209 h 212"/>
              <a:gd name="T56" fmla="*/ 98 w 213"/>
              <a:gd name="T57" fmla="*/ 209 h 212"/>
              <a:gd name="T58" fmla="*/ 116 w 213"/>
              <a:gd name="T59" fmla="*/ 212 h 212"/>
              <a:gd name="T60" fmla="*/ 132 w 213"/>
              <a:gd name="T61" fmla="*/ 212 h 212"/>
              <a:gd name="T62" fmla="*/ 144 w 213"/>
              <a:gd name="T63" fmla="*/ 211 h 212"/>
              <a:gd name="T64" fmla="*/ 157 w 213"/>
              <a:gd name="T65" fmla="*/ 207 h 212"/>
              <a:gd name="T66" fmla="*/ 161 w 213"/>
              <a:gd name="T67" fmla="*/ 209 h 212"/>
              <a:gd name="T68" fmla="*/ 184 w 213"/>
              <a:gd name="T69" fmla="*/ 185 h 212"/>
              <a:gd name="T70" fmla="*/ 194 w 213"/>
              <a:gd name="T71" fmla="*/ 160 h 212"/>
              <a:gd name="T72" fmla="*/ 197 w 213"/>
              <a:gd name="T73" fmla="*/ 131 h 212"/>
              <a:gd name="T74" fmla="*/ 203 w 213"/>
              <a:gd name="T75" fmla="*/ 91 h 212"/>
              <a:gd name="T76" fmla="*/ 212 w 213"/>
              <a:gd name="T77" fmla="*/ 52 h 212"/>
              <a:gd name="T78" fmla="*/ 210 w 213"/>
              <a:gd name="T79" fmla="*/ 28 h 212"/>
              <a:gd name="T80" fmla="*/ 202 w 213"/>
              <a:gd name="T81" fmla="*/ 1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3" h="212">
                <a:moveTo>
                  <a:pt x="190" y="0"/>
                </a:moveTo>
                <a:lnTo>
                  <a:pt x="186" y="2"/>
                </a:lnTo>
                <a:lnTo>
                  <a:pt x="179" y="3"/>
                </a:lnTo>
                <a:lnTo>
                  <a:pt x="174" y="3"/>
                </a:lnTo>
                <a:lnTo>
                  <a:pt x="169" y="6"/>
                </a:lnTo>
                <a:lnTo>
                  <a:pt x="166" y="11"/>
                </a:lnTo>
                <a:lnTo>
                  <a:pt x="163" y="15"/>
                </a:lnTo>
                <a:lnTo>
                  <a:pt x="160" y="18"/>
                </a:lnTo>
                <a:lnTo>
                  <a:pt x="158" y="21"/>
                </a:lnTo>
                <a:lnTo>
                  <a:pt x="153" y="32"/>
                </a:lnTo>
                <a:lnTo>
                  <a:pt x="144" y="44"/>
                </a:lnTo>
                <a:lnTo>
                  <a:pt x="137" y="58"/>
                </a:lnTo>
                <a:lnTo>
                  <a:pt x="129" y="71"/>
                </a:lnTo>
                <a:lnTo>
                  <a:pt x="124" y="84"/>
                </a:lnTo>
                <a:lnTo>
                  <a:pt x="118" y="97"/>
                </a:lnTo>
                <a:lnTo>
                  <a:pt x="114" y="109"/>
                </a:lnTo>
                <a:lnTo>
                  <a:pt x="113" y="117"/>
                </a:lnTo>
                <a:lnTo>
                  <a:pt x="113" y="130"/>
                </a:lnTo>
                <a:lnTo>
                  <a:pt x="111" y="138"/>
                </a:lnTo>
                <a:lnTo>
                  <a:pt x="106" y="144"/>
                </a:lnTo>
                <a:lnTo>
                  <a:pt x="97" y="146"/>
                </a:lnTo>
                <a:lnTo>
                  <a:pt x="93" y="146"/>
                </a:lnTo>
                <a:lnTo>
                  <a:pt x="90" y="146"/>
                </a:lnTo>
                <a:lnTo>
                  <a:pt x="85" y="146"/>
                </a:lnTo>
                <a:lnTo>
                  <a:pt x="80" y="147"/>
                </a:lnTo>
                <a:lnTo>
                  <a:pt x="76" y="147"/>
                </a:lnTo>
                <a:lnTo>
                  <a:pt x="69" y="147"/>
                </a:lnTo>
                <a:lnTo>
                  <a:pt x="63" y="147"/>
                </a:lnTo>
                <a:lnTo>
                  <a:pt x="56" y="149"/>
                </a:lnTo>
                <a:lnTo>
                  <a:pt x="48" y="149"/>
                </a:lnTo>
                <a:lnTo>
                  <a:pt x="42" y="149"/>
                </a:lnTo>
                <a:lnTo>
                  <a:pt x="35" y="149"/>
                </a:lnTo>
                <a:lnTo>
                  <a:pt x="27" y="149"/>
                </a:lnTo>
                <a:lnTo>
                  <a:pt x="21" y="149"/>
                </a:lnTo>
                <a:lnTo>
                  <a:pt x="14" y="149"/>
                </a:lnTo>
                <a:lnTo>
                  <a:pt x="3" y="149"/>
                </a:lnTo>
                <a:lnTo>
                  <a:pt x="3" y="152"/>
                </a:lnTo>
                <a:lnTo>
                  <a:pt x="1" y="167"/>
                </a:lnTo>
                <a:lnTo>
                  <a:pt x="0" y="182"/>
                </a:lnTo>
                <a:lnTo>
                  <a:pt x="1" y="193"/>
                </a:lnTo>
                <a:lnTo>
                  <a:pt x="3" y="196"/>
                </a:lnTo>
                <a:lnTo>
                  <a:pt x="6" y="198"/>
                </a:lnTo>
                <a:lnTo>
                  <a:pt x="11" y="198"/>
                </a:lnTo>
                <a:lnTo>
                  <a:pt x="17" y="199"/>
                </a:lnTo>
                <a:lnTo>
                  <a:pt x="22" y="201"/>
                </a:lnTo>
                <a:lnTo>
                  <a:pt x="30" y="201"/>
                </a:lnTo>
                <a:lnTo>
                  <a:pt x="37" y="201"/>
                </a:lnTo>
                <a:lnTo>
                  <a:pt x="43" y="201"/>
                </a:lnTo>
                <a:lnTo>
                  <a:pt x="50" y="201"/>
                </a:lnTo>
                <a:lnTo>
                  <a:pt x="55" y="201"/>
                </a:lnTo>
                <a:lnTo>
                  <a:pt x="59" y="203"/>
                </a:lnTo>
                <a:lnTo>
                  <a:pt x="66" y="204"/>
                </a:lnTo>
                <a:lnTo>
                  <a:pt x="71" y="204"/>
                </a:lnTo>
                <a:lnTo>
                  <a:pt x="77" y="206"/>
                </a:lnTo>
                <a:lnTo>
                  <a:pt x="80" y="207"/>
                </a:lnTo>
                <a:lnTo>
                  <a:pt x="85" y="209"/>
                </a:lnTo>
                <a:lnTo>
                  <a:pt x="92" y="209"/>
                </a:lnTo>
                <a:lnTo>
                  <a:pt x="98" y="209"/>
                </a:lnTo>
                <a:lnTo>
                  <a:pt x="108" y="211"/>
                </a:lnTo>
                <a:lnTo>
                  <a:pt x="116" y="212"/>
                </a:lnTo>
                <a:lnTo>
                  <a:pt x="124" y="212"/>
                </a:lnTo>
                <a:lnTo>
                  <a:pt x="132" y="212"/>
                </a:lnTo>
                <a:lnTo>
                  <a:pt x="139" y="212"/>
                </a:lnTo>
                <a:lnTo>
                  <a:pt x="144" y="211"/>
                </a:lnTo>
                <a:lnTo>
                  <a:pt x="152" y="209"/>
                </a:lnTo>
                <a:lnTo>
                  <a:pt x="157" y="207"/>
                </a:lnTo>
                <a:lnTo>
                  <a:pt x="160" y="207"/>
                </a:lnTo>
                <a:lnTo>
                  <a:pt x="161" y="209"/>
                </a:lnTo>
                <a:lnTo>
                  <a:pt x="174" y="198"/>
                </a:lnTo>
                <a:lnTo>
                  <a:pt x="184" y="185"/>
                </a:lnTo>
                <a:lnTo>
                  <a:pt x="190" y="173"/>
                </a:lnTo>
                <a:lnTo>
                  <a:pt x="194" y="160"/>
                </a:lnTo>
                <a:lnTo>
                  <a:pt x="195" y="147"/>
                </a:lnTo>
                <a:lnTo>
                  <a:pt x="197" y="131"/>
                </a:lnTo>
                <a:lnTo>
                  <a:pt x="200" y="112"/>
                </a:lnTo>
                <a:lnTo>
                  <a:pt x="203" y="91"/>
                </a:lnTo>
                <a:lnTo>
                  <a:pt x="210" y="70"/>
                </a:lnTo>
                <a:lnTo>
                  <a:pt x="212" y="52"/>
                </a:lnTo>
                <a:lnTo>
                  <a:pt x="213" y="39"/>
                </a:lnTo>
                <a:lnTo>
                  <a:pt x="210" y="28"/>
                </a:lnTo>
                <a:lnTo>
                  <a:pt x="208" y="18"/>
                </a:lnTo>
                <a:lnTo>
                  <a:pt x="202" y="11"/>
                </a:lnTo>
                <a:lnTo>
                  <a:pt x="19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57" name="Freeform 17"/>
          <p:cNvSpPr>
            <a:spLocks/>
          </p:cNvSpPr>
          <p:nvPr/>
        </p:nvSpPr>
        <p:spPr bwMode="auto">
          <a:xfrm>
            <a:off x="6813550" y="1481073"/>
            <a:ext cx="225425" cy="319087"/>
          </a:xfrm>
          <a:custGeom>
            <a:avLst/>
            <a:gdLst>
              <a:gd name="T0" fmla="*/ 142 w 142"/>
              <a:gd name="T1" fmla="*/ 18 h 201"/>
              <a:gd name="T2" fmla="*/ 132 w 142"/>
              <a:gd name="T3" fmla="*/ 10 h 201"/>
              <a:gd name="T4" fmla="*/ 126 w 142"/>
              <a:gd name="T5" fmla="*/ 3 h 201"/>
              <a:gd name="T6" fmla="*/ 123 w 142"/>
              <a:gd name="T7" fmla="*/ 0 h 201"/>
              <a:gd name="T8" fmla="*/ 119 w 142"/>
              <a:gd name="T9" fmla="*/ 0 h 201"/>
              <a:gd name="T10" fmla="*/ 119 w 142"/>
              <a:gd name="T11" fmla="*/ 0 h 201"/>
              <a:gd name="T12" fmla="*/ 114 w 142"/>
              <a:gd name="T13" fmla="*/ 5 h 201"/>
              <a:gd name="T14" fmla="*/ 108 w 142"/>
              <a:gd name="T15" fmla="*/ 11 h 201"/>
              <a:gd name="T16" fmla="*/ 106 w 142"/>
              <a:gd name="T17" fmla="*/ 14 h 201"/>
              <a:gd name="T18" fmla="*/ 97 w 142"/>
              <a:gd name="T19" fmla="*/ 26 h 201"/>
              <a:gd name="T20" fmla="*/ 85 w 142"/>
              <a:gd name="T21" fmla="*/ 40 h 201"/>
              <a:gd name="T22" fmla="*/ 72 w 142"/>
              <a:gd name="T23" fmla="*/ 57 h 201"/>
              <a:gd name="T24" fmla="*/ 63 w 142"/>
              <a:gd name="T25" fmla="*/ 73 h 201"/>
              <a:gd name="T26" fmla="*/ 53 w 142"/>
              <a:gd name="T27" fmla="*/ 91 h 201"/>
              <a:gd name="T28" fmla="*/ 46 w 142"/>
              <a:gd name="T29" fmla="*/ 100 h 201"/>
              <a:gd name="T30" fmla="*/ 35 w 142"/>
              <a:gd name="T31" fmla="*/ 126 h 201"/>
              <a:gd name="T32" fmla="*/ 27 w 142"/>
              <a:gd name="T33" fmla="*/ 149 h 201"/>
              <a:gd name="T34" fmla="*/ 22 w 142"/>
              <a:gd name="T35" fmla="*/ 159 h 201"/>
              <a:gd name="T36" fmla="*/ 21 w 142"/>
              <a:gd name="T37" fmla="*/ 167 h 201"/>
              <a:gd name="T38" fmla="*/ 17 w 142"/>
              <a:gd name="T39" fmla="*/ 177 h 201"/>
              <a:gd name="T40" fmla="*/ 14 w 142"/>
              <a:gd name="T41" fmla="*/ 183 h 201"/>
              <a:gd name="T42" fmla="*/ 9 w 142"/>
              <a:gd name="T43" fmla="*/ 190 h 201"/>
              <a:gd name="T44" fmla="*/ 6 w 142"/>
              <a:gd name="T45" fmla="*/ 194 h 201"/>
              <a:gd name="T46" fmla="*/ 3 w 142"/>
              <a:gd name="T47" fmla="*/ 199 h 201"/>
              <a:gd name="T48" fmla="*/ 0 w 142"/>
              <a:gd name="T49" fmla="*/ 201 h 201"/>
              <a:gd name="T50" fmla="*/ 17 w 142"/>
              <a:gd name="T51" fmla="*/ 201 h 201"/>
              <a:gd name="T52" fmla="*/ 24 w 142"/>
              <a:gd name="T53" fmla="*/ 201 h 201"/>
              <a:gd name="T54" fmla="*/ 32 w 142"/>
              <a:gd name="T55" fmla="*/ 191 h 201"/>
              <a:gd name="T56" fmla="*/ 38 w 142"/>
              <a:gd name="T57" fmla="*/ 181 h 201"/>
              <a:gd name="T58" fmla="*/ 42 w 142"/>
              <a:gd name="T59" fmla="*/ 173 h 201"/>
              <a:gd name="T60" fmla="*/ 45 w 142"/>
              <a:gd name="T61" fmla="*/ 165 h 201"/>
              <a:gd name="T62" fmla="*/ 50 w 142"/>
              <a:gd name="T63" fmla="*/ 155 h 201"/>
              <a:gd name="T64" fmla="*/ 56 w 142"/>
              <a:gd name="T65" fmla="*/ 146 h 201"/>
              <a:gd name="T66" fmla="*/ 63 w 142"/>
              <a:gd name="T67" fmla="*/ 136 h 201"/>
              <a:gd name="T68" fmla="*/ 71 w 142"/>
              <a:gd name="T69" fmla="*/ 128 h 201"/>
              <a:gd name="T70" fmla="*/ 77 w 142"/>
              <a:gd name="T71" fmla="*/ 120 h 201"/>
              <a:gd name="T72" fmla="*/ 87 w 142"/>
              <a:gd name="T73" fmla="*/ 113 h 201"/>
              <a:gd name="T74" fmla="*/ 77 w 142"/>
              <a:gd name="T75" fmla="*/ 113 h 201"/>
              <a:gd name="T76" fmla="*/ 87 w 142"/>
              <a:gd name="T77" fmla="*/ 102 h 201"/>
              <a:gd name="T78" fmla="*/ 98 w 142"/>
              <a:gd name="T79" fmla="*/ 87 h 201"/>
              <a:gd name="T80" fmla="*/ 110 w 142"/>
              <a:gd name="T81" fmla="*/ 71 h 201"/>
              <a:gd name="T82" fmla="*/ 119 w 142"/>
              <a:gd name="T83" fmla="*/ 53 h 201"/>
              <a:gd name="T84" fmla="*/ 129 w 142"/>
              <a:gd name="T85" fmla="*/ 40 h 201"/>
              <a:gd name="T86" fmla="*/ 135 w 142"/>
              <a:gd name="T87" fmla="*/ 29 h 201"/>
              <a:gd name="T88" fmla="*/ 142 w 142"/>
              <a:gd name="T89" fmla="*/ 1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201">
                <a:moveTo>
                  <a:pt x="142" y="18"/>
                </a:moveTo>
                <a:lnTo>
                  <a:pt x="132" y="10"/>
                </a:lnTo>
                <a:lnTo>
                  <a:pt x="126" y="3"/>
                </a:lnTo>
                <a:lnTo>
                  <a:pt x="123" y="0"/>
                </a:lnTo>
                <a:lnTo>
                  <a:pt x="119" y="0"/>
                </a:lnTo>
                <a:lnTo>
                  <a:pt x="119" y="0"/>
                </a:lnTo>
                <a:lnTo>
                  <a:pt x="114" y="5"/>
                </a:lnTo>
                <a:lnTo>
                  <a:pt x="108" y="11"/>
                </a:lnTo>
                <a:lnTo>
                  <a:pt x="106" y="14"/>
                </a:lnTo>
                <a:lnTo>
                  <a:pt x="97" y="26"/>
                </a:lnTo>
                <a:lnTo>
                  <a:pt x="85" y="40"/>
                </a:lnTo>
                <a:lnTo>
                  <a:pt x="72" y="57"/>
                </a:lnTo>
                <a:lnTo>
                  <a:pt x="63" y="73"/>
                </a:lnTo>
                <a:lnTo>
                  <a:pt x="53" y="91"/>
                </a:lnTo>
                <a:lnTo>
                  <a:pt x="46" y="100"/>
                </a:lnTo>
                <a:lnTo>
                  <a:pt x="35" y="126"/>
                </a:lnTo>
                <a:lnTo>
                  <a:pt x="27" y="149"/>
                </a:lnTo>
                <a:lnTo>
                  <a:pt x="22" y="159"/>
                </a:lnTo>
                <a:lnTo>
                  <a:pt x="21" y="167"/>
                </a:lnTo>
                <a:lnTo>
                  <a:pt x="17" y="177"/>
                </a:lnTo>
                <a:lnTo>
                  <a:pt x="14" y="183"/>
                </a:lnTo>
                <a:lnTo>
                  <a:pt x="9" y="190"/>
                </a:lnTo>
                <a:lnTo>
                  <a:pt x="6" y="194"/>
                </a:lnTo>
                <a:lnTo>
                  <a:pt x="3" y="199"/>
                </a:lnTo>
                <a:lnTo>
                  <a:pt x="0" y="201"/>
                </a:lnTo>
                <a:lnTo>
                  <a:pt x="17" y="201"/>
                </a:lnTo>
                <a:lnTo>
                  <a:pt x="24" y="201"/>
                </a:lnTo>
                <a:lnTo>
                  <a:pt x="32" y="191"/>
                </a:lnTo>
                <a:lnTo>
                  <a:pt x="38" y="181"/>
                </a:lnTo>
                <a:lnTo>
                  <a:pt x="42" y="173"/>
                </a:lnTo>
                <a:lnTo>
                  <a:pt x="45" y="165"/>
                </a:lnTo>
                <a:lnTo>
                  <a:pt x="50" y="155"/>
                </a:lnTo>
                <a:lnTo>
                  <a:pt x="56" y="146"/>
                </a:lnTo>
                <a:lnTo>
                  <a:pt x="63" y="136"/>
                </a:lnTo>
                <a:lnTo>
                  <a:pt x="71" y="128"/>
                </a:lnTo>
                <a:lnTo>
                  <a:pt x="77" y="120"/>
                </a:lnTo>
                <a:lnTo>
                  <a:pt x="87" y="113"/>
                </a:lnTo>
                <a:lnTo>
                  <a:pt x="77" y="113"/>
                </a:lnTo>
                <a:lnTo>
                  <a:pt x="87" y="102"/>
                </a:lnTo>
                <a:lnTo>
                  <a:pt x="98" y="87"/>
                </a:lnTo>
                <a:lnTo>
                  <a:pt x="110" y="71"/>
                </a:lnTo>
                <a:lnTo>
                  <a:pt x="119" y="53"/>
                </a:lnTo>
                <a:lnTo>
                  <a:pt x="129" y="40"/>
                </a:lnTo>
                <a:lnTo>
                  <a:pt x="135" y="29"/>
                </a:lnTo>
                <a:lnTo>
                  <a:pt x="142"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58" name="Freeform 18"/>
          <p:cNvSpPr>
            <a:spLocks/>
          </p:cNvSpPr>
          <p:nvPr/>
        </p:nvSpPr>
        <p:spPr bwMode="auto">
          <a:xfrm>
            <a:off x="6813550" y="1481073"/>
            <a:ext cx="225425" cy="319087"/>
          </a:xfrm>
          <a:custGeom>
            <a:avLst/>
            <a:gdLst>
              <a:gd name="T0" fmla="*/ 142 w 142"/>
              <a:gd name="T1" fmla="*/ 18 h 201"/>
              <a:gd name="T2" fmla="*/ 132 w 142"/>
              <a:gd name="T3" fmla="*/ 10 h 201"/>
              <a:gd name="T4" fmla="*/ 126 w 142"/>
              <a:gd name="T5" fmla="*/ 3 h 201"/>
              <a:gd name="T6" fmla="*/ 123 w 142"/>
              <a:gd name="T7" fmla="*/ 0 h 201"/>
              <a:gd name="T8" fmla="*/ 119 w 142"/>
              <a:gd name="T9" fmla="*/ 0 h 201"/>
              <a:gd name="T10" fmla="*/ 119 w 142"/>
              <a:gd name="T11" fmla="*/ 0 h 201"/>
              <a:gd name="T12" fmla="*/ 114 w 142"/>
              <a:gd name="T13" fmla="*/ 5 h 201"/>
              <a:gd name="T14" fmla="*/ 108 w 142"/>
              <a:gd name="T15" fmla="*/ 11 h 201"/>
              <a:gd name="T16" fmla="*/ 106 w 142"/>
              <a:gd name="T17" fmla="*/ 14 h 201"/>
              <a:gd name="T18" fmla="*/ 97 w 142"/>
              <a:gd name="T19" fmla="*/ 26 h 201"/>
              <a:gd name="T20" fmla="*/ 85 w 142"/>
              <a:gd name="T21" fmla="*/ 40 h 201"/>
              <a:gd name="T22" fmla="*/ 72 w 142"/>
              <a:gd name="T23" fmla="*/ 57 h 201"/>
              <a:gd name="T24" fmla="*/ 63 w 142"/>
              <a:gd name="T25" fmla="*/ 73 h 201"/>
              <a:gd name="T26" fmla="*/ 53 w 142"/>
              <a:gd name="T27" fmla="*/ 91 h 201"/>
              <a:gd name="T28" fmla="*/ 46 w 142"/>
              <a:gd name="T29" fmla="*/ 100 h 201"/>
              <a:gd name="T30" fmla="*/ 35 w 142"/>
              <a:gd name="T31" fmla="*/ 126 h 201"/>
              <a:gd name="T32" fmla="*/ 27 w 142"/>
              <a:gd name="T33" fmla="*/ 149 h 201"/>
              <a:gd name="T34" fmla="*/ 22 w 142"/>
              <a:gd name="T35" fmla="*/ 159 h 201"/>
              <a:gd name="T36" fmla="*/ 21 w 142"/>
              <a:gd name="T37" fmla="*/ 167 h 201"/>
              <a:gd name="T38" fmla="*/ 17 w 142"/>
              <a:gd name="T39" fmla="*/ 177 h 201"/>
              <a:gd name="T40" fmla="*/ 14 w 142"/>
              <a:gd name="T41" fmla="*/ 183 h 201"/>
              <a:gd name="T42" fmla="*/ 9 w 142"/>
              <a:gd name="T43" fmla="*/ 190 h 201"/>
              <a:gd name="T44" fmla="*/ 6 w 142"/>
              <a:gd name="T45" fmla="*/ 194 h 201"/>
              <a:gd name="T46" fmla="*/ 3 w 142"/>
              <a:gd name="T47" fmla="*/ 199 h 201"/>
              <a:gd name="T48" fmla="*/ 0 w 142"/>
              <a:gd name="T49" fmla="*/ 201 h 201"/>
              <a:gd name="T50" fmla="*/ 17 w 142"/>
              <a:gd name="T51" fmla="*/ 201 h 201"/>
              <a:gd name="T52" fmla="*/ 24 w 142"/>
              <a:gd name="T53" fmla="*/ 201 h 201"/>
              <a:gd name="T54" fmla="*/ 32 w 142"/>
              <a:gd name="T55" fmla="*/ 191 h 201"/>
              <a:gd name="T56" fmla="*/ 38 w 142"/>
              <a:gd name="T57" fmla="*/ 181 h 201"/>
              <a:gd name="T58" fmla="*/ 42 w 142"/>
              <a:gd name="T59" fmla="*/ 173 h 201"/>
              <a:gd name="T60" fmla="*/ 45 w 142"/>
              <a:gd name="T61" fmla="*/ 165 h 201"/>
              <a:gd name="T62" fmla="*/ 50 w 142"/>
              <a:gd name="T63" fmla="*/ 155 h 201"/>
              <a:gd name="T64" fmla="*/ 56 w 142"/>
              <a:gd name="T65" fmla="*/ 146 h 201"/>
              <a:gd name="T66" fmla="*/ 63 w 142"/>
              <a:gd name="T67" fmla="*/ 136 h 201"/>
              <a:gd name="T68" fmla="*/ 71 w 142"/>
              <a:gd name="T69" fmla="*/ 128 h 201"/>
              <a:gd name="T70" fmla="*/ 77 w 142"/>
              <a:gd name="T71" fmla="*/ 120 h 201"/>
              <a:gd name="T72" fmla="*/ 87 w 142"/>
              <a:gd name="T73" fmla="*/ 113 h 201"/>
              <a:gd name="T74" fmla="*/ 77 w 142"/>
              <a:gd name="T75" fmla="*/ 113 h 201"/>
              <a:gd name="T76" fmla="*/ 87 w 142"/>
              <a:gd name="T77" fmla="*/ 102 h 201"/>
              <a:gd name="T78" fmla="*/ 98 w 142"/>
              <a:gd name="T79" fmla="*/ 87 h 201"/>
              <a:gd name="T80" fmla="*/ 110 w 142"/>
              <a:gd name="T81" fmla="*/ 71 h 201"/>
              <a:gd name="T82" fmla="*/ 119 w 142"/>
              <a:gd name="T83" fmla="*/ 53 h 201"/>
              <a:gd name="T84" fmla="*/ 129 w 142"/>
              <a:gd name="T85" fmla="*/ 40 h 201"/>
              <a:gd name="T86" fmla="*/ 135 w 142"/>
              <a:gd name="T87" fmla="*/ 29 h 201"/>
              <a:gd name="T88" fmla="*/ 142 w 142"/>
              <a:gd name="T89" fmla="*/ 1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201">
                <a:moveTo>
                  <a:pt x="142" y="18"/>
                </a:moveTo>
                <a:lnTo>
                  <a:pt x="132" y="10"/>
                </a:lnTo>
                <a:lnTo>
                  <a:pt x="126" y="3"/>
                </a:lnTo>
                <a:lnTo>
                  <a:pt x="123" y="0"/>
                </a:lnTo>
                <a:lnTo>
                  <a:pt x="119" y="0"/>
                </a:lnTo>
                <a:lnTo>
                  <a:pt x="119" y="0"/>
                </a:lnTo>
                <a:lnTo>
                  <a:pt x="114" y="5"/>
                </a:lnTo>
                <a:lnTo>
                  <a:pt x="108" y="11"/>
                </a:lnTo>
                <a:lnTo>
                  <a:pt x="106" y="14"/>
                </a:lnTo>
                <a:lnTo>
                  <a:pt x="97" y="26"/>
                </a:lnTo>
                <a:lnTo>
                  <a:pt x="85" y="40"/>
                </a:lnTo>
                <a:lnTo>
                  <a:pt x="72" y="57"/>
                </a:lnTo>
                <a:lnTo>
                  <a:pt x="63" y="73"/>
                </a:lnTo>
                <a:lnTo>
                  <a:pt x="53" y="91"/>
                </a:lnTo>
                <a:lnTo>
                  <a:pt x="46" y="100"/>
                </a:lnTo>
                <a:lnTo>
                  <a:pt x="35" y="126"/>
                </a:lnTo>
                <a:lnTo>
                  <a:pt x="27" y="149"/>
                </a:lnTo>
                <a:lnTo>
                  <a:pt x="22" y="159"/>
                </a:lnTo>
                <a:lnTo>
                  <a:pt x="21" y="167"/>
                </a:lnTo>
                <a:lnTo>
                  <a:pt x="17" y="177"/>
                </a:lnTo>
                <a:lnTo>
                  <a:pt x="14" y="183"/>
                </a:lnTo>
                <a:lnTo>
                  <a:pt x="9" y="190"/>
                </a:lnTo>
                <a:lnTo>
                  <a:pt x="6" y="194"/>
                </a:lnTo>
                <a:lnTo>
                  <a:pt x="3" y="199"/>
                </a:lnTo>
                <a:lnTo>
                  <a:pt x="0" y="201"/>
                </a:lnTo>
                <a:lnTo>
                  <a:pt x="17" y="201"/>
                </a:lnTo>
                <a:lnTo>
                  <a:pt x="24" y="201"/>
                </a:lnTo>
                <a:lnTo>
                  <a:pt x="32" y="191"/>
                </a:lnTo>
                <a:lnTo>
                  <a:pt x="38" y="181"/>
                </a:lnTo>
                <a:lnTo>
                  <a:pt x="42" y="173"/>
                </a:lnTo>
                <a:lnTo>
                  <a:pt x="45" y="165"/>
                </a:lnTo>
                <a:lnTo>
                  <a:pt x="50" y="155"/>
                </a:lnTo>
                <a:lnTo>
                  <a:pt x="56" y="146"/>
                </a:lnTo>
                <a:lnTo>
                  <a:pt x="63" y="136"/>
                </a:lnTo>
                <a:lnTo>
                  <a:pt x="71" y="128"/>
                </a:lnTo>
                <a:lnTo>
                  <a:pt x="77" y="120"/>
                </a:lnTo>
                <a:lnTo>
                  <a:pt x="87" y="113"/>
                </a:lnTo>
                <a:lnTo>
                  <a:pt x="77" y="113"/>
                </a:lnTo>
                <a:lnTo>
                  <a:pt x="87" y="102"/>
                </a:lnTo>
                <a:lnTo>
                  <a:pt x="98" y="87"/>
                </a:lnTo>
                <a:lnTo>
                  <a:pt x="110" y="71"/>
                </a:lnTo>
                <a:lnTo>
                  <a:pt x="119" y="53"/>
                </a:lnTo>
                <a:lnTo>
                  <a:pt x="129" y="40"/>
                </a:lnTo>
                <a:lnTo>
                  <a:pt x="135" y="29"/>
                </a:lnTo>
                <a:lnTo>
                  <a:pt x="142" y="1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59" name="Freeform 19"/>
          <p:cNvSpPr>
            <a:spLocks/>
          </p:cNvSpPr>
          <p:nvPr/>
        </p:nvSpPr>
        <p:spPr bwMode="auto">
          <a:xfrm>
            <a:off x="6794500" y="1489010"/>
            <a:ext cx="187325" cy="311150"/>
          </a:xfrm>
          <a:custGeom>
            <a:avLst/>
            <a:gdLst>
              <a:gd name="T0" fmla="*/ 54 w 118"/>
              <a:gd name="T1" fmla="*/ 1 h 196"/>
              <a:gd name="T2" fmla="*/ 50 w 118"/>
              <a:gd name="T3" fmla="*/ 13 h 196"/>
              <a:gd name="T4" fmla="*/ 46 w 118"/>
              <a:gd name="T5" fmla="*/ 24 h 196"/>
              <a:gd name="T6" fmla="*/ 41 w 118"/>
              <a:gd name="T7" fmla="*/ 35 h 196"/>
              <a:gd name="T8" fmla="*/ 37 w 118"/>
              <a:gd name="T9" fmla="*/ 48 h 196"/>
              <a:gd name="T10" fmla="*/ 33 w 118"/>
              <a:gd name="T11" fmla="*/ 63 h 196"/>
              <a:gd name="T12" fmla="*/ 29 w 118"/>
              <a:gd name="T13" fmla="*/ 78 h 196"/>
              <a:gd name="T14" fmla="*/ 26 w 118"/>
              <a:gd name="T15" fmla="*/ 94 h 196"/>
              <a:gd name="T16" fmla="*/ 24 w 118"/>
              <a:gd name="T17" fmla="*/ 108 h 196"/>
              <a:gd name="T18" fmla="*/ 20 w 118"/>
              <a:gd name="T19" fmla="*/ 136 h 196"/>
              <a:gd name="T20" fmla="*/ 15 w 118"/>
              <a:gd name="T21" fmla="*/ 160 h 196"/>
              <a:gd name="T22" fmla="*/ 12 w 118"/>
              <a:gd name="T23" fmla="*/ 180 h 196"/>
              <a:gd name="T24" fmla="*/ 0 w 118"/>
              <a:gd name="T25" fmla="*/ 194 h 196"/>
              <a:gd name="T26" fmla="*/ 7 w 118"/>
              <a:gd name="T27" fmla="*/ 196 h 196"/>
              <a:gd name="T28" fmla="*/ 12 w 118"/>
              <a:gd name="T29" fmla="*/ 196 h 196"/>
              <a:gd name="T30" fmla="*/ 15 w 118"/>
              <a:gd name="T31" fmla="*/ 194 h 196"/>
              <a:gd name="T32" fmla="*/ 18 w 118"/>
              <a:gd name="T33" fmla="*/ 189 h 196"/>
              <a:gd name="T34" fmla="*/ 21 w 118"/>
              <a:gd name="T35" fmla="*/ 185 h 196"/>
              <a:gd name="T36" fmla="*/ 26 w 118"/>
              <a:gd name="T37" fmla="*/ 178 h 196"/>
              <a:gd name="T38" fmla="*/ 26 w 118"/>
              <a:gd name="T39" fmla="*/ 159 h 196"/>
              <a:gd name="T40" fmla="*/ 29 w 118"/>
              <a:gd name="T41" fmla="*/ 138 h 196"/>
              <a:gd name="T42" fmla="*/ 33 w 118"/>
              <a:gd name="T43" fmla="*/ 116 h 196"/>
              <a:gd name="T44" fmla="*/ 36 w 118"/>
              <a:gd name="T45" fmla="*/ 100 h 196"/>
              <a:gd name="T46" fmla="*/ 39 w 118"/>
              <a:gd name="T47" fmla="*/ 86 h 196"/>
              <a:gd name="T48" fmla="*/ 46 w 118"/>
              <a:gd name="T49" fmla="*/ 68 h 196"/>
              <a:gd name="T50" fmla="*/ 50 w 118"/>
              <a:gd name="T51" fmla="*/ 52 h 196"/>
              <a:gd name="T52" fmla="*/ 57 w 118"/>
              <a:gd name="T53" fmla="*/ 40 h 196"/>
              <a:gd name="T54" fmla="*/ 58 w 118"/>
              <a:gd name="T55" fmla="*/ 34 h 196"/>
              <a:gd name="T56" fmla="*/ 57 w 118"/>
              <a:gd name="T57" fmla="*/ 27 h 196"/>
              <a:gd name="T58" fmla="*/ 57 w 118"/>
              <a:gd name="T59" fmla="*/ 19 h 196"/>
              <a:gd name="T60" fmla="*/ 57 w 118"/>
              <a:gd name="T61" fmla="*/ 11 h 196"/>
              <a:gd name="T62" fmla="*/ 58 w 118"/>
              <a:gd name="T63" fmla="*/ 8 h 196"/>
              <a:gd name="T64" fmla="*/ 62 w 118"/>
              <a:gd name="T65" fmla="*/ 6 h 196"/>
              <a:gd name="T66" fmla="*/ 63 w 118"/>
              <a:gd name="T67" fmla="*/ 6 h 196"/>
              <a:gd name="T68" fmla="*/ 68 w 118"/>
              <a:gd name="T69" fmla="*/ 8 h 196"/>
              <a:gd name="T70" fmla="*/ 73 w 118"/>
              <a:gd name="T71" fmla="*/ 13 h 196"/>
              <a:gd name="T72" fmla="*/ 75 w 118"/>
              <a:gd name="T73" fmla="*/ 19 h 196"/>
              <a:gd name="T74" fmla="*/ 75 w 118"/>
              <a:gd name="T75" fmla="*/ 26 h 196"/>
              <a:gd name="T76" fmla="*/ 71 w 118"/>
              <a:gd name="T77" fmla="*/ 32 h 196"/>
              <a:gd name="T78" fmla="*/ 68 w 118"/>
              <a:gd name="T79" fmla="*/ 35 h 196"/>
              <a:gd name="T80" fmla="*/ 65 w 118"/>
              <a:gd name="T81" fmla="*/ 39 h 196"/>
              <a:gd name="T82" fmla="*/ 65 w 118"/>
              <a:gd name="T83" fmla="*/ 42 h 196"/>
              <a:gd name="T84" fmla="*/ 65 w 118"/>
              <a:gd name="T85" fmla="*/ 48 h 196"/>
              <a:gd name="T86" fmla="*/ 65 w 118"/>
              <a:gd name="T87" fmla="*/ 55 h 196"/>
              <a:gd name="T88" fmla="*/ 65 w 118"/>
              <a:gd name="T89" fmla="*/ 66 h 196"/>
              <a:gd name="T90" fmla="*/ 63 w 118"/>
              <a:gd name="T91" fmla="*/ 81 h 196"/>
              <a:gd name="T92" fmla="*/ 58 w 118"/>
              <a:gd name="T93" fmla="*/ 95 h 196"/>
              <a:gd name="T94" fmla="*/ 65 w 118"/>
              <a:gd name="T95" fmla="*/ 86 h 196"/>
              <a:gd name="T96" fmla="*/ 75 w 118"/>
              <a:gd name="T97" fmla="*/ 68 h 196"/>
              <a:gd name="T98" fmla="*/ 84 w 118"/>
              <a:gd name="T99" fmla="*/ 52 h 196"/>
              <a:gd name="T100" fmla="*/ 97 w 118"/>
              <a:gd name="T101" fmla="*/ 35 h 196"/>
              <a:gd name="T102" fmla="*/ 109 w 118"/>
              <a:gd name="T103" fmla="*/ 21 h 196"/>
              <a:gd name="T104" fmla="*/ 118 w 118"/>
              <a:gd name="T105" fmla="*/ 9 h 196"/>
              <a:gd name="T106" fmla="*/ 81 w 118"/>
              <a:gd name="T107" fmla="*/ 31 h 196"/>
              <a:gd name="T108" fmla="*/ 80 w 118"/>
              <a:gd name="T109" fmla="*/ 21 h 196"/>
              <a:gd name="T110" fmla="*/ 78 w 118"/>
              <a:gd name="T111" fmla="*/ 13 h 196"/>
              <a:gd name="T112" fmla="*/ 68 w 118"/>
              <a:gd name="T113" fmla="*/ 3 h 196"/>
              <a:gd name="T114" fmla="*/ 63 w 118"/>
              <a:gd name="T115" fmla="*/ 1 h 196"/>
              <a:gd name="T116" fmla="*/ 58 w 118"/>
              <a:gd name="T117" fmla="*/ 0 h 196"/>
              <a:gd name="T118" fmla="*/ 55 w 118"/>
              <a:gd name="T119" fmla="*/ 1 h 196"/>
              <a:gd name="T120" fmla="*/ 54 w 118"/>
              <a:gd name="T121" fmla="*/ 1 h 196"/>
              <a:gd name="T122" fmla="*/ 54 w 118"/>
              <a:gd name="T123"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6">
                <a:moveTo>
                  <a:pt x="54" y="1"/>
                </a:moveTo>
                <a:lnTo>
                  <a:pt x="50" y="13"/>
                </a:lnTo>
                <a:lnTo>
                  <a:pt x="46" y="24"/>
                </a:lnTo>
                <a:lnTo>
                  <a:pt x="41" y="35"/>
                </a:lnTo>
                <a:lnTo>
                  <a:pt x="37" y="48"/>
                </a:lnTo>
                <a:lnTo>
                  <a:pt x="33" y="63"/>
                </a:lnTo>
                <a:lnTo>
                  <a:pt x="29" y="78"/>
                </a:lnTo>
                <a:lnTo>
                  <a:pt x="26" y="94"/>
                </a:lnTo>
                <a:lnTo>
                  <a:pt x="24" y="108"/>
                </a:lnTo>
                <a:lnTo>
                  <a:pt x="20" y="136"/>
                </a:lnTo>
                <a:lnTo>
                  <a:pt x="15" y="160"/>
                </a:lnTo>
                <a:lnTo>
                  <a:pt x="12" y="180"/>
                </a:lnTo>
                <a:lnTo>
                  <a:pt x="0" y="194"/>
                </a:lnTo>
                <a:lnTo>
                  <a:pt x="7" y="196"/>
                </a:lnTo>
                <a:lnTo>
                  <a:pt x="12" y="196"/>
                </a:lnTo>
                <a:lnTo>
                  <a:pt x="15" y="194"/>
                </a:lnTo>
                <a:lnTo>
                  <a:pt x="18" y="189"/>
                </a:lnTo>
                <a:lnTo>
                  <a:pt x="21" y="185"/>
                </a:lnTo>
                <a:lnTo>
                  <a:pt x="26" y="178"/>
                </a:lnTo>
                <a:lnTo>
                  <a:pt x="26" y="159"/>
                </a:lnTo>
                <a:lnTo>
                  <a:pt x="29" y="138"/>
                </a:lnTo>
                <a:lnTo>
                  <a:pt x="33" y="116"/>
                </a:lnTo>
                <a:lnTo>
                  <a:pt x="36" y="100"/>
                </a:lnTo>
                <a:lnTo>
                  <a:pt x="39" y="86"/>
                </a:lnTo>
                <a:lnTo>
                  <a:pt x="46" y="68"/>
                </a:lnTo>
                <a:lnTo>
                  <a:pt x="50" y="52"/>
                </a:lnTo>
                <a:lnTo>
                  <a:pt x="57" y="40"/>
                </a:lnTo>
                <a:lnTo>
                  <a:pt x="58" y="34"/>
                </a:lnTo>
                <a:lnTo>
                  <a:pt x="57" y="27"/>
                </a:lnTo>
                <a:lnTo>
                  <a:pt x="57" y="19"/>
                </a:lnTo>
                <a:lnTo>
                  <a:pt x="57" y="11"/>
                </a:lnTo>
                <a:lnTo>
                  <a:pt x="58" y="8"/>
                </a:lnTo>
                <a:lnTo>
                  <a:pt x="62" y="6"/>
                </a:lnTo>
                <a:lnTo>
                  <a:pt x="63" y="6"/>
                </a:lnTo>
                <a:lnTo>
                  <a:pt x="68" y="8"/>
                </a:lnTo>
                <a:lnTo>
                  <a:pt x="73" y="13"/>
                </a:lnTo>
                <a:lnTo>
                  <a:pt x="75" y="19"/>
                </a:lnTo>
                <a:lnTo>
                  <a:pt x="75" y="26"/>
                </a:lnTo>
                <a:lnTo>
                  <a:pt x="71" y="32"/>
                </a:lnTo>
                <a:lnTo>
                  <a:pt x="68" y="35"/>
                </a:lnTo>
                <a:lnTo>
                  <a:pt x="65" y="39"/>
                </a:lnTo>
                <a:lnTo>
                  <a:pt x="65" y="42"/>
                </a:lnTo>
                <a:lnTo>
                  <a:pt x="65" y="48"/>
                </a:lnTo>
                <a:lnTo>
                  <a:pt x="65" y="55"/>
                </a:lnTo>
                <a:lnTo>
                  <a:pt x="65" y="66"/>
                </a:lnTo>
                <a:lnTo>
                  <a:pt x="63" y="81"/>
                </a:lnTo>
                <a:lnTo>
                  <a:pt x="58" y="95"/>
                </a:lnTo>
                <a:lnTo>
                  <a:pt x="65" y="86"/>
                </a:lnTo>
                <a:lnTo>
                  <a:pt x="75" y="68"/>
                </a:lnTo>
                <a:lnTo>
                  <a:pt x="84" y="52"/>
                </a:lnTo>
                <a:lnTo>
                  <a:pt x="97" y="35"/>
                </a:lnTo>
                <a:lnTo>
                  <a:pt x="109" y="21"/>
                </a:lnTo>
                <a:lnTo>
                  <a:pt x="118" y="9"/>
                </a:lnTo>
                <a:lnTo>
                  <a:pt x="81" y="31"/>
                </a:lnTo>
                <a:lnTo>
                  <a:pt x="80" y="21"/>
                </a:lnTo>
                <a:lnTo>
                  <a:pt x="78" y="13"/>
                </a:lnTo>
                <a:lnTo>
                  <a:pt x="68" y="3"/>
                </a:lnTo>
                <a:lnTo>
                  <a:pt x="63" y="1"/>
                </a:lnTo>
                <a:lnTo>
                  <a:pt x="58" y="0"/>
                </a:lnTo>
                <a:lnTo>
                  <a:pt x="55" y="1"/>
                </a:lnTo>
                <a:lnTo>
                  <a:pt x="54" y="1"/>
                </a:lnTo>
                <a:lnTo>
                  <a:pt x="54"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60" name="Freeform 20"/>
          <p:cNvSpPr>
            <a:spLocks/>
          </p:cNvSpPr>
          <p:nvPr/>
        </p:nvSpPr>
        <p:spPr bwMode="auto">
          <a:xfrm>
            <a:off x="6784975" y="1490598"/>
            <a:ext cx="95250" cy="306387"/>
          </a:xfrm>
          <a:custGeom>
            <a:avLst/>
            <a:gdLst>
              <a:gd name="T0" fmla="*/ 60 w 60"/>
              <a:gd name="T1" fmla="*/ 0 h 193"/>
              <a:gd name="T2" fmla="*/ 56 w 60"/>
              <a:gd name="T3" fmla="*/ 7 h 193"/>
              <a:gd name="T4" fmla="*/ 52 w 60"/>
              <a:gd name="T5" fmla="*/ 12 h 193"/>
              <a:gd name="T6" fmla="*/ 45 w 60"/>
              <a:gd name="T7" fmla="*/ 18 h 193"/>
              <a:gd name="T8" fmla="*/ 39 w 60"/>
              <a:gd name="T9" fmla="*/ 21 h 193"/>
              <a:gd name="T10" fmla="*/ 32 w 60"/>
              <a:gd name="T11" fmla="*/ 25 h 193"/>
              <a:gd name="T12" fmla="*/ 27 w 60"/>
              <a:gd name="T13" fmla="*/ 28 h 193"/>
              <a:gd name="T14" fmla="*/ 24 w 60"/>
              <a:gd name="T15" fmla="*/ 30 h 193"/>
              <a:gd name="T16" fmla="*/ 22 w 60"/>
              <a:gd name="T17" fmla="*/ 31 h 193"/>
              <a:gd name="T18" fmla="*/ 18 w 60"/>
              <a:gd name="T19" fmla="*/ 42 h 193"/>
              <a:gd name="T20" fmla="*/ 14 w 60"/>
              <a:gd name="T21" fmla="*/ 73 h 193"/>
              <a:gd name="T22" fmla="*/ 11 w 60"/>
              <a:gd name="T23" fmla="*/ 109 h 193"/>
              <a:gd name="T24" fmla="*/ 9 w 60"/>
              <a:gd name="T25" fmla="*/ 135 h 193"/>
              <a:gd name="T26" fmla="*/ 0 w 60"/>
              <a:gd name="T27" fmla="*/ 187 h 193"/>
              <a:gd name="T28" fmla="*/ 6 w 60"/>
              <a:gd name="T29" fmla="*/ 193 h 193"/>
              <a:gd name="T30" fmla="*/ 18 w 60"/>
              <a:gd name="T31" fmla="*/ 179 h 193"/>
              <a:gd name="T32" fmla="*/ 21 w 60"/>
              <a:gd name="T33" fmla="*/ 159 h 193"/>
              <a:gd name="T34" fmla="*/ 26 w 60"/>
              <a:gd name="T35" fmla="*/ 135 h 193"/>
              <a:gd name="T36" fmla="*/ 30 w 60"/>
              <a:gd name="T37" fmla="*/ 107 h 193"/>
              <a:gd name="T38" fmla="*/ 32 w 60"/>
              <a:gd name="T39" fmla="*/ 93 h 193"/>
              <a:gd name="T40" fmla="*/ 35 w 60"/>
              <a:gd name="T41" fmla="*/ 77 h 193"/>
              <a:gd name="T42" fmla="*/ 39 w 60"/>
              <a:gd name="T43" fmla="*/ 62 h 193"/>
              <a:gd name="T44" fmla="*/ 43 w 60"/>
              <a:gd name="T45" fmla="*/ 47 h 193"/>
              <a:gd name="T46" fmla="*/ 47 w 60"/>
              <a:gd name="T47" fmla="*/ 34 h 193"/>
              <a:gd name="T48" fmla="*/ 52 w 60"/>
              <a:gd name="T49" fmla="*/ 23 h 193"/>
              <a:gd name="T50" fmla="*/ 56 w 60"/>
              <a:gd name="T51" fmla="*/ 12 h 193"/>
              <a:gd name="T52" fmla="*/ 60 w 60"/>
              <a:gd name="T53"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193">
                <a:moveTo>
                  <a:pt x="60" y="0"/>
                </a:moveTo>
                <a:lnTo>
                  <a:pt x="56" y="7"/>
                </a:lnTo>
                <a:lnTo>
                  <a:pt x="52" y="12"/>
                </a:lnTo>
                <a:lnTo>
                  <a:pt x="45" y="18"/>
                </a:lnTo>
                <a:lnTo>
                  <a:pt x="39" y="21"/>
                </a:lnTo>
                <a:lnTo>
                  <a:pt x="32" y="25"/>
                </a:lnTo>
                <a:lnTo>
                  <a:pt x="27" y="28"/>
                </a:lnTo>
                <a:lnTo>
                  <a:pt x="24" y="30"/>
                </a:lnTo>
                <a:lnTo>
                  <a:pt x="22" y="31"/>
                </a:lnTo>
                <a:lnTo>
                  <a:pt x="18" y="42"/>
                </a:lnTo>
                <a:lnTo>
                  <a:pt x="14" y="73"/>
                </a:lnTo>
                <a:lnTo>
                  <a:pt x="11" y="109"/>
                </a:lnTo>
                <a:lnTo>
                  <a:pt x="9" y="135"/>
                </a:lnTo>
                <a:lnTo>
                  <a:pt x="0" y="187"/>
                </a:lnTo>
                <a:lnTo>
                  <a:pt x="6" y="193"/>
                </a:lnTo>
                <a:lnTo>
                  <a:pt x="18" y="179"/>
                </a:lnTo>
                <a:lnTo>
                  <a:pt x="21" y="159"/>
                </a:lnTo>
                <a:lnTo>
                  <a:pt x="26" y="135"/>
                </a:lnTo>
                <a:lnTo>
                  <a:pt x="30" y="107"/>
                </a:lnTo>
                <a:lnTo>
                  <a:pt x="32" y="93"/>
                </a:lnTo>
                <a:lnTo>
                  <a:pt x="35" y="77"/>
                </a:lnTo>
                <a:lnTo>
                  <a:pt x="39" y="62"/>
                </a:lnTo>
                <a:lnTo>
                  <a:pt x="43" y="47"/>
                </a:lnTo>
                <a:lnTo>
                  <a:pt x="47" y="34"/>
                </a:lnTo>
                <a:lnTo>
                  <a:pt x="52" y="23"/>
                </a:lnTo>
                <a:lnTo>
                  <a:pt x="56" y="12"/>
                </a:lnTo>
                <a:lnTo>
                  <a:pt x="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1" name="Freeform 21"/>
          <p:cNvSpPr>
            <a:spLocks/>
          </p:cNvSpPr>
          <p:nvPr/>
        </p:nvSpPr>
        <p:spPr bwMode="auto">
          <a:xfrm>
            <a:off x="6784975" y="1490598"/>
            <a:ext cx="95250" cy="306387"/>
          </a:xfrm>
          <a:custGeom>
            <a:avLst/>
            <a:gdLst>
              <a:gd name="T0" fmla="*/ 60 w 60"/>
              <a:gd name="T1" fmla="*/ 0 h 193"/>
              <a:gd name="T2" fmla="*/ 56 w 60"/>
              <a:gd name="T3" fmla="*/ 7 h 193"/>
              <a:gd name="T4" fmla="*/ 52 w 60"/>
              <a:gd name="T5" fmla="*/ 12 h 193"/>
              <a:gd name="T6" fmla="*/ 45 w 60"/>
              <a:gd name="T7" fmla="*/ 18 h 193"/>
              <a:gd name="T8" fmla="*/ 39 w 60"/>
              <a:gd name="T9" fmla="*/ 21 h 193"/>
              <a:gd name="T10" fmla="*/ 32 w 60"/>
              <a:gd name="T11" fmla="*/ 25 h 193"/>
              <a:gd name="T12" fmla="*/ 27 w 60"/>
              <a:gd name="T13" fmla="*/ 28 h 193"/>
              <a:gd name="T14" fmla="*/ 24 w 60"/>
              <a:gd name="T15" fmla="*/ 30 h 193"/>
              <a:gd name="T16" fmla="*/ 22 w 60"/>
              <a:gd name="T17" fmla="*/ 31 h 193"/>
              <a:gd name="T18" fmla="*/ 18 w 60"/>
              <a:gd name="T19" fmla="*/ 42 h 193"/>
              <a:gd name="T20" fmla="*/ 14 w 60"/>
              <a:gd name="T21" fmla="*/ 73 h 193"/>
              <a:gd name="T22" fmla="*/ 11 w 60"/>
              <a:gd name="T23" fmla="*/ 109 h 193"/>
              <a:gd name="T24" fmla="*/ 9 w 60"/>
              <a:gd name="T25" fmla="*/ 135 h 193"/>
              <a:gd name="T26" fmla="*/ 0 w 60"/>
              <a:gd name="T27" fmla="*/ 187 h 193"/>
              <a:gd name="T28" fmla="*/ 6 w 60"/>
              <a:gd name="T29" fmla="*/ 193 h 193"/>
              <a:gd name="T30" fmla="*/ 18 w 60"/>
              <a:gd name="T31" fmla="*/ 179 h 193"/>
              <a:gd name="T32" fmla="*/ 21 w 60"/>
              <a:gd name="T33" fmla="*/ 159 h 193"/>
              <a:gd name="T34" fmla="*/ 26 w 60"/>
              <a:gd name="T35" fmla="*/ 135 h 193"/>
              <a:gd name="T36" fmla="*/ 30 w 60"/>
              <a:gd name="T37" fmla="*/ 107 h 193"/>
              <a:gd name="T38" fmla="*/ 32 w 60"/>
              <a:gd name="T39" fmla="*/ 93 h 193"/>
              <a:gd name="T40" fmla="*/ 35 w 60"/>
              <a:gd name="T41" fmla="*/ 77 h 193"/>
              <a:gd name="T42" fmla="*/ 39 w 60"/>
              <a:gd name="T43" fmla="*/ 62 h 193"/>
              <a:gd name="T44" fmla="*/ 43 w 60"/>
              <a:gd name="T45" fmla="*/ 47 h 193"/>
              <a:gd name="T46" fmla="*/ 47 w 60"/>
              <a:gd name="T47" fmla="*/ 34 h 193"/>
              <a:gd name="T48" fmla="*/ 52 w 60"/>
              <a:gd name="T49" fmla="*/ 23 h 193"/>
              <a:gd name="T50" fmla="*/ 56 w 60"/>
              <a:gd name="T51" fmla="*/ 12 h 193"/>
              <a:gd name="T52" fmla="*/ 60 w 60"/>
              <a:gd name="T53"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193">
                <a:moveTo>
                  <a:pt x="60" y="0"/>
                </a:moveTo>
                <a:lnTo>
                  <a:pt x="56" y="7"/>
                </a:lnTo>
                <a:lnTo>
                  <a:pt x="52" y="12"/>
                </a:lnTo>
                <a:lnTo>
                  <a:pt x="45" y="18"/>
                </a:lnTo>
                <a:lnTo>
                  <a:pt x="39" y="21"/>
                </a:lnTo>
                <a:lnTo>
                  <a:pt x="32" y="25"/>
                </a:lnTo>
                <a:lnTo>
                  <a:pt x="27" y="28"/>
                </a:lnTo>
                <a:lnTo>
                  <a:pt x="24" y="30"/>
                </a:lnTo>
                <a:lnTo>
                  <a:pt x="22" y="31"/>
                </a:lnTo>
                <a:lnTo>
                  <a:pt x="18" y="42"/>
                </a:lnTo>
                <a:lnTo>
                  <a:pt x="14" y="73"/>
                </a:lnTo>
                <a:lnTo>
                  <a:pt x="11" y="109"/>
                </a:lnTo>
                <a:lnTo>
                  <a:pt x="9" y="135"/>
                </a:lnTo>
                <a:lnTo>
                  <a:pt x="0" y="187"/>
                </a:lnTo>
                <a:lnTo>
                  <a:pt x="6" y="193"/>
                </a:lnTo>
                <a:lnTo>
                  <a:pt x="18" y="179"/>
                </a:lnTo>
                <a:lnTo>
                  <a:pt x="21" y="159"/>
                </a:lnTo>
                <a:lnTo>
                  <a:pt x="26" y="135"/>
                </a:lnTo>
                <a:lnTo>
                  <a:pt x="30" y="107"/>
                </a:lnTo>
                <a:lnTo>
                  <a:pt x="32" y="93"/>
                </a:lnTo>
                <a:lnTo>
                  <a:pt x="35" y="77"/>
                </a:lnTo>
                <a:lnTo>
                  <a:pt x="39" y="62"/>
                </a:lnTo>
                <a:lnTo>
                  <a:pt x="43" y="47"/>
                </a:lnTo>
                <a:lnTo>
                  <a:pt x="47" y="34"/>
                </a:lnTo>
                <a:lnTo>
                  <a:pt x="52" y="23"/>
                </a:lnTo>
                <a:lnTo>
                  <a:pt x="56" y="12"/>
                </a:lnTo>
                <a:lnTo>
                  <a:pt x="6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62" name="Freeform 22"/>
          <p:cNvSpPr>
            <a:spLocks/>
          </p:cNvSpPr>
          <p:nvPr/>
        </p:nvSpPr>
        <p:spPr bwMode="auto">
          <a:xfrm>
            <a:off x="6819900" y="1887473"/>
            <a:ext cx="255588" cy="298450"/>
          </a:xfrm>
          <a:custGeom>
            <a:avLst/>
            <a:gdLst>
              <a:gd name="T0" fmla="*/ 0 w 161"/>
              <a:gd name="T1" fmla="*/ 0 h 188"/>
              <a:gd name="T2" fmla="*/ 2 w 161"/>
              <a:gd name="T3" fmla="*/ 29 h 188"/>
              <a:gd name="T4" fmla="*/ 4 w 161"/>
              <a:gd name="T5" fmla="*/ 60 h 188"/>
              <a:gd name="T6" fmla="*/ 5 w 161"/>
              <a:gd name="T7" fmla="*/ 97 h 188"/>
              <a:gd name="T8" fmla="*/ 10 w 161"/>
              <a:gd name="T9" fmla="*/ 115 h 188"/>
              <a:gd name="T10" fmla="*/ 15 w 161"/>
              <a:gd name="T11" fmla="*/ 133 h 188"/>
              <a:gd name="T12" fmla="*/ 21 w 161"/>
              <a:gd name="T13" fmla="*/ 147 h 188"/>
              <a:gd name="T14" fmla="*/ 31 w 161"/>
              <a:gd name="T15" fmla="*/ 160 h 188"/>
              <a:gd name="T16" fmla="*/ 41 w 161"/>
              <a:gd name="T17" fmla="*/ 172 h 188"/>
              <a:gd name="T18" fmla="*/ 51 w 161"/>
              <a:gd name="T19" fmla="*/ 178 h 188"/>
              <a:gd name="T20" fmla="*/ 62 w 161"/>
              <a:gd name="T21" fmla="*/ 182 h 188"/>
              <a:gd name="T22" fmla="*/ 70 w 161"/>
              <a:gd name="T23" fmla="*/ 183 h 188"/>
              <a:gd name="T24" fmla="*/ 89 w 161"/>
              <a:gd name="T25" fmla="*/ 182 h 188"/>
              <a:gd name="T26" fmla="*/ 107 w 161"/>
              <a:gd name="T27" fmla="*/ 183 h 188"/>
              <a:gd name="T28" fmla="*/ 130 w 161"/>
              <a:gd name="T29" fmla="*/ 186 h 188"/>
              <a:gd name="T30" fmla="*/ 143 w 161"/>
              <a:gd name="T31" fmla="*/ 188 h 188"/>
              <a:gd name="T32" fmla="*/ 159 w 161"/>
              <a:gd name="T33" fmla="*/ 188 h 188"/>
              <a:gd name="T34" fmla="*/ 161 w 161"/>
              <a:gd name="T35" fmla="*/ 185 h 188"/>
              <a:gd name="T36" fmla="*/ 143 w 161"/>
              <a:gd name="T37" fmla="*/ 185 h 188"/>
              <a:gd name="T38" fmla="*/ 125 w 161"/>
              <a:gd name="T39" fmla="*/ 183 h 188"/>
              <a:gd name="T40" fmla="*/ 107 w 161"/>
              <a:gd name="T41" fmla="*/ 180 h 188"/>
              <a:gd name="T42" fmla="*/ 91 w 161"/>
              <a:gd name="T43" fmla="*/ 178 h 188"/>
              <a:gd name="T44" fmla="*/ 75 w 161"/>
              <a:gd name="T45" fmla="*/ 180 h 188"/>
              <a:gd name="T46" fmla="*/ 64 w 161"/>
              <a:gd name="T47" fmla="*/ 180 h 188"/>
              <a:gd name="T48" fmla="*/ 55 w 161"/>
              <a:gd name="T49" fmla="*/ 175 h 188"/>
              <a:gd name="T50" fmla="*/ 44 w 161"/>
              <a:gd name="T51" fmla="*/ 169 h 188"/>
              <a:gd name="T52" fmla="*/ 34 w 161"/>
              <a:gd name="T53" fmla="*/ 159 h 188"/>
              <a:gd name="T54" fmla="*/ 25 w 161"/>
              <a:gd name="T55" fmla="*/ 146 h 188"/>
              <a:gd name="T56" fmla="*/ 18 w 161"/>
              <a:gd name="T57" fmla="*/ 131 h 188"/>
              <a:gd name="T58" fmla="*/ 13 w 161"/>
              <a:gd name="T59" fmla="*/ 113 h 188"/>
              <a:gd name="T60" fmla="*/ 10 w 161"/>
              <a:gd name="T61" fmla="*/ 94 h 188"/>
              <a:gd name="T62" fmla="*/ 7 w 161"/>
              <a:gd name="T63" fmla="*/ 58 h 188"/>
              <a:gd name="T64" fmla="*/ 5 w 161"/>
              <a:gd name="T65" fmla="*/ 28 h 188"/>
              <a:gd name="T66" fmla="*/ 5 w 161"/>
              <a:gd name="T67" fmla="*/ 2 h 188"/>
              <a:gd name="T68" fmla="*/ 0 w 161"/>
              <a:gd name="T69" fmla="*/ 0 h 188"/>
              <a:gd name="T70" fmla="*/ 0 w 161"/>
              <a:gd name="T7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1" h="188">
                <a:moveTo>
                  <a:pt x="0" y="0"/>
                </a:moveTo>
                <a:lnTo>
                  <a:pt x="2" y="29"/>
                </a:lnTo>
                <a:lnTo>
                  <a:pt x="4" y="60"/>
                </a:lnTo>
                <a:lnTo>
                  <a:pt x="5" y="97"/>
                </a:lnTo>
                <a:lnTo>
                  <a:pt x="10" y="115"/>
                </a:lnTo>
                <a:lnTo>
                  <a:pt x="15" y="133"/>
                </a:lnTo>
                <a:lnTo>
                  <a:pt x="21" y="147"/>
                </a:lnTo>
                <a:lnTo>
                  <a:pt x="31" y="160"/>
                </a:lnTo>
                <a:lnTo>
                  <a:pt x="41" y="172"/>
                </a:lnTo>
                <a:lnTo>
                  <a:pt x="51" y="178"/>
                </a:lnTo>
                <a:lnTo>
                  <a:pt x="62" y="182"/>
                </a:lnTo>
                <a:lnTo>
                  <a:pt x="70" y="183"/>
                </a:lnTo>
                <a:lnTo>
                  <a:pt x="89" y="182"/>
                </a:lnTo>
                <a:lnTo>
                  <a:pt x="107" y="183"/>
                </a:lnTo>
                <a:lnTo>
                  <a:pt x="130" y="186"/>
                </a:lnTo>
                <a:lnTo>
                  <a:pt x="143" y="188"/>
                </a:lnTo>
                <a:lnTo>
                  <a:pt x="159" y="188"/>
                </a:lnTo>
                <a:lnTo>
                  <a:pt x="161" y="185"/>
                </a:lnTo>
                <a:lnTo>
                  <a:pt x="143" y="185"/>
                </a:lnTo>
                <a:lnTo>
                  <a:pt x="125" y="183"/>
                </a:lnTo>
                <a:lnTo>
                  <a:pt x="107" y="180"/>
                </a:lnTo>
                <a:lnTo>
                  <a:pt x="91" y="178"/>
                </a:lnTo>
                <a:lnTo>
                  <a:pt x="75" y="180"/>
                </a:lnTo>
                <a:lnTo>
                  <a:pt x="64" y="180"/>
                </a:lnTo>
                <a:lnTo>
                  <a:pt x="55" y="175"/>
                </a:lnTo>
                <a:lnTo>
                  <a:pt x="44" y="169"/>
                </a:lnTo>
                <a:lnTo>
                  <a:pt x="34" y="159"/>
                </a:lnTo>
                <a:lnTo>
                  <a:pt x="25" y="146"/>
                </a:lnTo>
                <a:lnTo>
                  <a:pt x="18" y="131"/>
                </a:lnTo>
                <a:lnTo>
                  <a:pt x="13" y="113"/>
                </a:lnTo>
                <a:lnTo>
                  <a:pt x="10" y="94"/>
                </a:lnTo>
                <a:lnTo>
                  <a:pt x="7" y="58"/>
                </a:lnTo>
                <a:lnTo>
                  <a:pt x="5" y="28"/>
                </a:lnTo>
                <a:lnTo>
                  <a:pt x="5" y="2"/>
                </a:lnTo>
                <a:lnTo>
                  <a:pt x="0" y="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63" name="Freeform 23"/>
          <p:cNvSpPr>
            <a:spLocks/>
          </p:cNvSpPr>
          <p:nvPr/>
        </p:nvSpPr>
        <p:spPr bwMode="auto">
          <a:xfrm>
            <a:off x="6827838" y="1890648"/>
            <a:ext cx="261937" cy="290512"/>
          </a:xfrm>
          <a:custGeom>
            <a:avLst/>
            <a:gdLst>
              <a:gd name="T0" fmla="*/ 159 w 165"/>
              <a:gd name="T1" fmla="*/ 110 h 183"/>
              <a:gd name="T2" fmla="*/ 156 w 165"/>
              <a:gd name="T3" fmla="*/ 98 h 183"/>
              <a:gd name="T4" fmla="*/ 151 w 165"/>
              <a:gd name="T5" fmla="*/ 69 h 183"/>
              <a:gd name="T6" fmla="*/ 149 w 165"/>
              <a:gd name="T7" fmla="*/ 40 h 183"/>
              <a:gd name="T8" fmla="*/ 151 w 165"/>
              <a:gd name="T9" fmla="*/ 9 h 183"/>
              <a:gd name="T10" fmla="*/ 148 w 165"/>
              <a:gd name="T11" fmla="*/ 9 h 183"/>
              <a:gd name="T12" fmla="*/ 143 w 165"/>
              <a:gd name="T13" fmla="*/ 9 h 183"/>
              <a:gd name="T14" fmla="*/ 136 w 165"/>
              <a:gd name="T15" fmla="*/ 11 h 183"/>
              <a:gd name="T16" fmla="*/ 131 w 165"/>
              <a:gd name="T17" fmla="*/ 13 h 183"/>
              <a:gd name="T18" fmla="*/ 123 w 165"/>
              <a:gd name="T19" fmla="*/ 13 h 183"/>
              <a:gd name="T20" fmla="*/ 115 w 165"/>
              <a:gd name="T21" fmla="*/ 13 h 183"/>
              <a:gd name="T22" fmla="*/ 107 w 165"/>
              <a:gd name="T23" fmla="*/ 13 h 183"/>
              <a:gd name="T24" fmla="*/ 97 w 165"/>
              <a:gd name="T25" fmla="*/ 11 h 183"/>
              <a:gd name="T26" fmla="*/ 89 w 165"/>
              <a:gd name="T27" fmla="*/ 11 h 183"/>
              <a:gd name="T28" fmla="*/ 83 w 165"/>
              <a:gd name="T29" fmla="*/ 9 h 183"/>
              <a:gd name="T30" fmla="*/ 76 w 165"/>
              <a:gd name="T31" fmla="*/ 9 h 183"/>
              <a:gd name="T32" fmla="*/ 71 w 165"/>
              <a:gd name="T33" fmla="*/ 9 h 183"/>
              <a:gd name="T34" fmla="*/ 67 w 165"/>
              <a:gd name="T35" fmla="*/ 6 h 183"/>
              <a:gd name="T36" fmla="*/ 62 w 165"/>
              <a:gd name="T37" fmla="*/ 6 h 183"/>
              <a:gd name="T38" fmla="*/ 55 w 165"/>
              <a:gd name="T39" fmla="*/ 4 h 183"/>
              <a:gd name="T40" fmla="*/ 50 w 165"/>
              <a:gd name="T41" fmla="*/ 3 h 183"/>
              <a:gd name="T42" fmla="*/ 46 w 165"/>
              <a:gd name="T43" fmla="*/ 1 h 183"/>
              <a:gd name="T44" fmla="*/ 39 w 165"/>
              <a:gd name="T45" fmla="*/ 1 h 183"/>
              <a:gd name="T46" fmla="*/ 34 w 165"/>
              <a:gd name="T47" fmla="*/ 1 h 183"/>
              <a:gd name="T48" fmla="*/ 28 w 165"/>
              <a:gd name="T49" fmla="*/ 1 h 183"/>
              <a:gd name="T50" fmla="*/ 21 w 165"/>
              <a:gd name="T51" fmla="*/ 1 h 183"/>
              <a:gd name="T52" fmla="*/ 13 w 165"/>
              <a:gd name="T53" fmla="*/ 1 h 183"/>
              <a:gd name="T54" fmla="*/ 8 w 165"/>
              <a:gd name="T55" fmla="*/ 0 h 183"/>
              <a:gd name="T56" fmla="*/ 0 w 165"/>
              <a:gd name="T57" fmla="*/ 0 h 183"/>
              <a:gd name="T58" fmla="*/ 0 w 165"/>
              <a:gd name="T59" fmla="*/ 26 h 183"/>
              <a:gd name="T60" fmla="*/ 2 w 165"/>
              <a:gd name="T61" fmla="*/ 56 h 183"/>
              <a:gd name="T62" fmla="*/ 5 w 165"/>
              <a:gd name="T63" fmla="*/ 92 h 183"/>
              <a:gd name="T64" fmla="*/ 8 w 165"/>
              <a:gd name="T65" fmla="*/ 111 h 183"/>
              <a:gd name="T66" fmla="*/ 13 w 165"/>
              <a:gd name="T67" fmla="*/ 129 h 183"/>
              <a:gd name="T68" fmla="*/ 20 w 165"/>
              <a:gd name="T69" fmla="*/ 144 h 183"/>
              <a:gd name="T70" fmla="*/ 29 w 165"/>
              <a:gd name="T71" fmla="*/ 157 h 183"/>
              <a:gd name="T72" fmla="*/ 39 w 165"/>
              <a:gd name="T73" fmla="*/ 167 h 183"/>
              <a:gd name="T74" fmla="*/ 50 w 165"/>
              <a:gd name="T75" fmla="*/ 173 h 183"/>
              <a:gd name="T76" fmla="*/ 59 w 165"/>
              <a:gd name="T77" fmla="*/ 178 h 183"/>
              <a:gd name="T78" fmla="*/ 70 w 165"/>
              <a:gd name="T79" fmla="*/ 178 h 183"/>
              <a:gd name="T80" fmla="*/ 86 w 165"/>
              <a:gd name="T81" fmla="*/ 176 h 183"/>
              <a:gd name="T82" fmla="*/ 102 w 165"/>
              <a:gd name="T83" fmla="*/ 178 h 183"/>
              <a:gd name="T84" fmla="*/ 120 w 165"/>
              <a:gd name="T85" fmla="*/ 181 h 183"/>
              <a:gd name="T86" fmla="*/ 138 w 165"/>
              <a:gd name="T87" fmla="*/ 183 h 183"/>
              <a:gd name="T88" fmla="*/ 156 w 165"/>
              <a:gd name="T89" fmla="*/ 183 h 183"/>
              <a:gd name="T90" fmla="*/ 162 w 165"/>
              <a:gd name="T91" fmla="*/ 176 h 183"/>
              <a:gd name="T92" fmla="*/ 165 w 165"/>
              <a:gd name="T93" fmla="*/ 162 h 183"/>
              <a:gd name="T94" fmla="*/ 164 w 165"/>
              <a:gd name="T95" fmla="*/ 144 h 183"/>
              <a:gd name="T96" fmla="*/ 160 w 165"/>
              <a:gd name="T97" fmla="*/ 123 h 183"/>
              <a:gd name="T98" fmla="*/ 159 w 165"/>
              <a:gd name="T99" fmla="*/ 116 h 183"/>
              <a:gd name="T100" fmla="*/ 159 w 165"/>
              <a:gd name="T101" fmla="*/ 113 h 183"/>
              <a:gd name="T102" fmla="*/ 159 w 165"/>
              <a:gd name="T103" fmla="*/ 1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5" h="183">
                <a:moveTo>
                  <a:pt x="159" y="110"/>
                </a:moveTo>
                <a:lnTo>
                  <a:pt x="156" y="98"/>
                </a:lnTo>
                <a:lnTo>
                  <a:pt x="151" y="69"/>
                </a:lnTo>
                <a:lnTo>
                  <a:pt x="149" y="40"/>
                </a:lnTo>
                <a:lnTo>
                  <a:pt x="151" y="9"/>
                </a:lnTo>
                <a:lnTo>
                  <a:pt x="148" y="9"/>
                </a:lnTo>
                <a:lnTo>
                  <a:pt x="143" y="9"/>
                </a:lnTo>
                <a:lnTo>
                  <a:pt x="136" y="11"/>
                </a:lnTo>
                <a:lnTo>
                  <a:pt x="131" y="13"/>
                </a:lnTo>
                <a:lnTo>
                  <a:pt x="123" y="13"/>
                </a:lnTo>
                <a:lnTo>
                  <a:pt x="115" y="13"/>
                </a:lnTo>
                <a:lnTo>
                  <a:pt x="107" y="13"/>
                </a:lnTo>
                <a:lnTo>
                  <a:pt x="97" y="11"/>
                </a:lnTo>
                <a:lnTo>
                  <a:pt x="89" y="11"/>
                </a:lnTo>
                <a:lnTo>
                  <a:pt x="83" y="9"/>
                </a:lnTo>
                <a:lnTo>
                  <a:pt x="76" y="9"/>
                </a:lnTo>
                <a:lnTo>
                  <a:pt x="71" y="9"/>
                </a:lnTo>
                <a:lnTo>
                  <a:pt x="67" y="6"/>
                </a:lnTo>
                <a:lnTo>
                  <a:pt x="62" y="6"/>
                </a:lnTo>
                <a:lnTo>
                  <a:pt x="55" y="4"/>
                </a:lnTo>
                <a:lnTo>
                  <a:pt x="50" y="3"/>
                </a:lnTo>
                <a:lnTo>
                  <a:pt x="46" y="1"/>
                </a:lnTo>
                <a:lnTo>
                  <a:pt x="39" y="1"/>
                </a:lnTo>
                <a:lnTo>
                  <a:pt x="34" y="1"/>
                </a:lnTo>
                <a:lnTo>
                  <a:pt x="28" y="1"/>
                </a:lnTo>
                <a:lnTo>
                  <a:pt x="21" y="1"/>
                </a:lnTo>
                <a:lnTo>
                  <a:pt x="13" y="1"/>
                </a:lnTo>
                <a:lnTo>
                  <a:pt x="8" y="0"/>
                </a:lnTo>
                <a:lnTo>
                  <a:pt x="0" y="0"/>
                </a:lnTo>
                <a:lnTo>
                  <a:pt x="0" y="26"/>
                </a:lnTo>
                <a:lnTo>
                  <a:pt x="2" y="56"/>
                </a:lnTo>
                <a:lnTo>
                  <a:pt x="5" y="92"/>
                </a:lnTo>
                <a:lnTo>
                  <a:pt x="8" y="111"/>
                </a:lnTo>
                <a:lnTo>
                  <a:pt x="13" y="129"/>
                </a:lnTo>
                <a:lnTo>
                  <a:pt x="20" y="144"/>
                </a:lnTo>
                <a:lnTo>
                  <a:pt x="29" y="157"/>
                </a:lnTo>
                <a:lnTo>
                  <a:pt x="39" y="167"/>
                </a:lnTo>
                <a:lnTo>
                  <a:pt x="50" y="173"/>
                </a:lnTo>
                <a:lnTo>
                  <a:pt x="59" y="178"/>
                </a:lnTo>
                <a:lnTo>
                  <a:pt x="70" y="178"/>
                </a:lnTo>
                <a:lnTo>
                  <a:pt x="86" y="176"/>
                </a:lnTo>
                <a:lnTo>
                  <a:pt x="102" y="178"/>
                </a:lnTo>
                <a:lnTo>
                  <a:pt x="120" y="181"/>
                </a:lnTo>
                <a:lnTo>
                  <a:pt x="138" y="183"/>
                </a:lnTo>
                <a:lnTo>
                  <a:pt x="156" y="183"/>
                </a:lnTo>
                <a:lnTo>
                  <a:pt x="162" y="176"/>
                </a:lnTo>
                <a:lnTo>
                  <a:pt x="165" y="162"/>
                </a:lnTo>
                <a:lnTo>
                  <a:pt x="164" y="144"/>
                </a:lnTo>
                <a:lnTo>
                  <a:pt x="160" y="123"/>
                </a:lnTo>
                <a:lnTo>
                  <a:pt x="159" y="116"/>
                </a:lnTo>
                <a:lnTo>
                  <a:pt x="159" y="113"/>
                </a:lnTo>
                <a:lnTo>
                  <a:pt x="159" y="1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4" name="Freeform 24"/>
          <p:cNvSpPr>
            <a:spLocks/>
          </p:cNvSpPr>
          <p:nvPr/>
        </p:nvSpPr>
        <p:spPr bwMode="auto">
          <a:xfrm>
            <a:off x="6827838" y="1890648"/>
            <a:ext cx="261937" cy="290512"/>
          </a:xfrm>
          <a:custGeom>
            <a:avLst/>
            <a:gdLst>
              <a:gd name="T0" fmla="*/ 159 w 165"/>
              <a:gd name="T1" fmla="*/ 110 h 183"/>
              <a:gd name="T2" fmla="*/ 156 w 165"/>
              <a:gd name="T3" fmla="*/ 98 h 183"/>
              <a:gd name="T4" fmla="*/ 151 w 165"/>
              <a:gd name="T5" fmla="*/ 69 h 183"/>
              <a:gd name="T6" fmla="*/ 149 w 165"/>
              <a:gd name="T7" fmla="*/ 40 h 183"/>
              <a:gd name="T8" fmla="*/ 151 w 165"/>
              <a:gd name="T9" fmla="*/ 9 h 183"/>
              <a:gd name="T10" fmla="*/ 148 w 165"/>
              <a:gd name="T11" fmla="*/ 9 h 183"/>
              <a:gd name="T12" fmla="*/ 143 w 165"/>
              <a:gd name="T13" fmla="*/ 9 h 183"/>
              <a:gd name="T14" fmla="*/ 136 w 165"/>
              <a:gd name="T15" fmla="*/ 11 h 183"/>
              <a:gd name="T16" fmla="*/ 131 w 165"/>
              <a:gd name="T17" fmla="*/ 13 h 183"/>
              <a:gd name="T18" fmla="*/ 123 w 165"/>
              <a:gd name="T19" fmla="*/ 13 h 183"/>
              <a:gd name="T20" fmla="*/ 115 w 165"/>
              <a:gd name="T21" fmla="*/ 13 h 183"/>
              <a:gd name="T22" fmla="*/ 107 w 165"/>
              <a:gd name="T23" fmla="*/ 13 h 183"/>
              <a:gd name="T24" fmla="*/ 97 w 165"/>
              <a:gd name="T25" fmla="*/ 11 h 183"/>
              <a:gd name="T26" fmla="*/ 89 w 165"/>
              <a:gd name="T27" fmla="*/ 11 h 183"/>
              <a:gd name="T28" fmla="*/ 83 w 165"/>
              <a:gd name="T29" fmla="*/ 9 h 183"/>
              <a:gd name="T30" fmla="*/ 76 w 165"/>
              <a:gd name="T31" fmla="*/ 9 h 183"/>
              <a:gd name="T32" fmla="*/ 71 w 165"/>
              <a:gd name="T33" fmla="*/ 9 h 183"/>
              <a:gd name="T34" fmla="*/ 67 w 165"/>
              <a:gd name="T35" fmla="*/ 6 h 183"/>
              <a:gd name="T36" fmla="*/ 62 w 165"/>
              <a:gd name="T37" fmla="*/ 6 h 183"/>
              <a:gd name="T38" fmla="*/ 55 w 165"/>
              <a:gd name="T39" fmla="*/ 4 h 183"/>
              <a:gd name="T40" fmla="*/ 50 w 165"/>
              <a:gd name="T41" fmla="*/ 3 h 183"/>
              <a:gd name="T42" fmla="*/ 46 w 165"/>
              <a:gd name="T43" fmla="*/ 1 h 183"/>
              <a:gd name="T44" fmla="*/ 39 w 165"/>
              <a:gd name="T45" fmla="*/ 1 h 183"/>
              <a:gd name="T46" fmla="*/ 34 w 165"/>
              <a:gd name="T47" fmla="*/ 1 h 183"/>
              <a:gd name="T48" fmla="*/ 28 w 165"/>
              <a:gd name="T49" fmla="*/ 1 h 183"/>
              <a:gd name="T50" fmla="*/ 21 w 165"/>
              <a:gd name="T51" fmla="*/ 1 h 183"/>
              <a:gd name="T52" fmla="*/ 13 w 165"/>
              <a:gd name="T53" fmla="*/ 1 h 183"/>
              <a:gd name="T54" fmla="*/ 8 w 165"/>
              <a:gd name="T55" fmla="*/ 0 h 183"/>
              <a:gd name="T56" fmla="*/ 0 w 165"/>
              <a:gd name="T57" fmla="*/ 0 h 183"/>
              <a:gd name="T58" fmla="*/ 0 w 165"/>
              <a:gd name="T59" fmla="*/ 26 h 183"/>
              <a:gd name="T60" fmla="*/ 2 w 165"/>
              <a:gd name="T61" fmla="*/ 56 h 183"/>
              <a:gd name="T62" fmla="*/ 5 w 165"/>
              <a:gd name="T63" fmla="*/ 92 h 183"/>
              <a:gd name="T64" fmla="*/ 8 w 165"/>
              <a:gd name="T65" fmla="*/ 111 h 183"/>
              <a:gd name="T66" fmla="*/ 13 w 165"/>
              <a:gd name="T67" fmla="*/ 129 h 183"/>
              <a:gd name="T68" fmla="*/ 20 w 165"/>
              <a:gd name="T69" fmla="*/ 144 h 183"/>
              <a:gd name="T70" fmla="*/ 29 w 165"/>
              <a:gd name="T71" fmla="*/ 157 h 183"/>
              <a:gd name="T72" fmla="*/ 39 w 165"/>
              <a:gd name="T73" fmla="*/ 167 h 183"/>
              <a:gd name="T74" fmla="*/ 50 w 165"/>
              <a:gd name="T75" fmla="*/ 173 h 183"/>
              <a:gd name="T76" fmla="*/ 59 w 165"/>
              <a:gd name="T77" fmla="*/ 178 h 183"/>
              <a:gd name="T78" fmla="*/ 70 w 165"/>
              <a:gd name="T79" fmla="*/ 178 h 183"/>
              <a:gd name="T80" fmla="*/ 86 w 165"/>
              <a:gd name="T81" fmla="*/ 176 h 183"/>
              <a:gd name="T82" fmla="*/ 102 w 165"/>
              <a:gd name="T83" fmla="*/ 178 h 183"/>
              <a:gd name="T84" fmla="*/ 120 w 165"/>
              <a:gd name="T85" fmla="*/ 181 h 183"/>
              <a:gd name="T86" fmla="*/ 138 w 165"/>
              <a:gd name="T87" fmla="*/ 183 h 183"/>
              <a:gd name="T88" fmla="*/ 156 w 165"/>
              <a:gd name="T89" fmla="*/ 183 h 183"/>
              <a:gd name="T90" fmla="*/ 162 w 165"/>
              <a:gd name="T91" fmla="*/ 176 h 183"/>
              <a:gd name="T92" fmla="*/ 165 w 165"/>
              <a:gd name="T93" fmla="*/ 162 h 183"/>
              <a:gd name="T94" fmla="*/ 164 w 165"/>
              <a:gd name="T95" fmla="*/ 144 h 183"/>
              <a:gd name="T96" fmla="*/ 160 w 165"/>
              <a:gd name="T97" fmla="*/ 123 h 183"/>
              <a:gd name="T98" fmla="*/ 159 w 165"/>
              <a:gd name="T99" fmla="*/ 116 h 183"/>
              <a:gd name="T100" fmla="*/ 159 w 165"/>
              <a:gd name="T101" fmla="*/ 113 h 183"/>
              <a:gd name="T102" fmla="*/ 159 w 165"/>
              <a:gd name="T103" fmla="*/ 1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5" h="183">
                <a:moveTo>
                  <a:pt x="159" y="110"/>
                </a:moveTo>
                <a:lnTo>
                  <a:pt x="156" y="98"/>
                </a:lnTo>
                <a:lnTo>
                  <a:pt x="151" y="69"/>
                </a:lnTo>
                <a:lnTo>
                  <a:pt x="149" y="40"/>
                </a:lnTo>
                <a:lnTo>
                  <a:pt x="151" y="9"/>
                </a:lnTo>
                <a:lnTo>
                  <a:pt x="148" y="9"/>
                </a:lnTo>
                <a:lnTo>
                  <a:pt x="143" y="9"/>
                </a:lnTo>
                <a:lnTo>
                  <a:pt x="136" y="11"/>
                </a:lnTo>
                <a:lnTo>
                  <a:pt x="131" y="13"/>
                </a:lnTo>
                <a:lnTo>
                  <a:pt x="123" y="13"/>
                </a:lnTo>
                <a:lnTo>
                  <a:pt x="115" y="13"/>
                </a:lnTo>
                <a:lnTo>
                  <a:pt x="107" y="13"/>
                </a:lnTo>
                <a:lnTo>
                  <a:pt x="97" y="11"/>
                </a:lnTo>
                <a:lnTo>
                  <a:pt x="89" y="11"/>
                </a:lnTo>
                <a:lnTo>
                  <a:pt x="83" y="9"/>
                </a:lnTo>
                <a:lnTo>
                  <a:pt x="76" y="9"/>
                </a:lnTo>
                <a:lnTo>
                  <a:pt x="71" y="9"/>
                </a:lnTo>
                <a:lnTo>
                  <a:pt x="67" y="6"/>
                </a:lnTo>
                <a:lnTo>
                  <a:pt x="62" y="6"/>
                </a:lnTo>
                <a:lnTo>
                  <a:pt x="55" y="4"/>
                </a:lnTo>
                <a:lnTo>
                  <a:pt x="50" y="3"/>
                </a:lnTo>
                <a:lnTo>
                  <a:pt x="46" y="1"/>
                </a:lnTo>
                <a:lnTo>
                  <a:pt x="39" y="1"/>
                </a:lnTo>
                <a:lnTo>
                  <a:pt x="34" y="1"/>
                </a:lnTo>
                <a:lnTo>
                  <a:pt x="28" y="1"/>
                </a:lnTo>
                <a:lnTo>
                  <a:pt x="21" y="1"/>
                </a:lnTo>
                <a:lnTo>
                  <a:pt x="13" y="1"/>
                </a:lnTo>
                <a:lnTo>
                  <a:pt x="8" y="0"/>
                </a:lnTo>
                <a:lnTo>
                  <a:pt x="0" y="0"/>
                </a:lnTo>
                <a:lnTo>
                  <a:pt x="0" y="26"/>
                </a:lnTo>
                <a:lnTo>
                  <a:pt x="2" y="56"/>
                </a:lnTo>
                <a:lnTo>
                  <a:pt x="5" y="92"/>
                </a:lnTo>
                <a:lnTo>
                  <a:pt x="8" y="111"/>
                </a:lnTo>
                <a:lnTo>
                  <a:pt x="13" y="129"/>
                </a:lnTo>
                <a:lnTo>
                  <a:pt x="20" y="144"/>
                </a:lnTo>
                <a:lnTo>
                  <a:pt x="29" y="157"/>
                </a:lnTo>
                <a:lnTo>
                  <a:pt x="39" y="167"/>
                </a:lnTo>
                <a:lnTo>
                  <a:pt x="50" y="173"/>
                </a:lnTo>
                <a:lnTo>
                  <a:pt x="59" y="178"/>
                </a:lnTo>
                <a:lnTo>
                  <a:pt x="70" y="178"/>
                </a:lnTo>
                <a:lnTo>
                  <a:pt x="86" y="176"/>
                </a:lnTo>
                <a:lnTo>
                  <a:pt x="102" y="178"/>
                </a:lnTo>
                <a:lnTo>
                  <a:pt x="120" y="181"/>
                </a:lnTo>
                <a:lnTo>
                  <a:pt x="138" y="183"/>
                </a:lnTo>
                <a:lnTo>
                  <a:pt x="156" y="183"/>
                </a:lnTo>
                <a:lnTo>
                  <a:pt x="162" y="176"/>
                </a:lnTo>
                <a:lnTo>
                  <a:pt x="165" y="162"/>
                </a:lnTo>
                <a:lnTo>
                  <a:pt x="164" y="144"/>
                </a:lnTo>
                <a:lnTo>
                  <a:pt x="160" y="123"/>
                </a:lnTo>
                <a:lnTo>
                  <a:pt x="159" y="116"/>
                </a:lnTo>
                <a:lnTo>
                  <a:pt x="159" y="113"/>
                </a:lnTo>
                <a:lnTo>
                  <a:pt x="159" y="11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65" name="Freeform 25"/>
          <p:cNvSpPr>
            <a:spLocks/>
          </p:cNvSpPr>
          <p:nvPr/>
        </p:nvSpPr>
        <p:spPr bwMode="auto">
          <a:xfrm>
            <a:off x="6859588" y="1511235"/>
            <a:ext cx="255587" cy="288925"/>
          </a:xfrm>
          <a:custGeom>
            <a:avLst/>
            <a:gdLst>
              <a:gd name="T0" fmla="*/ 116 w 161"/>
              <a:gd name="T1" fmla="*/ 0 h 182"/>
              <a:gd name="T2" fmla="*/ 108 w 161"/>
              <a:gd name="T3" fmla="*/ 12 h 182"/>
              <a:gd name="T4" fmla="*/ 103 w 161"/>
              <a:gd name="T5" fmla="*/ 23 h 182"/>
              <a:gd name="T6" fmla="*/ 94 w 161"/>
              <a:gd name="T7" fmla="*/ 36 h 182"/>
              <a:gd name="T8" fmla="*/ 84 w 161"/>
              <a:gd name="T9" fmla="*/ 52 h 182"/>
              <a:gd name="T10" fmla="*/ 74 w 161"/>
              <a:gd name="T11" fmla="*/ 67 h 182"/>
              <a:gd name="T12" fmla="*/ 64 w 161"/>
              <a:gd name="T13" fmla="*/ 80 h 182"/>
              <a:gd name="T14" fmla="*/ 53 w 161"/>
              <a:gd name="T15" fmla="*/ 91 h 182"/>
              <a:gd name="T16" fmla="*/ 69 w 161"/>
              <a:gd name="T17" fmla="*/ 91 h 182"/>
              <a:gd name="T18" fmla="*/ 58 w 161"/>
              <a:gd name="T19" fmla="*/ 98 h 182"/>
              <a:gd name="T20" fmla="*/ 50 w 161"/>
              <a:gd name="T21" fmla="*/ 102 h 182"/>
              <a:gd name="T22" fmla="*/ 43 w 161"/>
              <a:gd name="T23" fmla="*/ 111 h 182"/>
              <a:gd name="T24" fmla="*/ 32 w 161"/>
              <a:gd name="T25" fmla="*/ 124 h 182"/>
              <a:gd name="T26" fmla="*/ 26 w 161"/>
              <a:gd name="T27" fmla="*/ 133 h 182"/>
              <a:gd name="T28" fmla="*/ 22 w 161"/>
              <a:gd name="T29" fmla="*/ 140 h 182"/>
              <a:gd name="T30" fmla="*/ 19 w 161"/>
              <a:gd name="T31" fmla="*/ 148 h 182"/>
              <a:gd name="T32" fmla="*/ 16 w 161"/>
              <a:gd name="T33" fmla="*/ 156 h 182"/>
              <a:gd name="T34" fmla="*/ 11 w 161"/>
              <a:gd name="T35" fmla="*/ 164 h 182"/>
              <a:gd name="T36" fmla="*/ 5 w 161"/>
              <a:gd name="T37" fmla="*/ 175 h 182"/>
              <a:gd name="T38" fmla="*/ 0 w 161"/>
              <a:gd name="T39" fmla="*/ 182 h 182"/>
              <a:gd name="T40" fmla="*/ 6 w 161"/>
              <a:gd name="T41" fmla="*/ 182 h 182"/>
              <a:gd name="T42" fmla="*/ 13 w 161"/>
              <a:gd name="T43" fmla="*/ 182 h 182"/>
              <a:gd name="T44" fmla="*/ 19 w 161"/>
              <a:gd name="T45" fmla="*/ 182 h 182"/>
              <a:gd name="T46" fmla="*/ 27 w 161"/>
              <a:gd name="T47" fmla="*/ 182 h 182"/>
              <a:gd name="T48" fmla="*/ 34 w 161"/>
              <a:gd name="T49" fmla="*/ 180 h 182"/>
              <a:gd name="T50" fmla="*/ 39 w 161"/>
              <a:gd name="T51" fmla="*/ 180 h 182"/>
              <a:gd name="T52" fmla="*/ 45 w 161"/>
              <a:gd name="T53" fmla="*/ 180 h 182"/>
              <a:gd name="T54" fmla="*/ 51 w 161"/>
              <a:gd name="T55" fmla="*/ 180 h 182"/>
              <a:gd name="T56" fmla="*/ 56 w 161"/>
              <a:gd name="T57" fmla="*/ 179 h 182"/>
              <a:gd name="T58" fmla="*/ 61 w 161"/>
              <a:gd name="T59" fmla="*/ 179 h 182"/>
              <a:gd name="T60" fmla="*/ 64 w 161"/>
              <a:gd name="T61" fmla="*/ 179 h 182"/>
              <a:gd name="T62" fmla="*/ 68 w 161"/>
              <a:gd name="T63" fmla="*/ 179 h 182"/>
              <a:gd name="T64" fmla="*/ 76 w 161"/>
              <a:gd name="T65" fmla="*/ 177 h 182"/>
              <a:gd name="T66" fmla="*/ 79 w 161"/>
              <a:gd name="T67" fmla="*/ 174 h 182"/>
              <a:gd name="T68" fmla="*/ 81 w 161"/>
              <a:gd name="T69" fmla="*/ 166 h 182"/>
              <a:gd name="T70" fmla="*/ 81 w 161"/>
              <a:gd name="T71" fmla="*/ 153 h 182"/>
              <a:gd name="T72" fmla="*/ 82 w 161"/>
              <a:gd name="T73" fmla="*/ 143 h 182"/>
              <a:gd name="T74" fmla="*/ 85 w 161"/>
              <a:gd name="T75" fmla="*/ 132 h 182"/>
              <a:gd name="T76" fmla="*/ 90 w 161"/>
              <a:gd name="T77" fmla="*/ 119 h 182"/>
              <a:gd name="T78" fmla="*/ 97 w 161"/>
              <a:gd name="T79" fmla="*/ 106 h 182"/>
              <a:gd name="T80" fmla="*/ 105 w 161"/>
              <a:gd name="T81" fmla="*/ 91 h 182"/>
              <a:gd name="T82" fmla="*/ 113 w 161"/>
              <a:gd name="T83" fmla="*/ 78 h 182"/>
              <a:gd name="T84" fmla="*/ 119 w 161"/>
              <a:gd name="T85" fmla="*/ 65 h 182"/>
              <a:gd name="T86" fmla="*/ 128 w 161"/>
              <a:gd name="T87" fmla="*/ 54 h 182"/>
              <a:gd name="T88" fmla="*/ 128 w 161"/>
              <a:gd name="T89" fmla="*/ 52 h 182"/>
              <a:gd name="T90" fmla="*/ 131 w 161"/>
              <a:gd name="T91" fmla="*/ 49 h 182"/>
              <a:gd name="T92" fmla="*/ 134 w 161"/>
              <a:gd name="T93" fmla="*/ 44 h 182"/>
              <a:gd name="T94" fmla="*/ 139 w 161"/>
              <a:gd name="T95" fmla="*/ 39 h 182"/>
              <a:gd name="T96" fmla="*/ 144 w 161"/>
              <a:gd name="T97" fmla="*/ 36 h 182"/>
              <a:gd name="T98" fmla="*/ 155 w 161"/>
              <a:gd name="T99" fmla="*/ 34 h 182"/>
              <a:gd name="T100" fmla="*/ 161 w 161"/>
              <a:gd name="T101" fmla="*/ 36 h 182"/>
              <a:gd name="T102" fmla="*/ 153 w 161"/>
              <a:gd name="T103" fmla="*/ 29 h 182"/>
              <a:gd name="T104" fmla="*/ 147 w 161"/>
              <a:gd name="T105" fmla="*/ 25 h 182"/>
              <a:gd name="T106" fmla="*/ 142 w 161"/>
              <a:gd name="T107" fmla="*/ 21 h 182"/>
              <a:gd name="T108" fmla="*/ 137 w 161"/>
              <a:gd name="T109" fmla="*/ 18 h 182"/>
              <a:gd name="T110" fmla="*/ 131 w 161"/>
              <a:gd name="T111" fmla="*/ 13 h 182"/>
              <a:gd name="T112" fmla="*/ 126 w 161"/>
              <a:gd name="T113" fmla="*/ 10 h 182"/>
              <a:gd name="T114" fmla="*/ 121 w 161"/>
              <a:gd name="T115" fmla="*/ 5 h 182"/>
              <a:gd name="T116" fmla="*/ 116 w 161"/>
              <a:gd name="T1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182">
                <a:moveTo>
                  <a:pt x="116" y="0"/>
                </a:moveTo>
                <a:lnTo>
                  <a:pt x="108" y="12"/>
                </a:lnTo>
                <a:lnTo>
                  <a:pt x="103" y="23"/>
                </a:lnTo>
                <a:lnTo>
                  <a:pt x="94" y="36"/>
                </a:lnTo>
                <a:lnTo>
                  <a:pt x="84" y="52"/>
                </a:lnTo>
                <a:lnTo>
                  <a:pt x="74" y="67"/>
                </a:lnTo>
                <a:lnTo>
                  <a:pt x="64" y="80"/>
                </a:lnTo>
                <a:lnTo>
                  <a:pt x="53" y="91"/>
                </a:lnTo>
                <a:lnTo>
                  <a:pt x="69" y="91"/>
                </a:lnTo>
                <a:lnTo>
                  <a:pt x="58" y="98"/>
                </a:lnTo>
                <a:lnTo>
                  <a:pt x="50" y="102"/>
                </a:lnTo>
                <a:lnTo>
                  <a:pt x="43" y="111"/>
                </a:lnTo>
                <a:lnTo>
                  <a:pt x="32" y="124"/>
                </a:lnTo>
                <a:lnTo>
                  <a:pt x="26" y="133"/>
                </a:lnTo>
                <a:lnTo>
                  <a:pt x="22" y="140"/>
                </a:lnTo>
                <a:lnTo>
                  <a:pt x="19" y="148"/>
                </a:lnTo>
                <a:lnTo>
                  <a:pt x="16" y="156"/>
                </a:lnTo>
                <a:lnTo>
                  <a:pt x="11" y="164"/>
                </a:lnTo>
                <a:lnTo>
                  <a:pt x="5" y="175"/>
                </a:lnTo>
                <a:lnTo>
                  <a:pt x="0" y="182"/>
                </a:lnTo>
                <a:lnTo>
                  <a:pt x="6" y="182"/>
                </a:lnTo>
                <a:lnTo>
                  <a:pt x="13" y="182"/>
                </a:lnTo>
                <a:lnTo>
                  <a:pt x="19" y="182"/>
                </a:lnTo>
                <a:lnTo>
                  <a:pt x="27" y="182"/>
                </a:lnTo>
                <a:lnTo>
                  <a:pt x="34" y="180"/>
                </a:lnTo>
                <a:lnTo>
                  <a:pt x="39" y="180"/>
                </a:lnTo>
                <a:lnTo>
                  <a:pt x="45" y="180"/>
                </a:lnTo>
                <a:lnTo>
                  <a:pt x="51" y="180"/>
                </a:lnTo>
                <a:lnTo>
                  <a:pt x="56" y="179"/>
                </a:lnTo>
                <a:lnTo>
                  <a:pt x="61" y="179"/>
                </a:lnTo>
                <a:lnTo>
                  <a:pt x="64" y="179"/>
                </a:lnTo>
                <a:lnTo>
                  <a:pt x="68" y="179"/>
                </a:lnTo>
                <a:lnTo>
                  <a:pt x="76" y="177"/>
                </a:lnTo>
                <a:lnTo>
                  <a:pt x="79" y="174"/>
                </a:lnTo>
                <a:lnTo>
                  <a:pt x="81" y="166"/>
                </a:lnTo>
                <a:lnTo>
                  <a:pt x="81" y="153"/>
                </a:lnTo>
                <a:lnTo>
                  <a:pt x="82" y="143"/>
                </a:lnTo>
                <a:lnTo>
                  <a:pt x="85" y="132"/>
                </a:lnTo>
                <a:lnTo>
                  <a:pt x="90" y="119"/>
                </a:lnTo>
                <a:lnTo>
                  <a:pt x="97" y="106"/>
                </a:lnTo>
                <a:lnTo>
                  <a:pt x="105" y="91"/>
                </a:lnTo>
                <a:lnTo>
                  <a:pt x="113" y="78"/>
                </a:lnTo>
                <a:lnTo>
                  <a:pt x="119" y="65"/>
                </a:lnTo>
                <a:lnTo>
                  <a:pt x="128" y="54"/>
                </a:lnTo>
                <a:lnTo>
                  <a:pt x="128" y="52"/>
                </a:lnTo>
                <a:lnTo>
                  <a:pt x="131" y="49"/>
                </a:lnTo>
                <a:lnTo>
                  <a:pt x="134" y="44"/>
                </a:lnTo>
                <a:lnTo>
                  <a:pt x="139" y="39"/>
                </a:lnTo>
                <a:lnTo>
                  <a:pt x="144" y="36"/>
                </a:lnTo>
                <a:lnTo>
                  <a:pt x="155" y="34"/>
                </a:lnTo>
                <a:lnTo>
                  <a:pt x="161" y="36"/>
                </a:lnTo>
                <a:lnTo>
                  <a:pt x="153" y="29"/>
                </a:lnTo>
                <a:lnTo>
                  <a:pt x="147" y="25"/>
                </a:lnTo>
                <a:lnTo>
                  <a:pt x="142" y="21"/>
                </a:lnTo>
                <a:lnTo>
                  <a:pt x="137" y="18"/>
                </a:lnTo>
                <a:lnTo>
                  <a:pt x="131" y="13"/>
                </a:lnTo>
                <a:lnTo>
                  <a:pt x="126" y="10"/>
                </a:lnTo>
                <a:lnTo>
                  <a:pt x="121" y="5"/>
                </a:lnTo>
                <a:lnTo>
                  <a:pt x="11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6" name="Freeform 26"/>
          <p:cNvSpPr>
            <a:spLocks/>
          </p:cNvSpPr>
          <p:nvPr/>
        </p:nvSpPr>
        <p:spPr bwMode="auto">
          <a:xfrm>
            <a:off x="6859588" y="1511235"/>
            <a:ext cx="255587" cy="288925"/>
          </a:xfrm>
          <a:custGeom>
            <a:avLst/>
            <a:gdLst>
              <a:gd name="T0" fmla="*/ 116 w 161"/>
              <a:gd name="T1" fmla="*/ 0 h 182"/>
              <a:gd name="T2" fmla="*/ 108 w 161"/>
              <a:gd name="T3" fmla="*/ 12 h 182"/>
              <a:gd name="T4" fmla="*/ 103 w 161"/>
              <a:gd name="T5" fmla="*/ 23 h 182"/>
              <a:gd name="T6" fmla="*/ 94 w 161"/>
              <a:gd name="T7" fmla="*/ 36 h 182"/>
              <a:gd name="T8" fmla="*/ 84 w 161"/>
              <a:gd name="T9" fmla="*/ 52 h 182"/>
              <a:gd name="T10" fmla="*/ 74 w 161"/>
              <a:gd name="T11" fmla="*/ 67 h 182"/>
              <a:gd name="T12" fmla="*/ 64 w 161"/>
              <a:gd name="T13" fmla="*/ 80 h 182"/>
              <a:gd name="T14" fmla="*/ 53 w 161"/>
              <a:gd name="T15" fmla="*/ 91 h 182"/>
              <a:gd name="T16" fmla="*/ 69 w 161"/>
              <a:gd name="T17" fmla="*/ 91 h 182"/>
              <a:gd name="T18" fmla="*/ 58 w 161"/>
              <a:gd name="T19" fmla="*/ 98 h 182"/>
              <a:gd name="T20" fmla="*/ 50 w 161"/>
              <a:gd name="T21" fmla="*/ 102 h 182"/>
              <a:gd name="T22" fmla="*/ 43 w 161"/>
              <a:gd name="T23" fmla="*/ 111 h 182"/>
              <a:gd name="T24" fmla="*/ 32 w 161"/>
              <a:gd name="T25" fmla="*/ 124 h 182"/>
              <a:gd name="T26" fmla="*/ 26 w 161"/>
              <a:gd name="T27" fmla="*/ 133 h 182"/>
              <a:gd name="T28" fmla="*/ 22 w 161"/>
              <a:gd name="T29" fmla="*/ 140 h 182"/>
              <a:gd name="T30" fmla="*/ 19 w 161"/>
              <a:gd name="T31" fmla="*/ 148 h 182"/>
              <a:gd name="T32" fmla="*/ 16 w 161"/>
              <a:gd name="T33" fmla="*/ 156 h 182"/>
              <a:gd name="T34" fmla="*/ 11 w 161"/>
              <a:gd name="T35" fmla="*/ 164 h 182"/>
              <a:gd name="T36" fmla="*/ 5 w 161"/>
              <a:gd name="T37" fmla="*/ 175 h 182"/>
              <a:gd name="T38" fmla="*/ 0 w 161"/>
              <a:gd name="T39" fmla="*/ 182 h 182"/>
              <a:gd name="T40" fmla="*/ 6 w 161"/>
              <a:gd name="T41" fmla="*/ 182 h 182"/>
              <a:gd name="T42" fmla="*/ 13 w 161"/>
              <a:gd name="T43" fmla="*/ 182 h 182"/>
              <a:gd name="T44" fmla="*/ 19 w 161"/>
              <a:gd name="T45" fmla="*/ 182 h 182"/>
              <a:gd name="T46" fmla="*/ 27 w 161"/>
              <a:gd name="T47" fmla="*/ 182 h 182"/>
              <a:gd name="T48" fmla="*/ 34 w 161"/>
              <a:gd name="T49" fmla="*/ 180 h 182"/>
              <a:gd name="T50" fmla="*/ 39 w 161"/>
              <a:gd name="T51" fmla="*/ 180 h 182"/>
              <a:gd name="T52" fmla="*/ 45 w 161"/>
              <a:gd name="T53" fmla="*/ 180 h 182"/>
              <a:gd name="T54" fmla="*/ 51 w 161"/>
              <a:gd name="T55" fmla="*/ 180 h 182"/>
              <a:gd name="T56" fmla="*/ 56 w 161"/>
              <a:gd name="T57" fmla="*/ 179 h 182"/>
              <a:gd name="T58" fmla="*/ 61 w 161"/>
              <a:gd name="T59" fmla="*/ 179 h 182"/>
              <a:gd name="T60" fmla="*/ 64 w 161"/>
              <a:gd name="T61" fmla="*/ 179 h 182"/>
              <a:gd name="T62" fmla="*/ 68 w 161"/>
              <a:gd name="T63" fmla="*/ 179 h 182"/>
              <a:gd name="T64" fmla="*/ 76 w 161"/>
              <a:gd name="T65" fmla="*/ 177 h 182"/>
              <a:gd name="T66" fmla="*/ 79 w 161"/>
              <a:gd name="T67" fmla="*/ 174 h 182"/>
              <a:gd name="T68" fmla="*/ 81 w 161"/>
              <a:gd name="T69" fmla="*/ 166 h 182"/>
              <a:gd name="T70" fmla="*/ 81 w 161"/>
              <a:gd name="T71" fmla="*/ 153 h 182"/>
              <a:gd name="T72" fmla="*/ 82 w 161"/>
              <a:gd name="T73" fmla="*/ 143 h 182"/>
              <a:gd name="T74" fmla="*/ 85 w 161"/>
              <a:gd name="T75" fmla="*/ 132 h 182"/>
              <a:gd name="T76" fmla="*/ 90 w 161"/>
              <a:gd name="T77" fmla="*/ 119 h 182"/>
              <a:gd name="T78" fmla="*/ 97 w 161"/>
              <a:gd name="T79" fmla="*/ 106 h 182"/>
              <a:gd name="T80" fmla="*/ 105 w 161"/>
              <a:gd name="T81" fmla="*/ 91 h 182"/>
              <a:gd name="T82" fmla="*/ 113 w 161"/>
              <a:gd name="T83" fmla="*/ 78 h 182"/>
              <a:gd name="T84" fmla="*/ 119 w 161"/>
              <a:gd name="T85" fmla="*/ 65 h 182"/>
              <a:gd name="T86" fmla="*/ 128 w 161"/>
              <a:gd name="T87" fmla="*/ 54 h 182"/>
              <a:gd name="T88" fmla="*/ 128 w 161"/>
              <a:gd name="T89" fmla="*/ 52 h 182"/>
              <a:gd name="T90" fmla="*/ 131 w 161"/>
              <a:gd name="T91" fmla="*/ 49 h 182"/>
              <a:gd name="T92" fmla="*/ 134 w 161"/>
              <a:gd name="T93" fmla="*/ 44 h 182"/>
              <a:gd name="T94" fmla="*/ 139 w 161"/>
              <a:gd name="T95" fmla="*/ 39 h 182"/>
              <a:gd name="T96" fmla="*/ 144 w 161"/>
              <a:gd name="T97" fmla="*/ 36 h 182"/>
              <a:gd name="T98" fmla="*/ 155 w 161"/>
              <a:gd name="T99" fmla="*/ 34 h 182"/>
              <a:gd name="T100" fmla="*/ 161 w 161"/>
              <a:gd name="T101" fmla="*/ 36 h 182"/>
              <a:gd name="T102" fmla="*/ 153 w 161"/>
              <a:gd name="T103" fmla="*/ 29 h 182"/>
              <a:gd name="T104" fmla="*/ 147 w 161"/>
              <a:gd name="T105" fmla="*/ 25 h 182"/>
              <a:gd name="T106" fmla="*/ 142 w 161"/>
              <a:gd name="T107" fmla="*/ 21 h 182"/>
              <a:gd name="T108" fmla="*/ 137 w 161"/>
              <a:gd name="T109" fmla="*/ 18 h 182"/>
              <a:gd name="T110" fmla="*/ 131 w 161"/>
              <a:gd name="T111" fmla="*/ 13 h 182"/>
              <a:gd name="T112" fmla="*/ 126 w 161"/>
              <a:gd name="T113" fmla="*/ 10 h 182"/>
              <a:gd name="T114" fmla="*/ 121 w 161"/>
              <a:gd name="T115" fmla="*/ 5 h 182"/>
              <a:gd name="T116" fmla="*/ 116 w 161"/>
              <a:gd name="T1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182">
                <a:moveTo>
                  <a:pt x="116" y="0"/>
                </a:moveTo>
                <a:lnTo>
                  <a:pt x="108" y="12"/>
                </a:lnTo>
                <a:lnTo>
                  <a:pt x="103" y="23"/>
                </a:lnTo>
                <a:lnTo>
                  <a:pt x="94" y="36"/>
                </a:lnTo>
                <a:lnTo>
                  <a:pt x="84" y="52"/>
                </a:lnTo>
                <a:lnTo>
                  <a:pt x="74" y="67"/>
                </a:lnTo>
                <a:lnTo>
                  <a:pt x="64" y="80"/>
                </a:lnTo>
                <a:lnTo>
                  <a:pt x="53" y="91"/>
                </a:lnTo>
                <a:lnTo>
                  <a:pt x="69" y="91"/>
                </a:lnTo>
                <a:lnTo>
                  <a:pt x="58" y="98"/>
                </a:lnTo>
                <a:lnTo>
                  <a:pt x="50" y="102"/>
                </a:lnTo>
                <a:lnTo>
                  <a:pt x="43" y="111"/>
                </a:lnTo>
                <a:lnTo>
                  <a:pt x="32" y="124"/>
                </a:lnTo>
                <a:lnTo>
                  <a:pt x="26" y="133"/>
                </a:lnTo>
                <a:lnTo>
                  <a:pt x="22" y="140"/>
                </a:lnTo>
                <a:lnTo>
                  <a:pt x="19" y="148"/>
                </a:lnTo>
                <a:lnTo>
                  <a:pt x="16" y="156"/>
                </a:lnTo>
                <a:lnTo>
                  <a:pt x="11" y="164"/>
                </a:lnTo>
                <a:lnTo>
                  <a:pt x="5" y="175"/>
                </a:lnTo>
                <a:lnTo>
                  <a:pt x="0" y="182"/>
                </a:lnTo>
                <a:lnTo>
                  <a:pt x="6" y="182"/>
                </a:lnTo>
                <a:lnTo>
                  <a:pt x="13" y="182"/>
                </a:lnTo>
                <a:lnTo>
                  <a:pt x="19" y="182"/>
                </a:lnTo>
                <a:lnTo>
                  <a:pt x="27" y="182"/>
                </a:lnTo>
                <a:lnTo>
                  <a:pt x="34" y="180"/>
                </a:lnTo>
                <a:lnTo>
                  <a:pt x="39" y="180"/>
                </a:lnTo>
                <a:lnTo>
                  <a:pt x="45" y="180"/>
                </a:lnTo>
                <a:lnTo>
                  <a:pt x="51" y="180"/>
                </a:lnTo>
                <a:lnTo>
                  <a:pt x="56" y="179"/>
                </a:lnTo>
                <a:lnTo>
                  <a:pt x="61" y="179"/>
                </a:lnTo>
                <a:lnTo>
                  <a:pt x="64" y="179"/>
                </a:lnTo>
                <a:lnTo>
                  <a:pt x="68" y="179"/>
                </a:lnTo>
                <a:lnTo>
                  <a:pt x="76" y="177"/>
                </a:lnTo>
                <a:lnTo>
                  <a:pt x="79" y="174"/>
                </a:lnTo>
                <a:lnTo>
                  <a:pt x="81" y="166"/>
                </a:lnTo>
                <a:lnTo>
                  <a:pt x="81" y="153"/>
                </a:lnTo>
                <a:lnTo>
                  <a:pt x="82" y="143"/>
                </a:lnTo>
                <a:lnTo>
                  <a:pt x="85" y="132"/>
                </a:lnTo>
                <a:lnTo>
                  <a:pt x="90" y="119"/>
                </a:lnTo>
                <a:lnTo>
                  <a:pt x="97" y="106"/>
                </a:lnTo>
                <a:lnTo>
                  <a:pt x="105" y="91"/>
                </a:lnTo>
                <a:lnTo>
                  <a:pt x="113" y="78"/>
                </a:lnTo>
                <a:lnTo>
                  <a:pt x="119" y="65"/>
                </a:lnTo>
                <a:lnTo>
                  <a:pt x="128" y="54"/>
                </a:lnTo>
                <a:lnTo>
                  <a:pt x="128" y="52"/>
                </a:lnTo>
                <a:lnTo>
                  <a:pt x="131" y="49"/>
                </a:lnTo>
                <a:lnTo>
                  <a:pt x="134" y="44"/>
                </a:lnTo>
                <a:lnTo>
                  <a:pt x="139" y="39"/>
                </a:lnTo>
                <a:lnTo>
                  <a:pt x="144" y="36"/>
                </a:lnTo>
                <a:lnTo>
                  <a:pt x="155" y="34"/>
                </a:lnTo>
                <a:lnTo>
                  <a:pt x="161" y="36"/>
                </a:lnTo>
                <a:lnTo>
                  <a:pt x="153" y="29"/>
                </a:lnTo>
                <a:lnTo>
                  <a:pt x="147" y="25"/>
                </a:lnTo>
                <a:lnTo>
                  <a:pt x="142" y="21"/>
                </a:lnTo>
                <a:lnTo>
                  <a:pt x="137" y="18"/>
                </a:lnTo>
                <a:lnTo>
                  <a:pt x="131" y="13"/>
                </a:lnTo>
                <a:lnTo>
                  <a:pt x="126" y="10"/>
                </a:lnTo>
                <a:lnTo>
                  <a:pt x="121" y="5"/>
                </a:lnTo>
                <a:lnTo>
                  <a:pt x="11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67" name="Freeform 27"/>
          <p:cNvSpPr>
            <a:spLocks/>
          </p:cNvSpPr>
          <p:nvPr/>
        </p:nvSpPr>
        <p:spPr bwMode="auto">
          <a:xfrm>
            <a:off x="6835775" y="1498535"/>
            <a:ext cx="77788" cy="273050"/>
          </a:xfrm>
          <a:custGeom>
            <a:avLst/>
            <a:gdLst>
              <a:gd name="T0" fmla="*/ 32 w 49"/>
              <a:gd name="T1" fmla="*/ 89 h 172"/>
              <a:gd name="T2" fmla="*/ 37 w 49"/>
              <a:gd name="T3" fmla="*/ 75 h 172"/>
              <a:gd name="T4" fmla="*/ 39 w 49"/>
              <a:gd name="T5" fmla="*/ 60 h 172"/>
              <a:gd name="T6" fmla="*/ 39 w 49"/>
              <a:gd name="T7" fmla="*/ 49 h 172"/>
              <a:gd name="T8" fmla="*/ 39 w 49"/>
              <a:gd name="T9" fmla="*/ 42 h 172"/>
              <a:gd name="T10" fmla="*/ 39 w 49"/>
              <a:gd name="T11" fmla="*/ 36 h 172"/>
              <a:gd name="T12" fmla="*/ 39 w 49"/>
              <a:gd name="T13" fmla="*/ 33 h 172"/>
              <a:gd name="T14" fmla="*/ 42 w 49"/>
              <a:gd name="T15" fmla="*/ 29 h 172"/>
              <a:gd name="T16" fmla="*/ 45 w 49"/>
              <a:gd name="T17" fmla="*/ 26 h 172"/>
              <a:gd name="T18" fmla="*/ 49 w 49"/>
              <a:gd name="T19" fmla="*/ 20 h 172"/>
              <a:gd name="T20" fmla="*/ 49 w 49"/>
              <a:gd name="T21" fmla="*/ 13 h 172"/>
              <a:gd name="T22" fmla="*/ 47 w 49"/>
              <a:gd name="T23" fmla="*/ 7 h 172"/>
              <a:gd name="T24" fmla="*/ 42 w 49"/>
              <a:gd name="T25" fmla="*/ 2 h 172"/>
              <a:gd name="T26" fmla="*/ 37 w 49"/>
              <a:gd name="T27" fmla="*/ 0 h 172"/>
              <a:gd name="T28" fmla="*/ 36 w 49"/>
              <a:gd name="T29" fmla="*/ 0 h 172"/>
              <a:gd name="T30" fmla="*/ 32 w 49"/>
              <a:gd name="T31" fmla="*/ 2 h 172"/>
              <a:gd name="T32" fmla="*/ 31 w 49"/>
              <a:gd name="T33" fmla="*/ 5 h 172"/>
              <a:gd name="T34" fmla="*/ 31 w 49"/>
              <a:gd name="T35" fmla="*/ 13 h 172"/>
              <a:gd name="T36" fmla="*/ 31 w 49"/>
              <a:gd name="T37" fmla="*/ 21 h 172"/>
              <a:gd name="T38" fmla="*/ 32 w 49"/>
              <a:gd name="T39" fmla="*/ 28 h 172"/>
              <a:gd name="T40" fmla="*/ 31 w 49"/>
              <a:gd name="T41" fmla="*/ 34 h 172"/>
              <a:gd name="T42" fmla="*/ 24 w 49"/>
              <a:gd name="T43" fmla="*/ 46 h 172"/>
              <a:gd name="T44" fmla="*/ 20 w 49"/>
              <a:gd name="T45" fmla="*/ 62 h 172"/>
              <a:gd name="T46" fmla="*/ 13 w 49"/>
              <a:gd name="T47" fmla="*/ 80 h 172"/>
              <a:gd name="T48" fmla="*/ 10 w 49"/>
              <a:gd name="T49" fmla="*/ 94 h 172"/>
              <a:gd name="T50" fmla="*/ 7 w 49"/>
              <a:gd name="T51" fmla="*/ 110 h 172"/>
              <a:gd name="T52" fmla="*/ 3 w 49"/>
              <a:gd name="T53" fmla="*/ 132 h 172"/>
              <a:gd name="T54" fmla="*/ 0 w 49"/>
              <a:gd name="T55" fmla="*/ 153 h 172"/>
              <a:gd name="T56" fmla="*/ 0 w 49"/>
              <a:gd name="T57" fmla="*/ 172 h 172"/>
              <a:gd name="T58" fmla="*/ 3 w 49"/>
              <a:gd name="T59" fmla="*/ 166 h 172"/>
              <a:gd name="T60" fmla="*/ 7 w 49"/>
              <a:gd name="T61" fmla="*/ 156 h 172"/>
              <a:gd name="T62" fmla="*/ 8 w 49"/>
              <a:gd name="T63" fmla="*/ 148 h 172"/>
              <a:gd name="T64" fmla="*/ 13 w 49"/>
              <a:gd name="T65" fmla="*/ 138 h 172"/>
              <a:gd name="T66" fmla="*/ 21 w 49"/>
              <a:gd name="T67" fmla="*/ 115 h 172"/>
              <a:gd name="T68" fmla="*/ 32 w 49"/>
              <a:gd name="T69" fmla="*/ 8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172">
                <a:moveTo>
                  <a:pt x="32" y="89"/>
                </a:moveTo>
                <a:lnTo>
                  <a:pt x="37" y="75"/>
                </a:lnTo>
                <a:lnTo>
                  <a:pt x="39" y="60"/>
                </a:lnTo>
                <a:lnTo>
                  <a:pt x="39" y="49"/>
                </a:lnTo>
                <a:lnTo>
                  <a:pt x="39" y="42"/>
                </a:lnTo>
                <a:lnTo>
                  <a:pt x="39" y="36"/>
                </a:lnTo>
                <a:lnTo>
                  <a:pt x="39" y="33"/>
                </a:lnTo>
                <a:lnTo>
                  <a:pt x="42" y="29"/>
                </a:lnTo>
                <a:lnTo>
                  <a:pt x="45" y="26"/>
                </a:lnTo>
                <a:lnTo>
                  <a:pt x="49" y="20"/>
                </a:lnTo>
                <a:lnTo>
                  <a:pt x="49" y="13"/>
                </a:lnTo>
                <a:lnTo>
                  <a:pt x="47" y="7"/>
                </a:lnTo>
                <a:lnTo>
                  <a:pt x="42" y="2"/>
                </a:lnTo>
                <a:lnTo>
                  <a:pt x="37" y="0"/>
                </a:lnTo>
                <a:lnTo>
                  <a:pt x="36" y="0"/>
                </a:lnTo>
                <a:lnTo>
                  <a:pt x="32" y="2"/>
                </a:lnTo>
                <a:lnTo>
                  <a:pt x="31" y="5"/>
                </a:lnTo>
                <a:lnTo>
                  <a:pt x="31" y="13"/>
                </a:lnTo>
                <a:lnTo>
                  <a:pt x="31" y="21"/>
                </a:lnTo>
                <a:lnTo>
                  <a:pt x="32" y="28"/>
                </a:lnTo>
                <a:lnTo>
                  <a:pt x="31" y="34"/>
                </a:lnTo>
                <a:lnTo>
                  <a:pt x="24" y="46"/>
                </a:lnTo>
                <a:lnTo>
                  <a:pt x="20" y="62"/>
                </a:lnTo>
                <a:lnTo>
                  <a:pt x="13" y="80"/>
                </a:lnTo>
                <a:lnTo>
                  <a:pt x="10" y="94"/>
                </a:lnTo>
                <a:lnTo>
                  <a:pt x="7" y="110"/>
                </a:lnTo>
                <a:lnTo>
                  <a:pt x="3" y="132"/>
                </a:lnTo>
                <a:lnTo>
                  <a:pt x="0" y="153"/>
                </a:lnTo>
                <a:lnTo>
                  <a:pt x="0" y="172"/>
                </a:lnTo>
                <a:lnTo>
                  <a:pt x="3" y="166"/>
                </a:lnTo>
                <a:lnTo>
                  <a:pt x="7" y="156"/>
                </a:lnTo>
                <a:lnTo>
                  <a:pt x="8" y="148"/>
                </a:lnTo>
                <a:lnTo>
                  <a:pt x="13" y="138"/>
                </a:lnTo>
                <a:lnTo>
                  <a:pt x="21" y="115"/>
                </a:lnTo>
                <a:lnTo>
                  <a:pt x="32" y="8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8" name="Freeform 28"/>
          <p:cNvSpPr>
            <a:spLocks/>
          </p:cNvSpPr>
          <p:nvPr/>
        </p:nvSpPr>
        <p:spPr bwMode="auto">
          <a:xfrm>
            <a:off x="6835775" y="1498535"/>
            <a:ext cx="77788" cy="273050"/>
          </a:xfrm>
          <a:custGeom>
            <a:avLst/>
            <a:gdLst>
              <a:gd name="T0" fmla="*/ 32 w 49"/>
              <a:gd name="T1" fmla="*/ 89 h 172"/>
              <a:gd name="T2" fmla="*/ 37 w 49"/>
              <a:gd name="T3" fmla="*/ 75 h 172"/>
              <a:gd name="T4" fmla="*/ 39 w 49"/>
              <a:gd name="T5" fmla="*/ 60 h 172"/>
              <a:gd name="T6" fmla="*/ 39 w 49"/>
              <a:gd name="T7" fmla="*/ 49 h 172"/>
              <a:gd name="T8" fmla="*/ 39 w 49"/>
              <a:gd name="T9" fmla="*/ 42 h 172"/>
              <a:gd name="T10" fmla="*/ 39 w 49"/>
              <a:gd name="T11" fmla="*/ 36 h 172"/>
              <a:gd name="T12" fmla="*/ 39 w 49"/>
              <a:gd name="T13" fmla="*/ 33 h 172"/>
              <a:gd name="T14" fmla="*/ 42 w 49"/>
              <a:gd name="T15" fmla="*/ 29 h 172"/>
              <a:gd name="T16" fmla="*/ 45 w 49"/>
              <a:gd name="T17" fmla="*/ 26 h 172"/>
              <a:gd name="T18" fmla="*/ 49 w 49"/>
              <a:gd name="T19" fmla="*/ 20 h 172"/>
              <a:gd name="T20" fmla="*/ 49 w 49"/>
              <a:gd name="T21" fmla="*/ 13 h 172"/>
              <a:gd name="T22" fmla="*/ 47 w 49"/>
              <a:gd name="T23" fmla="*/ 7 h 172"/>
              <a:gd name="T24" fmla="*/ 42 w 49"/>
              <a:gd name="T25" fmla="*/ 2 h 172"/>
              <a:gd name="T26" fmla="*/ 37 w 49"/>
              <a:gd name="T27" fmla="*/ 0 h 172"/>
              <a:gd name="T28" fmla="*/ 36 w 49"/>
              <a:gd name="T29" fmla="*/ 0 h 172"/>
              <a:gd name="T30" fmla="*/ 32 w 49"/>
              <a:gd name="T31" fmla="*/ 2 h 172"/>
              <a:gd name="T32" fmla="*/ 31 w 49"/>
              <a:gd name="T33" fmla="*/ 5 h 172"/>
              <a:gd name="T34" fmla="*/ 31 w 49"/>
              <a:gd name="T35" fmla="*/ 13 h 172"/>
              <a:gd name="T36" fmla="*/ 31 w 49"/>
              <a:gd name="T37" fmla="*/ 21 h 172"/>
              <a:gd name="T38" fmla="*/ 32 w 49"/>
              <a:gd name="T39" fmla="*/ 28 h 172"/>
              <a:gd name="T40" fmla="*/ 31 w 49"/>
              <a:gd name="T41" fmla="*/ 34 h 172"/>
              <a:gd name="T42" fmla="*/ 24 w 49"/>
              <a:gd name="T43" fmla="*/ 46 h 172"/>
              <a:gd name="T44" fmla="*/ 20 w 49"/>
              <a:gd name="T45" fmla="*/ 62 h 172"/>
              <a:gd name="T46" fmla="*/ 13 w 49"/>
              <a:gd name="T47" fmla="*/ 80 h 172"/>
              <a:gd name="T48" fmla="*/ 10 w 49"/>
              <a:gd name="T49" fmla="*/ 94 h 172"/>
              <a:gd name="T50" fmla="*/ 7 w 49"/>
              <a:gd name="T51" fmla="*/ 110 h 172"/>
              <a:gd name="T52" fmla="*/ 3 w 49"/>
              <a:gd name="T53" fmla="*/ 132 h 172"/>
              <a:gd name="T54" fmla="*/ 0 w 49"/>
              <a:gd name="T55" fmla="*/ 153 h 172"/>
              <a:gd name="T56" fmla="*/ 0 w 49"/>
              <a:gd name="T57" fmla="*/ 172 h 172"/>
              <a:gd name="T58" fmla="*/ 3 w 49"/>
              <a:gd name="T59" fmla="*/ 166 h 172"/>
              <a:gd name="T60" fmla="*/ 7 w 49"/>
              <a:gd name="T61" fmla="*/ 156 h 172"/>
              <a:gd name="T62" fmla="*/ 8 w 49"/>
              <a:gd name="T63" fmla="*/ 148 h 172"/>
              <a:gd name="T64" fmla="*/ 13 w 49"/>
              <a:gd name="T65" fmla="*/ 138 h 172"/>
              <a:gd name="T66" fmla="*/ 21 w 49"/>
              <a:gd name="T67" fmla="*/ 115 h 172"/>
              <a:gd name="T68" fmla="*/ 32 w 49"/>
              <a:gd name="T69" fmla="*/ 8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172">
                <a:moveTo>
                  <a:pt x="32" y="89"/>
                </a:moveTo>
                <a:lnTo>
                  <a:pt x="37" y="75"/>
                </a:lnTo>
                <a:lnTo>
                  <a:pt x="39" y="60"/>
                </a:lnTo>
                <a:lnTo>
                  <a:pt x="39" y="49"/>
                </a:lnTo>
                <a:lnTo>
                  <a:pt x="39" y="42"/>
                </a:lnTo>
                <a:lnTo>
                  <a:pt x="39" y="36"/>
                </a:lnTo>
                <a:lnTo>
                  <a:pt x="39" y="33"/>
                </a:lnTo>
                <a:lnTo>
                  <a:pt x="42" y="29"/>
                </a:lnTo>
                <a:lnTo>
                  <a:pt x="45" y="26"/>
                </a:lnTo>
                <a:lnTo>
                  <a:pt x="49" y="20"/>
                </a:lnTo>
                <a:lnTo>
                  <a:pt x="49" y="13"/>
                </a:lnTo>
                <a:lnTo>
                  <a:pt x="47" y="7"/>
                </a:lnTo>
                <a:lnTo>
                  <a:pt x="42" y="2"/>
                </a:lnTo>
                <a:lnTo>
                  <a:pt x="37" y="0"/>
                </a:lnTo>
                <a:lnTo>
                  <a:pt x="36" y="0"/>
                </a:lnTo>
                <a:lnTo>
                  <a:pt x="32" y="2"/>
                </a:lnTo>
                <a:lnTo>
                  <a:pt x="31" y="5"/>
                </a:lnTo>
                <a:lnTo>
                  <a:pt x="31" y="13"/>
                </a:lnTo>
                <a:lnTo>
                  <a:pt x="31" y="21"/>
                </a:lnTo>
                <a:lnTo>
                  <a:pt x="32" y="28"/>
                </a:lnTo>
                <a:lnTo>
                  <a:pt x="31" y="34"/>
                </a:lnTo>
                <a:lnTo>
                  <a:pt x="24" y="46"/>
                </a:lnTo>
                <a:lnTo>
                  <a:pt x="20" y="62"/>
                </a:lnTo>
                <a:lnTo>
                  <a:pt x="13" y="80"/>
                </a:lnTo>
                <a:lnTo>
                  <a:pt x="10" y="94"/>
                </a:lnTo>
                <a:lnTo>
                  <a:pt x="7" y="110"/>
                </a:lnTo>
                <a:lnTo>
                  <a:pt x="3" y="132"/>
                </a:lnTo>
                <a:lnTo>
                  <a:pt x="0" y="153"/>
                </a:lnTo>
                <a:lnTo>
                  <a:pt x="0" y="172"/>
                </a:lnTo>
                <a:lnTo>
                  <a:pt x="3" y="166"/>
                </a:lnTo>
                <a:lnTo>
                  <a:pt x="7" y="156"/>
                </a:lnTo>
                <a:lnTo>
                  <a:pt x="8" y="148"/>
                </a:lnTo>
                <a:lnTo>
                  <a:pt x="13" y="138"/>
                </a:lnTo>
                <a:lnTo>
                  <a:pt x="21" y="115"/>
                </a:lnTo>
                <a:lnTo>
                  <a:pt x="32" y="89"/>
                </a:lnTo>
              </a:path>
            </a:pathLst>
          </a:custGeom>
          <a:solidFill>
            <a:srgbClr val="00CC99"/>
          </a:solidFill>
          <a:ln w="0">
            <a:solidFill>
              <a:srgbClr val="000000"/>
            </a:solidFill>
            <a:prstDash val="solid"/>
            <a:round/>
            <a:headEnd/>
            <a:tailEnd/>
          </a:ln>
        </p:spPr>
        <p:txBody>
          <a:bodyPr/>
          <a:lstStyle/>
          <a:p>
            <a:endParaRPr lang="zh-CN" altLang="en-US"/>
          </a:p>
        </p:txBody>
      </p:sp>
      <p:sp>
        <p:nvSpPr>
          <p:cNvPr id="138269" name="Freeform 29"/>
          <p:cNvSpPr>
            <a:spLocks/>
          </p:cNvSpPr>
          <p:nvPr/>
        </p:nvSpPr>
        <p:spPr bwMode="auto">
          <a:xfrm>
            <a:off x="6719888" y="2773298"/>
            <a:ext cx="228600" cy="61912"/>
          </a:xfrm>
          <a:custGeom>
            <a:avLst/>
            <a:gdLst>
              <a:gd name="T0" fmla="*/ 49 w 144"/>
              <a:gd name="T1" fmla="*/ 6 h 39"/>
              <a:gd name="T2" fmla="*/ 47 w 144"/>
              <a:gd name="T3" fmla="*/ 8 h 39"/>
              <a:gd name="T4" fmla="*/ 44 w 144"/>
              <a:gd name="T5" fmla="*/ 8 h 39"/>
              <a:gd name="T6" fmla="*/ 39 w 144"/>
              <a:gd name="T7" fmla="*/ 9 h 39"/>
              <a:gd name="T8" fmla="*/ 34 w 144"/>
              <a:gd name="T9" fmla="*/ 9 h 39"/>
              <a:gd name="T10" fmla="*/ 28 w 144"/>
              <a:gd name="T11" fmla="*/ 11 h 39"/>
              <a:gd name="T12" fmla="*/ 21 w 144"/>
              <a:gd name="T13" fmla="*/ 13 h 39"/>
              <a:gd name="T14" fmla="*/ 15 w 144"/>
              <a:gd name="T15" fmla="*/ 13 h 39"/>
              <a:gd name="T16" fmla="*/ 5 w 144"/>
              <a:gd name="T17" fmla="*/ 17 h 39"/>
              <a:gd name="T18" fmla="*/ 0 w 144"/>
              <a:gd name="T19" fmla="*/ 24 h 39"/>
              <a:gd name="T20" fmla="*/ 0 w 144"/>
              <a:gd name="T21" fmla="*/ 30 h 39"/>
              <a:gd name="T22" fmla="*/ 7 w 144"/>
              <a:gd name="T23" fmla="*/ 35 h 39"/>
              <a:gd name="T24" fmla="*/ 15 w 144"/>
              <a:gd name="T25" fmla="*/ 37 h 39"/>
              <a:gd name="T26" fmla="*/ 25 w 144"/>
              <a:gd name="T27" fmla="*/ 37 h 39"/>
              <a:gd name="T28" fmla="*/ 37 w 144"/>
              <a:gd name="T29" fmla="*/ 37 h 39"/>
              <a:gd name="T30" fmla="*/ 52 w 144"/>
              <a:gd name="T31" fmla="*/ 39 h 39"/>
              <a:gd name="T32" fmla="*/ 67 w 144"/>
              <a:gd name="T33" fmla="*/ 39 h 39"/>
              <a:gd name="T34" fmla="*/ 80 w 144"/>
              <a:gd name="T35" fmla="*/ 39 h 39"/>
              <a:gd name="T36" fmla="*/ 91 w 144"/>
              <a:gd name="T37" fmla="*/ 37 h 39"/>
              <a:gd name="T38" fmla="*/ 97 w 144"/>
              <a:gd name="T39" fmla="*/ 37 h 39"/>
              <a:gd name="T40" fmla="*/ 104 w 144"/>
              <a:gd name="T41" fmla="*/ 35 h 39"/>
              <a:gd name="T42" fmla="*/ 112 w 144"/>
              <a:gd name="T43" fmla="*/ 35 h 39"/>
              <a:gd name="T44" fmla="*/ 118 w 144"/>
              <a:gd name="T45" fmla="*/ 34 h 39"/>
              <a:gd name="T46" fmla="*/ 127 w 144"/>
              <a:gd name="T47" fmla="*/ 32 h 39"/>
              <a:gd name="T48" fmla="*/ 133 w 144"/>
              <a:gd name="T49" fmla="*/ 32 h 39"/>
              <a:gd name="T50" fmla="*/ 138 w 144"/>
              <a:gd name="T51" fmla="*/ 32 h 39"/>
              <a:gd name="T52" fmla="*/ 141 w 144"/>
              <a:gd name="T53" fmla="*/ 32 h 39"/>
              <a:gd name="T54" fmla="*/ 143 w 144"/>
              <a:gd name="T55" fmla="*/ 32 h 39"/>
              <a:gd name="T56" fmla="*/ 144 w 144"/>
              <a:gd name="T57" fmla="*/ 22 h 39"/>
              <a:gd name="T58" fmla="*/ 144 w 144"/>
              <a:gd name="T59" fmla="*/ 13 h 39"/>
              <a:gd name="T60" fmla="*/ 143 w 144"/>
              <a:gd name="T61" fmla="*/ 3 h 39"/>
              <a:gd name="T62" fmla="*/ 138 w 144"/>
              <a:gd name="T63" fmla="*/ 0 h 39"/>
              <a:gd name="T64" fmla="*/ 128 w 144"/>
              <a:gd name="T65" fmla="*/ 1 h 39"/>
              <a:gd name="T66" fmla="*/ 118 w 144"/>
              <a:gd name="T67" fmla="*/ 3 h 39"/>
              <a:gd name="T68" fmla="*/ 105 w 144"/>
              <a:gd name="T69" fmla="*/ 4 h 39"/>
              <a:gd name="T70" fmla="*/ 93 w 144"/>
              <a:gd name="T71" fmla="*/ 6 h 39"/>
              <a:gd name="T72" fmla="*/ 81 w 144"/>
              <a:gd name="T73" fmla="*/ 8 h 39"/>
              <a:gd name="T74" fmla="*/ 70 w 144"/>
              <a:gd name="T75" fmla="*/ 8 h 39"/>
              <a:gd name="T76" fmla="*/ 59 w 144"/>
              <a:gd name="T77" fmla="*/ 8 h 39"/>
              <a:gd name="T78" fmla="*/ 49 w 144"/>
              <a:gd name="T7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39">
                <a:moveTo>
                  <a:pt x="49" y="6"/>
                </a:moveTo>
                <a:lnTo>
                  <a:pt x="47" y="8"/>
                </a:lnTo>
                <a:lnTo>
                  <a:pt x="44" y="8"/>
                </a:lnTo>
                <a:lnTo>
                  <a:pt x="39" y="9"/>
                </a:lnTo>
                <a:lnTo>
                  <a:pt x="34" y="9"/>
                </a:lnTo>
                <a:lnTo>
                  <a:pt x="28" y="11"/>
                </a:lnTo>
                <a:lnTo>
                  <a:pt x="21" y="13"/>
                </a:lnTo>
                <a:lnTo>
                  <a:pt x="15" y="13"/>
                </a:lnTo>
                <a:lnTo>
                  <a:pt x="5" y="17"/>
                </a:lnTo>
                <a:lnTo>
                  <a:pt x="0" y="24"/>
                </a:lnTo>
                <a:lnTo>
                  <a:pt x="0" y="30"/>
                </a:lnTo>
                <a:lnTo>
                  <a:pt x="7" y="35"/>
                </a:lnTo>
                <a:lnTo>
                  <a:pt x="15" y="37"/>
                </a:lnTo>
                <a:lnTo>
                  <a:pt x="25" y="37"/>
                </a:lnTo>
                <a:lnTo>
                  <a:pt x="37" y="37"/>
                </a:lnTo>
                <a:lnTo>
                  <a:pt x="52" y="39"/>
                </a:lnTo>
                <a:lnTo>
                  <a:pt x="67" y="39"/>
                </a:lnTo>
                <a:lnTo>
                  <a:pt x="80" y="39"/>
                </a:lnTo>
                <a:lnTo>
                  <a:pt x="91" y="37"/>
                </a:lnTo>
                <a:lnTo>
                  <a:pt x="97" y="37"/>
                </a:lnTo>
                <a:lnTo>
                  <a:pt x="104" y="35"/>
                </a:lnTo>
                <a:lnTo>
                  <a:pt x="112" y="35"/>
                </a:lnTo>
                <a:lnTo>
                  <a:pt x="118" y="34"/>
                </a:lnTo>
                <a:lnTo>
                  <a:pt x="127" y="32"/>
                </a:lnTo>
                <a:lnTo>
                  <a:pt x="133" y="32"/>
                </a:lnTo>
                <a:lnTo>
                  <a:pt x="138" y="32"/>
                </a:lnTo>
                <a:lnTo>
                  <a:pt x="141" y="32"/>
                </a:lnTo>
                <a:lnTo>
                  <a:pt x="143" y="32"/>
                </a:lnTo>
                <a:lnTo>
                  <a:pt x="144" y="22"/>
                </a:lnTo>
                <a:lnTo>
                  <a:pt x="144" y="13"/>
                </a:lnTo>
                <a:lnTo>
                  <a:pt x="143" y="3"/>
                </a:lnTo>
                <a:lnTo>
                  <a:pt x="138" y="0"/>
                </a:lnTo>
                <a:lnTo>
                  <a:pt x="128" y="1"/>
                </a:lnTo>
                <a:lnTo>
                  <a:pt x="118" y="3"/>
                </a:lnTo>
                <a:lnTo>
                  <a:pt x="105" y="4"/>
                </a:lnTo>
                <a:lnTo>
                  <a:pt x="93" y="6"/>
                </a:lnTo>
                <a:lnTo>
                  <a:pt x="81" y="8"/>
                </a:lnTo>
                <a:lnTo>
                  <a:pt x="70" y="8"/>
                </a:lnTo>
                <a:lnTo>
                  <a:pt x="59" y="8"/>
                </a:lnTo>
                <a:lnTo>
                  <a:pt x="4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0" name="Freeform 30"/>
          <p:cNvSpPr>
            <a:spLocks/>
          </p:cNvSpPr>
          <p:nvPr/>
        </p:nvSpPr>
        <p:spPr bwMode="auto">
          <a:xfrm>
            <a:off x="6719888" y="2773298"/>
            <a:ext cx="228600" cy="61912"/>
          </a:xfrm>
          <a:custGeom>
            <a:avLst/>
            <a:gdLst>
              <a:gd name="T0" fmla="*/ 49 w 144"/>
              <a:gd name="T1" fmla="*/ 6 h 39"/>
              <a:gd name="T2" fmla="*/ 47 w 144"/>
              <a:gd name="T3" fmla="*/ 8 h 39"/>
              <a:gd name="T4" fmla="*/ 44 w 144"/>
              <a:gd name="T5" fmla="*/ 8 h 39"/>
              <a:gd name="T6" fmla="*/ 39 w 144"/>
              <a:gd name="T7" fmla="*/ 9 h 39"/>
              <a:gd name="T8" fmla="*/ 34 w 144"/>
              <a:gd name="T9" fmla="*/ 9 h 39"/>
              <a:gd name="T10" fmla="*/ 28 w 144"/>
              <a:gd name="T11" fmla="*/ 11 h 39"/>
              <a:gd name="T12" fmla="*/ 21 w 144"/>
              <a:gd name="T13" fmla="*/ 13 h 39"/>
              <a:gd name="T14" fmla="*/ 15 w 144"/>
              <a:gd name="T15" fmla="*/ 13 h 39"/>
              <a:gd name="T16" fmla="*/ 5 w 144"/>
              <a:gd name="T17" fmla="*/ 17 h 39"/>
              <a:gd name="T18" fmla="*/ 0 w 144"/>
              <a:gd name="T19" fmla="*/ 24 h 39"/>
              <a:gd name="T20" fmla="*/ 0 w 144"/>
              <a:gd name="T21" fmla="*/ 30 h 39"/>
              <a:gd name="T22" fmla="*/ 7 w 144"/>
              <a:gd name="T23" fmla="*/ 35 h 39"/>
              <a:gd name="T24" fmla="*/ 15 w 144"/>
              <a:gd name="T25" fmla="*/ 37 h 39"/>
              <a:gd name="T26" fmla="*/ 25 w 144"/>
              <a:gd name="T27" fmla="*/ 37 h 39"/>
              <a:gd name="T28" fmla="*/ 37 w 144"/>
              <a:gd name="T29" fmla="*/ 37 h 39"/>
              <a:gd name="T30" fmla="*/ 52 w 144"/>
              <a:gd name="T31" fmla="*/ 39 h 39"/>
              <a:gd name="T32" fmla="*/ 67 w 144"/>
              <a:gd name="T33" fmla="*/ 39 h 39"/>
              <a:gd name="T34" fmla="*/ 80 w 144"/>
              <a:gd name="T35" fmla="*/ 39 h 39"/>
              <a:gd name="T36" fmla="*/ 91 w 144"/>
              <a:gd name="T37" fmla="*/ 37 h 39"/>
              <a:gd name="T38" fmla="*/ 97 w 144"/>
              <a:gd name="T39" fmla="*/ 37 h 39"/>
              <a:gd name="T40" fmla="*/ 104 w 144"/>
              <a:gd name="T41" fmla="*/ 35 h 39"/>
              <a:gd name="T42" fmla="*/ 112 w 144"/>
              <a:gd name="T43" fmla="*/ 35 h 39"/>
              <a:gd name="T44" fmla="*/ 118 w 144"/>
              <a:gd name="T45" fmla="*/ 34 h 39"/>
              <a:gd name="T46" fmla="*/ 127 w 144"/>
              <a:gd name="T47" fmla="*/ 32 h 39"/>
              <a:gd name="T48" fmla="*/ 133 w 144"/>
              <a:gd name="T49" fmla="*/ 32 h 39"/>
              <a:gd name="T50" fmla="*/ 138 w 144"/>
              <a:gd name="T51" fmla="*/ 32 h 39"/>
              <a:gd name="T52" fmla="*/ 141 w 144"/>
              <a:gd name="T53" fmla="*/ 32 h 39"/>
              <a:gd name="T54" fmla="*/ 143 w 144"/>
              <a:gd name="T55" fmla="*/ 32 h 39"/>
              <a:gd name="T56" fmla="*/ 144 w 144"/>
              <a:gd name="T57" fmla="*/ 22 h 39"/>
              <a:gd name="T58" fmla="*/ 144 w 144"/>
              <a:gd name="T59" fmla="*/ 13 h 39"/>
              <a:gd name="T60" fmla="*/ 143 w 144"/>
              <a:gd name="T61" fmla="*/ 3 h 39"/>
              <a:gd name="T62" fmla="*/ 138 w 144"/>
              <a:gd name="T63" fmla="*/ 0 h 39"/>
              <a:gd name="T64" fmla="*/ 128 w 144"/>
              <a:gd name="T65" fmla="*/ 1 h 39"/>
              <a:gd name="T66" fmla="*/ 118 w 144"/>
              <a:gd name="T67" fmla="*/ 3 h 39"/>
              <a:gd name="T68" fmla="*/ 105 w 144"/>
              <a:gd name="T69" fmla="*/ 4 h 39"/>
              <a:gd name="T70" fmla="*/ 93 w 144"/>
              <a:gd name="T71" fmla="*/ 6 h 39"/>
              <a:gd name="T72" fmla="*/ 81 w 144"/>
              <a:gd name="T73" fmla="*/ 8 h 39"/>
              <a:gd name="T74" fmla="*/ 70 w 144"/>
              <a:gd name="T75" fmla="*/ 8 h 39"/>
              <a:gd name="T76" fmla="*/ 59 w 144"/>
              <a:gd name="T77" fmla="*/ 8 h 39"/>
              <a:gd name="T78" fmla="*/ 49 w 144"/>
              <a:gd name="T7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39">
                <a:moveTo>
                  <a:pt x="49" y="6"/>
                </a:moveTo>
                <a:lnTo>
                  <a:pt x="47" y="8"/>
                </a:lnTo>
                <a:lnTo>
                  <a:pt x="44" y="8"/>
                </a:lnTo>
                <a:lnTo>
                  <a:pt x="39" y="9"/>
                </a:lnTo>
                <a:lnTo>
                  <a:pt x="34" y="9"/>
                </a:lnTo>
                <a:lnTo>
                  <a:pt x="28" y="11"/>
                </a:lnTo>
                <a:lnTo>
                  <a:pt x="21" y="13"/>
                </a:lnTo>
                <a:lnTo>
                  <a:pt x="15" y="13"/>
                </a:lnTo>
                <a:lnTo>
                  <a:pt x="5" y="17"/>
                </a:lnTo>
                <a:lnTo>
                  <a:pt x="0" y="24"/>
                </a:lnTo>
                <a:lnTo>
                  <a:pt x="0" y="30"/>
                </a:lnTo>
                <a:lnTo>
                  <a:pt x="7" y="35"/>
                </a:lnTo>
                <a:lnTo>
                  <a:pt x="15" y="37"/>
                </a:lnTo>
                <a:lnTo>
                  <a:pt x="25" y="37"/>
                </a:lnTo>
                <a:lnTo>
                  <a:pt x="37" y="37"/>
                </a:lnTo>
                <a:lnTo>
                  <a:pt x="52" y="39"/>
                </a:lnTo>
                <a:lnTo>
                  <a:pt x="67" y="39"/>
                </a:lnTo>
                <a:lnTo>
                  <a:pt x="80" y="39"/>
                </a:lnTo>
                <a:lnTo>
                  <a:pt x="91" y="37"/>
                </a:lnTo>
                <a:lnTo>
                  <a:pt x="97" y="37"/>
                </a:lnTo>
                <a:lnTo>
                  <a:pt x="104" y="35"/>
                </a:lnTo>
                <a:lnTo>
                  <a:pt x="112" y="35"/>
                </a:lnTo>
                <a:lnTo>
                  <a:pt x="118" y="34"/>
                </a:lnTo>
                <a:lnTo>
                  <a:pt x="127" y="32"/>
                </a:lnTo>
                <a:lnTo>
                  <a:pt x="133" y="32"/>
                </a:lnTo>
                <a:lnTo>
                  <a:pt x="138" y="32"/>
                </a:lnTo>
                <a:lnTo>
                  <a:pt x="141" y="32"/>
                </a:lnTo>
                <a:lnTo>
                  <a:pt x="143" y="32"/>
                </a:lnTo>
                <a:lnTo>
                  <a:pt x="144" y="22"/>
                </a:lnTo>
                <a:lnTo>
                  <a:pt x="144" y="13"/>
                </a:lnTo>
                <a:lnTo>
                  <a:pt x="143" y="3"/>
                </a:lnTo>
                <a:lnTo>
                  <a:pt x="138" y="0"/>
                </a:lnTo>
                <a:lnTo>
                  <a:pt x="128" y="1"/>
                </a:lnTo>
                <a:lnTo>
                  <a:pt x="118" y="3"/>
                </a:lnTo>
                <a:lnTo>
                  <a:pt x="105" y="4"/>
                </a:lnTo>
                <a:lnTo>
                  <a:pt x="93" y="6"/>
                </a:lnTo>
                <a:lnTo>
                  <a:pt x="81" y="8"/>
                </a:lnTo>
                <a:lnTo>
                  <a:pt x="70" y="8"/>
                </a:lnTo>
                <a:lnTo>
                  <a:pt x="59" y="8"/>
                </a:lnTo>
                <a:lnTo>
                  <a:pt x="49" y="6"/>
                </a:lnTo>
              </a:path>
            </a:pathLst>
          </a:custGeom>
          <a:solidFill>
            <a:srgbClr val="777777"/>
          </a:solidFill>
          <a:ln w="0">
            <a:solidFill>
              <a:srgbClr val="000000"/>
            </a:solidFill>
            <a:prstDash val="solid"/>
            <a:round/>
            <a:headEnd/>
            <a:tailEnd/>
          </a:ln>
        </p:spPr>
        <p:txBody>
          <a:bodyPr/>
          <a:lstStyle/>
          <a:p>
            <a:endParaRPr lang="zh-CN" altLang="en-US"/>
          </a:p>
        </p:txBody>
      </p:sp>
      <p:sp>
        <p:nvSpPr>
          <p:cNvPr id="138271" name="Freeform 31"/>
          <p:cNvSpPr>
            <a:spLocks/>
          </p:cNvSpPr>
          <p:nvPr/>
        </p:nvSpPr>
        <p:spPr bwMode="auto">
          <a:xfrm>
            <a:off x="6819900" y="1252473"/>
            <a:ext cx="185738" cy="117475"/>
          </a:xfrm>
          <a:custGeom>
            <a:avLst/>
            <a:gdLst>
              <a:gd name="T0" fmla="*/ 115 w 117"/>
              <a:gd name="T1" fmla="*/ 74 h 74"/>
              <a:gd name="T2" fmla="*/ 115 w 117"/>
              <a:gd name="T3" fmla="*/ 68 h 74"/>
              <a:gd name="T4" fmla="*/ 117 w 117"/>
              <a:gd name="T5" fmla="*/ 56 h 74"/>
              <a:gd name="T6" fmla="*/ 115 w 117"/>
              <a:gd name="T7" fmla="*/ 42 h 74"/>
              <a:gd name="T8" fmla="*/ 110 w 117"/>
              <a:gd name="T9" fmla="*/ 30 h 74"/>
              <a:gd name="T10" fmla="*/ 106 w 117"/>
              <a:gd name="T11" fmla="*/ 24 h 74"/>
              <a:gd name="T12" fmla="*/ 101 w 117"/>
              <a:gd name="T13" fmla="*/ 19 h 74"/>
              <a:gd name="T14" fmla="*/ 93 w 117"/>
              <a:gd name="T15" fmla="*/ 14 h 74"/>
              <a:gd name="T16" fmla="*/ 86 w 117"/>
              <a:gd name="T17" fmla="*/ 8 h 74"/>
              <a:gd name="T18" fmla="*/ 78 w 117"/>
              <a:gd name="T19" fmla="*/ 4 h 74"/>
              <a:gd name="T20" fmla="*/ 70 w 117"/>
              <a:gd name="T21" fmla="*/ 3 h 74"/>
              <a:gd name="T22" fmla="*/ 62 w 117"/>
              <a:gd name="T23" fmla="*/ 0 h 74"/>
              <a:gd name="T24" fmla="*/ 52 w 117"/>
              <a:gd name="T25" fmla="*/ 0 h 74"/>
              <a:gd name="T26" fmla="*/ 42 w 117"/>
              <a:gd name="T27" fmla="*/ 1 h 74"/>
              <a:gd name="T28" fmla="*/ 34 w 117"/>
              <a:gd name="T29" fmla="*/ 3 h 74"/>
              <a:gd name="T30" fmla="*/ 28 w 117"/>
              <a:gd name="T31" fmla="*/ 8 h 74"/>
              <a:gd name="T32" fmla="*/ 21 w 117"/>
              <a:gd name="T33" fmla="*/ 11 h 74"/>
              <a:gd name="T34" fmla="*/ 15 w 117"/>
              <a:gd name="T35" fmla="*/ 16 h 74"/>
              <a:gd name="T36" fmla="*/ 13 w 117"/>
              <a:gd name="T37" fmla="*/ 21 h 74"/>
              <a:gd name="T38" fmla="*/ 12 w 117"/>
              <a:gd name="T39" fmla="*/ 24 h 74"/>
              <a:gd name="T40" fmla="*/ 13 w 117"/>
              <a:gd name="T41" fmla="*/ 30 h 74"/>
              <a:gd name="T42" fmla="*/ 7 w 117"/>
              <a:gd name="T43" fmla="*/ 29 h 74"/>
              <a:gd name="T44" fmla="*/ 4 w 117"/>
              <a:gd name="T45" fmla="*/ 32 h 74"/>
              <a:gd name="T46" fmla="*/ 2 w 117"/>
              <a:gd name="T47" fmla="*/ 37 h 74"/>
              <a:gd name="T48" fmla="*/ 0 w 117"/>
              <a:gd name="T49" fmla="*/ 42 h 74"/>
              <a:gd name="T50" fmla="*/ 0 w 117"/>
              <a:gd name="T51" fmla="*/ 50 h 74"/>
              <a:gd name="T52" fmla="*/ 2 w 117"/>
              <a:gd name="T53" fmla="*/ 60 h 74"/>
              <a:gd name="T54" fmla="*/ 4 w 117"/>
              <a:gd name="T55" fmla="*/ 68 h 74"/>
              <a:gd name="T56" fmla="*/ 7 w 117"/>
              <a:gd name="T57" fmla="*/ 73 h 74"/>
              <a:gd name="T58" fmla="*/ 7 w 117"/>
              <a:gd name="T59" fmla="*/ 69 h 74"/>
              <a:gd name="T60" fmla="*/ 8 w 117"/>
              <a:gd name="T61" fmla="*/ 66 h 74"/>
              <a:gd name="T62" fmla="*/ 10 w 117"/>
              <a:gd name="T63" fmla="*/ 64 h 74"/>
              <a:gd name="T64" fmla="*/ 12 w 117"/>
              <a:gd name="T65" fmla="*/ 66 h 74"/>
              <a:gd name="T66" fmla="*/ 13 w 117"/>
              <a:gd name="T67" fmla="*/ 64 h 74"/>
              <a:gd name="T68" fmla="*/ 17 w 117"/>
              <a:gd name="T69" fmla="*/ 58 h 74"/>
              <a:gd name="T70" fmla="*/ 21 w 117"/>
              <a:gd name="T71" fmla="*/ 48 h 74"/>
              <a:gd name="T72" fmla="*/ 21 w 117"/>
              <a:gd name="T73" fmla="*/ 35 h 74"/>
              <a:gd name="T74" fmla="*/ 26 w 117"/>
              <a:gd name="T75" fmla="*/ 35 h 74"/>
              <a:gd name="T76" fmla="*/ 33 w 117"/>
              <a:gd name="T77" fmla="*/ 35 h 74"/>
              <a:gd name="T78" fmla="*/ 39 w 117"/>
              <a:gd name="T79" fmla="*/ 34 h 74"/>
              <a:gd name="T80" fmla="*/ 46 w 117"/>
              <a:gd name="T81" fmla="*/ 30 h 74"/>
              <a:gd name="T82" fmla="*/ 52 w 117"/>
              <a:gd name="T83" fmla="*/ 30 h 74"/>
              <a:gd name="T84" fmla="*/ 59 w 117"/>
              <a:gd name="T85" fmla="*/ 29 h 74"/>
              <a:gd name="T86" fmla="*/ 67 w 117"/>
              <a:gd name="T87" fmla="*/ 29 h 74"/>
              <a:gd name="T88" fmla="*/ 73 w 117"/>
              <a:gd name="T89" fmla="*/ 29 h 74"/>
              <a:gd name="T90" fmla="*/ 78 w 117"/>
              <a:gd name="T91" fmla="*/ 30 h 74"/>
              <a:gd name="T92" fmla="*/ 81 w 117"/>
              <a:gd name="T93" fmla="*/ 34 h 74"/>
              <a:gd name="T94" fmla="*/ 88 w 117"/>
              <a:gd name="T95" fmla="*/ 37 h 74"/>
              <a:gd name="T96" fmla="*/ 93 w 117"/>
              <a:gd name="T97" fmla="*/ 42 h 74"/>
              <a:gd name="T98" fmla="*/ 94 w 117"/>
              <a:gd name="T99" fmla="*/ 48 h 74"/>
              <a:gd name="T100" fmla="*/ 97 w 117"/>
              <a:gd name="T101" fmla="*/ 55 h 74"/>
              <a:gd name="T102" fmla="*/ 99 w 117"/>
              <a:gd name="T103" fmla="*/ 61 h 74"/>
              <a:gd name="T104" fmla="*/ 101 w 117"/>
              <a:gd name="T105" fmla="*/ 69 h 74"/>
              <a:gd name="T106" fmla="*/ 101 w 117"/>
              <a:gd name="T107" fmla="*/ 68 h 74"/>
              <a:gd name="T108" fmla="*/ 101 w 117"/>
              <a:gd name="T109" fmla="*/ 64 h 74"/>
              <a:gd name="T110" fmla="*/ 104 w 117"/>
              <a:gd name="T111" fmla="*/ 63 h 74"/>
              <a:gd name="T112" fmla="*/ 107 w 117"/>
              <a:gd name="T113" fmla="*/ 61 h 74"/>
              <a:gd name="T114" fmla="*/ 112 w 117"/>
              <a:gd name="T115" fmla="*/ 63 h 74"/>
              <a:gd name="T116" fmla="*/ 114 w 117"/>
              <a:gd name="T117" fmla="*/ 66 h 74"/>
              <a:gd name="T118" fmla="*/ 115 w 117"/>
              <a:gd name="T119" fmla="*/ 73 h 74"/>
              <a:gd name="T120" fmla="*/ 115 w 117"/>
              <a:gd name="T1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 h="74">
                <a:moveTo>
                  <a:pt x="115" y="74"/>
                </a:moveTo>
                <a:lnTo>
                  <a:pt x="115" y="68"/>
                </a:lnTo>
                <a:lnTo>
                  <a:pt x="117" y="56"/>
                </a:lnTo>
                <a:lnTo>
                  <a:pt x="115" y="42"/>
                </a:lnTo>
                <a:lnTo>
                  <a:pt x="110" y="30"/>
                </a:lnTo>
                <a:lnTo>
                  <a:pt x="106" y="24"/>
                </a:lnTo>
                <a:lnTo>
                  <a:pt x="101" y="19"/>
                </a:lnTo>
                <a:lnTo>
                  <a:pt x="93" y="14"/>
                </a:lnTo>
                <a:lnTo>
                  <a:pt x="86" y="8"/>
                </a:lnTo>
                <a:lnTo>
                  <a:pt x="78" y="4"/>
                </a:lnTo>
                <a:lnTo>
                  <a:pt x="70" y="3"/>
                </a:lnTo>
                <a:lnTo>
                  <a:pt x="62" y="0"/>
                </a:lnTo>
                <a:lnTo>
                  <a:pt x="52" y="0"/>
                </a:lnTo>
                <a:lnTo>
                  <a:pt x="42" y="1"/>
                </a:lnTo>
                <a:lnTo>
                  <a:pt x="34" y="3"/>
                </a:lnTo>
                <a:lnTo>
                  <a:pt x="28" y="8"/>
                </a:lnTo>
                <a:lnTo>
                  <a:pt x="21" y="11"/>
                </a:lnTo>
                <a:lnTo>
                  <a:pt x="15" y="16"/>
                </a:lnTo>
                <a:lnTo>
                  <a:pt x="13" y="21"/>
                </a:lnTo>
                <a:lnTo>
                  <a:pt x="12" y="24"/>
                </a:lnTo>
                <a:lnTo>
                  <a:pt x="13" y="30"/>
                </a:lnTo>
                <a:lnTo>
                  <a:pt x="7" y="29"/>
                </a:lnTo>
                <a:lnTo>
                  <a:pt x="4" y="32"/>
                </a:lnTo>
                <a:lnTo>
                  <a:pt x="2" y="37"/>
                </a:lnTo>
                <a:lnTo>
                  <a:pt x="0" y="42"/>
                </a:lnTo>
                <a:lnTo>
                  <a:pt x="0" y="50"/>
                </a:lnTo>
                <a:lnTo>
                  <a:pt x="2" y="60"/>
                </a:lnTo>
                <a:lnTo>
                  <a:pt x="4" y="68"/>
                </a:lnTo>
                <a:lnTo>
                  <a:pt x="7" y="73"/>
                </a:lnTo>
                <a:lnTo>
                  <a:pt x="7" y="69"/>
                </a:lnTo>
                <a:lnTo>
                  <a:pt x="8" y="66"/>
                </a:lnTo>
                <a:lnTo>
                  <a:pt x="10" y="64"/>
                </a:lnTo>
                <a:lnTo>
                  <a:pt x="12" y="66"/>
                </a:lnTo>
                <a:lnTo>
                  <a:pt x="13" y="64"/>
                </a:lnTo>
                <a:lnTo>
                  <a:pt x="17" y="58"/>
                </a:lnTo>
                <a:lnTo>
                  <a:pt x="21" y="48"/>
                </a:lnTo>
                <a:lnTo>
                  <a:pt x="21" y="35"/>
                </a:lnTo>
                <a:lnTo>
                  <a:pt x="26" y="35"/>
                </a:lnTo>
                <a:lnTo>
                  <a:pt x="33" y="35"/>
                </a:lnTo>
                <a:lnTo>
                  <a:pt x="39" y="34"/>
                </a:lnTo>
                <a:lnTo>
                  <a:pt x="46" y="30"/>
                </a:lnTo>
                <a:lnTo>
                  <a:pt x="52" y="30"/>
                </a:lnTo>
                <a:lnTo>
                  <a:pt x="59" y="29"/>
                </a:lnTo>
                <a:lnTo>
                  <a:pt x="67" y="29"/>
                </a:lnTo>
                <a:lnTo>
                  <a:pt x="73" y="29"/>
                </a:lnTo>
                <a:lnTo>
                  <a:pt x="78" y="30"/>
                </a:lnTo>
                <a:lnTo>
                  <a:pt x="81" y="34"/>
                </a:lnTo>
                <a:lnTo>
                  <a:pt x="88" y="37"/>
                </a:lnTo>
                <a:lnTo>
                  <a:pt x="93" y="42"/>
                </a:lnTo>
                <a:lnTo>
                  <a:pt x="94" y="48"/>
                </a:lnTo>
                <a:lnTo>
                  <a:pt x="97" y="55"/>
                </a:lnTo>
                <a:lnTo>
                  <a:pt x="99" y="61"/>
                </a:lnTo>
                <a:lnTo>
                  <a:pt x="101" y="69"/>
                </a:lnTo>
                <a:lnTo>
                  <a:pt x="101" y="68"/>
                </a:lnTo>
                <a:lnTo>
                  <a:pt x="101" y="64"/>
                </a:lnTo>
                <a:lnTo>
                  <a:pt x="104" y="63"/>
                </a:lnTo>
                <a:lnTo>
                  <a:pt x="107" y="61"/>
                </a:lnTo>
                <a:lnTo>
                  <a:pt x="112" y="63"/>
                </a:lnTo>
                <a:lnTo>
                  <a:pt x="114" y="66"/>
                </a:lnTo>
                <a:lnTo>
                  <a:pt x="115" y="73"/>
                </a:lnTo>
                <a:lnTo>
                  <a:pt x="11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2" name="Freeform 32"/>
          <p:cNvSpPr>
            <a:spLocks/>
          </p:cNvSpPr>
          <p:nvPr/>
        </p:nvSpPr>
        <p:spPr bwMode="auto">
          <a:xfrm>
            <a:off x="6819900" y="1252473"/>
            <a:ext cx="185738" cy="117475"/>
          </a:xfrm>
          <a:custGeom>
            <a:avLst/>
            <a:gdLst>
              <a:gd name="T0" fmla="*/ 115 w 117"/>
              <a:gd name="T1" fmla="*/ 74 h 74"/>
              <a:gd name="T2" fmla="*/ 115 w 117"/>
              <a:gd name="T3" fmla="*/ 68 h 74"/>
              <a:gd name="T4" fmla="*/ 117 w 117"/>
              <a:gd name="T5" fmla="*/ 56 h 74"/>
              <a:gd name="T6" fmla="*/ 115 w 117"/>
              <a:gd name="T7" fmla="*/ 42 h 74"/>
              <a:gd name="T8" fmla="*/ 110 w 117"/>
              <a:gd name="T9" fmla="*/ 30 h 74"/>
              <a:gd name="T10" fmla="*/ 106 w 117"/>
              <a:gd name="T11" fmla="*/ 24 h 74"/>
              <a:gd name="T12" fmla="*/ 101 w 117"/>
              <a:gd name="T13" fmla="*/ 19 h 74"/>
              <a:gd name="T14" fmla="*/ 93 w 117"/>
              <a:gd name="T15" fmla="*/ 14 h 74"/>
              <a:gd name="T16" fmla="*/ 86 w 117"/>
              <a:gd name="T17" fmla="*/ 8 h 74"/>
              <a:gd name="T18" fmla="*/ 78 w 117"/>
              <a:gd name="T19" fmla="*/ 4 h 74"/>
              <a:gd name="T20" fmla="*/ 70 w 117"/>
              <a:gd name="T21" fmla="*/ 3 h 74"/>
              <a:gd name="T22" fmla="*/ 62 w 117"/>
              <a:gd name="T23" fmla="*/ 0 h 74"/>
              <a:gd name="T24" fmla="*/ 52 w 117"/>
              <a:gd name="T25" fmla="*/ 0 h 74"/>
              <a:gd name="T26" fmla="*/ 42 w 117"/>
              <a:gd name="T27" fmla="*/ 1 h 74"/>
              <a:gd name="T28" fmla="*/ 34 w 117"/>
              <a:gd name="T29" fmla="*/ 3 h 74"/>
              <a:gd name="T30" fmla="*/ 28 w 117"/>
              <a:gd name="T31" fmla="*/ 8 h 74"/>
              <a:gd name="T32" fmla="*/ 21 w 117"/>
              <a:gd name="T33" fmla="*/ 11 h 74"/>
              <a:gd name="T34" fmla="*/ 15 w 117"/>
              <a:gd name="T35" fmla="*/ 16 h 74"/>
              <a:gd name="T36" fmla="*/ 13 w 117"/>
              <a:gd name="T37" fmla="*/ 21 h 74"/>
              <a:gd name="T38" fmla="*/ 12 w 117"/>
              <a:gd name="T39" fmla="*/ 24 h 74"/>
              <a:gd name="T40" fmla="*/ 13 w 117"/>
              <a:gd name="T41" fmla="*/ 30 h 74"/>
              <a:gd name="T42" fmla="*/ 7 w 117"/>
              <a:gd name="T43" fmla="*/ 29 h 74"/>
              <a:gd name="T44" fmla="*/ 4 w 117"/>
              <a:gd name="T45" fmla="*/ 32 h 74"/>
              <a:gd name="T46" fmla="*/ 2 w 117"/>
              <a:gd name="T47" fmla="*/ 37 h 74"/>
              <a:gd name="T48" fmla="*/ 0 w 117"/>
              <a:gd name="T49" fmla="*/ 42 h 74"/>
              <a:gd name="T50" fmla="*/ 0 w 117"/>
              <a:gd name="T51" fmla="*/ 50 h 74"/>
              <a:gd name="T52" fmla="*/ 2 w 117"/>
              <a:gd name="T53" fmla="*/ 60 h 74"/>
              <a:gd name="T54" fmla="*/ 4 w 117"/>
              <a:gd name="T55" fmla="*/ 68 h 74"/>
              <a:gd name="T56" fmla="*/ 7 w 117"/>
              <a:gd name="T57" fmla="*/ 73 h 74"/>
              <a:gd name="T58" fmla="*/ 7 w 117"/>
              <a:gd name="T59" fmla="*/ 69 h 74"/>
              <a:gd name="T60" fmla="*/ 8 w 117"/>
              <a:gd name="T61" fmla="*/ 66 h 74"/>
              <a:gd name="T62" fmla="*/ 10 w 117"/>
              <a:gd name="T63" fmla="*/ 64 h 74"/>
              <a:gd name="T64" fmla="*/ 12 w 117"/>
              <a:gd name="T65" fmla="*/ 66 h 74"/>
              <a:gd name="T66" fmla="*/ 13 w 117"/>
              <a:gd name="T67" fmla="*/ 64 h 74"/>
              <a:gd name="T68" fmla="*/ 17 w 117"/>
              <a:gd name="T69" fmla="*/ 58 h 74"/>
              <a:gd name="T70" fmla="*/ 21 w 117"/>
              <a:gd name="T71" fmla="*/ 48 h 74"/>
              <a:gd name="T72" fmla="*/ 21 w 117"/>
              <a:gd name="T73" fmla="*/ 35 h 74"/>
              <a:gd name="T74" fmla="*/ 26 w 117"/>
              <a:gd name="T75" fmla="*/ 35 h 74"/>
              <a:gd name="T76" fmla="*/ 33 w 117"/>
              <a:gd name="T77" fmla="*/ 35 h 74"/>
              <a:gd name="T78" fmla="*/ 39 w 117"/>
              <a:gd name="T79" fmla="*/ 34 h 74"/>
              <a:gd name="T80" fmla="*/ 46 w 117"/>
              <a:gd name="T81" fmla="*/ 30 h 74"/>
              <a:gd name="T82" fmla="*/ 52 w 117"/>
              <a:gd name="T83" fmla="*/ 30 h 74"/>
              <a:gd name="T84" fmla="*/ 59 w 117"/>
              <a:gd name="T85" fmla="*/ 29 h 74"/>
              <a:gd name="T86" fmla="*/ 67 w 117"/>
              <a:gd name="T87" fmla="*/ 29 h 74"/>
              <a:gd name="T88" fmla="*/ 73 w 117"/>
              <a:gd name="T89" fmla="*/ 29 h 74"/>
              <a:gd name="T90" fmla="*/ 78 w 117"/>
              <a:gd name="T91" fmla="*/ 30 h 74"/>
              <a:gd name="T92" fmla="*/ 81 w 117"/>
              <a:gd name="T93" fmla="*/ 34 h 74"/>
              <a:gd name="T94" fmla="*/ 88 w 117"/>
              <a:gd name="T95" fmla="*/ 37 h 74"/>
              <a:gd name="T96" fmla="*/ 93 w 117"/>
              <a:gd name="T97" fmla="*/ 42 h 74"/>
              <a:gd name="T98" fmla="*/ 94 w 117"/>
              <a:gd name="T99" fmla="*/ 48 h 74"/>
              <a:gd name="T100" fmla="*/ 97 w 117"/>
              <a:gd name="T101" fmla="*/ 55 h 74"/>
              <a:gd name="T102" fmla="*/ 99 w 117"/>
              <a:gd name="T103" fmla="*/ 61 h 74"/>
              <a:gd name="T104" fmla="*/ 101 w 117"/>
              <a:gd name="T105" fmla="*/ 69 h 74"/>
              <a:gd name="T106" fmla="*/ 101 w 117"/>
              <a:gd name="T107" fmla="*/ 68 h 74"/>
              <a:gd name="T108" fmla="*/ 101 w 117"/>
              <a:gd name="T109" fmla="*/ 64 h 74"/>
              <a:gd name="T110" fmla="*/ 104 w 117"/>
              <a:gd name="T111" fmla="*/ 63 h 74"/>
              <a:gd name="T112" fmla="*/ 107 w 117"/>
              <a:gd name="T113" fmla="*/ 61 h 74"/>
              <a:gd name="T114" fmla="*/ 112 w 117"/>
              <a:gd name="T115" fmla="*/ 63 h 74"/>
              <a:gd name="T116" fmla="*/ 114 w 117"/>
              <a:gd name="T117" fmla="*/ 66 h 74"/>
              <a:gd name="T118" fmla="*/ 115 w 117"/>
              <a:gd name="T119" fmla="*/ 73 h 74"/>
              <a:gd name="T120" fmla="*/ 115 w 117"/>
              <a:gd name="T1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 h="74">
                <a:moveTo>
                  <a:pt x="115" y="74"/>
                </a:moveTo>
                <a:lnTo>
                  <a:pt x="115" y="68"/>
                </a:lnTo>
                <a:lnTo>
                  <a:pt x="117" y="56"/>
                </a:lnTo>
                <a:lnTo>
                  <a:pt x="115" y="42"/>
                </a:lnTo>
                <a:lnTo>
                  <a:pt x="110" y="30"/>
                </a:lnTo>
                <a:lnTo>
                  <a:pt x="106" y="24"/>
                </a:lnTo>
                <a:lnTo>
                  <a:pt x="101" y="19"/>
                </a:lnTo>
                <a:lnTo>
                  <a:pt x="93" y="14"/>
                </a:lnTo>
                <a:lnTo>
                  <a:pt x="86" y="8"/>
                </a:lnTo>
                <a:lnTo>
                  <a:pt x="78" y="4"/>
                </a:lnTo>
                <a:lnTo>
                  <a:pt x="70" y="3"/>
                </a:lnTo>
                <a:lnTo>
                  <a:pt x="62" y="0"/>
                </a:lnTo>
                <a:lnTo>
                  <a:pt x="52" y="0"/>
                </a:lnTo>
                <a:lnTo>
                  <a:pt x="42" y="1"/>
                </a:lnTo>
                <a:lnTo>
                  <a:pt x="34" y="3"/>
                </a:lnTo>
                <a:lnTo>
                  <a:pt x="28" y="8"/>
                </a:lnTo>
                <a:lnTo>
                  <a:pt x="21" y="11"/>
                </a:lnTo>
                <a:lnTo>
                  <a:pt x="15" y="16"/>
                </a:lnTo>
                <a:lnTo>
                  <a:pt x="13" y="21"/>
                </a:lnTo>
                <a:lnTo>
                  <a:pt x="12" y="24"/>
                </a:lnTo>
                <a:lnTo>
                  <a:pt x="13" y="30"/>
                </a:lnTo>
                <a:lnTo>
                  <a:pt x="7" y="29"/>
                </a:lnTo>
                <a:lnTo>
                  <a:pt x="4" y="32"/>
                </a:lnTo>
                <a:lnTo>
                  <a:pt x="2" y="37"/>
                </a:lnTo>
                <a:lnTo>
                  <a:pt x="0" y="42"/>
                </a:lnTo>
                <a:lnTo>
                  <a:pt x="0" y="50"/>
                </a:lnTo>
                <a:lnTo>
                  <a:pt x="2" y="60"/>
                </a:lnTo>
                <a:lnTo>
                  <a:pt x="4" y="68"/>
                </a:lnTo>
                <a:lnTo>
                  <a:pt x="7" y="73"/>
                </a:lnTo>
                <a:lnTo>
                  <a:pt x="7" y="69"/>
                </a:lnTo>
                <a:lnTo>
                  <a:pt x="8" y="66"/>
                </a:lnTo>
                <a:lnTo>
                  <a:pt x="10" y="64"/>
                </a:lnTo>
                <a:lnTo>
                  <a:pt x="12" y="66"/>
                </a:lnTo>
                <a:lnTo>
                  <a:pt x="13" y="64"/>
                </a:lnTo>
                <a:lnTo>
                  <a:pt x="17" y="58"/>
                </a:lnTo>
                <a:lnTo>
                  <a:pt x="21" y="48"/>
                </a:lnTo>
                <a:lnTo>
                  <a:pt x="21" y="35"/>
                </a:lnTo>
                <a:lnTo>
                  <a:pt x="26" y="35"/>
                </a:lnTo>
                <a:lnTo>
                  <a:pt x="33" y="35"/>
                </a:lnTo>
                <a:lnTo>
                  <a:pt x="39" y="34"/>
                </a:lnTo>
                <a:lnTo>
                  <a:pt x="46" y="30"/>
                </a:lnTo>
                <a:lnTo>
                  <a:pt x="52" y="30"/>
                </a:lnTo>
                <a:lnTo>
                  <a:pt x="59" y="29"/>
                </a:lnTo>
                <a:lnTo>
                  <a:pt x="67" y="29"/>
                </a:lnTo>
                <a:lnTo>
                  <a:pt x="73" y="29"/>
                </a:lnTo>
                <a:lnTo>
                  <a:pt x="78" y="30"/>
                </a:lnTo>
                <a:lnTo>
                  <a:pt x="81" y="34"/>
                </a:lnTo>
                <a:lnTo>
                  <a:pt x="88" y="37"/>
                </a:lnTo>
                <a:lnTo>
                  <a:pt x="93" y="42"/>
                </a:lnTo>
                <a:lnTo>
                  <a:pt x="94" y="48"/>
                </a:lnTo>
                <a:lnTo>
                  <a:pt x="97" y="55"/>
                </a:lnTo>
                <a:lnTo>
                  <a:pt x="99" y="61"/>
                </a:lnTo>
                <a:lnTo>
                  <a:pt x="101" y="69"/>
                </a:lnTo>
                <a:lnTo>
                  <a:pt x="101" y="68"/>
                </a:lnTo>
                <a:lnTo>
                  <a:pt x="101" y="64"/>
                </a:lnTo>
                <a:lnTo>
                  <a:pt x="104" y="63"/>
                </a:lnTo>
                <a:lnTo>
                  <a:pt x="107" y="61"/>
                </a:lnTo>
                <a:lnTo>
                  <a:pt x="112" y="63"/>
                </a:lnTo>
                <a:lnTo>
                  <a:pt x="114" y="66"/>
                </a:lnTo>
                <a:lnTo>
                  <a:pt x="115" y="73"/>
                </a:lnTo>
                <a:lnTo>
                  <a:pt x="115" y="7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73" name="Freeform 33"/>
          <p:cNvSpPr>
            <a:spLocks/>
          </p:cNvSpPr>
          <p:nvPr/>
        </p:nvSpPr>
        <p:spPr bwMode="auto">
          <a:xfrm>
            <a:off x="6923088" y="2808223"/>
            <a:ext cx="177800" cy="111125"/>
          </a:xfrm>
          <a:custGeom>
            <a:avLst/>
            <a:gdLst>
              <a:gd name="T0" fmla="*/ 28 w 112"/>
              <a:gd name="T1" fmla="*/ 25 h 70"/>
              <a:gd name="T2" fmla="*/ 24 w 112"/>
              <a:gd name="T3" fmla="*/ 28 h 70"/>
              <a:gd name="T4" fmla="*/ 23 w 112"/>
              <a:gd name="T5" fmla="*/ 29 h 70"/>
              <a:gd name="T6" fmla="*/ 18 w 112"/>
              <a:gd name="T7" fmla="*/ 33 h 70"/>
              <a:gd name="T8" fmla="*/ 15 w 112"/>
              <a:gd name="T9" fmla="*/ 38 h 70"/>
              <a:gd name="T10" fmla="*/ 11 w 112"/>
              <a:gd name="T11" fmla="*/ 41 h 70"/>
              <a:gd name="T12" fmla="*/ 8 w 112"/>
              <a:gd name="T13" fmla="*/ 44 h 70"/>
              <a:gd name="T14" fmla="*/ 3 w 112"/>
              <a:gd name="T15" fmla="*/ 47 h 70"/>
              <a:gd name="T16" fmla="*/ 2 w 112"/>
              <a:gd name="T17" fmla="*/ 49 h 70"/>
              <a:gd name="T18" fmla="*/ 0 w 112"/>
              <a:gd name="T19" fmla="*/ 52 h 70"/>
              <a:gd name="T20" fmla="*/ 0 w 112"/>
              <a:gd name="T21" fmla="*/ 55 h 70"/>
              <a:gd name="T22" fmla="*/ 2 w 112"/>
              <a:gd name="T23" fmla="*/ 60 h 70"/>
              <a:gd name="T24" fmla="*/ 5 w 112"/>
              <a:gd name="T25" fmla="*/ 64 h 70"/>
              <a:gd name="T26" fmla="*/ 10 w 112"/>
              <a:gd name="T27" fmla="*/ 67 h 70"/>
              <a:gd name="T28" fmla="*/ 18 w 112"/>
              <a:gd name="T29" fmla="*/ 68 h 70"/>
              <a:gd name="T30" fmla="*/ 28 w 112"/>
              <a:gd name="T31" fmla="*/ 70 h 70"/>
              <a:gd name="T32" fmla="*/ 41 w 112"/>
              <a:gd name="T33" fmla="*/ 68 h 70"/>
              <a:gd name="T34" fmla="*/ 52 w 112"/>
              <a:gd name="T35" fmla="*/ 65 h 70"/>
              <a:gd name="T36" fmla="*/ 63 w 112"/>
              <a:gd name="T37" fmla="*/ 62 h 70"/>
              <a:gd name="T38" fmla="*/ 75 w 112"/>
              <a:gd name="T39" fmla="*/ 55 h 70"/>
              <a:gd name="T40" fmla="*/ 84 w 112"/>
              <a:gd name="T41" fmla="*/ 51 h 70"/>
              <a:gd name="T42" fmla="*/ 94 w 112"/>
              <a:gd name="T43" fmla="*/ 46 h 70"/>
              <a:gd name="T44" fmla="*/ 99 w 112"/>
              <a:gd name="T45" fmla="*/ 41 h 70"/>
              <a:gd name="T46" fmla="*/ 104 w 112"/>
              <a:gd name="T47" fmla="*/ 38 h 70"/>
              <a:gd name="T48" fmla="*/ 109 w 112"/>
              <a:gd name="T49" fmla="*/ 29 h 70"/>
              <a:gd name="T50" fmla="*/ 112 w 112"/>
              <a:gd name="T51" fmla="*/ 18 h 70"/>
              <a:gd name="T52" fmla="*/ 110 w 112"/>
              <a:gd name="T53" fmla="*/ 8 h 70"/>
              <a:gd name="T54" fmla="*/ 104 w 112"/>
              <a:gd name="T55" fmla="*/ 0 h 70"/>
              <a:gd name="T56" fmla="*/ 104 w 112"/>
              <a:gd name="T57" fmla="*/ 2 h 70"/>
              <a:gd name="T58" fmla="*/ 100 w 112"/>
              <a:gd name="T59" fmla="*/ 5 h 70"/>
              <a:gd name="T60" fmla="*/ 96 w 112"/>
              <a:gd name="T61" fmla="*/ 8 h 70"/>
              <a:gd name="T62" fmla="*/ 88 w 112"/>
              <a:gd name="T63" fmla="*/ 13 h 70"/>
              <a:gd name="T64" fmla="*/ 78 w 112"/>
              <a:gd name="T65" fmla="*/ 17 h 70"/>
              <a:gd name="T66" fmla="*/ 65 w 112"/>
              <a:gd name="T67" fmla="*/ 21 h 70"/>
              <a:gd name="T68" fmla="*/ 47 w 112"/>
              <a:gd name="T69" fmla="*/ 25 h 70"/>
              <a:gd name="T70" fmla="*/ 28 w 112"/>
              <a:gd name="T71"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70">
                <a:moveTo>
                  <a:pt x="28" y="25"/>
                </a:moveTo>
                <a:lnTo>
                  <a:pt x="24" y="28"/>
                </a:lnTo>
                <a:lnTo>
                  <a:pt x="23" y="29"/>
                </a:lnTo>
                <a:lnTo>
                  <a:pt x="18" y="33"/>
                </a:lnTo>
                <a:lnTo>
                  <a:pt x="15" y="38"/>
                </a:lnTo>
                <a:lnTo>
                  <a:pt x="11" y="41"/>
                </a:lnTo>
                <a:lnTo>
                  <a:pt x="8" y="44"/>
                </a:lnTo>
                <a:lnTo>
                  <a:pt x="3" y="47"/>
                </a:lnTo>
                <a:lnTo>
                  <a:pt x="2" y="49"/>
                </a:lnTo>
                <a:lnTo>
                  <a:pt x="0" y="52"/>
                </a:lnTo>
                <a:lnTo>
                  <a:pt x="0" y="55"/>
                </a:lnTo>
                <a:lnTo>
                  <a:pt x="2" y="60"/>
                </a:lnTo>
                <a:lnTo>
                  <a:pt x="5" y="64"/>
                </a:lnTo>
                <a:lnTo>
                  <a:pt x="10" y="67"/>
                </a:lnTo>
                <a:lnTo>
                  <a:pt x="18" y="68"/>
                </a:lnTo>
                <a:lnTo>
                  <a:pt x="28" y="70"/>
                </a:lnTo>
                <a:lnTo>
                  <a:pt x="41" y="68"/>
                </a:lnTo>
                <a:lnTo>
                  <a:pt x="52" y="65"/>
                </a:lnTo>
                <a:lnTo>
                  <a:pt x="63" y="62"/>
                </a:lnTo>
                <a:lnTo>
                  <a:pt x="75" y="55"/>
                </a:lnTo>
                <a:lnTo>
                  <a:pt x="84" y="51"/>
                </a:lnTo>
                <a:lnTo>
                  <a:pt x="94" y="46"/>
                </a:lnTo>
                <a:lnTo>
                  <a:pt x="99" y="41"/>
                </a:lnTo>
                <a:lnTo>
                  <a:pt x="104" y="38"/>
                </a:lnTo>
                <a:lnTo>
                  <a:pt x="109" y="29"/>
                </a:lnTo>
                <a:lnTo>
                  <a:pt x="112" y="18"/>
                </a:lnTo>
                <a:lnTo>
                  <a:pt x="110" y="8"/>
                </a:lnTo>
                <a:lnTo>
                  <a:pt x="104" y="0"/>
                </a:lnTo>
                <a:lnTo>
                  <a:pt x="104" y="2"/>
                </a:lnTo>
                <a:lnTo>
                  <a:pt x="100" y="5"/>
                </a:lnTo>
                <a:lnTo>
                  <a:pt x="96" y="8"/>
                </a:lnTo>
                <a:lnTo>
                  <a:pt x="88" y="13"/>
                </a:lnTo>
                <a:lnTo>
                  <a:pt x="78" y="17"/>
                </a:lnTo>
                <a:lnTo>
                  <a:pt x="65" y="21"/>
                </a:lnTo>
                <a:lnTo>
                  <a:pt x="47" y="25"/>
                </a:lnTo>
                <a:lnTo>
                  <a:pt x="2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4" name="Freeform 34"/>
          <p:cNvSpPr>
            <a:spLocks/>
          </p:cNvSpPr>
          <p:nvPr/>
        </p:nvSpPr>
        <p:spPr bwMode="auto">
          <a:xfrm>
            <a:off x="6923088" y="2808223"/>
            <a:ext cx="177800" cy="111125"/>
          </a:xfrm>
          <a:custGeom>
            <a:avLst/>
            <a:gdLst>
              <a:gd name="T0" fmla="*/ 28 w 112"/>
              <a:gd name="T1" fmla="*/ 25 h 70"/>
              <a:gd name="T2" fmla="*/ 24 w 112"/>
              <a:gd name="T3" fmla="*/ 28 h 70"/>
              <a:gd name="T4" fmla="*/ 23 w 112"/>
              <a:gd name="T5" fmla="*/ 29 h 70"/>
              <a:gd name="T6" fmla="*/ 18 w 112"/>
              <a:gd name="T7" fmla="*/ 33 h 70"/>
              <a:gd name="T8" fmla="*/ 15 w 112"/>
              <a:gd name="T9" fmla="*/ 38 h 70"/>
              <a:gd name="T10" fmla="*/ 11 w 112"/>
              <a:gd name="T11" fmla="*/ 41 h 70"/>
              <a:gd name="T12" fmla="*/ 8 w 112"/>
              <a:gd name="T13" fmla="*/ 44 h 70"/>
              <a:gd name="T14" fmla="*/ 3 w 112"/>
              <a:gd name="T15" fmla="*/ 47 h 70"/>
              <a:gd name="T16" fmla="*/ 2 w 112"/>
              <a:gd name="T17" fmla="*/ 49 h 70"/>
              <a:gd name="T18" fmla="*/ 0 w 112"/>
              <a:gd name="T19" fmla="*/ 52 h 70"/>
              <a:gd name="T20" fmla="*/ 0 w 112"/>
              <a:gd name="T21" fmla="*/ 55 h 70"/>
              <a:gd name="T22" fmla="*/ 2 w 112"/>
              <a:gd name="T23" fmla="*/ 60 h 70"/>
              <a:gd name="T24" fmla="*/ 5 w 112"/>
              <a:gd name="T25" fmla="*/ 64 h 70"/>
              <a:gd name="T26" fmla="*/ 10 w 112"/>
              <a:gd name="T27" fmla="*/ 67 h 70"/>
              <a:gd name="T28" fmla="*/ 18 w 112"/>
              <a:gd name="T29" fmla="*/ 68 h 70"/>
              <a:gd name="T30" fmla="*/ 28 w 112"/>
              <a:gd name="T31" fmla="*/ 70 h 70"/>
              <a:gd name="T32" fmla="*/ 41 w 112"/>
              <a:gd name="T33" fmla="*/ 68 h 70"/>
              <a:gd name="T34" fmla="*/ 52 w 112"/>
              <a:gd name="T35" fmla="*/ 65 h 70"/>
              <a:gd name="T36" fmla="*/ 63 w 112"/>
              <a:gd name="T37" fmla="*/ 62 h 70"/>
              <a:gd name="T38" fmla="*/ 75 w 112"/>
              <a:gd name="T39" fmla="*/ 55 h 70"/>
              <a:gd name="T40" fmla="*/ 84 w 112"/>
              <a:gd name="T41" fmla="*/ 51 h 70"/>
              <a:gd name="T42" fmla="*/ 94 w 112"/>
              <a:gd name="T43" fmla="*/ 46 h 70"/>
              <a:gd name="T44" fmla="*/ 99 w 112"/>
              <a:gd name="T45" fmla="*/ 41 h 70"/>
              <a:gd name="T46" fmla="*/ 104 w 112"/>
              <a:gd name="T47" fmla="*/ 38 h 70"/>
              <a:gd name="T48" fmla="*/ 109 w 112"/>
              <a:gd name="T49" fmla="*/ 29 h 70"/>
              <a:gd name="T50" fmla="*/ 112 w 112"/>
              <a:gd name="T51" fmla="*/ 18 h 70"/>
              <a:gd name="T52" fmla="*/ 110 w 112"/>
              <a:gd name="T53" fmla="*/ 8 h 70"/>
              <a:gd name="T54" fmla="*/ 104 w 112"/>
              <a:gd name="T55" fmla="*/ 0 h 70"/>
              <a:gd name="T56" fmla="*/ 104 w 112"/>
              <a:gd name="T57" fmla="*/ 2 h 70"/>
              <a:gd name="T58" fmla="*/ 100 w 112"/>
              <a:gd name="T59" fmla="*/ 5 h 70"/>
              <a:gd name="T60" fmla="*/ 96 w 112"/>
              <a:gd name="T61" fmla="*/ 8 h 70"/>
              <a:gd name="T62" fmla="*/ 88 w 112"/>
              <a:gd name="T63" fmla="*/ 13 h 70"/>
              <a:gd name="T64" fmla="*/ 78 w 112"/>
              <a:gd name="T65" fmla="*/ 17 h 70"/>
              <a:gd name="T66" fmla="*/ 65 w 112"/>
              <a:gd name="T67" fmla="*/ 21 h 70"/>
              <a:gd name="T68" fmla="*/ 47 w 112"/>
              <a:gd name="T69" fmla="*/ 25 h 70"/>
              <a:gd name="T70" fmla="*/ 28 w 112"/>
              <a:gd name="T71"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70">
                <a:moveTo>
                  <a:pt x="28" y="25"/>
                </a:moveTo>
                <a:lnTo>
                  <a:pt x="24" y="28"/>
                </a:lnTo>
                <a:lnTo>
                  <a:pt x="23" y="29"/>
                </a:lnTo>
                <a:lnTo>
                  <a:pt x="18" y="33"/>
                </a:lnTo>
                <a:lnTo>
                  <a:pt x="15" y="38"/>
                </a:lnTo>
                <a:lnTo>
                  <a:pt x="11" y="41"/>
                </a:lnTo>
                <a:lnTo>
                  <a:pt x="8" y="44"/>
                </a:lnTo>
                <a:lnTo>
                  <a:pt x="3" y="47"/>
                </a:lnTo>
                <a:lnTo>
                  <a:pt x="2" y="49"/>
                </a:lnTo>
                <a:lnTo>
                  <a:pt x="0" y="52"/>
                </a:lnTo>
                <a:lnTo>
                  <a:pt x="0" y="55"/>
                </a:lnTo>
                <a:lnTo>
                  <a:pt x="2" y="60"/>
                </a:lnTo>
                <a:lnTo>
                  <a:pt x="5" y="64"/>
                </a:lnTo>
                <a:lnTo>
                  <a:pt x="10" y="67"/>
                </a:lnTo>
                <a:lnTo>
                  <a:pt x="18" y="68"/>
                </a:lnTo>
                <a:lnTo>
                  <a:pt x="28" y="70"/>
                </a:lnTo>
                <a:lnTo>
                  <a:pt x="41" y="68"/>
                </a:lnTo>
                <a:lnTo>
                  <a:pt x="52" y="65"/>
                </a:lnTo>
                <a:lnTo>
                  <a:pt x="63" y="62"/>
                </a:lnTo>
                <a:lnTo>
                  <a:pt x="75" y="55"/>
                </a:lnTo>
                <a:lnTo>
                  <a:pt x="84" y="51"/>
                </a:lnTo>
                <a:lnTo>
                  <a:pt x="94" y="46"/>
                </a:lnTo>
                <a:lnTo>
                  <a:pt x="99" y="41"/>
                </a:lnTo>
                <a:lnTo>
                  <a:pt x="104" y="38"/>
                </a:lnTo>
                <a:lnTo>
                  <a:pt x="109" y="29"/>
                </a:lnTo>
                <a:lnTo>
                  <a:pt x="112" y="18"/>
                </a:lnTo>
                <a:lnTo>
                  <a:pt x="110" y="8"/>
                </a:lnTo>
                <a:lnTo>
                  <a:pt x="104" y="0"/>
                </a:lnTo>
                <a:lnTo>
                  <a:pt x="104" y="2"/>
                </a:lnTo>
                <a:lnTo>
                  <a:pt x="100" y="5"/>
                </a:lnTo>
                <a:lnTo>
                  <a:pt x="96" y="8"/>
                </a:lnTo>
                <a:lnTo>
                  <a:pt x="88" y="13"/>
                </a:lnTo>
                <a:lnTo>
                  <a:pt x="78" y="17"/>
                </a:lnTo>
                <a:lnTo>
                  <a:pt x="65" y="21"/>
                </a:lnTo>
                <a:lnTo>
                  <a:pt x="47" y="25"/>
                </a:lnTo>
                <a:lnTo>
                  <a:pt x="28" y="25"/>
                </a:lnTo>
              </a:path>
            </a:pathLst>
          </a:custGeom>
          <a:solidFill>
            <a:srgbClr val="777777"/>
          </a:solidFill>
          <a:ln w="0">
            <a:solidFill>
              <a:srgbClr val="000000"/>
            </a:solidFill>
            <a:prstDash val="solid"/>
            <a:round/>
            <a:headEnd/>
            <a:tailEnd/>
          </a:ln>
        </p:spPr>
        <p:txBody>
          <a:bodyPr/>
          <a:lstStyle/>
          <a:p>
            <a:endParaRPr lang="zh-CN" altLang="en-US"/>
          </a:p>
        </p:txBody>
      </p:sp>
      <p:sp>
        <p:nvSpPr>
          <p:cNvPr id="138275" name="Freeform 35"/>
          <p:cNvSpPr>
            <a:spLocks/>
          </p:cNvSpPr>
          <p:nvPr/>
        </p:nvSpPr>
        <p:spPr bwMode="auto">
          <a:xfrm>
            <a:off x="6831013" y="1298510"/>
            <a:ext cx="171450" cy="171450"/>
          </a:xfrm>
          <a:custGeom>
            <a:avLst/>
            <a:gdLst>
              <a:gd name="T0" fmla="*/ 108 w 108"/>
              <a:gd name="T1" fmla="*/ 44 h 108"/>
              <a:gd name="T2" fmla="*/ 105 w 108"/>
              <a:gd name="T3" fmla="*/ 34 h 108"/>
              <a:gd name="T4" fmla="*/ 97 w 108"/>
              <a:gd name="T5" fmla="*/ 34 h 108"/>
              <a:gd name="T6" fmla="*/ 94 w 108"/>
              <a:gd name="T7" fmla="*/ 39 h 108"/>
              <a:gd name="T8" fmla="*/ 92 w 108"/>
              <a:gd name="T9" fmla="*/ 32 h 108"/>
              <a:gd name="T10" fmla="*/ 87 w 108"/>
              <a:gd name="T11" fmla="*/ 19 h 108"/>
              <a:gd name="T12" fmla="*/ 81 w 108"/>
              <a:gd name="T13" fmla="*/ 8 h 108"/>
              <a:gd name="T14" fmla="*/ 71 w 108"/>
              <a:gd name="T15" fmla="*/ 1 h 108"/>
              <a:gd name="T16" fmla="*/ 60 w 108"/>
              <a:gd name="T17" fmla="*/ 0 h 108"/>
              <a:gd name="T18" fmla="*/ 45 w 108"/>
              <a:gd name="T19" fmla="*/ 1 h 108"/>
              <a:gd name="T20" fmla="*/ 32 w 108"/>
              <a:gd name="T21" fmla="*/ 5 h 108"/>
              <a:gd name="T22" fmla="*/ 19 w 108"/>
              <a:gd name="T23" fmla="*/ 6 h 108"/>
              <a:gd name="T24" fmla="*/ 14 w 108"/>
              <a:gd name="T25" fmla="*/ 19 h 108"/>
              <a:gd name="T26" fmla="*/ 6 w 108"/>
              <a:gd name="T27" fmla="*/ 35 h 108"/>
              <a:gd name="T28" fmla="*/ 3 w 108"/>
              <a:gd name="T29" fmla="*/ 35 h 108"/>
              <a:gd name="T30" fmla="*/ 0 w 108"/>
              <a:gd name="T31" fmla="*/ 40 h 108"/>
              <a:gd name="T32" fmla="*/ 1 w 108"/>
              <a:gd name="T33" fmla="*/ 45 h 108"/>
              <a:gd name="T34" fmla="*/ 5 w 108"/>
              <a:gd name="T35" fmla="*/ 61 h 108"/>
              <a:gd name="T36" fmla="*/ 11 w 108"/>
              <a:gd name="T37" fmla="*/ 76 h 108"/>
              <a:gd name="T38" fmla="*/ 16 w 108"/>
              <a:gd name="T39" fmla="*/ 87 h 108"/>
              <a:gd name="T40" fmla="*/ 23 w 108"/>
              <a:gd name="T41" fmla="*/ 97 h 108"/>
              <a:gd name="T42" fmla="*/ 32 w 108"/>
              <a:gd name="T43" fmla="*/ 104 h 108"/>
              <a:gd name="T44" fmla="*/ 44 w 108"/>
              <a:gd name="T45" fmla="*/ 108 h 108"/>
              <a:gd name="T46" fmla="*/ 55 w 108"/>
              <a:gd name="T47" fmla="*/ 108 h 108"/>
              <a:gd name="T48" fmla="*/ 66 w 108"/>
              <a:gd name="T49" fmla="*/ 104 h 108"/>
              <a:gd name="T50" fmla="*/ 73 w 108"/>
              <a:gd name="T51" fmla="*/ 95 h 108"/>
              <a:gd name="T52" fmla="*/ 81 w 108"/>
              <a:gd name="T53" fmla="*/ 86 h 108"/>
              <a:gd name="T54" fmla="*/ 84 w 108"/>
              <a:gd name="T55" fmla="*/ 84 h 108"/>
              <a:gd name="T56" fmla="*/ 82 w 108"/>
              <a:gd name="T57" fmla="*/ 97 h 108"/>
              <a:gd name="T58" fmla="*/ 97 w 108"/>
              <a:gd name="T59" fmla="*/ 91 h 108"/>
              <a:gd name="T60" fmla="*/ 95 w 108"/>
              <a:gd name="T61" fmla="*/ 74 h 108"/>
              <a:gd name="T62" fmla="*/ 94 w 108"/>
              <a:gd name="T63" fmla="*/ 58 h 108"/>
              <a:gd name="T64" fmla="*/ 95 w 108"/>
              <a:gd name="T65" fmla="*/ 61 h 108"/>
              <a:gd name="T66" fmla="*/ 100 w 108"/>
              <a:gd name="T67" fmla="*/ 61 h 108"/>
              <a:gd name="T68" fmla="*/ 105 w 108"/>
              <a:gd name="T6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08">
                <a:moveTo>
                  <a:pt x="108" y="45"/>
                </a:moveTo>
                <a:lnTo>
                  <a:pt x="108" y="44"/>
                </a:lnTo>
                <a:lnTo>
                  <a:pt x="107" y="37"/>
                </a:lnTo>
                <a:lnTo>
                  <a:pt x="105" y="34"/>
                </a:lnTo>
                <a:lnTo>
                  <a:pt x="100" y="32"/>
                </a:lnTo>
                <a:lnTo>
                  <a:pt x="97" y="34"/>
                </a:lnTo>
                <a:lnTo>
                  <a:pt x="94" y="35"/>
                </a:lnTo>
                <a:lnTo>
                  <a:pt x="94" y="39"/>
                </a:lnTo>
                <a:lnTo>
                  <a:pt x="94" y="40"/>
                </a:lnTo>
                <a:lnTo>
                  <a:pt x="92" y="32"/>
                </a:lnTo>
                <a:lnTo>
                  <a:pt x="90" y="26"/>
                </a:lnTo>
                <a:lnTo>
                  <a:pt x="87" y="19"/>
                </a:lnTo>
                <a:lnTo>
                  <a:pt x="86" y="13"/>
                </a:lnTo>
                <a:lnTo>
                  <a:pt x="81" y="8"/>
                </a:lnTo>
                <a:lnTo>
                  <a:pt x="74" y="5"/>
                </a:lnTo>
                <a:lnTo>
                  <a:pt x="71" y="1"/>
                </a:lnTo>
                <a:lnTo>
                  <a:pt x="66" y="0"/>
                </a:lnTo>
                <a:lnTo>
                  <a:pt x="60" y="0"/>
                </a:lnTo>
                <a:lnTo>
                  <a:pt x="52" y="0"/>
                </a:lnTo>
                <a:lnTo>
                  <a:pt x="45" y="1"/>
                </a:lnTo>
                <a:lnTo>
                  <a:pt x="39" y="1"/>
                </a:lnTo>
                <a:lnTo>
                  <a:pt x="32" y="5"/>
                </a:lnTo>
                <a:lnTo>
                  <a:pt x="26" y="6"/>
                </a:lnTo>
                <a:lnTo>
                  <a:pt x="19" y="6"/>
                </a:lnTo>
                <a:lnTo>
                  <a:pt x="14" y="6"/>
                </a:lnTo>
                <a:lnTo>
                  <a:pt x="14" y="19"/>
                </a:lnTo>
                <a:lnTo>
                  <a:pt x="10" y="29"/>
                </a:lnTo>
                <a:lnTo>
                  <a:pt x="6" y="35"/>
                </a:lnTo>
                <a:lnTo>
                  <a:pt x="5" y="37"/>
                </a:lnTo>
                <a:lnTo>
                  <a:pt x="3" y="35"/>
                </a:lnTo>
                <a:lnTo>
                  <a:pt x="1" y="37"/>
                </a:lnTo>
                <a:lnTo>
                  <a:pt x="0" y="40"/>
                </a:lnTo>
                <a:lnTo>
                  <a:pt x="0" y="44"/>
                </a:lnTo>
                <a:lnTo>
                  <a:pt x="1" y="45"/>
                </a:lnTo>
                <a:lnTo>
                  <a:pt x="3" y="53"/>
                </a:lnTo>
                <a:lnTo>
                  <a:pt x="5" y="61"/>
                </a:lnTo>
                <a:lnTo>
                  <a:pt x="8" y="69"/>
                </a:lnTo>
                <a:lnTo>
                  <a:pt x="11" y="76"/>
                </a:lnTo>
                <a:lnTo>
                  <a:pt x="14" y="84"/>
                </a:lnTo>
                <a:lnTo>
                  <a:pt x="16" y="87"/>
                </a:lnTo>
                <a:lnTo>
                  <a:pt x="19" y="92"/>
                </a:lnTo>
                <a:lnTo>
                  <a:pt x="23" y="97"/>
                </a:lnTo>
                <a:lnTo>
                  <a:pt x="27" y="100"/>
                </a:lnTo>
                <a:lnTo>
                  <a:pt x="32" y="104"/>
                </a:lnTo>
                <a:lnTo>
                  <a:pt x="37" y="107"/>
                </a:lnTo>
                <a:lnTo>
                  <a:pt x="44" y="108"/>
                </a:lnTo>
                <a:lnTo>
                  <a:pt x="48" y="108"/>
                </a:lnTo>
                <a:lnTo>
                  <a:pt x="55" y="108"/>
                </a:lnTo>
                <a:lnTo>
                  <a:pt x="60" y="107"/>
                </a:lnTo>
                <a:lnTo>
                  <a:pt x="66" y="104"/>
                </a:lnTo>
                <a:lnTo>
                  <a:pt x="69" y="99"/>
                </a:lnTo>
                <a:lnTo>
                  <a:pt x="73" y="95"/>
                </a:lnTo>
                <a:lnTo>
                  <a:pt x="76" y="91"/>
                </a:lnTo>
                <a:lnTo>
                  <a:pt x="81" y="86"/>
                </a:lnTo>
                <a:lnTo>
                  <a:pt x="82" y="81"/>
                </a:lnTo>
                <a:lnTo>
                  <a:pt x="84" y="84"/>
                </a:lnTo>
                <a:lnTo>
                  <a:pt x="84" y="91"/>
                </a:lnTo>
                <a:lnTo>
                  <a:pt x="82" y="97"/>
                </a:lnTo>
                <a:lnTo>
                  <a:pt x="81" y="102"/>
                </a:lnTo>
                <a:lnTo>
                  <a:pt x="97" y="91"/>
                </a:lnTo>
                <a:lnTo>
                  <a:pt x="97" y="79"/>
                </a:lnTo>
                <a:lnTo>
                  <a:pt x="95" y="74"/>
                </a:lnTo>
                <a:lnTo>
                  <a:pt x="94" y="66"/>
                </a:lnTo>
                <a:lnTo>
                  <a:pt x="94" y="58"/>
                </a:lnTo>
                <a:lnTo>
                  <a:pt x="94" y="58"/>
                </a:lnTo>
                <a:lnTo>
                  <a:pt x="95" y="61"/>
                </a:lnTo>
                <a:lnTo>
                  <a:pt x="97" y="63"/>
                </a:lnTo>
                <a:lnTo>
                  <a:pt x="100" y="61"/>
                </a:lnTo>
                <a:lnTo>
                  <a:pt x="103" y="57"/>
                </a:lnTo>
                <a:lnTo>
                  <a:pt x="105" y="50"/>
                </a:lnTo>
                <a:lnTo>
                  <a:pt x="108" y="45"/>
                </a:lnTo>
                <a:close/>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6" name="Freeform 36"/>
          <p:cNvSpPr>
            <a:spLocks/>
          </p:cNvSpPr>
          <p:nvPr/>
        </p:nvSpPr>
        <p:spPr bwMode="auto">
          <a:xfrm>
            <a:off x="6831013" y="1298510"/>
            <a:ext cx="171450" cy="171450"/>
          </a:xfrm>
          <a:custGeom>
            <a:avLst/>
            <a:gdLst>
              <a:gd name="T0" fmla="*/ 108 w 108"/>
              <a:gd name="T1" fmla="*/ 44 h 108"/>
              <a:gd name="T2" fmla="*/ 105 w 108"/>
              <a:gd name="T3" fmla="*/ 34 h 108"/>
              <a:gd name="T4" fmla="*/ 97 w 108"/>
              <a:gd name="T5" fmla="*/ 34 h 108"/>
              <a:gd name="T6" fmla="*/ 94 w 108"/>
              <a:gd name="T7" fmla="*/ 39 h 108"/>
              <a:gd name="T8" fmla="*/ 92 w 108"/>
              <a:gd name="T9" fmla="*/ 32 h 108"/>
              <a:gd name="T10" fmla="*/ 87 w 108"/>
              <a:gd name="T11" fmla="*/ 19 h 108"/>
              <a:gd name="T12" fmla="*/ 81 w 108"/>
              <a:gd name="T13" fmla="*/ 8 h 108"/>
              <a:gd name="T14" fmla="*/ 71 w 108"/>
              <a:gd name="T15" fmla="*/ 1 h 108"/>
              <a:gd name="T16" fmla="*/ 60 w 108"/>
              <a:gd name="T17" fmla="*/ 0 h 108"/>
              <a:gd name="T18" fmla="*/ 45 w 108"/>
              <a:gd name="T19" fmla="*/ 1 h 108"/>
              <a:gd name="T20" fmla="*/ 32 w 108"/>
              <a:gd name="T21" fmla="*/ 5 h 108"/>
              <a:gd name="T22" fmla="*/ 19 w 108"/>
              <a:gd name="T23" fmla="*/ 6 h 108"/>
              <a:gd name="T24" fmla="*/ 14 w 108"/>
              <a:gd name="T25" fmla="*/ 19 h 108"/>
              <a:gd name="T26" fmla="*/ 6 w 108"/>
              <a:gd name="T27" fmla="*/ 35 h 108"/>
              <a:gd name="T28" fmla="*/ 3 w 108"/>
              <a:gd name="T29" fmla="*/ 35 h 108"/>
              <a:gd name="T30" fmla="*/ 0 w 108"/>
              <a:gd name="T31" fmla="*/ 40 h 108"/>
              <a:gd name="T32" fmla="*/ 1 w 108"/>
              <a:gd name="T33" fmla="*/ 45 h 108"/>
              <a:gd name="T34" fmla="*/ 5 w 108"/>
              <a:gd name="T35" fmla="*/ 61 h 108"/>
              <a:gd name="T36" fmla="*/ 11 w 108"/>
              <a:gd name="T37" fmla="*/ 76 h 108"/>
              <a:gd name="T38" fmla="*/ 16 w 108"/>
              <a:gd name="T39" fmla="*/ 87 h 108"/>
              <a:gd name="T40" fmla="*/ 23 w 108"/>
              <a:gd name="T41" fmla="*/ 97 h 108"/>
              <a:gd name="T42" fmla="*/ 32 w 108"/>
              <a:gd name="T43" fmla="*/ 104 h 108"/>
              <a:gd name="T44" fmla="*/ 44 w 108"/>
              <a:gd name="T45" fmla="*/ 108 h 108"/>
              <a:gd name="T46" fmla="*/ 55 w 108"/>
              <a:gd name="T47" fmla="*/ 108 h 108"/>
              <a:gd name="T48" fmla="*/ 66 w 108"/>
              <a:gd name="T49" fmla="*/ 104 h 108"/>
              <a:gd name="T50" fmla="*/ 73 w 108"/>
              <a:gd name="T51" fmla="*/ 95 h 108"/>
              <a:gd name="T52" fmla="*/ 81 w 108"/>
              <a:gd name="T53" fmla="*/ 86 h 108"/>
              <a:gd name="T54" fmla="*/ 84 w 108"/>
              <a:gd name="T55" fmla="*/ 84 h 108"/>
              <a:gd name="T56" fmla="*/ 82 w 108"/>
              <a:gd name="T57" fmla="*/ 97 h 108"/>
              <a:gd name="T58" fmla="*/ 97 w 108"/>
              <a:gd name="T59" fmla="*/ 91 h 108"/>
              <a:gd name="T60" fmla="*/ 95 w 108"/>
              <a:gd name="T61" fmla="*/ 74 h 108"/>
              <a:gd name="T62" fmla="*/ 94 w 108"/>
              <a:gd name="T63" fmla="*/ 58 h 108"/>
              <a:gd name="T64" fmla="*/ 95 w 108"/>
              <a:gd name="T65" fmla="*/ 61 h 108"/>
              <a:gd name="T66" fmla="*/ 100 w 108"/>
              <a:gd name="T67" fmla="*/ 61 h 108"/>
              <a:gd name="T68" fmla="*/ 105 w 108"/>
              <a:gd name="T6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08">
                <a:moveTo>
                  <a:pt x="108" y="45"/>
                </a:moveTo>
                <a:lnTo>
                  <a:pt x="108" y="44"/>
                </a:lnTo>
                <a:lnTo>
                  <a:pt x="107" y="37"/>
                </a:lnTo>
                <a:lnTo>
                  <a:pt x="105" y="34"/>
                </a:lnTo>
                <a:lnTo>
                  <a:pt x="100" y="32"/>
                </a:lnTo>
                <a:lnTo>
                  <a:pt x="97" y="34"/>
                </a:lnTo>
                <a:lnTo>
                  <a:pt x="94" y="35"/>
                </a:lnTo>
                <a:lnTo>
                  <a:pt x="94" y="39"/>
                </a:lnTo>
                <a:lnTo>
                  <a:pt x="94" y="40"/>
                </a:lnTo>
                <a:lnTo>
                  <a:pt x="92" y="32"/>
                </a:lnTo>
                <a:lnTo>
                  <a:pt x="90" y="26"/>
                </a:lnTo>
                <a:lnTo>
                  <a:pt x="87" y="19"/>
                </a:lnTo>
                <a:lnTo>
                  <a:pt x="86" y="13"/>
                </a:lnTo>
                <a:lnTo>
                  <a:pt x="81" y="8"/>
                </a:lnTo>
                <a:lnTo>
                  <a:pt x="74" y="5"/>
                </a:lnTo>
                <a:lnTo>
                  <a:pt x="71" y="1"/>
                </a:lnTo>
                <a:lnTo>
                  <a:pt x="66" y="0"/>
                </a:lnTo>
                <a:lnTo>
                  <a:pt x="60" y="0"/>
                </a:lnTo>
                <a:lnTo>
                  <a:pt x="52" y="0"/>
                </a:lnTo>
                <a:lnTo>
                  <a:pt x="45" y="1"/>
                </a:lnTo>
                <a:lnTo>
                  <a:pt x="39" y="1"/>
                </a:lnTo>
                <a:lnTo>
                  <a:pt x="32" y="5"/>
                </a:lnTo>
                <a:lnTo>
                  <a:pt x="26" y="6"/>
                </a:lnTo>
                <a:lnTo>
                  <a:pt x="19" y="6"/>
                </a:lnTo>
                <a:lnTo>
                  <a:pt x="14" y="6"/>
                </a:lnTo>
                <a:lnTo>
                  <a:pt x="14" y="19"/>
                </a:lnTo>
                <a:lnTo>
                  <a:pt x="10" y="29"/>
                </a:lnTo>
                <a:lnTo>
                  <a:pt x="6" y="35"/>
                </a:lnTo>
                <a:lnTo>
                  <a:pt x="5" y="37"/>
                </a:lnTo>
                <a:lnTo>
                  <a:pt x="3" y="35"/>
                </a:lnTo>
                <a:lnTo>
                  <a:pt x="1" y="37"/>
                </a:lnTo>
                <a:lnTo>
                  <a:pt x="0" y="40"/>
                </a:lnTo>
                <a:lnTo>
                  <a:pt x="0" y="44"/>
                </a:lnTo>
                <a:lnTo>
                  <a:pt x="1" y="45"/>
                </a:lnTo>
                <a:lnTo>
                  <a:pt x="3" y="53"/>
                </a:lnTo>
                <a:lnTo>
                  <a:pt x="5" y="61"/>
                </a:lnTo>
                <a:lnTo>
                  <a:pt x="8" y="69"/>
                </a:lnTo>
                <a:lnTo>
                  <a:pt x="11" y="76"/>
                </a:lnTo>
                <a:lnTo>
                  <a:pt x="14" y="84"/>
                </a:lnTo>
                <a:lnTo>
                  <a:pt x="16" y="87"/>
                </a:lnTo>
                <a:lnTo>
                  <a:pt x="19" y="92"/>
                </a:lnTo>
                <a:lnTo>
                  <a:pt x="23" y="97"/>
                </a:lnTo>
                <a:lnTo>
                  <a:pt x="27" y="100"/>
                </a:lnTo>
                <a:lnTo>
                  <a:pt x="32" y="104"/>
                </a:lnTo>
                <a:lnTo>
                  <a:pt x="37" y="107"/>
                </a:lnTo>
                <a:lnTo>
                  <a:pt x="44" y="108"/>
                </a:lnTo>
                <a:lnTo>
                  <a:pt x="48" y="108"/>
                </a:lnTo>
                <a:lnTo>
                  <a:pt x="55" y="108"/>
                </a:lnTo>
                <a:lnTo>
                  <a:pt x="60" y="107"/>
                </a:lnTo>
                <a:lnTo>
                  <a:pt x="66" y="104"/>
                </a:lnTo>
                <a:lnTo>
                  <a:pt x="69" y="99"/>
                </a:lnTo>
                <a:lnTo>
                  <a:pt x="73" y="95"/>
                </a:lnTo>
                <a:lnTo>
                  <a:pt x="76" y="91"/>
                </a:lnTo>
                <a:lnTo>
                  <a:pt x="81" y="86"/>
                </a:lnTo>
                <a:lnTo>
                  <a:pt x="82" y="81"/>
                </a:lnTo>
                <a:lnTo>
                  <a:pt x="84" y="84"/>
                </a:lnTo>
                <a:lnTo>
                  <a:pt x="84" y="91"/>
                </a:lnTo>
                <a:lnTo>
                  <a:pt x="82" y="97"/>
                </a:lnTo>
                <a:lnTo>
                  <a:pt x="81" y="102"/>
                </a:lnTo>
                <a:lnTo>
                  <a:pt x="97" y="91"/>
                </a:lnTo>
                <a:lnTo>
                  <a:pt x="97" y="79"/>
                </a:lnTo>
                <a:lnTo>
                  <a:pt x="95" y="74"/>
                </a:lnTo>
                <a:lnTo>
                  <a:pt x="94" y="66"/>
                </a:lnTo>
                <a:lnTo>
                  <a:pt x="94" y="58"/>
                </a:lnTo>
                <a:lnTo>
                  <a:pt x="94" y="58"/>
                </a:lnTo>
                <a:lnTo>
                  <a:pt x="95" y="61"/>
                </a:lnTo>
                <a:lnTo>
                  <a:pt x="97" y="63"/>
                </a:lnTo>
                <a:lnTo>
                  <a:pt x="100" y="61"/>
                </a:lnTo>
                <a:lnTo>
                  <a:pt x="103" y="57"/>
                </a:lnTo>
                <a:lnTo>
                  <a:pt x="105" y="50"/>
                </a:lnTo>
                <a:lnTo>
                  <a:pt x="108" y="4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77" name="Freeform 37"/>
          <p:cNvSpPr>
            <a:spLocks/>
          </p:cNvSpPr>
          <p:nvPr/>
        </p:nvSpPr>
        <p:spPr bwMode="auto">
          <a:xfrm>
            <a:off x="6657975" y="1782698"/>
            <a:ext cx="147638" cy="79375"/>
          </a:xfrm>
          <a:custGeom>
            <a:avLst/>
            <a:gdLst>
              <a:gd name="T0" fmla="*/ 86 w 93"/>
              <a:gd name="T1" fmla="*/ 9 h 50"/>
              <a:gd name="T2" fmla="*/ 76 w 93"/>
              <a:gd name="T3" fmla="*/ 1 h 50"/>
              <a:gd name="T4" fmla="*/ 67 w 93"/>
              <a:gd name="T5" fmla="*/ 0 h 50"/>
              <a:gd name="T6" fmla="*/ 59 w 93"/>
              <a:gd name="T7" fmla="*/ 3 h 50"/>
              <a:gd name="T8" fmla="*/ 49 w 93"/>
              <a:gd name="T9" fmla="*/ 4 h 50"/>
              <a:gd name="T10" fmla="*/ 43 w 93"/>
              <a:gd name="T11" fmla="*/ 4 h 50"/>
              <a:gd name="T12" fmla="*/ 36 w 93"/>
              <a:gd name="T13" fmla="*/ 3 h 50"/>
              <a:gd name="T14" fmla="*/ 31 w 93"/>
              <a:gd name="T15" fmla="*/ 1 h 50"/>
              <a:gd name="T16" fmla="*/ 26 w 93"/>
              <a:gd name="T17" fmla="*/ 0 h 50"/>
              <a:gd name="T18" fmla="*/ 13 w 93"/>
              <a:gd name="T19" fmla="*/ 3 h 50"/>
              <a:gd name="T20" fmla="*/ 17 w 93"/>
              <a:gd name="T21" fmla="*/ 8 h 50"/>
              <a:gd name="T22" fmla="*/ 23 w 93"/>
              <a:gd name="T23" fmla="*/ 11 h 50"/>
              <a:gd name="T24" fmla="*/ 31 w 93"/>
              <a:gd name="T25" fmla="*/ 14 h 50"/>
              <a:gd name="T26" fmla="*/ 38 w 93"/>
              <a:gd name="T27" fmla="*/ 17 h 50"/>
              <a:gd name="T28" fmla="*/ 44 w 93"/>
              <a:gd name="T29" fmla="*/ 21 h 50"/>
              <a:gd name="T30" fmla="*/ 51 w 93"/>
              <a:gd name="T31" fmla="*/ 21 h 50"/>
              <a:gd name="T32" fmla="*/ 57 w 93"/>
              <a:gd name="T33" fmla="*/ 21 h 50"/>
              <a:gd name="T34" fmla="*/ 60 w 93"/>
              <a:gd name="T35" fmla="*/ 22 h 50"/>
              <a:gd name="T36" fmla="*/ 57 w 93"/>
              <a:gd name="T37" fmla="*/ 25 h 50"/>
              <a:gd name="T38" fmla="*/ 55 w 93"/>
              <a:gd name="T39" fmla="*/ 29 h 50"/>
              <a:gd name="T40" fmla="*/ 49 w 93"/>
              <a:gd name="T41" fmla="*/ 32 h 50"/>
              <a:gd name="T42" fmla="*/ 41 w 93"/>
              <a:gd name="T43" fmla="*/ 32 h 50"/>
              <a:gd name="T44" fmla="*/ 31 w 93"/>
              <a:gd name="T45" fmla="*/ 30 h 50"/>
              <a:gd name="T46" fmla="*/ 25 w 93"/>
              <a:gd name="T47" fmla="*/ 27 h 50"/>
              <a:gd name="T48" fmla="*/ 15 w 93"/>
              <a:gd name="T49" fmla="*/ 21 h 50"/>
              <a:gd name="T50" fmla="*/ 7 w 93"/>
              <a:gd name="T51" fmla="*/ 14 h 50"/>
              <a:gd name="T52" fmla="*/ 0 w 93"/>
              <a:gd name="T53" fmla="*/ 21 h 50"/>
              <a:gd name="T54" fmla="*/ 5 w 93"/>
              <a:gd name="T55" fmla="*/ 29 h 50"/>
              <a:gd name="T56" fmla="*/ 17 w 93"/>
              <a:gd name="T57" fmla="*/ 37 h 50"/>
              <a:gd name="T58" fmla="*/ 20 w 93"/>
              <a:gd name="T59" fmla="*/ 38 h 50"/>
              <a:gd name="T60" fmla="*/ 23 w 93"/>
              <a:gd name="T61" fmla="*/ 43 h 50"/>
              <a:gd name="T62" fmla="*/ 31 w 93"/>
              <a:gd name="T63" fmla="*/ 47 h 50"/>
              <a:gd name="T64" fmla="*/ 43 w 93"/>
              <a:gd name="T65" fmla="*/ 48 h 50"/>
              <a:gd name="T66" fmla="*/ 55 w 93"/>
              <a:gd name="T67" fmla="*/ 50 h 50"/>
              <a:gd name="T68" fmla="*/ 65 w 93"/>
              <a:gd name="T69" fmla="*/ 50 h 50"/>
              <a:gd name="T70" fmla="*/ 68 w 93"/>
              <a:gd name="T71" fmla="*/ 47 h 50"/>
              <a:gd name="T72" fmla="*/ 73 w 93"/>
              <a:gd name="T73" fmla="*/ 47 h 50"/>
              <a:gd name="T74" fmla="*/ 88 w 93"/>
              <a:gd name="T7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3" h="50">
                <a:moveTo>
                  <a:pt x="93" y="11"/>
                </a:moveTo>
                <a:lnTo>
                  <a:pt x="86" y="9"/>
                </a:lnTo>
                <a:lnTo>
                  <a:pt x="80" y="3"/>
                </a:lnTo>
                <a:lnTo>
                  <a:pt x="76" y="1"/>
                </a:lnTo>
                <a:lnTo>
                  <a:pt x="72" y="0"/>
                </a:lnTo>
                <a:lnTo>
                  <a:pt x="67" y="0"/>
                </a:lnTo>
                <a:lnTo>
                  <a:pt x="64" y="0"/>
                </a:lnTo>
                <a:lnTo>
                  <a:pt x="59" y="3"/>
                </a:lnTo>
                <a:lnTo>
                  <a:pt x="54" y="4"/>
                </a:lnTo>
                <a:lnTo>
                  <a:pt x="49" y="4"/>
                </a:lnTo>
                <a:lnTo>
                  <a:pt x="46" y="4"/>
                </a:lnTo>
                <a:lnTo>
                  <a:pt x="43" y="4"/>
                </a:lnTo>
                <a:lnTo>
                  <a:pt x="39" y="4"/>
                </a:lnTo>
                <a:lnTo>
                  <a:pt x="36" y="3"/>
                </a:lnTo>
                <a:lnTo>
                  <a:pt x="33" y="3"/>
                </a:lnTo>
                <a:lnTo>
                  <a:pt x="31" y="1"/>
                </a:lnTo>
                <a:lnTo>
                  <a:pt x="28" y="1"/>
                </a:lnTo>
                <a:lnTo>
                  <a:pt x="26" y="0"/>
                </a:lnTo>
                <a:lnTo>
                  <a:pt x="18" y="1"/>
                </a:lnTo>
                <a:lnTo>
                  <a:pt x="13" y="3"/>
                </a:lnTo>
                <a:lnTo>
                  <a:pt x="13" y="4"/>
                </a:lnTo>
                <a:lnTo>
                  <a:pt x="17" y="8"/>
                </a:lnTo>
                <a:lnTo>
                  <a:pt x="20" y="9"/>
                </a:lnTo>
                <a:lnTo>
                  <a:pt x="23" y="11"/>
                </a:lnTo>
                <a:lnTo>
                  <a:pt x="25" y="12"/>
                </a:lnTo>
                <a:lnTo>
                  <a:pt x="31" y="14"/>
                </a:lnTo>
                <a:lnTo>
                  <a:pt x="36" y="14"/>
                </a:lnTo>
                <a:lnTo>
                  <a:pt x="38" y="17"/>
                </a:lnTo>
                <a:lnTo>
                  <a:pt x="43" y="19"/>
                </a:lnTo>
                <a:lnTo>
                  <a:pt x="44" y="21"/>
                </a:lnTo>
                <a:lnTo>
                  <a:pt x="46" y="21"/>
                </a:lnTo>
                <a:lnTo>
                  <a:pt x="51" y="21"/>
                </a:lnTo>
                <a:lnTo>
                  <a:pt x="54" y="21"/>
                </a:lnTo>
                <a:lnTo>
                  <a:pt x="57" y="21"/>
                </a:lnTo>
                <a:lnTo>
                  <a:pt x="60" y="21"/>
                </a:lnTo>
                <a:lnTo>
                  <a:pt x="60" y="22"/>
                </a:lnTo>
                <a:lnTo>
                  <a:pt x="59" y="25"/>
                </a:lnTo>
                <a:lnTo>
                  <a:pt x="57" y="25"/>
                </a:lnTo>
                <a:lnTo>
                  <a:pt x="55" y="27"/>
                </a:lnTo>
                <a:lnTo>
                  <a:pt x="55" y="29"/>
                </a:lnTo>
                <a:lnTo>
                  <a:pt x="54" y="29"/>
                </a:lnTo>
                <a:lnTo>
                  <a:pt x="49" y="32"/>
                </a:lnTo>
                <a:lnTo>
                  <a:pt x="46" y="32"/>
                </a:lnTo>
                <a:lnTo>
                  <a:pt x="41" y="32"/>
                </a:lnTo>
                <a:lnTo>
                  <a:pt x="36" y="32"/>
                </a:lnTo>
                <a:lnTo>
                  <a:pt x="31" y="30"/>
                </a:lnTo>
                <a:lnTo>
                  <a:pt x="28" y="29"/>
                </a:lnTo>
                <a:lnTo>
                  <a:pt x="25" y="27"/>
                </a:lnTo>
                <a:lnTo>
                  <a:pt x="21" y="24"/>
                </a:lnTo>
                <a:lnTo>
                  <a:pt x="15" y="21"/>
                </a:lnTo>
                <a:lnTo>
                  <a:pt x="10" y="17"/>
                </a:lnTo>
                <a:lnTo>
                  <a:pt x="7" y="14"/>
                </a:lnTo>
                <a:lnTo>
                  <a:pt x="2" y="14"/>
                </a:lnTo>
                <a:lnTo>
                  <a:pt x="0" y="21"/>
                </a:lnTo>
                <a:lnTo>
                  <a:pt x="2" y="24"/>
                </a:lnTo>
                <a:lnTo>
                  <a:pt x="5" y="29"/>
                </a:lnTo>
                <a:lnTo>
                  <a:pt x="12" y="34"/>
                </a:lnTo>
                <a:lnTo>
                  <a:pt x="17" y="37"/>
                </a:lnTo>
                <a:lnTo>
                  <a:pt x="20" y="37"/>
                </a:lnTo>
                <a:lnTo>
                  <a:pt x="20" y="38"/>
                </a:lnTo>
                <a:lnTo>
                  <a:pt x="21" y="40"/>
                </a:lnTo>
                <a:lnTo>
                  <a:pt x="23" y="43"/>
                </a:lnTo>
                <a:lnTo>
                  <a:pt x="26" y="45"/>
                </a:lnTo>
                <a:lnTo>
                  <a:pt x="31" y="47"/>
                </a:lnTo>
                <a:lnTo>
                  <a:pt x="36" y="47"/>
                </a:lnTo>
                <a:lnTo>
                  <a:pt x="43" y="48"/>
                </a:lnTo>
                <a:lnTo>
                  <a:pt x="51" y="48"/>
                </a:lnTo>
                <a:lnTo>
                  <a:pt x="55" y="50"/>
                </a:lnTo>
                <a:lnTo>
                  <a:pt x="60" y="50"/>
                </a:lnTo>
                <a:lnTo>
                  <a:pt x="65" y="50"/>
                </a:lnTo>
                <a:lnTo>
                  <a:pt x="67" y="48"/>
                </a:lnTo>
                <a:lnTo>
                  <a:pt x="68" y="47"/>
                </a:lnTo>
                <a:lnTo>
                  <a:pt x="70" y="47"/>
                </a:lnTo>
                <a:lnTo>
                  <a:pt x="73" y="47"/>
                </a:lnTo>
                <a:lnTo>
                  <a:pt x="75" y="47"/>
                </a:lnTo>
                <a:lnTo>
                  <a:pt x="88" y="47"/>
                </a:lnTo>
                <a:lnTo>
                  <a:pt x="93" y="11"/>
                </a:lnTo>
                <a:close/>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8" name="Freeform 38"/>
          <p:cNvSpPr>
            <a:spLocks/>
          </p:cNvSpPr>
          <p:nvPr/>
        </p:nvSpPr>
        <p:spPr bwMode="auto">
          <a:xfrm>
            <a:off x="6657975" y="1782698"/>
            <a:ext cx="147638" cy="79375"/>
          </a:xfrm>
          <a:custGeom>
            <a:avLst/>
            <a:gdLst>
              <a:gd name="T0" fmla="*/ 86 w 93"/>
              <a:gd name="T1" fmla="*/ 9 h 50"/>
              <a:gd name="T2" fmla="*/ 76 w 93"/>
              <a:gd name="T3" fmla="*/ 1 h 50"/>
              <a:gd name="T4" fmla="*/ 67 w 93"/>
              <a:gd name="T5" fmla="*/ 0 h 50"/>
              <a:gd name="T6" fmla="*/ 59 w 93"/>
              <a:gd name="T7" fmla="*/ 3 h 50"/>
              <a:gd name="T8" fmla="*/ 49 w 93"/>
              <a:gd name="T9" fmla="*/ 4 h 50"/>
              <a:gd name="T10" fmla="*/ 43 w 93"/>
              <a:gd name="T11" fmla="*/ 4 h 50"/>
              <a:gd name="T12" fmla="*/ 36 w 93"/>
              <a:gd name="T13" fmla="*/ 3 h 50"/>
              <a:gd name="T14" fmla="*/ 31 w 93"/>
              <a:gd name="T15" fmla="*/ 1 h 50"/>
              <a:gd name="T16" fmla="*/ 26 w 93"/>
              <a:gd name="T17" fmla="*/ 0 h 50"/>
              <a:gd name="T18" fmla="*/ 13 w 93"/>
              <a:gd name="T19" fmla="*/ 3 h 50"/>
              <a:gd name="T20" fmla="*/ 17 w 93"/>
              <a:gd name="T21" fmla="*/ 8 h 50"/>
              <a:gd name="T22" fmla="*/ 23 w 93"/>
              <a:gd name="T23" fmla="*/ 11 h 50"/>
              <a:gd name="T24" fmla="*/ 31 w 93"/>
              <a:gd name="T25" fmla="*/ 14 h 50"/>
              <a:gd name="T26" fmla="*/ 38 w 93"/>
              <a:gd name="T27" fmla="*/ 17 h 50"/>
              <a:gd name="T28" fmla="*/ 44 w 93"/>
              <a:gd name="T29" fmla="*/ 21 h 50"/>
              <a:gd name="T30" fmla="*/ 51 w 93"/>
              <a:gd name="T31" fmla="*/ 21 h 50"/>
              <a:gd name="T32" fmla="*/ 57 w 93"/>
              <a:gd name="T33" fmla="*/ 21 h 50"/>
              <a:gd name="T34" fmla="*/ 60 w 93"/>
              <a:gd name="T35" fmla="*/ 22 h 50"/>
              <a:gd name="T36" fmla="*/ 57 w 93"/>
              <a:gd name="T37" fmla="*/ 25 h 50"/>
              <a:gd name="T38" fmla="*/ 55 w 93"/>
              <a:gd name="T39" fmla="*/ 29 h 50"/>
              <a:gd name="T40" fmla="*/ 49 w 93"/>
              <a:gd name="T41" fmla="*/ 32 h 50"/>
              <a:gd name="T42" fmla="*/ 41 w 93"/>
              <a:gd name="T43" fmla="*/ 32 h 50"/>
              <a:gd name="T44" fmla="*/ 31 w 93"/>
              <a:gd name="T45" fmla="*/ 30 h 50"/>
              <a:gd name="T46" fmla="*/ 25 w 93"/>
              <a:gd name="T47" fmla="*/ 27 h 50"/>
              <a:gd name="T48" fmla="*/ 15 w 93"/>
              <a:gd name="T49" fmla="*/ 21 h 50"/>
              <a:gd name="T50" fmla="*/ 7 w 93"/>
              <a:gd name="T51" fmla="*/ 14 h 50"/>
              <a:gd name="T52" fmla="*/ 0 w 93"/>
              <a:gd name="T53" fmla="*/ 21 h 50"/>
              <a:gd name="T54" fmla="*/ 5 w 93"/>
              <a:gd name="T55" fmla="*/ 29 h 50"/>
              <a:gd name="T56" fmla="*/ 17 w 93"/>
              <a:gd name="T57" fmla="*/ 37 h 50"/>
              <a:gd name="T58" fmla="*/ 20 w 93"/>
              <a:gd name="T59" fmla="*/ 38 h 50"/>
              <a:gd name="T60" fmla="*/ 23 w 93"/>
              <a:gd name="T61" fmla="*/ 43 h 50"/>
              <a:gd name="T62" fmla="*/ 31 w 93"/>
              <a:gd name="T63" fmla="*/ 47 h 50"/>
              <a:gd name="T64" fmla="*/ 43 w 93"/>
              <a:gd name="T65" fmla="*/ 48 h 50"/>
              <a:gd name="T66" fmla="*/ 55 w 93"/>
              <a:gd name="T67" fmla="*/ 50 h 50"/>
              <a:gd name="T68" fmla="*/ 65 w 93"/>
              <a:gd name="T69" fmla="*/ 50 h 50"/>
              <a:gd name="T70" fmla="*/ 68 w 93"/>
              <a:gd name="T71" fmla="*/ 47 h 50"/>
              <a:gd name="T72" fmla="*/ 73 w 93"/>
              <a:gd name="T73" fmla="*/ 47 h 50"/>
              <a:gd name="T74" fmla="*/ 88 w 93"/>
              <a:gd name="T7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3" h="50">
                <a:moveTo>
                  <a:pt x="93" y="11"/>
                </a:moveTo>
                <a:lnTo>
                  <a:pt x="86" y="9"/>
                </a:lnTo>
                <a:lnTo>
                  <a:pt x="80" y="3"/>
                </a:lnTo>
                <a:lnTo>
                  <a:pt x="76" y="1"/>
                </a:lnTo>
                <a:lnTo>
                  <a:pt x="72" y="0"/>
                </a:lnTo>
                <a:lnTo>
                  <a:pt x="67" y="0"/>
                </a:lnTo>
                <a:lnTo>
                  <a:pt x="64" y="0"/>
                </a:lnTo>
                <a:lnTo>
                  <a:pt x="59" y="3"/>
                </a:lnTo>
                <a:lnTo>
                  <a:pt x="54" y="4"/>
                </a:lnTo>
                <a:lnTo>
                  <a:pt x="49" y="4"/>
                </a:lnTo>
                <a:lnTo>
                  <a:pt x="46" y="4"/>
                </a:lnTo>
                <a:lnTo>
                  <a:pt x="43" y="4"/>
                </a:lnTo>
                <a:lnTo>
                  <a:pt x="39" y="4"/>
                </a:lnTo>
                <a:lnTo>
                  <a:pt x="36" y="3"/>
                </a:lnTo>
                <a:lnTo>
                  <a:pt x="33" y="3"/>
                </a:lnTo>
                <a:lnTo>
                  <a:pt x="31" y="1"/>
                </a:lnTo>
                <a:lnTo>
                  <a:pt x="28" y="1"/>
                </a:lnTo>
                <a:lnTo>
                  <a:pt x="26" y="0"/>
                </a:lnTo>
                <a:lnTo>
                  <a:pt x="18" y="1"/>
                </a:lnTo>
                <a:lnTo>
                  <a:pt x="13" y="3"/>
                </a:lnTo>
                <a:lnTo>
                  <a:pt x="13" y="4"/>
                </a:lnTo>
                <a:lnTo>
                  <a:pt x="17" y="8"/>
                </a:lnTo>
                <a:lnTo>
                  <a:pt x="20" y="9"/>
                </a:lnTo>
                <a:lnTo>
                  <a:pt x="23" y="11"/>
                </a:lnTo>
                <a:lnTo>
                  <a:pt x="25" y="12"/>
                </a:lnTo>
                <a:lnTo>
                  <a:pt x="31" y="14"/>
                </a:lnTo>
                <a:lnTo>
                  <a:pt x="36" y="14"/>
                </a:lnTo>
                <a:lnTo>
                  <a:pt x="38" y="17"/>
                </a:lnTo>
                <a:lnTo>
                  <a:pt x="43" y="19"/>
                </a:lnTo>
                <a:lnTo>
                  <a:pt x="44" y="21"/>
                </a:lnTo>
                <a:lnTo>
                  <a:pt x="46" y="21"/>
                </a:lnTo>
                <a:lnTo>
                  <a:pt x="51" y="21"/>
                </a:lnTo>
                <a:lnTo>
                  <a:pt x="54" y="21"/>
                </a:lnTo>
                <a:lnTo>
                  <a:pt x="57" y="21"/>
                </a:lnTo>
                <a:lnTo>
                  <a:pt x="60" y="21"/>
                </a:lnTo>
                <a:lnTo>
                  <a:pt x="60" y="22"/>
                </a:lnTo>
                <a:lnTo>
                  <a:pt x="59" y="25"/>
                </a:lnTo>
                <a:lnTo>
                  <a:pt x="57" y="25"/>
                </a:lnTo>
                <a:lnTo>
                  <a:pt x="55" y="27"/>
                </a:lnTo>
                <a:lnTo>
                  <a:pt x="55" y="29"/>
                </a:lnTo>
                <a:lnTo>
                  <a:pt x="54" y="29"/>
                </a:lnTo>
                <a:lnTo>
                  <a:pt x="49" y="32"/>
                </a:lnTo>
                <a:lnTo>
                  <a:pt x="46" y="32"/>
                </a:lnTo>
                <a:lnTo>
                  <a:pt x="41" y="32"/>
                </a:lnTo>
                <a:lnTo>
                  <a:pt x="36" y="32"/>
                </a:lnTo>
                <a:lnTo>
                  <a:pt x="31" y="30"/>
                </a:lnTo>
                <a:lnTo>
                  <a:pt x="28" y="29"/>
                </a:lnTo>
                <a:lnTo>
                  <a:pt x="25" y="27"/>
                </a:lnTo>
                <a:lnTo>
                  <a:pt x="21" y="24"/>
                </a:lnTo>
                <a:lnTo>
                  <a:pt x="15" y="21"/>
                </a:lnTo>
                <a:lnTo>
                  <a:pt x="10" y="17"/>
                </a:lnTo>
                <a:lnTo>
                  <a:pt x="7" y="14"/>
                </a:lnTo>
                <a:lnTo>
                  <a:pt x="2" y="14"/>
                </a:lnTo>
                <a:lnTo>
                  <a:pt x="0" y="21"/>
                </a:lnTo>
                <a:lnTo>
                  <a:pt x="2" y="24"/>
                </a:lnTo>
                <a:lnTo>
                  <a:pt x="5" y="29"/>
                </a:lnTo>
                <a:lnTo>
                  <a:pt x="12" y="34"/>
                </a:lnTo>
                <a:lnTo>
                  <a:pt x="17" y="37"/>
                </a:lnTo>
                <a:lnTo>
                  <a:pt x="20" y="37"/>
                </a:lnTo>
                <a:lnTo>
                  <a:pt x="20" y="38"/>
                </a:lnTo>
                <a:lnTo>
                  <a:pt x="21" y="40"/>
                </a:lnTo>
                <a:lnTo>
                  <a:pt x="23" y="43"/>
                </a:lnTo>
                <a:lnTo>
                  <a:pt x="26" y="45"/>
                </a:lnTo>
                <a:lnTo>
                  <a:pt x="31" y="47"/>
                </a:lnTo>
                <a:lnTo>
                  <a:pt x="36" y="47"/>
                </a:lnTo>
                <a:lnTo>
                  <a:pt x="43" y="48"/>
                </a:lnTo>
                <a:lnTo>
                  <a:pt x="51" y="48"/>
                </a:lnTo>
                <a:lnTo>
                  <a:pt x="55" y="50"/>
                </a:lnTo>
                <a:lnTo>
                  <a:pt x="60" y="50"/>
                </a:lnTo>
                <a:lnTo>
                  <a:pt x="65" y="50"/>
                </a:lnTo>
                <a:lnTo>
                  <a:pt x="67" y="48"/>
                </a:lnTo>
                <a:lnTo>
                  <a:pt x="68" y="47"/>
                </a:lnTo>
                <a:lnTo>
                  <a:pt x="70" y="47"/>
                </a:lnTo>
                <a:lnTo>
                  <a:pt x="73" y="47"/>
                </a:lnTo>
                <a:lnTo>
                  <a:pt x="75" y="47"/>
                </a:lnTo>
                <a:lnTo>
                  <a:pt x="88" y="47"/>
                </a:lnTo>
                <a:lnTo>
                  <a:pt x="93" y="1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79" name="Freeform 39"/>
          <p:cNvSpPr>
            <a:spLocks/>
          </p:cNvSpPr>
          <p:nvPr/>
        </p:nvSpPr>
        <p:spPr bwMode="auto">
          <a:xfrm>
            <a:off x="6831013" y="1368360"/>
            <a:ext cx="133350" cy="125413"/>
          </a:xfrm>
          <a:custGeom>
            <a:avLst/>
            <a:gdLst>
              <a:gd name="T0" fmla="*/ 0 w 84"/>
              <a:gd name="T1" fmla="*/ 0 h 79"/>
              <a:gd name="T2" fmla="*/ 0 w 84"/>
              <a:gd name="T3" fmla="*/ 3 h 79"/>
              <a:gd name="T4" fmla="*/ 3 w 84"/>
              <a:gd name="T5" fmla="*/ 11 h 79"/>
              <a:gd name="T6" fmla="*/ 5 w 84"/>
              <a:gd name="T7" fmla="*/ 19 h 79"/>
              <a:gd name="T8" fmla="*/ 11 w 84"/>
              <a:gd name="T9" fmla="*/ 40 h 79"/>
              <a:gd name="T10" fmla="*/ 18 w 84"/>
              <a:gd name="T11" fmla="*/ 50 h 79"/>
              <a:gd name="T12" fmla="*/ 23 w 84"/>
              <a:gd name="T13" fmla="*/ 56 h 79"/>
              <a:gd name="T14" fmla="*/ 27 w 84"/>
              <a:gd name="T15" fmla="*/ 61 h 79"/>
              <a:gd name="T16" fmla="*/ 29 w 84"/>
              <a:gd name="T17" fmla="*/ 63 h 79"/>
              <a:gd name="T18" fmla="*/ 31 w 84"/>
              <a:gd name="T19" fmla="*/ 66 h 79"/>
              <a:gd name="T20" fmla="*/ 32 w 84"/>
              <a:gd name="T21" fmla="*/ 68 h 79"/>
              <a:gd name="T22" fmla="*/ 32 w 84"/>
              <a:gd name="T23" fmla="*/ 71 h 79"/>
              <a:gd name="T24" fmla="*/ 31 w 84"/>
              <a:gd name="T25" fmla="*/ 77 h 79"/>
              <a:gd name="T26" fmla="*/ 32 w 84"/>
              <a:gd name="T27" fmla="*/ 77 h 79"/>
              <a:gd name="T28" fmla="*/ 35 w 84"/>
              <a:gd name="T29" fmla="*/ 76 h 79"/>
              <a:gd name="T30" fmla="*/ 40 w 84"/>
              <a:gd name="T31" fmla="*/ 77 h 79"/>
              <a:gd name="T32" fmla="*/ 45 w 84"/>
              <a:gd name="T33" fmla="*/ 79 h 79"/>
              <a:gd name="T34" fmla="*/ 48 w 84"/>
              <a:gd name="T35" fmla="*/ 77 h 79"/>
              <a:gd name="T36" fmla="*/ 52 w 84"/>
              <a:gd name="T37" fmla="*/ 74 h 79"/>
              <a:gd name="T38" fmla="*/ 57 w 84"/>
              <a:gd name="T39" fmla="*/ 72 h 79"/>
              <a:gd name="T40" fmla="*/ 61 w 84"/>
              <a:gd name="T41" fmla="*/ 69 h 79"/>
              <a:gd name="T42" fmla="*/ 66 w 84"/>
              <a:gd name="T43" fmla="*/ 66 h 79"/>
              <a:gd name="T44" fmla="*/ 71 w 84"/>
              <a:gd name="T45" fmla="*/ 63 h 79"/>
              <a:gd name="T46" fmla="*/ 81 w 84"/>
              <a:gd name="T47" fmla="*/ 58 h 79"/>
              <a:gd name="T48" fmla="*/ 82 w 84"/>
              <a:gd name="T49" fmla="*/ 53 h 79"/>
              <a:gd name="T50" fmla="*/ 84 w 84"/>
              <a:gd name="T51" fmla="*/ 47 h 79"/>
              <a:gd name="T52" fmla="*/ 84 w 84"/>
              <a:gd name="T53" fmla="*/ 40 h 79"/>
              <a:gd name="T54" fmla="*/ 82 w 84"/>
              <a:gd name="T55" fmla="*/ 37 h 79"/>
              <a:gd name="T56" fmla="*/ 81 w 84"/>
              <a:gd name="T57" fmla="*/ 42 h 79"/>
              <a:gd name="T58" fmla="*/ 76 w 84"/>
              <a:gd name="T59" fmla="*/ 47 h 79"/>
              <a:gd name="T60" fmla="*/ 73 w 84"/>
              <a:gd name="T61" fmla="*/ 51 h 79"/>
              <a:gd name="T62" fmla="*/ 69 w 84"/>
              <a:gd name="T63" fmla="*/ 55 h 79"/>
              <a:gd name="T64" fmla="*/ 66 w 84"/>
              <a:gd name="T65" fmla="*/ 60 h 79"/>
              <a:gd name="T66" fmla="*/ 60 w 84"/>
              <a:gd name="T67" fmla="*/ 63 h 79"/>
              <a:gd name="T68" fmla="*/ 55 w 84"/>
              <a:gd name="T69" fmla="*/ 64 h 79"/>
              <a:gd name="T70" fmla="*/ 48 w 84"/>
              <a:gd name="T71" fmla="*/ 64 h 79"/>
              <a:gd name="T72" fmla="*/ 44 w 84"/>
              <a:gd name="T73" fmla="*/ 64 h 79"/>
              <a:gd name="T74" fmla="*/ 37 w 84"/>
              <a:gd name="T75" fmla="*/ 63 h 79"/>
              <a:gd name="T76" fmla="*/ 32 w 84"/>
              <a:gd name="T77" fmla="*/ 60 h 79"/>
              <a:gd name="T78" fmla="*/ 27 w 84"/>
              <a:gd name="T79" fmla="*/ 56 h 79"/>
              <a:gd name="T80" fmla="*/ 23 w 84"/>
              <a:gd name="T81" fmla="*/ 53 h 79"/>
              <a:gd name="T82" fmla="*/ 19 w 84"/>
              <a:gd name="T83" fmla="*/ 48 h 79"/>
              <a:gd name="T84" fmla="*/ 16 w 84"/>
              <a:gd name="T85" fmla="*/ 43 h 79"/>
              <a:gd name="T86" fmla="*/ 14 w 84"/>
              <a:gd name="T87" fmla="*/ 40 h 79"/>
              <a:gd name="T88" fmla="*/ 11 w 84"/>
              <a:gd name="T89" fmla="*/ 32 h 79"/>
              <a:gd name="T90" fmla="*/ 8 w 84"/>
              <a:gd name="T91" fmla="*/ 25 h 79"/>
              <a:gd name="T92" fmla="*/ 5 w 84"/>
              <a:gd name="T93" fmla="*/ 17 h 79"/>
              <a:gd name="T94" fmla="*/ 3 w 84"/>
              <a:gd name="T95" fmla="*/ 9 h 79"/>
              <a:gd name="T96" fmla="*/ 1 w 84"/>
              <a:gd name="T97" fmla="*/ 1 h 79"/>
              <a:gd name="T98" fmla="*/ 0 w 84"/>
              <a:gd name="T9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 h="79">
                <a:moveTo>
                  <a:pt x="0" y="0"/>
                </a:moveTo>
                <a:lnTo>
                  <a:pt x="0" y="3"/>
                </a:lnTo>
                <a:lnTo>
                  <a:pt x="3" y="11"/>
                </a:lnTo>
                <a:lnTo>
                  <a:pt x="5" y="19"/>
                </a:lnTo>
                <a:lnTo>
                  <a:pt x="11" y="40"/>
                </a:lnTo>
                <a:lnTo>
                  <a:pt x="18" y="50"/>
                </a:lnTo>
                <a:lnTo>
                  <a:pt x="23" y="56"/>
                </a:lnTo>
                <a:lnTo>
                  <a:pt x="27" y="61"/>
                </a:lnTo>
                <a:lnTo>
                  <a:pt x="29" y="63"/>
                </a:lnTo>
                <a:lnTo>
                  <a:pt x="31" y="66"/>
                </a:lnTo>
                <a:lnTo>
                  <a:pt x="32" y="68"/>
                </a:lnTo>
                <a:lnTo>
                  <a:pt x="32" y="71"/>
                </a:lnTo>
                <a:lnTo>
                  <a:pt x="31" y="77"/>
                </a:lnTo>
                <a:lnTo>
                  <a:pt x="32" y="77"/>
                </a:lnTo>
                <a:lnTo>
                  <a:pt x="35" y="76"/>
                </a:lnTo>
                <a:lnTo>
                  <a:pt x="40" y="77"/>
                </a:lnTo>
                <a:lnTo>
                  <a:pt x="45" y="79"/>
                </a:lnTo>
                <a:lnTo>
                  <a:pt x="48" y="77"/>
                </a:lnTo>
                <a:lnTo>
                  <a:pt x="52" y="74"/>
                </a:lnTo>
                <a:lnTo>
                  <a:pt x="57" y="72"/>
                </a:lnTo>
                <a:lnTo>
                  <a:pt x="61" y="69"/>
                </a:lnTo>
                <a:lnTo>
                  <a:pt x="66" y="66"/>
                </a:lnTo>
                <a:lnTo>
                  <a:pt x="71" y="63"/>
                </a:lnTo>
                <a:lnTo>
                  <a:pt x="81" y="58"/>
                </a:lnTo>
                <a:lnTo>
                  <a:pt x="82" y="53"/>
                </a:lnTo>
                <a:lnTo>
                  <a:pt x="84" y="47"/>
                </a:lnTo>
                <a:lnTo>
                  <a:pt x="84" y="40"/>
                </a:lnTo>
                <a:lnTo>
                  <a:pt x="82" y="37"/>
                </a:lnTo>
                <a:lnTo>
                  <a:pt x="81" y="42"/>
                </a:lnTo>
                <a:lnTo>
                  <a:pt x="76" y="47"/>
                </a:lnTo>
                <a:lnTo>
                  <a:pt x="73" y="51"/>
                </a:lnTo>
                <a:lnTo>
                  <a:pt x="69" y="55"/>
                </a:lnTo>
                <a:lnTo>
                  <a:pt x="66" y="60"/>
                </a:lnTo>
                <a:lnTo>
                  <a:pt x="60" y="63"/>
                </a:lnTo>
                <a:lnTo>
                  <a:pt x="55" y="64"/>
                </a:lnTo>
                <a:lnTo>
                  <a:pt x="48" y="64"/>
                </a:lnTo>
                <a:lnTo>
                  <a:pt x="44" y="64"/>
                </a:lnTo>
                <a:lnTo>
                  <a:pt x="37" y="63"/>
                </a:lnTo>
                <a:lnTo>
                  <a:pt x="32" y="60"/>
                </a:lnTo>
                <a:lnTo>
                  <a:pt x="27" y="56"/>
                </a:lnTo>
                <a:lnTo>
                  <a:pt x="23" y="53"/>
                </a:lnTo>
                <a:lnTo>
                  <a:pt x="19" y="48"/>
                </a:lnTo>
                <a:lnTo>
                  <a:pt x="16" y="43"/>
                </a:lnTo>
                <a:lnTo>
                  <a:pt x="14" y="40"/>
                </a:lnTo>
                <a:lnTo>
                  <a:pt x="11" y="32"/>
                </a:lnTo>
                <a:lnTo>
                  <a:pt x="8" y="25"/>
                </a:lnTo>
                <a:lnTo>
                  <a:pt x="5" y="17"/>
                </a:lnTo>
                <a:lnTo>
                  <a:pt x="3" y="9"/>
                </a:lnTo>
                <a:lnTo>
                  <a:pt x="1"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80" name="Freeform 40"/>
          <p:cNvSpPr>
            <a:spLocks/>
          </p:cNvSpPr>
          <p:nvPr/>
        </p:nvSpPr>
        <p:spPr bwMode="auto">
          <a:xfrm>
            <a:off x="6831013" y="1368360"/>
            <a:ext cx="133350" cy="125413"/>
          </a:xfrm>
          <a:custGeom>
            <a:avLst/>
            <a:gdLst>
              <a:gd name="T0" fmla="*/ 0 w 84"/>
              <a:gd name="T1" fmla="*/ 0 h 79"/>
              <a:gd name="T2" fmla="*/ 0 w 84"/>
              <a:gd name="T3" fmla="*/ 3 h 79"/>
              <a:gd name="T4" fmla="*/ 3 w 84"/>
              <a:gd name="T5" fmla="*/ 11 h 79"/>
              <a:gd name="T6" fmla="*/ 5 w 84"/>
              <a:gd name="T7" fmla="*/ 19 h 79"/>
              <a:gd name="T8" fmla="*/ 11 w 84"/>
              <a:gd name="T9" fmla="*/ 40 h 79"/>
              <a:gd name="T10" fmla="*/ 18 w 84"/>
              <a:gd name="T11" fmla="*/ 50 h 79"/>
              <a:gd name="T12" fmla="*/ 23 w 84"/>
              <a:gd name="T13" fmla="*/ 56 h 79"/>
              <a:gd name="T14" fmla="*/ 27 w 84"/>
              <a:gd name="T15" fmla="*/ 61 h 79"/>
              <a:gd name="T16" fmla="*/ 29 w 84"/>
              <a:gd name="T17" fmla="*/ 63 h 79"/>
              <a:gd name="T18" fmla="*/ 31 w 84"/>
              <a:gd name="T19" fmla="*/ 66 h 79"/>
              <a:gd name="T20" fmla="*/ 32 w 84"/>
              <a:gd name="T21" fmla="*/ 68 h 79"/>
              <a:gd name="T22" fmla="*/ 32 w 84"/>
              <a:gd name="T23" fmla="*/ 71 h 79"/>
              <a:gd name="T24" fmla="*/ 31 w 84"/>
              <a:gd name="T25" fmla="*/ 77 h 79"/>
              <a:gd name="T26" fmla="*/ 32 w 84"/>
              <a:gd name="T27" fmla="*/ 77 h 79"/>
              <a:gd name="T28" fmla="*/ 35 w 84"/>
              <a:gd name="T29" fmla="*/ 76 h 79"/>
              <a:gd name="T30" fmla="*/ 40 w 84"/>
              <a:gd name="T31" fmla="*/ 77 h 79"/>
              <a:gd name="T32" fmla="*/ 45 w 84"/>
              <a:gd name="T33" fmla="*/ 79 h 79"/>
              <a:gd name="T34" fmla="*/ 48 w 84"/>
              <a:gd name="T35" fmla="*/ 77 h 79"/>
              <a:gd name="T36" fmla="*/ 52 w 84"/>
              <a:gd name="T37" fmla="*/ 74 h 79"/>
              <a:gd name="T38" fmla="*/ 57 w 84"/>
              <a:gd name="T39" fmla="*/ 72 h 79"/>
              <a:gd name="T40" fmla="*/ 61 w 84"/>
              <a:gd name="T41" fmla="*/ 69 h 79"/>
              <a:gd name="T42" fmla="*/ 66 w 84"/>
              <a:gd name="T43" fmla="*/ 66 h 79"/>
              <a:gd name="T44" fmla="*/ 71 w 84"/>
              <a:gd name="T45" fmla="*/ 63 h 79"/>
              <a:gd name="T46" fmla="*/ 81 w 84"/>
              <a:gd name="T47" fmla="*/ 58 h 79"/>
              <a:gd name="T48" fmla="*/ 82 w 84"/>
              <a:gd name="T49" fmla="*/ 53 h 79"/>
              <a:gd name="T50" fmla="*/ 84 w 84"/>
              <a:gd name="T51" fmla="*/ 47 h 79"/>
              <a:gd name="T52" fmla="*/ 84 w 84"/>
              <a:gd name="T53" fmla="*/ 40 h 79"/>
              <a:gd name="T54" fmla="*/ 82 w 84"/>
              <a:gd name="T55" fmla="*/ 37 h 79"/>
              <a:gd name="T56" fmla="*/ 81 w 84"/>
              <a:gd name="T57" fmla="*/ 42 h 79"/>
              <a:gd name="T58" fmla="*/ 76 w 84"/>
              <a:gd name="T59" fmla="*/ 47 h 79"/>
              <a:gd name="T60" fmla="*/ 73 w 84"/>
              <a:gd name="T61" fmla="*/ 51 h 79"/>
              <a:gd name="T62" fmla="*/ 69 w 84"/>
              <a:gd name="T63" fmla="*/ 55 h 79"/>
              <a:gd name="T64" fmla="*/ 66 w 84"/>
              <a:gd name="T65" fmla="*/ 60 h 79"/>
              <a:gd name="T66" fmla="*/ 60 w 84"/>
              <a:gd name="T67" fmla="*/ 63 h 79"/>
              <a:gd name="T68" fmla="*/ 55 w 84"/>
              <a:gd name="T69" fmla="*/ 64 h 79"/>
              <a:gd name="T70" fmla="*/ 48 w 84"/>
              <a:gd name="T71" fmla="*/ 64 h 79"/>
              <a:gd name="T72" fmla="*/ 44 w 84"/>
              <a:gd name="T73" fmla="*/ 64 h 79"/>
              <a:gd name="T74" fmla="*/ 37 w 84"/>
              <a:gd name="T75" fmla="*/ 63 h 79"/>
              <a:gd name="T76" fmla="*/ 32 w 84"/>
              <a:gd name="T77" fmla="*/ 60 h 79"/>
              <a:gd name="T78" fmla="*/ 27 w 84"/>
              <a:gd name="T79" fmla="*/ 56 h 79"/>
              <a:gd name="T80" fmla="*/ 23 w 84"/>
              <a:gd name="T81" fmla="*/ 53 h 79"/>
              <a:gd name="T82" fmla="*/ 19 w 84"/>
              <a:gd name="T83" fmla="*/ 48 h 79"/>
              <a:gd name="T84" fmla="*/ 16 w 84"/>
              <a:gd name="T85" fmla="*/ 43 h 79"/>
              <a:gd name="T86" fmla="*/ 14 w 84"/>
              <a:gd name="T87" fmla="*/ 40 h 79"/>
              <a:gd name="T88" fmla="*/ 11 w 84"/>
              <a:gd name="T89" fmla="*/ 32 h 79"/>
              <a:gd name="T90" fmla="*/ 8 w 84"/>
              <a:gd name="T91" fmla="*/ 25 h 79"/>
              <a:gd name="T92" fmla="*/ 5 w 84"/>
              <a:gd name="T93" fmla="*/ 17 h 79"/>
              <a:gd name="T94" fmla="*/ 3 w 84"/>
              <a:gd name="T95" fmla="*/ 9 h 79"/>
              <a:gd name="T96" fmla="*/ 1 w 84"/>
              <a:gd name="T97" fmla="*/ 1 h 79"/>
              <a:gd name="T98" fmla="*/ 0 w 84"/>
              <a:gd name="T9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 h="79">
                <a:moveTo>
                  <a:pt x="0" y="0"/>
                </a:moveTo>
                <a:lnTo>
                  <a:pt x="0" y="3"/>
                </a:lnTo>
                <a:lnTo>
                  <a:pt x="3" y="11"/>
                </a:lnTo>
                <a:lnTo>
                  <a:pt x="5" y="19"/>
                </a:lnTo>
                <a:lnTo>
                  <a:pt x="11" y="40"/>
                </a:lnTo>
                <a:lnTo>
                  <a:pt x="18" y="50"/>
                </a:lnTo>
                <a:lnTo>
                  <a:pt x="23" y="56"/>
                </a:lnTo>
                <a:lnTo>
                  <a:pt x="27" y="61"/>
                </a:lnTo>
                <a:lnTo>
                  <a:pt x="29" y="63"/>
                </a:lnTo>
                <a:lnTo>
                  <a:pt x="31" y="66"/>
                </a:lnTo>
                <a:lnTo>
                  <a:pt x="32" y="68"/>
                </a:lnTo>
                <a:lnTo>
                  <a:pt x="32" y="71"/>
                </a:lnTo>
                <a:lnTo>
                  <a:pt x="31" y="77"/>
                </a:lnTo>
                <a:lnTo>
                  <a:pt x="32" y="77"/>
                </a:lnTo>
                <a:lnTo>
                  <a:pt x="35" y="76"/>
                </a:lnTo>
                <a:lnTo>
                  <a:pt x="40" y="77"/>
                </a:lnTo>
                <a:lnTo>
                  <a:pt x="45" y="79"/>
                </a:lnTo>
                <a:lnTo>
                  <a:pt x="48" y="77"/>
                </a:lnTo>
                <a:lnTo>
                  <a:pt x="52" y="74"/>
                </a:lnTo>
                <a:lnTo>
                  <a:pt x="57" y="72"/>
                </a:lnTo>
                <a:lnTo>
                  <a:pt x="61" y="69"/>
                </a:lnTo>
                <a:lnTo>
                  <a:pt x="66" y="66"/>
                </a:lnTo>
                <a:lnTo>
                  <a:pt x="71" y="63"/>
                </a:lnTo>
                <a:lnTo>
                  <a:pt x="81" y="58"/>
                </a:lnTo>
                <a:lnTo>
                  <a:pt x="82" y="53"/>
                </a:lnTo>
                <a:lnTo>
                  <a:pt x="84" y="47"/>
                </a:lnTo>
                <a:lnTo>
                  <a:pt x="84" y="40"/>
                </a:lnTo>
                <a:lnTo>
                  <a:pt x="82" y="37"/>
                </a:lnTo>
                <a:lnTo>
                  <a:pt x="81" y="42"/>
                </a:lnTo>
                <a:lnTo>
                  <a:pt x="76" y="47"/>
                </a:lnTo>
                <a:lnTo>
                  <a:pt x="73" y="51"/>
                </a:lnTo>
                <a:lnTo>
                  <a:pt x="69" y="55"/>
                </a:lnTo>
                <a:lnTo>
                  <a:pt x="66" y="60"/>
                </a:lnTo>
                <a:lnTo>
                  <a:pt x="60" y="63"/>
                </a:lnTo>
                <a:lnTo>
                  <a:pt x="55" y="64"/>
                </a:lnTo>
                <a:lnTo>
                  <a:pt x="48" y="64"/>
                </a:lnTo>
                <a:lnTo>
                  <a:pt x="44" y="64"/>
                </a:lnTo>
                <a:lnTo>
                  <a:pt x="37" y="63"/>
                </a:lnTo>
                <a:lnTo>
                  <a:pt x="32" y="60"/>
                </a:lnTo>
                <a:lnTo>
                  <a:pt x="27" y="56"/>
                </a:lnTo>
                <a:lnTo>
                  <a:pt x="23" y="53"/>
                </a:lnTo>
                <a:lnTo>
                  <a:pt x="19" y="48"/>
                </a:lnTo>
                <a:lnTo>
                  <a:pt x="16" y="43"/>
                </a:lnTo>
                <a:lnTo>
                  <a:pt x="14" y="40"/>
                </a:lnTo>
                <a:lnTo>
                  <a:pt x="11" y="32"/>
                </a:lnTo>
                <a:lnTo>
                  <a:pt x="8" y="25"/>
                </a:lnTo>
                <a:lnTo>
                  <a:pt x="5" y="17"/>
                </a:lnTo>
                <a:lnTo>
                  <a:pt x="3" y="9"/>
                </a:lnTo>
                <a:lnTo>
                  <a:pt x="1" y="1"/>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81" name="Freeform 41"/>
          <p:cNvSpPr>
            <a:spLocks/>
          </p:cNvSpPr>
          <p:nvPr/>
        </p:nvSpPr>
        <p:spPr bwMode="auto">
          <a:xfrm>
            <a:off x="6673850" y="1687448"/>
            <a:ext cx="123825" cy="101600"/>
          </a:xfrm>
          <a:custGeom>
            <a:avLst/>
            <a:gdLst>
              <a:gd name="T0" fmla="*/ 66 w 78"/>
              <a:gd name="T1" fmla="*/ 61 h 64"/>
              <a:gd name="T2" fmla="*/ 78 w 78"/>
              <a:gd name="T3" fmla="*/ 11 h 64"/>
              <a:gd name="T4" fmla="*/ 68 w 78"/>
              <a:gd name="T5" fmla="*/ 11 h 64"/>
              <a:gd name="T6" fmla="*/ 58 w 78"/>
              <a:gd name="T7" fmla="*/ 11 h 64"/>
              <a:gd name="T8" fmla="*/ 49 w 78"/>
              <a:gd name="T9" fmla="*/ 8 h 64"/>
              <a:gd name="T10" fmla="*/ 42 w 78"/>
              <a:gd name="T11" fmla="*/ 3 h 64"/>
              <a:gd name="T12" fmla="*/ 36 w 78"/>
              <a:gd name="T13" fmla="*/ 1 h 64"/>
              <a:gd name="T14" fmla="*/ 29 w 78"/>
              <a:gd name="T15" fmla="*/ 0 h 64"/>
              <a:gd name="T16" fmla="*/ 24 w 78"/>
              <a:gd name="T17" fmla="*/ 0 h 64"/>
              <a:gd name="T18" fmla="*/ 20 w 78"/>
              <a:gd name="T19" fmla="*/ 1 h 64"/>
              <a:gd name="T20" fmla="*/ 18 w 78"/>
              <a:gd name="T21" fmla="*/ 11 h 64"/>
              <a:gd name="T22" fmla="*/ 16 w 78"/>
              <a:gd name="T23" fmla="*/ 21 h 64"/>
              <a:gd name="T24" fmla="*/ 11 w 78"/>
              <a:gd name="T25" fmla="*/ 29 h 64"/>
              <a:gd name="T26" fmla="*/ 7 w 78"/>
              <a:gd name="T27" fmla="*/ 37 h 64"/>
              <a:gd name="T28" fmla="*/ 2 w 78"/>
              <a:gd name="T29" fmla="*/ 43 h 64"/>
              <a:gd name="T30" fmla="*/ 0 w 78"/>
              <a:gd name="T31" fmla="*/ 50 h 64"/>
              <a:gd name="T32" fmla="*/ 16 w 78"/>
              <a:gd name="T33" fmla="*/ 60 h 64"/>
              <a:gd name="T34" fmla="*/ 18 w 78"/>
              <a:gd name="T35" fmla="*/ 61 h 64"/>
              <a:gd name="T36" fmla="*/ 21 w 78"/>
              <a:gd name="T37" fmla="*/ 61 h 64"/>
              <a:gd name="T38" fmla="*/ 23 w 78"/>
              <a:gd name="T39" fmla="*/ 63 h 64"/>
              <a:gd name="T40" fmla="*/ 26 w 78"/>
              <a:gd name="T41" fmla="*/ 63 h 64"/>
              <a:gd name="T42" fmla="*/ 29 w 78"/>
              <a:gd name="T43" fmla="*/ 64 h 64"/>
              <a:gd name="T44" fmla="*/ 33 w 78"/>
              <a:gd name="T45" fmla="*/ 64 h 64"/>
              <a:gd name="T46" fmla="*/ 36 w 78"/>
              <a:gd name="T47" fmla="*/ 64 h 64"/>
              <a:gd name="T48" fmla="*/ 39 w 78"/>
              <a:gd name="T49" fmla="*/ 64 h 64"/>
              <a:gd name="T50" fmla="*/ 44 w 78"/>
              <a:gd name="T51" fmla="*/ 64 h 64"/>
              <a:gd name="T52" fmla="*/ 49 w 78"/>
              <a:gd name="T53" fmla="*/ 63 h 64"/>
              <a:gd name="T54" fmla="*/ 54 w 78"/>
              <a:gd name="T55" fmla="*/ 60 h 64"/>
              <a:gd name="T56" fmla="*/ 57 w 78"/>
              <a:gd name="T57" fmla="*/ 60 h 64"/>
              <a:gd name="T58" fmla="*/ 62 w 78"/>
              <a:gd name="T59" fmla="*/ 60 h 64"/>
              <a:gd name="T60" fmla="*/ 66 w 78"/>
              <a:gd name="T61"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64">
                <a:moveTo>
                  <a:pt x="66" y="61"/>
                </a:moveTo>
                <a:lnTo>
                  <a:pt x="78" y="11"/>
                </a:lnTo>
                <a:lnTo>
                  <a:pt x="68" y="11"/>
                </a:lnTo>
                <a:lnTo>
                  <a:pt x="58" y="11"/>
                </a:lnTo>
                <a:lnTo>
                  <a:pt x="49" y="8"/>
                </a:lnTo>
                <a:lnTo>
                  <a:pt x="42" y="3"/>
                </a:lnTo>
                <a:lnTo>
                  <a:pt x="36" y="1"/>
                </a:lnTo>
                <a:lnTo>
                  <a:pt x="29" y="0"/>
                </a:lnTo>
                <a:lnTo>
                  <a:pt x="24" y="0"/>
                </a:lnTo>
                <a:lnTo>
                  <a:pt x="20" y="1"/>
                </a:lnTo>
                <a:lnTo>
                  <a:pt x="18" y="11"/>
                </a:lnTo>
                <a:lnTo>
                  <a:pt x="16" y="21"/>
                </a:lnTo>
                <a:lnTo>
                  <a:pt x="11" y="29"/>
                </a:lnTo>
                <a:lnTo>
                  <a:pt x="7" y="37"/>
                </a:lnTo>
                <a:lnTo>
                  <a:pt x="2" y="43"/>
                </a:lnTo>
                <a:lnTo>
                  <a:pt x="0" y="50"/>
                </a:lnTo>
                <a:lnTo>
                  <a:pt x="16" y="60"/>
                </a:lnTo>
                <a:lnTo>
                  <a:pt x="18" y="61"/>
                </a:lnTo>
                <a:lnTo>
                  <a:pt x="21" y="61"/>
                </a:lnTo>
                <a:lnTo>
                  <a:pt x="23" y="63"/>
                </a:lnTo>
                <a:lnTo>
                  <a:pt x="26" y="63"/>
                </a:lnTo>
                <a:lnTo>
                  <a:pt x="29" y="64"/>
                </a:lnTo>
                <a:lnTo>
                  <a:pt x="33" y="64"/>
                </a:lnTo>
                <a:lnTo>
                  <a:pt x="36" y="64"/>
                </a:lnTo>
                <a:lnTo>
                  <a:pt x="39" y="64"/>
                </a:lnTo>
                <a:lnTo>
                  <a:pt x="44" y="64"/>
                </a:lnTo>
                <a:lnTo>
                  <a:pt x="49" y="63"/>
                </a:lnTo>
                <a:lnTo>
                  <a:pt x="54" y="60"/>
                </a:lnTo>
                <a:lnTo>
                  <a:pt x="57" y="60"/>
                </a:lnTo>
                <a:lnTo>
                  <a:pt x="62" y="60"/>
                </a:lnTo>
                <a:lnTo>
                  <a:pt x="66" y="6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82" name="Freeform 42"/>
          <p:cNvSpPr>
            <a:spLocks/>
          </p:cNvSpPr>
          <p:nvPr/>
        </p:nvSpPr>
        <p:spPr bwMode="auto">
          <a:xfrm>
            <a:off x="6673850" y="1687448"/>
            <a:ext cx="123825" cy="101600"/>
          </a:xfrm>
          <a:custGeom>
            <a:avLst/>
            <a:gdLst>
              <a:gd name="T0" fmla="*/ 66 w 78"/>
              <a:gd name="T1" fmla="*/ 61 h 64"/>
              <a:gd name="T2" fmla="*/ 78 w 78"/>
              <a:gd name="T3" fmla="*/ 11 h 64"/>
              <a:gd name="T4" fmla="*/ 68 w 78"/>
              <a:gd name="T5" fmla="*/ 11 h 64"/>
              <a:gd name="T6" fmla="*/ 58 w 78"/>
              <a:gd name="T7" fmla="*/ 11 h 64"/>
              <a:gd name="T8" fmla="*/ 49 w 78"/>
              <a:gd name="T9" fmla="*/ 8 h 64"/>
              <a:gd name="T10" fmla="*/ 42 w 78"/>
              <a:gd name="T11" fmla="*/ 3 h 64"/>
              <a:gd name="T12" fmla="*/ 36 w 78"/>
              <a:gd name="T13" fmla="*/ 1 h 64"/>
              <a:gd name="T14" fmla="*/ 29 w 78"/>
              <a:gd name="T15" fmla="*/ 0 h 64"/>
              <a:gd name="T16" fmla="*/ 24 w 78"/>
              <a:gd name="T17" fmla="*/ 0 h 64"/>
              <a:gd name="T18" fmla="*/ 20 w 78"/>
              <a:gd name="T19" fmla="*/ 1 h 64"/>
              <a:gd name="T20" fmla="*/ 18 w 78"/>
              <a:gd name="T21" fmla="*/ 11 h 64"/>
              <a:gd name="T22" fmla="*/ 16 w 78"/>
              <a:gd name="T23" fmla="*/ 21 h 64"/>
              <a:gd name="T24" fmla="*/ 11 w 78"/>
              <a:gd name="T25" fmla="*/ 29 h 64"/>
              <a:gd name="T26" fmla="*/ 7 w 78"/>
              <a:gd name="T27" fmla="*/ 37 h 64"/>
              <a:gd name="T28" fmla="*/ 2 w 78"/>
              <a:gd name="T29" fmla="*/ 43 h 64"/>
              <a:gd name="T30" fmla="*/ 0 w 78"/>
              <a:gd name="T31" fmla="*/ 50 h 64"/>
              <a:gd name="T32" fmla="*/ 16 w 78"/>
              <a:gd name="T33" fmla="*/ 60 h 64"/>
              <a:gd name="T34" fmla="*/ 18 w 78"/>
              <a:gd name="T35" fmla="*/ 61 h 64"/>
              <a:gd name="T36" fmla="*/ 21 w 78"/>
              <a:gd name="T37" fmla="*/ 61 h 64"/>
              <a:gd name="T38" fmla="*/ 23 w 78"/>
              <a:gd name="T39" fmla="*/ 63 h 64"/>
              <a:gd name="T40" fmla="*/ 26 w 78"/>
              <a:gd name="T41" fmla="*/ 63 h 64"/>
              <a:gd name="T42" fmla="*/ 29 w 78"/>
              <a:gd name="T43" fmla="*/ 64 h 64"/>
              <a:gd name="T44" fmla="*/ 33 w 78"/>
              <a:gd name="T45" fmla="*/ 64 h 64"/>
              <a:gd name="T46" fmla="*/ 36 w 78"/>
              <a:gd name="T47" fmla="*/ 64 h 64"/>
              <a:gd name="T48" fmla="*/ 39 w 78"/>
              <a:gd name="T49" fmla="*/ 64 h 64"/>
              <a:gd name="T50" fmla="*/ 44 w 78"/>
              <a:gd name="T51" fmla="*/ 64 h 64"/>
              <a:gd name="T52" fmla="*/ 49 w 78"/>
              <a:gd name="T53" fmla="*/ 63 h 64"/>
              <a:gd name="T54" fmla="*/ 54 w 78"/>
              <a:gd name="T55" fmla="*/ 60 h 64"/>
              <a:gd name="T56" fmla="*/ 57 w 78"/>
              <a:gd name="T57" fmla="*/ 60 h 64"/>
              <a:gd name="T58" fmla="*/ 62 w 78"/>
              <a:gd name="T59" fmla="*/ 60 h 64"/>
              <a:gd name="T60" fmla="*/ 66 w 78"/>
              <a:gd name="T61"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64">
                <a:moveTo>
                  <a:pt x="66" y="61"/>
                </a:moveTo>
                <a:lnTo>
                  <a:pt x="78" y="11"/>
                </a:lnTo>
                <a:lnTo>
                  <a:pt x="68" y="11"/>
                </a:lnTo>
                <a:lnTo>
                  <a:pt x="58" y="11"/>
                </a:lnTo>
                <a:lnTo>
                  <a:pt x="49" y="8"/>
                </a:lnTo>
                <a:lnTo>
                  <a:pt x="42" y="3"/>
                </a:lnTo>
                <a:lnTo>
                  <a:pt x="36" y="1"/>
                </a:lnTo>
                <a:lnTo>
                  <a:pt x="29" y="0"/>
                </a:lnTo>
                <a:lnTo>
                  <a:pt x="24" y="0"/>
                </a:lnTo>
                <a:lnTo>
                  <a:pt x="20" y="1"/>
                </a:lnTo>
                <a:lnTo>
                  <a:pt x="18" y="11"/>
                </a:lnTo>
                <a:lnTo>
                  <a:pt x="16" y="21"/>
                </a:lnTo>
                <a:lnTo>
                  <a:pt x="11" y="29"/>
                </a:lnTo>
                <a:lnTo>
                  <a:pt x="7" y="37"/>
                </a:lnTo>
                <a:lnTo>
                  <a:pt x="2" y="43"/>
                </a:lnTo>
                <a:lnTo>
                  <a:pt x="0" y="50"/>
                </a:lnTo>
                <a:lnTo>
                  <a:pt x="16" y="60"/>
                </a:lnTo>
                <a:lnTo>
                  <a:pt x="18" y="61"/>
                </a:lnTo>
                <a:lnTo>
                  <a:pt x="21" y="61"/>
                </a:lnTo>
                <a:lnTo>
                  <a:pt x="23" y="63"/>
                </a:lnTo>
                <a:lnTo>
                  <a:pt x="26" y="63"/>
                </a:lnTo>
                <a:lnTo>
                  <a:pt x="29" y="64"/>
                </a:lnTo>
                <a:lnTo>
                  <a:pt x="33" y="64"/>
                </a:lnTo>
                <a:lnTo>
                  <a:pt x="36" y="64"/>
                </a:lnTo>
                <a:lnTo>
                  <a:pt x="39" y="64"/>
                </a:lnTo>
                <a:lnTo>
                  <a:pt x="44" y="64"/>
                </a:lnTo>
                <a:lnTo>
                  <a:pt x="49" y="63"/>
                </a:lnTo>
                <a:lnTo>
                  <a:pt x="54" y="60"/>
                </a:lnTo>
                <a:lnTo>
                  <a:pt x="57" y="60"/>
                </a:lnTo>
                <a:lnTo>
                  <a:pt x="62" y="60"/>
                </a:lnTo>
                <a:lnTo>
                  <a:pt x="66" y="6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83" name="Freeform 43"/>
          <p:cNvSpPr>
            <a:spLocks/>
          </p:cNvSpPr>
          <p:nvPr/>
        </p:nvSpPr>
        <p:spPr bwMode="auto">
          <a:xfrm>
            <a:off x="6581775" y="1646173"/>
            <a:ext cx="115888" cy="101600"/>
          </a:xfrm>
          <a:custGeom>
            <a:avLst/>
            <a:gdLst>
              <a:gd name="T0" fmla="*/ 73 w 73"/>
              <a:gd name="T1" fmla="*/ 26 h 64"/>
              <a:gd name="T2" fmla="*/ 71 w 73"/>
              <a:gd name="T3" fmla="*/ 24 h 64"/>
              <a:gd name="T4" fmla="*/ 68 w 73"/>
              <a:gd name="T5" fmla="*/ 19 h 64"/>
              <a:gd name="T6" fmla="*/ 66 w 73"/>
              <a:gd name="T7" fmla="*/ 16 h 64"/>
              <a:gd name="T8" fmla="*/ 63 w 73"/>
              <a:gd name="T9" fmla="*/ 13 h 64"/>
              <a:gd name="T10" fmla="*/ 58 w 73"/>
              <a:gd name="T11" fmla="*/ 6 h 64"/>
              <a:gd name="T12" fmla="*/ 53 w 73"/>
              <a:gd name="T13" fmla="*/ 3 h 64"/>
              <a:gd name="T14" fmla="*/ 47 w 73"/>
              <a:gd name="T15" fmla="*/ 1 h 64"/>
              <a:gd name="T16" fmla="*/ 40 w 73"/>
              <a:gd name="T17" fmla="*/ 0 h 64"/>
              <a:gd name="T18" fmla="*/ 32 w 73"/>
              <a:gd name="T19" fmla="*/ 0 h 64"/>
              <a:gd name="T20" fmla="*/ 24 w 73"/>
              <a:gd name="T21" fmla="*/ 1 h 64"/>
              <a:gd name="T22" fmla="*/ 14 w 73"/>
              <a:gd name="T23" fmla="*/ 3 h 64"/>
              <a:gd name="T24" fmla="*/ 6 w 73"/>
              <a:gd name="T25" fmla="*/ 9 h 64"/>
              <a:gd name="T26" fmla="*/ 2 w 73"/>
              <a:gd name="T27" fmla="*/ 11 h 64"/>
              <a:gd name="T28" fmla="*/ 0 w 73"/>
              <a:gd name="T29" fmla="*/ 13 h 64"/>
              <a:gd name="T30" fmla="*/ 2 w 73"/>
              <a:gd name="T31" fmla="*/ 16 h 64"/>
              <a:gd name="T32" fmla="*/ 3 w 73"/>
              <a:gd name="T33" fmla="*/ 16 h 64"/>
              <a:gd name="T34" fmla="*/ 6 w 73"/>
              <a:gd name="T35" fmla="*/ 17 h 64"/>
              <a:gd name="T36" fmla="*/ 10 w 73"/>
              <a:gd name="T37" fmla="*/ 17 h 64"/>
              <a:gd name="T38" fmla="*/ 14 w 73"/>
              <a:gd name="T39" fmla="*/ 17 h 64"/>
              <a:gd name="T40" fmla="*/ 18 w 73"/>
              <a:gd name="T41" fmla="*/ 16 h 64"/>
              <a:gd name="T42" fmla="*/ 26 w 73"/>
              <a:gd name="T43" fmla="*/ 14 h 64"/>
              <a:gd name="T44" fmla="*/ 27 w 73"/>
              <a:gd name="T45" fmla="*/ 13 h 64"/>
              <a:gd name="T46" fmla="*/ 31 w 73"/>
              <a:gd name="T47" fmla="*/ 13 h 64"/>
              <a:gd name="T48" fmla="*/ 37 w 73"/>
              <a:gd name="T49" fmla="*/ 13 h 64"/>
              <a:gd name="T50" fmla="*/ 40 w 73"/>
              <a:gd name="T51" fmla="*/ 16 h 64"/>
              <a:gd name="T52" fmla="*/ 42 w 73"/>
              <a:gd name="T53" fmla="*/ 19 h 64"/>
              <a:gd name="T54" fmla="*/ 42 w 73"/>
              <a:gd name="T55" fmla="*/ 22 h 64"/>
              <a:gd name="T56" fmla="*/ 39 w 73"/>
              <a:gd name="T57" fmla="*/ 22 h 64"/>
              <a:gd name="T58" fmla="*/ 35 w 73"/>
              <a:gd name="T59" fmla="*/ 22 h 64"/>
              <a:gd name="T60" fmla="*/ 31 w 73"/>
              <a:gd name="T61" fmla="*/ 22 h 64"/>
              <a:gd name="T62" fmla="*/ 27 w 73"/>
              <a:gd name="T63" fmla="*/ 21 h 64"/>
              <a:gd name="T64" fmla="*/ 24 w 73"/>
              <a:gd name="T65" fmla="*/ 21 h 64"/>
              <a:gd name="T66" fmla="*/ 18 w 73"/>
              <a:gd name="T67" fmla="*/ 22 h 64"/>
              <a:gd name="T68" fmla="*/ 13 w 73"/>
              <a:gd name="T69" fmla="*/ 22 h 64"/>
              <a:gd name="T70" fmla="*/ 8 w 73"/>
              <a:gd name="T71" fmla="*/ 24 h 64"/>
              <a:gd name="T72" fmla="*/ 8 w 73"/>
              <a:gd name="T73" fmla="*/ 29 h 64"/>
              <a:gd name="T74" fmla="*/ 11 w 73"/>
              <a:gd name="T75" fmla="*/ 34 h 64"/>
              <a:gd name="T76" fmla="*/ 14 w 73"/>
              <a:gd name="T77" fmla="*/ 32 h 64"/>
              <a:gd name="T78" fmla="*/ 18 w 73"/>
              <a:gd name="T79" fmla="*/ 32 h 64"/>
              <a:gd name="T80" fmla="*/ 26 w 73"/>
              <a:gd name="T81" fmla="*/ 35 h 64"/>
              <a:gd name="T82" fmla="*/ 32 w 73"/>
              <a:gd name="T83" fmla="*/ 39 h 64"/>
              <a:gd name="T84" fmla="*/ 37 w 73"/>
              <a:gd name="T85" fmla="*/ 40 h 64"/>
              <a:gd name="T86" fmla="*/ 42 w 73"/>
              <a:gd name="T87" fmla="*/ 43 h 64"/>
              <a:gd name="T88" fmla="*/ 48 w 73"/>
              <a:gd name="T89" fmla="*/ 47 h 64"/>
              <a:gd name="T90" fmla="*/ 53 w 73"/>
              <a:gd name="T91" fmla="*/ 48 h 64"/>
              <a:gd name="T92" fmla="*/ 55 w 73"/>
              <a:gd name="T93" fmla="*/ 53 h 64"/>
              <a:gd name="T94" fmla="*/ 55 w 73"/>
              <a:gd name="T95" fmla="*/ 55 h 64"/>
              <a:gd name="T96" fmla="*/ 55 w 73"/>
              <a:gd name="T97" fmla="*/ 64 h 64"/>
              <a:gd name="T98" fmla="*/ 61 w 73"/>
              <a:gd name="T99" fmla="*/ 55 h 64"/>
              <a:gd name="T100" fmla="*/ 68 w 73"/>
              <a:gd name="T101" fmla="*/ 45 h 64"/>
              <a:gd name="T102" fmla="*/ 71 w 73"/>
              <a:gd name="T103" fmla="*/ 37 h 64"/>
              <a:gd name="T104" fmla="*/ 73 w 73"/>
              <a:gd name="T105"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 h="64">
                <a:moveTo>
                  <a:pt x="73" y="26"/>
                </a:moveTo>
                <a:lnTo>
                  <a:pt x="71" y="24"/>
                </a:lnTo>
                <a:lnTo>
                  <a:pt x="68" y="19"/>
                </a:lnTo>
                <a:lnTo>
                  <a:pt x="66" y="16"/>
                </a:lnTo>
                <a:lnTo>
                  <a:pt x="63" y="13"/>
                </a:lnTo>
                <a:lnTo>
                  <a:pt x="58" y="6"/>
                </a:lnTo>
                <a:lnTo>
                  <a:pt x="53" y="3"/>
                </a:lnTo>
                <a:lnTo>
                  <a:pt x="47" y="1"/>
                </a:lnTo>
                <a:lnTo>
                  <a:pt x="40" y="0"/>
                </a:lnTo>
                <a:lnTo>
                  <a:pt x="32" y="0"/>
                </a:lnTo>
                <a:lnTo>
                  <a:pt x="24" y="1"/>
                </a:lnTo>
                <a:lnTo>
                  <a:pt x="14" y="3"/>
                </a:lnTo>
                <a:lnTo>
                  <a:pt x="6" y="9"/>
                </a:lnTo>
                <a:lnTo>
                  <a:pt x="2" y="11"/>
                </a:lnTo>
                <a:lnTo>
                  <a:pt x="0" y="13"/>
                </a:lnTo>
                <a:lnTo>
                  <a:pt x="2" y="16"/>
                </a:lnTo>
                <a:lnTo>
                  <a:pt x="3" y="16"/>
                </a:lnTo>
                <a:lnTo>
                  <a:pt x="6" y="17"/>
                </a:lnTo>
                <a:lnTo>
                  <a:pt x="10" y="17"/>
                </a:lnTo>
                <a:lnTo>
                  <a:pt x="14" y="17"/>
                </a:lnTo>
                <a:lnTo>
                  <a:pt x="18" y="16"/>
                </a:lnTo>
                <a:lnTo>
                  <a:pt x="26" y="14"/>
                </a:lnTo>
                <a:lnTo>
                  <a:pt x="27" y="13"/>
                </a:lnTo>
                <a:lnTo>
                  <a:pt x="31" y="13"/>
                </a:lnTo>
                <a:lnTo>
                  <a:pt x="37" y="13"/>
                </a:lnTo>
                <a:lnTo>
                  <a:pt x="40" y="16"/>
                </a:lnTo>
                <a:lnTo>
                  <a:pt x="42" y="19"/>
                </a:lnTo>
                <a:lnTo>
                  <a:pt x="42" y="22"/>
                </a:lnTo>
                <a:lnTo>
                  <a:pt x="39" y="22"/>
                </a:lnTo>
                <a:lnTo>
                  <a:pt x="35" y="22"/>
                </a:lnTo>
                <a:lnTo>
                  <a:pt x="31" y="22"/>
                </a:lnTo>
                <a:lnTo>
                  <a:pt x="27" y="21"/>
                </a:lnTo>
                <a:lnTo>
                  <a:pt x="24" y="21"/>
                </a:lnTo>
                <a:lnTo>
                  <a:pt x="18" y="22"/>
                </a:lnTo>
                <a:lnTo>
                  <a:pt x="13" y="22"/>
                </a:lnTo>
                <a:lnTo>
                  <a:pt x="8" y="24"/>
                </a:lnTo>
                <a:lnTo>
                  <a:pt x="8" y="29"/>
                </a:lnTo>
                <a:lnTo>
                  <a:pt x="11" y="34"/>
                </a:lnTo>
                <a:lnTo>
                  <a:pt x="14" y="32"/>
                </a:lnTo>
                <a:lnTo>
                  <a:pt x="18" y="32"/>
                </a:lnTo>
                <a:lnTo>
                  <a:pt x="26" y="35"/>
                </a:lnTo>
                <a:lnTo>
                  <a:pt x="32" y="39"/>
                </a:lnTo>
                <a:lnTo>
                  <a:pt x="37" y="40"/>
                </a:lnTo>
                <a:lnTo>
                  <a:pt x="42" y="43"/>
                </a:lnTo>
                <a:lnTo>
                  <a:pt x="48" y="47"/>
                </a:lnTo>
                <a:lnTo>
                  <a:pt x="53" y="48"/>
                </a:lnTo>
                <a:lnTo>
                  <a:pt x="55" y="53"/>
                </a:lnTo>
                <a:lnTo>
                  <a:pt x="55" y="55"/>
                </a:lnTo>
                <a:lnTo>
                  <a:pt x="55" y="64"/>
                </a:lnTo>
                <a:lnTo>
                  <a:pt x="61" y="55"/>
                </a:lnTo>
                <a:lnTo>
                  <a:pt x="68" y="45"/>
                </a:lnTo>
                <a:lnTo>
                  <a:pt x="71" y="37"/>
                </a:lnTo>
                <a:lnTo>
                  <a:pt x="73" y="26"/>
                </a:lnTo>
                <a:close/>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84" name="Freeform 44"/>
          <p:cNvSpPr>
            <a:spLocks/>
          </p:cNvSpPr>
          <p:nvPr/>
        </p:nvSpPr>
        <p:spPr bwMode="auto">
          <a:xfrm>
            <a:off x="6581775" y="1646173"/>
            <a:ext cx="115888" cy="101600"/>
          </a:xfrm>
          <a:custGeom>
            <a:avLst/>
            <a:gdLst>
              <a:gd name="T0" fmla="*/ 73 w 73"/>
              <a:gd name="T1" fmla="*/ 26 h 64"/>
              <a:gd name="T2" fmla="*/ 71 w 73"/>
              <a:gd name="T3" fmla="*/ 24 h 64"/>
              <a:gd name="T4" fmla="*/ 68 w 73"/>
              <a:gd name="T5" fmla="*/ 19 h 64"/>
              <a:gd name="T6" fmla="*/ 66 w 73"/>
              <a:gd name="T7" fmla="*/ 16 h 64"/>
              <a:gd name="T8" fmla="*/ 63 w 73"/>
              <a:gd name="T9" fmla="*/ 13 h 64"/>
              <a:gd name="T10" fmla="*/ 58 w 73"/>
              <a:gd name="T11" fmla="*/ 6 h 64"/>
              <a:gd name="T12" fmla="*/ 53 w 73"/>
              <a:gd name="T13" fmla="*/ 3 h 64"/>
              <a:gd name="T14" fmla="*/ 47 w 73"/>
              <a:gd name="T15" fmla="*/ 1 h 64"/>
              <a:gd name="T16" fmla="*/ 40 w 73"/>
              <a:gd name="T17" fmla="*/ 0 h 64"/>
              <a:gd name="T18" fmla="*/ 32 w 73"/>
              <a:gd name="T19" fmla="*/ 0 h 64"/>
              <a:gd name="T20" fmla="*/ 24 w 73"/>
              <a:gd name="T21" fmla="*/ 1 h 64"/>
              <a:gd name="T22" fmla="*/ 14 w 73"/>
              <a:gd name="T23" fmla="*/ 3 h 64"/>
              <a:gd name="T24" fmla="*/ 6 w 73"/>
              <a:gd name="T25" fmla="*/ 9 h 64"/>
              <a:gd name="T26" fmla="*/ 2 w 73"/>
              <a:gd name="T27" fmla="*/ 11 h 64"/>
              <a:gd name="T28" fmla="*/ 0 w 73"/>
              <a:gd name="T29" fmla="*/ 13 h 64"/>
              <a:gd name="T30" fmla="*/ 2 w 73"/>
              <a:gd name="T31" fmla="*/ 16 h 64"/>
              <a:gd name="T32" fmla="*/ 3 w 73"/>
              <a:gd name="T33" fmla="*/ 16 h 64"/>
              <a:gd name="T34" fmla="*/ 6 w 73"/>
              <a:gd name="T35" fmla="*/ 17 h 64"/>
              <a:gd name="T36" fmla="*/ 10 w 73"/>
              <a:gd name="T37" fmla="*/ 17 h 64"/>
              <a:gd name="T38" fmla="*/ 14 w 73"/>
              <a:gd name="T39" fmla="*/ 17 h 64"/>
              <a:gd name="T40" fmla="*/ 18 w 73"/>
              <a:gd name="T41" fmla="*/ 16 h 64"/>
              <a:gd name="T42" fmla="*/ 26 w 73"/>
              <a:gd name="T43" fmla="*/ 14 h 64"/>
              <a:gd name="T44" fmla="*/ 27 w 73"/>
              <a:gd name="T45" fmla="*/ 13 h 64"/>
              <a:gd name="T46" fmla="*/ 31 w 73"/>
              <a:gd name="T47" fmla="*/ 13 h 64"/>
              <a:gd name="T48" fmla="*/ 37 w 73"/>
              <a:gd name="T49" fmla="*/ 13 h 64"/>
              <a:gd name="T50" fmla="*/ 40 w 73"/>
              <a:gd name="T51" fmla="*/ 16 h 64"/>
              <a:gd name="T52" fmla="*/ 42 w 73"/>
              <a:gd name="T53" fmla="*/ 19 h 64"/>
              <a:gd name="T54" fmla="*/ 42 w 73"/>
              <a:gd name="T55" fmla="*/ 22 h 64"/>
              <a:gd name="T56" fmla="*/ 39 w 73"/>
              <a:gd name="T57" fmla="*/ 22 h 64"/>
              <a:gd name="T58" fmla="*/ 35 w 73"/>
              <a:gd name="T59" fmla="*/ 22 h 64"/>
              <a:gd name="T60" fmla="*/ 31 w 73"/>
              <a:gd name="T61" fmla="*/ 22 h 64"/>
              <a:gd name="T62" fmla="*/ 27 w 73"/>
              <a:gd name="T63" fmla="*/ 21 h 64"/>
              <a:gd name="T64" fmla="*/ 24 w 73"/>
              <a:gd name="T65" fmla="*/ 21 h 64"/>
              <a:gd name="T66" fmla="*/ 18 w 73"/>
              <a:gd name="T67" fmla="*/ 22 h 64"/>
              <a:gd name="T68" fmla="*/ 13 w 73"/>
              <a:gd name="T69" fmla="*/ 22 h 64"/>
              <a:gd name="T70" fmla="*/ 8 w 73"/>
              <a:gd name="T71" fmla="*/ 24 h 64"/>
              <a:gd name="T72" fmla="*/ 8 w 73"/>
              <a:gd name="T73" fmla="*/ 29 h 64"/>
              <a:gd name="T74" fmla="*/ 11 w 73"/>
              <a:gd name="T75" fmla="*/ 34 h 64"/>
              <a:gd name="T76" fmla="*/ 14 w 73"/>
              <a:gd name="T77" fmla="*/ 32 h 64"/>
              <a:gd name="T78" fmla="*/ 18 w 73"/>
              <a:gd name="T79" fmla="*/ 32 h 64"/>
              <a:gd name="T80" fmla="*/ 26 w 73"/>
              <a:gd name="T81" fmla="*/ 35 h 64"/>
              <a:gd name="T82" fmla="*/ 32 w 73"/>
              <a:gd name="T83" fmla="*/ 39 h 64"/>
              <a:gd name="T84" fmla="*/ 37 w 73"/>
              <a:gd name="T85" fmla="*/ 40 h 64"/>
              <a:gd name="T86" fmla="*/ 42 w 73"/>
              <a:gd name="T87" fmla="*/ 43 h 64"/>
              <a:gd name="T88" fmla="*/ 48 w 73"/>
              <a:gd name="T89" fmla="*/ 47 h 64"/>
              <a:gd name="T90" fmla="*/ 53 w 73"/>
              <a:gd name="T91" fmla="*/ 48 h 64"/>
              <a:gd name="T92" fmla="*/ 55 w 73"/>
              <a:gd name="T93" fmla="*/ 53 h 64"/>
              <a:gd name="T94" fmla="*/ 55 w 73"/>
              <a:gd name="T95" fmla="*/ 55 h 64"/>
              <a:gd name="T96" fmla="*/ 55 w 73"/>
              <a:gd name="T97" fmla="*/ 64 h 64"/>
              <a:gd name="T98" fmla="*/ 61 w 73"/>
              <a:gd name="T99" fmla="*/ 55 h 64"/>
              <a:gd name="T100" fmla="*/ 68 w 73"/>
              <a:gd name="T101" fmla="*/ 45 h 64"/>
              <a:gd name="T102" fmla="*/ 71 w 73"/>
              <a:gd name="T103" fmla="*/ 37 h 64"/>
              <a:gd name="T104" fmla="*/ 73 w 73"/>
              <a:gd name="T105"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 h="64">
                <a:moveTo>
                  <a:pt x="73" y="26"/>
                </a:moveTo>
                <a:lnTo>
                  <a:pt x="71" y="24"/>
                </a:lnTo>
                <a:lnTo>
                  <a:pt x="68" y="19"/>
                </a:lnTo>
                <a:lnTo>
                  <a:pt x="66" y="16"/>
                </a:lnTo>
                <a:lnTo>
                  <a:pt x="63" y="13"/>
                </a:lnTo>
                <a:lnTo>
                  <a:pt x="58" y="6"/>
                </a:lnTo>
                <a:lnTo>
                  <a:pt x="53" y="3"/>
                </a:lnTo>
                <a:lnTo>
                  <a:pt x="47" y="1"/>
                </a:lnTo>
                <a:lnTo>
                  <a:pt x="40" y="0"/>
                </a:lnTo>
                <a:lnTo>
                  <a:pt x="32" y="0"/>
                </a:lnTo>
                <a:lnTo>
                  <a:pt x="24" y="1"/>
                </a:lnTo>
                <a:lnTo>
                  <a:pt x="14" y="3"/>
                </a:lnTo>
                <a:lnTo>
                  <a:pt x="6" y="9"/>
                </a:lnTo>
                <a:lnTo>
                  <a:pt x="2" y="11"/>
                </a:lnTo>
                <a:lnTo>
                  <a:pt x="0" y="13"/>
                </a:lnTo>
                <a:lnTo>
                  <a:pt x="2" y="16"/>
                </a:lnTo>
                <a:lnTo>
                  <a:pt x="3" y="16"/>
                </a:lnTo>
                <a:lnTo>
                  <a:pt x="6" y="17"/>
                </a:lnTo>
                <a:lnTo>
                  <a:pt x="10" y="17"/>
                </a:lnTo>
                <a:lnTo>
                  <a:pt x="14" y="17"/>
                </a:lnTo>
                <a:lnTo>
                  <a:pt x="18" y="16"/>
                </a:lnTo>
                <a:lnTo>
                  <a:pt x="26" y="14"/>
                </a:lnTo>
                <a:lnTo>
                  <a:pt x="27" y="13"/>
                </a:lnTo>
                <a:lnTo>
                  <a:pt x="31" y="13"/>
                </a:lnTo>
                <a:lnTo>
                  <a:pt x="37" y="13"/>
                </a:lnTo>
                <a:lnTo>
                  <a:pt x="40" y="16"/>
                </a:lnTo>
                <a:lnTo>
                  <a:pt x="42" y="19"/>
                </a:lnTo>
                <a:lnTo>
                  <a:pt x="42" y="22"/>
                </a:lnTo>
                <a:lnTo>
                  <a:pt x="39" y="22"/>
                </a:lnTo>
                <a:lnTo>
                  <a:pt x="35" y="22"/>
                </a:lnTo>
                <a:lnTo>
                  <a:pt x="31" y="22"/>
                </a:lnTo>
                <a:lnTo>
                  <a:pt x="27" y="21"/>
                </a:lnTo>
                <a:lnTo>
                  <a:pt x="24" y="21"/>
                </a:lnTo>
                <a:lnTo>
                  <a:pt x="18" y="22"/>
                </a:lnTo>
                <a:lnTo>
                  <a:pt x="13" y="22"/>
                </a:lnTo>
                <a:lnTo>
                  <a:pt x="8" y="24"/>
                </a:lnTo>
                <a:lnTo>
                  <a:pt x="8" y="29"/>
                </a:lnTo>
                <a:lnTo>
                  <a:pt x="11" y="34"/>
                </a:lnTo>
                <a:lnTo>
                  <a:pt x="14" y="32"/>
                </a:lnTo>
                <a:lnTo>
                  <a:pt x="18" y="32"/>
                </a:lnTo>
                <a:lnTo>
                  <a:pt x="26" y="35"/>
                </a:lnTo>
                <a:lnTo>
                  <a:pt x="32" y="39"/>
                </a:lnTo>
                <a:lnTo>
                  <a:pt x="37" y="40"/>
                </a:lnTo>
                <a:lnTo>
                  <a:pt x="42" y="43"/>
                </a:lnTo>
                <a:lnTo>
                  <a:pt x="48" y="47"/>
                </a:lnTo>
                <a:lnTo>
                  <a:pt x="53" y="48"/>
                </a:lnTo>
                <a:lnTo>
                  <a:pt x="55" y="53"/>
                </a:lnTo>
                <a:lnTo>
                  <a:pt x="55" y="55"/>
                </a:lnTo>
                <a:lnTo>
                  <a:pt x="55" y="64"/>
                </a:lnTo>
                <a:lnTo>
                  <a:pt x="61" y="55"/>
                </a:lnTo>
                <a:lnTo>
                  <a:pt x="68" y="45"/>
                </a:lnTo>
                <a:lnTo>
                  <a:pt x="71" y="37"/>
                </a:lnTo>
                <a:lnTo>
                  <a:pt x="73" y="2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85" name="Freeform 45"/>
          <p:cNvSpPr>
            <a:spLocks/>
          </p:cNvSpPr>
          <p:nvPr/>
        </p:nvSpPr>
        <p:spPr bwMode="auto">
          <a:xfrm>
            <a:off x="6902450" y="1442973"/>
            <a:ext cx="100013" cy="92075"/>
          </a:xfrm>
          <a:custGeom>
            <a:avLst/>
            <a:gdLst>
              <a:gd name="T0" fmla="*/ 0 w 63"/>
              <a:gd name="T1" fmla="*/ 32 h 58"/>
              <a:gd name="T2" fmla="*/ 10 w 63"/>
              <a:gd name="T3" fmla="*/ 40 h 58"/>
              <a:gd name="T4" fmla="*/ 15 w 63"/>
              <a:gd name="T5" fmla="*/ 50 h 58"/>
              <a:gd name="T6" fmla="*/ 15 w 63"/>
              <a:gd name="T7" fmla="*/ 58 h 58"/>
              <a:gd name="T8" fmla="*/ 52 w 63"/>
              <a:gd name="T9" fmla="*/ 35 h 58"/>
              <a:gd name="T10" fmla="*/ 58 w 63"/>
              <a:gd name="T11" fmla="*/ 29 h 58"/>
              <a:gd name="T12" fmla="*/ 63 w 63"/>
              <a:gd name="T13" fmla="*/ 24 h 58"/>
              <a:gd name="T14" fmla="*/ 54 w 63"/>
              <a:gd name="T15" fmla="*/ 8 h 58"/>
              <a:gd name="T16" fmla="*/ 52 w 63"/>
              <a:gd name="T17" fmla="*/ 0 h 58"/>
              <a:gd name="T18" fmla="*/ 36 w 63"/>
              <a:gd name="T19" fmla="*/ 11 h 58"/>
              <a:gd name="T20" fmla="*/ 26 w 63"/>
              <a:gd name="T21" fmla="*/ 16 h 58"/>
              <a:gd name="T22" fmla="*/ 21 w 63"/>
              <a:gd name="T23" fmla="*/ 19 h 58"/>
              <a:gd name="T24" fmla="*/ 16 w 63"/>
              <a:gd name="T25" fmla="*/ 22 h 58"/>
              <a:gd name="T26" fmla="*/ 12 w 63"/>
              <a:gd name="T27" fmla="*/ 25 h 58"/>
              <a:gd name="T28" fmla="*/ 7 w 63"/>
              <a:gd name="T29" fmla="*/ 27 h 58"/>
              <a:gd name="T30" fmla="*/ 3 w 63"/>
              <a:gd name="T31" fmla="*/ 30 h 58"/>
              <a:gd name="T32" fmla="*/ 0 w 63"/>
              <a:gd name="T33" fmla="*/ 32 h 58"/>
              <a:gd name="T34" fmla="*/ 0 w 63"/>
              <a:gd name="T35"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8">
                <a:moveTo>
                  <a:pt x="0" y="32"/>
                </a:moveTo>
                <a:lnTo>
                  <a:pt x="10" y="40"/>
                </a:lnTo>
                <a:lnTo>
                  <a:pt x="15" y="50"/>
                </a:lnTo>
                <a:lnTo>
                  <a:pt x="15" y="58"/>
                </a:lnTo>
                <a:lnTo>
                  <a:pt x="52" y="35"/>
                </a:lnTo>
                <a:lnTo>
                  <a:pt x="58" y="29"/>
                </a:lnTo>
                <a:lnTo>
                  <a:pt x="63" y="24"/>
                </a:lnTo>
                <a:lnTo>
                  <a:pt x="54" y="8"/>
                </a:lnTo>
                <a:lnTo>
                  <a:pt x="52" y="0"/>
                </a:lnTo>
                <a:lnTo>
                  <a:pt x="36" y="11"/>
                </a:lnTo>
                <a:lnTo>
                  <a:pt x="26" y="16"/>
                </a:lnTo>
                <a:lnTo>
                  <a:pt x="21" y="19"/>
                </a:lnTo>
                <a:lnTo>
                  <a:pt x="16" y="22"/>
                </a:lnTo>
                <a:lnTo>
                  <a:pt x="12" y="25"/>
                </a:lnTo>
                <a:lnTo>
                  <a:pt x="7" y="27"/>
                </a:lnTo>
                <a:lnTo>
                  <a:pt x="3" y="30"/>
                </a:lnTo>
                <a:lnTo>
                  <a:pt x="0" y="32"/>
                </a:lnTo>
                <a:lnTo>
                  <a:pt x="0" y="3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86" name="Freeform 46"/>
          <p:cNvSpPr>
            <a:spLocks/>
          </p:cNvSpPr>
          <p:nvPr/>
        </p:nvSpPr>
        <p:spPr bwMode="auto">
          <a:xfrm>
            <a:off x="6980238" y="1369948"/>
            <a:ext cx="22225" cy="85725"/>
          </a:xfrm>
          <a:custGeom>
            <a:avLst/>
            <a:gdLst>
              <a:gd name="T0" fmla="*/ 14 w 14"/>
              <a:gd name="T1" fmla="*/ 0 h 54"/>
              <a:gd name="T2" fmla="*/ 11 w 14"/>
              <a:gd name="T3" fmla="*/ 5 h 54"/>
              <a:gd name="T4" fmla="*/ 9 w 14"/>
              <a:gd name="T5" fmla="*/ 12 h 54"/>
              <a:gd name="T6" fmla="*/ 6 w 14"/>
              <a:gd name="T7" fmla="*/ 16 h 54"/>
              <a:gd name="T8" fmla="*/ 3 w 14"/>
              <a:gd name="T9" fmla="*/ 18 h 54"/>
              <a:gd name="T10" fmla="*/ 1 w 14"/>
              <a:gd name="T11" fmla="*/ 16 h 54"/>
              <a:gd name="T12" fmla="*/ 0 w 14"/>
              <a:gd name="T13" fmla="*/ 13 h 54"/>
              <a:gd name="T14" fmla="*/ 0 w 14"/>
              <a:gd name="T15" fmla="*/ 13 h 54"/>
              <a:gd name="T16" fmla="*/ 0 w 14"/>
              <a:gd name="T17" fmla="*/ 21 h 54"/>
              <a:gd name="T18" fmla="*/ 1 w 14"/>
              <a:gd name="T19" fmla="*/ 29 h 54"/>
              <a:gd name="T20" fmla="*/ 3 w 14"/>
              <a:gd name="T21" fmla="*/ 34 h 54"/>
              <a:gd name="T22" fmla="*/ 3 w 14"/>
              <a:gd name="T23" fmla="*/ 46 h 54"/>
              <a:gd name="T24" fmla="*/ 5 w 14"/>
              <a:gd name="T25" fmla="*/ 54 h 54"/>
              <a:gd name="T26" fmla="*/ 6 w 14"/>
              <a:gd name="T27" fmla="*/ 52 h 54"/>
              <a:gd name="T28" fmla="*/ 5 w 14"/>
              <a:gd name="T29" fmla="*/ 42 h 54"/>
              <a:gd name="T30" fmla="*/ 5 w 14"/>
              <a:gd name="T31" fmla="*/ 33 h 54"/>
              <a:gd name="T32" fmla="*/ 5 w 14"/>
              <a:gd name="T33" fmla="*/ 26 h 54"/>
              <a:gd name="T34" fmla="*/ 6 w 14"/>
              <a:gd name="T35" fmla="*/ 23 h 54"/>
              <a:gd name="T36" fmla="*/ 9 w 14"/>
              <a:gd name="T37" fmla="*/ 18 h 54"/>
              <a:gd name="T38" fmla="*/ 11 w 14"/>
              <a:gd name="T39" fmla="*/ 13 h 54"/>
              <a:gd name="T40" fmla="*/ 13 w 14"/>
              <a:gd name="T41" fmla="*/ 5 h 54"/>
              <a:gd name="T42" fmla="*/ 14 w 14"/>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54">
                <a:moveTo>
                  <a:pt x="14" y="0"/>
                </a:moveTo>
                <a:lnTo>
                  <a:pt x="11" y="5"/>
                </a:lnTo>
                <a:lnTo>
                  <a:pt x="9" y="12"/>
                </a:lnTo>
                <a:lnTo>
                  <a:pt x="6" y="16"/>
                </a:lnTo>
                <a:lnTo>
                  <a:pt x="3" y="18"/>
                </a:lnTo>
                <a:lnTo>
                  <a:pt x="1" y="16"/>
                </a:lnTo>
                <a:lnTo>
                  <a:pt x="0" y="13"/>
                </a:lnTo>
                <a:lnTo>
                  <a:pt x="0" y="13"/>
                </a:lnTo>
                <a:lnTo>
                  <a:pt x="0" y="21"/>
                </a:lnTo>
                <a:lnTo>
                  <a:pt x="1" y="29"/>
                </a:lnTo>
                <a:lnTo>
                  <a:pt x="3" y="34"/>
                </a:lnTo>
                <a:lnTo>
                  <a:pt x="3" y="46"/>
                </a:lnTo>
                <a:lnTo>
                  <a:pt x="5" y="54"/>
                </a:lnTo>
                <a:lnTo>
                  <a:pt x="6" y="52"/>
                </a:lnTo>
                <a:lnTo>
                  <a:pt x="5" y="42"/>
                </a:lnTo>
                <a:lnTo>
                  <a:pt x="5" y="33"/>
                </a:lnTo>
                <a:lnTo>
                  <a:pt x="5" y="26"/>
                </a:lnTo>
                <a:lnTo>
                  <a:pt x="6" y="23"/>
                </a:lnTo>
                <a:lnTo>
                  <a:pt x="9" y="18"/>
                </a:lnTo>
                <a:lnTo>
                  <a:pt x="11" y="13"/>
                </a:lnTo>
                <a:lnTo>
                  <a:pt x="13" y="5"/>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87" name="Freeform 47"/>
          <p:cNvSpPr>
            <a:spLocks/>
          </p:cNvSpPr>
          <p:nvPr/>
        </p:nvSpPr>
        <p:spPr bwMode="auto">
          <a:xfrm>
            <a:off x="6980238" y="1369948"/>
            <a:ext cx="22225" cy="85725"/>
          </a:xfrm>
          <a:custGeom>
            <a:avLst/>
            <a:gdLst>
              <a:gd name="T0" fmla="*/ 14 w 14"/>
              <a:gd name="T1" fmla="*/ 0 h 54"/>
              <a:gd name="T2" fmla="*/ 11 w 14"/>
              <a:gd name="T3" fmla="*/ 5 h 54"/>
              <a:gd name="T4" fmla="*/ 9 w 14"/>
              <a:gd name="T5" fmla="*/ 12 h 54"/>
              <a:gd name="T6" fmla="*/ 6 w 14"/>
              <a:gd name="T7" fmla="*/ 16 h 54"/>
              <a:gd name="T8" fmla="*/ 3 w 14"/>
              <a:gd name="T9" fmla="*/ 18 h 54"/>
              <a:gd name="T10" fmla="*/ 1 w 14"/>
              <a:gd name="T11" fmla="*/ 16 h 54"/>
              <a:gd name="T12" fmla="*/ 0 w 14"/>
              <a:gd name="T13" fmla="*/ 13 h 54"/>
              <a:gd name="T14" fmla="*/ 0 w 14"/>
              <a:gd name="T15" fmla="*/ 13 h 54"/>
              <a:gd name="T16" fmla="*/ 0 w 14"/>
              <a:gd name="T17" fmla="*/ 21 h 54"/>
              <a:gd name="T18" fmla="*/ 1 w 14"/>
              <a:gd name="T19" fmla="*/ 29 h 54"/>
              <a:gd name="T20" fmla="*/ 3 w 14"/>
              <a:gd name="T21" fmla="*/ 34 h 54"/>
              <a:gd name="T22" fmla="*/ 3 w 14"/>
              <a:gd name="T23" fmla="*/ 46 h 54"/>
              <a:gd name="T24" fmla="*/ 5 w 14"/>
              <a:gd name="T25" fmla="*/ 54 h 54"/>
              <a:gd name="T26" fmla="*/ 6 w 14"/>
              <a:gd name="T27" fmla="*/ 52 h 54"/>
              <a:gd name="T28" fmla="*/ 5 w 14"/>
              <a:gd name="T29" fmla="*/ 42 h 54"/>
              <a:gd name="T30" fmla="*/ 5 w 14"/>
              <a:gd name="T31" fmla="*/ 33 h 54"/>
              <a:gd name="T32" fmla="*/ 5 w 14"/>
              <a:gd name="T33" fmla="*/ 26 h 54"/>
              <a:gd name="T34" fmla="*/ 6 w 14"/>
              <a:gd name="T35" fmla="*/ 23 h 54"/>
              <a:gd name="T36" fmla="*/ 9 w 14"/>
              <a:gd name="T37" fmla="*/ 18 h 54"/>
              <a:gd name="T38" fmla="*/ 11 w 14"/>
              <a:gd name="T39" fmla="*/ 13 h 54"/>
              <a:gd name="T40" fmla="*/ 13 w 14"/>
              <a:gd name="T41" fmla="*/ 5 h 54"/>
              <a:gd name="T42" fmla="*/ 14 w 14"/>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54">
                <a:moveTo>
                  <a:pt x="14" y="0"/>
                </a:moveTo>
                <a:lnTo>
                  <a:pt x="11" y="5"/>
                </a:lnTo>
                <a:lnTo>
                  <a:pt x="9" y="12"/>
                </a:lnTo>
                <a:lnTo>
                  <a:pt x="6" y="16"/>
                </a:lnTo>
                <a:lnTo>
                  <a:pt x="3" y="18"/>
                </a:lnTo>
                <a:lnTo>
                  <a:pt x="1" y="16"/>
                </a:lnTo>
                <a:lnTo>
                  <a:pt x="0" y="13"/>
                </a:lnTo>
                <a:lnTo>
                  <a:pt x="0" y="13"/>
                </a:lnTo>
                <a:lnTo>
                  <a:pt x="0" y="21"/>
                </a:lnTo>
                <a:lnTo>
                  <a:pt x="1" y="29"/>
                </a:lnTo>
                <a:lnTo>
                  <a:pt x="3" y="34"/>
                </a:lnTo>
                <a:lnTo>
                  <a:pt x="3" y="46"/>
                </a:lnTo>
                <a:lnTo>
                  <a:pt x="5" y="54"/>
                </a:lnTo>
                <a:lnTo>
                  <a:pt x="6" y="52"/>
                </a:lnTo>
                <a:lnTo>
                  <a:pt x="5" y="42"/>
                </a:lnTo>
                <a:lnTo>
                  <a:pt x="5" y="33"/>
                </a:lnTo>
                <a:lnTo>
                  <a:pt x="5" y="26"/>
                </a:lnTo>
                <a:lnTo>
                  <a:pt x="6" y="23"/>
                </a:lnTo>
                <a:lnTo>
                  <a:pt x="9" y="18"/>
                </a:lnTo>
                <a:lnTo>
                  <a:pt x="11" y="13"/>
                </a:lnTo>
                <a:lnTo>
                  <a:pt x="13" y="5"/>
                </a:lnTo>
                <a:lnTo>
                  <a:pt x="1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88" name="Freeform 48"/>
          <p:cNvSpPr>
            <a:spLocks/>
          </p:cNvSpPr>
          <p:nvPr/>
        </p:nvSpPr>
        <p:spPr bwMode="auto">
          <a:xfrm>
            <a:off x="6661150" y="1801748"/>
            <a:ext cx="87313" cy="31750"/>
          </a:xfrm>
          <a:custGeom>
            <a:avLst/>
            <a:gdLst>
              <a:gd name="T0" fmla="*/ 10 w 55"/>
              <a:gd name="T1" fmla="*/ 0 h 20"/>
              <a:gd name="T2" fmla="*/ 2 w 55"/>
              <a:gd name="T3" fmla="*/ 0 h 20"/>
              <a:gd name="T4" fmla="*/ 2 w 55"/>
              <a:gd name="T5" fmla="*/ 0 h 20"/>
              <a:gd name="T6" fmla="*/ 0 w 55"/>
              <a:gd name="T7" fmla="*/ 2 h 20"/>
              <a:gd name="T8" fmla="*/ 5 w 55"/>
              <a:gd name="T9" fmla="*/ 2 h 20"/>
              <a:gd name="T10" fmla="*/ 8 w 55"/>
              <a:gd name="T11" fmla="*/ 5 h 20"/>
              <a:gd name="T12" fmla="*/ 13 w 55"/>
              <a:gd name="T13" fmla="*/ 9 h 20"/>
              <a:gd name="T14" fmla="*/ 19 w 55"/>
              <a:gd name="T15" fmla="*/ 12 h 20"/>
              <a:gd name="T16" fmla="*/ 23 w 55"/>
              <a:gd name="T17" fmla="*/ 15 h 20"/>
              <a:gd name="T18" fmla="*/ 26 w 55"/>
              <a:gd name="T19" fmla="*/ 17 h 20"/>
              <a:gd name="T20" fmla="*/ 29 w 55"/>
              <a:gd name="T21" fmla="*/ 18 h 20"/>
              <a:gd name="T22" fmla="*/ 34 w 55"/>
              <a:gd name="T23" fmla="*/ 20 h 20"/>
              <a:gd name="T24" fmla="*/ 39 w 55"/>
              <a:gd name="T25" fmla="*/ 20 h 20"/>
              <a:gd name="T26" fmla="*/ 44 w 55"/>
              <a:gd name="T27" fmla="*/ 20 h 20"/>
              <a:gd name="T28" fmla="*/ 47 w 55"/>
              <a:gd name="T29" fmla="*/ 20 h 20"/>
              <a:gd name="T30" fmla="*/ 52 w 55"/>
              <a:gd name="T31" fmla="*/ 17 h 20"/>
              <a:gd name="T32" fmla="*/ 53 w 55"/>
              <a:gd name="T33" fmla="*/ 17 h 20"/>
              <a:gd name="T34" fmla="*/ 53 w 55"/>
              <a:gd name="T35" fmla="*/ 15 h 20"/>
              <a:gd name="T36" fmla="*/ 55 w 55"/>
              <a:gd name="T37" fmla="*/ 13 h 20"/>
              <a:gd name="T38" fmla="*/ 53 w 55"/>
              <a:gd name="T39" fmla="*/ 13 h 20"/>
              <a:gd name="T40" fmla="*/ 52 w 55"/>
              <a:gd name="T41" fmla="*/ 13 h 20"/>
              <a:gd name="T42" fmla="*/ 49 w 55"/>
              <a:gd name="T43" fmla="*/ 15 h 20"/>
              <a:gd name="T44" fmla="*/ 44 w 55"/>
              <a:gd name="T45" fmla="*/ 15 h 20"/>
              <a:gd name="T46" fmla="*/ 37 w 55"/>
              <a:gd name="T47" fmla="*/ 13 h 20"/>
              <a:gd name="T48" fmla="*/ 32 w 55"/>
              <a:gd name="T49" fmla="*/ 12 h 20"/>
              <a:gd name="T50" fmla="*/ 26 w 55"/>
              <a:gd name="T51" fmla="*/ 12 h 20"/>
              <a:gd name="T52" fmla="*/ 23 w 55"/>
              <a:gd name="T53" fmla="*/ 9 h 20"/>
              <a:gd name="T54" fmla="*/ 19 w 55"/>
              <a:gd name="T55" fmla="*/ 5 h 20"/>
              <a:gd name="T56" fmla="*/ 16 w 55"/>
              <a:gd name="T57" fmla="*/ 2 h 20"/>
              <a:gd name="T58" fmla="*/ 10 w 55"/>
              <a:gd name="T5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20">
                <a:moveTo>
                  <a:pt x="10" y="0"/>
                </a:moveTo>
                <a:lnTo>
                  <a:pt x="2" y="0"/>
                </a:lnTo>
                <a:lnTo>
                  <a:pt x="2" y="0"/>
                </a:lnTo>
                <a:lnTo>
                  <a:pt x="0" y="2"/>
                </a:lnTo>
                <a:lnTo>
                  <a:pt x="5" y="2"/>
                </a:lnTo>
                <a:lnTo>
                  <a:pt x="8" y="5"/>
                </a:lnTo>
                <a:lnTo>
                  <a:pt x="13" y="9"/>
                </a:lnTo>
                <a:lnTo>
                  <a:pt x="19" y="12"/>
                </a:lnTo>
                <a:lnTo>
                  <a:pt x="23" y="15"/>
                </a:lnTo>
                <a:lnTo>
                  <a:pt x="26" y="17"/>
                </a:lnTo>
                <a:lnTo>
                  <a:pt x="29" y="18"/>
                </a:lnTo>
                <a:lnTo>
                  <a:pt x="34" y="20"/>
                </a:lnTo>
                <a:lnTo>
                  <a:pt x="39" y="20"/>
                </a:lnTo>
                <a:lnTo>
                  <a:pt x="44" y="20"/>
                </a:lnTo>
                <a:lnTo>
                  <a:pt x="47" y="20"/>
                </a:lnTo>
                <a:lnTo>
                  <a:pt x="52" y="17"/>
                </a:lnTo>
                <a:lnTo>
                  <a:pt x="53" y="17"/>
                </a:lnTo>
                <a:lnTo>
                  <a:pt x="53" y="15"/>
                </a:lnTo>
                <a:lnTo>
                  <a:pt x="55" y="13"/>
                </a:lnTo>
                <a:lnTo>
                  <a:pt x="53" y="13"/>
                </a:lnTo>
                <a:lnTo>
                  <a:pt x="52" y="13"/>
                </a:lnTo>
                <a:lnTo>
                  <a:pt x="49" y="15"/>
                </a:lnTo>
                <a:lnTo>
                  <a:pt x="44" y="15"/>
                </a:lnTo>
                <a:lnTo>
                  <a:pt x="37" y="13"/>
                </a:lnTo>
                <a:lnTo>
                  <a:pt x="32" y="12"/>
                </a:lnTo>
                <a:lnTo>
                  <a:pt x="26" y="12"/>
                </a:lnTo>
                <a:lnTo>
                  <a:pt x="23" y="9"/>
                </a:lnTo>
                <a:lnTo>
                  <a:pt x="19" y="5"/>
                </a:lnTo>
                <a:lnTo>
                  <a:pt x="16" y="2"/>
                </a:lnTo>
                <a:lnTo>
                  <a:pt x="10"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89" name="Freeform 49"/>
          <p:cNvSpPr>
            <a:spLocks/>
          </p:cNvSpPr>
          <p:nvPr/>
        </p:nvSpPr>
        <p:spPr bwMode="auto">
          <a:xfrm>
            <a:off x="6661150" y="1801748"/>
            <a:ext cx="87313" cy="31750"/>
          </a:xfrm>
          <a:custGeom>
            <a:avLst/>
            <a:gdLst>
              <a:gd name="T0" fmla="*/ 10 w 55"/>
              <a:gd name="T1" fmla="*/ 0 h 20"/>
              <a:gd name="T2" fmla="*/ 2 w 55"/>
              <a:gd name="T3" fmla="*/ 0 h 20"/>
              <a:gd name="T4" fmla="*/ 2 w 55"/>
              <a:gd name="T5" fmla="*/ 0 h 20"/>
              <a:gd name="T6" fmla="*/ 0 w 55"/>
              <a:gd name="T7" fmla="*/ 2 h 20"/>
              <a:gd name="T8" fmla="*/ 5 w 55"/>
              <a:gd name="T9" fmla="*/ 2 h 20"/>
              <a:gd name="T10" fmla="*/ 8 w 55"/>
              <a:gd name="T11" fmla="*/ 5 h 20"/>
              <a:gd name="T12" fmla="*/ 13 w 55"/>
              <a:gd name="T13" fmla="*/ 9 h 20"/>
              <a:gd name="T14" fmla="*/ 19 w 55"/>
              <a:gd name="T15" fmla="*/ 12 h 20"/>
              <a:gd name="T16" fmla="*/ 23 w 55"/>
              <a:gd name="T17" fmla="*/ 15 h 20"/>
              <a:gd name="T18" fmla="*/ 26 w 55"/>
              <a:gd name="T19" fmla="*/ 17 h 20"/>
              <a:gd name="T20" fmla="*/ 29 w 55"/>
              <a:gd name="T21" fmla="*/ 18 h 20"/>
              <a:gd name="T22" fmla="*/ 34 w 55"/>
              <a:gd name="T23" fmla="*/ 20 h 20"/>
              <a:gd name="T24" fmla="*/ 39 w 55"/>
              <a:gd name="T25" fmla="*/ 20 h 20"/>
              <a:gd name="T26" fmla="*/ 44 w 55"/>
              <a:gd name="T27" fmla="*/ 20 h 20"/>
              <a:gd name="T28" fmla="*/ 47 w 55"/>
              <a:gd name="T29" fmla="*/ 20 h 20"/>
              <a:gd name="T30" fmla="*/ 52 w 55"/>
              <a:gd name="T31" fmla="*/ 17 h 20"/>
              <a:gd name="T32" fmla="*/ 53 w 55"/>
              <a:gd name="T33" fmla="*/ 17 h 20"/>
              <a:gd name="T34" fmla="*/ 53 w 55"/>
              <a:gd name="T35" fmla="*/ 15 h 20"/>
              <a:gd name="T36" fmla="*/ 55 w 55"/>
              <a:gd name="T37" fmla="*/ 13 h 20"/>
              <a:gd name="T38" fmla="*/ 53 w 55"/>
              <a:gd name="T39" fmla="*/ 13 h 20"/>
              <a:gd name="T40" fmla="*/ 52 w 55"/>
              <a:gd name="T41" fmla="*/ 13 h 20"/>
              <a:gd name="T42" fmla="*/ 49 w 55"/>
              <a:gd name="T43" fmla="*/ 15 h 20"/>
              <a:gd name="T44" fmla="*/ 44 w 55"/>
              <a:gd name="T45" fmla="*/ 15 h 20"/>
              <a:gd name="T46" fmla="*/ 37 w 55"/>
              <a:gd name="T47" fmla="*/ 13 h 20"/>
              <a:gd name="T48" fmla="*/ 32 w 55"/>
              <a:gd name="T49" fmla="*/ 12 h 20"/>
              <a:gd name="T50" fmla="*/ 26 w 55"/>
              <a:gd name="T51" fmla="*/ 12 h 20"/>
              <a:gd name="T52" fmla="*/ 23 w 55"/>
              <a:gd name="T53" fmla="*/ 9 h 20"/>
              <a:gd name="T54" fmla="*/ 19 w 55"/>
              <a:gd name="T55" fmla="*/ 5 h 20"/>
              <a:gd name="T56" fmla="*/ 16 w 55"/>
              <a:gd name="T57" fmla="*/ 2 h 20"/>
              <a:gd name="T58" fmla="*/ 10 w 55"/>
              <a:gd name="T5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20">
                <a:moveTo>
                  <a:pt x="10" y="0"/>
                </a:moveTo>
                <a:lnTo>
                  <a:pt x="2" y="0"/>
                </a:lnTo>
                <a:lnTo>
                  <a:pt x="2" y="0"/>
                </a:lnTo>
                <a:lnTo>
                  <a:pt x="0" y="2"/>
                </a:lnTo>
                <a:lnTo>
                  <a:pt x="5" y="2"/>
                </a:lnTo>
                <a:lnTo>
                  <a:pt x="8" y="5"/>
                </a:lnTo>
                <a:lnTo>
                  <a:pt x="13" y="9"/>
                </a:lnTo>
                <a:lnTo>
                  <a:pt x="19" y="12"/>
                </a:lnTo>
                <a:lnTo>
                  <a:pt x="23" y="15"/>
                </a:lnTo>
                <a:lnTo>
                  <a:pt x="26" y="17"/>
                </a:lnTo>
                <a:lnTo>
                  <a:pt x="29" y="18"/>
                </a:lnTo>
                <a:lnTo>
                  <a:pt x="34" y="20"/>
                </a:lnTo>
                <a:lnTo>
                  <a:pt x="39" y="20"/>
                </a:lnTo>
                <a:lnTo>
                  <a:pt x="44" y="20"/>
                </a:lnTo>
                <a:lnTo>
                  <a:pt x="47" y="20"/>
                </a:lnTo>
                <a:lnTo>
                  <a:pt x="52" y="17"/>
                </a:lnTo>
                <a:lnTo>
                  <a:pt x="53" y="17"/>
                </a:lnTo>
                <a:lnTo>
                  <a:pt x="53" y="15"/>
                </a:lnTo>
                <a:lnTo>
                  <a:pt x="55" y="13"/>
                </a:lnTo>
                <a:lnTo>
                  <a:pt x="53" y="13"/>
                </a:lnTo>
                <a:lnTo>
                  <a:pt x="52" y="13"/>
                </a:lnTo>
                <a:lnTo>
                  <a:pt x="49" y="15"/>
                </a:lnTo>
                <a:lnTo>
                  <a:pt x="44" y="15"/>
                </a:lnTo>
                <a:lnTo>
                  <a:pt x="37" y="13"/>
                </a:lnTo>
                <a:lnTo>
                  <a:pt x="32" y="12"/>
                </a:lnTo>
                <a:lnTo>
                  <a:pt x="26" y="12"/>
                </a:lnTo>
                <a:lnTo>
                  <a:pt x="23" y="9"/>
                </a:lnTo>
                <a:lnTo>
                  <a:pt x="19" y="5"/>
                </a:lnTo>
                <a:lnTo>
                  <a:pt x="16" y="2"/>
                </a:lnTo>
                <a:lnTo>
                  <a:pt x="1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90" name="Freeform 50"/>
          <p:cNvSpPr>
            <a:spLocks/>
          </p:cNvSpPr>
          <p:nvPr/>
        </p:nvSpPr>
        <p:spPr bwMode="auto">
          <a:xfrm>
            <a:off x="6778625" y="1704910"/>
            <a:ext cx="20638" cy="82550"/>
          </a:xfrm>
          <a:custGeom>
            <a:avLst/>
            <a:gdLst>
              <a:gd name="T0" fmla="*/ 4 w 13"/>
              <a:gd name="T1" fmla="*/ 52 h 52"/>
              <a:gd name="T2" fmla="*/ 13 w 13"/>
              <a:gd name="T3" fmla="*/ 0 h 52"/>
              <a:gd name="T4" fmla="*/ 12 w 13"/>
              <a:gd name="T5" fmla="*/ 0 h 52"/>
              <a:gd name="T6" fmla="*/ 0 w 13"/>
              <a:gd name="T7" fmla="*/ 50 h 52"/>
              <a:gd name="T8" fmla="*/ 4 w 13"/>
              <a:gd name="T9" fmla="*/ 52 h 52"/>
              <a:gd name="T10" fmla="*/ 4 w 13"/>
              <a:gd name="T11" fmla="*/ 52 h 52"/>
            </a:gdLst>
            <a:ahLst/>
            <a:cxnLst>
              <a:cxn ang="0">
                <a:pos x="T0" y="T1"/>
              </a:cxn>
              <a:cxn ang="0">
                <a:pos x="T2" y="T3"/>
              </a:cxn>
              <a:cxn ang="0">
                <a:pos x="T4" y="T5"/>
              </a:cxn>
              <a:cxn ang="0">
                <a:pos x="T6" y="T7"/>
              </a:cxn>
              <a:cxn ang="0">
                <a:pos x="T8" y="T9"/>
              </a:cxn>
              <a:cxn ang="0">
                <a:pos x="T10" y="T11"/>
              </a:cxn>
            </a:cxnLst>
            <a:rect l="0" t="0" r="r" b="b"/>
            <a:pathLst>
              <a:path w="13" h="52">
                <a:moveTo>
                  <a:pt x="4" y="52"/>
                </a:moveTo>
                <a:lnTo>
                  <a:pt x="13" y="0"/>
                </a:lnTo>
                <a:lnTo>
                  <a:pt x="12" y="0"/>
                </a:lnTo>
                <a:lnTo>
                  <a:pt x="0" y="50"/>
                </a:lnTo>
                <a:lnTo>
                  <a:pt x="4" y="52"/>
                </a:lnTo>
                <a:lnTo>
                  <a:pt x="4" y="5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91" name="Freeform 51"/>
          <p:cNvSpPr>
            <a:spLocks/>
          </p:cNvSpPr>
          <p:nvPr/>
        </p:nvSpPr>
        <p:spPr bwMode="auto">
          <a:xfrm>
            <a:off x="6902450" y="1493773"/>
            <a:ext cx="82550" cy="44450"/>
          </a:xfrm>
          <a:custGeom>
            <a:avLst/>
            <a:gdLst>
              <a:gd name="T0" fmla="*/ 0 w 52"/>
              <a:gd name="T1" fmla="*/ 0 h 28"/>
              <a:gd name="T2" fmla="*/ 10 w 52"/>
              <a:gd name="T3" fmla="*/ 10 h 28"/>
              <a:gd name="T4" fmla="*/ 12 w 52"/>
              <a:gd name="T5" fmla="*/ 18 h 28"/>
              <a:gd name="T6" fmla="*/ 13 w 52"/>
              <a:gd name="T7" fmla="*/ 28 h 28"/>
              <a:gd name="T8" fmla="*/ 50 w 52"/>
              <a:gd name="T9" fmla="*/ 6 h 28"/>
              <a:gd name="T10" fmla="*/ 52 w 52"/>
              <a:gd name="T11" fmla="*/ 3 h 28"/>
              <a:gd name="T12" fmla="*/ 15 w 52"/>
              <a:gd name="T13" fmla="*/ 26 h 28"/>
              <a:gd name="T14" fmla="*/ 15 w 52"/>
              <a:gd name="T15" fmla="*/ 18 h 28"/>
              <a:gd name="T16" fmla="*/ 10 w 52"/>
              <a:gd name="T17" fmla="*/ 8 h 28"/>
              <a:gd name="T18" fmla="*/ 0 w 5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8">
                <a:moveTo>
                  <a:pt x="0" y="0"/>
                </a:moveTo>
                <a:lnTo>
                  <a:pt x="10" y="10"/>
                </a:lnTo>
                <a:lnTo>
                  <a:pt x="12" y="18"/>
                </a:lnTo>
                <a:lnTo>
                  <a:pt x="13" y="28"/>
                </a:lnTo>
                <a:lnTo>
                  <a:pt x="50" y="6"/>
                </a:lnTo>
                <a:lnTo>
                  <a:pt x="52" y="3"/>
                </a:lnTo>
                <a:lnTo>
                  <a:pt x="15" y="26"/>
                </a:lnTo>
                <a:lnTo>
                  <a:pt x="15" y="18"/>
                </a:lnTo>
                <a:lnTo>
                  <a:pt x="1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92" name="Freeform 52"/>
          <p:cNvSpPr>
            <a:spLocks/>
          </p:cNvSpPr>
          <p:nvPr/>
        </p:nvSpPr>
        <p:spPr bwMode="auto">
          <a:xfrm>
            <a:off x="6902450" y="1493773"/>
            <a:ext cx="82550" cy="44450"/>
          </a:xfrm>
          <a:custGeom>
            <a:avLst/>
            <a:gdLst>
              <a:gd name="T0" fmla="*/ 0 w 52"/>
              <a:gd name="T1" fmla="*/ 0 h 28"/>
              <a:gd name="T2" fmla="*/ 10 w 52"/>
              <a:gd name="T3" fmla="*/ 10 h 28"/>
              <a:gd name="T4" fmla="*/ 12 w 52"/>
              <a:gd name="T5" fmla="*/ 18 h 28"/>
              <a:gd name="T6" fmla="*/ 13 w 52"/>
              <a:gd name="T7" fmla="*/ 28 h 28"/>
              <a:gd name="T8" fmla="*/ 50 w 52"/>
              <a:gd name="T9" fmla="*/ 6 h 28"/>
              <a:gd name="T10" fmla="*/ 52 w 52"/>
              <a:gd name="T11" fmla="*/ 3 h 28"/>
              <a:gd name="T12" fmla="*/ 15 w 52"/>
              <a:gd name="T13" fmla="*/ 26 h 28"/>
              <a:gd name="T14" fmla="*/ 15 w 52"/>
              <a:gd name="T15" fmla="*/ 18 h 28"/>
              <a:gd name="T16" fmla="*/ 10 w 52"/>
              <a:gd name="T17" fmla="*/ 8 h 28"/>
              <a:gd name="T18" fmla="*/ 0 w 5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8">
                <a:moveTo>
                  <a:pt x="0" y="0"/>
                </a:moveTo>
                <a:lnTo>
                  <a:pt x="10" y="10"/>
                </a:lnTo>
                <a:lnTo>
                  <a:pt x="12" y="18"/>
                </a:lnTo>
                <a:lnTo>
                  <a:pt x="13" y="28"/>
                </a:lnTo>
                <a:lnTo>
                  <a:pt x="50" y="6"/>
                </a:lnTo>
                <a:lnTo>
                  <a:pt x="52" y="3"/>
                </a:lnTo>
                <a:lnTo>
                  <a:pt x="15" y="26"/>
                </a:lnTo>
                <a:lnTo>
                  <a:pt x="15" y="18"/>
                </a:lnTo>
                <a:lnTo>
                  <a:pt x="10" y="8"/>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93" name="Freeform 53"/>
          <p:cNvSpPr>
            <a:spLocks/>
          </p:cNvSpPr>
          <p:nvPr/>
        </p:nvSpPr>
        <p:spPr bwMode="auto">
          <a:xfrm>
            <a:off x="6797675" y="1800160"/>
            <a:ext cx="15875" cy="79375"/>
          </a:xfrm>
          <a:custGeom>
            <a:avLst/>
            <a:gdLst>
              <a:gd name="T0" fmla="*/ 5 w 10"/>
              <a:gd name="T1" fmla="*/ 0 h 50"/>
              <a:gd name="T2" fmla="*/ 0 w 10"/>
              <a:gd name="T3" fmla="*/ 36 h 50"/>
              <a:gd name="T4" fmla="*/ 0 w 10"/>
              <a:gd name="T5" fmla="*/ 42 h 50"/>
              <a:gd name="T6" fmla="*/ 8 w 10"/>
              <a:gd name="T7" fmla="*/ 50 h 50"/>
              <a:gd name="T8" fmla="*/ 6 w 10"/>
              <a:gd name="T9" fmla="*/ 36 h 50"/>
              <a:gd name="T10" fmla="*/ 8 w 10"/>
              <a:gd name="T11" fmla="*/ 21 h 50"/>
              <a:gd name="T12" fmla="*/ 10 w 10"/>
              <a:gd name="T13" fmla="*/ 6 h 50"/>
              <a:gd name="T14" fmla="*/ 10 w 10"/>
              <a:gd name="T15" fmla="*/ 0 h 50"/>
              <a:gd name="T16" fmla="*/ 5 w 10"/>
              <a:gd name="T17" fmla="*/ 0 h 50"/>
              <a:gd name="T18" fmla="*/ 5 w 1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0">
                <a:moveTo>
                  <a:pt x="5" y="0"/>
                </a:moveTo>
                <a:lnTo>
                  <a:pt x="0" y="36"/>
                </a:lnTo>
                <a:lnTo>
                  <a:pt x="0" y="42"/>
                </a:lnTo>
                <a:lnTo>
                  <a:pt x="8" y="50"/>
                </a:lnTo>
                <a:lnTo>
                  <a:pt x="6" y="36"/>
                </a:lnTo>
                <a:lnTo>
                  <a:pt x="8" y="21"/>
                </a:lnTo>
                <a:lnTo>
                  <a:pt x="10" y="6"/>
                </a:lnTo>
                <a:lnTo>
                  <a:pt x="10" y="0"/>
                </a:lnTo>
                <a:lnTo>
                  <a:pt x="5" y="0"/>
                </a:lnTo>
                <a:lnTo>
                  <a:pt x="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94" name="Freeform 54"/>
          <p:cNvSpPr>
            <a:spLocks/>
          </p:cNvSpPr>
          <p:nvPr/>
        </p:nvSpPr>
        <p:spPr bwMode="auto">
          <a:xfrm>
            <a:off x="6677025" y="1801748"/>
            <a:ext cx="76200" cy="23812"/>
          </a:xfrm>
          <a:custGeom>
            <a:avLst/>
            <a:gdLst>
              <a:gd name="T0" fmla="*/ 13 w 48"/>
              <a:gd name="T1" fmla="*/ 0 h 15"/>
              <a:gd name="T2" fmla="*/ 0 w 48"/>
              <a:gd name="T3" fmla="*/ 0 h 15"/>
              <a:gd name="T4" fmla="*/ 6 w 48"/>
              <a:gd name="T5" fmla="*/ 2 h 15"/>
              <a:gd name="T6" fmla="*/ 9 w 48"/>
              <a:gd name="T7" fmla="*/ 5 h 15"/>
              <a:gd name="T8" fmla="*/ 13 w 48"/>
              <a:gd name="T9" fmla="*/ 9 h 15"/>
              <a:gd name="T10" fmla="*/ 16 w 48"/>
              <a:gd name="T11" fmla="*/ 12 h 15"/>
              <a:gd name="T12" fmla="*/ 22 w 48"/>
              <a:gd name="T13" fmla="*/ 12 h 15"/>
              <a:gd name="T14" fmla="*/ 27 w 48"/>
              <a:gd name="T15" fmla="*/ 13 h 15"/>
              <a:gd name="T16" fmla="*/ 34 w 48"/>
              <a:gd name="T17" fmla="*/ 15 h 15"/>
              <a:gd name="T18" fmla="*/ 39 w 48"/>
              <a:gd name="T19" fmla="*/ 15 h 15"/>
              <a:gd name="T20" fmla="*/ 42 w 48"/>
              <a:gd name="T21" fmla="*/ 13 h 15"/>
              <a:gd name="T22" fmla="*/ 43 w 48"/>
              <a:gd name="T23" fmla="*/ 13 h 15"/>
              <a:gd name="T24" fmla="*/ 45 w 48"/>
              <a:gd name="T25" fmla="*/ 13 h 15"/>
              <a:gd name="T26" fmla="*/ 47 w 48"/>
              <a:gd name="T27" fmla="*/ 13 h 15"/>
              <a:gd name="T28" fmla="*/ 48 w 48"/>
              <a:gd name="T29" fmla="*/ 10 h 15"/>
              <a:gd name="T30" fmla="*/ 48 w 48"/>
              <a:gd name="T31" fmla="*/ 9 h 15"/>
              <a:gd name="T32" fmla="*/ 45 w 48"/>
              <a:gd name="T33" fmla="*/ 9 h 15"/>
              <a:gd name="T34" fmla="*/ 42 w 48"/>
              <a:gd name="T35" fmla="*/ 9 h 15"/>
              <a:gd name="T36" fmla="*/ 39 w 48"/>
              <a:gd name="T37" fmla="*/ 9 h 15"/>
              <a:gd name="T38" fmla="*/ 34 w 48"/>
              <a:gd name="T39" fmla="*/ 9 h 15"/>
              <a:gd name="T40" fmla="*/ 32 w 48"/>
              <a:gd name="T41" fmla="*/ 9 h 15"/>
              <a:gd name="T42" fmla="*/ 31 w 48"/>
              <a:gd name="T43" fmla="*/ 7 h 15"/>
              <a:gd name="T44" fmla="*/ 26 w 48"/>
              <a:gd name="T45" fmla="*/ 5 h 15"/>
              <a:gd name="T46" fmla="*/ 24 w 48"/>
              <a:gd name="T47" fmla="*/ 2 h 15"/>
              <a:gd name="T48" fmla="*/ 19 w 48"/>
              <a:gd name="T49" fmla="*/ 2 h 15"/>
              <a:gd name="T50" fmla="*/ 13 w 48"/>
              <a:gd name="T5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5">
                <a:moveTo>
                  <a:pt x="13" y="0"/>
                </a:moveTo>
                <a:lnTo>
                  <a:pt x="0" y="0"/>
                </a:lnTo>
                <a:lnTo>
                  <a:pt x="6" y="2"/>
                </a:lnTo>
                <a:lnTo>
                  <a:pt x="9" y="5"/>
                </a:lnTo>
                <a:lnTo>
                  <a:pt x="13" y="9"/>
                </a:lnTo>
                <a:lnTo>
                  <a:pt x="16" y="12"/>
                </a:lnTo>
                <a:lnTo>
                  <a:pt x="22" y="12"/>
                </a:lnTo>
                <a:lnTo>
                  <a:pt x="27" y="13"/>
                </a:lnTo>
                <a:lnTo>
                  <a:pt x="34" y="15"/>
                </a:lnTo>
                <a:lnTo>
                  <a:pt x="39" y="15"/>
                </a:lnTo>
                <a:lnTo>
                  <a:pt x="42" y="13"/>
                </a:lnTo>
                <a:lnTo>
                  <a:pt x="43" y="13"/>
                </a:lnTo>
                <a:lnTo>
                  <a:pt x="45" y="13"/>
                </a:lnTo>
                <a:lnTo>
                  <a:pt x="47" y="13"/>
                </a:lnTo>
                <a:lnTo>
                  <a:pt x="48" y="10"/>
                </a:lnTo>
                <a:lnTo>
                  <a:pt x="48" y="9"/>
                </a:lnTo>
                <a:lnTo>
                  <a:pt x="45" y="9"/>
                </a:lnTo>
                <a:lnTo>
                  <a:pt x="42" y="9"/>
                </a:lnTo>
                <a:lnTo>
                  <a:pt x="39" y="9"/>
                </a:lnTo>
                <a:lnTo>
                  <a:pt x="34" y="9"/>
                </a:lnTo>
                <a:lnTo>
                  <a:pt x="32" y="9"/>
                </a:lnTo>
                <a:lnTo>
                  <a:pt x="31" y="7"/>
                </a:lnTo>
                <a:lnTo>
                  <a:pt x="26" y="5"/>
                </a:lnTo>
                <a:lnTo>
                  <a:pt x="24" y="2"/>
                </a:lnTo>
                <a:lnTo>
                  <a:pt x="19" y="2"/>
                </a:lnTo>
                <a:lnTo>
                  <a:pt x="13" y="0"/>
                </a:lnTo>
                <a:close/>
              </a:path>
            </a:pathLst>
          </a:custGeom>
          <a:solidFill>
            <a:srgbClr val="E1A2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95" name="Freeform 55"/>
          <p:cNvSpPr>
            <a:spLocks/>
          </p:cNvSpPr>
          <p:nvPr/>
        </p:nvSpPr>
        <p:spPr bwMode="auto">
          <a:xfrm>
            <a:off x="6677025" y="1801748"/>
            <a:ext cx="76200" cy="23812"/>
          </a:xfrm>
          <a:custGeom>
            <a:avLst/>
            <a:gdLst>
              <a:gd name="T0" fmla="*/ 13 w 48"/>
              <a:gd name="T1" fmla="*/ 0 h 15"/>
              <a:gd name="T2" fmla="*/ 0 w 48"/>
              <a:gd name="T3" fmla="*/ 0 h 15"/>
              <a:gd name="T4" fmla="*/ 6 w 48"/>
              <a:gd name="T5" fmla="*/ 2 h 15"/>
              <a:gd name="T6" fmla="*/ 9 w 48"/>
              <a:gd name="T7" fmla="*/ 5 h 15"/>
              <a:gd name="T8" fmla="*/ 13 w 48"/>
              <a:gd name="T9" fmla="*/ 9 h 15"/>
              <a:gd name="T10" fmla="*/ 16 w 48"/>
              <a:gd name="T11" fmla="*/ 12 h 15"/>
              <a:gd name="T12" fmla="*/ 22 w 48"/>
              <a:gd name="T13" fmla="*/ 12 h 15"/>
              <a:gd name="T14" fmla="*/ 27 w 48"/>
              <a:gd name="T15" fmla="*/ 13 h 15"/>
              <a:gd name="T16" fmla="*/ 34 w 48"/>
              <a:gd name="T17" fmla="*/ 15 h 15"/>
              <a:gd name="T18" fmla="*/ 39 w 48"/>
              <a:gd name="T19" fmla="*/ 15 h 15"/>
              <a:gd name="T20" fmla="*/ 42 w 48"/>
              <a:gd name="T21" fmla="*/ 13 h 15"/>
              <a:gd name="T22" fmla="*/ 43 w 48"/>
              <a:gd name="T23" fmla="*/ 13 h 15"/>
              <a:gd name="T24" fmla="*/ 45 w 48"/>
              <a:gd name="T25" fmla="*/ 13 h 15"/>
              <a:gd name="T26" fmla="*/ 47 w 48"/>
              <a:gd name="T27" fmla="*/ 13 h 15"/>
              <a:gd name="T28" fmla="*/ 48 w 48"/>
              <a:gd name="T29" fmla="*/ 10 h 15"/>
              <a:gd name="T30" fmla="*/ 48 w 48"/>
              <a:gd name="T31" fmla="*/ 9 h 15"/>
              <a:gd name="T32" fmla="*/ 45 w 48"/>
              <a:gd name="T33" fmla="*/ 9 h 15"/>
              <a:gd name="T34" fmla="*/ 42 w 48"/>
              <a:gd name="T35" fmla="*/ 9 h 15"/>
              <a:gd name="T36" fmla="*/ 39 w 48"/>
              <a:gd name="T37" fmla="*/ 9 h 15"/>
              <a:gd name="T38" fmla="*/ 34 w 48"/>
              <a:gd name="T39" fmla="*/ 9 h 15"/>
              <a:gd name="T40" fmla="*/ 32 w 48"/>
              <a:gd name="T41" fmla="*/ 9 h 15"/>
              <a:gd name="T42" fmla="*/ 31 w 48"/>
              <a:gd name="T43" fmla="*/ 7 h 15"/>
              <a:gd name="T44" fmla="*/ 26 w 48"/>
              <a:gd name="T45" fmla="*/ 5 h 15"/>
              <a:gd name="T46" fmla="*/ 24 w 48"/>
              <a:gd name="T47" fmla="*/ 2 h 15"/>
              <a:gd name="T48" fmla="*/ 19 w 48"/>
              <a:gd name="T49" fmla="*/ 2 h 15"/>
              <a:gd name="T50" fmla="*/ 13 w 48"/>
              <a:gd name="T5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5">
                <a:moveTo>
                  <a:pt x="13" y="0"/>
                </a:moveTo>
                <a:lnTo>
                  <a:pt x="0" y="0"/>
                </a:lnTo>
                <a:lnTo>
                  <a:pt x="6" y="2"/>
                </a:lnTo>
                <a:lnTo>
                  <a:pt x="9" y="5"/>
                </a:lnTo>
                <a:lnTo>
                  <a:pt x="13" y="9"/>
                </a:lnTo>
                <a:lnTo>
                  <a:pt x="16" y="12"/>
                </a:lnTo>
                <a:lnTo>
                  <a:pt x="22" y="12"/>
                </a:lnTo>
                <a:lnTo>
                  <a:pt x="27" y="13"/>
                </a:lnTo>
                <a:lnTo>
                  <a:pt x="34" y="15"/>
                </a:lnTo>
                <a:lnTo>
                  <a:pt x="39" y="15"/>
                </a:lnTo>
                <a:lnTo>
                  <a:pt x="42" y="13"/>
                </a:lnTo>
                <a:lnTo>
                  <a:pt x="43" y="13"/>
                </a:lnTo>
                <a:lnTo>
                  <a:pt x="45" y="13"/>
                </a:lnTo>
                <a:lnTo>
                  <a:pt x="47" y="13"/>
                </a:lnTo>
                <a:lnTo>
                  <a:pt x="48" y="10"/>
                </a:lnTo>
                <a:lnTo>
                  <a:pt x="48" y="9"/>
                </a:lnTo>
                <a:lnTo>
                  <a:pt x="45" y="9"/>
                </a:lnTo>
                <a:lnTo>
                  <a:pt x="42" y="9"/>
                </a:lnTo>
                <a:lnTo>
                  <a:pt x="39" y="9"/>
                </a:lnTo>
                <a:lnTo>
                  <a:pt x="34" y="9"/>
                </a:lnTo>
                <a:lnTo>
                  <a:pt x="32" y="9"/>
                </a:lnTo>
                <a:lnTo>
                  <a:pt x="31" y="7"/>
                </a:lnTo>
                <a:lnTo>
                  <a:pt x="26" y="5"/>
                </a:lnTo>
                <a:lnTo>
                  <a:pt x="24" y="2"/>
                </a:lnTo>
                <a:lnTo>
                  <a:pt x="19" y="2"/>
                </a:lnTo>
                <a:lnTo>
                  <a:pt x="1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96" name="Freeform 56"/>
          <p:cNvSpPr>
            <a:spLocks/>
          </p:cNvSpPr>
          <p:nvPr/>
        </p:nvSpPr>
        <p:spPr bwMode="auto">
          <a:xfrm>
            <a:off x="6669088" y="1687448"/>
            <a:ext cx="36512" cy="68262"/>
          </a:xfrm>
          <a:custGeom>
            <a:avLst/>
            <a:gdLst>
              <a:gd name="T0" fmla="*/ 23 w 23"/>
              <a:gd name="T1" fmla="*/ 1 h 43"/>
              <a:gd name="T2" fmla="*/ 18 w 23"/>
              <a:gd name="T3" fmla="*/ 0 h 43"/>
              <a:gd name="T4" fmla="*/ 16 w 23"/>
              <a:gd name="T5" fmla="*/ 11 h 43"/>
              <a:gd name="T6" fmla="*/ 13 w 23"/>
              <a:gd name="T7" fmla="*/ 19 h 43"/>
              <a:gd name="T8" fmla="*/ 6 w 23"/>
              <a:gd name="T9" fmla="*/ 29 h 43"/>
              <a:gd name="T10" fmla="*/ 0 w 23"/>
              <a:gd name="T11" fmla="*/ 38 h 43"/>
              <a:gd name="T12" fmla="*/ 5 w 23"/>
              <a:gd name="T13" fmla="*/ 43 h 43"/>
              <a:gd name="T14" fmla="*/ 10 w 23"/>
              <a:gd name="T15" fmla="*/ 37 h 43"/>
              <a:gd name="T16" fmla="*/ 14 w 23"/>
              <a:gd name="T17" fmla="*/ 29 h 43"/>
              <a:gd name="T18" fmla="*/ 19 w 23"/>
              <a:gd name="T19" fmla="*/ 21 h 43"/>
              <a:gd name="T20" fmla="*/ 21 w 23"/>
              <a:gd name="T21" fmla="*/ 11 h 43"/>
              <a:gd name="T22" fmla="*/ 23 w 23"/>
              <a:gd name="T23" fmla="*/ 1 h 43"/>
              <a:gd name="T24" fmla="*/ 23 w 23"/>
              <a:gd name="T25"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43">
                <a:moveTo>
                  <a:pt x="23" y="1"/>
                </a:moveTo>
                <a:lnTo>
                  <a:pt x="18" y="0"/>
                </a:lnTo>
                <a:lnTo>
                  <a:pt x="16" y="11"/>
                </a:lnTo>
                <a:lnTo>
                  <a:pt x="13" y="19"/>
                </a:lnTo>
                <a:lnTo>
                  <a:pt x="6" y="29"/>
                </a:lnTo>
                <a:lnTo>
                  <a:pt x="0" y="38"/>
                </a:lnTo>
                <a:lnTo>
                  <a:pt x="5" y="43"/>
                </a:lnTo>
                <a:lnTo>
                  <a:pt x="10" y="37"/>
                </a:lnTo>
                <a:lnTo>
                  <a:pt x="14" y="29"/>
                </a:lnTo>
                <a:lnTo>
                  <a:pt x="19" y="21"/>
                </a:lnTo>
                <a:lnTo>
                  <a:pt x="21" y="11"/>
                </a:lnTo>
                <a:lnTo>
                  <a:pt x="23" y="1"/>
                </a:lnTo>
                <a:lnTo>
                  <a:pt x="2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97" name="Freeform 57"/>
          <p:cNvSpPr>
            <a:spLocks/>
          </p:cNvSpPr>
          <p:nvPr/>
        </p:nvSpPr>
        <p:spPr bwMode="auto">
          <a:xfrm>
            <a:off x="6610350" y="1666810"/>
            <a:ext cx="38100" cy="14288"/>
          </a:xfrm>
          <a:custGeom>
            <a:avLst/>
            <a:gdLst>
              <a:gd name="T0" fmla="*/ 8 w 24"/>
              <a:gd name="T1" fmla="*/ 1 h 9"/>
              <a:gd name="T2" fmla="*/ 14 w 24"/>
              <a:gd name="T3" fmla="*/ 1 h 9"/>
              <a:gd name="T4" fmla="*/ 16 w 24"/>
              <a:gd name="T5" fmla="*/ 4 h 9"/>
              <a:gd name="T6" fmla="*/ 13 w 24"/>
              <a:gd name="T7" fmla="*/ 8 h 9"/>
              <a:gd name="T8" fmla="*/ 0 w 24"/>
              <a:gd name="T9" fmla="*/ 9 h 9"/>
              <a:gd name="T10" fmla="*/ 6 w 24"/>
              <a:gd name="T11" fmla="*/ 8 h 9"/>
              <a:gd name="T12" fmla="*/ 9 w 24"/>
              <a:gd name="T13" fmla="*/ 8 h 9"/>
              <a:gd name="T14" fmla="*/ 13 w 24"/>
              <a:gd name="T15" fmla="*/ 9 h 9"/>
              <a:gd name="T16" fmla="*/ 17 w 24"/>
              <a:gd name="T17" fmla="*/ 9 h 9"/>
              <a:gd name="T18" fmla="*/ 21 w 24"/>
              <a:gd name="T19" fmla="*/ 9 h 9"/>
              <a:gd name="T20" fmla="*/ 24 w 24"/>
              <a:gd name="T21" fmla="*/ 9 h 9"/>
              <a:gd name="T22" fmla="*/ 24 w 24"/>
              <a:gd name="T23" fmla="*/ 6 h 9"/>
              <a:gd name="T24" fmla="*/ 22 w 24"/>
              <a:gd name="T25" fmla="*/ 3 h 9"/>
              <a:gd name="T26" fmla="*/ 19 w 24"/>
              <a:gd name="T27" fmla="*/ 0 h 9"/>
              <a:gd name="T28" fmla="*/ 13 w 24"/>
              <a:gd name="T29" fmla="*/ 0 h 9"/>
              <a:gd name="T30" fmla="*/ 9 w 24"/>
              <a:gd name="T31" fmla="*/ 0 h 9"/>
              <a:gd name="T32" fmla="*/ 8 w 24"/>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9">
                <a:moveTo>
                  <a:pt x="8" y="1"/>
                </a:moveTo>
                <a:lnTo>
                  <a:pt x="14" y="1"/>
                </a:lnTo>
                <a:lnTo>
                  <a:pt x="16" y="4"/>
                </a:lnTo>
                <a:lnTo>
                  <a:pt x="13" y="8"/>
                </a:lnTo>
                <a:lnTo>
                  <a:pt x="0" y="9"/>
                </a:lnTo>
                <a:lnTo>
                  <a:pt x="6" y="8"/>
                </a:lnTo>
                <a:lnTo>
                  <a:pt x="9" y="8"/>
                </a:lnTo>
                <a:lnTo>
                  <a:pt x="13" y="9"/>
                </a:lnTo>
                <a:lnTo>
                  <a:pt x="17" y="9"/>
                </a:lnTo>
                <a:lnTo>
                  <a:pt x="21" y="9"/>
                </a:lnTo>
                <a:lnTo>
                  <a:pt x="24" y="9"/>
                </a:lnTo>
                <a:lnTo>
                  <a:pt x="24" y="6"/>
                </a:lnTo>
                <a:lnTo>
                  <a:pt x="22" y="3"/>
                </a:lnTo>
                <a:lnTo>
                  <a:pt x="19" y="0"/>
                </a:lnTo>
                <a:lnTo>
                  <a:pt x="13" y="0"/>
                </a:lnTo>
                <a:lnTo>
                  <a:pt x="9" y="0"/>
                </a:lnTo>
                <a:lnTo>
                  <a:pt x="8" y="1"/>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98" name="Freeform 58"/>
          <p:cNvSpPr>
            <a:spLocks/>
          </p:cNvSpPr>
          <p:nvPr/>
        </p:nvSpPr>
        <p:spPr bwMode="auto">
          <a:xfrm>
            <a:off x="6610350" y="1666810"/>
            <a:ext cx="38100" cy="14288"/>
          </a:xfrm>
          <a:custGeom>
            <a:avLst/>
            <a:gdLst>
              <a:gd name="T0" fmla="*/ 8 w 24"/>
              <a:gd name="T1" fmla="*/ 1 h 9"/>
              <a:gd name="T2" fmla="*/ 14 w 24"/>
              <a:gd name="T3" fmla="*/ 1 h 9"/>
              <a:gd name="T4" fmla="*/ 16 w 24"/>
              <a:gd name="T5" fmla="*/ 4 h 9"/>
              <a:gd name="T6" fmla="*/ 13 w 24"/>
              <a:gd name="T7" fmla="*/ 8 h 9"/>
              <a:gd name="T8" fmla="*/ 0 w 24"/>
              <a:gd name="T9" fmla="*/ 9 h 9"/>
              <a:gd name="T10" fmla="*/ 6 w 24"/>
              <a:gd name="T11" fmla="*/ 8 h 9"/>
              <a:gd name="T12" fmla="*/ 9 w 24"/>
              <a:gd name="T13" fmla="*/ 8 h 9"/>
              <a:gd name="T14" fmla="*/ 13 w 24"/>
              <a:gd name="T15" fmla="*/ 9 h 9"/>
              <a:gd name="T16" fmla="*/ 17 w 24"/>
              <a:gd name="T17" fmla="*/ 9 h 9"/>
              <a:gd name="T18" fmla="*/ 21 w 24"/>
              <a:gd name="T19" fmla="*/ 9 h 9"/>
              <a:gd name="T20" fmla="*/ 24 w 24"/>
              <a:gd name="T21" fmla="*/ 9 h 9"/>
              <a:gd name="T22" fmla="*/ 24 w 24"/>
              <a:gd name="T23" fmla="*/ 6 h 9"/>
              <a:gd name="T24" fmla="*/ 22 w 24"/>
              <a:gd name="T25" fmla="*/ 3 h 9"/>
              <a:gd name="T26" fmla="*/ 19 w 24"/>
              <a:gd name="T27" fmla="*/ 0 h 9"/>
              <a:gd name="T28" fmla="*/ 13 w 24"/>
              <a:gd name="T29" fmla="*/ 0 h 9"/>
              <a:gd name="T30" fmla="*/ 9 w 24"/>
              <a:gd name="T31" fmla="*/ 0 h 9"/>
              <a:gd name="T32" fmla="*/ 8 w 24"/>
              <a:gd name="T3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9">
                <a:moveTo>
                  <a:pt x="8" y="1"/>
                </a:moveTo>
                <a:lnTo>
                  <a:pt x="14" y="1"/>
                </a:lnTo>
                <a:lnTo>
                  <a:pt x="16" y="4"/>
                </a:lnTo>
                <a:lnTo>
                  <a:pt x="13" y="8"/>
                </a:lnTo>
                <a:lnTo>
                  <a:pt x="0" y="9"/>
                </a:lnTo>
                <a:lnTo>
                  <a:pt x="6" y="8"/>
                </a:lnTo>
                <a:lnTo>
                  <a:pt x="9" y="8"/>
                </a:lnTo>
                <a:lnTo>
                  <a:pt x="13" y="9"/>
                </a:lnTo>
                <a:lnTo>
                  <a:pt x="17" y="9"/>
                </a:lnTo>
                <a:lnTo>
                  <a:pt x="21" y="9"/>
                </a:lnTo>
                <a:lnTo>
                  <a:pt x="24" y="9"/>
                </a:lnTo>
                <a:lnTo>
                  <a:pt x="24" y="6"/>
                </a:lnTo>
                <a:lnTo>
                  <a:pt x="22" y="3"/>
                </a:lnTo>
                <a:lnTo>
                  <a:pt x="19" y="0"/>
                </a:lnTo>
                <a:lnTo>
                  <a:pt x="13" y="0"/>
                </a:lnTo>
                <a:lnTo>
                  <a:pt x="9" y="0"/>
                </a:lnTo>
                <a:lnTo>
                  <a:pt x="8"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299" name="Freeform 59"/>
          <p:cNvSpPr>
            <a:spLocks/>
          </p:cNvSpPr>
          <p:nvPr/>
        </p:nvSpPr>
        <p:spPr bwMode="auto">
          <a:xfrm>
            <a:off x="6988175" y="1452498"/>
            <a:ext cx="14288" cy="28575"/>
          </a:xfrm>
          <a:custGeom>
            <a:avLst/>
            <a:gdLst>
              <a:gd name="T0" fmla="*/ 1 w 9"/>
              <a:gd name="T1" fmla="*/ 0 h 18"/>
              <a:gd name="T2" fmla="*/ 0 w 9"/>
              <a:gd name="T3" fmla="*/ 2 h 18"/>
              <a:gd name="T4" fmla="*/ 9 w 9"/>
              <a:gd name="T5" fmla="*/ 18 h 18"/>
              <a:gd name="T6" fmla="*/ 9 w 9"/>
              <a:gd name="T7" fmla="*/ 18 h 18"/>
              <a:gd name="T8" fmla="*/ 1 w 9"/>
              <a:gd name="T9" fmla="*/ 0 h 18"/>
            </a:gdLst>
            <a:ahLst/>
            <a:cxnLst>
              <a:cxn ang="0">
                <a:pos x="T0" y="T1"/>
              </a:cxn>
              <a:cxn ang="0">
                <a:pos x="T2" y="T3"/>
              </a:cxn>
              <a:cxn ang="0">
                <a:pos x="T4" y="T5"/>
              </a:cxn>
              <a:cxn ang="0">
                <a:pos x="T6" y="T7"/>
              </a:cxn>
              <a:cxn ang="0">
                <a:pos x="T8" y="T9"/>
              </a:cxn>
            </a:cxnLst>
            <a:rect l="0" t="0" r="r" b="b"/>
            <a:pathLst>
              <a:path w="9" h="18">
                <a:moveTo>
                  <a:pt x="1" y="0"/>
                </a:moveTo>
                <a:lnTo>
                  <a:pt x="0" y="2"/>
                </a:lnTo>
                <a:lnTo>
                  <a:pt x="9" y="18"/>
                </a:lnTo>
                <a:lnTo>
                  <a:pt x="9" y="1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00" name="Freeform 60"/>
          <p:cNvSpPr>
            <a:spLocks/>
          </p:cNvSpPr>
          <p:nvPr/>
        </p:nvSpPr>
        <p:spPr bwMode="auto">
          <a:xfrm>
            <a:off x="6988175" y="1452498"/>
            <a:ext cx="14288" cy="28575"/>
          </a:xfrm>
          <a:custGeom>
            <a:avLst/>
            <a:gdLst>
              <a:gd name="T0" fmla="*/ 1 w 9"/>
              <a:gd name="T1" fmla="*/ 0 h 18"/>
              <a:gd name="T2" fmla="*/ 0 w 9"/>
              <a:gd name="T3" fmla="*/ 2 h 18"/>
              <a:gd name="T4" fmla="*/ 9 w 9"/>
              <a:gd name="T5" fmla="*/ 18 h 18"/>
              <a:gd name="T6" fmla="*/ 9 w 9"/>
              <a:gd name="T7" fmla="*/ 18 h 18"/>
              <a:gd name="T8" fmla="*/ 1 w 9"/>
              <a:gd name="T9" fmla="*/ 0 h 18"/>
            </a:gdLst>
            <a:ahLst/>
            <a:cxnLst>
              <a:cxn ang="0">
                <a:pos x="T0" y="T1"/>
              </a:cxn>
              <a:cxn ang="0">
                <a:pos x="T2" y="T3"/>
              </a:cxn>
              <a:cxn ang="0">
                <a:pos x="T4" y="T5"/>
              </a:cxn>
              <a:cxn ang="0">
                <a:pos x="T6" y="T7"/>
              </a:cxn>
              <a:cxn ang="0">
                <a:pos x="T8" y="T9"/>
              </a:cxn>
            </a:cxnLst>
            <a:rect l="0" t="0" r="r" b="b"/>
            <a:pathLst>
              <a:path w="9" h="18">
                <a:moveTo>
                  <a:pt x="1" y="0"/>
                </a:moveTo>
                <a:lnTo>
                  <a:pt x="0" y="2"/>
                </a:lnTo>
                <a:lnTo>
                  <a:pt x="9" y="18"/>
                </a:lnTo>
                <a:lnTo>
                  <a:pt x="9" y="18"/>
                </a:lnTo>
                <a:lnTo>
                  <a:pt x="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301" name="Freeform 61"/>
          <p:cNvSpPr>
            <a:spLocks/>
          </p:cNvSpPr>
          <p:nvPr/>
        </p:nvSpPr>
        <p:spPr bwMode="auto">
          <a:xfrm>
            <a:off x="6778625" y="1870010"/>
            <a:ext cx="330200" cy="977900"/>
          </a:xfrm>
          <a:custGeom>
            <a:avLst/>
            <a:gdLst>
              <a:gd name="T0" fmla="*/ 200 w 208"/>
              <a:gd name="T1" fmla="*/ 586 h 616"/>
              <a:gd name="T2" fmla="*/ 208 w 208"/>
              <a:gd name="T3" fmla="*/ 546 h 616"/>
              <a:gd name="T4" fmla="*/ 204 w 208"/>
              <a:gd name="T5" fmla="*/ 471 h 616"/>
              <a:gd name="T6" fmla="*/ 196 w 208"/>
              <a:gd name="T7" fmla="*/ 395 h 616"/>
              <a:gd name="T8" fmla="*/ 188 w 208"/>
              <a:gd name="T9" fmla="*/ 345 h 616"/>
              <a:gd name="T10" fmla="*/ 185 w 208"/>
              <a:gd name="T11" fmla="*/ 257 h 616"/>
              <a:gd name="T12" fmla="*/ 185 w 208"/>
              <a:gd name="T13" fmla="*/ 199 h 616"/>
              <a:gd name="T14" fmla="*/ 156 w 208"/>
              <a:gd name="T15" fmla="*/ 197 h 616"/>
              <a:gd name="T16" fmla="*/ 115 w 208"/>
              <a:gd name="T17" fmla="*/ 193 h 616"/>
              <a:gd name="T18" fmla="*/ 88 w 208"/>
              <a:gd name="T19" fmla="*/ 193 h 616"/>
              <a:gd name="T20" fmla="*/ 67 w 208"/>
              <a:gd name="T21" fmla="*/ 183 h 616"/>
              <a:gd name="T22" fmla="*/ 47 w 208"/>
              <a:gd name="T23" fmla="*/ 158 h 616"/>
              <a:gd name="T24" fmla="*/ 36 w 208"/>
              <a:gd name="T25" fmla="*/ 126 h 616"/>
              <a:gd name="T26" fmla="*/ 30 w 208"/>
              <a:gd name="T27" fmla="*/ 71 h 616"/>
              <a:gd name="T28" fmla="*/ 26 w 208"/>
              <a:gd name="T29" fmla="*/ 11 h 616"/>
              <a:gd name="T30" fmla="*/ 20 w 208"/>
              <a:gd name="T31" fmla="*/ 6 h 616"/>
              <a:gd name="T32" fmla="*/ 13 w 208"/>
              <a:gd name="T33" fmla="*/ 6 h 616"/>
              <a:gd name="T34" fmla="*/ 9 w 208"/>
              <a:gd name="T35" fmla="*/ 42 h 616"/>
              <a:gd name="T36" fmla="*/ 2 w 208"/>
              <a:gd name="T37" fmla="*/ 116 h 616"/>
              <a:gd name="T38" fmla="*/ 0 w 208"/>
              <a:gd name="T39" fmla="*/ 189 h 616"/>
              <a:gd name="T40" fmla="*/ 12 w 208"/>
              <a:gd name="T41" fmla="*/ 261 h 616"/>
              <a:gd name="T42" fmla="*/ 15 w 208"/>
              <a:gd name="T43" fmla="*/ 338 h 616"/>
              <a:gd name="T44" fmla="*/ 12 w 208"/>
              <a:gd name="T45" fmla="*/ 496 h 616"/>
              <a:gd name="T46" fmla="*/ 22 w 208"/>
              <a:gd name="T47" fmla="*/ 577 h 616"/>
              <a:gd name="T48" fmla="*/ 43 w 208"/>
              <a:gd name="T49" fmla="*/ 577 h 616"/>
              <a:gd name="T50" fmla="*/ 64 w 208"/>
              <a:gd name="T51" fmla="*/ 573 h 616"/>
              <a:gd name="T52" fmla="*/ 85 w 208"/>
              <a:gd name="T53" fmla="*/ 572 h 616"/>
              <a:gd name="T54" fmla="*/ 96 w 208"/>
              <a:gd name="T55" fmla="*/ 569 h 616"/>
              <a:gd name="T56" fmla="*/ 101 w 208"/>
              <a:gd name="T57" fmla="*/ 569 h 616"/>
              <a:gd name="T58" fmla="*/ 99 w 208"/>
              <a:gd name="T59" fmla="*/ 463 h 616"/>
              <a:gd name="T60" fmla="*/ 94 w 208"/>
              <a:gd name="T61" fmla="*/ 402 h 616"/>
              <a:gd name="T62" fmla="*/ 94 w 208"/>
              <a:gd name="T63" fmla="*/ 327 h 616"/>
              <a:gd name="T64" fmla="*/ 99 w 208"/>
              <a:gd name="T65" fmla="*/ 308 h 616"/>
              <a:gd name="T66" fmla="*/ 102 w 208"/>
              <a:gd name="T67" fmla="*/ 377 h 616"/>
              <a:gd name="T68" fmla="*/ 104 w 208"/>
              <a:gd name="T69" fmla="*/ 437 h 616"/>
              <a:gd name="T70" fmla="*/ 119 w 208"/>
              <a:gd name="T71" fmla="*/ 616 h 616"/>
              <a:gd name="T72" fmla="*/ 156 w 208"/>
              <a:gd name="T73" fmla="*/ 612 h 616"/>
              <a:gd name="T74" fmla="*/ 179 w 208"/>
              <a:gd name="T75" fmla="*/ 604 h 616"/>
              <a:gd name="T76" fmla="*/ 191 w 208"/>
              <a:gd name="T77" fmla="*/ 596 h 616"/>
              <a:gd name="T78" fmla="*/ 195 w 208"/>
              <a:gd name="T79" fmla="*/ 591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616">
                <a:moveTo>
                  <a:pt x="195" y="591"/>
                </a:moveTo>
                <a:lnTo>
                  <a:pt x="200" y="586"/>
                </a:lnTo>
                <a:lnTo>
                  <a:pt x="206" y="572"/>
                </a:lnTo>
                <a:lnTo>
                  <a:pt x="208" y="546"/>
                </a:lnTo>
                <a:lnTo>
                  <a:pt x="206" y="512"/>
                </a:lnTo>
                <a:lnTo>
                  <a:pt x="204" y="471"/>
                </a:lnTo>
                <a:lnTo>
                  <a:pt x="200" y="432"/>
                </a:lnTo>
                <a:lnTo>
                  <a:pt x="196" y="395"/>
                </a:lnTo>
                <a:lnTo>
                  <a:pt x="191" y="366"/>
                </a:lnTo>
                <a:lnTo>
                  <a:pt x="188" y="345"/>
                </a:lnTo>
                <a:lnTo>
                  <a:pt x="185" y="306"/>
                </a:lnTo>
                <a:lnTo>
                  <a:pt x="185" y="257"/>
                </a:lnTo>
                <a:lnTo>
                  <a:pt x="185" y="217"/>
                </a:lnTo>
                <a:lnTo>
                  <a:pt x="185" y="199"/>
                </a:lnTo>
                <a:lnTo>
                  <a:pt x="169" y="199"/>
                </a:lnTo>
                <a:lnTo>
                  <a:pt x="156" y="197"/>
                </a:lnTo>
                <a:lnTo>
                  <a:pt x="133" y="194"/>
                </a:lnTo>
                <a:lnTo>
                  <a:pt x="115" y="193"/>
                </a:lnTo>
                <a:lnTo>
                  <a:pt x="96" y="194"/>
                </a:lnTo>
                <a:lnTo>
                  <a:pt x="88" y="193"/>
                </a:lnTo>
                <a:lnTo>
                  <a:pt x="77" y="189"/>
                </a:lnTo>
                <a:lnTo>
                  <a:pt x="67" y="183"/>
                </a:lnTo>
                <a:lnTo>
                  <a:pt x="57" y="171"/>
                </a:lnTo>
                <a:lnTo>
                  <a:pt x="47" y="158"/>
                </a:lnTo>
                <a:lnTo>
                  <a:pt x="41" y="144"/>
                </a:lnTo>
                <a:lnTo>
                  <a:pt x="36" y="126"/>
                </a:lnTo>
                <a:lnTo>
                  <a:pt x="31" y="108"/>
                </a:lnTo>
                <a:lnTo>
                  <a:pt x="30" y="71"/>
                </a:lnTo>
                <a:lnTo>
                  <a:pt x="28" y="40"/>
                </a:lnTo>
                <a:lnTo>
                  <a:pt x="26" y="11"/>
                </a:lnTo>
                <a:lnTo>
                  <a:pt x="23" y="8"/>
                </a:lnTo>
                <a:lnTo>
                  <a:pt x="20" y="6"/>
                </a:lnTo>
                <a:lnTo>
                  <a:pt x="13" y="0"/>
                </a:lnTo>
                <a:lnTo>
                  <a:pt x="13" y="6"/>
                </a:lnTo>
                <a:lnTo>
                  <a:pt x="12" y="22"/>
                </a:lnTo>
                <a:lnTo>
                  <a:pt x="9" y="42"/>
                </a:lnTo>
                <a:lnTo>
                  <a:pt x="4" y="74"/>
                </a:lnTo>
                <a:lnTo>
                  <a:pt x="2" y="116"/>
                </a:lnTo>
                <a:lnTo>
                  <a:pt x="0" y="160"/>
                </a:lnTo>
                <a:lnTo>
                  <a:pt x="0" y="189"/>
                </a:lnTo>
                <a:lnTo>
                  <a:pt x="4" y="227"/>
                </a:lnTo>
                <a:lnTo>
                  <a:pt x="12" y="261"/>
                </a:lnTo>
                <a:lnTo>
                  <a:pt x="15" y="300"/>
                </a:lnTo>
                <a:lnTo>
                  <a:pt x="15" y="338"/>
                </a:lnTo>
                <a:lnTo>
                  <a:pt x="13" y="379"/>
                </a:lnTo>
                <a:lnTo>
                  <a:pt x="12" y="496"/>
                </a:lnTo>
                <a:lnTo>
                  <a:pt x="12" y="575"/>
                </a:lnTo>
                <a:lnTo>
                  <a:pt x="22" y="577"/>
                </a:lnTo>
                <a:lnTo>
                  <a:pt x="31" y="577"/>
                </a:lnTo>
                <a:lnTo>
                  <a:pt x="43" y="577"/>
                </a:lnTo>
                <a:lnTo>
                  <a:pt x="52" y="575"/>
                </a:lnTo>
                <a:lnTo>
                  <a:pt x="64" y="573"/>
                </a:lnTo>
                <a:lnTo>
                  <a:pt x="75" y="573"/>
                </a:lnTo>
                <a:lnTo>
                  <a:pt x="85" y="572"/>
                </a:lnTo>
                <a:lnTo>
                  <a:pt x="94" y="570"/>
                </a:lnTo>
                <a:lnTo>
                  <a:pt x="96" y="569"/>
                </a:lnTo>
                <a:lnTo>
                  <a:pt x="99" y="567"/>
                </a:lnTo>
                <a:lnTo>
                  <a:pt x="101" y="569"/>
                </a:lnTo>
                <a:lnTo>
                  <a:pt x="101" y="518"/>
                </a:lnTo>
                <a:lnTo>
                  <a:pt x="99" y="463"/>
                </a:lnTo>
                <a:lnTo>
                  <a:pt x="94" y="419"/>
                </a:lnTo>
                <a:lnTo>
                  <a:pt x="94" y="402"/>
                </a:lnTo>
                <a:lnTo>
                  <a:pt x="94" y="384"/>
                </a:lnTo>
                <a:lnTo>
                  <a:pt x="94" y="327"/>
                </a:lnTo>
                <a:lnTo>
                  <a:pt x="91" y="240"/>
                </a:lnTo>
                <a:lnTo>
                  <a:pt x="99" y="308"/>
                </a:lnTo>
                <a:lnTo>
                  <a:pt x="101" y="343"/>
                </a:lnTo>
                <a:lnTo>
                  <a:pt x="102" y="377"/>
                </a:lnTo>
                <a:lnTo>
                  <a:pt x="102" y="408"/>
                </a:lnTo>
                <a:lnTo>
                  <a:pt x="104" y="437"/>
                </a:lnTo>
                <a:lnTo>
                  <a:pt x="115" y="462"/>
                </a:lnTo>
                <a:lnTo>
                  <a:pt x="119" y="616"/>
                </a:lnTo>
                <a:lnTo>
                  <a:pt x="138" y="616"/>
                </a:lnTo>
                <a:lnTo>
                  <a:pt x="156" y="612"/>
                </a:lnTo>
                <a:lnTo>
                  <a:pt x="169" y="608"/>
                </a:lnTo>
                <a:lnTo>
                  <a:pt x="179" y="604"/>
                </a:lnTo>
                <a:lnTo>
                  <a:pt x="187" y="599"/>
                </a:lnTo>
                <a:lnTo>
                  <a:pt x="191" y="596"/>
                </a:lnTo>
                <a:lnTo>
                  <a:pt x="195" y="593"/>
                </a:lnTo>
                <a:lnTo>
                  <a:pt x="195" y="5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02" name="Freeform 62"/>
          <p:cNvSpPr>
            <a:spLocks/>
          </p:cNvSpPr>
          <p:nvPr/>
        </p:nvSpPr>
        <p:spPr bwMode="auto">
          <a:xfrm>
            <a:off x="6778625" y="1870010"/>
            <a:ext cx="330200" cy="977900"/>
          </a:xfrm>
          <a:custGeom>
            <a:avLst/>
            <a:gdLst>
              <a:gd name="T0" fmla="*/ 200 w 208"/>
              <a:gd name="T1" fmla="*/ 586 h 616"/>
              <a:gd name="T2" fmla="*/ 208 w 208"/>
              <a:gd name="T3" fmla="*/ 546 h 616"/>
              <a:gd name="T4" fmla="*/ 204 w 208"/>
              <a:gd name="T5" fmla="*/ 471 h 616"/>
              <a:gd name="T6" fmla="*/ 196 w 208"/>
              <a:gd name="T7" fmla="*/ 395 h 616"/>
              <a:gd name="T8" fmla="*/ 188 w 208"/>
              <a:gd name="T9" fmla="*/ 345 h 616"/>
              <a:gd name="T10" fmla="*/ 185 w 208"/>
              <a:gd name="T11" fmla="*/ 257 h 616"/>
              <a:gd name="T12" fmla="*/ 185 w 208"/>
              <a:gd name="T13" fmla="*/ 199 h 616"/>
              <a:gd name="T14" fmla="*/ 156 w 208"/>
              <a:gd name="T15" fmla="*/ 197 h 616"/>
              <a:gd name="T16" fmla="*/ 115 w 208"/>
              <a:gd name="T17" fmla="*/ 193 h 616"/>
              <a:gd name="T18" fmla="*/ 88 w 208"/>
              <a:gd name="T19" fmla="*/ 193 h 616"/>
              <a:gd name="T20" fmla="*/ 67 w 208"/>
              <a:gd name="T21" fmla="*/ 183 h 616"/>
              <a:gd name="T22" fmla="*/ 47 w 208"/>
              <a:gd name="T23" fmla="*/ 158 h 616"/>
              <a:gd name="T24" fmla="*/ 36 w 208"/>
              <a:gd name="T25" fmla="*/ 126 h 616"/>
              <a:gd name="T26" fmla="*/ 30 w 208"/>
              <a:gd name="T27" fmla="*/ 71 h 616"/>
              <a:gd name="T28" fmla="*/ 26 w 208"/>
              <a:gd name="T29" fmla="*/ 11 h 616"/>
              <a:gd name="T30" fmla="*/ 20 w 208"/>
              <a:gd name="T31" fmla="*/ 6 h 616"/>
              <a:gd name="T32" fmla="*/ 13 w 208"/>
              <a:gd name="T33" fmla="*/ 6 h 616"/>
              <a:gd name="T34" fmla="*/ 9 w 208"/>
              <a:gd name="T35" fmla="*/ 42 h 616"/>
              <a:gd name="T36" fmla="*/ 2 w 208"/>
              <a:gd name="T37" fmla="*/ 116 h 616"/>
              <a:gd name="T38" fmla="*/ 0 w 208"/>
              <a:gd name="T39" fmla="*/ 189 h 616"/>
              <a:gd name="T40" fmla="*/ 12 w 208"/>
              <a:gd name="T41" fmla="*/ 261 h 616"/>
              <a:gd name="T42" fmla="*/ 15 w 208"/>
              <a:gd name="T43" fmla="*/ 338 h 616"/>
              <a:gd name="T44" fmla="*/ 12 w 208"/>
              <a:gd name="T45" fmla="*/ 496 h 616"/>
              <a:gd name="T46" fmla="*/ 22 w 208"/>
              <a:gd name="T47" fmla="*/ 577 h 616"/>
              <a:gd name="T48" fmla="*/ 43 w 208"/>
              <a:gd name="T49" fmla="*/ 577 h 616"/>
              <a:gd name="T50" fmla="*/ 64 w 208"/>
              <a:gd name="T51" fmla="*/ 573 h 616"/>
              <a:gd name="T52" fmla="*/ 85 w 208"/>
              <a:gd name="T53" fmla="*/ 572 h 616"/>
              <a:gd name="T54" fmla="*/ 96 w 208"/>
              <a:gd name="T55" fmla="*/ 569 h 616"/>
              <a:gd name="T56" fmla="*/ 101 w 208"/>
              <a:gd name="T57" fmla="*/ 569 h 616"/>
              <a:gd name="T58" fmla="*/ 99 w 208"/>
              <a:gd name="T59" fmla="*/ 463 h 616"/>
              <a:gd name="T60" fmla="*/ 94 w 208"/>
              <a:gd name="T61" fmla="*/ 402 h 616"/>
              <a:gd name="T62" fmla="*/ 94 w 208"/>
              <a:gd name="T63" fmla="*/ 327 h 616"/>
              <a:gd name="T64" fmla="*/ 99 w 208"/>
              <a:gd name="T65" fmla="*/ 308 h 616"/>
              <a:gd name="T66" fmla="*/ 102 w 208"/>
              <a:gd name="T67" fmla="*/ 377 h 616"/>
              <a:gd name="T68" fmla="*/ 104 w 208"/>
              <a:gd name="T69" fmla="*/ 437 h 616"/>
              <a:gd name="T70" fmla="*/ 119 w 208"/>
              <a:gd name="T71" fmla="*/ 616 h 616"/>
              <a:gd name="T72" fmla="*/ 156 w 208"/>
              <a:gd name="T73" fmla="*/ 612 h 616"/>
              <a:gd name="T74" fmla="*/ 179 w 208"/>
              <a:gd name="T75" fmla="*/ 604 h 616"/>
              <a:gd name="T76" fmla="*/ 191 w 208"/>
              <a:gd name="T77" fmla="*/ 596 h 616"/>
              <a:gd name="T78" fmla="*/ 195 w 208"/>
              <a:gd name="T79" fmla="*/ 591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616">
                <a:moveTo>
                  <a:pt x="195" y="591"/>
                </a:moveTo>
                <a:lnTo>
                  <a:pt x="200" y="586"/>
                </a:lnTo>
                <a:lnTo>
                  <a:pt x="206" y="572"/>
                </a:lnTo>
                <a:lnTo>
                  <a:pt x="208" y="546"/>
                </a:lnTo>
                <a:lnTo>
                  <a:pt x="206" y="512"/>
                </a:lnTo>
                <a:lnTo>
                  <a:pt x="204" y="471"/>
                </a:lnTo>
                <a:lnTo>
                  <a:pt x="200" y="432"/>
                </a:lnTo>
                <a:lnTo>
                  <a:pt x="196" y="395"/>
                </a:lnTo>
                <a:lnTo>
                  <a:pt x="191" y="366"/>
                </a:lnTo>
                <a:lnTo>
                  <a:pt x="188" y="345"/>
                </a:lnTo>
                <a:lnTo>
                  <a:pt x="185" y="306"/>
                </a:lnTo>
                <a:lnTo>
                  <a:pt x="185" y="257"/>
                </a:lnTo>
                <a:lnTo>
                  <a:pt x="185" y="217"/>
                </a:lnTo>
                <a:lnTo>
                  <a:pt x="185" y="199"/>
                </a:lnTo>
                <a:lnTo>
                  <a:pt x="169" y="199"/>
                </a:lnTo>
                <a:lnTo>
                  <a:pt x="156" y="197"/>
                </a:lnTo>
                <a:lnTo>
                  <a:pt x="133" y="194"/>
                </a:lnTo>
                <a:lnTo>
                  <a:pt x="115" y="193"/>
                </a:lnTo>
                <a:lnTo>
                  <a:pt x="96" y="194"/>
                </a:lnTo>
                <a:lnTo>
                  <a:pt x="88" y="193"/>
                </a:lnTo>
                <a:lnTo>
                  <a:pt x="77" y="189"/>
                </a:lnTo>
                <a:lnTo>
                  <a:pt x="67" y="183"/>
                </a:lnTo>
                <a:lnTo>
                  <a:pt x="57" y="171"/>
                </a:lnTo>
                <a:lnTo>
                  <a:pt x="47" y="158"/>
                </a:lnTo>
                <a:lnTo>
                  <a:pt x="41" y="144"/>
                </a:lnTo>
                <a:lnTo>
                  <a:pt x="36" y="126"/>
                </a:lnTo>
                <a:lnTo>
                  <a:pt x="31" y="108"/>
                </a:lnTo>
                <a:lnTo>
                  <a:pt x="30" y="71"/>
                </a:lnTo>
                <a:lnTo>
                  <a:pt x="28" y="40"/>
                </a:lnTo>
                <a:lnTo>
                  <a:pt x="26" y="11"/>
                </a:lnTo>
                <a:lnTo>
                  <a:pt x="23" y="8"/>
                </a:lnTo>
                <a:lnTo>
                  <a:pt x="20" y="6"/>
                </a:lnTo>
                <a:lnTo>
                  <a:pt x="13" y="0"/>
                </a:lnTo>
                <a:lnTo>
                  <a:pt x="13" y="6"/>
                </a:lnTo>
                <a:lnTo>
                  <a:pt x="12" y="22"/>
                </a:lnTo>
                <a:lnTo>
                  <a:pt x="9" y="42"/>
                </a:lnTo>
                <a:lnTo>
                  <a:pt x="4" y="74"/>
                </a:lnTo>
                <a:lnTo>
                  <a:pt x="2" y="116"/>
                </a:lnTo>
                <a:lnTo>
                  <a:pt x="0" y="160"/>
                </a:lnTo>
                <a:lnTo>
                  <a:pt x="0" y="189"/>
                </a:lnTo>
                <a:lnTo>
                  <a:pt x="4" y="227"/>
                </a:lnTo>
                <a:lnTo>
                  <a:pt x="12" y="261"/>
                </a:lnTo>
                <a:lnTo>
                  <a:pt x="15" y="300"/>
                </a:lnTo>
                <a:lnTo>
                  <a:pt x="15" y="338"/>
                </a:lnTo>
                <a:lnTo>
                  <a:pt x="13" y="379"/>
                </a:lnTo>
                <a:lnTo>
                  <a:pt x="12" y="496"/>
                </a:lnTo>
                <a:lnTo>
                  <a:pt x="12" y="575"/>
                </a:lnTo>
                <a:lnTo>
                  <a:pt x="22" y="577"/>
                </a:lnTo>
                <a:lnTo>
                  <a:pt x="31" y="577"/>
                </a:lnTo>
                <a:lnTo>
                  <a:pt x="43" y="577"/>
                </a:lnTo>
                <a:lnTo>
                  <a:pt x="52" y="575"/>
                </a:lnTo>
                <a:lnTo>
                  <a:pt x="64" y="573"/>
                </a:lnTo>
                <a:lnTo>
                  <a:pt x="75" y="573"/>
                </a:lnTo>
                <a:lnTo>
                  <a:pt x="85" y="572"/>
                </a:lnTo>
                <a:lnTo>
                  <a:pt x="94" y="570"/>
                </a:lnTo>
                <a:lnTo>
                  <a:pt x="96" y="569"/>
                </a:lnTo>
                <a:lnTo>
                  <a:pt x="99" y="567"/>
                </a:lnTo>
                <a:lnTo>
                  <a:pt x="101" y="569"/>
                </a:lnTo>
                <a:lnTo>
                  <a:pt x="101" y="518"/>
                </a:lnTo>
                <a:lnTo>
                  <a:pt x="99" y="463"/>
                </a:lnTo>
                <a:lnTo>
                  <a:pt x="94" y="419"/>
                </a:lnTo>
                <a:lnTo>
                  <a:pt x="94" y="402"/>
                </a:lnTo>
                <a:lnTo>
                  <a:pt x="94" y="384"/>
                </a:lnTo>
                <a:lnTo>
                  <a:pt x="94" y="327"/>
                </a:lnTo>
                <a:lnTo>
                  <a:pt x="91" y="240"/>
                </a:lnTo>
                <a:lnTo>
                  <a:pt x="99" y="308"/>
                </a:lnTo>
                <a:lnTo>
                  <a:pt x="101" y="343"/>
                </a:lnTo>
                <a:lnTo>
                  <a:pt x="102" y="377"/>
                </a:lnTo>
                <a:lnTo>
                  <a:pt x="102" y="408"/>
                </a:lnTo>
                <a:lnTo>
                  <a:pt x="104" y="437"/>
                </a:lnTo>
                <a:lnTo>
                  <a:pt x="115" y="462"/>
                </a:lnTo>
                <a:lnTo>
                  <a:pt x="119" y="616"/>
                </a:lnTo>
                <a:lnTo>
                  <a:pt x="138" y="616"/>
                </a:lnTo>
                <a:lnTo>
                  <a:pt x="156" y="612"/>
                </a:lnTo>
                <a:lnTo>
                  <a:pt x="169" y="608"/>
                </a:lnTo>
                <a:lnTo>
                  <a:pt x="179" y="604"/>
                </a:lnTo>
                <a:lnTo>
                  <a:pt x="187" y="599"/>
                </a:lnTo>
                <a:lnTo>
                  <a:pt x="191" y="596"/>
                </a:lnTo>
                <a:lnTo>
                  <a:pt x="195" y="593"/>
                </a:lnTo>
                <a:lnTo>
                  <a:pt x="195" y="59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303" name="Rectangle 63"/>
          <p:cNvSpPr>
            <a:spLocks noChangeArrowheads="1"/>
          </p:cNvSpPr>
          <p:nvPr/>
        </p:nvSpPr>
        <p:spPr bwMode="auto">
          <a:xfrm>
            <a:off x="939800" y="4048060"/>
            <a:ext cx="2946400" cy="1346200"/>
          </a:xfrm>
          <a:prstGeom prst="rect">
            <a:avLst/>
          </a:prstGeom>
          <a:solidFill>
            <a:srgbClr val="99CCFF"/>
          </a:solidFill>
          <a:ln w="127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38304" name="Freeform 64"/>
          <p:cNvSpPr>
            <a:spLocks/>
          </p:cNvSpPr>
          <p:nvPr/>
        </p:nvSpPr>
        <p:spPr bwMode="auto">
          <a:xfrm>
            <a:off x="3205163" y="4360798"/>
            <a:ext cx="623887" cy="1030287"/>
          </a:xfrm>
          <a:custGeom>
            <a:avLst/>
            <a:gdLst>
              <a:gd name="T0" fmla="*/ 351 w 393"/>
              <a:gd name="T1" fmla="*/ 38 h 649"/>
              <a:gd name="T2" fmla="*/ 332 w 393"/>
              <a:gd name="T3" fmla="*/ 15 h 649"/>
              <a:gd name="T4" fmla="*/ 314 w 393"/>
              <a:gd name="T5" fmla="*/ 5 h 649"/>
              <a:gd name="T6" fmla="*/ 295 w 393"/>
              <a:gd name="T7" fmla="*/ 2 h 649"/>
              <a:gd name="T8" fmla="*/ 278 w 393"/>
              <a:gd name="T9" fmla="*/ 0 h 649"/>
              <a:gd name="T10" fmla="*/ 264 w 393"/>
              <a:gd name="T11" fmla="*/ 0 h 649"/>
              <a:gd name="T12" fmla="*/ 257 w 393"/>
              <a:gd name="T13" fmla="*/ 0 h 649"/>
              <a:gd name="T14" fmla="*/ 243 w 393"/>
              <a:gd name="T15" fmla="*/ 0 h 649"/>
              <a:gd name="T16" fmla="*/ 224 w 393"/>
              <a:gd name="T17" fmla="*/ 0 h 649"/>
              <a:gd name="T18" fmla="*/ 203 w 393"/>
              <a:gd name="T19" fmla="*/ 3 h 649"/>
              <a:gd name="T20" fmla="*/ 182 w 393"/>
              <a:gd name="T21" fmla="*/ 11 h 649"/>
              <a:gd name="T22" fmla="*/ 163 w 393"/>
              <a:gd name="T23" fmla="*/ 25 h 649"/>
              <a:gd name="T24" fmla="*/ 134 w 393"/>
              <a:gd name="T25" fmla="*/ 55 h 649"/>
              <a:gd name="T26" fmla="*/ 115 w 393"/>
              <a:gd name="T27" fmla="*/ 76 h 649"/>
              <a:gd name="T28" fmla="*/ 84 w 393"/>
              <a:gd name="T29" fmla="*/ 107 h 649"/>
              <a:gd name="T30" fmla="*/ 53 w 393"/>
              <a:gd name="T31" fmla="*/ 134 h 649"/>
              <a:gd name="T32" fmla="*/ 23 w 393"/>
              <a:gd name="T33" fmla="*/ 163 h 649"/>
              <a:gd name="T34" fmla="*/ 0 w 393"/>
              <a:gd name="T35" fmla="*/ 182 h 649"/>
              <a:gd name="T36" fmla="*/ 5 w 393"/>
              <a:gd name="T37" fmla="*/ 196 h 649"/>
              <a:gd name="T38" fmla="*/ 15 w 393"/>
              <a:gd name="T39" fmla="*/ 205 h 649"/>
              <a:gd name="T40" fmla="*/ 40 w 393"/>
              <a:gd name="T41" fmla="*/ 199 h 649"/>
              <a:gd name="T42" fmla="*/ 69 w 393"/>
              <a:gd name="T43" fmla="*/ 180 h 649"/>
              <a:gd name="T44" fmla="*/ 96 w 393"/>
              <a:gd name="T45" fmla="*/ 155 h 649"/>
              <a:gd name="T46" fmla="*/ 121 w 393"/>
              <a:gd name="T47" fmla="*/ 128 h 649"/>
              <a:gd name="T48" fmla="*/ 149 w 393"/>
              <a:gd name="T49" fmla="*/ 103 h 649"/>
              <a:gd name="T50" fmla="*/ 170 w 393"/>
              <a:gd name="T51" fmla="*/ 161 h 649"/>
              <a:gd name="T52" fmla="*/ 167 w 393"/>
              <a:gd name="T53" fmla="*/ 340 h 649"/>
              <a:gd name="T54" fmla="*/ 199 w 393"/>
              <a:gd name="T55" fmla="*/ 649 h 649"/>
              <a:gd name="T56" fmla="*/ 349 w 393"/>
              <a:gd name="T57" fmla="*/ 649 h 649"/>
              <a:gd name="T58" fmla="*/ 341 w 393"/>
              <a:gd name="T59" fmla="*/ 561 h 649"/>
              <a:gd name="T60" fmla="*/ 335 w 393"/>
              <a:gd name="T61" fmla="*/ 470 h 649"/>
              <a:gd name="T62" fmla="*/ 326 w 393"/>
              <a:gd name="T63" fmla="*/ 368 h 649"/>
              <a:gd name="T64" fmla="*/ 320 w 393"/>
              <a:gd name="T65" fmla="*/ 288 h 649"/>
              <a:gd name="T66" fmla="*/ 316 w 393"/>
              <a:gd name="T67" fmla="*/ 169 h 649"/>
              <a:gd name="T68" fmla="*/ 324 w 393"/>
              <a:gd name="T69" fmla="*/ 111 h 649"/>
              <a:gd name="T70" fmla="*/ 337 w 393"/>
              <a:gd name="T71" fmla="*/ 186 h 649"/>
              <a:gd name="T72" fmla="*/ 357 w 393"/>
              <a:gd name="T73" fmla="*/ 259 h 649"/>
              <a:gd name="T74" fmla="*/ 364 w 393"/>
              <a:gd name="T75" fmla="*/ 278 h 649"/>
              <a:gd name="T76" fmla="*/ 382 w 393"/>
              <a:gd name="T77" fmla="*/ 278 h 649"/>
              <a:gd name="T78" fmla="*/ 393 w 393"/>
              <a:gd name="T79" fmla="*/ 267 h 649"/>
              <a:gd name="T80" fmla="*/ 385 w 393"/>
              <a:gd name="T81" fmla="*/ 222 h 649"/>
              <a:gd name="T82" fmla="*/ 368 w 393"/>
              <a:gd name="T83" fmla="*/ 119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3" h="649">
                <a:moveTo>
                  <a:pt x="359" y="65"/>
                </a:moveTo>
                <a:lnTo>
                  <a:pt x="359" y="59"/>
                </a:lnTo>
                <a:lnTo>
                  <a:pt x="351" y="38"/>
                </a:lnTo>
                <a:lnTo>
                  <a:pt x="343" y="25"/>
                </a:lnTo>
                <a:lnTo>
                  <a:pt x="337" y="19"/>
                </a:lnTo>
                <a:lnTo>
                  <a:pt x="332" y="15"/>
                </a:lnTo>
                <a:lnTo>
                  <a:pt x="326" y="11"/>
                </a:lnTo>
                <a:lnTo>
                  <a:pt x="320" y="9"/>
                </a:lnTo>
                <a:lnTo>
                  <a:pt x="314" y="5"/>
                </a:lnTo>
                <a:lnTo>
                  <a:pt x="309" y="3"/>
                </a:lnTo>
                <a:lnTo>
                  <a:pt x="303" y="3"/>
                </a:lnTo>
                <a:lnTo>
                  <a:pt x="295" y="2"/>
                </a:lnTo>
                <a:lnTo>
                  <a:pt x="291" y="2"/>
                </a:lnTo>
                <a:lnTo>
                  <a:pt x="284" y="0"/>
                </a:lnTo>
                <a:lnTo>
                  <a:pt x="278" y="0"/>
                </a:lnTo>
                <a:lnTo>
                  <a:pt x="274" y="0"/>
                </a:lnTo>
                <a:lnTo>
                  <a:pt x="270" y="0"/>
                </a:lnTo>
                <a:lnTo>
                  <a:pt x="264" y="0"/>
                </a:lnTo>
                <a:lnTo>
                  <a:pt x="261" y="0"/>
                </a:lnTo>
                <a:lnTo>
                  <a:pt x="259" y="0"/>
                </a:lnTo>
                <a:lnTo>
                  <a:pt x="257" y="0"/>
                </a:lnTo>
                <a:lnTo>
                  <a:pt x="253" y="0"/>
                </a:lnTo>
                <a:lnTo>
                  <a:pt x="249" y="0"/>
                </a:lnTo>
                <a:lnTo>
                  <a:pt x="243" y="0"/>
                </a:lnTo>
                <a:lnTo>
                  <a:pt x="238" y="0"/>
                </a:lnTo>
                <a:lnTo>
                  <a:pt x="232" y="0"/>
                </a:lnTo>
                <a:lnTo>
                  <a:pt x="224" y="0"/>
                </a:lnTo>
                <a:lnTo>
                  <a:pt x="217" y="2"/>
                </a:lnTo>
                <a:lnTo>
                  <a:pt x="211" y="2"/>
                </a:lnTo>
                <a:lnTo>
                  <a:pt x="203" y="3"/>
                </a:lnTo>
                <a:lnTo>
                  <a:pt x="195" y="5"/>
                </a:lnTo>
                <a:lnTo>
                  <a:pt x="188" y="9"/>
                </a:lnTo>
                <a:lnTo>
                  <a:pt x="182" y="11"/>
                </a:lnTo>
                <a:lnTo>
                  <a:pt x="174" y="15"/>
                </a:lnTo>
                <a:lnTo>
                  <a:pt x="169" y="19"/>
                </a:lnTo>
                <a:lnTo>
                  <a:pt x="163" y="25"/>
                </a:lnTo>
                <a:lnTo>
                  <a:pt x="153" y="36"/>
                </a:lnTo>
                <a:lnTo>
                  <a:pt x="144" y="46"/>
                </a:lnTo>
                <a:lnTo>
                  <a:pt x="134" y="55"/>
                </a:lnTo>
                <a:lnTo>
                  <a:pt x="126" y="65"/>
                </a:lnTo>
                <a:lnTo>
                  <a:pt x="124" y="67"/>
                </a:lnTo>
                <a:lnTo>
                  <a:pt x="115" y="76"/>
                </a:lnTo>
                <a:lnTo>
                  <a:pt x="103" y="86"/>
                </a:lnTo>
                <a:lnTo>
                  <a:pt x="94" y="98"/>
                </a:lnTo>
                <a:lnTo>
                  <a:pt x="84" y="107"/>
                </a:lnTo>
                <a:lnTo>
                  <a:pt x="74" y="117"/>
                </a:lnTo>
                <a:lnTo>
                  <a:pt x="63" y="126"/>
                </a:lnTo>
                <a:lnTo>
                  <a:pt x="53" y="134"/>
                </a:lnTo>
                <a:lnTo>
                  <a:pt x="44" y="144"/>
                </a:lnTo>
                <a:lnTo>
                  <a:pt x="34" y="153"/>
                </a:lnTo>
                <a:lnTo>
                  <a:pt x="23" y="163"/>
                </a:lnTo>
                <a:lnTo>
                  <a:pt x="11" y="171"/>
                </a:lnTo>
                <a:lnTo>
                  <a:pt x="2" y="178"/>
                </a:lnTo>
                <a:lnTo>
                  <a:pt x="0" y="182"/>
                </a:lnTo>
                <a:lnTo>
                  <a:pt x="2" y="188"/>
                </a:lnTo>
                <a:lnTo>
                  <a:pt x="2" y="192"/>
                </a:lnTo>
                <a:lnTo>
                  <a:pt x="5" y="196"/>
                </a:lnTo>
                <a:lnTo>
                  <a:pt x="7" y="199"/>
                </a:lnTo>
                <a:lnTo>
                  <a:pt x="11" y="203"/>
                </a:lnTo>
                <a:lnTo>
                  <a:pt x="15" y="205"/>
                </a:lnTo>
                <a:lnTo>
                  <a:pt x="19" y="205"/>
                </a:lnTo>
                <a:lnTo>
                  <a:pt x="30" y="203"/>
                </a:lnTo>
                <a:lnTo>
                  <a:pt x="40" y="199"/>
                </a:lnTo>
                <a:lnTo>
                  <a:pt x="48" y="194"/>
                </a:lnTo>
                <a:lnTo>
                  <a:pt x="57" y="188"/>
                </a:lnTo>
                <a:lnTo>
                  <a:pt x="69" y="180"/>
                </a:lnTo>
                <a:lnTo>
                  <a:pt x="76" y="174"/>
                </a:lnTo>
                <a:lnTo>
                  <a:pt x="86" y="163"/>
                </a:lnTo>
                <a:lnTo>
                  <a:pt x="96" y="155"/>
                </a:lnTo>
                <a:lnTo>
                  <a:pt x="103" y="148"/>
                </a:lnTo>
                <a:lnTo>
                  <a:pt x="113" y="138"/>
                </a:lnTo>
                <a:lnTo>
                  <a:pt x="121" y="128"/>
                </a:lnTo>
                <a:lnTo>
                  <a:pt x="132" y="121"/>
                </a:lnTo>
                <a:lnTo>
                  <a:pt x="142" y="111"/>
                </a:lnTo>
                <a:lnTo>
                  <a:pt x="149" y="103"/>
                </a:lnTo>
                <a:lnTo>
                  <a:pt x="159" y="96"/>
                </a:lnTo>
                <a:lnTo>
                  <a:pt x="169" y="90"/>
                </a:lnTo>
                <a:lnTo>
                  <a:pt x="170" y="161"/>
                </a:lnTo>
                <a:lnTo>
                  <a:pt x="172" y="230"/>
                </a:lnTo>
                <a:lnTo>
                  <a:pt x="169" y="301"/>
                </a:lnTo>
                <a:lnTo>
                  <a:pt x="167" y="340"/>
                </a:lnTo>
                <a:lnTo>
                  <a:pt x="163" y="372"/>
                </a:lnTo>
                <a:lnTo>
                  <a:pt x="138" y="649"/>
                </a:lnTo>
                <a:lnTo>
                  <a:pt x="199" y="649"/>
                </a:lnTo>
                <a:lnTo>
                  <a:pt x="243" y="322"/>
                </a:lnTo>
                <a:lnTo>
                  <a:pt x="291" y="649"/>
                </a:lnTo>
                <a:lnTo>
                  <a:pt x="349" y="649"/>
                </a:lnTo>
                <a:lnTo>
                  <a:pt x="345" y="618"/>
                </a:lnTo>
                <a:lnTo>
                  <a:pt x="343" y="589"/>
                </a:lnTo>
                <a:lnTo>
                  <a:pt x="341" y="561"/>
                </a:lnTo>
                <a:lnTo>
                  <a:pt x="339" y="530"/>
                </a:lnTo>
                <a:lnTo>
                  <a:pt x="337" y="501"/>
                </a:lnTo>
                <a:lnTo>
                  <a:pt x="335" y="470"/>
                </a:lnTo>
                <a:lnTo>
                  <a:pt x="332" y="442"/>
                </a:lnTo>
                <a:lnTo>
                  <a:pt x="330" y="411"/>
                </a:lnTo>
                <a:lnTo>
                  <a:pt x="326" y="368"/>
                </a:lnTo>
                <a:lnTo>
                  <a:pt x="324" y="340"/>
                </a:lnTo>
                <a:lnTo>
                  <a:pt x="324" y="328"/>
                </a:lnTo>
                <a:lnTo>
                  <a:pt x="320" y="288"/>
                </a:lnTo>
                <a:lnTo>
                  <a:pt x="316" y="247"/>
                </a:lnTo>
                <a:lnTo>
                  <a:pt x="316" y="209"/>
                </a:lnTo>
                <a:lnTo>
                  <a:pt x="316" y="169"/>
                </a:lnTo>
                <a:lnTo>
                  <a:pt x="316" y="130"/>
                </a:lnTo>
                <a:lnTo>
                  <a:pt x="318" y="88"/>
                </a:lnTo>
                <a:lnTo>
                  <a:pt x="324" y="111"/>
                </a:lnTo>
                <a:lnTo>
                  <a:pt x="328" y="134"/>
                </a:lnTo>
                <a:lnTo>
                  <a:pt x="332" y="159"/>
                </a:lnTo>
                <a:lnTo>
                  <a:pt x="337" y="186"/>
                </a:lnTo>
                <a:lnTo>
                  <a:pt x="341" y="211"/>
                </a:lnTo>
                <a:lnTo>
                  <a:pt x="347" y="234"/>
                </a:lnTo>
                <a:lnTo>
                  <a:pt x="357" y="259"/>
                </a:lnTo>
                <a:lnTo>
                  <a:pt x="360" y="274"/>
                </a:lnTo>
                <a:lnTo>
                  <a:pt x="362" y="276"/>
                </a:lnTo>
                <a:lnTo>
                  <a:pt x="364" y="278"/>
                </a:lnTo>
                <a:lnTo>
                  <a:pt x="370" y="280"/>
                </a:lnTo>
                <a:lnTo>
                  <a:pt x="376" y="280"/>
                </a:lnTo>
                <a:lnTo>
                  <a:pt x="382" y="278"/>
                </a:lnTo>
                <a:lnTo>
                  <a:pt x="385" y="276"/>
                </a:lnTo>
                <a:lnTo>
                  <a:pt x="389" y="272"/>
                </a:lnTo>
                <a:lnTo>
                  <a:pt x="393" y="267"/>
                </a:lnTo>
                <a:lnTo>
                  <a:pt x="393" y="259"/>
                </a:lnTo>
                <a:lnTo>
                  <a:pt x="393" y="253"/>
                </a:lnTo>
                <a:lnTo>
                  <a:pt x="385" y="222"/>
                </a:lnTo>
                <a:lnTo>
                  <a:pt x="380" y="188"/>
                </a:lnTo>
                <a:lnTo>
                  <a:pt x="374" y="153"/>
                </a:lnTo>
                <a:lnTo>
                  <a:pt x="368" y="119"/>
                </a:lnTo>
                <a:lnTo>
                  <a:pt x="364" y="88"/>
                </a:lnTo>
                <a:lnTo>
                  <a:pt x="359"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05" name="Freeform 65"/>
          <p:cNvSpPr>
            <a:spLocks/>
          </p:cNvSpPr>
          <p:nvPr/>
        </p:nvSpPr>
        <p:spPr bwMode="auto">
          <a:xfrm>
            <a:off x="3514725" y="4146485"/>
            <a:ext cx="192088" cy="195263"/>
          </a:xfrm>
          <a:custGeom>
            <a:avLst/>
            <a:gdLst>
              <a:gd name="T0" fmla="*/ 121 w 121"/>
              <a:gd name="T1" fmla="*/ 62 h 123"/>
              <a:gd name="T2" fmla="*/ 121 w 121"/>
              <a:gd name="T3" fmla="*/ 48 h 123"/>
              <a:gd name="T4" fmla="*/ 117 w 121"/>
              <a:gd name="T5" fmla="*/ 37 h 123"/>
              <a:gd name="T6" fmla="*/ 112 w 121"/>
              <a:gd name="T7" fmla="*/ 27 h 123"/>
              <a:gd name="T8" fmla="*/ 104 w 121"/>
              <a:gd name="T9" fmla="*/ 17 h 123"/>
              <a:gd name="T10" fmla="*/ 96 w 121"/>
              <a:gd name="T11" fmla="*/ 10 h 123"/>
              <a:gd name="T12" fmla="*/ 85 w 121"/>
              <a:gd name="T13" fmla="*/ 4 h 123"/>
              <a:gd name="T14" fmla="*/ 75 w 121"/>
              <a:gd name="T15" fmla="*/ 0 h 123"/>
              <a:gd name="T16" fmla="*/ 62 w 121"/>
              <a:gd name="T17" fmla="*/ 0 h 123"/>
              <a:gd name="T18" fmla="*/ 48 w 121"/>
              <a:gd name="T19" fmla="*/ 0 h 123"/>
              <a:gd name="T20" fmla="*/ 39 w 121"/>
              <a:gd name="T21" fmla="*/ 4 h 123"/>
              <a:gd name="T22" fmla="*/ 27 w 121"/>
              <a:gd name="T23" fmla="*/ 10 h 123"/>
              <a:gd name="T24" fmla="*/ 18 w 121"/>
              <a:gd name="T25" fmla="*/ 17 h 123"/>
              <a:gd name="T26" fmla="*/ 10 w 121"/>
              <a:gd name="T27" fmla="*/ 27 h 123"/>
              <a:gd name="T28" fmla="*/ 6 w 121"/>
              <a:gd name="T29" fmla="*/ 37 h 123"/>
              <a:gd name="T30" fmla="*/ 2 w 121"/>
              <a:gd name="T31" fmla="*/ 48 h 123"/>
              <a:gd name="T32" fmla="*/ 0 w 121"/>
              <a:gd name="T33" fmla="*/ 62 h 123"/>
              <a:gd name="T34" fmla="*/ 2 w 121"/>
              <a:gd name="T35" fmla="*/ 73 h 123"/>
              <a:gd name="T36" fmla="*/ 6 w 121"/>
              <a:gd name="T37" fmla="*/ 85 h 123"/>
              <a:gd name="T38" fmla="*/ 10 w 121"/>
              <a:gd name="T39" fmla="*/ 96 h 123"/>
              <a:gd name="T40" fmla="*/ 18 w 121"/>
              <a:gd name="T41" fmla="*/ 104 h 123"/>
              <a:gd name="T42" fmla="*/ 27 w 121"/>
              <a:gd name="T43" fmla="*/ 112 h 123"/>
              <a:gd name="T44" fmla="*/ 39 w 121"/>
              <a:gd name="T45" fmla="*/ 117 h 123"/>
              <a:gd name="T46" fmla="*/ 48 w 121"/>
              <a:gd name="T47" fmla="*/ 121 h 123"/>
              <a:gd name="T48" fmla="*/ 62 w 121"/>
              <a:gd name="T49" fmla="*/ 123 h 123"/>
              <a:gd name="T50" fmla="*/ 75 w 121"/>
              <a:gd name="T51" fmla="*/ 121 h 123"/>
              <a:gd name="T52" fmla="*/ 85 w 121"/>
              <a:gd name="T53" fmla="*/ 117 h 123"/>
              <a:gd name="T54" fmla="*/ 96 w 121"/>
              <a:gd name="T55" fmla="*/ 112 h 123"/>
              <a:gd name="T56" fmla="*/ 104 w 121"/>
              <a:gd name="T57" fmla="*/ 104 h 123"/>
              <a:gd name="T58" fmla="*/ 112 w 121"/>
              <a:gd name="T59" fmla="*/ 96 h 123"/>
              <a:gd name="T60" fmla="*/ 117 w 121"/>
              <a:gd name="T61" fmla="*/ 85 h 123"/>
              <a:gd name="T62" fmla="*/ 121 w 121"/>
              <a:gd name="T63" fmla="*/ 73 h 123"/>
              <a:gd name="T64" fmla="*/ 121 w 121"/>
              <a:gd name="T65"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23">
                <a:moveTo>
                  <a:pt x="121" y="62"/>
                </a:moveTo>
                <a:lnTo>
                  <a:pt x="121" y="48"/>
                </a:lnTo>
                <a:lnTo>
                  <a:pt x="117" y="37"/>
                </a:lnTo>
                <a:lnTo>
                  <a:pt x="112" y="27"/>
                </a:lnTo>
                <a:lnTo>
                  <a:pt x="104" y="17"/>
                </a:lnTo>
                <a:lnTo>
                  <a:pt x="96" y="10"/>
                </a:lnTo>
                <a:lnTo>
                  <a:pt x="85" y="4"/>
                </a:lnTo>
                <a:lnTo>
                  <a:pt x="75" y="0"/>
                </a:lnTo>
                <a:lnTo>
                  <a:pt x="62" y="0"/>
                </a:lnTo>
                <a:lnTo>
                  <a:pt x="48" y="0"/>
                </a:lnTo>
                <a:lnTo>
                  <a:pt x="39" y="4"/>
                </a:lnTo>
                <a:lnTo>
                  <a:pt x="27" y="10"/>
                </a:lnTo>
                <a:lnTo>
                  <a:pt x="18" y="17"/>
                </a:lnTo>
                <a:lnTo>
                  <a:pt x="10" y="27"/>
                </a:lnTo>
                <a:lnTo>
                  <a:pt x="6" y="37"/>
                </a:lnTo>
                <a:lnTo>
                  <a:pt x="2" y="48"/>
                </a:lnTo>
                <a:lnTo>
                  <a:pt x="0" y="62"/>
                </a:lnTo>
                <a:lnTo>
                  <a:pt x="2" y="73"/>
                </a:lnTo>
                <a:lnTo>
                  <a:pt x="6" y="85"/>
                </a:lnTo>
                <a:lnTo>
                  <a:pt x="10" y="96"/>
                </a:lnTo>
                <a:lnTo>
                  <a:pt x="18" y="104"/>
                </a:lnTo>
                <a:lnTo>
                  <a:pt x="27" y="112"/>
                </a:lnTo>
                <a:lnTo>
                  <a:pt x="39" y="117"/>
                </a:lnTo>
                <a:lnTo>
                  <a:pt x="48" y="121"/>
                </a:lnTo>
                <a:lnTo>
                  <a:pt x="62" y="123"/>
                </a:lnTo>
                <a:lnTo>
                  <a:pt x="75" y="121"/>
                </a:lnTo>
                <a:lnTo>
                  <a:pt x="85" y="117"/>
                </a:lnTo>
                <a:lnTo>
                  <a:pt x="96" y="112"/>
                </a:lnTo>
                <a:lnTo>
                  <a:pt x="104" y="104"/>
                </a:lnTo>
                <a:lnTo>
                  <a:pt x="112" y="96"/>
                </a:lnTo>
                <a:lnTo>
                  <a:pt x="117" y="85"/>
                </a:lnTo>
                <a:lnTo>
                  <a:pt x="121" y="73"/>
                </a:lnTo>
                <a:lnTo>
                  <a:pt x="121"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8306" name="Group 66"/>
          <p:cNvGrpSpPr>
            <a:grpSpLocks/>
          </p:cNvGrpSpPr>
          <p:nvPr/>
        </p:nvGrpSpPr>
        <p:grpSpPr bwMode="auto">
          <a:xfrm>
            <a:off x="977900" y="4354448"/>
            <a:ext cx="685800" cy="1036637"/>
            <a:chOff x="520" y="2817"/>
            <a:chExt cx="432" cy="653"/>
          </a:xfrm>
        </p:grpSpPr>
        <p:sp>
          <p:nvSpPr>
            <p:cNvPr id="138307" name="Freeform 67"/>
            <p:cNvSpPr>
              <a:spLocks/>
            </p:cNvSpPr>
            <p:nvPr/>
          </p:nvSpPr>
          <p:spPr bwMode="auto">
            <a:xfrm>
              <a:off x="568" y="2930"/>
              <a:ext cx="384" cy="538"/>
            </a:xfrm>
            <a:custGeom>
              <a:avLst/>
              <a:gdLst>
                <a:gd name="T0" fmla="*/ 97 w 384"/>
                <a:gd name="T1" fmla="*/ 357 h 538"/>
                <a:gd name="T2" fmla="*/ 141 w 384"/>
                <a:gd name="T3" fmla="*/ 360 h 538"/>
                <a:gd name="T4" fmla="*/ 216 w 384"/>
                <a:gd name="T5" fmla="*/ 357 h 538"/>
                <a:gd name="T6" fmla="*/ 263 w 384"/>
                <a:gd name="T7" fmla="*/ 354 h 538"/>
                <a:gd name="T8" fmla="*/ 274 w 384"/>
                <a:gd name="T9" fmla="*/ 357 h 538"/>
                <a:gd name="T10" fmla="*/ 286 w 384"/>
                <a:gd name="T11" fmla="*/ 412 h 538"/>
                <a:gd name="T12" fmla="*/ 300 w 384"/>
                <a:gd name="T13" fmla="*/ 456 h 538"/>
                <a:gd name="T14" fmla="*/ 328 w 384"/>
                <a:gd name="T15" fmla="*/ 538 h 538"/>
                <a:gd name="T16" fmla="*/ 384 w 384"/>
                <a:gd name="T17" fmla="*/ 538 h 538"/>
                <a:gd name="T18" fmla="*/ 343 w 384"/>
                <a:gd name="T19" fmla="*/ 388 h 538"/>
                <a:gd name="T20" fmla="*/ 316 w 384"/>
                <a:gd name="T21" fmla="*/ 286 h 538"/>
                <a:gd name="T22" fmla="*/ 306 w 384"/>
                <a:gd name="T23" fmla="*/ 279 h 538"/>
                <a:gd name="T24" fmla="*/ 292 w 384"/>
                <a:gd name="T25" fmla="*/ 270 h 538"/>
                <a:gd name="T26" fmla="*/ 186 w 384"/>
                <a:gd name="T27" fmla="*/ 269 h 538"/>
                <a:gd name="T28" fmla="*/ 175 w 384"/>
                <a:gd name="T29" fmla="*/ 267 h 538"/>
                <a:gd name="T30" fmla="*/ 167 w 384"/>
                <a:gd name="T31" fmla="*/ 267 h 538"/>
                <a:gd name="T32" fmla="*/ 161 w 384"/>
                <a:gd name="T33" fmla="*/ 267 h 538"/>
                <a:gd name="T34" fmla="*/ 155 w 384"/>
                <a:gd name="T35" fmla="*/ 265 h 538"/>
                <a:gd name="T36" fmla="*/ 146 w 384"/>
                <a:gd name="T37" fmla="*/ 258 h 538"/>
                <a:gd name="T38" fmla="*/ 140 w 384"/>
                <a:gd name="T39" fmla="*/ 244 h 538"/>
                <a:gd name="T40" fmla="*/ 134 w 384"/>
                <a:gd name="T41" fmla="*/ 231 h 538"/>
                <a:gd name="T42" fmla="*/ 130 w 384"/>
                <a:gd name="T43" fmla="*/ 213 h 538"/>
                <a:gd name="T44" fmla="*/ 127 w 384"/>
                <a:gd name="T45" fmla="*/ 198 h 538"/>
                <a:gd name="T46" fmla="*/ 143 w 384"/>
                <a:gd name="T47" fmla="*/ 231 h 538"/>
                <a:gd name="T48" fmla="*/ 274 w 384"/>
                <a:gd name="T49" fmla="*/ 229 h 538"/>
                <a:gd name="T50" fmla="*/ 269 w 384"/>
                <a:gd name="T51" fmla="*/ 198 h 538"/>
                <a:gd name="T52" fmla="*/ 175 w 384"/>
                <a:gd name="T53" fmla="*/ 192 h 538"/>
                <a:gd name="T54" fmla="*/ 133 w 384"/>
                <a:gd name="T55" fmla="*/ 75 h 538"/>
                <a:gd name="T56" fmla="*/ 117 w 384"/>
                <a:gd name="T57" fmla="*/ 57 h 538"/>
                <a:gd name="T58" fmla="*/ 97 w 384"/>
                <a:gd name="T59" fmla="*/ 46 h 538"/>
                <a:gd name="T60" fmla="*/ 73 w 384"/>
                <a:gd name="T61" fmla="*/ 37 h 538"/>
                <a:gd name="T62" fmla="*/ 84 w 384"/>
                <a:gd name="T63" fmla="*/ 0 h 538"/>
                <a:gd name="T64" fmla="*/ 60 w 384"/>
                <a:gd name="T65" fmla="*/ 15 h 538"/>
                <a:gd name="T66" fmla="*/ 25 w 384"/>
                <a:gd name="T67" fmla="*/ 1 h 538"/>
                <a:gd name="T68" fmla="*/ 24 w 384"/>
                <a:gd name="T69" fmla="*/ 27 h 538"/>
                <a:gd name="T70" fmla="*/ 21 w 384"/>
                <a:gd name="T71" fmla="*/ 42 h 538"/>
                <a:gd name="T72" fmla="*/ 17 w 384"/>
                <a:gd name="T73" fmla="*/ 52 h 538"/>
                <a:gd name="T74" fmla="*/ 13 w 384"/>
                <a:gd name="T75" fmla="*/ 54 h 538"/>
                <a:gd name="T76" fmla="*/ 11 w 384"/>
                <a:gd name="T77" fmla="*/ 56 h 538"/>
                <a:gd name="T78" fmla="*/ 10 w 384"/>
                <a:gd name="T79" fmla="*/ 60 h 538"/>
                <a:gd name="T80" fmla="*/ 6 w 384"/>
                <a:gd name="T81" fmla="*/ 64 h 538"/>
                <a:gd name="T82" fmla="*/ 6 w 384"/>
                <a:gd name="T83" fmla="*/ 67 h 538"/>
                <a:gd name="T84" fmla="*/ 0 w 384"/>
                <a:gd name="T85" fmla="*/ 79 h 538"/>
                <a:gd name="T86" fmla="*/ 4 w 384"/>
                <a:gd name="T87" fmla="*/ 132 h 538"/>
                <a:gd name="T88" fmla="*/ 7 w 384"/>
                <a:gd name="T89" fmla="*/ 163 h 538"/>
                <a:gd name="T90" fmla="*/ 9 w 384"/>
                <a:gd name="T91" fmla="*/ 193 h 538"/>
                <a:gd name="T92" fmla="*/ 12 w 384"/>
                <a:gd name="T93" fmla="*/ 234 h 538"/>
                <a:gd name="T94" fmla="*/ 19 w 384"/>
                <a:gd name="T95" fmla="*/ 277 h 538"/>
                <a:gd name="T96" fmla="*/ 31 w 384"/>
                <a:gd name="T97" fmla="*/ 315 h 538"/>
                <a:gd name="T98" fmla="*/ 43 w 384"/>
                <a:gd name="T99" fmla="*/ 331 h 538"/>
                <a:gd name="T100" fmla="*/ 51 w 384"/>
                <a:gd name="T101" fmla="*/ 339 h 538"/>
                <a:gd name="T102" fmla="*/ 57 w 384"/>
                <a:gd name="T103" fmla="*/ 345 h 538"/>
                <a:gd name="T104" fmla="*/ 75 w 384"/>
                <a:gd name="T105" fmla="*/ 35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4" h="538">
                  <a:moveTo>
                    <a:pt x="97" y="357"/>
                  </a:moveTo>
                  <a:lnTo>
                    <a:pt x="141" y="360"/>
                  </a:lnTo>
                  <a:lnTo>
                    <a:pt x="216" y="357"/>
                  </a:lnTo>
                  <a:lnTo>
                    <a:pt x="263" y="354"/>
                  </a:lnTo>
                  <a:lnTo>
                    <a:pt x="274" y="357"/>
                  </a:lnTo>
                  <a:lnTo>
                    <a:pt x="286" y="412"/>
                  </a:lnTo>
                  <a:lnTo>
                    <a:pt x="300" y="456"/>
                  </a:lnTo>
                  <a:lnTo>
                    <a:pt x="328" y="538"/>
                  </a:lnTo>
                  <a:lnTo>
                    <a:pt x="384" y="538"/>
                  </a:lnTo>
                  <a:lnTo>
                    <a:pt x="343" y="388"/>
                  </a:lnTo>
                  <a:lnTo>
                    <a:pt x="316" y="286"/>
                  </a:lnTo>
                  <a:lnTo>
                    <a:pt x="306" y="279"/>
                  </a:lnTo>
                  <a:lnTo>
                    <a:pt x="292" y="270"/>
                  </a:lnTo>
                  <a:lnTo>
                    <a:pt x="186" y="269"/>
                  </a:lnTo>
                  <a:lnTo>
                    <a:pt x="175" y="267"/>
                  </a:lnTo>
                  <a:lnTo>
                    <a:pt x="167" y="267"/>
                  </a:lnTo>
                  <a:lnTo>
                    <a:pt x="161" y="267"/>
                  </a:lnTo>
                  <a:lnTo>
                    <a:pt x="155" y="265"/>
                  </a:lnTo>
                  <a:lnTo>
                    <a:pt x="146" y="258"/>
                  </a:lnTo>
                  <a:lnTo>
                    <a:pt x="140" y="244"/>
                  </a:lnTo>
                  <a:lnTo>
                    <a:pt x="134" y="231"/>
                  </a:lnTo>
                  <a:lnTo>
                    <a:pt x="130" y="213"/>
                  </a:lnTo>
                  <a:lnTo>
                    <a:pt x="127" y="198"/>
                  </a:lnTo>
                  <a:lnTo>
                    <a:pt x="143" y="231"/>
                  </a:lnTo>
                  <a:lnTo>
                    <a:pt x="274" y="229"/>
                  </a:lnTo>
                  <a:lnTo>
                    <a:pt x="269" y="198"/>
                  </a:lnTo>
                  <a:lnTo>
                    <a:pt x="175" y="192"/>
                  </a:lnTo>
                  <a:lnTo>
                    <a:pt x="133" y="75"/>
                  </a:lnTo>
                  <a:lnTo>
                    <a:pt x="117" y="57"/>
                  </a:lnTo>
                  <a:lnTo>
                    <a:pt x="97" y="46"/>
                  </a:lnTo>
                  <a:lnTo>
                    <a:pt x="73" y="37"/>
                  </a:lnTo>
                  <a:lnTo>
                    <a:pt x="84" y="0"/>
                  </a:lnTo>
                  <a:lnTo>
                    <a:pt x="60" y="15"/>
                  </a:lnTo>
                  <a:lnTo>
                    <a:pt x="25" y="1"/>
                  </a:lnTo>
                  <a:lnTo>
                    <a:pt x="24" y="27"/>
                  </a:lnTo>
                  <a:lnTo>
                    <a:pt x="21" y="42"/>
                  </a:lnTo>
                  <a:lnTo>
                    <a:pt x="17" y="52"/>
                  </a:lnTo>
                  <a:lnTo>
                    <a:pt x="13" y="54"/>
                  </a:lnTo>
                  <a:lnTo>
                    <a:pt x="11" y="56"/>
                  </a:lnTo>
                  <a:lnTo>
                    <a:pt x="10" y="60"/>
                  </a:lnTo>
                  <a:lnTo>
                    <a:pt x="6" y="64"/>
                  </a:lnTo>
                  <a:lnTo>
                    <a:pt x="6" y="67"/>
                  </a:lnTo>
                  <a:lnTo>
                    <a:pt x="0" y="79"/>
                  </a:lnTo>
                  <a:lnTo>
                    <a:pt x="4" y="132"/>
                  </a:lnTo>
                  <a:lnTo>
                    <a:pt x="7" y="163"/>
                  </a:lnTo>
                  <a:lnTo>
                    <a:pt x="9" y="193"/>
                  </a:lnTo>
                  <a:lnTo>
                    <a:pt x="12" y="234"/>
                  </a:lnTo>
                  <a:lnTo>
                    <a:pt x="19" y="277"/>
                  </a:lnTo>
                  <a:lnTo>
                    <a:pt x="31" y="315"/>
                  </a:lnTo>
                  <a:lnTo>
                    <a:pt x="43" y="331"/>
                  </a:lnTo>
                  <a:lnTo>
                    <a:pt x="51" y="339"/>
                  </a:lnTo>
                  <a:lnTo>
                    <a:pt x="57" y="345"/>
                  </a:lnTo>
                  <a:lnTo>
                    <a:pt x="75" y="354"/>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08" name="Freeform 68"/>
            <p:cNvSpPr>
              <a:spLocks/>
            </p:cNvSpPr>
            <p:nvPr/>
          </p:nvSpPr>
          <p:spPr bwMode="auto">
            <a:xfrm>
              <a:off x="520" y="2817"/>
              <a:ext cx="188" cy="137"/>
            </a:xfrm>
            <a:custGeom>
              <a:avLst/>
              <a:gdLst>
                <a:gd name="T0" fmla="*/ 157 w 188"/>
                <a:gd name="T1" fmla="*/ 69 h 137"/>
                <a:gd name="T2" fmla="*/ 155 w 188"/>
                <a:gd name="T3" fmla="*/ 63 h 137"/>
                <a:gd name="T4" fmla="*/ 154 w 188"/>
                <a:gd name="T5" fmla="*/ 55 h 137"/>
                <a:gd name="T6" fmla="*/ 152 w 188"/>
                <a:gd name="T7" fmla="*/ 50 h 137"/>
                <a:gd name="T8" fmla="*/ 146 w 188"/>
                <a:gd name="T9" fmla="*/ 44 h 137"/>
                <a:gd name="T10" fmla="*/ 142 w 188"/>
                <a:gd name="T11" fmla="*/ 38 h 137"/>
                <a:gd name="T12" fmla="*/ 152 w 188"/>
                <a:gd name="T13" fmla="*/ 36 h 137"/>
                <a:gd name="T14" fmla="*/ 146 w 188"/>
                <a:gd name="T15" fmla="*/ 31 h 137"/>
                <a:gd name="T16" fmla="*/ 142 w 188"/>
                <a:gd name="T17" fmla="*/ 25 h 137"/>
                <a:gd name="T18" fmla="*/ 142 w 188"/>
                <a:gd name="T19" fmla="*/ 19 h 137"/>
                <a:gd name="T20" fmla="*/ 144 w 188"/>
                <a:gd name="T21" fmla="*/ 13 h 137"/>
                <a:gd name="T22" fmla="*/ 188 w 188"/>
                <a:gd name="T23" fmla="*/ 7 h 137"/>
                <a:gd name="T24" fmla="*/ 188 w 188"/>
                <a:gd name="T25" fmla="*/ 6 h 137"/>
                <a:gd name="T26" fmla="*/ 186 w 188"/>
                <a:gd name="T27" fmla="*/ 4 h 137"/>
                <a:gd name="T28" fmla="*/ 186 w 188"/>
                <a:gd name="T29" fmla="*/ 2 h 137"/>
                <a:gd name="T30" fmla="*/ 186 w 188"/>
                <a:gd name="T31" fmla="*/ 0 h 137"/>
                <a:gd name="T32" fmla="*/ 0 w 188"/>
                <a:gd name="T33" fmla="*/ 29 h 137"/>
                <a:gd name="T34" fmla="*/ 2 w 188"/>
                <a:gd name="T35" fmla="*/ 36 h 137"/>
                <a:gd name="T36" fmla="*/ 46 w 188"/>
                <a:gd name="T37" fmla="*/ 31 h 137"/>
                <a:gd name="T38" fmla="*/ 48 w 188"/>
                <a:gd name="T39" fmla="*/ 34 h 137"/>
                <a:gd name="T40" fmla="*/ 46 w 188"/>
                <a:gd name="T41" fmla="*/ 42 h 137"/>
                <a:gd name="T42" fmla="*/ 44 w 188"/>
                <a:gd name="T43" fmla="*/ 48 h 137"/>
                <a:gd name="T44" fmla="*/ 42 w 188"/>
                <a:gd name="T45" fmla="*/ 54 h 137"/>
                <a:gd name="T46" fmla="*/ 54 w 188"/>
                <a:gd name="T47" fmla="*/ 50 h 137"/>
                <a:gd name="T48" fmla="*/ 48 w 188"/>
                <a:gd name="T49" fmla="*/ 61 h 137"/>
                <a:gd name="T50" fmla="*/ 46 w 188"/>
                <a:gd name="T51" fmla="*/ 69 h 137"/>
                <a:gd name="T52" fmla="*/ 44 w 188"/>
                <a:gd name="T53" fmla="*/ 75 h 137"/>
                <a:gd name="T54" fmla="*/ 46 w 188"/>
                <a:gd name="T55" fmla="*/ 88 h 137"/>
                <a:gd name="T56" fmla="*/ 50 w 188"/>
                <a:gd name="T57" fmla="*/ 102 h 137"/>
                <a:gd name="T58" fmla="*/ 52 w 188"/>
                <a:gd name="T59" fmla="*/ 107 h 137"/>
                <a:gd name="T60" fmla="*/ 54 w 188"/>
                <a:gd name="T61" fmla="*/ 111 h 137"/>
                <a:gd name="T62" fmla="*/ 59 w 188"/>
                <a:gd name="T63" fmla="*/ 117 h 137"/>
                <a:gd name="T64" fmla="*/ 63 w 188"/>
                <a:gd name="T65" fmla="*/ 121 h 137"/>
                <a:gd name="T66" fmla="*/ 67 w 188"/>
                <a:gd name="T67" fmla="*/ 127 h 137"/>
                <a:gd name="T68" fmla="*/ 73 w 188"/>
                <a:gd name="T69" fmla="*/ 128 h 137"/>
                <a:gd name="T70" fmla="*/ 79 w 188"/>
                <a:gd name="T71" fmla="*/ 132 h 137"/>
                <a:gd name="T72" fmla="*/ 83 w 188"/>
                <a:gd name="T73" fmla="*/ 134 h 137"/>
                <a:gd name="T74" fmla="*/ 88 w 188"/>
                <a:gd name="T75" fmla="*/ 136 h 137"/>
                <a:gd name="T76" fmla="*/ 94 w 188"/>
                <a:gd name="T77" fmla="*/ 136 h 137"/>
                <a:gd name="T78" fmla="*/ 98 w 188"/>
                <a:gd name="T79" fmla="*/ 136 h 137"/>
                <a:gd name="T80" fmla="*/ 104 w 188"/>
                <a:gd name="T81" fmla="*/ 136 h 137"/>
                <a:gd name="T82" fmla="*/ 109 w 188"/>
                <a:gd name="T83" fmla="*/ 136 h 137"/>
                <a:gd name="T84" fmla="*/ 113 w 188"/>
                <a:gd name="T85" fmla="*/ 136 h 137"/>
                <a:gd name="T86" fmla="*/ 142 w 188"/>
                <a:gd name="T87" fmla="*/ 137 h 137"/>
                <a:gd name="T88" fmla="*/ 151 w 188"/>
                <a:gd name="T89" fmla="*/ 132 h 137"/>
                <a:gd name="T90" fmla="*/ 157 w 188"/>
                <a:gd name="T91" fmla="*/ 94 h 137"/>
                <a:gd name="T92" fmla="*/ 157 w 188"/>
                <a:gd name="T93" fmla="*/ 86 h 137"/>
                <a:gd name="T94" fmla="*/ 157 w 188"/>
                <a:gd name="T95" fmla="*/ 79 h 137"/>
                <a:gd name="T96" fmla="*/ 157 w 188"/>
                <a:gd name="T97" fmla="*/ 71 h 137"/>
                <a:gd name="T98" fmla="*/ 157 w 188"/>
                <a:gd name="T99" fmla="*/ 6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37">
                  <a:moveTo>
                    <a:pt x="157" y="69"/>
                  </a:moveTo>
                  <a:lnTo>
                    <a:pt x="155" y="63"/>
                  </a:lnTo>
                  <a:lnTo>
                    <a:pt x="154" y="55"/>
                  </a:lnTo>
                  <a:lnTo>
                    <a:pt x="152" y="50"/>
                  </a:lnTo>
                  <a:lnTo>
                    <a:pt x="146" y="44"/>
                  </a:lnTo>
                  <a:lnTo>
                    <a:pt x="142" y="38"/>
                  </a:lnTo>
                  <a:lnTo>
                    <a:pt x="152" y="36"/>
                  </a:lnTo>
                  <a:lnTo>
                    <a:pt x="146" y="31"/>
                  </a:lnTo>
                  <a:lnTo>
                    <a:pt x="142" y="25"/>
                  </a:lnTo>
                  <a:lnTo>
                    <a:pt x="142" y="19"/>
                  </a:lnTo>
                  <a:lnTo>
                    <a:pt x="144" y="13"/>
                  </a:lnTo>
                  <a:lnTo>
                    <a:pt x="188" y="7"/>
                  </a:lnTo>
                  <a:lnTo>
                    <a:pt x="188" y="6"/>
                  </a:lnTo>
                  <a:lnTo>
                    <a:pt x="186" y="4"/>
                  </a:lnTo>
                  <a:lnTo>
                    <a:pt x="186" y="2"/>
                  </a:lnTo>
                  <a:lnTo>
                    <a:pt x="186" y="0"/>
                  </a:lnTo>
                  <a:lnTo>
                    <a:pt x="0" y="29"/>
                  </a:lnTo>
                  <a:lnTo>
                    <a:pt x="2" y="36"/>
                  </a:lnTo>
                  <a:lnTo>
                    <a:pt x="46" y="31"/>
                  </a:lnTo>
                  <a:lnTo>
                    <a:pt x="48" y="34"/>
                  </a:lnTo>
                  <a:lnTo>
                    <a:pt x="46" y="42"/>
                  </a:lnTo>
                  <a:lnTo>
                    <a:pt x="44" y="48"/>
                  </a:lnTo>
                  <a:lnTo>
                    <a:pt x="42" y="54"/>
                  </a:lnTo>
                  <a:lnTo>
                    <a:pt x="54" y="50"/>
                  </a:lnTo>
                  <a:lnTo>
                    <a:pt x="48" y="61"/>
                  </a:lnTo>
                  <a:lnTo>
                    <a:pt x="46" y="69"/>
                  </a:lnTo>
                  <a:lnTo>
                    <a:pt x="44" y="75"/>
                  </a:lnTo>
                  <a:lnTo>
                    <a:pt x="46" y="88"/>
                  </a:lnTo>
                  <a:lnTo>
                    <a:pt x="50" y="102"/>
                  </a:lnTo>
                  <a:lnTo>
                    <a:pt x="52" y="107"/>
                  </a:lnTo>
                  <a:lnTo>
                    <a:pt x="54" y="111"/>
                  </a:lnTo>
                  <a:lnTo>
                    <a:pt x="59" y="117"/>
                  </a:lnTo>
                  <a:lnTo>
                    <a:pt x="63" y="121"/>
                  </a:lnTo>
                  <a:lnTo>
                    <a:pt x="67" y="127"/>
                  </a:lnTo>
                  <a:lnTo>
                    <a:pt x="73" y="128"/>
                  </a:lnTo>
                  <a:lnTo>
                    <a:pt x="79" y="132"/>
                  </a:lnTo>
                  <a:lnTo>
                    <a:pt x="83" y="134"/>
                  </a:lnTo>
                  <a:lnTo>
                    <a:pt x="88" y="136"/>
                  </a:lnTo>
                  <a:lnTo>
                    <a:pt x="94" y="136"/>
                  </a:lnTo>
                  <a:lnTo>
                    <a:pt x="98" y="136"/>
                  </a:lnTo>
                  <a:lnTo>
                    <a:pt x="104" y="136"/>
                  </a:lnTo>
                  <a:lnTo>
                    <a:pt x="109" y="136"/>
                  </a:lnTo>
                  <a:lnTo>
                    <a:pt x="113" y="136"/>
                  </a:lnTo>
                  <a:lnTo>
                    <a:pt x="142" y="137"/>
                  </a:lnTo>
                  <a:lnTo>
                    <a:pt x="151" y="132"/>
                  </a:lnTo>
                  <a:lnTo>
                    <a:pt x="157" y="94"/>
                  </a:lnTo>
                  <a:lnTo>
                    <a:pt x="157" y="86"/>
                  </a:lnTo>
                  <a:lnTo>
                    <a:pt x="157" y="79"/>
                  </a:lnTo>
                  <a:lnTo>
                    <a:pt x="157" y="71"/>
                  </a:lnTo>
                  <a:lnTo>
                    <a:pt x="157"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09" name="Freeform 69"/>
            <p:cNvSpPr>
              <a:spLocks/>
            </p:cNvSpPr>
            <p:nvPr/>
          </p:nvSpPr>
          <p:spPr bwMode="auto">
            <a:xfrm>
              <a:off x="538" y="2997"/>
              <a:ext cx="263" cy="321"/>
            </a:xfrm>
            <a:custGeom>
              <a:avLst/>
              <a:gdLst>
                <a:gd name="T0" fmla="*/ 28 w 263"/>
                <a:gd name="T1" fmla="*/ 160 h 321"/>
                <a:gd name="T2" fmla="*/ 25 w 263"/>
                <a:gd name="T3" fmla="*/ 131 h 321"/>
                <a:gd name="T4" fmla="*/ 23 w 263"/>
                <a:gd name="T5" fmla="*/ 85 h 321"/>
                <a:gd name="T6" fmla="*/ 21 w 263"/>
                <a:gd name="T7" fmla="*/ 41 h 321"/>
                <a:gd name="T8" fmla="*/ 17 w 263"/>
                <a:gd name="T9" fmla="*/ 0 h 321"/>
                <a:gd name="T10" fmla="*/ 0 w 263"/>
                <a:gd name="T11" fmla="*/ 0 h 321"/>
                <a:gd name="T12" fmla="*/ 3 w 263"/>
                <a:gd name="T13" fmla="*/ 48 h 321"/>
                <a:gd name="T14" fmla="*/ 5 w 263"/>
                <a:gd name="T15" fmla="*/ 85 h 321"/>
                <a:gd name="T16" fmla="*/ 7 w 263"/>
                <a:gd name="T17" fmla="*/ 119 h 321"/>
                <a:gd name="T18" fmla="*/ 11 w 263"/>
                <a:gd name="T19" fmla="*/ 160 h 321"/>
                <a:gd name="T20" fmla="*/ 13 w 263"/>
                <a:gd name="T21" fmla="*/ 183 h 321"/>
                <a:gd name="T22" fmla="*/ 17 w 263"/>
                <a:gd name="T23" fmla="*/ 206 h 321"/>
                <a:gd name="T24" fmla="*/ 21 w 263"/>
                <a:gd name="T25" fmla="*/ 227 h 321"/>
                <a:gd name="T26" fmla="*/ 26 w 263"/>
                <a:gd name="T27" fmla="*/ 246 h 321"/>
                <a:gd name="T28" fmla="*/ 34 w 263"/>
                <a:gd name="T29" fmla="*/ 263 h 321"/>
                <a:gd name="T30" fmla="*/ 44 w 263"/>
                <a:gd name="T31" fmla="*/ 281 h 321"/>
                <a:gd name="T32" fmla="*/ 53 w 263"/>
                <a:gd name="T33" fmla="*/ 294 h 321"/>
                <a:gd name="T34" fmla="*/ 69 w 263"/>
                <a:gd name="T35" fmla="*/ 304 h 321"/>
                <a:gd name="T36" fmla="*/ 76 w 263"/>
                <a:gd name="T37" fmla="*/ 306 h 321"/>
                <a:gd name="T38" fmla="*/ 86 w 263"/>
                <a:gd name="T39" fmla="*/ 310 h 321"/>
                <a:gd name="T40" fmla="*/ 97 w 263"/>
                <a:gd name="T41" fmla="*/ 313 h 321"/>
                <a:gd name="T42" fmla="*/ 107 w 263"/>
                <a:gd name="T43" fmla="*/ 315 h 321"/>
                <a:gd name="T44" fmla="*/ 120 w 263"/>
                <a:gd name="T45" fmla="*/ 317 h 321"/>
                <a:gd name="T46" fmla="*/ 132 w 263"/>
                <a:gd name="T47" fmla="*/ 319 h 321"/>
                <a:gd name="T48" fmla="*/ 147 w 263"/>
                <a:gd name="T49" fmla="*/ 319 h 321"/>
                <a:gd name="T50" fmla="*/ 161 w 263"/>
                <a:gd name="T51" fmla="*/ 321 h 321"/>
                <a:gd name="T52" fmla="*/ 174 w 263"/>
                <a:gd name="T53" fmla="*/ 321 h 321"/>
                <a:gd name="T54" fmla="*/ 188 w 263"/>
                <a:gd name="T55" fmla="*/ 321 h 321"/>
                <a:gd name="T56" fmla="*/ 201 w 263"/>
                <a:gd name="T57" fmla="*/ 321 h 321"/>
                <a:gd name="T58" fmla="*/ 215 w 263"/>
                <a:gd name="T59" fmla="*/ 321 h 321"/>
                <a:gd name="T60" fmla="*/ 228 w 263"/>
                <a:gd name="T61" fmla="*/ 319 h 321"/>
                <a:gd name="T62" fmla="*/ 241 w 263"/>
                <a:gd name="T63" fmla="*/ 319 h 321"/>
                <a:gd name="T64" fmla="*/ 253 w 263"/>
                <a:gd name="T65" fmla="*/ 317 h 321"/>
                <a:gd name="T66" fmla="*/ 263 w 263"/>
                <a:gd name="T67" fmla="*/ 317 h 321"/>
                <a:gd name="T68" fmla="*/ 263 w 263"/>
                <a:gd name="T69" fmla="*/ 300 h 321"/>
                <a:gd name="T70" fmla="*/ 253 w 263"/>
                <a:gd name="T71" fmla="*/ 302 h 321"/>
                <a:gd name="T72" fmla="*/ 243 w 263"/>
                <a:gd name="T73" fmla="*/ 302 h 321"/>
                <a:gd name="T74" fmla="*/ 234 w 263"/>
                <a:gd name="T75" fmla="*/ 304 h 321"/>
                <a:gd name="T76" fmla="*/ 220 w 263"/>
                <a:gd name="T77" fmla="*/ 304 h 321"/>
                <a:gd name="T78" fmla="*/ 207 w 263"/>
                <a:gd name="T79" fmla="*/ 306 h 321"/>
                <a:gd name="T80" fmla="*/ 195 w 263"/>
                <a:gd name="T81" fmla="*/ 306 h 321"/>
                <a:gd name="T82" fmla="*/ 184 w 263"/>
                <a:gd name="T83" fmla="*/ 306 h 321"/>
                <a:gd name="T84" fmla="*/ 172 w 263"/>
                <a:gd name="T85" fmla="*/ 306 h 321"/>
                <a:gd name="T86" fmla="*/ 159 w 263"/>
                <a:gd name="T87" fmla="*/ 306 h 321"/>
                <a:gd name="T88" fmla="*/ 147 w 263"/>
                <a:gd name="T89" fmla="*/ 306 h 321"/>
                <a:gd name="T90" fmla="*/ 134 w 263"/>
                <a:gd name="T91" fmla="*/ 304 h 321"/>
                <a:gd name="T92" fmla="*/ 122 w 263"/>
                <a:gd name="T93" fmla="*/ 302 h 321"/>
                <a:gd name="T94" fmla="*/ 111 w 263"/>
                <a:gd name="T95" fmla="*/ 300 h 321"/>
                <a:gd name="T96" fmla="*/ 99 w 263"/>
                <a:gd name="T97" fmla="*/ 298 h 321"/>
                <a:gd name="T98" fmla="*/ 88 w 263"/>
                <a:gd name="T99" fmla="*/ 294 h 321"/>
                <a:gd name="T100" fmla="*/ 78 w 263"/>
                <a:gd name="T101" fmla="*/ 290 h 321"/>
                <a:gd name="T102" fmla="*/ 59 w 263"/>
                <a:gd name="T103" fmla="*/ 275 h 321"/>
                <a:gd name="T104" fmla="*/ 46 w 263"/>
                <a:gd name="T105" fmla="*/ 250 h 321"/>
                <a:gd name="T106" fmla="*/ 37 w 263"/>
                <a:gd name="T107" fmla="*/ 219 h 321"/>
                <a:gd name="T108" fmla="*/ 30 w 263"/>
                <a:gd name="T109" fmla="*/ 175 h 321"/>
                <a:gd name="T110" fmla="*/ 28 w 263"/>
                <a:gd name="T111" fmla="*/ 16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321">
                  <a:moveTo>
                    <a:pt x="28" y="160"/>
                  </a:moveTo>
                  <a:lnTo>
                    <a:pt x="25" y="131"/>
                  </a:lnTo>
                  <a:lnTo>
                    <a:pt x="23" y="85"/>
                  </a:lnTo>
                  <a:lnTo>
                    <a:pt x="21" y="41"/>
                  </a:lnTo>
                  <a:lnTo>
                    <a:pt x="17" y="0"/>
                  </a:lnTo>
                  <a:lnTo>
                    <a:pt x="0" y="0"/>
                  </a:lnTo>
                  <a:lnTo>
                    <a:pt x="3" y="48"/>
                  </a:lnTo>
                  <a:lnTo>
                    <a:pt x="5" y="85"/>
                  </a:lnTo>
                  <a:lnTo>
                    <a:pt x="7" y="119"/>
                  </a:lnTo>
                  <a:lnTo>
                    <a:pt x="11" y="160"/>
                  </a:lnTo>
                  <a:lnTo>
                    <a:pt x="13" y="183"/>
                  </a:lnTo>
                  <a:lnTo>
                    <a:pt x="17" y="206"/>
                  </a:lnTo>
                  <a:lnTo>
                    <a:pt x="21" y="227"/>
                  </a:lnTo>
                  <a:lnTo>
                    <a:pt x="26" y="246"/>
                  </a:lnTo>
                  <a:lnTo>
                    <a:pt x="34" y="263"/>
                  </a:lnTo>
                  <a:lnTo>
                    <a:pt x="44" y="281"/>
                  </a:lnTo>
                  <a:lnTo>
                    <a:pt x="53" y="294"/>
                  </a:lnTo>
                  <a:lnTo>
                    <a:pt x="69" y="304"/>
                  </a:lnTo>
                  <a:lnTo>
                    <a:pt x="76" y="306"/>
                  </a:lnTo>
                  <a:lnTo>
                    <a:pt x="86" y="310"/>
                  </a:lnTo>
                  <a:lnTo>
                    <a:pt x="97" y="313"/>
                  </a:lnTo>
                  <a:lnTo>
                    <a:pt x="107" y="315"/>
                  </a:lnTo>
                  <a:lnTo>
                    <a:pt x="120" y="317"/>
                  </a:lnTo>
                  <a:lnTo>
                    <a:pt x="132" y="319"/>
                  </a:lnTo>
                  <a:lnTo>
                    <a:pt x="147" y="319"/>
                  </a:lnTo>
                  <a:lnTo>
                    <a:pt x="161" y="321"/>
                  </a:lnTo>
                  <a:lnTo>
                    <a:pt x="174" y="321"/>
                  </a:lnTo>
                  <a:lnTo>
                    <a:pt x="188" y="321"/>
                  </a:lnTo>
                  <a:lnTo>
                    <a:pt x="201" y="321"/>
                  </a:lnTo>
                  <a:lnTo>
                    <a:pt x="215" y="321"/>
                  </a:lnTo>
                  <a:lnTo>
                    <a:pt x="228" y="319"/>
                  </a:lnTo>
                  <a:lnTo>
                    <a:pt x="241" y="319"/>
                  </a:lnTo>
                  <a:lnTo>
                    <a:pt x="253" y="317"/>
                  </a:lnTo>
                  <a:lnTo>
                    <a:pt x="263" y="317"/>
                  </a:lnTo>
                  <a:lnTo>
                    <a:pt x="263" y="300"/>
                  </a:lnTo>
                  <a:lnTo>
                    <a:pt x="253" y="302"/>
                  </a:lnTo>
                  <a:lnTo>
                    <a:pt x="243" y="302"/>
                  </a:lnTo>
                  <a:lnTo>
                    <a:pt x="234" y="304"/>
                  </a:lnTo>
                  <a:lnTo>
                    <a:pt x="220" y="304"/>
                  </a:lnTo>
                  <a:lnTo>
                    <a:pt x="207" y="306"/>
                  </a:lnTo>
                  <a:lnTo>
                    <a:pt x="195" y="306"/>
                  </a:lnTo>
                  <a:lnTo>
                    <a:pt x="184" y="306"/>
                  </a:lnTo>
                  <a:lnTo>
                    <a:pt x="172" y="306"/>
                  </a:lnTo>
                  <a:lnTo>
                    <a:pt x="159" y="306"/>
                  </a:lnTo>
                  <a:lnTo>
                    <a:pt x="147" y="306"/>
                  </a:lnTo>
                  <a:lnTo>
                    <a:pt x="134" y="304"/>
                  </a:lnTo>
                  <a:lnTo>
                    <a:pt x="122" y="302"/>
                  </a:lnTo>
                  <a:lnTo>
                    <a:pt x="111" y="300"/>
                  </a:lnTo>
                  <a:lnTo>
                    <a:pt x="99" y="298"/>
                  </a:lnTo>
                  <a:lnTo>
                    <a:pt x="88" y="294"/>
                  </a:lnTo>
                  <a:lnTo>
                    <a:pt x="78" y="290"/>
                  </a:lnTo>
                  <a:lnTo>
                    <a:pt x="59" y="275"/>
                  </a:lnTo>
                  <a:lnTo>
                    <a:pt x="46" y="250"/>
                  </a:lnTo>
                  <a:lnTo>
                    <a:pt x="37" y="219"/>
                  </a:lnTo>
                  <a:lnTo>
                    <a:pt x="30" y="175"/>
                  </a:lnTo>
                  <a:lnTo>
                    <a:pt x="28" y="160"/>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10" name="Freeform 70"/>
            <p:cNvSpPr>
              <a:spLocks/>
            </p:cNvSpPr>
            <p:nvPr/>
          </p:nvSpPr>
          <p:spPr bwMode="auto">
            <a:xfrm>
              <a:off x="538"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Lst>
              <a:ahLst/>
              <a:cxnLst>
                <a:cxn ang="0">
                  <a:pos x="T0" y="T1"/>
                </a:cxn>
                <a:cxn ang="0">
                  <a:pos x="T2" y="T3"/>
                </a:cxn>
                <a:cxn ang="0">
                  <a:pos x="T4" y="T5"/>
                </a:cxn>
                <a:cxn ang="0">
                  <a:pos x="T6" y="T7"/>
                </a:cxn>
                <a:cxn ang="0">
                  <a:pos x="T8" y="T9"/>
                </a:cxn>
              </a:cxnLst>
              <a:rect l="0" t="0" r="r" b="b"/>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11" name="Freeform 71"/>
            <p:cNvSpPr>
              <a:spLocks/>
            </p:cNvSpPr>
            <p:nvPr/>
          </p:nvSpPr>
          <p:spPr bwMode="auto">
            <a:xfrm flipH="1">
              <a:off x="784"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Lst>
              <a:ahLst/>
              <a:cxnLst>
                <a:cxn ang="0">
                  <a:pos x="T0" y="T1"/>
                </a:cxn>
                <a:cxn ang="0">
                  <a:pos x="T2" y="T3"/>
                </a:cxn>
                <a:cxn ang="0">
                  <a:pos x="T4" y="T5"/>
                </a:cxn>
                <a:cxn ang="0">
                  <a:pos x="T6" y="T7"/>
                </a:cxn>
                <a:cxn ang="0">
                  <a:pos x="T8" y="T9"/>
                </a:cxn>
              </a:cxnLst>
              <a:rect l="0" t="0" r="r" b="b"/>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12" name="Line 72"/>
            <p:cNvSpPr>
              <a:spLocks noChangeShapeType="1"/>
            </p:cNvSpPr>
            <p:nvPr/>
          </p:nvSpPr>
          <p:spPr bwMode="auto">
            <a:xfrm>
              <a:off x="680" y="3164"/>
              <a:ext cx="232" cy="0"/>
            </a:xfrm>
            <a:prstGeom prst="line">
              <a:avLst/>
            </a:prstGeom>
            <a:noFill/>
            <a:ln w="28575">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13" name="Freeform 73"/>
            <p:cNvSpPr>
              <a:spLocks/>
            </p:cNvSpPr>
            <p:nvPr/>
          </p:nvSpPr>
          <p:spPr bwMode="auto">
            <a:xfrm>
              <a:off x="779" y="3158"/>
              <a:ext cx="67" cy="147"/>
            </a:xfrm>
            <a:custGeom>
              <a:avLst/>
              <a:gdLst>
                <a:gd name="T0" fmla="*/ 67 w 67"/>
                <a:gd name="T1" fmla="*/ 0 h 147"/>
                <a:gd name="T2" fmla="*/ 17 w 67"/>
                <a:gd name="T3" fmla="*/ 147 h 147"/>
                <a:gd name="T4" fmla="*/ 0 w 67"/>
                <a:gd name="T5" fmla="*/ 147 h 147"/>
                <a:gd name="T6" fmla="*/ 51 w 67"/>
                <a:gd name="T7" fmla="*/ 1 h 147"/>
                <a:gd name="T8" fmla="*/ 67 w 67"/>
                <a:gd name="T9" fmla="*/ 0 h 147"/>
              </a:gdLst>
              <a:ahLst/>
              <a:cxnLst>
                <a:cxn ang="0">
                  <a:pos x="T0" y="T1"/>
                </a:cxn>
                <a:cxn ang="0">
                  <a:pos x="T2" y="T3"/>
                </a:cxn>
                <a:cxn ang="0">
                  <a:pos x="T4" y="T5"/>
                </a:cxn>
                <a:cxn ang="0">
                  <a:pos x="T6" y="T7"/>
                </a:cxn>
                <a:cxn ang="0">
                  <a:pos x="T8" y="T9"/>
                </a:cxn>
              </a:cxnLst>
              <a:rect l="0" t="0" r="r" b="b"/>
              <a:pathLst>
                <a:path w="67" h="147">
                  <a:moveTo>
                    <a:pt x="67" y="0"/>
                  </a:moveTo>
                  <a:lnTo>
                    <a:pt x="17" y="147"/>
                  </a:lnTo>
                  <a:lnTo>
                    <a:pt x="0" y="147"/>
                  </a:lnTo>
                  <a:lnTo>
                    <a:pt x="51" y="1"/>
                  </a:lnTo>
                  <a:lnTo>
                    <a:pt x="67" y="0"/>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14" name="Freeform 74"/>
            <p:cNvSpPr>
              <a:spLocks/>
            </p:cNvSpPr>
            <p:nvPr/>
          </p:nvSpPr>
          <p:spPr bwMode="auto">
            <a:xfrm flipH="1">
              <a:off x="762" y="2956"/>
              <a:ext cx="169" cy="182"/>
            </a:xfrm>
            <a:custGeom>
              <a:avLst/>
              <a:gdLst>
                <a:gd name="T0" fmla="*/ 151 w 169"/>
                <a:gd name="T1" fmla="*/ 88 h 182"/>
                <a:gd name="T2" fmla="*/ 99 w 169"/>
                <a:gd name="T3" fmla="*/ 26 h 182"/>
                <a:gd name="T4" fmla="*/ 92 w 169"/>
                <a:gd name="T5" fmla="*/ 28 h 182"/>
                <a:gd name="T6" fmla="*/ 86 w 169"/>
                <a:gd name="T7" fmla="*/ 32 h 182"/>
                <a:gd name="T8" fmla="*/ 80 w 169"/>
                <a:gd name="T9" fmla="*/ 36 h 182"/>
                <a:gd name="T10" fmla="*/ 76 w 169"/>
                <a:gd name="T11" fmla="*/ 40 h 182"/>
                <a:gd name="T12" fmla="*/ 71 w 169"/>
                <a:gd name="T13" fmla="*/ 44 h 182"/>
                <a:gd name="T14" fmla="*/ 63 w 169"/>
                <a:gd name="T15" fmla="*/ 48 h 182"/>
                <a:gd name="T16" fmla="*/ 59 w 169"/>
                <a:gd name="T17" fmla="*/ 51 h 182"/>
                <a:gd name="T18" fmla="*/ 51 w 169"/>
                <a:gd name="T19" fmla="*/ 55 h 182"/>
                <a:gd name="T20" fmla="*/ 15 w 169"/>
                <a:gd name="T21" fmla="*/ 5 h 182"/>
                <a:gd name="T22" fmla="*/ 9 w 169"/>
                <a:gd name="T23" fmla="*/ 0 h 182"/>
                <a:gd name="T24" fmla="*/ 5 w 169"/>
                <a:gd name="T25" fmla="*/ 5 h 182"/>
                <a:gd name="T26" fmla="*/ 2 w 169"/>
                <a:gd name="T27" fmla="*/ 19 h 182"/>
                <a:gd name="T28" fmla="*/ 0 w 169"/>
                <a:gd name="T29" fmla="*/ 30 h 182"/>
                <a:gd name="T30" fmla="*/ 0 w 169"/>
                <a:gd name="T31" fmla="*/ 44 h 182"/>
                <a:gd name="T32" fmla="*/ 4 w 169"/>
                <a:gd name="T33" fmla="*/ 57 h 182"/>
                <a:gd name="T34" fmla="*/ 5 w 169"/>
                <a:gd name="T35" fmla="*/ 63 h 182"/>
                <a:gd name="T36" fmla="*/ 7 w 169"/>
                <a:gd name="T37" fmla="*/ 69 h 182"/>
                <a:gd name="T38" fmla="*/ 9 w 169"/>
                <a:gd name="T39" fmla="*/ 74 h 182"/>
                <a:gd name="T40" fmla="*/ 11 w 169"/>
                <a:gd name="T41" fmla="*/ 80 h 182"/>
                <a:gd name="T42" fmla="*/ 13 w 169"/>
                <a:gd name="T43" fmla="*/ 86 h 182"/>
                <a:gd name="T44" fmla="*/ 17 w 169"/>
                <a:gd name="T45" fmla="*/ 90 h 182"/>
                <a:gd name="T46" fmla="*/ 21 w 169"/>
                <a:gd name="T47" fmla="*/ 94 h 182"/>
                <a:gd name="T48" fmla="*/ 23 w 169"/>
                <a:gd name="T49" fmla="*/ 99 h 182"/>
                <a:gd name="T50" fmla="*/ 94 w 169"/>
                <a:gd name="T51" fmla="*/ 182 h 182"/>
                <a:gd name="T52" fmla="*/ 98 w 169"/>
                <a:gd name="T53" fmla="*/ 167 h 182"/>
                <a:gd name="T54" fmla="*/ 103 w 169"/>
                <a:gd name="T55" fmla="*/ 155 h 182"/>
                <a:gd name="T56" fmla="*/ 111 w 169"/>
                <a:gd name="T57" fmla="*/ 146 h 182"/>
                <a:gd name="T58" fmla="*/ 123 w 169"/>
                <a:gd name="T59" fmla="*/ 136 h 182"/>
                <a:gd name="T60" fmla="*/ 134 w 169"/>
                <a:gd name="T61" fmla="*/ 126 h 182"/>
                <a:gd name="T62" fmla="*/ 146 w 169"/>
                <a:gd name="T63" fmla="*/ 121 h 182"/>
                <a:gd name="T64" fmla="*/ 157 w 169"/>
                <a:gd name="T65" fmla="*/ 113 h 182"/>
                <a:gd name="T66" fmla="*/ 169 w 169"/>
                <a:gd name="T67" fmla="*/ 105 h 182"/>
                <a:gd name="T68" fmla="*/ 151 w 169"/>
                <a:gd name="T69" fmla="*/ 8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15" name="Freeform 75"/>
            <p:cNvSpPr>
              <a:spLocks/>
            </p:cNvSpPr>
            <p:nvPr/>
          </p:nvSpPr>
          <p:spPr bwMode="auto">
            <a:xfrm flipH="1">
              <a:off x="888" y="2977"/>
              <a:ext cx="33" cy="63"/>
            </a:xfrm>
            <a:custGeom>
              <a:avLst/>
              <a:gdLst>
                <a:gd name="T0" fmla="*/ 2 w 33"/>
                <a:gd name="T1" fmla="*/ 0 h 63"/>
                <a:gd name="T2" fmla="*/ 0 w 33"/>
                <a:gd name="T3" fmla="*/ 5 h 63"/>
                <a:gd name="T4" fmla="*/ 0 w 33"/>
                <a:gd name="T5" fmla="*/ 15 h 63"/>
                <a:gd name="T6" fmla="*/ 0 w 33"/>
                <a:gd name="T7" fmla="*/ 25 h 63"/>
                <a:gd name="T8" fmla="*/ 2 w 33"/>
                <a:gd name="T9" fmla="*/ 32 h 63"/>
                <a:gd name="T10" fmla="*/ 6 w 33"/>
                <a:gd name="T11" fmla="*/ 40 h 63"/>
                <a:gd name="T12" fmla="*/ 8 w 33"/>
                <a:gd name="T13" fmla="*/ 50 h 63"/>
                <a:gd name="T14" fmla="*/ 12 w 33"/>
                <a:gd name="T15" fmla="*/ 55 h 63"/>
                <a:gd name="T16" fmla="*/ 17 w 33"/>
                <a:gd name="T17" fmla="*/ 63 h 63"/>
                <a:gd name="T18" fmla="*/ 19 w 33"/>
                <a:gd name="T19" fmla="*/ 59 h 63"/>
                <a:gd name="T20" fmla="*/ 19 w 33"/>
                <a:gd name="T21" fmla="*/ 55 h 63"/>
                <a:gd name="T22" fmla="*/ 21 w 33"/>
                <a:gd name="T23" fmla="*/ 53 h 63"/>
                <a:gd name="T24" fmla="*/ 23 w 33"/>
                <a:gd name="T25" fmla="*/ 51 h 63"/>
                <a:gd name="T26" fmla="*/ 25 w 33"/>
                <a:gd name="T27" fmla="*/ 50 h 63"/>
                <a:gd name="T28" fmla="*/ 27 w 33"/>
                <a:gd name="T29" fmla="*/ 46 h 63"/>
                <a:gd name="T30" fmla="*/ 29 w 33"/>
                <a:gd name="T31" fmla="*/ 42 h 63"/>
                <a:gd name="T32" fmla="*/ 33 w 33"/>
                <a:gd name="T33" fmla="*/ 40 h 63"/>
                <a:gd name="T34" fmla="*/ 2 w 33"/>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8316" name="Freeform 76"/>
          <p:cNvSpPr>
            <a:spLocks/>
          </p:cNvSpPr>
          <p:nvPr/>
        </p:nvSpPr>
        <p:spPr bwMode="auto">
          <a:xfrm>
            <a:off x="3051175" y="4375085"/>
            <a:ext cx="268288" cy="288925"/>
          </a:xfrm>
          <a:custGeom>
            <a:avLst/>
            <a:gdLst>
              <a:gd name="T0" fmla="*/ 151 w 169"/>
              <a:gd name="T1" fmla="*/ 88 h 182"/>
              <a:gd name="T2" fmla="*/ 99 w 169"/>
              <a:gd name="T3" fmla="*/ 26 h 182"/>
              <a:gd name="T4" fmla="*/ 92 w 169"/>
              <a:gd name="T5" fmla="*/ 28 h 182"/>
              <a:gd name="T6" fmla="*/ 86 w 169"/>
              <a:gd name="T7" fmla="*/ 32 h 182"/>
              <a:gd name="T8" fmla="*/ 80 w 169"/>
              <a:gd name="T9" fmla="*/ 36 h 182"/>
              <a:gd name="T10" fmla="*/ 76 w 169"/>
              <a:gd name="T11" fmla="*/ 40 h 182"/>
              <a:gd name="T12" fmla="*/ 71 w 169"/>
              <a:gd name="T13" fmla="*/ 44 h 182"/>
              <a:gd name="T14" fmla="*/ 63 w 169"/>
              <a:gd name="T15" fmla="*/ 48 h 182"/>
              <a:gd name="T16" fmla="*/ 59 w 169"/>
              <a:gd name="T17" fmla="*/ 51 h 182"/>
              <a:gd name="T18" fmla="*/ 51 w 169"/>
              <a:gd name="T19" fmla="*/ 55 h 182"/>
              <a:gd name="T20" fmla="*/ 15 w 169"/>
              <a:gd name="T21" fmla="*/ 5 h 182"/>
              <a:gd name="T22" fmla="*/ 9 w 169"/>
              <a:gd name="T23" fmla="*/ 0 h 182"/>
              <a:gd name="T24" fmla="*/ 5 w 169"/>
              <a:gd name="T25" fmla="*/ 5 h 182"/>
              <a:gd name="T26" fmla="*/ 2 w 169"/>
              <a:gd name="T27" fmla="*/ 19 h 182"/>
              <a:gd name="T28" fmla="*/ 0 w 169"/>
              <a:gd name="T29" fmla="*/ 30 h 182"/>
              <a:gd name="T30" fmla="*/ 0 w 169"/>
              <a:gd name="T31" fmla="*/ 44 h 182"/>
              <a:gd name="T32" fmla="*/ 4 w 169"/>
              <a:gd name="T33" fmla="*/ 57 h 182"/>
              <a:gd name="T34" fmla="*/ 5 w 169"/>
              <a:gd name="T35" fmla="*/ 63 h 182"/>
              <a:gd name="T36" fmla="*/ 7 w 169"/>
              <a:gd name="T37" fmla="*/ 69 h 182"/>
              <a:gd name="T38" fmla="*/ 9 w 169"/>
              <a:gd name="T39" fmla="*/ 74 h 182"/>
              <a:gd name="T40" fmla="*/ 11 w 169"/>
              <a:gd name="T41" fmla="*/ 80 h 182"/>
              <a:gd name="T42" fmla="*/ 13 w 169"/>
              <a:gd name="T43" fmla="*/ 86 h 182"/>
              <a:gd name="T44" fmla="*/ 17 w 169"/>
              <a:gd name="T45" fmla="*/ 90 h 182"/>
              <a:gd name="T46" fmla="*/ 21 w 169"/>
              <a:gd name="T47" fmla="*/ 94 h 182"/>
              <a:gd name="T48" fmla="*/ 23 w 169"/>
              <a:gd name="T49" fmla="*/ 99 h 182"/>
              <a:gd name="T50" fmla="*/ 94 w 169"/>
              <a:gd name="T51" fmla="*/ 182 h 182"/>
              <a:gd name="T52" fmla="*/ 98 w 169"/>
              <a:gd name="T53" fmla="*/ 167 h 182"/>
              <a:gd name="T54" fmla="*/ 103 w 169"/>
              <a:gd name="T55" fmla="*/ 155 h 182"/>
              <a:gd name="T56" fmla="*/ 111 w 169"/>
              <a:gd name="T57" fmla="*/ 146 h 182"/>
              <a:gd name="T58" fmla="*/ 123 w 169"/>
              <a:gd name="T59" fmla="*/ 136 h 182"/>
              <a:gd name="T60" fmla="*/ 134 w 169"/>
              <a:gd name="T61" fmla="*/ 126 h 182"/>
              <a:gd name="T62" fmla="*/ 146 w 169"/>
              <a:gd name="T63" fmla="*/ 121 h 182"/>
              <a:gd name="T64" fmla="*/ 157 w 169"/>
              <a:gd name="T65" fmla="*/ 113 h 182"/>
              <a:gd name="T66" fmla="*/ 169 w 169"/>
              <a:gd name="T67" fmla="*/ 105 h 182"/>
              <a:gd name="T68" fmla="*/ 151 w 169"/>
              <a:gd name="T69" fmla="*/ 8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17" name="Freeform 77"/>
          <p:cNvSpPr>
            <a:spLocks/>
          </p:cNvSpPr>
          <p:nvPr/>
        </p:nvSpPr>
        <p:spPr bwMode="auto">
          <a:xfrm>
            <a:off x="3070225" y="4411598"/>
            <a:ext cx="52388" cy="100012"/>
          </a:xfrm>
          <a:custGeom>
            <a:avLst/>
            <a:gdLst>
              <a:gd name="T0" fmla="*/ 2 w 33"/>
              <a:gd name="T1" fmla="*/ 0 h 63"/>
              <a:gd name="T2" fmla="*/ 0 w 33"/>
              <a:gd name="T3" fmla="*/ 5 h 63"/>
              <a:gd name="T4" fmla="*/ 0 w 33"/>
              <a:gd name="T5" fmla="*/ 15 h 63"/>
              <a:gd name="T6" fmla="*/ 0 w 33"/>
              <a:gd name="T7" fmla="*/ 25 h 63"/>
              <a:gd name="T8" fmla="*/ 2 w 33"/>
              <a:gd name="T9" fmla="*/ 32 h 63"/>
              <a:gd name="T10" fmla="*/ 6 w 33"/>
              <a:gd name="T11" fmla="*/ 40 h 63"/>
              <a:gd name="T12" fmla="*/ 8 w 33"/>
              <a:gd name="T13" fmla="*/ 50 h 63"/>
              <a:gd name="T14" fmla="*/ 12 w 33"/>
              <a:gd name="T15" fmla="*/ 55 h 63"/>
              <a:gd name="T16" fmla="*/ 17 w 33"/>
              <a:gd name="T17" fmla="*/ 63 h 63"/>
              <a:gd name="T18" fmla="*/ 19 w 33"/>
              <a:gd name="T19" fmla="*/ 59 h 63"/>
              <a:gd name="T20" fmla="*/ 19 w 33"/>
              <a:gd name="T21" fmla="*/ 55 h 63"/>
              <a:gd name="T22" fmla="*/ 21 w 33"/>
              <a:gd name="T23" fmla="*/ 53 h 63"/>
              <a:gd name="T24" fmla="*/ 23 w 33"/>
              <a:gd name="T25" fmla="*/ 51 h 63"/>
              <a:gd name="T26" fmla="*/ 25 w 33"/>
              <a:gd name="T27" fmla="*/ 50 h 63"/>
              <a:gd name="T28" fmla="*/ 27 w 33"/>
              <a:gd name="T29" fmla="*/ 46 h 63"/>
              <a:gd name="T30" fmla="*/ 29 w 33"/>
              <a:gd name="T31" fmla="*/ 42 h 63"/>
              <a:gd name="T32" fmla="*/ 33 w 33"/>
              <a:gd name="T33" fmla="*/ 40 h 63"/>
              <a:gd name="T34" fmla="*/ 2 w 33"/>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8318" name="Group 78"/>
          <p:cNvGrpSpPr>
            <a:grpSpLocks/>
          </p:cNvGrpSpPr>
          <p:nvPr/>
        </p:nvGrpSpPr>
        <p:grpSpPr bwMode="auto">
          <a:xfrm>
            <a:off x="1690688" y="4354448"/>
            <a:ext cx="685800" cy="1036637"/>
            <a:chOff x="520" y="2817"/>
            <a:chExt cx="432" cy="653"/>
          </a:xfrm>
        </p:grpSpPr>
        <p:sp>
          <p:nvSpPr>
            <p:cNvPr id="138319" name="Freeform 79"/>
            <p:cNvSpPr>
              <a:spLocks/>
            </p:cNvSpPr>
            <p:nvPr/>
          </p:nvSpPr>
          <p:spPr bwMode="auto">
            <a:xfrm>
              <a:off x="568" y="2930"/>
              <a:ext cx="384" cy="538"/>
            </a:xfrm>
            <a:custGeom>
              <a:avLst/>
              <a:gdLst>
                <a:gd name="T0" fmla="*/ 97 w 384"/>
                <a:gd name="T1" fmla="*/ 357 h 538"/>
                <a:gd name="T2" fmla="*/ 141 w 384"/>
                <a:gd name="T3" fmla="*/ 360 h 538"/>
                <a:gd name="T4" fmla="*/ 216 w 384"/>
                <a:gd name="T5" fmla="*/ 357 h 538"/>
                <a:gd name="T6" fmla="*/ 263 w 384"/>
                <a:gd name="T7" fmla="*/ 354 h 538"/>
                <a:gd name="T8" fmla="*/ 274 w 384"/>
                <a:gd name="T9" fmla="*/ 357 h 538"/>
                <a:gd name="T10" fmla="*/ 286 w 384"/>
                <a:gd name="T11" fmla="*/ 412 h 538"/>
                <a:gd name="T12" fmla="*/ 300 w 384"/>
                <a:gd name="T13" fmla="*/ 456 h 538"/>
                <a:gd name="T14" fmla="*/ 328 w 384"/>
                <a:gd name="T15" fmla="*/ 538 h 538"/>
                <a:gd name="T16" fmla="*/ 384 w 384"/>
                <a:gd name="T17" fmla="*/ 538 h 538"/>
                <a:gd name="T18" fmla="*/ 343 w 384"/>
                <a:gd name="T19" fmla="*/ 388 h 538"/>
                <a:gd name="T20" fmla="*/ 316 w 384"/>
                <a:gd name="T21" fmla="*/ 286 h 538"/>
                <a:gd name="T22" fmla="*/ 306 w 384"/>
                <a:gd name="T23" fmla="*/ 279 h 538"/>
                <a:gd name="T24" fmla="*/ 292 w 384"/>
                <a:gd name="T25" fmla="*/ 270 h 538"/>
                <a:gd name="T26" fmla="*/ 186 w 384"/>
                <a:gd name="T27" fmla="*/ 269 h 538"/>
                <a:gd name="T28" fmla="*/ 175 w 384"/>
                <a:gd name="T29" fmla="*/ 267 h 538"/>
                <a:gd name="T30" fmla="*/ 167 w 384"/>
                <a:gd name="T31" fmla="*/ 267 h 538"/>
                <a:gd name="T32" fmla="*/ 161 w 384"/>
                <a:gd name="T33" fmla="*/ 267 h 538"/>
                <a:gd name="T34" fmla="*/ 155 w 384"/>
                <a:gd name="T35" fmla="*/ 265 h 538"/>
                <a:gd name="T36" fmla="*/ 146 w 384"/>
                <a:gd name="T37" fmla="*/ 258 h 538"/>
                <a:gd name="T38" fmla="*/ 140 w 384"/>
                <a:gd name="T39" fmla="*/ 244 h 538"/>
                <a:gd name="T40" fmla="*/ 134 w 384"/>
                <a:gd name="T41" fmla="*/ 231 h 538"/>
                <a:gd name="T42" fmla="*/ 130 w 384"/>
                <a:gd name="T43" fmla="*/ 213 h 538"/>
                <a:gd name="T44" fmla="*/ 127 w 384"/>
                <a:gd name="T45" fmla="*/ 198 h 538"/>
                <a:gd name="T46" fmla="*/ 143 w 384"/>
                <a:gd name="T47" fmla="*/ 231 h 538"/>
                <a:gd name="T48" fmla="*/ 274 w 384"/>
                <a:gd name="T49" fmla="*/ 229 h 538"/>
                <a:gd name="T50" fmla="*/ 269 w 384"/>
                <a:gd name="T51" fmla="*/ 198 h 538"/>
                <a:gd name="T52" fmla="*/ 175 w 384"/>
                <a:gd name="T53" fmla="*/ 192 h 538"/>
                <a:gd name="T54" fmla="*/ 133 w 384"/>
                <a:gd name="T55" fmla="*/ 75 h 538"/>
                <a:gd name="T56" fmla="*/ 117 w 384"/>
                <a:gd name="T57" fmla="*/ 57 h 538"/>
                <a:gd name="T58" fmla="*/ 97 w 384"/>
                <a:gd name="T59" fmla="*/ 46 h 538"/>
                <a:gd name="T60" fmla="*/ 73 w 384"/>
                <a:gd name="T61" fmla="*/ 37 h 538"/>
                <a:gd name="T62" fmla="*/ 84 w 384"/>
                <a:gd name="T63" fmla="*/ 0 h 538"/>
                <a:gd name="T64" fmla="*/ 60 w 384"/>
                <a:gd name="T65" fmla="*/ 15 h 538"/>
                <a:gd name="T66" fmla="*/ 25 w 384"/>
                <a:gd name="T67" fmla="*/ 1 h 538"/>
                <a:gd name="T68" fmla="*/ 24 w 384"/>
                <a:gd name="T69" fmla="*/ 27 h 538"/>
                <a:gd name="T70" fmla="*/ 21 w 384"/>
                <a:gd name="T71" fmla="*/ 42 h 538"/>
                <a:gd name="T72" fmla="*/ 17 w 384"/>
                <a:gd name="T73" fmla="*/ 52 h 538"/>
                <a:gd name="T74" fmla="*/ 13 w 384"/>
                <a:gd name="T75" fmla="*/ 54 h 538"/>
                <a:gd name="T76" fmla="*/ 11 w 384"/>
                <a:gd name="T77" fmla="*/ 56 h 538"/>
                <a:gd name="T78" fmla="*/ 10 w 384"/>
                <a:gd name="T79" fmla="*/ 60 h 538"/>
                <a:gd name="T80" fmla="*/ 6 w 384"/>
                <a:gd name="T81" fmla="*/ 64 h 538"/>
                <a:gd name="T82" fmla="*/ 6 w 384"/>
                <a:gd name="T83" fmla="*/ 67 h 538"/>
                <a:gd name="T84" fmla="*/ 0 w 384"/>
                <a:gd name="T85" fmla="*/ 79 h 538"/>
                <a:gd name="T86" fmla="*/ 4 w 384"/>
                <a:gd name="T87" fmla="*/ 132 h 538"/>
                <a:gd name="T88" fmla="*/ 7 w 384"/>
                <a:gd name="T89" fmla="*/ 163 h 538"/>
                <a:gd name="T90" fmla="*/ 9 w 384"/>
                <a:gd name="T91" fmla="*/ 193 h 538"/>
                <a:gd name="T92" fmla="*/ 12 w 384"/>
                <a:gd name="T93" fmla="*/ 234 h 538"/>
                <a:gd name="T94" fmla="*/ 19 w 384"/>
                <a:gd name="T95" fmla="*/ 277 h 538"/>
                <a:gd name="T96" fmla="*/ 31 w 384"/>
                <a:gd name="T97" fmla="*/ 315 h 538"/>
                <a:gd name="T98" fmla="*/ 43 w 384"/>
                <a:gd name="T99" fmla="*/ 331 h 538"/>
                <a:gd name="T100" fmla="*/ 51 w 384"/>
                <a:gd name="T101" fmla="*/ 339 h 538"/>
                <a:gd name="T102" fmla="*/ 57 w 384"/>
                <a:gd name="T103" fmla="*/ 345 h 538"/>
                <a:gd name="T104" fmla="*/ 75 w 384"/>
                <a:gd name="T105" fmla="*/ 35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4" h="538">
                  <a:moveTo>
                    <a:pt x="97" y="357"/>
                  </a:moveTo>
                  <a:lnTo>
                    <a:pt x="141" y="360"/>
                  </a:lnTo>
                  <a:lnTo>
                    <a:pt x="216" y="357"/>
                  </a:lnTo>
                  <a:lnTo>
                    <a:pt x="263" y="354"/>
                  </a:lnTo>
                  <a:lnTo>
                    <a:pt x="274" y="357"/>
                  </a:lnTo>
                  <a:lnTo>
                    <a:pt x="286" y="412"/>
                  </a:lnTo>
                  <a:lnTo>
                    <a:pt x="300" y="456"/>
                  </a:lnTo>
                  <a:lnTo>
                    <a:pt x="328" y="538"/>
                  </a:lnTo>
                  <a:lnTo>
                    <a:pt x="384" y="538"/>
                  </a:lnTo>
                  <a:lnTo>
                    <a:pt x="343" y="388"/>
                  </a:lnTo>
                  <a:lnTo>
                    <a:pt x="316" y="286"/>
                  </a:lnTo>
                  <a:lnTo>
                    <a:pt x="306" y="279"/>
                  </a:lnTo>
                  <a:lnTo>
                    <a:pt x="292" y="270"/>
                  </a:lnTo>
                  <a:lnTo>
                    <a:pt x="186" y="269"/>
                  </a:lnTo>
                  <a:lnTo>
                    <a:pt x="175" y="267"/>
                  </a:lnTo>
                  <a:lnTo>
                    <a:pt x="167" y="267"/>
                  </a:lnTo>
                  <a:lnTo>
                    <a:pt x="161" y="267"/>
                  </a:lnTo>
                  <a:lnTo>
                    <a:pt x="155" y="265"/>
                  </a:lnTo>
                  <a:lnTo>
                    <a:pt x="146" y="258"/>
                  </a:lnTo>
                  <a:lnTo>
                    <a:pt x="140" y="244"/>
                  </a:lnTo>
                  <a:lnTo>
                    <a:pt x="134" y="231"/>
                  </a:lnTo>
                  <a:lnTo>
                    <a:pt x="130" y="213"/>
                  </a:lnTo>
                  <a:lnTo>
                    <a:pt x="127" y="198"/>
                  </a:lnTo>
                  <a:lnTo>
                    <a:pt x="143" y="231"/>
                  </a:lnTo>
                  <a:lnTo>
                    <a:pt x="274" y="229"/>
                  </a:lnTo>
                  <a:lnTo>
                    <a:pt x="269" y="198"/>
                  </a:lnTo>
                  <a:lnTo>
                    <a:pt x="175" y="192"/>
                  </a:lnTo>
                  <a:lnTo>
                    <a:pt x="133" y="75"/>
                  </a:lnTo>
                  <a:lnTo>
                    <a:pt x="117" y="57"/>
                  </a:lnTo>
                  <a:lnTo>
                    <a:pt x="97" y="46"/>
                  </a:lnTo>
                  <a:lnTo>
                    <a:pt x="73" y="37"/>
                  </a:lnTo>
                  <a:lnTo>
                    <a:pt x="84" y="0"/>
                  </a:lnTo>
                  <a:lnTo>
                    <a:pt x="60" y="15"/>
                  </a:lnTo>
                  <a:lnTo>
                    <a:pt x="25" y="1"/>
                  </a:lnTo>
                  <a:lnTo>
                    <a:pt x="24" y="27"/>
                  </a:lnTo>
                  <a:lnTo>
                    <a:pt x="21" y="42"/>
                  </a:lnTo>
                  <a:lnTo>
                    <a:pt x="17" y="52"/>
                  </a:lnTo>
                  <a:lnTo>
                    <a:pt x="13" y="54"/>
                  </a:lnTo>
                  <a:lnTo>
                    <a:pt x="11" y="56"/>
                  </a:lnTo>
                  <a:lnTo>
                    <a:pt x="10" y="60"/>
                  </a:lnTo>
                  <a:lnTo>
                    <a:pt x="6" y="64"/>
                  </a:lnTo>
                  <a:lnTo>
                    <a:pt x="6" y="67"/>
                  </a:lnTo>
                  <a:lnTo>
                    <a:pt x="0" y="79"/>
                  </a:lnTo>
                  <a:lnTo>
                    <a:pt x="4" y="132"/>
                  </a:lnTo>
                  <a:lnTo>
                    <a:pt x="7" y="163"/>
                  </a:lnTo>
                  <a:lnTo>
                    <a:pt x="9" y="193"/>
                  </a:lnTo>
                  <a:lnTo>
                    <a:pt x="12" y="234"/>
                  </a:lnTo>
                  <a:lnTo>
                    <a:pt x="19" y="277"/>
                  </a:lnTo>
                  <a:lnTo>
                    <a:pt x="31" y="315"/>
                  </a:lnTo>
                  <a:lnTo>
                    <a:pt x="43" y="331"/>
                  </a:lnTo>
                  <a:lnTo>
                    <a:pt x="51" y="339"/>
                  </a:lnTo>
                  <a:lnTo>
                    <a:pt x="57" y="345"/>
                  </a:lnTo>
                  <a:lnTo>
                    <a:pt x="75" y="354"/>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20" name="Freeform 80"/>
            <p:cNvSpPr>
              <a:spLocks/>
            </p:cNvSpPr>
            <p:nvPr/>
          </p:nvSpPr>
          <p:spPr bwMode="auto">
            <a:xfrm>
              <a:off x="520" y="2817"/>
              <a:ext cx="188" cy="137"/>
            </a:xfrm>
            <a:custGeom>
              <a:avLst/>
              <a:gdLst>
                <a:gd name="T0" fmla="*/ 157 w 188"/>
                <a:gd name="T1" fmla="*/ 69 h 137"/>
                <a:gd name="T2" fmla="*/ 155 w 188"/>
                <a:gd name="T3" fmla="*/ 63 h 137"/>
                <a:gd name="T4" fmla="*/ 154 w 188"/>
                <a:gd name="T5" fmla="*/ 55 h 137"/>
                <a:gd name="T6" fmla="*/ 152 w 188"/>
                <a:gd name="T7" fmla="*/ 50 h 137"/>
                <a:gd name="T8" fmla="*/ 146 w 188"/>
                <a:gd name="T9" fmla="*/ 44 h 137"/>
                <a:gd name="T10" fmla="*/ 142 w 188"/>
                <a:gd name="T11" fmla="*/ 38 h 137"/>
                <a:gd name="T12" fmla="*/ 152 w 188"/>
                <a:gd name="T13" fmla="*/ 36 h 137"/>
                <a:gd name="T14" fmla="*/ 146 w 188"/>
                <a:gd name="T15" fmla="*/ 31 h 137"/>
                <a:gd name="T16" fmla="*/ 142 w 188"/>
                <a:gd name="T17" fmla="*/ 25 h 137"/>
                <a:gd name="T18" fmla="*/ 142 w 188"/>
                <a:gd name="T19" fmla="*/ 19 h 137"/>
                <a:gd name="T20" fmla="*/ 144 w 188"/>
                <a:gd name="T21" fmla="*/ 13 h 137"/>
                <a:gd name="T22" fmla="*/ 188 w 188"/>
                <a:gd name="T23" fmla="*/ 7 h 137"/>
                <a:gd name="T24" fmla="*/ 188 w 188"/>
                <a:gd name="T25" fmla="*/ 6 h 137"/>
                <a:gd name="T26" fmla="*/ 186 w 188"/>
                <a:gd name="T27" fmla="*/ 4 h 137"/>
                <a:gd name="T28" fmla="*/ 186 w 188"/>
                <a:gd name="T29" fmla="*/ 2 h 137"/>
                <a:gd name="T30" fmla="*/ 186 w 188"/>
                <a:gd name="T31" fmla="*/ 0 h 137"/>
                <a:gd name="T32" fmla="*/ 0 w 188"/>
                <a:gd name="T33" fmla="*/ 29 h 137"/>
                <a:gd name="T34" fmla="*/ 2 w 188"/>
                <a:gd name="T35" fmla="*/ 36 h 137"/>
                <a:gd name="T36" fmla="*/ 46 w 188"/>
                <a:gd name="T37" fmla="*/ 31 h 137"/>
                <a:gd name="T38" fmla="*/ 48 w 188"/>
                <a:gd name="T39" fmla="*/ 34 h 137"/>
                <a:gd name="T40" fmla="*/ 46 w 188"/>
                <a:gd name="T41" fmla="*/ 42 h 137"/>
                <a:gd name="T42" fmla="*/ 44 w 188"/>
                <a:gd name="T43" fmla="*/ 48 h 137"/>
                <a:gd name="T44" fmla="*/ 42 w 188"/>
                <a:gd name="T45" fmla="*/ 54 h 137"/>
                <a:gd name="T46" fmla="*/ 54 w 188"/>
                <a:gd name="T47" fmla="*/ 50 h 137"/>
                <a:gd name="T48" fmla="*/ 48 w 188"/>
                <a:gd name="T49" fmla="*/ 61 h 137"/>
                <a:gd name="T50" fmla="*/ 46 w 188"/>
                <a:gd name="T51" fmla="*/ 69 h 137"/>
                <a:gd name="T52" fmla="*/ 44 w 188"/>
                <a:gd name="T53" fmla="*/ 75 h 137"/>
                <a:gd name="T54" fmla="*/ 46 w 188"/>
                <a:gd name="T55" fmla="*/ 88 h 137"/>
                <a:gd name="T56" fmla="*/ 50 w 188"/>
                <a:gd name="T57" fmla="*/ 102 h 137"/>
                <a:gd name="T58" fmla="*/ 52 w 188"/>
                <a:gd name="T59" fmla="*/ 107 h 137"/>
                <a:gd name="T60" fmla="*/ 54 w 188"/>
                <a:gd name="T61" fmla="*/ 111 h 137"/>
                <a:gd name="T62" fmla="*/ 59 w 188"/>
                <a:gd name="T63" fmla="*/ 117 h 137"/>
                <a:gd name="T64" fmla="*/ 63 w 188"/>
                <a:gd name="T65" fmla="*/ 121 h 137"/>
                <a:gd name="T66" fmla="*/ 67 w 188"/>
                <a:gd name="T67" fmla="*/ 127 h 137"/>
                <a:gd name="T68" fmla="*/ 73 w 188"/>
                <a:gd name="T69" fmla="*/ 128 h 137"/>
                <a:gd name="T70" fmla="*/ 79 w 188"/>
                <a:gd name="T71" fmla="*/ 132 h 137"/>
                <a:gd name="T72" fmla="*/ 83 w 188"/>
                <a:gd name="T73" fmla="*/ 134 h 137"/>
                <a:gd name="T74" fmla="*/ 88 w 188"/>
                <a:gd name="T75" fmla="*/ 136 h 137"/>
                <a:gd name="T76" fmla="*/ 94 w 188"/>
                <a:gd name="T77" fmla="*/ 136 h 137"/>
                <a:gd name="T78" fmla="*/ 98 w 188"/>
                <a:gd name="T79" fmla="*/ 136 h 137"/>
                <a:gd name="T80" fmla="*/ 104 w 188"/>
                <a:gd name="T81" fmla="*/ 136 h 137"/>
                <a:gd name="T82" fmla="*/ 109 w 188"/>
                <a:gd name="T83" fmla="*/ 136 h 137"/>
                <a:gd name="T84" fmla="*/ 113 w 188"/>
                <a:gd name="T85" fmla="*/ 136 h 137"/>
                <a:gd name="T86" fmla="*/ 142 w 188"/>
                <a:gd name="T87" fmla="*/ 137 h 137"/>
                <a:gd name="T88" fmla="*/ 151 w 188"/>
                <a:gd name="T89" fmla="*/ 132 h 137"/>
                <a:gd name="T90" fmla="*/ 157 w 188"/>
                <a:gd name="T91" fmla="*/ 94 h 137"/>
                <a:gd name="T92" fmla="*/ 157 w 188"/>
                <a:gd name="T93" fmla="*/ 86 h 137"/>
                <a:gd name="T94" fmla="*/ 157 w 188"/>
                <a:gd name="T95" fmla="*/ 79 h 137"/>
                <a:gd name="T96" fmla="*/ 157 w 188"/>
                <a:gd name="T97" fmla="*/ 71 h 137"/>
                <a:gd name="T98" fmla="*/ 157 w 188"/>
                <a:gd name="T99" fmla="*/ 6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37">
                  <a:moveTo>
                    <a:pt x="157" y="69"/>
                  </a:moveTo>
                  <a:lnTo>
                    <a:pt x="155" y="63"/>
                  </a:lnTo>
                  <a:lnTo>
                    <a:pt x="154" y="55"/>
                  </a:lnTo>
                  <a:lnTo>
                    <a:pt x="152" y="50"/>
                  </a:lnTo>
                  <a:lnTo>
                    <a:pt x="146" y="44"/>
                  </a:lnTo>
                  <a:lnTo>
                    <a:pt x="142" y="38"/>
                  </a:lnTo>
                  <a:lnTo>
                    <a:pt x="152" y="36"/>
                  </a:lnTo>
                  <a:lnTo>
                    <a:pt x="146" y="31"/>
                  </a:lnTo>
                  <a:lnTo>
                    <a:pt x="142" y="25"/>
                  </a:lnTo>
                  <a:lnTo>
                    <a:pt x="142" y="19"/>
                  </a:lnTo>
                  <a:lnTo>
                    <a:pt x="144" y="13"/>
                  </a:lnTo>
                  <a:lnTo>
                    <a:pt x="188" y="7"/>
                  </a:lnTo>
                  <a:lnTo>
                    <a:pt x="188" y="6"/>
                  </a:lnTo>
                  <a:lnTo>
                    <a:pt x="186" y="4"/>
                  </a:lnTo>
                  <a:lnTo>
                    <a:pt x="186" y="2"/>
                  </a:lnTo>
                  <a:lnTo>
                    <a:pt x="186" y="0"/>
                  </a:lnTo>
                  <a:lnTo>
                    <a:pt x="0" y="29"/>
                  </a:lnTo>
                  <a:lnTo>
                    <a:pt x="2" y="36"/>
                  </a:lnTo>
                  <a:lnTo>
                    <a:pt x="46" y="31"/>
                  </a:lnTo>
                  <a:lnTo>
                    <a:pt x="48" y="34"/>
                  </a:lnTo>
                  <a:lnTo>
                    <a:pt x="46" y="42"/>
                  </a:lnTo>
                  <a:lnTo>
                    <a:pt x="44" y="48"/>
                  </a:lnTo>
                  <a:lnTo>
                    <a:pt x="42" y="54"/>
                  </a:lnTo>
                  <a:lnTo>
                    <a:pt x="54" y="50"/>
                  </a:lnTo>
                  <a:lnTo>
                    <a:pt x="48" y="61"/>
                  </a:lnTo>
                  <a:lnTo>
                    <a:pt x="46" y="69"/>
                  </a:lnTo>
                  <a:lnTo>
                    <a:pt x="44" y="75"/>
                  </a:lnTo>
                  <a:lnTo>
                    <a:pt x="46" y="88"/>
                  </a:lnTo>
                  <a:lnTo>
                    <a:pt x="50" y="102"/>
                  </a:lnTo>
                  <a:lnTo>
                    <a:pt x="52" y="107"/>
                  </a:lnTo>
                  <a:lnTo>
                    <a:pt x="54" y="111"/>
                  </a:lnTo>
                  <a:lnTo>
                    <a:pt x="59" y="117"/>
                  </a:lnTo>
                  <a:lnTo>
                    <a:pt x="63" y="121"/>
                  </a:lnTo>
                  <a:lnTo>
                    <a:pt x="67" y="127"/>
                  </a:lnTo>
                  <a:lnTo>
                    <a:pt x="73" y="128"/>
                  </a:lnTo>
                  <a:lnTo>
                    <a:pt x="79" y="132"/>
                  </a:lnTo>
                  <a:lnTo>
                    <a:pt x="83" y="134"/>
                  </a:lnTo>
                  <a:lnTo>
                    <a:pt x="88" y="136"/>
                  </a:lnTo>
                  <a:lnTo>
                    <a:pt x="94" y="136"/>
                  </a:lnTo>
                  <a:lnTo>
                    <a:pt x="98" y="136"/>
                  </a:lnTo>
                  <a:lnTo>
                    <a:pt x="104" y="136"/>
                  </a:lnTo>
                  <a:lnTo>
                    <a:pt x="109" y="136"/>
                  </a:lnTo>
                  <a:lnTo>
                    <a:pt x="113" y="136"/>
                  </a:lnTo>
                  <a:lnTo>
                    <a:pt x="142" y="137"/>
                  </a:lnTo>
                  <a:lnTo>
                    <a:pt x="151" y="132"/>
                  </a:lnTo>
                  <a:lnTo>
                    <a:pt x="157" y="94"/>
                  </a:lnTo>
                  <a:lnTo>
                    <a:pt x="157" y="86"/>
                  </a:lnTo>
                  <a:lnTo>
                    <a:pt x="157" y="79"/>
                  </a:lnTo>
                  <a:lnTo>
                    <a:pt x="157" y="71"/>
                  </a:lnTo>
                  <a:lnTo>
                    <a:pt x="157"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21" name="Freeform 81"/>
            <p:cNvSpPr>
              <a:spLocks/>
            </p:cNvSpPr>
            <p:nvPr/>
          </p:nvSpPr>
          <p:spPr bwMode="auto">
            <a:xfrm>
              <a:off x="538" y="2997"/>
              <a:ext cx="263" cy="321"/>
            </a:xfrm>
            <a:custGeom>
              <a:avLst/>
              <a:gdLst>
                <a:gd name="T0" fmla="*/ 28 w 263"/>
                <a:gd name="T1" fmla="*/ 160 h 321"/>
                <a:gd name="T2" fmla="*/ 25 w 263"/>
                <a:gd name="T3" fmla="*/ 131 h 321"/>
                <a:gd name="T4" fmla="*/ 23 w 263"/>
                <a:gd name="T5" fmla="*/ 85 h 321"/>
                <a:gd name="T6" fmla="*/ 21 w 263"/>
                <a:gd name="T7" fmla="*/ 41 h 321"/>
                <a:gd name="T8" fmla="*/ 17 w 263"/>
                <a:gd name="T9" fmla="*/ 0 h 321"/>
                <a:gd name="T10" fmla="*/ 0 w 263"/>
                <a:gd name="T11" fmla="*/ 0 h 321"/>
                <a:gd name="T12" fmla="*/ 3 w 263"/>
                <a:gd name="T13" fmla="*/ 48 h 321"/>
                <a:gd name="T14" fmla="*/ 5 w 263"/>
                <a:gd name="T15" fmla="*/ 85 h 321"/>
                <a:gd name="T16" fmla="*/ 7 w 263"/>
                <a:gd name="T17" fmla="*/ 119 h 321"/>
                <a:gd name="T18" fmla="*/ 11 w 263"/>
                <a:gd name="T19" fmla="*/ 160 h 321"/>
                <a:gd name="T20" fmla="*/ 13 w 263"/>
                <a:gd name="T21" fmla="*/ 183 h 321"/>
                <a:gd name="T22" fmla="*/ 17 w 263"/>
                <a:gd name="T23" fmla="*/ 206 h 321"/>
                <a:gd name="T24" fmla="*/ 21 w 263"/>
                <a:gd name="T25" fmla="*/ 227 h 321"/>
                <a:gd name="T26" fmla="*/ 26 w 263"/>
                <a:gd name="T27" fmla="*/ 246 h 321"/>
                <a:gd name="T28" fmla="*/ 34 w 263"/>
                <a:gd name="T29" fmla="*/ 263 h 321"/>
                <a:gd name="T30" fmla="*/ 44 w 263"/>
                <a:gd name="T31" fmla="*/ 281 h 321"/>
                <a:gd name="T32" fmla="*/ 53 w 263"/>
                <a:gd name="T33" fmla="*/ 294 h 321"/>
                <a:gd name="T34" fmla="*/ 69 w 263"/>
                <a:gd name="T35" fmla="*/ 304 h 321"/>
                <a:gd name="T36" fmla="*/ 76 w 263"/>
                <a:gd name="T37" fmla="*/ 306 h 321"/>
                <a:gd name="T38" fmla="*/ 86 w 263"/>
                <a:gd name="T39" fmla="*/ 310 h 321"/>
                <a:gd name="T40" fmla="*/ 97 w 263"/>
                <a:gd name="T41" fmla="*/ 313 h 321"/>
                <a:gd name="T42" fmla="*/ 107 w 263"/>
                <a:gd name="T43" fmla="*/ 315 h 321"/>
                <a:gd name="T44" fmla="*/ 120 w 263"/>
                <a:gd name="T45" fmla="*/ 317 h 321"/>
                <a:gd name="T46" fmla="*/ 132 w 263"/>
                <a:gd name="T47" fmla="*/ 319 h 321"/>
                <a:gd name="T48" fmla="*/ 147 w 263"/>
                <a:gd name="T49" fmla="*/ 319 h 321"/>
                <a:gd name="T50" fmla="*/ 161 w 263"/>
                <a:gd name="T51" fmla="*/ 321 h 321"/>
                <a:gd name="T52" fmla="*/ 174 w 263"/>
                <a:gd name="T53" fmla="*/ 321 h 321"/>
                <a:gd name="T54" fmla="*/ 188 w 263"/>
                <a:gd name="T55" fmla="*/ 321 h 321"/>
                <a:gd name="T56" fmla="*/ 201 w 263"/>
                <a:gd name="T57" fmla="*/ 321 h 321"/>
                <a:gd name="T58" fmla="*/ 215 w 263"/>
                <a:gd name="T59" fmla="*/ 321 h 321"/>
                <a:gd name="T60" fmla="*/ 228 w 263"/>
                <a:gd name="T61" fmla="*/ 319 h 321"/>
                <a:gd name="T62" fmla="*/ 241 w 263"/>
                <a:gd name="T63" fmla="*/ 319 h 321"/>
                <a:gd name="T64" fmla="*/ 253 w 263"/>
                <a:gd name="T65" fmla="*/ 317 h 321"/>
                <a:gd name="T66" fmla="*/ 263 w 263"/>
                <a:gd name="T67" fmla="*/ 317 h 321"/>
                <a:gd name="T68" fmla="*/ 263 w 263"/>
                <a:gd name="T69" fmla="*/ 300 h 321"/>
                <a:gd name="T70" fmla="*/ 253 w 263"/>
                <a:gd name="T71" fmla="*/ 302 h 321"/>
                <a:gd name="T72" fmla="*/ 243 w 263"/>
                <a:gd name="T73" fmla="*/ 302 h 321"/>
                <a:gd name="T74" fmla="*/ 234 w 263"/>
                <a:gd name="T75" fmla="*/ 304 h 321"/>
                <a:gd name="T76" fmla="*/ 220 w 263"/>
                <a:gd name="T77" fmla="*/ 304 h 321"/>
                <a:gd name="T78" fmla="*/ 207 w 263"/>
                <a:gd name="T79" fmla="*/ 306 h 321"/>
                <a:gd name="T80" fmla="*/ 195 w 263"/>
                <a:gd name="T81" fmla="*/ 306 h 321"/>
                <a:gd name="T82" fmla="*/ 184 w 263"/>
                <a:gd name="T83" fmla="*/ 306 h 321"/>
                <a:gd name="T84" fmla="*/ 172 w 263"/>
                <a:gd name="T85" fmla="*/ 306 h 321"/>
                <a:gd name="T86" fmla="*/ 159 w 263"/>
                <a:gd name="T87" fmla="*/ 306 h 321"/>
                <a:gd name="T88" fmla="*/ 147 w 263"/>
                <a:gd name="T89" fmla="*/ 306 h 321"/>
                <a:gd name="T90" fmla="*/ 134 w 263"/>
                <a:gd name="T91" fmla="*/ 304 h 321"/>
                <a:gd name="T92" fmla="*/ 122 w 263"/>
                <a:gd name="T93" fmla="*/ 302 h 321"/>
                <a:gd name="T94" fmla="*/ 111 w 263"/>
                <a:gd name="T95" fmla="*/ 300 h 321"/>
                <a:gd name="T96" fmla="*/ 99 w 263"/>
                <a:gd name="T97" fmla="*/ 298 h 321"/>
                <a:gd name="T98" fmla="*/ 88 w 263"/>
                <a:gd name="T99" fmla="*/ 294 h 321"/>
                <a:gd name="T100" fmla="*/ 78 w 263"/>
                <a:gd name="T101" fmla="*/ 290 h 321"/>
                <a:gd name="T102" fmla="*/ 59 w 263"/>
                <a:gd name="T103" fmla="*/ 275 h 321"/>
                <a:gd name="T104" fmla="*/ 46 w 263"/>
                <a:gd name="T105" fmla="*/ 250 h 321"/>
                <a:gd name="T106" fmla="*/ 37 w 263"/>
                <a:gd name="T107" fmla="*/ 219 h 321"/>
                <a:gd name="T108" fmla="*/ 30 w 263"/>
                <a:gd name="T109" fmla="*/ 175 h 321"/>
                <a:gd name="T110" fmla="*/ 28 w 263"/>
                <a:gd name="T111" fmla="*/ 16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321">
                  <a:moveTo>
                    <a:pt x="28" y="160"/>
                  </a:moveTo>
                  <a:lnTo>
                    <a:pt x="25" y="131"/>
                  </a:lnTo>
                  <a:lnTo>
                    <a:pt x="23" y="85"/>
                  </a:lnTo>
                  <a:lnTo>
                    <a:pt x="21" y="41"/>
                  </a:lnTo>
                  <a:lnTo>
                    <a:pt x="17" y="0"/>
                  </a:lnTo>
                  <a:lnTo>
                    <a:pt x="0" y="0"/>
                  </a:lnTo>
                  <a:lnTo>
                    <a:pt x="3" y="48"/>
                  </a:lnTo>
                  <a:lnTo>
                    <a:pt x="5" y="85"/>
                  </a:lnTo>
                  <a:lnTo>
                    <a:pt x="7" y="119"/>
                  </a:lnTo>
                  <a:lnTo>
                    <a:pt x="11" y="160"/>
                  </a:lnTo>
                  <a:lnTo>
                    <a:pt x="13" y="183"/>
                  </a:lnTo>
                  <a:lnTo>
                    <a:pt x="17" y="206"/>
                  </a:lnTo>
                  <a:lnTo>
                    <a:pt x="21" y="227"/>
                  </a:lnTo>
                  <a:lnTo>
                    <a:pt x="26" y="246"/>
                  </a:lnTo>
                  <a:lnTo>
                    <a:pt x="34" y="263"/>
                  </a:lnTo>
                  <a:lnTo>
                    <a:pt x="44" y="281"/>
                  </a:lnTo>
                  <a:lnTo>
                    <a:pt x="53" y="294"/>
                  </a:lnTo>
                  <a:lnTo>
                    <a:pt x="69" y="304"/>
                  </a:lnTo>
                  <a:lnTo>
                    <a:pt x="76" y="306"/>
                  </a:lnTo>
                  <a:lnTo>
                    <a:pt x="86" y="310"/>
                  </a:lnTo>
                  <a:lnTo>
                    <a:pt x="97" y="313"/>
                  </a:lnTo>
                  <a:lnTo>
                    <a:pt x="107" y="315"/>
                  </a:lnTo>
                  <a:lnTo>
                    <a:pt x="120" y="317"/>
                  </a:lnTo>
                  <a:lnTo>
                    <a:pt x="132" y="319"/>
                  </a:lnTo>
                  <a:lnTo>
                    <a:pt x="147" y="319"/>
                  </a:lnTo>
                  <a:lnTo>
                    <a:pt x="161" y="321"/>
                  </a:lnTo>
                  <a:lnTo>
                    <a:pt x="174" y="321"/>
                  </a:lnTo>
                  <a:lnTo>
                    <a:pt x="188" y="321"/>
                  </a:lnTo>
                  <a:lnTo>
                    <a:pt x="201" y="321"/>
                  </a:lnTo>
                  <a:lnTo>
                    <a:pt x="215" y="321"/>
                  </a:lnTo>
                  <a:lnTo>
                    <a:pt x="228" y="319"/>
                  </a:lnTo>
                  <a:lnTo>
                    <a:pt x="241" y="319"/>
                  </a:lnTo>
                  <a:lnTo>
                    <a:pt x="253" y="317"/>
                  </a:lnTo>
                  <a:lnTo>
                    <a:pt x="263" y="317"/>
                  </a:lnTo>
                  <a:lnTo>
                    <a:pt x="263" y="300"/>
                  </a:lnTo>
                  <a:lnTo>
                    <a:pt x="253" y="302"/>
                  </a:lnTo>
                  <a:lnTo>
                    <a:pt x="243" y="302"/>
                  </a:lnTo>
                  <a:lnTo>
                    <a:pt x="234" y="304"/>
                  </a:lnTo>
                  <a:lnTo>
                    <a:pt x="220" y="304"/>
                  </a:lnTo>
                  <a:lnTo>
                    <a:pt x="207" y="306"/>
                  </a:lnTo>
                  <a:lnTo>
                    <a:pt x="195" y="306"/>
                  </a:lnTo>
                  <a:lnTo>
                    <a:pt x="184" y="306"/>
                  </a:lnTo>
                  <a:lnTo>
                    <a:pt x="172" y="306"/>
                  </a:lnTo>
                  <a:lnTo>
                    <a:pt x="159" y="306"/>
                  </a:lnTo>
                  <a:lnTo>
                    <a:pt x="147" y="306"/>
                  </a:lnTo>
                  <a:lnTo>
                    <a:pt x="134" y="304"/>
                  </a:lnTo>
                  <a:lnTo>
                    <a:pt x="122" y="302"/>
                  </a:lnTo>
                  <a:lnTo>
                    <a:pt x="111" y="300"/>
                  </a:lnTo>
                  <a:lnTo>
                    <a:pt x="99" y="298"/>
                  </a:lnTo>
                  <a:lnTo>
                    <a:pt x="88" y="294"/>
                  </a:lnTo>
                  <a:lnTo>
                    <a:pt x="78" y="290"/>
                  </a:lnTo>
                  <a:lnTo>
                    <a:pt x="59" y="275"/>
                  </a:lnTo>
                  <a:lnTo>
                    <a:pt x="46" y="250"/>
                  </a:lnTo>
                  <a:lnTo>
                    <a:pt x="37" y="219"/>
                  </a:lnTo>
                  <a:lnTo>
                    <a:pt x="30" y="175"/>
                  </a:lnTo>
                  <a:lnTo>
                    <a:pt x="28" y="160"/>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22" name="Freeform 82"/>
            <p:cNvSpPr>
              <a:spLocks/>
            </p:cNvSpPr>
            <p:nvPr/>
          </p:nvSpPr>
          <p:spPr bwMode="auto">
            <a:xfrm>
              <a:off x="538"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Lst>
              <a:ahLst/>
              <a:cxnLst>
                <a:cxn ang="0">
                  <a:pos x="T0" y="T1"/>
                </a:cxn>
                <a:cxn ang="0">
                  <a:pos x="T2" y="T3"/>
                </a:cxn>
                <a:cxn ang="0">
                  <a:pos x="T4" y="T5"/>
                </a:cxn>
                <a:cxn ang="0">
                  <a:pos x="T6" y="T7"/>
                </a:cxn>
                <a:cxn ang="0">
                  <a:pos x="T8" y="T9"/>
                </a:cxn>
              </a:cxnLst>
              <a:rect l="0" t="0" r="r" b="b"/>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23" name="Freeform 83"/>
            <p:cNvSpPr>
              <a:spLocks/>
            </p:cNvSpPr>
            <p:nvPr/>
          </p:nvSpPr>
          <p:spPr bwMode="auto">
            <a:xfrm flipH="1">
              <a:off x="784"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Lst>
              <a:ahLst/>
              <a:cxnLst>
                <a:cxn ang="0">
                  <a:pos x="T0" y="T1"/>
                </a:cxn>
                <a:cxn ang="0">
                  <a:pos x="T2" y="T3"/>
                </a:cxn>
                <a:cxn ang="0">
                  <a:pos x="T4" y="T5"/>
                </a:cxn>
                <a:cxn ang="0">
                  <a:pos x="T6" y="T7"/>
                </a:cxn>
                <a:cxn ang="0">
                  <a:pos x="T8" y="T9"/>
                </a:cxn>
              </a:cxnLst>
              <a:rect l="0" t="0" r="r" b="b"/>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24" name="Line 84"/>
            <p:cNvSpPr>
              <a:spLocks noChangeShapeType="1"/>
            </p:cNvSpPr>
            <p:nvPr/>
          </p:nvSpPr>
          <p:spPr bwMode="auto">
            <a:xfrm>
              <a:off x="680" y="3164"/>
              <a:ext cx="232" cy="0"/>
            </a:xfrm>
            <a:prstGeom prst="line">
              <a:avLst/>
            </a:prstGeom>
            <a:noFill/>
            <a:ln w="28575">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25" name="Freeform 85"/>
            <p:cNvSpPr>
              <a:spLocks/>
            </p:cNvSpPr>
            <p:nvPr/>
          </p:nvSpPr>
          <p:spPr bwMode="auto">
            <a:xfrm>
              <a:off x="779" y="3158"/>
              <a:ext cx="67" cy="147"/>
            </a:xfrm>
            <a:custGeom>
              <a:avLst/>
              <a:gdLst>
                <a:gd name="T0" fmla="*/ 67 w 67"/>
                <a:gd name="T1" fmla="*/ 0 h 147"/>
                <a:gd name="T2" fmla="*/ 17 w 67"/>
                <a:gd name="T3" fmla="*/ 147 h 147"/>
                <a:gd name="T4" fmla="*/ 0 w 67"/>
                <a:gd name="T5" fmla="*/ 147 h 147"/>
                <a:gd name="T6" fmla="*/ 51 w 67"/>
                <a:gd name="T7" fmla="*/ 1 h 147"/>
                <a:gd name="T8" fmla="*/ 67 w 67"/>
                <a:gd name="T9" fmla="*/ 0 h 147"/>
              </a:gdLst>
              <a:ahLst/>
              <a:cxnLst>
                <a:cxn ang="0">
                  <a:pos x="T0" y="T1"/>
                </a:cxn>
                <a:cxn ang="0">
                  <a:pos x="T2" y="T3"/>
                </a:cxn>
                <a:cxn ang="0">
                  <a:pos x="T4" y="T5"/>
                </a:cxn>
                <a:cxn ang="0">
                  <a:pos x="T6" y="T7"/>
                </a:cxn>
                <a:cxn ang="0">
                  <a:pos x="T8" y="T9"/>
                </a:cxn>
              </a:cxnLst>
              <a:rect l="0" t="0" r="r" b="b"/>
              <a:pathLst>
                <a:path w="67" h="147">
                  <a:moveTo>
                    <a:pt x="67" y="0"/>
                  </a:moveTo>
                  <a:lnTo>
                    <a:pt x="17" y="147"/>
                  </a:lnTo>
                  <a:lnTo>
                    <a:pt x="0" y="147"/>
                  </a:lnTo>
                  <a:lnTo>
                    <a:pt x="51" y="1"/>
                  </a:lnTo>
                  <a:lnTo>
                    <a:pt x="67" y="0"/>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26" name="Freeform 86"/>
            <p:cNvSpPr>
              <a:spLocks/>
            </p:cNvSpPr>
            <p:nvPr/>
          </p:nvSpPr>
          <p:spPr bwMode="auto">
            <a:xfrm flipH="1">
              <a:off x="762" y="2956"/>
              <a:ext cx="169" cy="182"/>
            </a:xfrm>
            <a:custGeom>
              <a:avLst/>
              <a:gdLst>
                <a:gd name="T0" fmla="*/ 151 w 169"/>
                <a:gd name="T1" fmla="*/ 88 h 182"/>
                <a:gd name="T2" fmla="*/ 99 w 169"/>
                <a:gd name="T3" fmla="*/ 26 h 182"/>
                <a:gd name="T4" fmla="*/ 92 w 169"/>
                <a:gd name="T5" fmla="*/ 28 h 182"/>
                <a:gd name="T6" fmla="*/ 86 w 169"/>
                <a:gd name="T7" fmla="*/ 32 h 182"/>
                <a:gd name="T8" fmla="*/ 80 w 169"/>
                <a:gd name="T9" fmla="*/ 36 h 182"/>
                <a:gd name="T10" fmla="*/ 76 w 169"/>
                <a:gd name="T11" fmla="*/ 40 h 182"/>
                <a:gd name="T12" fmla="*/ 71 w 169"/>
                <a:gd name="T13" fmla="*/ 44 h 182"/>
                <a:gd name="T14" fmla="*/ 63 w 169"/>
                <a:gd name="T15" fmla="*/ 48 h 182"/>
                <a:gd name="T16" fmla="*/ 59 w 169"/>
                <a:gd name="T17" fmla="*/ 51 h 182"/>
                <a:gd name="T18" fmla="*/ 51 w 169"/>
                <a:gd name="T19" fmla="*/ 55 h 182"/>
                <a:gd name="T20" fmla="*/ 15 w 169"/>
                <a:gd name="T21" fmla="*/ 5 h 182"/>
                <a:gd name="T22" fmla="*/ 9 w 169"/>
                <a:gd name="T23" fmla="*/ 0 h 182"/>
                <a:gd name="T24" fmla="*/ 5 w 169"/>
                <a:gd name="T25" fmla="*/ 5 h 182"/>
                <a:gd name="T26" fmla="*/ 2 w 169"/>
                <a:gd name="T27" fmla="*/ 19 h 182"/>
                <a:gd name="T28" fmla="*/ 0 w 169"/>
                <a:gd name="T29" fmla="*/ 30 h 182"/>
                <a:gd name="T30" fmla="*/ 0 w 169"/>
                <a:gd name="T31" fmla="*/ 44 h 182"/>
                <a:gd name="T32" fmla="*/ 4 w 169"/>
                <a:gd name="T33" fmla="*/ 57 h 182"/>
                <a:gd name="T34" fmla="*/ 5 w 169"/>
                <a:gd name="T35" fmla="*/ 63 h 182"/>
                <a:gd name="T36" fmla="*/ 7 w 169"/>
                <a:gd name="T37" fmla="*/ 69 h 182"/>
                <a:gd name="T38" fmla="*/ 9 w 169"/>
                <a:gd name="T39" fmla="*/ 74 h 182"/>
                <a:gd name="T40" fmla="*/ 11 w 169"/>
                <a:gd name="T41" fmla="*/ 80 h 182"/>
                <a:gd name="T42" fmla="*/ 13 w 169"/>
                <a:gd name="T43" fmla="*/ 86 h 182"/>
                <a:gd name="T44" fmla="*/ 17 w 169"/>
                <a:gd name="T45" fmla="*/ 90 h 182"/>
                <a:gd name="T46" fmla="*/ 21 w 169"/>
                <a:gd name="T47" fmla="*/ 94 h 182"/>
                <a:gd name="T48" fmla="*/ 23 w 169"/>
                <a:gd name="T49" fmla="*/ 99 h 182"/>
                <a:gd name="T50" fmla="*/ 94 w 169"/>
                <a:gd name="T51" fmla="*/ 182 h 182"/>
                <a:gd name="T52" fmla="*/ 98 w 169"/>
                <a:gd name="T53" fmla="*/ 167 h 182"/>
                <a:gd name="T54" fmla="*/ 103 w 169"/>
                <a:gd name="T55" fmla="*/ 155 h 182"/>
                <a:gd name="T56" fmla="*/ 111 w 169"/>
                <a:gd name="T57" fmla="*/ 146 h 182"/>
                <a:gd name="T58" fmla="*/ 123 w 169"/>
                <a:gd name="T59" fmla="*/ 136 h 182"/>
                <a:gd name="T60" fmla="*/ 134 w 169"/>
                <a:gd name="T61" fmla="*/ 126 h 182"/>
                <a:gd name="T62" fmla="*/ 146 w 169"/>
                <a:gd name="T63" fmla="*/ 121 h 182"/>
                <a:gd name="T64" fmla="*/ 157 w 169"/>
                <a:gd name="T65" fmla="*/ 113 h 182"/>
                <a:gd name="T66" fmla="*/ 169 w 169"/>
                <a:gd name="T67" fmla="*/ 105 h 182"/>
                <a:gd name="T68" fmla="*/ 151 w 169"/>
                <a:gd name="T69" fmla="*/ 8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27" name="Freeform 87"/>
            <p:cNvSpPr>
              <a:spLocks/>
            </p:cNvSpPr>
            <p:nvPr/>
          </p:nvSpPr>
          <p:spPr bwMode="auto">
            <a:xfrm flipH="1">
              <a:off x="888" y="2977"/>
              <a:ext cx="33" cy="63"/>
            </a:xfrm>
            <a:custGeom>
              <a:avLst/>
              <a:gdLst>
                <a:gd name="T0" fmla="*/ 2 w 33"/>
                <a:gd name="T1" fmla="*/ 0 h 63"/>
                <a:gd name="T2" fmla="*/ 0 w 33"/>
                <a:gd name="T3" fmla="*/ 5 h 63"/>
                <a:gd name="T4" fmla="*/ 0 w 33"/>
                <a:gd name="T5" fmla="*/ 15 h 63"/>
                <a:gd name="T6" fmla="*/ 0 w 33"/>
                <a:gd name="T7" fmla="*/ 25 h 63"/>
                <a:gd name="T8" fmla="*/ 2 w 33"/>
                <a:gd name="T9" fmla="*/ 32 h 63"/>
                <a:gd name="T10" fmla="*/ 6 w 33"/>
                <a:gd name="T11" fmla="*/ 40 h 63"/>
                <a:gd name="T12" fmla="*/ 8 w 33"/>
                <a:gd name="T13" fmla="*/ 50 h 63"/>
                <a:gd name="T14" fmla="*/ 12 w 33"/>
                <a:gd name="T15" fmla="*/ 55 h 63"/>
                <a:gd name="T16" fmla="*/ 17 w 33"/>
                <a:gd name="T17" fmla="*/ 63 h 63"/>
                <a:gd name="T18" fmla="*/ 19 w 33"/>
                <a:gd name="T19" fmla="*/ 59 h 63"/>
                <a:gd name="T20" fmla="*/ 19 w 33"/>
                <a:gd name="T21" fmla="*/ 55 h 63"/>
                <a:gd name="T22" fmla="*/ 21 w 33"/>
                <a:gd name="T23" fmla="*/ 53 h 63"/>
                <a:gd name="T24" fmla="*/ 23 w 33"/>
                <a:gd name="T25" fmla="*/ 51 h 63"/>
                <a:gd name="T26" fmla="*/ 25 w 33"/>
                <a:gd name="T27" fmla="*/ 50 h 63"/>
                <a:gd name="T28" fmla="*/ 27 w 33"/>
                <a:gd name="T29" fmla="*/ 46 h 63"/>
                <a:gd name="T30" fmla="*/ 29 w 33"/>
                <a:gd name="T31" fmla="*/ 42 h 63"/>
                <a:gd name="T32" fmla="*/ 33 w 33"/>
                <a:gd name="T33" fmla="*/ 40 h 63"/>
                <a:gd name="T34" fmla="*/ 2 w 33"/>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8328" name="Group 88"/>
          <p:cNvGrpSpPr>
            <a:grpSpLocks/>
          </p:cNvGrpSpPr>
          <p:nvPr/>
        </p:nvGrpSpPr>
        <p:grpSpPr bwMode="auto">
          <a:xfrm>
            <a:off x="2403475" y="4354448"/>
            <a:ext cx="685800" cy="1036637"/>
            <a:chOff x="520" y="2817"/>
            <a:chExt cx="432" cy="653"/>
          </a:xfrm>
        </p:grpSpPr>
        <p:sp>
          <p:nvSpPr>
            <p:cNvPr id="138329" name="Freeform 89"/>
            <p:cNvSpPr>
              <a:spLocks/>
            </p:cNvSpPr>
            <p:nvPr/>
          </p:nvSpPr>
          <p:spPr bwMode="auto">
            <a:xfrm>
              <a:off x="568" y="2930"/>
              <a:ext cx="384" cy="538"/>
            </a:xfrm>
            <a:custGeom>
              <a:avLst/>
              <a:gdLst>
                <a:gd name="T0" fmla="*/ 97 w 384"/>
                <a:gd name="T1" fmla="*/ 357 h 538"/>
                <a:gd name="T2" fmla="*/ 141 w 384"/>
                <a:gd name="T3" fmla="*/ 360 h 538"/>
                <a:gd name="T4" fmla="*/ 216 w 384"/>
                <a:gd name="T5" fmla="*/ 357 h 538"/>
                <a:gd name="T6" fmla="*/ 263 w 384"/>
                <a:gd name="T7" fmla="*/ 354 h 538"/>
                <a:gd name="T8" fmla="*/ 274 w 384"/>
                <a:gd name="T9" fmla="*/ 357 h 538"/>
                <a:gd name="T10" fmla="*/ 286 w 384"/>
                <a:gd name="T11" fmla="*/ 412 h 538"/>
                <a:gd name="T12" fmla="*/ 300 w 384"/>
                <a:gd name="T13" fmla="*/ 456 h 538"/>
                <a:gd name="T14" fmla="*/ 328 w 384"/>
                <a:gd name="T15" fmla="*/ 538 h 538"/>
                <a:gd name="T16" fmla="*/ 384 w 384"/>
                <a:gd name="T17" fmla="*/ 538 h 538"/>
                <a:gd name="T18" fmla="*/ 343 w 384"/>
                <a:gd name="T19" fmla="*/ 388 h 538"/>
                <a:gd name="T20" fmla="*/ 316 w 384"/>
                <a:gd name="T21" fmla="*/ 286 h 538"/>
                <a:gd name="T22" fmla="*/ 306 w 384"/>
                <a:gd name="T23" fmla="*/ 279 h 538"/>
                <a:gd name="T24" fmla="*/ 292 w 384"/>
                <a:gd name="T25" fmla="*/ 270 h 538"/>
                <a:gd name="T26" fmla="*/ 186 w 384"/>
                <a:gd name="T27" fmla="*/ 269 h 538"/>
                <a:gd name="T28" fmla="*/ 175 w 384"/>
                <a:gd name="T29" fmla="*/ 267 h 538"/>
                <a:gd name="T30" fmla="*/ 167 w 384"/>
                <a:gd name="T31" fmla="*/ 267 h 538"/>
                <a:gd name="T32" fmla="*/ 161 w 384"/>
                <a:gd name="T33" fmla="*/ 267 h 538"/>
                <a:gd name="T34" fmla="*/ 155 w 384"/>
                <a:gd name="T35" fmla="*/ 265 h 538"/>
                <a:gd name="T36" fmla="*/ 146 w 384"/>
                <a:gd name="T37" fmla="*/ 258 h 538"/>
                <a:gd name="T38" fmla="*/ 140 w 384"/>
                <a:gd name="T39" fmla="*/ 244 h 538"/>
                <a:gd name="T40" fmla="*/ 134 w 384"/>
                <a:gd name="T41" fmla="*/ 231 h 538"/>
                <a:gd name="T42" fmla="*/ 130 w 384"/>
                <a:gd name="T43" fmla="*/ 213 h 538"/>
                <a:gd name="T44" fmla="*/ 127 w 384"/>
                <a:gd name="T45" fmla="*/ 198 h 538"/>
                <a:gd name="T46" fmla="*/ 143 w 384"/>
                <a:gd name="T47" fmla="*/ 231 h 538"/>
                <a:gd name="T48" fmla="*/ 274 w 384"/>
                <a:gd name="T49" fmla="*/ 229 h 538"/>
                <a:gd name="T50" fmla="*/ 269 w 384"/>
                <a:gd name="T51" fmla="*/ 198 h 538"/>
                <a:gd name="T52" fmla="*/ 175 w 384"/>
                <a:gd name="T53" fmla="*/ 192 h 538"/>
                <a:gd name="T54" fmla="*/ 133 w 384"/>
                <a:gd name="T55" fmla="*/ 75 h 538"/>
                <a:gd name="T56" fmla="*/ 117 w 384"/>
                <a:gd name="T57" fmla="*/ 57 h 538"/>
                <a:gd name="T58" fmla="*/ 97 w 384"/>
                <a:gd name="T59" fmla="*/ 46 h 538"/>
                <a:gd name="T60" fmla="*/ 73 w 384"/>
                <a:gd name="T61" fmla="*/ 37 h 538"/>
                <a:gd name="T62" fmla="*/ 84 w 384"/>
                <a:gd name="T63" fmla="*/ 0 h 538"/>
                <a:gd name="T64" fmla="*/ 60 w 384"/>
                <a:gd name="T65" fmla="*/ 15 h 538"/>
                <a:gd name="T66" fmla="*/ 25 w 384"/>
                <a:gd name="T67" fmla="*/ 1 h 538"/>
                <a:gd name="T68" fmla="*/ 24 w 384"/>
                <a:gd name="T69" fmla="*/ 27 h 538"/>
                <a:gd name="T70" fmla="*/ 21 w 384"/>
                <a:gd name="T71" fmla="*/ 42 h 538"/>
                <a:gd name="T72" fmla="*/ 17 w 384"/>
                <a:gd name="T73" fmla="*/ 52 h 538"/>
                <a:gd name="T74" fmla="*/ 13 w 384"/>
                <a:gd name="T75" fmla="*/ 54 h 538"/>
                <a:gd name="T76" fmla="*/ 11 w 384"/>
                <a:gd name="T77" fmla="*/ 56 h 538"/>
                <a:gd name="T78" fmla="*/ 10 w 384"/>
                <a:gd name="T79" fmla="*/ 60 h 538"/>
                <a:gd name="T80" fmla="*/ 6 w 384"/>
                <a:gd name="T81" fmla="*/ 64 h 538"/>
                <a:gd name="T82" fmla="*/ 6 w 384"/>
                <a:gd name="T83" fmla="*/ 67 h 538"/>
                <a:gd name="T84" fmla="*/ 0 w 384"/>
                <a:gd name="T85" fmla="*/ 79 h 538"/>
                <a:gd name="T86" fmla="*/ 4 w 384"/>
                <a:gd name="T87" fmla="*/ 132 h 538"/>
                <a:gd name="T88" fmla="*/ 7 w 384"/>
                <a:gd name="T89" fmla="*/ 163 h 538"/>
                <a:gd name="T90" fmla="*/ 9 w 384"/>
                <a:gd name="T91" fmla="*/ 193 h 538"/>
                <a:gd name="T92" fmla="*/ 12 w 384"/>
                <a:gd name="T93" fmla="*/ 234 h 538"/>
                <a:gd name="T94" fmla="*/ 19 w 384"/>
                <a:gd name="T95" fmla="*/ 277 h 538"/>
                <a:gd name="T96" fmla="*/ 31 w 384"/>
                <a:gd name="T97" fmla="*/ 315 h 538"/>
                <a:gd name="T98" fmla="*/ 43 w 384"/>
                <a:gd name="T99" fmla="*/ 331 h 538"/>
                <a:gd name="T100" fmla="*/ 51 w 384"/>
                <a:gd name="T101" fmla="*/ 339 h 538"/>
                <a:gd name="T102" fmla="*/ 57 w 384"/>
                <a:gd name="T103" fmla="*/ 345 h 538"/>
                <a:gd name="T104" fmla="*/ 75 w 384"/>
                <a:gd name="T105" fmla="*/ 35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4" h="538">
                  <a:moveTo>
                    <a:pt x="97" y="357"/>
                  </a:moveTo>
                  <a:lnTo>
                    <a:pt x="141" y="360"/>
                  </a:lnTo>
                  <a:lnTo>
                    <a:pt x="216" y="357"/>
                  </a:lnTo>
                  <a:lnTo>
                    <a:pt x="263" y="354"/>
                  </a:lnTo>
                  <a:lnTo>
                    <a:pt x="274" y="357"/>
                  </a:lnTo>
                  <a:lnTo>
                    <a:pt x="286" y="412"/>
                  </a:lnTo>
                  <a:lnTo>
                    <a:pt x="300" y="456"/>
                  </a:lnTo>
                  <a:lnTo>
                    <a:pt x="328" y="538"/>
                  </a:lnTo>
                  <a:lnTo>
                    <a:pt x="384" y="538"/>
                  </a:lnTo>
                  <a:lnTo>
                    <a:pt x="343" y="388"/>
                  </a:lnTo>
                  <a:lnTo>
                    <a:pt x="316" y="286"/>
                  </a:lnTo>
                  <a:lnTo>
                    <a:pt x="306" y="279"/>
                  </a:lnTo>
                  <a:lnTo>
                    <a:pt x="292" y="270"/>
                  </a:lnTo>
                  <a:lnTo>
                    <a:pt x="186" y="269"/>
                  </a:lnTo>
                  <a:lnTo>
                    <a:pt x="175" y="267"/>
                  </a:lnTo>
                  <a:lnTo>
                    <a:pt x="167" y="267"/>
                  </a:lnTo>
                  <a:lnTo>
                    <a:pt x="161" y="267"/>
                  </a:lnTo>
                  <a:lnTo>
                    <a:pt x="155" y="265"/>
                  </a:lnTo>
                  <a:lnTo>
                    <a:pt x="146" y="258"/>
                  </a:lnTo>
                  <a:lnTo>
                    <a:pt x="140" y="244"/>
                  </a:lnTo>
                  <a:lnTo>
                    <a:pt x="134" y="231"/>
                  </a:lnTo>
                  <a:lnTo>
                    <a:pt x="130" y="213"/>
                  </a:lnTo>
                  <a:lnTo>
                    <a:pt x="127" y="198"/>
                  </a:lnTo>
                  <a:lnTo>
                    <a:pt x="143" y="231"/>
                  </a:lnTo>
                  <a:lnTo>
                    <a:pt x="274" y="229"/>
                  </a:lnTo>
                  <a:lnTo>
                    <a:pt x="269" y="198"/>
                  </a:lnTo>
                  <a:lnTo>
                    <a:pt x="175" y="192"/>
                  </a:lnTo>
                  <a:lnTo>
                    <a:pt x="133" y="75"/>
                  </a:lnTo>
                  <a:lnTo>
                    <a:pt x="117" y="57"/>
                  </a:lnTo>
                  <a:lnTo>
                    <a:pt x="97" y="46"/>
                  </a:lnTo>
                  <a:lnTo>
                    <a:pt x="73" y="37"/>
                  </a:lnTo>
                  <a:lnTo>
                    <a:pt x="84" y="0"/>
                  </a:lnTo>
                  <a:lnTo>
                    <a:pt x="60" y="15"/>
                  </a:lnTo>
                  <a:lnTo>
                    <a:pt x="25" y="1"/>
                  </a:lnTo>
                  <a:lnTo>
                    <a:pt x="24" y="27"/>
                  </a:lnTo>
                  <a:lnTo>
                    <a:pt x="21" y="42"/>
                  </a:lnTo>
                  <a:lnTo>
                    <a:pt x="17" y="52"/>
                  </a:lnTo>
                  <a:lnTo>
                    <a:pt x="13" y="54"/>
                  </a:lnTo>
                  <a:lnTo>
                    <a:pt x="11" y="56"/>
                  </a:lnTo>
                  <a:lnTo>
                    <a:pt x="10" y="60"/>
                  </a:lnTo>
                  <a:lnTo>
                    <a:pt x="6" y="64"/>
                  </a:lnTo>
                  <a:lnTo>
                    <a:pt x="6" y="67"/>
                  </a:lnTo>
                  <a:lnTo>
                    <a:pt x="0" y="79"/>
                  </a:lnTo>
                  <a:lnTo>
                    <a:pt x="4" y="132"/>
                  </a:lnTo>
                  <a:lnTo>
                    <a:pt x="7" y="163"/>
                  </a:lnTo>
                  <a:lnTo>
                    <a:pt x="9" y="193"/>
                  </a:lnTo>
                  <a:lnTo>
                    <a:pt x="12" y="234"/>
                  </a:lnTo>
                  <a:lnTo>
                    <a:pt x="19" y="277"/>
                  </a:lnTo>
                  <a:lnTo>
                    <a:pt x="31" y="315"/>
                  </a:lnTo>
                  <a:lnTo>
                    <a:pt x="43" y="331"/>
                  </a:lnTo>
                  <a:lnTo>
                    <a:pt x="51" y="339"/>
                  </a:lnTo>
                  <a:lnTo>
                    <a:pt x="57" y="345"/>
                  </a:lnTo>
                  <a:lnTo>
                    <a:pt x="75" y="354"/>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30" name="Freeform 90"/>
            <p:cNvSpPr>
              <a:spLocks/>
            </p:cNvSpPr>
            <p:nvPr/>
          </p:nvSpPr>
          <p:spPr bwMode="auto">
            <a:xfrm>
              <a:off x="520" y="2817"/>
              <a:ext cx="188" cy="137"/>
            </a:xfrm>
            <a:custGeom>
              <a:avLst/>
              <a:gdLst>
                <a:gd name="T0" fmla="*/ 157 w 188"/>
                <a:gd name="T1" fmla="*/ 69 h 137"/>
                <a:gd name="T2" fmla="*/ 155 w 188"/>
                <a:gd name="T3" fmla="*/ 63 h 137"/>
                <a:gd name="T4" fmla="*/ 154 w 188"/>
                <a:gd name="T5" fmla="*/ 55 h 137"/>
                <a:gd name="T6" fmla="*/ 152 w 188"/>
                <a:gd name="T7" fmla="*/ 50 h 137"/>
                <a:gd name="T8" fmla="*/ 146 w 188"/>
                <a:gd name="T9" fmla="*/ 44 h 137"/>
                <a:gd name="T10" fmla="*/ 142 w 188"/>
                <a:gd name="T11" fmla="*/ 38 h 137"/>
                <a:gd name="T12" fmla="*/ 152 w 188"/>
                <a:gd name="T13" fmla="*/ 36 h 137"/>
                <a:gd name="T14" fmla="*/ 146 w 188"/>
                <a:gd name="T15" fmla="*/ 31 h 137"/>
                <a:gd name="T16" fmla="*/ 142 w 188"/>
                <a:gd name="T17" fmla="*/ 25 h 137"/>
                <a:gd name="T18" fmla="*/ 142 w 188"/>
                <a:gd name="T19" fmla="*/ 19 h 137"/>
                <a:gd name="T20" fmla="*/ 144 w 188"/>
                <a:gd name="T21" fmla="*/ 13 h 137"/>
                <a:gd name="T22" fmla="*/ 188 w 188"/>
                <a:gd name="T23" fmla="*/ 7 h 137"/>
                <a:gd name="T24" fmla="*/ 188 w 188"/>
                <a:gd name="T25" fmla="*/ 6 h 137"/>
                <a:gd name="T26" fmla="*/ 186 w 188"/>
                <a:gd name="T27" fmla="*/ 4 h 137"/>
                <a:gd name="T28" fmla="*/ 186 w 188"/>
                <a:gd name="T29" fmla="*/ 2 h 137"/>
                <a:gd name="T30" fmla="*/ 186 w 188"/>
                <a:gd name="T31" fmla="*/ 0 h 137"/>
                <a:gd name="T32" fmla="*/ 0 w 188"/>
                <a:gd name="T33" fmla="*/ 29 h 137"/>
                <a:gd name="T34" fmla="*/ 2 w 188"/>
                <a:gd name="T35" fmla="*/ 36 h 137"/>
                <a:gd name="T36" fmla="*/ 46 w 188"/>
                <a:gd name="T37" fmla="*/ 31 h 137"/>
                <a:gd name="T38" fmla="*/ 48 w 188"/>
                <a:gd name="T39" fmla="*/ 34 h 137"/>
                <a:gd name="T40" fmla="*/ 46 w 188"/>
                <a:gd name="T41" fmla="*/ 42 h 137"/>
                <a:gd name="T42" fmla="*/ 44 w 188"/>
                <a:gd name="T43" fmla="*/ 48 h 137"/>
                <a:gd name="T44" fmla="*/ 42 w 188"/>
                <a:gd name="T45" fmla="*/ 54 h 137"/>
                <a:gd name="T46" fmla="*/ 54 w 188"/>
                <a:gd name="T47" fmla="*/ 50 h 137"/>
                <a:gd name="T48" fmla="*/ 48 w 188"/>
                <a:gd name="T49" fmla="*/ 61 h 137"/>
                <a:gd name="T50" fmla="*/ 46 w 188"/>
                <a:gd name="T51" fmla="*/ 69 h 137"/>
                <a:gd name="T52" fmla="*/ 44 w 188"/>
                <a:gd name="T53" fmla="*/ 75 h 137"/>
                <a:gd name="T54" fmla="*/ 46 w 188"/>
                <a:gd name="T55" fmla="*/ 88 h 137"/>
                <a:gd name="T56" fmla="*/ 50 w 188"/>
                <a:gd name="T57" fmla="*/ 102 h 137"/>
                <a:gd name="T58" fmla="*/ 52 w 188"/>
                <a:gd name="T59" fmla="*/ 107 h 137"/>
                <a:gd name="T60" fmla="*/ 54 w 188"/>
                <a:gd name="T61" fmla="*/ 111 h 137"/>
                <a:gd name="T62" fmla="*/ 59 w 188"/>
                <a:gd name="T63" fmla="*/ 117 h 137"/>
                <a:gd name="T64" fmla="*/ 63 w 188"/>
                <a:gd name="T65" fmla="*/ 121 h 137"/>
                <a:gd name="T66" fmla="*/ 67 w 188"/>
                <a:gd name="T67" fmla="*/ 127 h 137"/>
                <a:gd name="T68" fmla="*/ 73 w 188"/>
                <a:gd name="T69" fmla="*/ 128 h 137"/>
                <a:gd name="T70" fmla="*/ 79 w 188"/>
                <a:gd name="T71" fmla="*/ 132 h 137"/>
                <a:gd name="T72" fmla="*/ 83 w 188"/>
                <a:gd name="T73" fmla="*/ 134 h 137"/>
                <a:gd name="T74" fmla="*/ 88 w 188"/>
                <a:gd name="T75" fmla="*/ 136 h 137"/>
                <a:gd name="T76" fmla="*/ 94 w 188"/>
                <a:gd name="T77" fmla="*/ 136 h 137"/>
                <a:gd name="T78" fmla="*/ 98 w 188"/>
                <a:gd name="T79" fmla="*/ 136 h 137"/>
                <a:gd name="T80" fmla="*/ 104 w 188"/>
                <a:gd name="T81" fmla="*/ 136 h 137"/>
                <a:gd name="T82" fmla="*/ 109 w 188"/>
                <a:gd name="T83" fmla="*/ 136 h 137"/>
                <a:gd name="T84" fmla="*/ 113 w 188"/>
                <a:gd name="T85" fmla="*/ 136 h 137"/>
                <a:gd name="T86" fmla="*/ 142 w 188"/>
                <a:gd name="T87" fmla="*/ 137 h 137"/>
                <a:gd name="T88" fmla="*/ 151 w 188"/>
                <a:gd name="T89" fmla="*/ 132 h 137"/>
                <a:gd name="T90" fmla="*/ 157 w 188"/>
                <a:gd name="T91" fmla="*/ 94 h 137"/>
                <a:gd name="T92" fmla="*/ 157 w 188"/>
                <a:gd name="T93" fmla="*/ 86 h 137"/>
                <a:gd name="T94" fmla="*/ 157 w 188"/>
                <a:gd name="T95" fmla="*/ 79 h 137"/>
                <a:gd name="T96" fmla="*/ 157 w 188"/>
                <a:gd name="T97" fmla="*/ 71 h 137"/>
                <a:gd name="T98" fmla="*/ 157 w 188"/>
                <a:gd name="T99" fmla="*/ 6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37">
                  <a:moveTo>
                    <a:pt x="157" y="69"/>
                  </a:moveTo>
                  <a:lnTo>
                    <a:pt x="155" y="63"/>
                  </a:lnTo>
                  <a:lnTo>
                    <a:pt x="154" y="55"/>
                  </a:lnTo>
                  <a:lnTo>
                    <a:pt x="152" y="50"/>
                  </a:lnTo>
                  <a:lnTo>
                    <a:pt x="146" y="44"/>
                  </a:lnTo>
                  <a:lnTo>
                    <a:pt x="142" y="38"/>
                  </a:lnTo>
                  <a:lnTo>
                    <a:pt x="152" y="36"/>
                  </a:lnTo>
                  <a:lnTo>
                    <a:pt x="146" y="31"/>
                  </a:lnTo>
                  <a:lnTo>
                    <a:pt x="142" y="25"/>
                  </a:lnTo>
                  <a:lnTo>
                    <a:pt x="142" y="19"/>
                  </a:lnTo>
                  <a:lnTo>
                    <a:pt x="144" y="13"/>
                  </a:lnTo>
                  <a:lnTo>
                    <a:pt x="188" y="7"/>
                  </a:lnTo>
                  <a:lnTo>
                    <a:pt x="188" y="6"/>
                  </a:lnTo>
                  <a:lnTo>
                    <a:pt x="186" y="4"/>
                  </a:lnTo>
                  <a:lnTo>
                    <a:pt x="186" y="2"/>
                  </a:lnTo>
                  <a:lnTo>
                    <a:pt x="186" y="0"/>
                  </a:lnTo>
                  <a:lnTo>
                    <a:pt x="0" y="29"/>
                  </a:lnTo>
                  <a:lnTo>
                    <a:pt x="2" y="36"/>
                  </a:lnTo>
                  <a:lnTo>
                    <a:pt x="46" y="31"/>
                  </a:lnTo>
                  <a:lnTo>
                    <a:pt x="48" y="34"/>
                  </a:lnTo>
                  <a:lnTo>
                    <a:pt x="46" y="42"/>
                  </a:lnTo>
                  <a:lnTo>
                    <a:pt x="44" y="48"/>
                  </a:lnTo>
                  <a:lnTo>
                    <a:pt x="42" y="54"/>
                  </a:lnTo>
                  <a:lnTo>
                    <a:pt x="54" y="50"/>
                  </a:lnTo>
                  <a:lnTo>
                    <a:pt x="48" y="61"/>
                  </a:lnTo>
                  <a:lnTo>
                    <a:pt x="46" y="69"/>
                  </a:lnTo>
                  <a:lnTo>
                    <a:pt x="44" y="75"/>
                  </a:lnTo>
                  <a:lnTo>
                    <a:pt x="46" y="88"/>
                  </a:lnTo>
                  <a:lnTo>
                    <a:pt x="50" y="102"/>
                  </a:lnTo>
                  <a:lnTo>
                    <a:pt x="52" y="107"/>
                  </a:lnTo>
                  <a:lnTo>
                    <a:pt x="54" y="111"/>
                  </a:lnTo>
                  <a:lnTo>
                    <a:pt x="59" y="117"/>
                  </a:lnTo>
                  <a:lnTo>
                    <a:pt x="63" y="121"/>
                  </a:lnTo>
                  <a:lnTo>
                    <a:pt x="67" y="127"/>
                  </a:lnTo>
                  <a:lnTo>
                    <a:pt x="73" y="128"/>
                  </a:lnTo>
                  <a:lnTo>
                    <a:pt x="79" y="132"/>
                  </a:lnTo>
                  <a:lnTo>
                    <a:pt x="83" y="134"/>
                  </a:lnTo>
                  <a:lnTo>
                    <a:pt x="88" y="136"/>
                  </a:lnTo>
                  <a:lnTo>
                    <a:pt x="94" y="136"/>
                  </a:lnTo>
                  <a:lnTo>
                    <a:pt x="98" y="136"/>
                  </a:lnTo>
                  <a:lnTo>
                    <a:pt x="104" y="136"/>
                  </a:lnTo>
                  <a:lnTo>
                    <a:pt x="109" y="136"/>
                  </a:lnTo>
                  <a:lnTo>
                    <a:pt x="113" y="136"/>
                  </a:lnTo>
                  <a:lnTo>
                    <a:pt x="142" y="137"/>
                  </a:lnTo>
                  <a:lnTo>
                    <a:pt x="151" y="132"/>
                  </a:lnTo>
                  <a:lnTo>
                    <a:pt x="157" y="94"/>
                  </a:lnTo>
                  <a:lnTo>
                    <a:pt x="157" y="86"/>
                  </a:lnTo>
                  <a:lnTo>
                    <a:pt x="157" y="79"/>
                  </a:lnTo>
                  <a:lnTo>
                    <a:pt x="157" y="71"/>
                  </a:lnTo>
                  <a:lnTo>
                    <a:pt x="157"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31" name="Freeform 91"/>
            <p:cNvSpPr>
              <a:spLocks/>
            </p:cNvSpPr>
            <p:nvPr/>
          </p:nvSpPr>
          <p:spPr bwMode="auto">
            <a:xfrm>
              <a:off x="538" y="2997"/>
              <a:ext cx="263" cy="321"/>
            </a:xfrm>
            <a:custGeom>
              <a:avLst/>
              <a:gdLst>
                <a:gd name="T0" fmla="*/ 28 w 263"/>
                <a:gd name="T1" fmla="*/ 160 h 321"/>
                <a:gd name="T2" fmla="*/ 25 w 263"/>
                <a:gd name="T3" fmla="*/ 131 h 321"/>
                <a:gd name="T4" fmla="*/ 23 w 263"/>
                <a:gd name="T5" fmla="*/ 85 h 321"/>
                <a:gd name="T6" fmla="*/ 21 w 263"/>
                <a:gd name="T7" fmla="*/ 41 h 321"/>
                <a:gd name="T8" fmla="*/ 17 w 263"/>
                <a:gd name="T9" fmla="*/ 0 h 321"/>
                <a:gd name="T10" fmla="*/ 0 w 263"/>
                <a:gd name="T11" fmla="*/ 0 h 321"/>
                <a:gd name="T12" fmla="*/ 3 w 263"/>
                <a:gd name="T13" fmla="*/ 48 h 321"/>
                <a:gd name="T14" fmla="*/ 5 w 263"/>
                <a:gd name="T15" fmla="*/ 85 h 321"/>
                <a:gd name="T16" fmla="*/ 7 w 263"/>
                <a:gd name="T17" fmla="*/ 119 h 321"/>
                <a:gd name="T18" fmla="*/ 11 w 263"/>
                <a:gd name="T19" fmla="*/ 160 h 321"/>
                <a:gd name="T20" fmla="*/ 13 w 263"/>
                <a:gd name="T21" fmla="*/ 183 h 321"/>
                <a:gd name="T22" fmla="*/ 17 w 263"/>
                <a:gd name="T23" fmla="*/ 206 h 321"/>
                <a:gd name="T24" fmla="*/ 21 w 263"/>
                <a:gd name="T25" fmla="*/ 227 h 321"/>
                <a:gd name="T26" fmla="*/ 26 w 263"/>
                <a:gd name="T27" fmla="*/ 246 h 321"/>
                <a:gd name="T28" fmla="*/ 34 w 263"/>
                <a:gd name="T29" fmla="*/ 263 h 321"/>
                <a:gd name="T30" fmla="*/ 44 w 263"/>
                <a:gd name="T31" fmla="*/ 281 h 321"/>
                <a:gd name="T32" fmla="*/ 53 w 263"/>
                <a:gd name="T33" fmla="*/ 294 h 321"/>
                <a:gd name="T34" fmla="*/ 69 w 263"/>
                <a:gd name="T35" fmla="*/ 304 h 321"/>
                <a:gd name="T36" fmla="*/ 76 w 263"/>
                <a:gd name="T37" fmla="*/ 306 h 321"/>
                <a:gd name="T38" fmla="*/ 86 w 263"/>
                <a:gd name="T39" fmla="*/ 310 h 321"/>
                <a:gd name="T40" fmla="*/ 97 w 263"/>
                <a:gd name="T41" fmla="*/ 313 h 321"/>
                <a:gd name="T42" fmla="*/ 107 w 263"/>
                <a:gd name="T43" fmla="*/ 315 h 321"/>
                <a:gd name="T44" fmla="*/ 120 w 263"/>
                <a:gd name="T45" fmla="*/ 317 h 321"/>
                <a:gd name="T46" fmla="*/ 132 w 263"/>
                <a:gd name="T47" fmla="*/ 319 h 321"/>
                <a:gd name="T48" fmla="*/ 147 w 263"/>
                <a:gd name="T49" fmla="*/ 319 h 321"/>
                <a:gd name="T50" fmla="*/ 161 w 263"/>
                <a:gd name="T51" fmla="*/ 321 h 321"/>
                <a:gd name="T52" fmla="*/ 174 w 263"/>
                <a:gd name="T53" fmla="*/ 321 h 321"/>
                <a:gd name="T54" fmla="*/ 188 w 263"/>
                <a:gd name="T55" fmla="*/ 321 h 321"/>
                <a:gd name="T56" fmla="*/ 201 w 263"/>
                <a:gd name="T57" fmla="*/ 321 h 321"/>
                <a:gd name="T58" fmla="*/ 215 w 263"/>
                <a:gd name="T59" fmla="*/ 321 h 321"/>
                <a:gd name="T60" fmla="*/ 228 w 263"/>
                <a:gd name="T61" fmla="*/ 319 h 321"/>
                <a:gd name="T62" fmla="*/ 241 w 263"/>
                <a:gd name="T63" fmla="*/ 319 h 321"/>
                <a:gd name="T64" fmla="*/ 253 w 263"/>
                <a:gd name="T65" fmla="*/ 317 h 321"/>
                <a:gd name="T66" fmla="*/ 263 w 263"/>
                <a:gd name="T67" fmla="*/ 317 h 321"/>
                <a:gd name="T68" fmla="*/ 263 w 263"/>
                <a:gd name="T69" fmla="*/ 300 h 321"/>
                <a:gd name="T70" fmla="*/ 253 w 263"/>
                <a:gd name="T71" fmla="*/ 302 h 321"/>
                <a:gd name="T72" fmla="*/ 243 w 263"/>
                <a:gd name="T73" fmla="*/ 302 h 321"/>
                <a:gd name="T74" fmla="*/ 234 w 263"/>
                <a:gd name="T75" fmla="*/ 304 h 321"/>
                <a:gd name="T76" fmla="*/ 220 w 263"/>
                <a:gd name="T77" fmla="*/ 304 h 321"/>
                <a:gd name="T78" fmla="*/ 207 w 263"/>
                <a:gd name="T79" fmla="*/ 306 h 321"/>
                <a:gd name="T80" fmla="*/ 195 w 263"/>
                <a:gd name="T81" fmla="*/ 306 h 321"/>
                <a:gd name="T82" fmla="*/ 184 w 263"/>
                <a:gd name="T83" fmla="*/ 306 h 321"/>
                <a:gd name="T84" fmla="*/ 172 w 263"/>
                <a:gd name="T85" fmla="*/ 306 h 321"/>
                <a:gd name="T86" fmla="*/ 159 w 263"/>
                <a:gd name="T87" fmla="*/ 306 h 321"/>
                <a:gd name="T88" fmla="*/ 147 w 263"/>
                <a:gd name="T89" fmla="*/ 306 h 321"/>
                <a:gd name="T90" fmla="*/ 134 w 263"/>
                <a:gd name="T91" fmla="*/ 304 h 321"/>
                <a:gd name="T92" fmla="*/ 122 w 263"/>
                <a:gd name="T93" fmla="*/ 302 h 321"/>
                <a:gd name="T94" fmla="*/ 111 w 263"/>
                <a:gd name="T95" fmla="*/ 300 h 321"/>
                <a:gd name="T96" fmla="*/ 99 w 263"/>
                <a:gd name="T97" fmla="*/ 298 h 321"/>
                <a:gd name="T98" fmla="*/ 88 w 263"/>
                <a:gd name="T99" fmla="*/ 294 h 321"/>
                <a:gd name="T100" fmla="*/ 78 w 263"/>
                <a:gd name="T101" fmla="*/ 290 h 321"/>
                <a:gd name="T102" fmla="*/ 59 w 263"/>
                <a:gd name="T103" fmla="*/ 275 h 321"/>
                <a:gd name="T104" fmla="*/ 46 w 263"/>
                <a:gd name="T105" fmla="*/ 250 h 321"/>
                <a:gd name="T106" fmla="*/ 37 w 263"/>
                <a:gd name="T107" fmla="*/ 219 h 321"/>
                <a:gd name="T108" fmla="*/ 30 w 263"/>
                <a:gd name="T109" fmla="*/ 175 h 321"/>
                <a:gd name="T110" fmla="*/ 28 w 263"/>
                <a:gd name="T111" fmla="*/ 16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321">
                  <a:moveTo>
                    <a:pt x="28" y="160"/>
                  </a:moveTo>
                  <a:lnTo>
                    <a:pt x="25" y="131"/>
                  </a:lnTo>
                  <a:lnTo>
                    <a:pt x="23" y="85"/>
                  </a:lnTo>
                  <a:lnTo>
                    <a:pt x="21" y="41"/>
                  </a:lnTo>
                  <a:lnTo>
                    <a:pt x="17" y="0"/>
                  </a:lnTo>
                  <a:lnTo>
                    <a:pt x="0" y="0"/>
                  </a:lnTo>
                  <a:lnTo>
                    <a:pt x="3" y="48"/>
                  </a:lnTo>
                  <a:lnTo>
                    <a:pt x="5" y="85"/>
                  </a:lnTo>
                  <a:lnTo>
                    <a:pt x="7" y="119"/>
                  </a:lnTo>
                  <a:lnTo>
                    <a:pt x="11" y="160"/>
                  </a:lnTo>
                  <a:lnTo>
                    <a:pt x="13" y="183"/>
                  </a:lnTo>
                  <a:lnTo>
                    <a:pt x="17" y="206"/>
                  </a:lnTo>
                  <a:lnTo>
                    <a:pt x="21" y="227"/>
                  </a:lnTo>
                  <a:lnTo>
                    <a:pt x="26" y="246"/>
                  </a:lnTo>
                  <a:lnTo>
                    <a:pt x="34" y="263"/>
                  </a:lnTo>
                  <a:lnTo>
                    <a:pt x="44" y="281"/>
                  </a:lnTo>
                  <a:lnTo>
                    <a:pt x="53" y="294"/>
                  </a:lnTo>
                  <a:lnTo>
                    <a:pt x="69" y="304"/>
                  </a:lnTo>
                  <a:lnTo>
                    <a:pt x="76" y="306"/>
                  </a:lnTo>
                  <a:lnTo>
                    <a:pt x="86" y="310"/>
                  </a:lnTo>
                  <a:lnTo>
                    <a:pt x="97" y="313"/>
                  </a:lnTo>
                  <a:lnTo>
                    <a:pt x="107" y="315"/>
                  </a:lnTo>
                  <a:lnTo>
                    <a:pt x="120" y="317"/>
                  </a:lnTo>
                  <a:lnTo>
                    <a:pt x="132" y="319"/>
                  </a:lnTo>
                  <a:lnTo>
                    <a:pt x="147" y="319"/>
                  </a:lnTo>
                  <a:lnTo>
                    <a:pt x="161" y="321"/>
                  </a:lnTo>
                  <a:lnTo>
                    <a:pt x="174" y="321"/>
                  </a:lnTo>
                  <a:lnTo>
                    <a:pt x="188" y="321"/>
                  </a:lnTo>
                  <a:lnTo>
                    <a:pt x="201" y="321"/>
                  </a:lnTo>
                  <a:lnTo>
                    <a:pt x="215" y="321"/>
                  </a:lnTo>
                  <a:lnTo>
                    <a:pt x="228" y="319"/>
                  </a:lnTo>
                  <a:lnTo>
                    <a:pt x="241" y="319"/>
                  </a:lnTo>
                  <a:lnTo>
                    <a:pt x="253" y="317"/>
                  </a:lnTo>
                  <a:lnTo>
                    <a:pt x="263" y="317"/>
                  </a:lnTo>
                  <a:lnTo>
                    <a:pt x="263" y="300"/>
                  </a:lnTo>
                  <a:lnTo>
                    <a:pt x="253" y="302"/>
                  </a:lnTo>
                  <a:lnTo>
                    <a:pt x="243" y="302"/>
                  </a:lnTo>
                  <a:lnTo>
                    <a:pt x="234" y="304"/>
                  </a:lnTo>
                  <a:lnTo>
                    <a:pt x="220" y="304"/>
                  </a:lnTo>
                  <a:lnTo>
                    <a:pt x="207" y="306"/>
                  </a:lnTo>
                  <a:lnTo>
                    <a:pt x="195" y="306"/>
                  </a:lnTo>
                  <a:lnTo>
                    <a:pt x="184" y="306"/>
                  </a:lnTo>
                  <a:lnTo>
                    <a:pt x="172" y="306"/>
                  </a:lnTo>
                  <a:lnTo>
                    <a:pt x="159" y="306"/>
                  </a:lnTo>
                  <a:lnTo>
                    <a:pt x="147" y="306"/>
                  </a:lnTo>
                  <a:lnTo>
                    <a:pt x="134" y="304"/>
                  </a:lnTo>
                  <a:lnTo>
                    <a:pt x="122" y="302"/>
                  </a:lnTo>
                  <a:lnTo>
                    <a:pt x="111" y="300"/>
                  </a:lnTo>
                  <a:lnTo>
                    <a:pt x="99" y="298"/>
                  </a:lnTo>
                  <a:lnTo>
                    <a:pt x="88" y="294"/>
                  </a:lnTo>
                  <a:lnTo>
                    <a:pt x="78" y="290"/>
                  </a:lnTo>
                  <a:lnTo>
                    <a:pt x="59" y="275"/>
                  </a:lnTo>
                  <a:lnTo>
                    <a:pt x="46" y="250"/>
                  </a:lnTo>
                  <a:lnTo>
                    <a:pt x="37" y="219"/>
                  </a:lnTo>
                  <a:lnTo>
                    <a:pt x="30" y="175"/>
                  </a:lnTo>
                  <a:lnTo>
                    <a:pt x="28" y="160"/>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32" name="Freeform 92"/>
            <p:cNvSpPr>
              <a:spLocks/>
            </p:cNvSpPr>
            <p:nvPr/>
          </p:nvSpPr>
          <p:spPr bwMode="auto">
            <a:xfrm>
              <a:off x="538"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Lst>
              <a:ahLst/>
              <a:cxnLst>
                <a:cxn ang="0">
                  <a:pos x="T0" y="T1"/>
                </a:cxn>
                <a:cxn ang="0">
                  <a:pos x="T2" y="T3"/>
                </a:cxn>
                <a:cxn ang="0">
                  <a:pos x="T4" y="T5"/>
                </a:cxn>
                <a:cxn ang="0">
                  <a:pos x="T6" y="T7"/>
                </a:cxn>
                <a:cxn ang="0">
                  <a:pos x="T8" y="T9"/>
                </a:cxn>
              </a:cxnLst>
              <a:rect l="0" t="0" r="r" b="b"/>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33" name="Freeform 93"/>
            <p:cNvSpPr>
              <a:spLocks/>
            </p:cNvSpPr>
            <p:nvPr/>
          </p:nvSpPr>
          <p:spPr bwMode="auto">
            <a:xfrm flipH="1">
              <a:off x="784"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Lst>
              <a:ahLst/>
              <a:cxnLst>
                <a:cxn ang="0">
                  <a:pos x="T0" y="T1"/>
                </a:cxn>
                <a:cxn ang="0">
                  <a:pos x="T2" y="T3"/>
                </a:cxn>
                <a:cxn ang="0">
                  <a:pos x="T4" y="T5"/>
                </a:cxn>
                <a:cxn ang="0">
                  <a:pos x="T6" y="T7"/>
                </a:cxn>
                <a:cxn ang="0">
                  <a:pos x="T8" y="T9"/>
                </a:cxn>
              </a:cxnLst>
              <a:rect l="0" t="0" r="r" b="b"/>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34" name="Line 94"/>
            <p:cNvSpPr>
              <a:spLocks noChangeShapeType="1"/>
            </p:cNvSpPr>
            <p:nvPr/>
          </p:nvSpPr>
          <p:spPr bwMode="auto">
            <a:xfrm>
              <a:off x="680" y="3164"/>
              <a:ext cx="232" cy="0"/>
            </a:xfrm>
            <a:prstGeom prst="line">
              <a:avLst/>
            </a:prstGeom>
            <a:noFill/>
            <a:ln w="28575">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35" name="Freeform 95"/>
            <p:cNvSpPr>
              <a:spLocks/>
            </p:cNvSpPr>
            <p:nvPr/>
          </p:nvSpPr>
          <p:spPr bwMode="auto">
            <a:xfrm>
              <a:off x="779" y="3158"/>
              <a:ext cx="67" cy="147"/>
            </a:xfrm>
            <a:custGeom>
              <a:avLst/>
              <a:gdLst>
                <a:gd name="T0" fmla="*/ 67 w 67"/>
                <a:gd name="T1" fmla="*/ 0 h 147"/>
                <a:gd name="T2" fmla="*/ 17 w 67"/>
                <a:gd name="T3" fmla="*/ 147 h 147"/>
                <a:gd name="T4" fmla="*/ 0 w 67"/>
                <a:gd name="T5" fmla="*/ 147 h 147"/>
                <a:gd name="T6" fmla="*/ 51 w 67"/>
                <a:gd name="T7" fmla="*/ 1 h 147"/>
                <a:gd name="T8" fmla="*/ 67 w 67"/>
                <a:gd name="T9" fmla="*/ 0 h 147"/>
              </a:gdLst>
              <a:ahLst/>
              <a:cxnLst>
                <a:cxn ang="0">
                  <a:pos x="T0" y="T1"/>
                </a:cxn>
                <a:cxn ang="0">
                  <a:pos x="T2" y="T3"/>
                </a:cxn>
                <a:cxn ang="0">
                  <a:pos x="T4" y="T5"/>
                </a:cxn>
                <a:cxn ang="0">
                  <a:pos x="T6" y="T7"/>
                </a:cxn>
                <a:cxn ang="0">
                  <a:pos x="T8" y="T9"/>
                </a:cxn>
              </a:cxnLst>
              <a:rect l="0" t="0" r="r" b="b"/>
              <a:pathLst>
                <a:path w="67" h="147">
                  <a:moveTo>
                    <a:pt x="67" y="0"/>
                  </a:moveTo>
                  <a:lnTo>
                    <a:pt x="17" y="147"/>
                  </a:lnTo>
                  <a:lnTo>
                    <a:pt x="0" y="147"/>
                  </a:lnTo>
                  <a:lnTo>
                    <a:pt x="51" y="1"/>
                  </a:lnTo>
                  <a:lnTo>
                    <a:pt x="67" y="0"/>
                  </a:lnTo>
                  <a:close/>
                </a:path>
              </a:pathLst>
            </a:custGeom>
            <a:solidFill>
              <a:srgbClr val="00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36" name="Freeform 96"/>
            <p:cNvSpPr>
              <a:spLocks/>
            </p:cNvSpPr>
            <p:nvPr/>
          </p:nvSpPr>
          <p:spPr bwMode="auto">
            <a:xfrm flipH="1">
              <a:off x="762" y="2956"/>
              <a:ext cx="169" cy="182"/>
            </a:xfrm>
            <a:custGeom>
              <a:avLst/>
              <a:gdLst>
                <a:gd name="T0" fmla="*/ 151 w 169"/>
                <a:gd name="T1" fmla="*/ 88 h 182"/>
                <a:gd name="T2" fmla="*/ 99 w 169"/>
                <a:gd name="T3" fmla="*/ 26 h 182"/>
                <a:gd name="T4" fmla="*/ 92 w 169"/>
                <a:gd name="T5" fmla="*/ 28 h 182"/>
                <a:gd name="T6" fmla="*/ 86 w 169"/>
                <a:gd name="T7" fmla="*/ 32 h 182"/>
                <a:gd name="T8" fmla="*/ 80 w 169"/>
                <a:gd name="T9" fmla="*/ 36 h 182"/>
                <a:gd name="T10" fmla="*/ 76 w 169"/>
                <a:gd name="T11" fmla="*/ 40 h 182"/>
                <a:gd name="T12" fmla="*/ 71 w 169"/>
                <a:gd name="T13" fmla="*/ 44 h 182"/>
                <a:gd name="T14" fmla="*/ 63 w 169"/>
                <a:gd name="T15" fmla="*/ 48 h 182"/>
                <a:gd name="T16" fmla="*/ 59 w 169"/>
                <a:gd name="T17" fmla="*/ 51 h 182"/>
                <a:gd name="T18" fmla="*/ 51 w 169"/>
                <a:gd name="T19" fmla="*/ 55 h 182"/>
                <a:gd name="T20" fmla="*/ 15 w 169"/>
                <a:gd name="T21" fmla="*/ 5 h 182"/>
                <a:gd name="T22" fmla="*/ 9 w 169"/>
                <a:gd name="T23" fmla="*/ 0 h 182"/>
                <a:gd name="T24" fmla="*/ 5 w 169"/>
                <a:gd name="T25" fmla="*/ 5 h 182"/>
                <a:gd name="T26" fmla="*/ 2 w 169"/>
                <a:gd name="T27" fmla="*/ 19 h 182"/>
                <a:gd name="T28" fmla="*/ 0 w 169"/>
                <a:gd name="T29" fmla="*/ 30 h 182"/>
                <a:gd name="T30" fmla="*/ 0 w 169"/>
                <a:gd name="T31" fmla="*/ 44 h 182"/>
                <a:gd name="T32" fmla="*/ 4 w 169"/>
                <a:gd name="T33" fmla="*/ 57 h 182"/>
                <a:gd name="T34" fmla="*/ 5 w 169"/>
                <a:gd name="T35" fmla="*/ 63 h 182"/>
                <a:gd name="T36" fmla="*/ 7 w 169"/>
                <a:gd name="T37" fmla="*/ 69 h 182"/>
                <a:gd name="T38" fmla="*/ 9 w 169"/>
                <a:gd name="T39" fmla="*/ 74 h 182"/>
                <a:gd name="T40" fmla="*/ 11 w 169"/>
                <a:gd name="T41" fmla="*/ 80 h 182"/>
                <a:gd name="T42" fmla="*/ 13 w 169"/>
                <a:gd name="T43" fmla="*/ 86 h 182"/>
                <a:gd name="T44" fmla="*/ 17 w 169"/>
                <a:gd name="T45" fmla="*/ 90 h 182"/>
                <a:gd name="T46" fmla="*/ 21 w 169"/>
                <a:gd name="T47" fmla="*/ 94 h 182"/>
                <a:gd name="T48" fmla="*/ 23 w 169"/>
                <a:gd name="T49" fmla="*/ 99 h 182"/>
                <a:gd name="T50" fmla="*/ 94 w 169"/>
                <a:gd name="T51" fmla="*/ 182 h 182"/>
                <a:gd name="T52" fmla="*/ 98 w 169"/>
                <a:gd name="T53" fmla="*/ 167 h 182"/>
                <a:gd name="T54" fmla="*/ 103 w 169"/>
                <a:gd name="T55" fmla="*/ 155 h 182"/>
                <a:gd name="T56" fmla="*/ 111 w 169"/>
                <a:gd name="T57" fmla="*/ 146 h 182"/>
                <a:gd name="T58" fmla="*/ 123 w 169"/>
                <a:gd name="T59" fmla="*/ 136 h 182"/>
                <a:gd name="T60" fmla="*/ 134 w 169"/>
                <a:gd name="T61" fmla="*/ 126 h 182"/>
                <a:gd name="T62" fmla="*/ 146 w 169"/>
                <a:gd name="T63" fmla="*/ 121 h 182"/>
                <a:gd name="T64" fmla="*/ 157 w 169"/>
                <a:gd name="T65" fmla="*/ 113 h 182"/>
                <a:gd name="T66" fmla="*/ 169 w 169"/>
                <a:gd name="T67" fmla="*/ 105 h 182"/>
                <a:gd name="T68" fmla="*/ 151 w 169"/>
                <a:gd name="T69" fmla="*/ 8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37" name="Freeform 97"/>
            <p:cNvSpPr>
              <a:spLocks/>
            </p:cNvSpPr>
            <p:nvPr/>
          </p:nvSpPr>
          <p:spPr bwMode="auto">
            <a:xfrm flipH="1">
              <a:off x="888" y="2977"/>
              <a:ext cx="33" cy="63"/>
            </a:xfrm>
            <a:custGeom>
              <a:avLst/>
              <a:gdLst>
                <a:gd name="T0" fmla="*/ 2 w 33"/>
                <a:gd name="T1" fmla="*/ 0 h 63"/>
                <a:gd name="T2" fmla="*/ 0 w 33"/>
                <a:gd name="T3" fmla="*/ 5 h 63"/>
                <a:gd name="T4" fmla="*/ 0 w 33"/>
                <a:gd name="T5" fmla="*/ 15 h 63"/>
                <a:gd name="T6" fmla="*/ 0 w 33"/>
                <a:gd name="T7" fmla="*/ 25 h 63"/>
                <a:gd name="T8" fmla="*/ 2 w 33"/>
                <a:gd name="T9" fmla="*/ 32 h 63"/>
                <a:gd name="T10" fmla="*/ 6 w 33"/>
                <a:gd name="T11" fmla="*/ 40 h 63"/>
                <a:gd name="T12" fmla="*/ 8 w 33"/>
                <a:gd name="T13" fmla="*/ 50 h 63"/>
                <a:gd name="T14" fmla="*/ 12 w 33"/>
                <a:gd name="T15" fmla="*/ 55 h 63"/>
                <a:gd name="T16" fmla="*/ 17 w 33"/>
                <a:gd name="T17" fmla="*/ 63 h 63"/>
                <a:gd name="T18" fmla="*/ 19 w 33"/>
                <a:gd name="T19" fmla="*/ 59 h 63"/>
                <a:gd name="T20" fmla="*/ 19 w 33"/>
                <a:gd name="T21" fmla="*/ 55 h 63"/>
                <a:gd name="T22" fmla="*/ 21 w 33"/>
                <a:gd name="T23" fmla="*/ 53 h 63"/>
                <a:gd name="T24" fmla="*/ 23 w 33"/>
                <a:gd name="T25" fmla="*/ 51 h 63"/>
                <a:gd name="T26" fmla="*/ 25 w 33"/>
                <a:gd name="T27" fmla="*/ 50 h 63"/>
                <a:gd name="T28" fmla="*/ 27 w 33"/>
                <a:gd name="T29" fmla="*/ 46 h 63"/>
                <a:gd name="T30" fmla="*/ 29 w 33"/>
                <a:gd name="T31" fmla="*/ 42 h 63"/>
                <a:gd name="T32" fmla="*/ 33 w 33"/>
                <a:gd name="T33" fmla="*/ 40 h 63"/>
                <a:gd name="T34" fmla="*/ 2 w 33"/>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8338" name="Freeform 98"/>
          <p:cNvSpPr>
            <a:spLocks/>
          </p:cNvSpPr>
          <p:nvPr/>
        </p:nvSpPr>
        <p:spPr bwMode="auto">
          <a:xfrm>
            <a:off x="2343150" y="1222310"/>
            <a:ext cx="1028700" cy="665163"/>
          </a:xfrm>
          <a:custGeom>
            <a:avLst/>
            <a:gdLst>
              <a:gd name="T0" fmla="*/ 745 w 768"/>
              <a:gd name="T1" fmla="*/ 387 h 387"/>
              <a:gd name="T2" fmla="*/ 749 w 768"/>
              <a:gd name="T3" fmla="*/ 385 h 387"/>
              <a:gd name="T4" fmla="*/ 752 w 768"/>
              <a:gd name="T5" fmla="*/ 384 h 387"/>
              <a:gd name="T6" fmla="*/ 758 w 768"/>
              <a:gd name="T7" fmla="*/ 383 h 387"/>
              <a:gd name="T8" fmla="*/ 761 w 768"/>
              <a:gd name="T9" fmla="*/ 380 h 387"/>
              <a:gd name="T10" fmla="*/ 763 w 768"/>
              <a:gd name="T11" fmla="*/ 377 h 387"/>
              <a:gd name="T12" fmla="*/ 766 w 768"/>
              <a:gd name="T13" fmla="*/ 373 h 387"/>
              <a:gd name="T14" fmla="*/ 766 w 768"/>
              <a:gd name="T15" fmla="*/ 368 h 387"/>
              <a:gd name="T16" fmla="*/ 768 w 768"/>
              <a:gd name="T17" fmla="*/ 364 h 387"/>
              <a:gd name="T18" fmla="*/ 768 w 768"/>
              <a:gd name="T19" fmla="*/ 23 h 387"/>
              <a:gd name="T20" fmla="*/ 766 w 768"/>
              <a:gd name="T21" fmla="*/ 19 h 387"/>
              <a:gd name="T22" fmla="*/ 766 w 768"/>
              <a:gd name="T23" fmla="*/ 13 h 387"/>
              <a:gd name="T24" fmla="*/ 765 w 768"/>
              <a:gd name="T25" fmla="*/ 10 h 387"/>
              <a:gd name="T26" fmla="*/ 761 w 768"/>
              <a:gd name="T27" fmla="*/ 6 h 387"/>
              <a:gd name="T28" fmla="*/ 759 w 768"/>
              <a:gd name="T29" fmla="*/ 3 h 387"/>
              <a:gd name="T30" fmla="*/ 754 w 768"/>
              <a:gd name="T31" fmla="*/ 0 h 387"/>
              <a:gd name="T32" fmla="*/ 19 w 768"/>
              <a:gd name="T33" fmla="*/ 0 h 387"/>
              <a:gd name="T34" fmla="*/ 13 w 768"/>
              <a:gd name="T35" fmla="*/ 2 h 387"/>
              <a:gd name="T36" fmla="*/ 9 w 768"/>
              <a:gd name="T37" fmla="*/ 5 h 387"/>
              <a:gd name="T38" fmla="*/ 6 w 768"/>
              <a:gd name="T39" fmla="*/ 7 h 387"/>
              <a:gd name="T40" fmla="*/ 3 w 768"/>
              <a:gd name="T41" fmla="*/ 10 h 387"/>
              <a:gd name="T42" fmla="*/ 2 w 768"/>
              <a:gd name="T43" fmla="*/ 13 h 387"/>
              <a:gd name="T44" fmla="*/ 0 w 768"/>
              <a:gd name="T45" fmla="*/ 19 h 387"/>
              <a:gd name="T46" fmla="*/ 0 w 768"/>
              <a:gd name="T47" fmla="*/ 23 h 387"/>
              <a:gd name="T48" fmla="*/ 0 w 768"/>
              <a:gd name="T49" fmla="*/ 364 h 387"/>
              <a:gd name="T50" fmla="*/ 0 w 768"/>
              <a:gd name="T51" fmla="*/ 368 h 387"/>
              <a:gd name="T52" fmla="*/ 2 w 768"/>
              <a:gd name="T53" fmla="*/ 373 h 387"/>
              <a:gd name="T54" fmla="*/ 3 w 768"/>
              <a:gd name="T55" fmla="*/ 378 h 387"/>
              <a:gd name="T56" fmla="*/ 6 w 768"/>
              <a:gd name="T57" fmla="*/ 381 h 387"/>
              <a:gd name="T58" fmla="*/ 9 w 768"/>
              <a:gd name="T59" fmla="*/ 383 h 387"/>
              <a:gd name="T60" fmla="*/ 13 w 768"/>
              <a:gd name="T61" fmla="*/ 384 h 387"/>
              <a:gd name="T62" fmla="*/ 19 w 768"/>
              <a:gd name="T63" fmla="*/ 385 h 387"/>
              <a:gd name="T64" fmla="*/ 745 w 768"/>
              <a:gd name="T65"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387">
                <a:moveTo>
                  <a:pt x="745" y="387"/>
                </a:moveTo>
                <a:lnTo>
                  <a:pt x="749" y="385"/>
                </a:lnTo>
                <a:lnTo>
                  <a:pt x="752" y="384"/>
                </a:lnTo>
                <a:lnTo>
                  <a:pt x="758" y="383"/>
                </a:lnTo>
                <a:lnTo>
                  <a:pt x="761" y="380"/>
                </a:lnTo>
                <a:lnTo>
                  <a:pt x="763" y="377"/>
                </a:lnTo>
                <a:lnTo>
                  <a:pt x="766" y="373"/>
                </a:lnTo>
                <a:lnTo>
                  <a:pt x="766" y="368"/>
                </a:lnTo>
                <a:lnTo>
                  <a:pt x="768" y="364"/>
                </a:lnTo>
                <a:lnTo>
                  <a:pt x="768" y="23"/>
                </a:lnTo>
                <a:lnTo>
                  <a:pt x="766" y="19"/>
                </a:lnTo>
                <a:lnTo>
                  <a:pt x="766" y="13"/>
                </a:lnTo>
                <a:lnTo>
                  <a:pt x="765" y="10"/>
                </a:lnTo>
                <a:lnTo>
                  <a:pt x="761" y="6"/>
                </a:lnTo>
                <a:lnTo>
                  <a:pt x="759" y="3"/>
                </a:lnTo>
                <a:lnTo>
                  <a:pt x="754" y="0"/>
                </a:lnTo>
                <a:lnTo>
                  <a:pt x="19" y="0"/>
                </a:lnTo>
                <a:lnTo>
                  <a:pt x="13" y="2"/>
                </a:lnTo>
                <a:lnTo>
                  <a:pt x="9" y="5"/>
                </a:lnTo>
                <a:lnTo>
                  <a:pt x="6" y="7"/>
                </a:lnTo>
                <a:lnTo>
                  <a:pt x="3" y="10"/>
                </a:lnTo>
                <a:lnTo>
                  <a:pt x="2" y="13"/>
                </a:lnTo>
                <a:lnTo>
                  <a:pt x="0" y="19"/>
                </a:lnTo>
                <a:lnTo>
                  <a:pt x="0" y="23"/>
                </a:lnTo>
                <a:lnTo>
                  <a:pt x="0" y="364"/>
                </a:lnTo>
                <a:lnTo>
                  <a:pt x="0" y="368"/>
                </a:lnTo>
                <a:lnTo>
                  <a:pt x="2" y="373"/>
                </a:lnTo>
                <a:lnTo>
                  <a:pt x="3" y="378"/>
                </a:lnTo>
                <a:lnTo>
                  <a:pt x="6" y="381"/>
                </a:lnTo>
                <a:lnTo>
                  <a:pt x="9" y="383"/>
                </a:lnTo>
                <a:lnTo>
                  <a:pt x="13" y="384"/>
                </a:lnTo>
                <a:lnTo>
                  <a:pt x="19" y="385"/>
                </a:lnTo>
                <a:lnTo>
                  <a:pt x="745" y="387"/>
                </a:lnTo>
                <a:close/>
              </a:path>
            </a:pathLst>
          </a:custGeom>
          <a:solidFill>
            <a:srgbClr val="DDDDDD"/>
          </a:solidFill>
          <a:ln w="9525">
            <a:solidFill>
              <a:srgbClr val="DDDDDD"/>
            </a:solidFill>
            <a:round/>
            <a:headEnd/>
            <a:tailEnd/>
          </a:ln>
        </p:spPr>
        <p:txBody>
          <a:bodyPr/>
          <a:lstStyle/>
          <a:p>
            <a:endParaRPr lang="zh-CN" altLang="en-US"/>
          </a:p>
        </p:txBody>
      </p:sp>
      <p:sp>
        <p:nvSpPr>
          <p:cNvPr id="138339" name="Freeform 99"/>
          <p:cNvSpPr>
            <a:spLocks/>
          </p:cNvSpPr>
          <p:nvPr/>
        </p:nvSpPr>
        <p:spPr bwMode="auto">
          <a:xfrm>
            <a:off x="2843213" y="1284223"/>
            <a:ext cx="422275" cy="690562"/>
          </a:xfrm>
          <a:custGeom>
            <a:avLst/>
            <a:gdLst>
              <a:gd name="T0" fmla="*/ 87 w 266"/>
              <a:gd name="T1" fmla="*/ 314 h 435"/>
              <a:gd name="T2" fmla="*/ 87 w 266"/>
              <a:gd name="T3" fmla="*/ 280 h 435"/>
              <a:gd name="T4" fmla="*/ 71 w 266"/>
              <a:gd name="T5" fmla="*/ 285 h 435"/>
              <a:gd name="T6" fmla="*/ 56 w 266"/>
              <a:gd name="T7" fmla="*/ 279 h 435"/>
              <a:gd name="T8" fmla="*/ 40 w 266"/>
              <a:gd name="T9" fmla="*/ 268 h 435"/>
              <a:gd name="T10" fmla="*/ 37 w 266"/>
              <a:gd name="T11" fmla="*/ 256 h 435"/>
              <a:gd name="T12" fmla="*/ 47 w 266"/>
              <a:gd name="T13" fmla="*/ 252 h 435"/>
              <a:gd name="T14" fmla="*/ 54 w 266"/>
              <a:gd name="T15" fmla="*/ 248 h 435"/>
              <a:gd name="T16" fmla="*/ 41 w 266"/>
              <a:gd name="T17" fmla="*/ 225 h 435"/>
              <a:gd name="T18" fmla="*/ 31 w 266"/>
              <a:gd name="T19" fmla="*/ 215 h 435"/>
              <a:gd name="T20" fmla="*/ 14 w 266"/>
              <a:gd name="T21" fmla="*/ 208 h 435"/>
              <a:gd name="T22" fmla="*/ 10 w 266"/>
              <a:gd name="T23" fmla="*/ 199 h 435"/>
              <a:gd name="T24" fmla="*/ 23 w 266"/>
              <a:gd name="T25" fmla="*/ 199 h 435"/>
              <a:gd name="T26" fmla="*/ 30 w 266"/>
              <a:gd name="T27" fmla="*/ 197 h 435"/>
              <a:gd name="T28" fmla="*/ 20 w 266"/>
              <a:gd name="T29" fmla="*/ 194 h 435"/>
              <a:gd name="T30" fmla="*/ 4 w 266"/>
              <a:gd name="T31" fmla="*/ 197 h 435"/>
              <a:gd name="T32" fmla="*/ 4 w 266"/>
              <a:gd name="T33" fmla="*/ 189 h 435"/>
              <a:gd name="T34" fmla="*/ 30 w 266"/>
              <a:gd name="T35" fmla="*/ 184 h 435"/>
              <a:gd name="T36" fmla="*/ 47 w 266"/>
              <a:gd name="T37" fmla="*/ 192 h 435"/>
              <a:gd name="T38" fmla="*/ 58 w 266"/>
              <a:gd name="T39" fmla="*/ 204 h 435"/>
              <a:gd name="T40" fmla="*/ 74 w 266"/>
              <a:gd name="T41" fmla="*/ 205 h 435"/>
              <a:gd name="T42" fmla="*/ 101 w 266"/>
              <a:gd name="T43" fmla="*/ 211 h 435"/>
              <a:gd name="T44" fmla="*/ 107 w 266"/>
              <a:gd name="T45" fmla="*/ 142 h 435"/>
              <a:gd name="T46" fmla="*/ 122 w 266"/>
              <a:gd name="T47" fmla="*/ 127 h 435"/>
              <a:gd name="T48" fmla="*/ 139 w 266"/>
              <a:gd name="T49" fmla="*/ 113 h 435"/>
              <a:gd name="T50" fmla="*/ 138 w 266"/>
              <a:gd name="T51" fmla="*/ 101 h 435"/>
              <a:gd name="T52" fmla="*/ 125 w 266"/>
              <a:gd name="T53" fmla="*/ 84 h 435"/>
              <a:gd name="T54" fmla="*/ 117 w 266"/>
              <a:gd name="T55" fmla="*/ 53 h 435"/>
              <a:gd name="T56" fmla="*/ 112 w 266"/>
              <a:gd name="T57" fmla="*/ 26 h 435"/>
              <a:gd name="T58" fmla="*/ 120 w 266"/>
              <a:gd name="T59" fmla="*/ 19 h 435"/>
              <a:gd name="T60" fmla="*/ 131 w 266"/>
              <a:gd name="T61" fmla="*/ 6 h 435"/>
              <a:gd name="T62" fmla="*/ 157 w 266"/>
              <a:gd name="T63" fmla="*/ 0 h 435"/>
              <a:gd name="T64" fmla="*/ 179 w 266"/>
              <a:gd name="T65" fmla="*/ 10 h 435"/>
              <a:gd name="T66" fmla="*/ 196 w 266"/>
              <a:gd name="T67" fmla="*/ 30 h 435"/>
              <a:gd name="T68" fmla="*/ 195 w 266"/>
              <a:gd name="T69" fmla="*/ 60 h 435"/>
              <a:gd name="T70" fmla="*/ 189 w 266"/>
              <a:gd name="T71" fmla="*/ 74 h 435"/>
              <a:gd name="T72" fmla="*/ 201 w 266"/>
              <a:gd name="T73" fmla="*/ 108 h 435"/>
              <a:gd name="T74" fmla="*/ 219 w 266"/>
              <a:gd name="T75" fmla="*/ 125 h 435"/>
              <a:gd name="T76" fmla="*/ 236 w 266"/>
              <a:gd name="T77" fmla="*/ 137 h 435"/>
              <a:gd name="T78" fmla="*/ 259 w 266"/>
              <a:gd name="T79" fmla="*/ 155 h 435"/>
              <a:gd name="T80" fmla="*/ 265 w 266"/>
              <a:gd name="T81" fmla="*/ 185 h 435"/>
              <a:gd name="T82" fmla="*/ 255 w 266"/>
              <a:gd name="T83" fmla="*/ 243 h 435"/>
              <a:gd name="T84" fmla="*/ 245 w 266"/>
              <a:gd name="T85" fmla="*/ 285 h 435"/>
              <a:gd name="T86" fmla="*/ 226 w 266"/>
              <a:gd name="T87" fmla="*/ 326 h 435"/>
              <a:gd name="T88" fmla="*/ 230 w 266"/>
              <a:gd name="T89" fmla="*/ 380 h 435"/>
              <a:gd name="T90" fmla="*/ 137 w 266"/>
              <a:gd name="T91" fmla="*/ 413 h 435"/>
              <a:gd name="T92" fmla="*/ 191 w 266"/>
              <a:gd name="T93" fmla="*/ 430 h 435"/>
              <a:gd name="T94" fmla="*/ 229 w 266"/>
              <a:gd name="T95" fmla="*/ 435 h 435"/>
              <a:gd name="T96" fmla="*/ 157 w 266"/>
              <a:gd name="T97" fmla="*/ 431 h 435"/>
              <a:gd name="T98" fmla="*/ 128 w 266"/>
              <a:gd name="T99" fmla="*/ 405 h 435"/>
              <a:gd name="T100" fmla="*/ 93 w 266"/>
              <a:gd name="T101" fmla="*/ 40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35">
                <a:moveTo>
                  <a:pt x="78" y="380"/>
                </a:moveTo>
                <a:lnTo>
                  <a:pt x="78" y="367"/>
                </a:lnTo>
                <a:lnTo>
                  <a:pt x="83" y="340"/>
                </a:lnTo>
                <a:lnTo>
                  <a:pt x="87" y="314"/>
                </a:lnTo>
                <a:lnTo>
                  <a:pt x="90" y="293"/>
                </a:lnTo>
                <a:lnTo>
                  <a:pt x="93" y="282"/>
                </a:lnTo>
                <a:lnTo>
                  <a:pt x="90" y="280"/>
                </a:lnTo>
                <a:lnTo>
                  <a:pt x="87" y="280"/>
                </a:lnTo>
                <a:lnTo>
                  <a:pt x="87" y="282"/>
                </a:lnTo>
                <a:lnTo>
                  <a:pt x="84" y="283"/>
                </a:lnTo>
                <a:lnTo>
                  <a:pt x="81" y="285"/>
                </a:lnTo>
                <a:lnTo>
                  <a:pt x="71" y="285"/>
                </a:lnTo>
                <a:lnTo>
                  <a:pt x="67" y="283"/>
                </a:lnTo>
                <a:lnTo>
                  <a:pt x="63" y="282"/>
                </a:lnTo>
                <a:lnTo>
                  <a:pt x="58" y="280"/>
                </a:lnTo>
                <a:lnTo>
                  <a:pt x="56" y="279"/>
                </a:lnTo>
                <a:lnTo>
                  <a:pt x="53" y="279"/>
                </a:lnTo>
                <a:lnTo>
                  <a:pt x="50" y="275"/>
                </a:lnTo>
                <a:lnTo>
                  <a:pt x="46" y="275"/>
                </a:lnTo>
                <a:lnTo>
                  <a:pt x="40" y="268"/>
                </a:lnTo>
                <a:lnTo>
                  <a:pt x="37" y="265"/>
                </a:lnTo>
                <a:lnTo>
                  <a:pt x="36" y="262"/>
                </a:lnTo>
                <a:lnTo>
                  <a:pt x="36" y="259"/>
                </a:lnTo>
                <a:lnTo>
                  <a:pt x="37" y="256"/>
                </a:lnTo>
                <a:lnTo>
                  <a:pt x="46" y="256"/>
                </a:lnTo>
                <a:lnTo>
                  <a:pt x="53" y="255"/>
                </a:lnTo>
                <a:lnTo>
                  <a:pt x="50" y="253"/>
                </a:lnTo>
                <a:lnTo>
                  <a:pt x="47" y="252"/>
                </a:lnTo>
                <a:lnTo>
                  <a:pt x="46" y="251"/>
                </a:lnTo>
                <a:lnTo>
                  <a:pt x="46" y="249"/>
                </a:lnTo>
                <a:lnTo>
                  <a:pt x="50" y="249"/>
                </a:lnTo>
                <a:lnTo>
                  <a:pt x="54" y="248"/>
                </a:lnTo>
                <a:lnTo>
                  <a:pt x="43" y="239"/>
                </a:lnTo>
                <a:lnTo>
                  <a:pt x="44" y="235"/>
                </a:lnTo>
                <a:lnTo>
                  <a:pt x="41" y="231"/>
                </a:lnTo>
                <a:lnTo>
                  <a:pt x="41" y="225"/>
                </a:lnTo>
                <a:lnTo>
                  <a:pt x="41" y="222"/>
                </a:lnTo>
                <a:lnTo>
                  <a:pt x="40" y="219"/>
                </a:lnTo>
                <a:lnTo>
                  <a:pt x="36" y="218"/>
                </a:lnTo>
                <a:lnTo>
                  <a:pt x="31" y="215"/>
                </a:lnTo>
                <a:lnTo>
                  <a:pt x="27" y="214"/>
                </a:lnTo>
                <a:lnTo>
                  <a:pt x="24" y="212"/>
                </a:lnTo>
                <a:lnTo>
                  <a:pt x="20" y="211"/>
                </a:lnTo>
                <a:lnTo>
                  <a:pt x="14" y="208"/>
                </a:lnTo>
                <a:lnTo>
                  <a:pt x="9" y="208"/>
                </a:lnTo>
                <a:lnTo>
                  <a:pt x="6" y="204"/>
                </a:lnTo>
                <a:lnTo>
                  <a:pt x="6" y="201"/>
                </a:lnTo>
                <a:lnTo>
                  <a:pt x="10" y="199"/>
                </a:lnTo>
                <a:lnTo>
                  <a:pt x="14" y="199"/>
                </a:lnTo>
                <a:lnTo>
                  <a:pt x="17" y="199"/>
                </a:lnTo>
                <a:lnTo>
                  <a:pt x="22" y="199"/>
                </a:lnTo>
                <a:lnTo>
                  <a:pt x="23" y="199"/>
                </a:lnTo>
                <a:lnTo>
                  <a:pt x="27" y="201"/>
                </a:lnTo>
                <a:lnTo>
                  <a:pt x="29" y="201"/>
                </a:lnTo>
                <a:lnTo>
                  <a:pt x="30" y="199"/>
                </a:lnTo>
                <a:lnTo>
                  <a:pt x="30" y="197"/>
                </a:lnTo>
                <a:lnTo>
                  <a:pt x="30" y="195"/>
                </a:lnTo>
                <a:lnTo>
                  <a:pt x="27" y="192"/>
                </a:lnTo>
                <a:lnTo>
                  <a:pt x="24" y="192"/>
                </a:lnTo>
                <a:lnTo>
                  <a:pt x="20" y="194"/>
                </a:lnTo>
                <a:lnTo>
                  <a:pt x="14" y="195"/>
                </a:lnTo>
                <a:lnTo>
                  <a:pt x="10" y="197"/>
                </a:lnTo>
                <a:lnTo>
                  <a:pt x="9" y="197"/>
                </a:lnTo>
                <a:lnTo>
                  <a:pt x="4" y="197"/>
                </a:lnTo>
                <a:lnTo>
                  <a:pt x="3" y="195"/>
                </a:lnTo>
                <a:lnTo>
                  <a:pt x="2" y="195"/>
                </a:lnTo>
                <a:lnTo>
                  <a:pt x="0" y="194"/>
                </a:lnTo>
                <a:lnTo>
                  <a:pt x="4" y="189"/>
                </a:lnTo>
                <a:lnTo>
                  <a:pt x="10" y="185"/>
                </a:lnTo>
                <a:lnTo>
                  <a:pt x="19" y="184"/>
                </a:lnTo>
                <a:lnTo>
                  <a:pt x="24" y="184"/>
                </a:lnTo>
                <a:lnTo>
                  <a:pt x="30" y="184"/>
                </a:lnTo>
                <a:lnTo>
                  <a:pt x="36" y="184"/>
                </a:lnTo>
                <a:lnTo>
                  <a:pt x="40" y="185"/>
                </a:lnTo>
                <a:lnTo>
                  <a:pt x="43" y="188"/>
                </a:lnTo>
                <a:lnTo>
                  <a:pt x="47" y="192"/>
                </a:lnTo>
                <a:lnTo>
                  <a:pt x="50" y="195"/>
                </a:lnTo>
                <a:lnTo>
                  <a:pt x="50" y="198"/>
                </a:lnTo>
                <a:lnTo>
                  <a:pt x="54" y="202"/>
                </a:lnTo>
                <a:lnTo>
                  <a:pt x="58" y="204"/>
                </a:lnTo>
                <a:lnTo>
                  <a:pt x="61" y="202"/>
                </a:lnTo>
                <a:lnTo>
                  <a:pt x="66" y="202"/>
                </a:lnTo>
                <a:lnTo>
                  <a:pt x="70" y="204"/>
                </a:lnTo>
                <a:lnTo>
                  <a:pt x="74" y="205"/>
                </a:lnTo>
                <a:lnTo>
                  <a:pt x="78" y="208"/>
                </a:lnTo>
                <a:lnTo>
                  <a:pt x="87" y="211"/>
                </a:lnTo>
                <a:lnTo>
                  <a:pt x="94" y="212"/>
                </a:lnTo>
                <a:lnTo>
                  <a:pt x="101" y="211"/>
                </a:lnTo>
                <a:lnTo>
                  <a:pt x="103" y="211"/>
                </a:lnTo>
                <a:lnTo>
                  <a:pt x="103" y="192"/>
                </a:lnTo>
                <a:lnTo>
                  <a:pt x="105" y="165"/>
                </a:lnTo>
                <a:lnTo>
                  <a:pt x="107" y="142"/>
                </a:lnTo>
                <a:lnTo>
                  <a:pt x="112" y="134"/>
                </a:lnTo>
                <a:lnTo>
                  <a:pt x="115" y="131"/>
                </a:lnTo>
                <a:lnTo>
                  <a:pt x="118" y="130"/>
                </a:lnTo>
                <a:lnTo>
                  <a:pt x="122" y="127"/>
                </a:lnTo>
                <a:lnTo>
                  <a:pt x="128" y="124"/>
                </a:lnTo>
                <a:lnTo>
                  <a:pt x="132" y="120"/>
                </a:lnTo>
                <a:lnTo>
                  <a:pt x="137" y="115"/>
                </a:lnTo>
                <a:lnTo>
                  <a:pt x="139" y="113"/>
                </a:lnTo>
                <a:lnTo>
                  <a:pt x="139" y="107"/>
                </a:lnTo>
                <a:lnTo>
                  <a:pt x="139" y="106"/>
                </a:lnTo>
                <a:lnTo>
                  <a:pt x="139" y="103"/>
                </a:lnTo>
                <a:lnTo>
                  <a:pt x="138" y="101"/>
                </a:lnTo>
                <a:lnTo>
                  <a:pt x="137" y="98"/>
                </a:lnTo>
                <a:lnTo>
                  <a:pt x="134" y="97"/>
                </a:lnTo>
                <a:lnTo>
                  <a:pt x="130" y="90"/>
                </a:lnTo>
                <a:lnTo>
                  <a:pt x="125" y="84"/>
                </a:lnTo>
                <a:lnTo>
                  <a:pt x="120" y="67"/>
                </a:lnTo>
                <a:lnTo>
                  <a:pt x="118" y="61"/>
                </a:lnTo>
                <a:lnTo>
                  <a:pt x="117" y="56"/>
                </a:lnTo>
                <a:lnTo>
                  <a:pt x="117" y="53"/>
                </a:lnTo>
                <a:lnTo>
                  <a:pt x="112" y="44"/>
                </a:lnTo>
                <a:lnTo>
                  <a:pt x="112" y="36"/>
                </a:lnTo>
                <a:lnTo>
                  <a:pt x="112" y="30"/>
                </a:lnTo>
                <a:lnTo>
                  <a:pt x="112" y="26"/>
                </a:lnTo>
                <a:lnTo>
                  <a:pt x="114" y="23"/>
                </a:lnTo>
                <a:lnTo>
                  <a:pt x="117" y="20"/>
                </a:lnTo>
                <a:lnTo>
                  <a:pt x="121" y="22"/>
                </a:lnTo>
                <a:lnTo>
                  <a:pt x="120" y="19"/>
                </a:lnTo>
                <a:lnTo>
                  <a:pt x="121" y="15"/>
                </a:lnTo>
                <a:lnTo>
                  <a:pt x="122" y="12"/>
                </a:lnTo>
                <a:lnTo>
                  <a:pt x="127" y="7"/>
                </a:lnTo>
                <a:lnTo>
                  <a:pt x="131" y="6"/>
                </a:lnTo>
                <a:lnTo>
                  <a:pt x="137" y="2"/>
                </a:lnTo>
                <a:lnTo>
                  <a:pt x="144" y="0"/>
                </a:lnTo>
                <a:lnTo>
                  <a:pt x="149" y="0"/>
                </a:lnTo>
                <a:lnTo>
                  <a:pt x="157" y="0"/>
                </a:lnTo>
                <a:lnTo>
                  <a:pt x="164" y="2"/>
                </a:lnTo>
                <a:lnTo>
                  <a:pt x="169" y="3"/>
                </a:lnTo>
                <a:lnTo>
                  <a:pt x="174" y="6"/>
                </a:lnTo>
                <a:lnTo>
                  <a:pt x="179" y="10"/>
                </a:lnTo>
                <a:lnTo>
                  <a:pt x="185" y="15"/>
                </a:lnTo>
                <a:lnTo>
                  <a:pt x="189" y="19"/>
                </a:lnTo>
                <a:lnTo>
                  <a:pt x="192" y="23"/>
                </a:lnTo>
                <a:lnTo>
                  <a:pt x="196" y="30"/>
                </a:lnTo>
                <a:lnTo>
                  <a:pt x="198" y="43"/>
                </a:lnTo>
                <a:lnTo>
                  <a:pt x="196" y="52"/>
                </a:lnTo>
                <a:lnTo>
                  <a:pt x="196" y="56"/>
                </a:lnTo>
                <a:lnTo>
                  <a:pt x="195" y="60"/>
                </a:lnTo>
                <a:lnTo>
                  <a:pt x="195" y="64"/>
                </a:lnTo>
                <a:lnTo>
                  <a:pt x="192" y="67"/>
                </a:lnTo>
                <a:lnTo>
                  <a:pt x="191" y="71"/>
                </a:lnTo>
                <a:lnTo>
                  <a:pt x="189" y="74"/>
                </a:lnTo>
                <a:lnTo>
                  <a:pt x="189" y="81"/>
                </a:lnTo>
                <a:lnTo>
                  <a:pt x="188" y="88"/>
                </a:lnTo>
                <a:lnTo>
                  <a:pt x="196" y="106"/>
                </a:lnTo>
                <a:lnTo>
                  <a:pt x="201" y="108"/>
                </a:lnTo>
                <a:lnTo>
                  <a:pt x="206" y="114"/>
                </a:lnTo>
                <a:lnTo>
                  <a:pt x="213" y="120"/>
                </a:lnTo>
                <a:lnTo>
                  <a:pt x="216" y="121"/>
                </a:lnTo>
                <a:lnTo>
                  <a:pt x="219" y="125"/>
                </a:lnTo>
                <a:lnTo>
                  <a:pt x="223" y="127"/>
                </a:lnTo>
                <a:lnTo>
                  <a:pt x="226" y="130"/>
                </a:lnTo>
                <a:lnTo>
                  <a:pt x="230" y="134"/>
                </a:lnTo>
                <a:lnTo>
                  <a:pt x="236" y="137"/>
                </a:lnTo>
                <a:lnTo>
                  <a:pt x="239" y="140"/>
                </a:lnTo>
                <a:lnTo>
                  <a:pt x="243" y="142"/>
                </a:lnTo>
                <a:lnTo>
                  <a:pt x="250" y="148"/>
                </a:lnTo>
                <a:lnTo>
                  <a:pt x="259" y="155"/>
                </a:lnTo>
                <a:lnTo>
                  <a:pt x="263" y="161"/>
                </a:lnTo>
                <a:lnTo>
                  <a:pt x="265" y="168"/>
                </a:lnTo>
                <a:lnTo>
                  <a:pt x="266" y="175"/>
                </a:lnTo>
                <a:lnTo>
                  <a:pt x="265" y="185"/>
                </a:lnTo>
                <a:lnTo>
                  <a:pt x="263" y="199"/>
                </a:lnTo>
                <a:lnTo>
                  <a:pt x="259" y="215"/>
                </a:lnTo>
                <a:lnTo>
                  <a:pt x="256" y="231"/>
                </a:lnTo>
                <a:lnTo>
                  <a:pt x="255" y="243"/>
                </a:lnTo>
                <a:lnTo>
                  <a:pt x="253" y="256"/>
                </a:lnTo>
                <a:lnTo>
                  <a:pt x="252" y="266"/>
                </a:lnTo>
                <a:lnTo>
                  <a:pt x="249" y="276"/>
                </a:lnTo>
                <a:lnTo>
                  <a:pt x="245" y="285"/>
                </a:lnTo>
                <a:lnTo>
                  <a:pt x="238" y="293"/>
                </a:lnTo>
                <a:lnTo>
                  <a:pt x="228" y="302"/>
                </a:lnTo>
                <a:lnTo>
                  <a:pt x="226" y="303"/>
                </a:lnTo>
                <a:lnTo>
                  <a:pt x="226" y="326"/>
                </a:lnTo>
                <a:lnTo>
                  <a:pt x="226" y="349"/>
                </a:lnTo>
                <a:lnTo>
                  <a:pt x="230" y="370"/>
                </a:lnTo>
                <a:lnTo>
                  <a:pt x="230" y="376"/>
                </a:lnTo>
                <a:lnTo>
                  <a:pt x="230" y="380"/>
                </a:lnTo>
                <a:lnTo>
                  <a:pt x="121" y="380"/>
                </a:lnTo>
                <a:lnTo>
                  <a:pt x="124" y="393"/>
                </a:lnTo>
                <a:lnTo>
                  <a:pt x="130" y="403"/>
                </a:lnTo>
                <a:lnTo>
                  <a:pt x="137" y="413"/>
                </a:lnTo>
                <a:lnTo>
                  <a:pt x="144" y="421"/>
                </a:lnTo>
                <a:lnTo>
                  <a:pt x="152" y="425"/>
                </a:lnTo>
                <a:lnTo>
                  <a:pt x="158" y="430"/>
                </a:lnTo>
                <a:lnTo>
                  <a:pt x="191" y="430"/>
                </a:lnTo>
                <a:lnTo>
                  <a:pt x="203" y="431"/>
                </a:lnTo>
                <a:lnTo>
                  <a:pt x="218" y="432"/>
                </a:lnTo>
                <a:lnTo>
                  <a:pt x="230" y="432"/>
                </a:lnTo>
                <a:lnTo>
                  <a:pt x="229" y="435"/>
                </a:lnTo>
                <a:lnTo>
                  <a:pt x="218" y="435"/>
                </a:lnTo>
                <a:lnTo>
                  <a:pt x="208" y="434"/>
                </a:lnTo>
                <a:lnTo>
                  <a:pt x="191" y="431"/>
                </a:lnTo>
                <a:lnTo>
                  <a:pt x="157" y="431"/>
                </a:lnTo>
                <a:lnTo>
                  <a:pt x="149" y="427"/>
                </a:lnTo>
                <a:lnTo>
                  <a:pt x="141" y="422"/>
                </a:lnTo>
                <a:lnTo>
                  <a:pt x="134" y="415"/>
                </a:lnTo>
                <a:lnTo>
                  <a:pt x="128" y="405"/>
                </a:lnTo>
                <a:lnTo>
                  <a:pt x="122" y="394"/>
                </a:lnTo>
                <a:lnTo>
                  <a:pt x="115" y="380"/>
                </a:lnTo>
                <a:lnTo>
                  <a:pt x="93" y="380"/>
                </a:lnTo>
                <a:lnTo>
                  <a:pt x="93" y="407"/>
                </a:lnTo>
                <a:lnTo>
                  <a:pt x="93" y="407"/>
                </a:lnTo>
                <a:lnTo>
                  <a:pt x="91" y="380"/>
                </a:lnTo>
                <a:lnTo>
                  <a:pt x="78" y="3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0" name="Freeform 100"/>
          <p:cNvSpPr>
            <a:spLocks/>
          </p:cNvSpPr>
          <p:nvPr/>
        </p:nvSpPr>
        <p:spPr bwMode="auto">
          <a:xfrm>
            <a:off x="2960688" y="1728723"/>
            <a:ext cx="41275" cy="223837"/>
          </a:xfrm>
          <a:custGeom>
            <a:avLst/>
            <a:gdLst>
              <a:gd name="T0" fmla="*/ 23 w 26"/>
              <a:gd name="T1" fmla="*/ 5 h 141"/>
              <a:gd name="T2" fmla="*/ 23 w 26"/>
              <a:gd name="T3" fmla="*/ 0 h 141"/>
              <a:gd name="T4" fmla="*/ 19 w 26"/>
              <a:gd name="T5" fmla="*/ 2 h 141"/>
              <a:gd name="T6" fmla="*/ 16 w 26"/>
              <a:gd name="T7" fmla="*/ 13 h 141"/>
              <a:gd name="T8" fmla="*/ 13 w 26"/>
              <a:gd name="T9" fmla="*/ 34 h 141"/>
              <a:gd name="T10" fmla="*/ 9 w 26"/>
              <a:gd name="T11" fmla="*/ 60 h 141"/>
              <a:gd name="T12" fmla="*/ 4 w 26"/>
              <a:gd name="T13" fmla="*/ 87 h 141"/>
              <a:gd name="T14" fmla="*/ 4 w 26"/>
              <a:gd name="T15" fmla="*/ 100 h 141"/>
              <a:gd name="T16" fmla="*/ 3 w 26"/>
              <a:gd name="T17" fmla="*/ 103 h 141"/>
              <a:gd name="T18" fmla="*/ 2 w 26"/>
              <a:gd name="T19" fmla="*/ 111 h 141"/>
              <a:gd name="T20" fmla="*/ 0 w 26"/>
              <a:gd name="T21" fmla="*/ 131 h 141"/>
              <a:gd name="T22" fmla="*/ 3 w 26"/>
              <a:gd name="T23" fmla="*/ 141 h 141"/>
              <a:gd name="T24" fmla="*/ 10 w 26"/>
              <a:gd name="T25" fmla="*/ 137 h 141"/>
              <a:gd name="T26" fmla="*/ 19 w 26"/>
              <a:gd name="T27" fmla="*/ 127 h 141"/>
              <a:gd name="T28" fmla="*/ 19 w 26"/>
              <a:gd name="T29" fmla="*/ 94 h 141"/>
              <a:gd name="T30" fmla="*/ 20 w 26"/>
              <a:gd name="T31" fmla="*/ 63 h 141"/>
              <a:gd name="T32" fmla="*/ 21 w 26"/>
              <a:gd name="T33" fmla="*/ 39 h 141"/>
              <a:gd name="T34" fmla="*/ 24 w 26"/>
              <a:gd name="T35" fmla="*/ 23 h 141"/>
              <a:gd name="T36" fmla="*/ 26 w 26"/>
              <a:gd name="T37" fmla="*/ 12 h 141"/>
              <a:gd name="T38" fmla="*/ 26 w 26"/>
              <a:gd name="T39" fmla="*/ 7 h 141"/>
              <a:gd name="T40" fmla="*/ 23 w 26"/>
              <a:gd name="T41" fmla="*/ 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141">
                <a:moveTo>
                  <a:pt x="23" y="5"/>
                </a:moveTo>
                <a:lnTo>
                  <a:pt x="23" y="0"/>
                </a:lnTo>
                <a:lnTo>
                  <a:pt x="19" y="2"/>
                </a:lnTo>
                <a:lnTo>
                  <a:pt x="16" y="13"/>
                </a:lnTo>
                <a:lnTo>
                  <a:pt x="13" y="34"/>
                </a:lnTo>
                <a:lnTo>
                  <a:pt x="9" y="60"/>
                </a:lnTo>
                <a:lnTo>
                  <a:pt x="4" y="87"/>
                </a:lnTo>
                <a:lnTo>
                  <a:pt x="4" y="100"/>
                </a:lnTo>
                <a:lnTo>
                  <a:pt x="3" y="103"/>
                </a:lnTo>
                <a:lnTo>
                  <a:pt x="2" y="111"/>
                </a:lnTo>
                <a:lnTo>
                  <a:pt x="0" y="131"/>
                </a:lnTo>
                <a:lnTo>
                  <a:pt x="3" y="141"/>
                </a:lnTo>
                <a:lnTo>
                  <a:pt x="10" y="137"/>
                </a:lnTo>
                <a:lnTo>
                  <a:pt x="19" y="127"/>
                </a:lnTo>
                <a:lnTo>
                  <a:pt x="19" y="94"/>
                </a:lnTo>
                <a:lnTo>
                  <a:pt x="20" y="63"/>
                </a:lnTo>
                <a:lnTo>
                  <a:pt x="21" y="39"/>
                </a:lnTo>
                <a:lnTo>
                  <a:pt x="24" y="23"/>
                </a:lnTo>
                <a:lnTo>
                  <a:pt x="26" y="12"/>
                </a:lnTo>
                <a:lnTo>
                  <a:pt x="26" y="7"/>
                </a:lnTo>
                <a:lnTo>
                  <a:pt x="23"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1" name="Freeform 101"/>
          <p:cNvSpPr>
            <a:spLocks/>
          </p:cNvSpPr>
          <p:nvPr/>
        </p:nvSpPr>
        <p:spPr bwMode="auto">
          <a:xfrm>
            <a:off x="3014663" y="1519173"/>
            <a:ext cx="250825" cy="246062"/>
          </a:xfrm>
          <a:custGeom>
            <a:avLst/>
            <a:gdLst>
              <a:gd name="T0" fmla="*/ 137 w 158"/>
              <a:gd name="T1" fmla="*/ 0 h 155"/>
              <a:gd name="T2" fmla="*/ 130 w 158"/>
              <a:gd name="T3" fmla="*/ 2 h 155"/>
              <a:gd name="T4" fmla="*/ 121 w 158"/>
              <a:gd name="T5" fmla="*/ 10 h 155"/>
              <a:gd name="T6" fmla="*/ 118 w 158"/>
              <a:gd name="T7" fmla="*/ 14 h 155"/>
              <a:gd name="T8" fmla="*/ 107 w 158"/>
              <a:gd name="T9" fmla="*/ 30 h 155"/>
              <a:gd name="T10" fmla="*/ 95 w 158"/>
              <a:gd name="T11" fmla="*/ 51 h 155"/>
              <a:gd name="T12" fmla="*/ 87 w 158"/>
              <a:gd name="T13" fmla="*/ 71 h 155"/>
              <a:gd name="T14" fmla="*/ 84 w 158"/>
              <a:gd name="T15" fmla="*/ 87 h 155"/>
              <a:gd name="T16" fmla="*/ 83 w 158"/>
              <a:gd name="T17" fmla="*/ 101 h 155"/>
              <a:gd name="T18" fmla="*/ 71 w 158"/>
              <a:gd name="T19" fmla="*/ 107 h 155"/>
              <a:gd name="T20" fmla="*/ 66 w 158"/>
              <a:gd name="T21" fmla="*/ 108 h 155"/>
              <a:gd name="T22" fmla="*/ 51 w 158"/>
              <a:gd name="T23" fmla="*/ 108 h 155"/>
              <a:gd name="T24" fmla="*/ 41 w 158"/>
              <a:gd name="T25" fmla="*/ 110 h 155"/>
              <a:gd name="T26" fmla="*/ 2 w 158"/>
              <a:gd name="T27" fmla="*/ 112 h 155"/>
              <a:gd name="T28" fmla="*/ 0 w 158"/>
              <a:gd name="T29" fmla="*/ 134 h 155"/>
              <a:gd name="T30" fmla="*/ 2 w 158"/>
              <a:gd name="T31" fmla="*/ 145 h 155"/>
              <a:gd name="T32" fmla="*/ 9 w 158"/>
              <a:gd name="T33" fmla="*/ 147 h 155"/>
              <a:gd name="T34" fmla="*/ 17 w 158"/>
              <a:gd name="T35" fmla="*/ 148 h 155"/>
              <a:gd name="T36" fmla="*/ 40 w 158"/>
              <a:gd name="T37" fmla="*/ 148 h 155"/>
              <a:gd name="T38" fmla="*/ 49 w 158"/>
              <a:gd name="T39" fmla="*/ 149 h 155"/>
              <a:gd name="T40" fmla="*/ 57 w 158"/>
              <a:gd name="T41" fmla="*/ 152 h 155"/>
              <a:gd name="T42" fmla="*/ 63 w 158"/>
              <a:gd name="T43" fmla="*/ 154 h 155"/>
              <a:gd name="T44" fmla="*/ 73 w 158"/>
              <a:gd name="T45" fmla="*/ 154 h 155"/>
              <a:gd name="T46" fmla="*/ 87 w 158"/>
              <a:gd name="T47" fmla="*/ 155 h 155"/>
              <a:gd name="T48" fmla="*/ 105 w 158"/>
              <a:gd name="T49" fmla="*/ 155 h 155"/>
              <a:gd name="T50" fmla="*/ 115 w 158"/>
              <a:gd name="T51" fmla="*/ 152 h 155"/>
              <a:gd name="T52" fmla="*/ 120 w 158"/>
              <a:gd name="T53" fmla="*/ 154 h 155"/>
              <a:gd name="T54" fmla="*/ 137 w 158"/>
              <a:gd name="T55" fmla="*/ 137 h 155"/>
              <a:gd name="T56" fmla="*/ 144 w 158"/>
              <a:gd name="T57" fmla="*/ 118 h 155"/>
              <a:gd name="T58" fmla="*/ 147 w 158"/>
              <a:gd name="T59" fmla="*/ 95 h 155"/>
              <a:gd name="T60" fmla="*/ 151 w 158"/>
              <a:gd name="T61" fmla="*/ 67 h 155"/>
              <a:gd name="T62" fmla="*/ 157 w 158"/>
              <a:gd name="T63" fmla="*/ 37 h 155"/>
              <a:gd name="T64" fmla="*/ 157 w 158"/>
              <a:gd name="T65" fmla="*/ 20 h 155"/>
              <a:gd name="T66" fmla="*/ 151 w 158"/>
              <a:gd name="T67" fmla="*/ 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5">
                <a:moveTo>
                  <a:pt x="142" y="0"/>
                </a:moveTo>
                <a:lnTo>
                  <a:pt x="137" y="0"/>
                </a:lnTo>
                <a:lnTo>
                  <a:pt x="132" y="0"/>
                </a:lnTo>
                <a:lnTo>
                  <a:pt x="130" y="2"/>
                </a:lnTo>
                <a:lnTo>
                  <a:pt x="125" y="4"/>
                </a:lnTo>
                <a:lnTo>
                  <a:pt x="121" y="10"/>
                </a:lnTo>
                <a:lnTo>
                  <a:pt x="118" y="13"/>
                </a:lnTo>
                <a:lnTo>
                  <a:pt x="118" y="14"/>
                </a:lnTo>
                <a:lnTo>
                  <a:pt x="114" y="23"/>
                </a:lnTo>
                <a:lnTo>
                  <a:pt x="107" y="30"/>
                </a:lnTo>
                <a:lnTo>
                  <a:pt x="101" y="41"/>
                </a:lnTo>
                <a:lnTo>
                  <a:pt x="95" y="51"/>
                </a:lnTo>
                <a:lnTo>
                  <a:pt x="93" y="63"/>
                </a:lnTo>
                <a:lnTo>
                  <a:pt x="87" y="71"/>
                </a:lnTo>
                <a:lnTo>
                  <a:pt x="85" y="78"/>
                </a:lnTo>
                <a:lnTo>
                  <a:pt x="84" y="87"/>
                </a:lnTo>
                <a:lnTo>
                  <a:pt x="84" y="95"/>
                </a:lnTo>
                <a:lnTo>
                  <a:pt x="83" y="101"/>
                </a:lnTo>
                <a:lnTo>
                  <a:pt x="80" y="105"/>
                </a:lnTo>
                <a:lnTo>
                  <a:pt x="71" y="107"/>
                </a:lnTo>
                <a:lnTo>
                  <a:pt x="68" y="107"/>
                </a:lnTo>
                <a:lnTo>
                  <a:pt x="66" y="108"/>
                </a:lnTo>
                <a:lnTo>
                  <a:pt x="56" y="108"/>
                </a:lnTo>
                <a:lnTo>
                  <a:pt x="51" y="108"/>
                </a:lnTo>
                <a:lnTo>
                  <a:pt x="46" y="108"/>
                </a:lnTo>
                <a:lnTo>
                  <a:pt x="41" y="110"/>
                </a:lnTo>
                <a:lnTo>
                  <a:pt x="2" y="110"/>
                </a:lnTo>
                <a:lnTo>
                  <a:pt x="2" y="112"/>
                </a:lnTo>
                <a:lnTo>
                  <a:pt x="2" y="122"/>
                </a:lnTo>
                <a:lnTo>
                  <a:pt x="0" y="134"/>
                </a:lnTo>
                <a:lnTo>
                  <a:pt x="2" y="142"/>
                </a:lnTo>
                <a:lnTo>
                  <a:pt x="2" y="145"/>
                </a:lnTo>
                <a:lnTo>
                  <a:pt x="6" y="145"/>
                </a:lnTo>
                <a:lnTo>
                  <a:pt x="9" y="147"/>
                </a:lnTo>
                <a:lnTo>
                  <a:pt x="13" y="147"/>
                </a:lnTo>
                <a:lnTo>
                  <a:pt x="17" y="148"/>
                </a:lnTo>
                <a:lnTo>
                  <a:pt x="37" y="148"/>
                </a:lnTo>
                <a:lnTo>
                  <a:pt x="40" y="148"/>
                </a:lnTo>
                <a:lnTo>
                  <a:pt x="44" y="149"/>
                </a:lnTo>
                <a:lnTo>
                  <a:pt x="49" y="149"/>
                </a:lnTo>
                <a:lnTo>
                  <a:pt x="53" y="151"/>
                </a:lnTo>
                <a:lnTo>
                  <a:pt x="57" y="152"/>
                </a:lnTo>
                <a:lnTo>
                  <a:pt x="58" y="152"/>
                </a:lnTo>
                <a:lnTo>
                  <a:pt x="63" y="154"/>
                </a:lnTo>
                <a:lnTo>
                  <a:pt x="67" y="154"/>
                </a:lnTo>
                <a:lnTo>
                  <a:pt x="73" y="154"/>
                </a:lnTo>
                <a:lnTo>
                  <a:pt x="80" y="155"/>
                </a:lnTo>
                <a:lnTo>
                  <a:pt x="87" y="155"/>
                </a:lnTo>
                <a:lnTo>
                  <a:pt x="104" y="155"/>
                </a:lnTo>
                <a:lnTo>
                  <a:pt x="105" y="155"/>
                </a:lnTo>
                <a:lnTo>
                  <a:pt x="112" y="154"/>
                </a:lnTo>
                <a:lnTo>
                  <a:pt x="115" y="152"/>
                </a:lnTo>
                <a:lnTo>
                  <a:pt x="118" y="154"/>
                </a:lnTo>
                <a:lnTo>
                  <a:pt x="120" y="154"/>
                </a:lnTo>
                <a:lnTo>
                  <a:pt x="130" y="145"/>
                </a:lnTo>
                <a:lnTo>
                  <a:pt x="137" y="137"/>
                </a:lnTo>
                <a:lnTo>
                  <a:pt x="141" y="128"/>
                </a:lnTo>
                <a:lnTo>
                  <a:pt x="144" y="118"/>
                </a:lnTo>
                <a:lnTo>
                  <a:pt x="145" y="108"/>
                </a:lnTo>
                <a:lnTo>
                  <a:pt x="147" y="95"/>
                </a:lnTo>
                <a:lnTo>
                  <a:pt x="148" y="83"/>
                </a:lnTo>
                <a:lnTo>
                  <a:pt x="151" y="67"/>
                </a:lnTo>
                <a:lnTo>
                  <a:pt x="155" y="51"/>
                </a:lnTo>
                <a:lnTo>
                  <a:pt x="157" y="37"/>
                </a:lnTo>
                <a:lnTo>
                  <a:pt x="158" y="27"/>
                </a:lnTo>
                <a:lnTo>
                  <a:pt x="157" y="20"/>
                </a:lnTo>
                <a:lnTo>
                  <a:pt x="155" y="13"/>
                </a:lnTo>
                <a:lnTo>
                  <a:pt x="151" y="7"/>
                </a:lnTo>
                <a:lnTo>
                  <a:pt x="142"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2" name="Freeform 102"/>
          <p:cNvSpPr>
            <a:spLocks/>
          </p:cNvSpPr>
          <p:nvPr/>
        </p:nvSpPr>
        <p:spPr bwMode="auto">
          <a:xfrm>
            <a:off x="3014663" y="1452498"/>
            <a:ext cx="166687" cy="238125"/>
          </a:xfrm>
          <a:custGeom>
            <a:avLst/>
            <a:gdLst>
              <a:gd name="T0" fmla="*/ 105 w 105"/>
              <a:gd name="T1" fmla="*/ 14 h 150"/>
              <a:gd name="T2" fmla="*/ 98 w 105"/>
              <a:gd name="T3" fmla="*/ 8 h 150"/>
              <a:gd name="T4" fmla="*/ 93 w 105"/>
              <a:gd name="T5" fmla="*/ 2 h 150"/>
              <a:gd name="T6" fmla="*/ 90 w 105"/>
              <a:gd name="T7" fmla="*/ 1 h 150"/>
              <a:gd name="T8" fmla="*/ 88 w 105"/>
              <a:gd name="T9" fmla="*/ 0 h 150"/>
              <a:gd name="T10" fmla="*/ 88 w 105"/>
              <a:gd name="T11" fmla="*/ 1 h 150"/>
              <a:gd name="T12" fmla="*/ 84 w 105"/>
              <a:gd name="T13" fmla="*/ 5 h 150"/>
              <a:gd name="T14" fmla="*/ 78 w 105"/>
              <a:gd name="T15" fmla="*/ 11 h 150"/>
              <a:gd name="T16" fmla="*/ 71 w 105"/>
              <a:gd name="T17" fmla="*/ 19 h 150"/>
              <a:gd name="T18" fmla="*/ 63 w 105"/>
              <a:gd name="T19" fmla="*/ 31 h 150"/>
              <a:gd name="T20" fmla="*/ 54 w 105"/>
              <a:gd name="T21" fmla="*/ 42 h 150"/>
              <a:gd name="T22" fmla="*/ 46 w 105"/>
              <a:gd name="T23" fmla="*/ 55 h 150"/>
              <a:gd name="T24" fmla="*/ 39 w 105"/>
              <a:gd name="T25" fmla="*/ 68 h 150"/>
              <a:gd name="T26" fmla="*/ 34 w 105"/>
              <a:gd name="T27" fmla="*/ 75 h 150"/>
              <a:gd name="T28" fmla="*/ 26 w 105"/>
              <a:gd name="T29" fmla="*/ 93 h 150"/>
              <a:gd name="T30" fmla="*/ 20 w 105"/>
              <a:gd name="T31" fmla="*/ 110 h 150"/>
              <a:gd name="T32" fmla="*/ 17 w 105"/>
              <a:gd name="T33" fmla="*/ 118 h 150"/>
              <a:gd name="T34" fmla="*/ 14 w 105"/>
              <a:gd name="T35" fmla="*/ 125 h 150"/>
              <a:gd name="T36" fmla="*/ 13 w 105"/>
              <a:gd name="T37" fmla="*/ 130 h 150"/>
              <a:gd name="T38" fmla="*/ 10 w 105"/>
              <a:gd name="T39" fmla="*/ 136 h 150"/>
              <a:gd name="T40" fmla="*/ 7 w 105"/>
              <a:gd name="T41" fmla="*/ 142 h 150"/>
              <a:gd name="T42" fmla="*/ 6 w 105"/>
              <a:gd name="T43" fmla="*/ 143 h 150"/>
              <a:gd name="T44" fmla="*/ 3 w 105"/>
              <a:gd name="T45" fmla="*/ 147 h 150"/>
              <a:gd name="T46" fmla="*/ 0 w 105"/>
              <a:gd name="T47" fmla="*/ 149 h 150"/>
              <a:gd name="T48" fmla="*/ 13 w 105"/>
              <a:gd name="T49" fmla="*/ 150 h 150"/>
              <a:gd name="T50" fmla="*/ 17 w 105"/>
              <a:gd name="T51" fmla="*/ 150 h 150"/>
              <a:gd name="T52" fmla="*/ 23 w 105"/>
              <a:gd name="T53" fmla="*/ 143 h 150"/>
              <a:gd name="T54" fmla="*/ 29 w 105"/>
              <a:gd name="T55" fmla="*/ 135 h 150"/>
              <a:gd name="T56" fmla="*/ 31 w 105"/>
              <a:gd name="T57" fmla="*/ 129 h 150"/>
              <a:gd name="T58" fmla="*/ 33 w 105"/>
              <a:gd name="T59" fmla="*/ 122 h 150"/>
              <a:gd name="T60" fmla="*/ 37 w 105"/>
              <a:gd name="T61" fmla="*/ 116 h 150"/>
              <a:gd name="T62" fmla="*/ 41 w 105"/>
              <a:gd name="T63" fmla="*/ 109 h 150"/>
              <a:gd name="T64" fmla="*/ 46 w 105"/>
              <a:gd name="T65" fmla="*/ 100 h 150"/>
              <a:gd name="T66" fmla="*/ 51 w 105"/>
              <a:gd name="T67" fmla="*/ 95 h 150"/>
              <a:gd name="T68" fmla="*/ 57 w 105"/>
              <a:gd name="T69" fmla="*/ 89 h 150"/>
              <a:gd name="T70" fmla="*/ 66 w 105"/>
              <a:gd name="T71" fmla="*/ 83 h 150"/>
              <a:gd name="T72" fmla="*/ 57 w 105"/>
              <a:gd name="T73" fmla="*/ 83 h 150"/>
              <a:gd name="T74" fmla="*/ 66 w 105"/>
              <a:gd name="T75" fmla="*/ 75 h 150"/>
              <a:gd name="T76" fmla="*/ 73 w 105"/>
              <a:gd name="T77" fmla="*/ 65 h 150"/>
              <a:gd name="T78" fmla="*/ 81 w 105"/>
              <a:gd name="T79" fmla="*/ 54 h 150"/>
              <a:gd name="T80" fmla="*/ 88 w 105"/>
              <a:gd name="T81" fmla="*/ 41 h 150"/>
              <a:gd name="T82" fmla="*/ 95 w 105"/>
              <a:gd name="T83" fmla="*/ 29 h 150"/>
              <a:gd name="T84" fmla="*/ 101 w 105"/>
              <a:gd name="T85" fmla="*/ 21 h 150"/>
              <a:gd name="T86" fmla="*/ 105 w 105"/>
              <a:gd name="T87" fmla="*/ 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5" h="150">
                <a:moveTo>
                  <a:pt x="105" y="14"/>
                </a:moveTo>
                <a:lnTo>
                  <a:pt x="98" y="8"/>
                </a:lnTo>
                <a:lnTo>
                  <a:pt x="93" y="2"/>
                </a:lnTo>
                <a:lnTo>
                  <a:pt x="90" y="1"/>
                </a:lnTo>
                <a:lnTo>
                  <a:pt x="88" y="0"/>
                </a:lnTo>
                <a:lnTo>
                  <a:pt x="88" y="1"/>
                </a:lnTo>
                <a:lnTo>
                  <a:pt x="84" y="5"/>
                </a:lnTo>
                <a:lnTo>
                  <a:pt x="78" y="11"/>
                </a:lnTo>
                <a:lnTo>
                  <a:pt x="71" y="19"/>
                </a:lnTo>
                <a:lnTo>
                  <a:pt x="63" y="31"/>
                </a:lnTo>
                <a:lnTo>
                  <a:pt x="54" y="42"/>
                </a:lnTo>
                <a:lnTo>
                  <a:pt x="46" y="55"/>
                </a:lnTo>
                <a:lnTo>
                  <a:pt x="39" y="68"/>
                </a:lnTo>
                <a:lnTo>
                  <a:pt x="34" y="75"/>
                </a:lnTo>
                <a:lnTo>
                  <a:pt x="26" y="93"/>
                </a:lnTo>
                <a:lnTo>
                  <a:pt x="20" y="110"/>
                </a:lnTo>
                <a:lnTo>
                  <a:pt x="17" y="118"/>
                </a:lnTo>
                <a:lnTo>
                  <a:pt x="14" y="125"/>
                </a:lnTo>
                <a:lnTo>
                  <a:pt x="13" y="130"/>
                </a:lnTo>
                <a:lnTo>
                  <a:pt x="10" y="136"/>
                </a:lnTo>
                <a:lnTo>
                  <a:pt x="7" y="142"/>
                </a:lnTo>
                <a:lnTo>
                  <a:pt x="6" y="143"/>
                </a:lnTo>
                <a:lnTo>
                  <a:pt x="3" y="147"/>
                </a:lnTo>
                <a:lnTo>
                  <a:pt x="0" y="149"/>
                </a:lnTo>
                <a:lnTo>
                  <a:pt x="13" y="150"/>
                </a:lnTo>
                <a:lnTo>
                  <a:pt x="17" y="150"/>
                </a:lnTo>
                <a:lnTo>
                  <a:pt x="23" y="143"/>
                </a:lnTo>
                <a:lnTo>
                  <a:pt x="29" y="135"/>
                </a:lnTo>
                <a:lnTo>
                  <a:pt x="31" y="129"/>
                </a:lnTo>
                <a:lnTo>
                  <a:pt x="33" y="122"/>
                </a:lnTo>
                <a:lnTo>
                  <a:pt x="37" y="116"/>
                </a:lnTo>
                <a:lnTo>
                  <a:pt x="41" y="109"/>
                </a:lnTo>
                <a:lnTo>
                  <a:pt x="46" y="100"/>
                </a:lnTo>
                <a:lnTo>
                  <a:pt x="51" y="95"/>
                </a:lnTo>
                <a:lnTo>
                  <a:pt x="57" y="89"/>
                </a:lnTo>
                <a:lnTo>
                  <a:pt x="66" y="83"/>
                </a:lnTo>
                <a:lnTo>
                  <a:pt x="57" y="83"/>
                </a:lnTo>
                <a:lnTo>
                  <a:pt x="66" y="75"/>
                </a:lnTo>
                <a:lnTo>
                  <a:pt x="73" y="65"/>
                </a:lnTo>
                <a:lnTo>
                  <a:pt x="81" y="54"/>
                </a:lnTo>
                <a:lnTo>
                  <a:pt x="88" y="41"/>
                </a:lnTo>
                <a:lnTo>
                  <a:pt x="95" y="29"/>
                </a:lnTo>
                <a:lnTo>
                  <a:pt x="101" y="21"/>
                </a:lnTo>
                <a:lnTo>
                  <a:pt x="105" y="14"/>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3" name="Freeform 103"/>
          <p:cNvSpPr>
            <a:spLocks/>
          </p:cNvSpPr>
          <p:nvPr/>
        </p:nvSpPr>
        <p:spPr bwMode="auto">
          <a:xfrm>
            <a:off x="2992438" y="1460435"/>
            <a:ext cx="71437" cy="225425"/>
          </a:xfrm>
          <a:custGeom>
            <a:avLst/>
            <a:gdLst>
              <a:gd name="T0" fmla="*/ 45 w 45"/>
              <a:gd name="T1" fmla="*/ 0 h 142"/>
              <a:gd name="T2" fmla="*/ 43 w 45"/>
              <a:gd name="T3" fmla="*/ 4 h 142"/>
              <a:gd name="T4" fmla="*/ 38 w 45"/>
              <a:gd name="T5" fmla="*/ 9 h 142"/>
              <a:gd name="T6" fmla="*/ 34 w 45"/>
              <a:gd name="T7" fmla="*/ 13 h 142"/>
              <a:gd name="T8" fmla="*/ 28 w 45"/>
              <a:gd name="T9" fmla="*/ 16 h 142"/>
              <a:gd name="T10" fmla="*/ 24 w 45"/>
              <a:gd name="T11" fmla="*/ 19 h 142"/>
              <a:gd name="T12" fmla="*/ 21 w 45"/>
              <a:gd name="T13" fmla="*/ 20 h 142"/>
              <a:gd name="T14" fmla="*/ 18 w 45"/>
              <a:gd name="T15" fmla="*/ 23 h 142"/>
              <a:gd name="T16" fmla="*/ 18 w 45"/>
              <a:gd name="T17" fmla="*/ 23 h 142"/>
              <a:gd name="T18" fmla="*/ 13 w 45"/>
              <a:gd name="T19" fmla="*/ 31 h 142"/>
              <a:gd name="T20" fmla="*/ 11 w 45"/>
              <a:gd name="T21" fmla="*/ 54 h 142"/>
              <a:gd name="T22" fmla="*/ 9 w 45"/>
              <a:gd name="T23" fmla="*/ 81 h 142"/>
              <a:gd name="T24" fmla="*/ 9 w 45"/>
              <a:gd name="T25" fmla="*/ 100 h 142"/>
              <a:gd name="T26" fmla="*/ 0 w 45"/>
              <a:gd name="T27" fmla="*/ 138 h 142"/>
              <a:gd name="T28" fmla="*/ 6 w 45"/>
              <a:gd name="T29" fmla="*/ 142 h 142"/>
              <a:gd name="T30" fmla="*/ 13 w 45"/>
              <a:gd name="T31" fmla="*/ 132 h 142"/>
              <a:gd name="T32" fmla="*/ 17 w 45"/>
              <a:gd name="T33" fmla="*/ 117 h 142"/>
              <a:gd name="T34" fmla="*/ 20 w 45"/>
              <a:gd name="T35" fmla="*/ 100 h 142"/>
              <a:gd name="T36" fmla="*/ 23 w 45"/>
              <a:gd name="T37" fmla="*/ 78 h 142"/>
              <a:gd name="T38" fmla="*/ 24 w 45"/>
              <a:gd name="T39" fmla="*/ 67 h 142"/>
              <a:gd name="T40" fmla="*/ 28 w 45"/>
              <a:gd name="T41" fmla="*/ 57 h 142"/>
              <a:gd name="T42" fmla="*/ 30 w 45"/>
              <a:gd name="T43" fmla="*/ 46 h 142"/>
              <a:gd name="T44" fmla="*/ 33 w 45"/>
              <a:gd name="T45" fmla="*/ 36 h 142"/>
              <a:gd name="T46" fmla="*/ 36 w 45"/>
              <a:gd name="T47" fmla="*/ 26 h 142"/>
              <a:gd name="T48" fmla="*/ 40 w 45"/>
              <a:gd name="T49" fmla="*/ 16 h 142"/>
              <a:gd name="T50" fmla="*/ 43 w 45"/>
              <a:gd name="T51" fmla="*/ 9 h 142"/>
              <a:gd name="T52" fmla="*/ 45 w 45"/>
              <a:gd name="T5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142">
                <a:moveTo>
                  <a:pt x="45" y="0"/>
                </a:moveTo>
                <a:lnTo>
                  <a:pt x="43" y="4"/>
                </a:lnTo>
                <a:lnTo>
                  <a:pt x="38" y="9"/>
                </a:lnTo>
                <a:lnTo>
                  <a:pt x="34" y="13"/>
                </a:lnTo>
                <a:lnTo>
                  <a:pt x="28" y="16"/>
                </a:lnTo>
                <a:lnTo>
                  <a:pt x="24" y="19"/>
                </a:lnTo>
                <a:lnTo>
                  <a:pt x="21" y="20"/>
                </a:lnTo>
                <a:lnTo>
                  <a:pt x="18" y="23"/>
                </a:lnTo>
                <a:lnTo>
                  <a:pt x="18" y="23"/>
                </a:lnTo>
                <a:lnTo>
                  <a:pt x="13" y="31"/>
                </a:lnTo>
                <a:lnTo>
                  <a:pt x="11" y="54"/>
                </a:lnTo>
                <a:lnTo>
                  <a:pt x="9" y="81"/>
                </a:lnTo>
                <a:lnTo>
                  <a:pt x="9" y="100"/>
                </a:lnTo>
                <a:lnTo>
                  <a:pt x="0" y="138"/>
                </a:lnTo>
                <a:lnTo>
                  <a:pt x="6" y="142"/>
                </a:lnTo>
                <a:lnTo>
                  <a:pt x="13" y="132"/>
                </a:lnTo>
                <a:lnTo>
                  <a:pt x="17" y="117"/>
                </a:lnTo>
                <a:lnTo>
                  <a:pt x="20" y="100"/>
                </a:lnTo>
                <a:lnTo>
                  <a:pt x="23" y="78"/>
                </a:lnTo>
                <a:lnTo>
                  <a:pt x="24" y="67"/>
                </a:lnTo>
                <a:lnTo>
                  <a:pt x="28" y="57"/>
                </a:lnTo>
                <a:lnTo>
                  <a:pt x="30" y="46"/>
                </a:lnTo>
                <a:lnTo>
                  <a:pt x="33" y="36"/>
                </a:lnTo>
                <a:lnTo>
                  <a:pt x="36" y="26"/>
                </a:lnTo>
                <a:lnTo>
                  <a:pt x="40" y="16"/>
                </a:lnTo>
                <a:lnTo>
                  <a:pt x="43" y="9"/>
                </a:lnTo>
                <a:lnTo>
                  <a:pt x="45"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4" name="Freeform 104"/>
          <p:cNvSpPr>
            <a:spLocks/>
          </p:cNvSpPr>
          <p:nvPr/>
        </p:nvSpPr>
        <p:spPr bwMode="auto">
          <a:xfrm>
            <a:off x="3025775" y="1755710"/>
            <a:ext cx="192088" cy="214313"/>
          </a:xfrm>
          <a:custGeom>
            <a:avLst/>
            <a:gdLst>
              <a:gd name="T0" fmla="*/ 115 w 121"/>
              <a:gd name="T1" fmla="*/ 79 h 135"/>
              <a:gd name="T2" fmla="*/ 115 w 121"/>
              <a:gd name="T3" fmla="*/ 73 h 135"/>
              <a:gd name="T4" fmla="*/ 111 w 121"/>
              <a:gd name="T5" fmla="*/ 52 h 135"/>
              <a:gd name="T6" fmla="*/ 111 w 121"/>
              <a:gd name="T7" fmla="*/ 29 h 135"/>
              <a:gd name="T8" fmla="*/ 111 w 121"/>
              <a:gd name="T9" fmla="*/ 6 h 135"/>
              <a:gd name="T10" fmla="*/ 105 w 121"/>
              <a:gd name="T11" fmla="*/ 6 h 135"/>
              <a:gd name="T12" fmla="*/ 101 w 121"/>
              <a:gd name="T13" fmla="*/ 8 h 135"/>
              <a:gd name="T14" fmla="*/ 97 w 121"/>
              <a:gd name="T15" fmla="*/ 9 h 135"/>
              <a:gd name="T16" fmla="*/ 80 w 121"/>
              <a:gd name="T17" fmla="*/ 9 h 135"/>
              <a:gd name="T18" fmla="*/ 73 w 121"/>
              <a:gd name="T19" fmla="*/ 8 h 135"/>
              <a:gd name="T20" fmla="*/ 60 w 121"/>
              <a:gd name="T21" fmla="*/ 8 h 135"/>
              <a:gd name="T22" fmla="*/ 56 w 121"/>
              <a:gd name="T23" fmla="*/ 6 h 135"/>
              <a:gd name="T24" fmla="*/ 51 w 121"/>
              <a:gd name="T25" fmla="*/ 6 h 135"/>
              <a:gd name="T26" fmla="*/ 50 w 121"/>
              <a:gd name="T27" fmla="*/ 5 h 135"/>
              <a:gd name="T28" fmla="*/ 44 w 121"/>
              <a:gd name="T29" fmla="*/ 5 h 135"/>
              <a:gd name="T30" fmla="*/ 42 w 121"/>
              <a:gd name="T31" fmla="*/ 3 h 135"/>
              <a:gd name="T32" fmla="*/ 37 w 121"/>
              <a:gd name="T33" fmla="*/ 3 h 135"/>
              <a:gd name="T34" fmla="*/ 33 w 121"/>
              <a:gd name="T35" fmla="*/ 2 h 135"/>
              <a:gd name="T36" fmla="*/ 22 w 121"/>
              <a:gd name="T37" fmla="*/ 2 h 135"/>
              <a:gd name="T38" fmla="*/ 16 w 121"/>
              <a:gd name="T39" fmla="*/ 2 h 135"/>
              <a:gd name="T40" fmla="*/ 10 w 121"/>
              <a:gd name="T41" fmla="*/ 0 h 135"/>
              <a:gd name="T42" fmla="*/ 6 w 121"/>
              <a:gd name="T43" fmla="*/ 0 h 135"/>
              <a:gd name="T44" fmla="*/ 0 w 121"/>
              <a:gd name="T45" fmla="*/ 0 h 135"/>
              <a:gd name="T46" fmla="*/ 0 w 121"/>
              <a:gd name="T47" fmla="*/ 19 h 135"/>
              <a:gd name="T48" fmla="*/ 2 w 121"/>
              <a:gd name="T49" fmla="*/ 42 h 135"/>
              <a:gd name="T50" fmla="*/ 3 w 121"/>
              <a:gd name="T51" fmla="*/ 69 h 135"/>
              <a:gd name="T52" fmla="*/ 6 w 121"/>
              <a:gd name="T53" fmla="*/ 83 h 135"/>
              <a:gd name="T54" fmla="*/ 9 w 121"/>
              <a:gd name="T55" fmla="*/ 96 h 135"/>
              <a:gd name="T56" fmla="*/ 15 w 121"/>
              <a:gd name="T57" fmla="*/ 106 h 135"/>
              <a:gd name="T58" fmla="*/ 22 w 121"/>
              <a:gd name="T59" fmla="*/ 116 h 135"/>
              <a:gd name="T60" fmla="*/ 29 w 121"/>
              <a:gd name="T61" fmla="*/ 124 h 135"/>
              <a:gd name="T62" fmla="*/ 37 w 121"/>
              <a:gd name="T63" fmla="*/ 128 h 135"/>
              <a:gd name="T64" fmla="*/ 43 w 121"/>
              <a:gd name="T65" fmla="*/ 133 h 135"/>
              <a:gd name="T66" fmla="*/ 76 w 121"/>
              <a:gd name="T67" fmla="*/ 133 h 135"/>
              <a:gd name="T68" fmla="*/ 88 w 121"/>
              <a:gd name="T69" fmla="*/ 134 h 135"/>
              <a:gd name="T70" fmla="*/ 103 w 121"/>
              <a:gd name="T71" fmla="*/ 135 h 135"/>
              <a:gd name="T72" fmla="*/ 115 w 121"/>
              <a:gd name="T73" fmla="*/ 135 h 135"/>
              <a:gd name="T74" fmla="*/ 120 w 121"/>
              <a:gd name="T75" fmla="*/ 130 h 135"/>
              <a:gd name="T76" fmla="*/ 121 w 121"/>
              <a:gd name="T77" fmla="*/ 120 h 135"/>
              <a:gd name="T78" fmla="*/ 121 w 121"/>
              <a:gd name="T79" fmla="*/ 106 h 135"/>
              <a:gd name="T80" fmla="*/ 118 w 121"/>
              <a:gd name="T81" fmla="*/ 91 h 135"/>
              <a:gd name="T82" fmla="*/ 118 w 121"/>
              <a:gd name="T83" fmla="*/ 87 h 135"/>
              <a:gd name="T84" fmla="*/ 115 w 121"/>
              <a:gd name="T85" fmla="*/ 83 h 135"/>
              <a:gd name="T86" fmla="*/ 115 w 121"/>
              <a:gd name="T87"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35">
                <a:moveTo>
                  <a:pt x="115" y="79"/>
                </a:moveTo>
                <a:lnTo>
                  <a:pt x="115" y="73"/>
                </a:lnTo>
                <a:lnTo>
                  <a:pt x="111" y="52"/>
                </a:lnTo>
                <a:lnTo>
                  <a:pt x="111" y="29"/>
                </a:lnTo>
                <a:lnTo>
                  <a:pt x="111" y="6"/>
                </a:lnTo>
                <a:lnTo>
                  <a:pt x="105" y="6"/>
                </a:lnTo>
                <a:lnTo>
                  <a:pt x="101" y="8"/>
                </a:lnTo>
                <a:lnTo>
                  <a:pt x="97" y="9"/>
                </a:lnTo>
                <a:lnTo>
                  <a:pt x="80" y="9"/>
                </a:lnTo>
                <a:lnTo>
                  <a:pt x="73" y="8"/>
                </a:lnTo>
                <a:lnTo>
                  <a:pt x="60" y="8"/>
                </a:lnTo>
                <a:lnTo>
                  <a:pt x="56" y="6"/>
                </a:lnTo>
                <a:lnTo>
                  <a:pt x="51" y="6"/>
                </a:lnTo>
                <a:lnTo>
                  <a:pt x="50" y="5"/>
                </a:lnTo>
                <a:lnTo>
                  <a:pt x="44" y="5"/>
                </a:lnTo>
                <a:lnTo>
                  <a:pt x="42" y="3"/>
                </a:lnTo>
                <a:lnTo>
                  <a:pt x="37" y="3"/>
                </a:lnTo>
                <a:lnTo>
                  <a:pt x="33" y="2"/>
                </a:lnTo>
                <a:lnTo>
                  <a:pt x="22" y="2"/>
                </a:lnTo>
                <a:lnTo>
                  <a:pt x="16" y="2"/>
                </a:lnTo>
                <a:lnTo>
                  <a:pt x="10" y="0"/>
                </a:lnTo>
                <a:lnTo>
                  <a:pt x="6" y="0"/>
                </a:lnTo>
                <a:lnTo>
                  <a:pt x="0" y="0"/>
                </a:lnTo>
                <a:lnTo>
                  <a:pt x="0" y="19"/>
                </a:lnTo>
                <a:lnTo>
                  <a:pt x="2" y="42"/>
                </a:lnTo>
                <a:lnTo>
                  <a:pt x="3" y="69"/>
                </a:lnTo>
                <a:lnTo>
                  <a:pt x="6" y="83"/>
                </a:lnTo>
                <a:lnTo>
                  <a:pt x="9" y="96"/>
                </a:lnTo>
                <a:lnTo>
                  <a:pt x="15" y="106"/>
                </a:lnTo>
                <a:lnTo>
                  <a:pt x="22" y="116"/>
                </a:lnTo>
                <a:lnTo>
                  <a:pt x="29" y="124"/>
                </a:lnTo>
                <a:lnTo>
                  <a:pt x="37" y="128"/>
                </a:lnTo>
                <a:lnTo>
                  <a:pt x="43" y="133"/>
                </a:lnTo>
                <a:lnTo>
                  <a:pt x="76" y="133"/>
                </a:lnTo>
                <a:lnTo>
                  <a:pt x="88" y="134"/>
                </a:lnTo>
                <a:lnTo>
                  <a:pt x="103" y="135"/>
                </a:lnTo>
                <a:lnTo>
                  <a:pt x="115" y="135"/>
                </a:lnTo>
                <a:lnTo>
                  <a:pt x="120" y="130"/>
                </a:lnTo>
                <a:lnTo>
                  <a:pt x="121" y="120"/>
                </a:lnTo>
                <a:lnTo>
                  <a:pt x="121" y="106"/>
                </a:lnTo>
                <a:lnTo>
                  <a:pt x="118" y="91"/>
                </a:lnTo>
                <a:lnTo>
                  <a:pt x="118" y="87"/>
                </a:lnTo>
                <a:lnTo>
                  <a:pt x="115" y="83"/>
                </a:lnTo>
                <a:lnTo>
                  <a:pt x="115" y="7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5" name="Freeform 105"/>
          <p:cNvSpPr>
            <a:spLocks/>
          </p:cNvSpPr>
          <p:nvPr/>
        </p:nvSpPr>
        <p:spPr bwMode="auto">
          <a:xfrm>
            <a:off x="3049588" y="1476310"/>
            <a:ext cx="190500" cy="214313"/>
          </a:xfrm>
          <a:custGeom>
            <a:avLst/>
            <a:gdLst>
              <a:gd name="T0" fmla="*/ 86 w 120"/>
              <a:gd name="T1" fmla="*/ 0 h 135"/>
              <a:gd name="T2" fmla="*/ 81 w 120"/>
              <a:gd name="T3" fmla="*/ 7 h 135"/>
              <a:gd name="T4" fmla="*/ 75 w 120"/>
              <a:gd name="T5" fmla="*/ 16 h 135"/>
              <a:gd name="T6" fmla="*/ 71 w 120"/>
              <a:gd name="T7" fmla="*/ 27 h 135"/>
              <a:gd name="T8" fmla="*/ 62 w 120"/>
              <a:gd name="T9" fmla="*/ 39 h 135"/>
              <a:gd name="T10" fmla="*/ 55 w 120"/>
              <a:gd name="T11" fmla="*/ 49 h 135"/>
              <a:gd name="T12" fmla="*/ 46 w 120"/>
              <a:gd name="T13" fmla="*/ 58 h 135"/>
              <a:gd name="T14" fmla="*/ 39 w 120"/>
              <a:gd name="T15" fmla="*/ 67 h 135"/>
              <a:gd name="T16" fmla="*/ 51 w 120"/>
              <a:gd name="T17" fmla="*/ 67 h 135"/>
              <a:gd name="T18" fmla="*/ 44 w 120"/>
              <a:gd name="T19" fmla="*/ 71 h 135"/>
              <a:gd name="T20" fmla="*/ 36 w 120"/>
              <a:gd name="T21" fmla="*/ 76 h 135"/>
              <a:gd name="T22" fmla="*/ 31 w 120"/>
              <a:gd name="T23" fmla="*/ 81 h 135"/>
              <a:gd name="T24" fmla="*/ 24 w 120"/>
              <a:gd name="T25" fmla="*/ 91 h 135"/>
              <a:gd name="T26" fmla="*/ 18 w 120"/>
              <a:gd name="T27" fmla="*/ 98 h 135"/>
              <a:gd name="T28" fmla="*/ 17 w 120"/>
              <a:gd name="T29" fmla="*/ 104 h 135"/>
              <a:gd name="T30" fmla="*/ 14 w 120"/>
              <a:gd name="T31" fmla="*/ 108 h 135"/>
              <a:gd name="T32" fmla="*/ 11 w 120"/>
              <a:gd name="T33" fmla="*/ 114 h 135"/>
              <a:gd name="T34" fmla="*/ 8 w 120"/>
              <a:gd name="T35" fmla="*/ 121 h 135"/>
              <a:gd name="T36" fmla="*/ 4 w 120"/>
              <a:gd name="T37" fmla="*/ 128 h 135"/>
              <a:gd name="T38" fmla="*/ 0 w 120"/>
              <a:gd name="T39" fmla="*/ 134 h 135"/>
              <a:gd name="T40" fmla="*/ 4 w 120"/>
              <a:gd name="T41" fmla="*/ 135 h 135"/>
              <a:gd name="T42" fmla="*/ 9 w 120"/>
              <a:gd name="T43" fmla="*/ 134 h 135"/>
              <a:gd name="T44" fmla="*/ 14 w 120"/>
              <a:gd name="T45" fmla="*/ 134 h 135"/>
              <a:gd name="T46" fmla="*/ 24 w 120"/>
              <a:gd name="T47" fmla="*/ 134 h 135"/>
              <a:gd name="T48" fmla="*/ 28 w 120"/>
              <a:gd name="T49" fmla="*/ 132 h 135"/>
              <a:gd name="T50" fmla="*/ 34 w 120"/>
              <a:gd name="T51" fmla="*/ 132 h 135"/>
              <a:gd name="T52" fmla="*/ 44 w 120"/>
              <a:gd name="T53" fmla="*/ 132 h 135"/>
              <a:gd name="T54" fmla="*/ 46 w 120"/>
              <a:gd name="T55" fmla="*/ 131 h 135"/>
              <a:gd name="T56" fmla="*/ 49 w 120"/>
              <a:gd name="T57" fmla="*/ 131 h 135"/>
              <a:gd name="T58" fmla="*/ 56 w 120"/>
              <a:gd name="T59" fmla="*/ 130 h 135"/>
              <a:gd name="T60" fmla="*/ 58 w 120"/>
              <a:gd name="T61" fmla="*/ 128 h 135"/>
              <a:gd name="T62" fmla="*/ 59 w 120"/>
              <a:gd name="T63" fmla="*/ 122 h 135"/>
              <a:gd name="T64" fmla="*/ 59 w 120"/>
              <a:gd name="T65" fmla="*/ 114 h 135"/>
              <a:gd name="T66" fmla="*/ 59 w 120"/>
              <a:gd name="T67" fmla="*/ 105 h 135"/>
              <a:gd name="T68" fmla="*/ 63 w 120"/>
              <a:gd name="T69" fmla="*/ 98 h 135"/>
              <a:gd name="T70" fmla="*/ 66 w 120"/>
              <a:gd name="T71" fmla="*/ 87 h 135"/>
              <a:gd name="T72" fmla="*/ 72 w 120"/>
              <a:gd name="T73" fmla="*/ 77 h 135"/>
              <a:gd name="T74" fmla="*/ 78 w 120"/>
              <a:gd name="T75" fmla="*/ 67 h 135"/>
              <a:gd name="T76" fmla="*/ 83 w 120"/>
              <a:gd name="T77" fmla="*/ 57 h 135"/>
              <a:gd name="T78" fmla="*/ 88 w 120"/>
              <a:gd name="T79" fmla="*/ 47 h 135"/>
              <a:gd name="T80" fmla="*/ 93 w 120"/>
              <a:gd name="T81" fmla="*/ 40 h 135"/>
              <a:gd name="T82" fmla="*/ 95 w 120"/>
              <a:gd name="T83" fmla="*/ 39 h 135"/>
              <a:gd name="T84" fmla="*/ 96 w 120"/>
              <a:gd name="T85" fmla="*/ 34 h 135"/>
              <a:gd name="T86" fmla="*/ 99 w 120"/>
              <a:gd name="T87" fmla="*/ 31 h 135"/>
              <a:gd name="T88" fmla="*/ 103 w 120"/>
              <a:gd name="T89" fmla="*/ 29 h 135"/>
              <a:gd name="T90" fmla="*/ 106 w 120"/>
              <a:gd name="T91" fmla="*/ 27 h 135"/>
              <a:gd name="T92" fmla="*/ 115 w 120"/>
              <a:gd name="T93" fmla="*/ 26 h 135"/>
              <a:gd name="T94" fmla="*/ 120 w 120"/>
              <a:gd name="T95" fmla="*/ 27 h 135"/>
              <a:gd name="T96" fmla="*/ 113 w 120"/>
              <a:gd name="T97" fmla="*/ 21 h 135"/>
              <a:gd name="T98" fmla="*/ 109 w 120"/>
              <a:gd name="T99" fmla="*/ 19 h 135"/>
              <a:gd name="T100" fmla="*/ 106 w 120"/>
              <a:gd name="T101" fmla="*/ 16 h 135"/>
              <a:gd name="T102" fmla="*/ 100 w 120"/>
              <a:gd name="T103" fmla="*/ 13 h 135"/>
              <a:gd name="T104" fmla="*/ 96 w 120"/>
              <a:gd name="T105" fmla="*/ 9 h 135"/>
              <a:gd name="T106" fmla="*/ 93 w 120"/>
              <a:gd name="T107" fmla="*/ 6 h 135"/>
              <a:gd name="T108" fmla="*/ 89 w 120"/>
              <a:gd name="T109" fmla="*/ 4 h 135"/>
              <a:gd name="T110" fmla="*/ 86 w 120"/>
              <a:gd name="T11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135">
                <a:moveTo>
                  <a:pt x="86" y="0"/>
                </a:moveTo>
                <a:lnTo>
                  <a:pt x="81" y="7"/>
                </a:lnTo>
                <a:lnTo>
                  <a:pt x="75" y="16"/>
                </a:lnTo>
                <a:lnTo>
                  <a:pt x="71" y="27"/>
                </a:lnTo>
                <a:lnTo>
                  <a:pt x="62" y="39"/>
                </a:lnTo>
                <a:lnTo>
                  <a:pt x="55" y="49"/>
                </a:lnTo>
                <a:lnTo>
                  <a:pt x="46" y="58"/>
                </a:lnTo>
                <a:lnTo>
                  <a:pt x="39" y="67"/>
                </a:lnTo>
                <a:lnTo>
                  <a:pt x="51" y="67"/>
                </a:lnTo>
                <a:lnTo>
                  <a:pt x="44" y="71"/>
                </a:lnTo>
                <a:lnTo>
                  <a:pt x="36" y="76"/>
                </a:lnTo>
                <a:lnTo>
                  <a:pt x="31" y="81"/>
                </a:lnTo>
                <a:lnTo>
                  <a:pt x="24" y="91"/>
                </a:lnTo>
                <a:lnTo>
                  <a:pt x="18" y="98"/>
                </a:lnTo>
                <a:lnTo>
                  <a:pt x="17" y="104"/>
                </a:lnTo>
                <a:lnTo>
                  <a:pt x="14" y="108"/>
                </a:lnTo>
                <a:lnTo>
                  <a:pt x="11" y="114"/>
                </a:lnTo>
                <a:lnTo>
                  <a:pt x="8" y="121"/>
                </a:lnTo>
                <a:lnTo>
                  <a:pt x="4" y="128"/>
                </a:lnTo>
                <a:lnTo>
                  <a:pt x="0" y="134"/>
                </a:lnTo>
                <a:lnTo>
                  <a:pt x="4" y="135"/>
                </a:lnTo>
                <a:lnTo>
                  <a:pt x="9" y="134"/>
                </a:lnTo>
                <a:lnTo>
                  <a:pt x="14" y="134"/>
                </a:lnTo>
                <a:lnTo>
                  <a:pt x="24" y="134"/>
                </a:lnTo>
                <a:lnTo>
                  <a:pt x="28" y="132"/>
                </a:lnTo>
                <a:lnTo>
                  <a:pt x="34" y="132"/>
                </a:lnTo>
                <a:lnTo>
                  <a:pt x="44" y="132"/>
                </a:lnTo>
                <a:lnTo>
                  <a:pt x="46" y="131"/>
                </a:lnTo>
                <a:lnTo>
                  <a:pt x="49" y="131"/>
                </a:lnTo>
                <a:lnTo>
                  <a:pt x="56" y="130"/>
                </a:lnTo>
                <a:lnTo>
                  <a:pt x="58" y="128"/>
                </a:lnTo>
                <a:lnTo>
                  <a:pt x="59" y="122"/>
                </a:lnTo>
                <a:lnTo>
                  <a:pt x="59" y="114"/>
                </a:lnTo>
                <a:lnTo>
                  <a:pt x="59" y="105"/>
                </a:lnTo>
                <a:lnTo>
                  <a:pt x="63" y="98"/>
                </a:lnTo>
                <a:lnTo>
                  <a:pt x="66" y="87"/>
                </a:lnTo>
                <a:lnTo>
                  <a:pt x="72" y="77"/>
                </a:lnTo>
                <a:lnTo>
                  <a:pt x="78" y="67"/>
                </a:lnTo>
                <a:lnTo>
                  <a:pt x="83" y="57"/>
                </a:lnTo>
                <a:lnTo>
                  <a:pt x="88" y="47"/>
                </a:lnTo>
                <a:lnTo>
                  <a:pt x="93" y="40"/>
                </a:lnTo>
                <a:lnTo>
                  <a:pt x="95" y="39"/>
                </a:lnTo>
                <a:lnTo>
                  <a:pt x="96" y="34"/>
                </a:lnTo>
                <a:lnTo>
                  <a:pt x="99" y="31"/>
                </a:lnTo>
                <a:lnTo>
                  <a:pt x="103" y="29"/>
                </a:lnTo>
                <a:lnTo>
                  <a:pt x="106" y="27"/>
                </a:lnTo>
                <a:lnTo>
                  <a:pt x="115" y="26"/>
                </a:lnTo>
                <a:lnTo>
                  <a:pt x="120" y="27"/>
                </a:lnTo>
                <a:lnTo>
                  <a:pt x="113" y="21"/>
                </a:lnTo>
                <a:lnTo>
                  <a:pt x="109" y="19"/>
                </a:lnTo>
                <a:lnTo>
                  <a:pt x="106" y="16"/>
                </a:lnTo>
                <a:lnTo>
                  <a:pt x="100" y="13"/>
                </a:lnTo>
                <a:lnTo>
                  <a:pt x="96" y="9"/>
                </a:lnTo>
                <a:lnTo>
                  <a:pt x="93" y="6"/>
                </a:lnTo>
                <a:lnTo>
                  <a:pt x="89" y="4"/>
                </a:lnTo>
                <a:lnTo>
                  <a:pt x="86"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6" name="Freeform 106"/>
          <p:cNvSpPr>
            <a:spLocks/>
          </p:cNvSpPr>
          <p:nvPr/>
        </p:nvSpPr>
        <p:spPr bwMode="auto">
          <a:xfrm>
            <a:off x="3030538" y="1465198"/>
            <a:ext cx="58737" cy="203200"/>
          </a:xfrm>
          <a:custGeom>
            <a:avLst/>
            <a:gdLst>
              <a:gd name="T0" fmla="*/ 24 w 37"/>
              <a:gd name="T1" fmla="*/ 67 h 128"/>
              <a:gd name="T2" fmla="*/ 29 w 37"/>
              <a:gd name="T3" fmla="*/ 57 h 128"/>
              <a:gd name="T4" fmla="*/ 29 w 37"/>
              <a:gd name="T5" fmla="*/ 46 h 128"/>
              <a:gd name="T6" fmla="*/ 30 w 37"/>
              <a:gd name="T7" fmla="*/ 37 h 128"/>
              <a:gd name="T8" fmla="*/ 29 w 37"/>
              <a:gd name="T9" fmla="*/ 31 h 128"/>
              <a:gd name="T10" fmla="*/ 29 w 37"/>
              <a:gd name="T11" fmla="*/ 24 h 128"/>
              <a:gd name="T12" fmla="*/ 31 w 37"/>
              <a:gd name="T13" fmla="*/ 21 h 128"/>
              <a:gd name="T14" fmla="*/ 34 w 37"/>
              <a:gd name="T15" fmla="*/ 20 h 128"/>
              <a:gd name="T16" fmla="*/ 37 w 37"/>
              <a:gd name="T17" fmla="*/ 14 h 128"/>
              <a:gd name="T18" fmla="*/ 37 w 37"/>
              <a:gd name="T19" fmla="*/ 10 h 128"/>
              <a:gd name="T20" fmla="*/ 34 w 37"/>
              <a:gd name="T21" fmla="*/ 6 h 128"/>
              <a:gd name="T22" fmla="*/ 31 w 37"/>
              <a:gd name="T23" fmla="*/ 1 h 128"/>
              <a:gd name="T24" fmla="*/ 29 w 37"/>
              <a:gd name="T25" fmla="*/ 0 h 128"/>
              <a:gd name="T26" fmla="*/ 27 w 37"/>
              <a:gd name="T27" fmla="*/ 0 h 128"/>
              <a:gd name="T28" fmla="*/ 24 w 37"/>
              <a:gd name="T29" fmla="*/ 1 h 128"/>
              <a:gd name="T30" fmla="*/ 23 w 37"/>
              <a:gd name="T31" fmla="*/ 4 h 128"/>
              <a:gd name="T32" fmla="*/ 23 w 37"/>
              <a:gd name="T33" fmla="*/ 11 h 128"/>
              <a:gd name="T34" fmla="*/ 23 w 37"/>
              <a:gd name="T35" fmla="*/ 16 h 128"/>
              <a:gd name="T36" fmla="*/ 24 w 37"/>
              <a:gd name="T37" fmla="*/ 21 h 128"/>
              <a:gd name="T38" fmla="*/ 23 w 37"/>
              <a:gd name="T39" fmla="*/ 27 h 128"/>
              <a:gd name="T40" fmla="*/ 19 w 37"/>
              <a:gd name="T41" fmla="*/ 34 h 128"/>
              <a:gd name="T42" fmla="*/ 14 w 37"/>
              <a:gd name="T43" fmla="*/ 47 h 128"/>
              <a:gd name="T44" fmla="*/ 12 w 37"/>
              <a:gd name="T45" fmla="*/ 58 h 128"/>
              <a:gd name="T46" fmla="*/ 7 w 37"/>
              <a:gd name="T47" fmla="*/ 70 h 128"/>
              <a:gd name="T48" fmla="*/ 4 w 37"/>
              <a:gd name="T49" fmla="*/ 83 h 128"/>
              <a:gd name="T50" fmla="*/ 3 w 37"/>
              <a:gd name="T51" fmla="*/ 98 h 128"/>
              <a:gd name="T52" fmla="*/ 0 w 37"/>
              <a:gd name="T53" fmla="*/ 112 h 128"/>
              <a:gd name="T54" fmla="*/ 0 w 37"/>
              <a:gd name="T55" fmla="*/ 128 h 128"/>
              <a:gd name="T56" fmla="*/ 3 w 37"/>
              <a:gd name="T57" fmla="*/ 122 h 128"/>
              <a:gd name="T58" fmla="*/ 4 w 37"/>
              <a:gd name="T59" fmla="*/ 117 h 128"/>
              <a:gd name="T60" fmla="*/ 7 w 37"/>
              <a:gd name="T61" fmla="*/ 110 h 128"/>
              <a:gd name="T62" fmla="*/ 10 w 37"/>
              <a:gd name="T63" fmla="*/ 102 h 128"/>
              <a:gd name="T64" fmla="*/ 16 w 37"/>
              <a:gd name="T65" fmla="*/ 85 h 128"/>
              <a:gd name="T66" fmla="*/ 24 w 37"/>
              <a:gd name="T67" fmla="*/ 6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 h="128">
                <a:moveTo>
                  <a:pt x="24" y="67"/>
                </a:moveTo>
                <a:lnTo>
                  <a:pt x="29" y="57"/>
                </a:lnTo>
                <a:lnTo>
                  <a:pt x="29" y="46"/>
                </a:lnTo>
                <a:lnTo>
                  <a:pt x="30" y="37"/>
                </a:lnTo>
                <a:lnTo>
                  <a:pt x="29" y="31"/>
                </a:lnTo>
                <a:lnTo>
                  <a:pt x="29" y="24"/>
                </a:lnTo>
                <a:lnTo>
                  <a:pt x="31" y="21"/>
                </a:lnTo>
                <a:lnTo>
                  <a:pt x="34" y="20"/>
                </a:lnTo>
                <a:lnTo>
                  <a:pt x="37" y="14"/>
                </a:lnTo>
                <a:lnTo>
                  <a:pt x="37" y="10"/>
                </a:lnTo>
                <a:lnTo>
                  <a:pt x="34" y="6"/>
                </a:lnTo>
                <a:lnTo>
                  <a:pt x="31" y="1"/>
                </a:lnTo>
                <a:lnTo>
                  <a:pt x="29" y="0"/>
                </a:lnTo>
                <a:lnTo>
                  <a:pt x="27" y="0"/>
                </a:lnTo>
                <a:lnTo>
                  <a:pt x="24" y="1"/>
                </a:lnTo>
                <a:lnTo>
                  <a:pt x="23" y="4"/>
                </a:lnTo>
                <a:lnTo>
                  <a:pt x="23" y="11"/>
                </a:lnTo>
                <a:lnTo>
                  <a:pt x="23" y="16"/>
                </a:lnTo>
                <a:lnTo>
                  <a:pt x="24" y="21"/>
                </a:lnTo>
                <a:lnTo>
                  <a:pt x="23" y="27"/>
                </a:lnTo>
                <a:lnTo>
                  <a:pt x="19" y="34"/>
                </a:lnTo>
                <a:lnTo>
                  <a:pt x="14" y="47"/>
                </a:lnTo>
                <a:lnTo>
                  <a:pt x="12" y="58"/>
                </a:lnTo>
                <a:lnTo>
                  <a:pt x="7" y="70"/>
                </a:lnTo>
                <a:lnTo>
                  <a:pt x="4" y="83"/>
                </a:lnTo>
                <a:lnTo>
                  <a:pt x="3" y="98"/>
                </a:lnTo>
                <a:lnTo>
                  <a:pt x="0" y="112"/>
                </a:lnTo>
                <a:lnTo>
                  <a:pt x="0" y="128"/>
                </a:lnTo>
                <a:lnTo>
                  <a:pt x="3" y="122"/>
                </a:lnTo>
                <a:lnTo>
                  <a:pt x="4" y="117"/>
                </a:lnTo>
                <a:lnTo>
                  <a:pt x="7" y="110"/>
                </a:lnTo>
                <a:lnTo>
                  <a:pt x="10" y="102"/>
                </a:lnTo>
                <a:lnTo>
                  <a:pt x="16" y="85"/>
                </a:lnTo>
                <a:lnTo>
                  <a:pt x="24" y="6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7" name="Freeform 107"/>
          <p:cNvSpPr>
            <a:spLocks/>
          </p:cNvSpPr>
          <p:nvPr/>
        </p:nvSpPr>
        <p:spPr bwMode="auto">
          <a:xfrm>
            <a:off x="2947988" y="2408173"/>
            <a:ext cx="168275" cy="47625"/>
          </a:xfrm>
          <a:custGeom>
            <a:avLst/>
            <a:gdLst>
              <a:gd name="T0" fmla="*/ 35 w 106"/>
              <a:gd name="T1" fmla="*/ 4 h 30"/>
              <a:gd name="T2" fmla="*/ 34 w 106"/>
              <a:gd name="T3" fmla="*/ 6 h 30"/>
              <a:gd name="T4" fmla="*/ 31 w 106"/>
              <a:gd name="T5" fmla="*/ 6 h 30"/>
              <a:gd name="T6" fmla="*/ 28 w 106"/>
              <a:gd name="T7" fmla="*/ 6 h 30"/>
              <a:gd name="T8" fmla="*/ 24 w 106"/>
              <a:gd name="T9" fmla="*/ 7 h 30"/>
              <a:gd name="T10" fmla="*/ 18 w 106"/>
              <a:gd name="T11" fmla="*/ 9 h 30"/>
              <a:gd name="T12" fmla="*/ 15 w 106"/>
              <a:gd name="T13" fmla="*/ 9 h 30"/>
              <a:gd name="T14" fmla="*/ 10 w 106"/>
              <a:gd name="T15" fmla="*/ 10 h 30"/>
              <a:gd name="T16" fmla="*/ 2 w 106"/>
              <a:gd name="T17" fmla="*/ 13 h 30"/>
              <a:gd name="T18" fmla="*/ 0 w 106"/>
              <a:gd name="T19" fmla="*/ 17 h 30"/>
              <a:gd name="T20" fmla="*/ 0 w 106"/>
              <a:gd name="T21" fmla="*/ 23 h 30"/>
              <a:gd name="T22" fmla="*/ 4 w 106"/>
              <a:gd name="T23" fmla="*/ 26 h 30"/>
              <a:gd name="T24" fmla="*/ 8 w 106"/>
              <a:gd name="T25" fmla="*/ 27 h 30"/>
              <a:gd name="T26" fmla="*/ 17 w 106"/>
              <a:gd name="T27" fmla="*/ 29 h 30"/>
              <a:gd name="T28" fmla="*/ 27 w 106"/>
              <a:gd name="T29" fmla="*/ 29 h 30"/>
              <a:gd name="T30" fmla="*/ 37 w 106"/>
              <a:gd name="T31" fmla="*/ 30 h 30"/>
              <a:gd name="T32" fmla="*/ 56 w 106"/>
              <a:gd name="T33" fmla="*/ 30 h 30"/>
              <a:gd name="T34" fmla="*/ 65 w 106"/>
              <a:gd name="T35" fmla="*/ 29 h 30"/>
              <a:gd name="T36" fmla="*/ 71 w 106"/>
              <a:gd name="T37" fmla="*/ 27 h 30"/>
              <a:gd name="T38" fmla="*/ 75 w 106"/>
              <a:gd name="T39" fmla="*/ 27 h 30"/>
              <a:gd name="T40" fmla="*/ 81 w 106"/>
              <a:gd name="T41" fmla="*/ 26 h 30"/>
              <a:gd name="T42" fmla="*/ 86 w 106"/>
              <a:gd name="T43" fmla="*/ 26 h 30"/>
              <a:gd name="T44" fmla="*/ 92 w 106"/>
              <a:gd name="T45" fmla="*/ 26 h 30"/>
              <a:gd name="T46" fmla="*/ 98 w 106"/>
              <a:gd name="T47" fmla="*/ 24 h 30"/>
              <a:gd name="T48" fmla="*/ 103 w 106"/>
              <a:gd name="T49" fmla="*/ 24 h 30"/>
              <a:gd name="T50" fmla="*/ 105 w 106"/>
              <a:gd name="T51" fmla="*/ 23 h 30"/>
              <a:gd name="T52" fmla="*/ 106 w 106"/>
              <a:gd name="T53" fmla="*/ 17 h 30"/>
              <a:gd name="T54" fmla="*/ 106 w 106"/>
              <a:gd name="T55" fmla="*/ 9 h 30"/>
              <a:gd name="T56" fmla="*/ 105 w 106"/>
              <a:gd name="T57" fmla="*/ 3 h 30"/>
              <a:gd name="T58" fmla="*/ 100 w 106"/>
              <a:gd name="T59" fmla="*/ 0 h 30"/>
              <a:gd name="T60" fmla="*/ 93 w 106"/>
              <a:gd name="T61" fmla="*/ 0 h 30"/>
              <a:gd name="T62" fmla="*/ 86 w 106"/>
              <a:gd name="T63" fmla="*/ 3 h 30"/>
              <a:gd name="T64" fmla="*/ 76 w 106"/>
              <a:gd name="T65" fmla="*/ 4 h 30"/>
              <a:gd name="T66" fmla="*/ 68 w 106"/>
              <a:gd name="T67" fmla="*/ 4 h 30"/>
              <a:gd name="T68" fmla="*/ 58 w 106"/>
              <a:gd name="T69" fmla="*/ 6 h 30"/>
              <a:gd name="T70" fmla="*/ 42 w 106"/>
              <a:gd name="T71" fmla="*/ 6 h 30"/>
              <a:gd name="T72" fmla="*/ 35 w 106"/>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30">
                <a:moveTo>
                  <a:pt x="35" y="4"/>
                </a:moveTo>
                <a:lnTo>
                  <a:pt x="34" y="6"/>
                </a:lnTo>
                <a:lnTo>
                  <a:pt x="31" y="6"/>
                </a:lnTo>
                <a:lnTo>
                  <a:pt x="28" y="6"/>
                </a:lnTo>
                <a:lnTo>
                  <a:pt x="24" y="7"/>
                </a:lnTo>
                <a:lnTo>
                  <a:pt x="18" y="9"/>
                </a:lnTo>
                <a:lnTo>
                  <a:pt x="15" y="9"/>
                </a:lnTo>
                <a:lnTo>
                  <a:pt x="10" y="10"/>
                </a:lnTo>
                <a:lnTo>
                  <a:pt x="2" y="13"/>
                </a:lnTo>
                <a:lnTo>
                  <a:pt x="0" y="17"/>
                </a:lnTo>
                <a:lnTo>
                  <a:pt x="0" y="23"/>
                </a:lnTo>
                <a:lnTo>
                  <a:pt x="4" y="26"/>
                </a:lnTo>
                <a:lnTo>
                  <a:pt x="8" y="27"/>
                </a:lnTo>
                <a:lnTo>
                  <a:pt x="17" y="29"/>
                </a:lnTo>
                <a:lnTo>
                  <a:pt x="27" y="29"/>
                </a:lnTo>
                <a:lnTo>
                  <a:pt x="37" y="30"/>
                </a:lnTo>
                <a:lnTo>
                  <a:pt x="56" y="30"/>
                </a:lnTo>
                <a:lnTo>
                  <a:pt x="65" y="29"/>
                </a:lnTo>
                <a:lnTo>
                  <a:pt x="71" y="27"/>
                </a:lnTo>
                <a:lnTo>
                  <a:pt x="75" y="27"/>
                </a:lnTo>
                <a:lnTo>
                  <a:pt x="81" y="26"/>
                </a:lnTo>
                <a:lnTo>
                  <a:pt x="86" y="26"/>
                </a:lnTo>
                <a:lnTo>
                  <a:pt x="92" y="26"/>
                </a:lnTo>
                <a:lnTo>
                  <a:pt x="98" y="24"/>
                </a:lnTo>
                <a:lnTo>
                  <a:pt x="103" y="24"/>
                </a:lnTo>
                <a:lnTo>
                  <a:pt x="105" y="23"/>
                </a:lnTo>
                <a:lnTo>
                  <a:pt x="106" y="17"/>
                </a:lnTo>
                <a:lnTo>
                  <a:pt x="106" y="9"/>
                </a:lnTo>
                <a:lnTo>
                  <a:pt x="105" y="3"/>
                </a:lnTo>
                <a:lnTo>
                  <a:pt x="100" y="0"/>
                </a:lnTo>
                <a:lnTo>
                  <a:pt x="93" y="0"/>
                </a:lnTo>
                <a:lnTo>
                  <a:pt x="86" y="3"/>
                </a:lnTo>
                <a:lnTo>
                  <a:pt x="76" y="4"/>
                </a:lnTo>
                <a:lnTo>
                  <a:pt x="68" y="4"/>
                </a:lnTo>
                <a:lnTo>
                  <a:pt x="58" y="6"/>
                </a:lnTo>
                <a:lnTo>
                  <a:pt x="42" y="6"/>
                </a:lnTo>
                <a:lnTo>
                  <a:pt x="35" y="4"/>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8" name="Freeform 108"/>
          <p:cNvSpPr>
            <a:spLocks/>
          </p:cNvSpPr>
          <p:nvPr/>
        </p:nvSpPr>
        <p:spPr bwMode="auto">
          <a:xfrm>
            <a:off x="3021013" y="1284223"/>
            <a:ext cx="136525" cy="85725"/>
          </a:xfrm>
          <a:custGeom>
            <a:avLst/>
            <a:gdLst>
              <a:gd name="T0" fmla="*/ 84 w 86"/>
              <a:gd name="T1" fmla="*/ 54 h 54"/>
              <a:gd name="T2" fmla="*/ 84 w 86"/>
              <a:gd name="T3" fmla="*/ 52 h 54"/>
              <a:gd name="T4" fmla="*/ 86 w 86"/>
              <a:gd name="T5" fmla="*/ 43 h 54"/>
              <a:gd name="T6" fmla="*/ 84 w 86"/>
              <a:gd name="T7" fmla="*/ 30 h 54"/>
              <a:gd name="T8" fmla="*/ 80 w 86"/>
              <a:gd name="T9" fmla="*/ 23 h 54"/>
              <a:gd name="T10" fmla="*/ 77 w 86"/>
              <a:gd name="T11" fmla="*/ 19 h 54"/>
              <a:gd name="T12" fmla="*/ 73 w 86"/>
              <a:gd name="T13" fmla="*/ 15 h 54"/>
              <a:gd name="T14" fmla="*/ 67 w 86"/>
              <a:gd name="T15" fmla="*/ 10 h 54"/>
              <a:gd name="T16" fmla="*/ 62 w 86"/>
              <a:gd name="T17" fmla="*/ 6 h 54"/>
              <a:gd name="T18" fmla="*/ 57 w 86"/>
              <a:gd name="T19" fmla="*/ 3 h 54"/>
              <a:gd name="T20" fmla="*/ 52 w 86"/>
              <a:gd name="T21" fmla="*/ 2 h 54"/>
              <a:gd name="T22" fmla="*/ 45 w 86"/>
              <a:gd name="T23" fmla="*/ 0 h 54"/>
              <a:gd name="T24" fmla="*/ 37 w 86"/>
              <a:gd name="T25" fmla="*/ 0 h 54"/>
              <a:gd name="T26" fmla="*/ 32 w 86"/>
              <a:gd name="T27" fmla="*/ 0 h 54"/>
              <a:gd name="T28" fmla="*/ 25 w 86"/>
              <a:gd name="T29" fmla="*/ 2 h 54"/>
              <a:gd name="T30" fmla="*/ 19 w 86"/>
              <a:gd name="T31" fmla="*/ 6 h 54"/>
              <a:gd name="T32" fmla="*/ 15 w 86"/>
              <a:gd name="T33" fmla="*/ 7 h 54"/>
              <a:gd name="T34" fmla="*/ 10 w 86"/>
              <a:gd name="T35" fmla="*/ 12 h 54"/>
              <a:gd name="T36" fmla="*/ 9 w 86"/>
              <a:gd name="T37" fmla="*/ 15 h 54"/>
              <a:gd name="T38" fmla="*/ 8 w 86"/>
              <a:gd name="T39" fmla="*/ 19 h 54"/>
              <a:gd name="T40" fmla="*/ 9 w 86"/>
              <a:gd name="T41" fmla="*/ 22 h 54"/>
              <a:gd name="T42" fmla="*/ 5 w 86"/>
              <a:gd name="T43" fmla="*/ 20 h 54"/>
              <a:gd name="T44" fmla="*/ 2 w 86"/>
              <a:gd name="T45" fmla="*/ 23 h 54"/>
              <a:gd name="T46" fmla="*/ 0 w 86"/>
              <a:gd name="T47" fmla="*/ 27 h 54"/>
              <a:gd name="T48" fmla="*/ 0 w 86"/>
              <a:gd name="T49" fmla="*/ 30 h 54"/>
              <a:gd name="T50" fmla="*/ 0 w 86"/>
              <a:gd name="T51" fmla="*/ 36 h 54"/>
              <a:gd name="T52" fmla="*/ 0 w 86"/>
              <a:gd name="T53" fmla="*/ 44 h 54"/>
              <a:gd name="T54" fmla="*/ 5 w 86"/>
              <a:gd name="T55" fmla="*/ 53 h 54"/>
              <a:gd name="T56" fmla="*/ 5 w 86"/>
              <a:gd name="T57" fmla="*/ 49 h 54"/>
              <a:gd name="T58" fmla="*/ 6 w 86"/>
              <a:gd name="T59" fmla="*/ 47 h 54"/>
              <a:gd name="T60" fmla="*/ 8 w 86"/>
              <a:gd name="T61" fmla="*/ 49 h 54"/>
              <a:gd name="T62" fmla="*/ 10 w 86"/>
              <a:gd name="T63" fmla="*/ 47 h 54"/>
              <a:gd name="T64" fmla="*/ 12 w 86"/>
              <a:gd name="T65" fmla="*/ 42 h 54"/>
              <a:gd name="T66" fmla="*/ 15 w 86"/>
              <a:gd name="T67" fmla="*/ 36 h 54"/>
              <a:gd name="T68" fmla="*/ 15 w 86"/>
              <a:gd name="T69" fmla="*/ 26 h 54"/>
              <a:gd name="T70" fmla="*/ 23 w 86"/>
              <a:gd name="T71" fmla="*/ 26 h 54"/>
              <a:gd name="T72" fmla="*/ 27 w 86"/>
              <a:gd name="T73" fmla="*/ 25 h 54"/>
              <a:gd name="T74" fmla="*/ 33 w 86"/>
              <a:gd name="T75" fmla="*/ 22 h 54"/>
              <a:gd name="T76" fmla="*/ 37 w 86"/>
              <a:gd name="T77" fmla="*/ 22 h 54"/>
              <a:gd name="T78" fmla="*/ 43 w 86"/>
              <a:gd name="T79" fmla="*/ 20 h 54"/>
              <a:gd name="T80" fmla="*/ 53 w 86"/>
              <a:gd name="T81" fmla="*/ 20 h 54"/>
              <a:gd name="T82" fmla="*/ 57 w 86"/>
              <a:gd name="T83" fmla="*/ 23 h 54"/>
              <a:gd name="T84" fmla="*/ 60 w 86"/>
              <a:gd name="T85" fmla="*/ 25 h 54"/>
              <a:gd name="T86" fmla="*/ 64 w 86"/>
              <a:gd name="T87" fmla="*/ 27 h 54"/>
              <a:gd name="T88" fmla="*/ 67 w 86"/>
              <a:gd name="T89" fmla="*/ 32 h 54"/>
              <a:gd name="T90" fmla="*/ 69 w 86"/>
              <a:gd name="T91" fmla="*/ 36 h 54"/>
              <a:gd name="T92" fmla="*/ 72 w 86"/>
              <a:gd name="T93" fmla="*/ 40 h 54"/>
              <a:gd name="T94" fmla="*/ 73 w 86"/>
              <a:gd name="T95" fmla="*/ 46 h 54"/>
              <a:gd name="T96" fmla="*/ 73 w 86"/>
              <a:gd name="T97" fmla="*/ 52 h 54"/>
              <a:gd name="T98" fmla="*/ 74 w 86"/>
              <a:gd name="T99" fmla="*/ 52 h 54"/>
              <a:gd name="T100" fmla="*/ 74 w 86"/>
              <a:gd name="T101" fmla="*/ 47 h 54"/>
              <a:gd name="T102" fmla="*/ 76 w 86"/>
              <a:gd name="T103" fmla="*/ 46 h 54"/>
              <a:gd name="T104" fmla="*/ 79 w 86"/>
              <a:gd name="T105" fmla="*/ 44 h 54"/>
              <a:gd name="T106" fmla="*/ 83 w 86"/>
              <a:gd name="T107" fmla="*/ 47 h 54"/>
              <a:gd name="T108" fmla="*/ 84 w 86"/>
              <a:gd name="T109" fmla="*/ 49 h 54"/>
              <a:gd name="T110" fmla="*/ 84 w 86"/>
              <a:gd name="T11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54">
                <a:moveTo>
                  <a:pt x="84" y="54"/>
                </a:moveTo>
                <a:lnTo>
                  <a:pt x="84" y="52"/>
                </a:lnTo>
                <a:lnTo>
                  <a:pt x="86" y="43"/>
                </a:lnTo>
                <a:lnTo>
                  <a:pt x="84" y="30"/>
                </a:lnTo>
                <a:lnTo>
                  <a:pt x="80" y="23"/>
                </a:lnTo>
                <a:lnTo>
                  <a:pt x="77" y="19"/>
                </a:lnTo>
                <a:lnTo>
                  <a:pt x="73" y="15"/>
                </a:lnTo>
                <a:lnTo>
                  <a:pt x="67" y="10"/>
                </a:lnTo>
                <a:lnTo>
                  <a:pt x="62" y="6"/>
                </a:lnTo>
                <a:lnTo>
                  <a:pt x="57" y="3"/>
                </a:lnTo>
                <a:lnTo>
                  <a:pt x="52" y="2"/>
                </a:lnTo>
                <a:lnTo>
                  <a:pt x="45" y="0"/>
                </a:lnTo>
                <a:lnTo>
                  <a:pt x="37" y="0"/>
                </a:lnTo>
                <a:lnTo>
                  <a:pt x="32" y="0"/>
                </a:lnTo>
                <a:lnTo>
                  <a:pt x="25" y="2"/>
                </a:lnTo>
                <a:lnTo>
                  <a:pt x="19" y="6"/>
                </a:lnTo>
                <a:lnTo>
                  <a:pt x="15" y="7"/>
                </a:lnTo>
                <a:lnTo>
                  <a:pt x="10" y="12"/>
                </a:lnTo>
                <a:lnTo>
                  <a:pt x="9" y="15"/>
                </a:lnTo>
                <a:lnTo>
                  <a:pt x="8" y="19"/>
                </a:lnTo>
                <a:lnTo>
                  <a:pt x="9" y="22"/>
                </a:lnTo>
                <a:lnTo>
                  <a:pt x="5" y="20"/>
                </a:lnTo>
                <a:lnTo>
                  <a:pt x="2" y="23"/>
                </a:lnTo>
                <a:lnTo>
                  <a:pt x="0" y="27"/>
                </a:lnTo>
                <a:lnTo>
                  <a:pt x="0" y="30"/>
                </a:lnTo>
                <a:lnTo>
                  <a:pt x="0" y="36"/>
                </a:lnTo>
                <a:lnTo>
                  <a:pt x="0" y="44"/>
                </a:lnTo>
                <a:lnTo>
                  <a:pt x="5" y="53"/>
                </a:lnTo>
                <a:lnTo>
                  <a:pt x="5" y="49"/>
                </a:lnTo>
                <a:lnTo>
                  <a:pt x="6" y="47"/>
                </a:lnTo>
                <a:lnTo>
                  <a:pt x="8" y="49"/>
                </a:lnTo>
                <a:lnTo>
                  <a:pt x="10" y="47"/>
                </a:lnTo>
                <a:lnTo>
                  <a:pt x="12" y="42"/>
                </a:lnTo>
                <a:lnTo>
                  <a:pt x="15" y="36"/>
                </a:lnTo>
                <a:lnTo>
                  <a:pt x="15" y="26"/>
                </a:lnTo>
                <a:lnTo>
                  <a:pt x="23" y="26"/>
                </a:lnTo>
                <a:lnTo>
                  <a:pt x="27" y="25"/>
                </a:lnTo>
                <a:lnTo>
                  <a:pt x="33" y="22"/>
                </a:lnTo>
                <a:lnTo>
                  <a:pt x="37" y="22"/>
                </a:lnTo>
                <a:lnTo>
                  <a:pt x="43" y="20"/>
                </a:lnTo>
                <a:lnTo>
                  <a:pt x="53" y="20"/>
                </a:lnTo>
                <a:lnTo>
                  <a:pt x="57" y="23"/>
                </a:lnTo>
                <a:lnTo>
                  <a:pt x="60" y="25"/>
                </a:lnTo>
                <a:lnTo>
                  <a:pt x="64" y="27"/>
                </a:lnTo>
                <a:lnTo>
                  <a:pt x="67" y="32"/>
                </a:lnTo>
                <a:lnTo>
                  <a:pt x="69" y="36"/>
                </a:lnTo>
                <a:lnTo>
                  <a:pt x="72" y="40"/>
                </a:lnTo>
                <a:lnTo>
                  <a:pt x="73" y="46"/>
                </a:lnTo>
                <a:lnTo>
                  <a:pt x="73" y="52"/>
                </a:lnTo>
                <a:lnTo>
                  <a:pt x="74" y="52"/>
                </a:lnTo>
                <a:lnTo>
                  <a:pt x="74" y="47"/>
                </a:lnTo>
                <a:lnTo>
                  <a:pt x="76" y="46"/>
                </a:lnTo>
                <a:lnTo>
                  <a:pt x="79" y="44"/>
                </a:lnTo>
                <a:lnTo>
                  <a:pt x="83" y="47"/>
                </a:lnTo>
                <a:lnTo>
                  <a:pt x="84" y="49"/>
                </a:lnTo>
                <a:lnTo>
                  <a:pt x="84" y="54"/>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49" name="Freeform 109"/>
          <p:cNvSpPr>
            <a:spLocks/>
          </p:cNvSpPr>
          <p:nvPr/>
        </p:nvSpPr>
        <p:spPr bwMode="auto">
          <a:xfrm>
            <a:off x="3095625" y="2433573"/>
            <a:ext cx="131763" cy="82550"/>
          </a:xfrm>
          <a:custGeom>
            <a:avLst/>
            <a:gdLst>
              <a:gd name="T0" fmla="*/ 20 w 83"/>
              <a:gd name="T1" fmla="*/ 18 h 52"/>
              <a:gd name="T2" fmla="*/ 15 w 83"/>
              <a:gd name="T3" fmla="*/ 25 h 52"/>
              <a:gd name="T4" fmla="*/ 12 w 83"/>
              <a:gd name="T5" fmla="*/ 28 h 52"/>
              <a:gd name="T6" fmla="*/ 7 w 83"/>
              <a:gd name="T7" fmla="*/ 31 h 52"/>
              <a:gd name="T8" fmla="*/ 6 w 83"/>
              <a:gd name="T9" fmla="*/ 32 h 52"/>
              <a:gd name="T10" fmla="*/ 3 w 83"/>
              <a:gd name="T11" fmla="*/ 35 h 52"/>
              <a:gd name="T12" fmla="*/ 2 w 83"/>
              <a:gd name="T13" fmla="*/ 37 h 52"/>
              <a:gd name="T14" fmla="*/ 0 w 83"/>
              <a:gd name="T15" fmla="*/ 38 h 52"/>
              <a:gd name="T16" fmla="*/ 0 w 83"/>
              <a:gd name="T17" fmla="*/ 42 h 52"/>
              <a:gd name="T18" fmla="*/ 2 w 83"/>
              <a:gd name="T19" fmla="*/ 45 h 52"/>
              <a:gd name="T20" fmla="*/ 5 w 83"/>
              <a:gd name="T21" fmla="*/ 48 h 52"/>
              <a:gd name="T22" fmla="*/ 7 w 83"/>
              <a:gd name="T23" fmla="*/ 51 h 52"/>
              <a:gd name="T24" fmla="*/ 13 w 83"/>
              <a:gd name="T25" fmla="*/ 51 h 52"/>
              <a:gd name="T26" fmla="*/ 22 w 83"/>
              <a:gd name="T27" fmla="*/ 52 h 52"/>
              <a:gd name="T28" fmla="*/ 30 w 83"/>
              <a:gd name="T29" fmla="*/ 51 h 52"/>
              <a:gd name="T30" fmla="*/ 39 w 83"/>
              <a:gd name="T31" fmla="*/ 50 h 52"/>
              <a:gd name="T32" fmla="*/ 47 w 83"/>
              <a:gd name="T33" fmla="*/ 45 h 52"/>
              <a:gd name="T34" fmla="*/ 54 w 83"/>
              <a:gd name="T35" fmla="*/ 42 h 52"/>
              <a:gd name="T36" fmla="*/ 63 w 83"/>
              <a:gd name="T37" fmla="*/ 38 h 52"/>
              <a:gd name="T38" fmla="*/ 70 w 83"/>
              <a:gd name="T39" fmla="*/ 34 h 52"/>
              <a:gd name="T40" fmla="*/ 74 w 83"/>
              <a:gd name="T41" fmla="*/ 31 h 52"/>
              <a:gd name="T42" fmla="*/ 77 w 83"/>
              <a:gd name="T43" fmla="*/ 28 h 52"/>
              <a:gd name="T44" fmla="*/ 80 w 83"/>
              <a:gd name="T45" fmla="*/ 23 h 52"/>
              <a:gd name="T46" fmla="*/ 83 w 83"/>
              <a:gd name="T47" fmla="*/ 15 h 52"/>
              <a:gd name="T48" fmla="*/ 81 w 83"/>
              <a:gd name="T49" fmla="*/ 7 h 52"/>
              <a:gd name="T50" fmla="*/ 77 w 83"/>
              <a:gd name="T51" fmla="*/ 0 h 52"/>
              <a:gd name="T52" fmla="*/ 77 w 83"/>
              <a:gd name="T53" fmla="*/ 1 h 52"/>
              <a:gd name="T54" fmla="*/ 74 w 83"/>
              <a:gd name="T55" fmla="*/ 4 h 52"/>
              <a:gd name="T56" fmla="*/ 71 w 83"/>
              <a:gd name="T57" fmla="*/ 7 h 52"/>
              <a:gd name="T58" fmla="*/ 66 w 83"/>
              <a:gd name="T59" fmla="*/ 10 h 52"/>
              <a:gd name="T60" fmla="*/ 59 w 83"/>
              <a:gd name="T61" fmla="*/ 14 h 52"/>
              <a:gd name="T62" fmla="*/ 49 w 83"/>
              <a:gd name="T63" fmla="*/ 17 h 52"/>
              <a:gd name="T64" fmla="*/ 36 w 83"/>
              <a:gd name="T65" fmla="*/ 18 h 52"/>
              <a:gd name="T66" fmla="*/ 20 w 83"/>
              <a:gd name="T6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52">
                <a:moveTo>
                  <a:pt x="20" y="18"/>
                </a:moveTo>
                <a:lnTo>
                  <a:pt x="15" y="25"/>
                </a:lnTo>
                <a:lnTo>
                  <a:pt x="12" y="28"/>
                </a:lnTo>
                <a:lnTo>
                  <a:pt x="7" y="31"/>
                </a:lnTo>
                <a:lnTo>
                  <a:pt x="6" y="32"/>
                </a:lnTo>
                <a:lnTo>
                  <a:pt x="3" y="35"/>
                </a:lnTo>
                <a:lnTo>
                  <a:pt x="2" y="37"/>
                </a:lnTo>
                <a:lnTo>
                  <a:pt x="0" y="38"/>
                </a:lnTo>
                <a:lnTo>
                  <a:pt x="0" y="42"/>
                </a:lnTo>
                <a:lnTo>
                  <a:pt x="2" y="45"/>
                </a:lnTo>
                <a:lnTo>
                  <a:pt x="5" y="48"/>
                </a:lnTo>
                <a:lnTo>
                  <a:pt x="7" y="51"/>
                </a:lnTo>
                <a:lnTo>
                  <a:pt x="13" y="51"/>
                </a:lnTo>
                <a:lnTo>
                  <a:pt x="22" y="52"/>
                </a:lnTo>
                <a:lnTo>
                  <a:pt x="30" y="51"/>
                </a:lnTo>
                <a:lnTo>
                  <a:pt x="39" y="50"/>
                </a:lnTo>
                <a:lnTo>
                  <a:pt x="47" y="45"/>
                </a:lnTo>
                <a:lnTo>
                  <a:pt x="54" y="42"/>
                </a:lnTo>
                <a:lnTo>
                  <a:pt x="63" y="38"/>
                </a:lnTo>
                <a:lnTo>
                  <a:pt x="70" y="34"/>
                </a:lnTo>
                <a:lnTo>
                  <a:pt x="74" y="31"/>
                </a:lnTo>
                <a:lnTo>
                  <a:pt x="77" y="28"/>
                </a:lnTo>
                <a:lnTo>
                  <a:pt x="80" y="23"/>
                </a:lnTo>
                <a:lnTo>
                  <a:pt x="83" y="15"/>
                </a:lnTo>
                <a:lnTo>
                  <a:pt x="81" y="7"/>
                </a:lnTo>
                <a:lnTo>
                  <a:pt x="77" y="0"/>
                </a:lnTo>
                <a:lnTo>
                  <a:pt x="77" y="1"/>
                </a:lnTo>
                <a:lnTo>
                  <a:pt x="74" y="4"/>
                </a:lnTo>
                <a:lnTo>
                  <a:pt x="71" y="7"/>
                </a:lnTo>
                <a:lnTo>
                  <a:pt x="66" y="10"/>
                </a:lnTo>
                <a:lnTo>
                  <a:pt x="59" y="14"/>
                </a:lnTo>
                <a:lnTo>
                  <a:pt x="49" y="17"/>
                </a:lnTo>
                <a:lnTo>
                  <a:pt x="36" y="18"/>
                </a:lnTo>
                <a:lnTo>
                  <a:pt x="20" y="1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0" name="Freeform 110"/>
          <p:cNvSpPr>
            <a:spLocks/>
          </p:cNvSpPr>
          <p:nvPr/>
        </p:nvSpPr>
        <p:spPr bwMode="auto">
          <a:xfrm>
            <a:off x="3028950" y="1315973"/>
            <a:ext cx="125413" cy="128587"/>
          </a:xfrm>
          <a:custGeom>
            <a:avLst/>
            <a:gdLst>
              <a:gd name="T0" fmla="*/ 79 w 79"/>
              <a:gd name="T1" fmla="*/ 34 h 81"/>
              <a:gd name="T2" fmla="*/ 79 w 79"/>
              <a:gd name="T3" fmla="*/ 29 h 81"/>
              <a:gd name="T4" fmla="*/ 78 w 79"/>
              <a:gd name="T5" fmla="*/ 27 h 81"/>
              <a:gd name="T6" fmla="*/ 74 w 79"/>
              <a:gd name="T7" fmla="*/ 24 h 81"/>
              <a:gd name="T8" fmla="*/ 71 w 79"/>
              <a:gd name="T9" fmla="*/ 26 h 81"/>
              <a:gd name="T10" fmla="*/ 69 w 79"/>
              <a:gd name="T11" fmla="*/ 27 h 81"/>
              <a:gd name="T12" fmla="*/ 69 w 79"/>
              <a:gd name="T13" fmla="*/ 32 h 81"/>
              <a:gd name="T14" fmla="*/ 68 w 79"/>
              <a:gd name="T15" fmla="*/ 32 h 81"/>
              <a:gd name="T16" fmla="*/ 68 w 79"/>
              <a:gd name="T17" fmla="*/ 26 h 81"/>
              <a:gd name="T18" fmla="*/ 67 w 79"/>
              <a:gd name="T19" fmla="*/ 20 h 81"/>
              <a:gd name="T20" fmla="*/ 64 w 79"/>
              <a:gd name="T21" fmla="*/ 16 h 81"/>
              <a:gd name="T22" fmla="*/ 62 w 79"/>
              <a:gd name="T23" fmla="*/ 12 h 81"/>
              <a:gd name="T24" fmla="*/ 59 w 79"/>
              <a:gd name="T25" fmla="*/ 7 h 81"/>
              <a:gd name="T26" fmla="*/ 55 w 79"/>
              <a:gd name="T27" fmla="*/ 5 h 81"/>
              <a:gd name="T28" fmla="*/ 52 w 79"/>
              <a:gd name="T29" fmla="*/ 2 h 81"/>
              <a:gd name="T30" fmla="*/ 48 w 79"/>
              <a:gd name="T31" fmla="*/ 0 h 81"/>
              <a:gd name="T32" fmla="*/ 38 w 79"/>
              <a:gd name="T33" fmla="*/ 0 h 81"/>
              <a:gd name="T34" fmla="*/ 32 w 79"/>
              <a:gd name="T35" fmla="*/ 2 h 81"/>
              <a:gd name="T36" fmla="*/ 28 w 79"/>
              <a:gd name="T37" fmla="*/ 2 h 81"/>
              <a:gd name="T38" fmla="*/ 22 w 79"/>
              <a:gd name="T39" fmla="*/ 5 h 81"/>
              <a:gd name="T40" fmla="*/ 17 w 79"/>
              <a:gd name="T41" fmla="*/ 6 h 81"/>
              <a:gd name="T42" fmla="*/ 10 w 79"/>
              <a:gd name="T43" fmla="*/ 6 h 81"/>
              <a:gd name="T44" fmla="*/ 10 w 79"/>
              <a:gd name="T45" fmla="*/ 16 h 81"/>
              <a:gd name="T46" fmla="*/ 7 w 79"/>
              <a:gd name="T47" fmla="*/ 22 h 81"/>
              <a:gd name="T48" fmla="*/ 5 w 79"/>
              <a:gd name="T49" fmla="*/ 27 h 81"/>
              <a:gd name="T50" fmla="*/ 3 w 79"/>
              <a:gd name="T51" fmla="*/ 29 h 81"/>
              <a:gd name="T52" fmla="*/ 1 w 79"/>
              <a:gd name="T53" fmla="*/ 27 h 81"/>
              <a:gd name="T54" fmla="*/ 0 w 79"/>
              <a:gd name="T55" fmla="*/ 29 h 81"/>
              <a:gd name="T56" fmla="*/ 0 w 79"/>
              <a:gd name="T57" fmla="*/ 34 h 81"/>
              <a:gd name="T58" fmla="*/ 1 w 79"/>
              <a:gd name="T59" fmla="*/ 40 h 81"/>
              <a:gd name="T60" fmla="*/ 4 w 79"/>
              <a:gd name="T61" fmla="*/ 46 h 81"/>
              <a:gd name="T62" fmla="*/ 5 w 79"/>
              <a:gd name="T63" fmla="*/ 53 h 81"/>
              <a:gd name="T64" fmla="*/ 8 w 79"/>
              <a:gd name="T65" fmla="*/ 59 h 81"/>
              <a:gd name="T66" fmla="*/ 11 w 79"/>
              <a:gd name="T67" fmla="*/ 64 h 81"/>
              <a:gd name="T68" fmla="*/ 13 w 79"/>
              <a:gd name="T69" fmla="*/ 66 h 81"/>
              <a:gd name="T70" fmla="*/ 14 w 79"/>
              <a:gd name="T71" fmla="*/ 70 h 81"/>
              <a:gd name="T72" fmla="*/ 17 w 79"/>
              <a:gd name="T73" fmla="*/ 73 h 81"/>
              <a:gd name="T74" fmla="*/ 20 w 79"/>
              <a:gd name="T75" fmla="*/ 76 h 81"/>
              <a:gd name="T76" fmla="*/ 22 w 79"/>
              <a:gd name="T77" fmla="*/ 78 h 81"/>
              <a:gd name="T78" fmla="*/ 27 w 79"/>
              <a:gd name="T79" fmla="*/ 80 h 81"/>
              <a:gd name="T80" fmla="*/ 31 w 79"/>
              <a:gd name="T81" fmla="*/ 81 h 81"/>
              <a:gd name="T82" fmla="*/ 40 w 79"/>
              <a:gd name="T83" fmla="*/ 81 h 81"/>
              <a:gd name="T84" fmla="*/ 44 w 79"/>
              <a:gd name="T85" fmla="*/ 80 h 81"/>
              <a:gd name="T86" fmla="*/ 48 w 79"/>
              <a:gd name="T87" fmla="*/ 78 h 81"/>
              <a:gd name="T88" fmla="*/ 54 w 79"/>
              <a:gd name="T89" fmla="*/ 71 h 81"/>
              <a:gd name="T90" fmla="*/ 57 w 79"/>
              <a:gd name="T91" fmla="*/ 68 h 81"/>
              <a:gd name="T92" fmla="*/ 58 w 79"/>
              <a:gd name="T93" fmla="*/ 66 h 81"/>
              <a:gd name="T94" fmla="*/ 61 w 79"/>
              <a:gd name="T95" fmla="*/ 61 h 81"/>
              <a:gd name="T96" fmla="*/ 61 w 79"/>
              <a:gd name="T97" fmla="*/ 64 h 81"/>
              <a:gd name="T98" fmla="*/ 61 w 79"/>
              <a:gd name="T99" fmla="*/ 68 h 81"/>
              <a:gd name="T100" fmla="*/ 61 w 79"/>
              <a:gd name="T101" fmla="*/ 73 h 81"/>
              <a:gd name="T102" fmla="*/ 58 w 79"/>
              <a:gd name="T103" fmla="*/ 77 h 81"/>
              <a:gd name="T104" fmla="*/ 71 w 79"/>
              <a:gd name="T105" fmla="*/ 68 h 81"/>
              <a:gd name="T106" fmla="*/ 71 w 79"/>
              <a:gd name="T107" fmla="*/ 57 h 81"/>
              <a:gd name="T108" fmla="*/ 68 w 79"/>
              <a:gd name="T109" fmla="*/ 50 h 81"/>
              <a:gd name="T110" fmla="*/ 68 w 79"/>
              <a:gd name="T111" fmla="*/ 44 h 81"/>
              <a:gd name="T112" fmla="*/ 69 w 79"/>
              <a:gd name="T113" fmla="*/ 44 h 81"/>
              <a:gd name="T114" fmla="*/ 69 w 79"/>
              <a:gd name="T115" fmla="*/ 46 h 81"/>
              <a:gd name="T116" fmla="*/ 71 w 79"/>
              <a:gd name="T117" fmla="*/ 47 h 81"/>
              <a:gd name="T118" fmla="*/ 72 w 79"/>
              <a:gd name="T119" fmla="*/ 47 h 81"/>
              <a:gd name="T120" fmla="*/ 76 w 79"/>
              <a:gd name="T121" fmla="*/ 43 h 81"/>
              <a:gd name="T122" fmla="*/ 78 w 79"/>
              <a:gd name="T123" fmla="*/ 39 h 81"/>
              <a:gd name="T124" fmla="*/ 79 w 79"/>
              <a:gd name="T125" fmla="*/ 3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 h="81">
                <a:moveTo>
                  <a:pt x="79" y="34"/>
                </a:moveTo>
                <a:lnTo>
                  <a:pt x="79" y="29"/>
                </a:lnTo>
                <a:lnTo>
                  <a:pt x="78" y="27"/>
                </a:lnTo>
                <a:lnTo>
                  <a:pt x="74" y="24"/>
                </a:lnTo>
                <a:lnTo>
                  <a:pt x="71" y="26"/>
                </a:lnTo>
                <a:lnTo>
                  <a:pt x="69" y="27"/>
                </a:lnTo>
                <a:lnTo>
                  <a:pt x="69" y="32"/>
                </a:lnTo>
                <a:lnTo>
                  <a:pt x="68" y="32"/>
                </a:lnTo>
                <a:lnTo>
                  <a:pt x="68" y="26"/>
                </a:lnTo>
                <a:lnTo>
                  <a:pt x="67" y="20"/>
                </a:lnTo>
                <a:lnTo>
                  <a:pt x="64" y="16"/>
                </a:lnTo>
                <a:lnTo>
                  <a:pt x="62" y="12"/>
                </a:lnTo>
                <a:lnTo>
                  <a:pt x="59" y="7"/>
                </a:lnTo>
                <a:lnTo>
                  <a:pt x="55" y="5"/>
                </a:lnTo>
                <a:lnTo>
                  <a:pt x="52" y="2"/>
                </a:lnTo>
                <a:lnTo>
                  <a:pt x="48" y="0"/>
                </a:lnTo>
                <a:lnTo>
                  <a:pt x="38" y="0"/>
                </a:lnTo>
                <a:lnTo>
                  <a:pt x="32" y="2"/>
                </a:lnTo>
                <a:lnTo>
                  <a:pt x="28" y="2"/>
                </a:lnTo>
                <a:lnTo>
                  <a:pt x="22" y="5"/>
                </a:lnTo>
                <a:lnTo>
                  <a:pt x="17" y="6"/>
                </a:lnTo>
                <a:lnTo>
                  <a:pt x="10" y="6"/>
                </a:lnTo>
                <a:lnTo>
                  <a:pt x="10" y="16"/>
                </a:lnTo>
                <a:lnTo>
                  <a:pt x="7" y="22"/>
                </a:lnTo>
                <a:lnTo>
                  <a:pt x="5" y="27"/>
                </a:lnTo>
                <a:lnTo>
                  <a:pt x="3" y="29"/>
                </a:lnTo>
                <a:lnTo>
                  <a:pt x="1" y="27"/>
                </a:lnTo>
                <a:lnTo>
                  <a:pt x="0" y="29"/>
                </a:lnTo>
                <a:lnTo>
                  <a:pt x="0" y="34"/>
                </a:lnTo>
                <a:lnTo>
                  <a:pt x="1" y="40"/>
                </a:lnTo>
                <a:lnTo>
                  <a:pt x="4" y="46"/>
                </a:lnTo>
                <a:lnTo>
                  <a:pt x="5" y="53"/>
                </a:lnTo>
                <a:lnTo>
                  <a:pt x="8" y="59"/>
                </a:lnTo>
                <a:lnTo>
                  <a:pt x="11" y="64"/>
                </a:lnTo>
                <a:lnTo>
                  <a:pt x="13" y="66"/>
                </a:lnTo>
                <a:lnTo>
                  <a:pt x="14" y="70"/>
                </a:lnTo>
                <a:lnTo>
                  <a:pt x="17" y="73"/>
                </a:lnTo>
                <a:lnTo>
                  <a:pt x="20" y="76"/>
                </a:lnTo>
                <a:lnTo>
                  <a:pt x="22" y="78"/>
                </a:lnTo>
                <a:lnTo>
                  <a:pt x="27" y="80"/>
                </a:lnTo>
                <a:lnTo>
                  <a:pt x="31" y="81"/>
                </a:lnTo>
                <a:lnTo>
                  <a:pt x="40" y="81"/>
                </a:lnTo>
                <a:lnTo>
                  <a:pt x="44" y="80"/>
                </a:lnTo>
                <a:lnTo>
                  <a:pt x="48" y="78"/>
                </a:lnTo>
                <a:lnTo>
                  <a:pt x="54" y="71"/>
                </a:lnTo>
                <a:lnTo>
                  <a:pt x="57" y="68"/>
                </a:lnTo>
                <a:lnTo>
                  <a:pt x="58" y="66"/>
                </a:lnTo>
                <a:lnTo>
                  <a:pt x="61" y="61"/>
                </a:lnTo>
                <a:lnTo>
                  <a:pt x="61" y="64"/>
                </a:lnTo>
                <a:lnTo>
                  <a:pt x="61" y="68"/>
                </a:lnTo>
                <a:lnTo>
                  <a:pt x="61" y="73"/>
                </a:lnTo>
                <a:lnTo>
                  <a:pt x="58" y="77"/>
                </a:lnTo>
                <a:lnTo>
                  <a:pt x="71" y="68"/>
                </a:lnTo>
                <a:lnTo>
                  <a:pt x="71" y="57"/>
                </a:lnTo>
                <a:lnTo>
                  <a:pt x="68" y="50"/>
                </a:lnTo>
                <a:lnTo>
                  <a:pt x="68" y="44"/>
                </a:lnTo>
                <a:lnTo>
                  <a:pt x="69" y="44"/>
                </a:lnTo>
                <a:lnTo>
                  <a:pt x="69" y="46"/>
                </a:lnTo>
                <a:lnTo>
                  <a:pt x="71" y="47"/>
                </a:lnTo>
                <a:lnTo>
                  <a:pt x="72" y="47"/>
                </a:lnTo>
                <a:lnTo>
                  <a:pt x="76" y="43"/>
                </a:lnTo>
                <a:lnTo>
                  <a:pt x="78" y="39"/>
                </a:lnTo>
                <a:lnTo>
                  <a:pt x="79" y="34"/>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1" name="Freeform 111"/>
          <p:cNvSpPr>
            <a:spLocks/>
          </p:cNvSpPr>
          <p:nvPr/>
        </p:nvSpPr>
        <p:spPr bwMode="auto">
          <a:xfrm>
            <a:off x="3028950" y="1368360"/>
            <a:ext cx="96838" cy="95250"/>
          </a:xfrm>
          <a:custGeom>
            <a:avLst/>
            <a:gdLst>
              <a:gd name="T0" fmla="*/ 0 w 61"/>
              <a:gd name="T1" fmla="*/ 0 h 60"/>
              <a:gd name="T2" fmla="*/ 0 w 61"/>
              <a:gd name="T3" fmla="*/ 3 h 60"/>
              <a:gd name="T4" fmla="*/ 1 w 61"/>
              <a:gd name="T5" fmla="*/ 8 h 60"/>
              <a:gd name="T6" fmla="*/ 3 w 61"/>
              <a:gd name="T7" fmla="*/ 14 h 60"/>
              <a:gd name="T8" fmla="*/ 8 w 61"/>
              <a:gd name="T9" fmla="*/ 31 h 60"/>
              <a:gd name="T10" fmla="*/ 13 w 61"/>
              <a:gd name="T11" fmla="*/ 37 h 60"/>
              <a:gd name="T12" fmla="*/ 17 w 61"/>
              <a:gd name="T13" fmla="*/ 43 h 60"/>
              <a:gd name="T14" fmla="*/ 21 w 61"/>
              <a:gd name="T15" fmla="*/ 48 h 60"/>
              <a:gd name="T16" fmla="*/ 22 w 61"/>
              <a:gd name="T17" fmla="*/ 50 h 60"/>
              <a:gd name="T18" fmla="*/ 22 w 61"/>
              <a:gd name="T19" fmla="*/ 51 h 60"/>
              <a:gd name="T20" fmla="*/ 22 w 61"/>
              <a:gd name="T21" fmla="*/ 54 h 60"/>
              <a:gd name="T22" fmla="*/ 22 w 61"/>
              <a:gd name="T23" fmla="*/ 58 h 60"/>
              <a:gd name="T24" fmla="*/ 22 w 61"/>
              <a:gd name="T25" fmla="*/ 58 h 60"/>
              <a:gd name="T26" fmla="*/ 25 w 61"/>
              <a:gd name="T27" fmla="*/ 58 h 60"/>
              <a:gd name="T28" fmla="*/ 28 w 61"/>
              <a:gd name="T29" fmla="*/ 58 h 60"/>
              <a:gd name="T30" fmla="*/ 32 w 61"/>
              <a:gd name="T31" fmla="*/ 60 h 60"/>
              <a:gd name="T32" fmla="*/ 35 w 61"/>
              <a:gd name="T33" fmla="*/ 58 h 60"/>
              <a:gd name="T34" fmla="*/ 38 w 61"/>
              <a:gd name="T35" fmla="*/ 55 h 60"/>
              <a:gd name="T36" fmla="*/ 41 w 61"/>
              <a:gd name="T37" fmla="*/ 54 h 60"/>
              <a:gd name="T38" fmla="*/ 45 w 61"/>
              <a:gd name="T39" fmla="*/ 53 h 60"/>
              <a:gd name="T40" fmla="*/ 48 w 61"/>
              <a:gd name="T41" fmla="*/ 50 h 60"/>
              <a:gd name="T42" fmla="*/ 52 w 61"/>
              <a:gd name="T43" fmla="*/ 48 h 60"/>
              <a:gd name="T44" fmla="*/ 58 w 61"/>
              <a:gd name="T45" fmla="*/ 44 h 60"/>
              <a:gd name="T46" fmla="*/ 61 w 61"/>
              <a:gd name="T47" fmla="*/ 40 h 60"/>
              <a:gd name="T48" fmla="*/ 61 w 61"/>
              <a:gd name="T49" fmla="*/ 35 h 60"/>
              <a:gd name="T50" fmla="*/ 61 w 61"/>
              <a:gd name="T51" fmla="*/ 31 h 60"/>
              <a:gd name="T52" fmla="*/ 61 w 61"/>
              <a:gd name="T53" fmla="*/ 28 h 60"/>
              <a:gd name="T54" fmla="*/ 58 w 61"/>
              <a:gd name="T55" fmla="*/ 33 h 60"/>
              <a:gd name="T56" fmla="*/ 57 w 61"/>
              <a:gd name="T57" fmla="*/ 35 h 60"/>
              <a:gd name="T58" fmla="*/ 54 w 61"/>
              <a:gd name="T59" fmla="*/ 38 h 60"/>
              <a:gd name="T60" fmla="*/ 48 w 61"/>
              <a:gd name="T61" fmla="*/ 45 h 60"/>
              <a:gd name="T62" fmla="*/ 44 w 61"/>
              <a:gd name="T63" fmla="*/ 47 h 60"/>
              <a:gd name="T64" fmla="*/ 40 w 61"/>
              <a:gd name="T65" fmla="*/ 48 h 60"/>
              <a:gd name="T66" fmla="*/ 31 w 61"/>
              <a:gd name="T67" fmla="*/ 48 h 60"/>
              <a:gd name="T68" fmla="*/ 27 w 61"/>
              <a:gd name="T69" fmla="*/ 47 h 60"/>
              <a:gd name="T70" fmla="*/ 22 w 61"/>
              <a:gd name="T71" fmla="*/ 45 h 60"/>
              <a:gd name="T72" fmla="*/ 20 w 61"/>
              <a:gd name="T73" fmla="*/ 43 h 60"/>
              <a:gd name="T74" fmla="*/ 17 w 61"/>
              <a:gd name="T75" fmla="*/ 40 h 60"/>
              <a:gd name="T76" fmla="*/ 14 w 61"/>
              <a:gd name="T77" fmla="*/ 37 h 60"/>
              <a:gd name="T78" fmla="*/ 13 w 61"/>
              <a:gd name="T79" fmla="*/ 33 h 60"/>
              <a:gd name="T80" fmla="*/ 11 w 61"/>
              <a:gd name="T81" fmla="*/ 31 h 60"/>
              <a:gd name="T82" fmla="*/ 8 w 61"/>
              <a:gd name="T83" fmla="*/ 26 h 60"/>
              <a:gd name="T84" fmla="*/ 5 w 61"/>
              <a:gd name="T85" fmla="*/ 20 h 60"/>
              <a:gd name="T86" fmla="*/ 4 w 61"/>
              <a:gd name="T87" fmla="*/ 13 h 60"/>
              <a:gd name="T88" fmla="*/ 1 w 61"/>
              <a:gd name="T89" fmla="*/ 7 h 60"/>
              <a:gd name="T90" fmla="*/ 0 w 61"/>
              <a:gd name="T91" fmla="*/ 1 h 60"/>
              <a:gd name="T92" fmla="*/ 0 w 61"/>
              <a:gd name="T9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 h="60">
                <a:moveTo>
                  <a:pt x="0" y="0"/>
                </a:moveTo>
                <a:lnTo>
                  <a:pt x="0" y="3"/>
                </a:lnTo>
                <a:lnTo>
                  <a:pt x="1" y="8"/>
                </a:lnTo>
                <a:lnTo>
                  <a:pt x="3" y="14"/>
                </a:lnTo>
                <a:lnTo>
                  <a:pt x="8" y="31"/>
                </a:lnTo>
                <a:lnTo>
                  <a:pt x="13" y="37"/>
                </a:lnTo>
                <a:lnTo>
                  <a:pt x="17" y="43"/>
                </a:lnTo>
                <a:lnTo>
                  <a:pt x="21" y="48"/>
                </a:lnTo>
                <a:lnTo>
                  <a:pt x="22" y="50"/>
                </a:lnTo>
                <a:lnTo>
                  <a:pt x="22" y="51"/>
                </a:lnTo>
                <a:lnTo>
                  <a:pt x="22" y="54"/>
                </a:lnTo>
                <a:lnTo>
                  <a:pt x="22" y="58"/>
                </a:lnTo>
                <a:lnTo>
                  <a:pt x="22" y="58"/>
                </a:lnTo>
                <a:lnTo>
                  <a:pt x="25" y="58"/>
                </a:lnTo>
                <a:lnTo>
                  <a:pt x="28" y="58"/>
                </a:lnTo>
                <a:lnTo>
                  <a:pt x="32" y="60"/>
                </a:lnTo>
                <a:lnTo>
                  <a:pt x="35" y="58"/>
                </a:lnTo>
                <a:lnTo>
                  <a:pt x="38" y="55"/>
                </a:lnTo>
                <a:lnTo>
                  <a:pt x="41" y="54"/>
                </a:lnTo>
                <a:lnTo>
                  <a:pt x="45" y="53"/>
                </a:lnTo>
                <a:lnTo>
                  <a:pt x="48" y="50"/>
                </a:lnTo>
                <a:lnTo>
                  <a:pt x="52" y="48"/>
                </a:lnTo>
                <a:lnTo>
                  <a:pt x="58" y="44"/>
                </a:lnTo>
                <a:lnTo>
                  <a:pt x="61" y="40"/>
                </a:lnTo>
                <a:lnTo>
                  <a:pt x="61" y="35"/>
                </a:lnTo>
                <a:lnTo>
                  <a:pt x="61" y="31"/>
                </a:lnTo>
                <a:lnTo>
                  <a:pt x="61" y="28"/>
                </a:lnTo>
                <a:lnTo>
                  <a:pt x="58" y="33"/>
                </a:lnTo>
                <a:lnTo>
                  <a:pt x="57" y="35"/>
                </a:lnTo>
                <a:lnTo>
                  <a:pt x="54" y="38"/>
                </a:lnTo>
                <a:lnTo>
                  <a:pt x="48" y="45"/>
                </a:lnTo>
                <a:lnTo>
                  <a:pt x="44" y="47"/>
                </a:lnTo>
                <a:lnTo>
                  <a:pt x="40" y="48"/>
                </a:lnTo>
                <a:lnTo>
                  <a:pt x="31" y="48"/>
                </a:lnTo>
                <a:lnTo>
                  <a:pt x="27" y="47"/>
                </a:lnTo>
                <a:lnTo>
                  <a:pt x="22" y="45"/>
                </a:lnTo>
                <a:lnTo>
                  <a:pt x="20" y="43"/>
                </a:lnTo>
                <a:lnTo>
                  <a:pt x="17" y="40"/>
                </a:lnTo>
                <a:lnTo>
                  <a:pt x="14" y="37"/>
                </a:lnTo>
                <a:lnTo>
                  <a:pt x="13" y="33"/>
                </a:lnTo>
                <a:lnTo>
                  <a:pt x="11" y="31"/>
                </a:lnTo>
                <a:lnTo>
                  <a:pt x="8" y="26"/>
                </a:lnTo>
                <a:lnTo>
                  <a:pt x="5" y="20"/>
                </a:lnTo>
                <a:lnTo>
                  <a:pt x="4" y="13"/>
                </a:lnTo>
                <a:lnTo>
                  <a:pt x="1" y="7"/>
                </a:lnTo>
                <a:lnTo>
                  <a:pt x="0" y="1"/>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2" name="Freeform 112"/>
          <p:cNvSpPr>
            <a:spLocks/>
          </p:cNvSpPr>
          <p:nvPr/>
        </p:nvSpPr>
        <p:spPr bwMode="auto">
          <a:xfrm>
            <a:off x="2911475" y="1604898"/>
            <a:ext cx="92075" cy="77787"/>
          </a:xfrm>
          <a:custGeom>
            <a:avLst/>
            <a:gdLst>
              <a:gd name="T0" fmla="*/ 50 w 58"/>
              <a:gd name="T1" fmla="*/ 47 h 49"/>
              <a:gd name="T2" fmla="*/ 58 w 58"/>
              <a:gd name="T3" fmla="*/ 9 h 49"/>
              <a:gd name="T4" fmla="*/ 51 w 58"/>
              <a:gd name="T5" fmla="*/ 10 h 49"/>
              <a:gd name="T6" fmla="*/ 44 w 58"/>
              <a:gd name="T7" fmla="*/ 9 h 49"/>
              <a:gd name="T8" fmla="*/ 35 w 58"/>
              <a:gd name="T9" fmla="*/ 6 h 49"/>
              <a:gd name="T10" fmla="*/ 31 w 58"/>
              <a:gd name="T11" fmla="*/ 3 h 49"/>
              <a:gd name="T12" fmla="*/ 27 w 58"/>
              <a:gd name="T13" fmla="*/ 2 h 49"/>
              <a:gd name="T14" fmla="*/ 23 w 58"/>
              <a:gd name="T15" fmla="*/ 0 h 49"/>
              <a:gd name="T16" fmla="*/ 18 w 58"/>
              <a:gd name="T17" fmla="*/ 0 h 49"/>
              <a:gd name="T18" fmla="*/ 15 w 58"/>
              <a:gd name="T19" fmla="*/ 2 h 49"/>
              <a:gd name="T20" fmla="*/ 14 w 58"/>
              <a:gd name="T21" fmla="*/ 9 h 49"/>
              <a:gd name="T22" fmla="*/ 11 w 58"/>
              <a:gd name="T23" fmla="*/ 16 h 49"/>
              <a:gd name="T24" fmla="*/ 10 w 58"/>
              <a:gd name="T25" fmla="*/ 22 h 49"/>
              <a:gd name="T26" fmla="*/ 4 w 58"/>
              <a:gd name="T27" fmla="*/ 29 h 49"/>
              <a:gd name="T28" fmla="*/ 1 w 58"/>
              <a:gd name="T29" fmla="*/ 33 h 49"/>
              <a:gd name="T30" fmla="*/ 0 w 58"/>
              <a:gd name="T31" fmla="*/ 37 h 49"/>
              <a:gd name="T32" fmla="*/ 11 w 58"/>
              <a:gd name="T33" fmla="*/ 46 h 49"/>
              <a:gd name="T34" fmla="*/ 14 w 58"/>
              <a:gd name="T35" fmla="*/ 46 h 49"/>
              <a:gd name="T36" fmla="*/ 15 w 58"/>
              <a:gd name="T37" fmla="*/ 47 h 49"/>
              <a:gd name="T38" fmla="*/ 17 w 58"/>
              <a:gd name="T39" fmla="*/ 47 h 49"/>
              <a:gd name="T40" fmla="*/ 20 w 58"/>
              <a:gd name="T41" fmla="*/ 47 h 49"/>
              <a:gd name="T42" fmla="*/ 21 w 58"/>
              <a:gd name="T43" fmla="*/ 47 h 49"/>
              <a:gd name="T44" fmla="*/ 24 w 58"/>
              <a:gd name="T45" fmla="*/ 49 h 49"/>
              <a:gd name="T46" fmla="*/ 28 w 58"/>
              <a:gd name="T47" fmla="*/ 49 h 49"/>
              <a:gd name="T48" fmla="*/ 33 w 58"/>
              <a:gd name="T49" fmla="*/ 47 h 49"/>
              <a:gd name="T50" fmla="*/ 35 w 58"/>
              <a:gd name="T51" fmla="*/ 47 h 49"/>
              <a:gd name="T52" fmla="*/ 40 w 58"/>
              <a:gd name="T53" fmla="*/ 46 h 49"/>
              <a:gd name="T54" fmla="*/ 42 w 58"/>
              <a:gd name="T55" fmla="*/ 44 h 49"/>
              <a:gd name="T56" fmla="*/ 45 w 58"/>
              <a:gd name="T57" fmla="*/ 44 h 49"/>
              <a:gd name="T58" fmla="*/ 50 w 58"/>
              <a:gd name="T59" fmla="*/ 4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49">
                <a:moveTo>
                  <a:pt x="50" y="47"/>
                </a:moveTo>
                <a:lnTo>
                  <a:pt x="58" y="9"/>
                </a:lnTo>
                <a:lnTo>
                  <a:pt x="51" y="10"/>
                </a:lnTo>
                <a:lnTo>
                  <a:pt x="44" y="9"/>
                </a:lnTo>
                <a:lnTo>
                  <a:pt x="35" y="6"/>
                </a:lnTo>
                <a:lnTo>
                  <a:pt x="31" y="3"/>
                </a:lnTo>
                <a:lnTo>
                  <a:pt x="27" y="2"/>
                </a:lnTo>
                <a:lnTo>
                  <a:pt x="23" y="0"/>
                </a:lnTo>
                <a:lnTo>
                  <a:pt x="18" y="0"/>
                </a:lnTo>
                <a:lnTo>
                  <a:pt x="15" y="2"/>
                </a:lnTo>
                <a:lnTo>
                  <a:pt x="14" y="9"/>
                </a:lnTo>
                <a:lnTo>
                  <a:pt x="11" y="16"/>
                </a:lnTo>
                <a:lnTo>
                  <a:pt x="10" y="22"/>
                </a:lnTo>
                <a:lnTo>
                  <a:pt x="4" y="29"/>
                </a:lnTo>
                <a:lnTo>
                  <a:pt x="1" y="33"/>
                </a:lnTo>
                <a:lnTo>
                  <a:pt x="0" y="37"/>
                </a:lnTo>
                <a:lnTo>
                  <a:pt x="11" y="46"/>
                </a:lnTo>
                <a:lnTo>
                  <a:pt x="14" y="46"/>
                </a:lnTo>
                <a:lnTo>
                  <a:pt x="15" y="47"/>
                </a:lnTo>
                <a:lnTo>
                  <a:pt x="17" y="47"/>
                </a:lnTo>
                <a:lnTo>
                  <a:pt x="20" y="47"/>
                </a:lnTo>
                <a:lnTo>
                  <a:pt x="21" y="47"/>
                </a:lnTo>
                <a:lnTo>
                  <a:pt x="24" y="49"/>
                </a:lnTo>
                <a:lnTo>
                  <a:pt x="28" y="49"/>
                </a:lnTo>
                <a:lnTo>
                  <a:pt x="33" y="47"/>
                </a:lnTo>
                <a:lnTo>
                  <a:pt x="35" y="47"/>
                </a:lnTo>
                <a:lnTo>
                  <a:pt x="40" y="46"/>
                </a:lnTo>
                <a:lnTo>
                  <a:pt x="42" y="44"/>
                </a:lnTo>
                <a:lnTo>
                  <a:pt x="45" y="44"/>
                </a:lnTo>
                <a:lnTo>
                  <a:pt x="50" y="4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3" name="Freeform 113"/>
          <p:cNvSpPr>
            <a:spLocks/>
          </p:cNvSpPr>
          <p:nvPr/>
        </p:nvSpPr>
        <p:spPr bwMode="auto">
          <a:xfrm>
            <a:off x="2843213" y="1576323"/>
            <a:ext cx="85725" cy="74612"/>
          </a:xfrm>
          <a:custGeom>
            <a:avLst/>
            <a:gdLst>
              <a:gd name="T0" fmla="*/ 54 w 54"/>
              <a:gd name="T1" fmla="*/ 18 h 47"/>
              <a:gd name="T2" fmla="*/ 50 w 54"/>
              <a:gd name="T3" fmla="*/ 14 h 47"/>
              <a:gd name="T4" fmla="*/ 50 w 54"/>
              <a:gd name="T5" fmla="*/ 11 h 47"/>
              <a:gd name="T6" fmla="*/ 47 w 54"/>
              <a:gd name="T7" fmla="*/ 8 h 47"/>
              <a:gd name="T8" fmla="*/ 43 w 54"/>
              <a:gd name="T9" fmla="*/ 4 h 47"/>
              <a:gd name="T10" fmla="*/ 40 w 54"/>
              <a:gd name="T11" fmla="*/ 1 h 47"/>
              <a:gd name="T12" fmla="*/ 36 w 54"/>
              <a:gd name="T13" fmla="*/ 0 h 47"/>
              <a:gd name="T14" fmla="*/ 30 w 54"/>
              <a:gd name="T15" fmla="*/ 0 h 47"/>
              <a:gd name="T16" fmla="*/ 24 w 54"/>
              <a:gd name="T17" fmla="*/ 0 h 47"/>
              <a:gd name="T18" fmla="*/ 19 w 54"/>
              <a:gd name="T19" fmla="*/ 0 h 47"/>
              <a:gd name="T20" fmla="*/ 10 w 54"/>
              <a:gd name="T21" fmla="*/ 1 h 47"/>
              <a:gd name="T22" fmla="*/ 4 w 54"/>
              <a:gd name="T23" fmla="*/ 5 h 47"/>
              <a:gd name="T24" fmla="*/ 0 w 54"/>
              <a:gd name="T25" fmla="*/ 10 h 47"/>
              <a:gd name="T26" fmla="*/ 2 w 54"/>
              <a:gd name="T27" fmla="*/ 11 h 47"/>
              <a:gd name="T28" fmla="*/ 3 w 54"/>
              <a:gd name="T29" fmla="*/ 11 h 47"/>
              <a:gd name="T30" fmla="*/ 4 w 54"/>
              <a:gd name="T31" fmla="*/ 13 h 47"/>
              <a:gd name="T32" fmla="*/ 9 w 54"/>
              <a:gd name="T33" fmla="*/ 13 h 47"/>
              <a:gd name="T34" fmla="*/ 10 w 54"/>
              <a:gd name="T35" fmla="*/ 13 h 47"/>
              <a:gd name="T36" fmla="*/ 14 w 54"/>
              <a:gd name="T37" fmla="*/ 11 h 47"/>
              <a:gd name="T38" fmla="*/ 20 w 54"/>
              <a:gd name="T39" fmla="*/ 10 h 47"/>
              <a:gd name="T40" fmla="*/ 22 w 54"/>
              <a:gd name="T41" fmla="*/ 10 h 47"/>
              <a:gd name="T42" fmla="*/ 24 w 54"/>
              <a:gd name="T43" fmla="*/ 8 h 47"/>
              <a:gd name="T44" fmla="*/ 27 w 54"/>
              <a:gd name="T45" fmla="*/ 8 h 47"/>
              <a:gd name="T46" fmla="*/ 30 w 54"/>
              <a:gd name="T47" fmla="*/ 11 h 47"/>
              <a:gd name="T48" fmla="*/ 30 w 54"/>
              <a:gd name="T49" fmla="*/ 13 h 47"/>
              <a:gd name="T50" fmla="*/ 30 w 54"/>
              <a:gd name="T51" fmla="*/ 15 h 47"/>
              <a:gd name="T52" fmla="*/ 29 w 54"/>
              <a:gd name="T53" fmla="*/ 17 h 47"/>
              <a:gd name="T54" fmla="*/ 27 w 54"/>
              <a:gd name="T55" fmla="*/ 17 h 47"/>
              <a:gd name="T56" fmla="*/ 23 w 54"/>
              <a:gd name="T57" fmla="*/ 15 h 47"/>
              <a:gd name="T58" fmla="*/ 22 w 54"/>
              <a:gd name="T59" fmla="*/ 15 h 47"/>
              <a:gd name="T60" fmla="*/ 17 w 54"/>
              <a:gd name="T61" fmla="*/ 15 h 47"/>
              <a:gd name="T62" fmla="*/ 14 w 54"/>
              <a:gd name="T63" fmla="*/ 15 h 47"/>
              <a:gd name="T64" fmla="*/ 10 w 54"/>
              <a:gd name="T65" fmla="*/ 15 h 47"/>
              <a:gd name="T66" fmla="*/ 6 w 54"/>
              <a:gd name="T67" fmla="*/ 17 h 47"/>
              <a:gd name="T68" fmla="*/ 6 w 54"/>
              <a:gd name="T69" fmla="*/ 20 h 47"/>
              <a:gd name="T70" fmla="*/ 9 w 54"/>
              <a:gd name="T71" fmla="*/ 24 h 47"/>
              <a:gd name="T72" fmla="*/ 14 w 54"/>
              <a:gd name="T73" fmla="*/ 24 h 47"/>
              <a:gd name="T74" fmla="*/ 20 w 54"/>
              <a:gd name="T75" fmla="*/ 27 h 47"/>
              <a:gd name="T76" fmla="*/ 24 w 54"/>
              <a:gd name="T77" fmla="*/ 28 h 47"/>
              <a:gd name="T78" fmla="*/ 27 w 54"/>
              <a:gd name="T79" fmla="*/ 30 h 47"/>
              <a:gd name="T80" fmla="*/ 31 w 54"/>
              <a:gd name="T81" fmla="*/ 31 h 47"/>
              <a:gd name="T82" fmla="*/ 36 w 54"/>
              <a:gd name="T83" fmla="*/ 34 h 47"/>
              <a:gd name="T84" fmla="*/ 40 w 54"/>
              <a:gd name="T85" fmla="*/ 35 h 47"/>
              <a:gd name="T86" fmla="*/ 41 w 54"/>
              <a:gd name="T87" fmla="*/ 38 h 47"/>
              <a:gd name="T88" fmla="*/ 41 w 54"/>
              <a:gd name="T89" fmla="*/ 41 h 47"/>
              <a:gd name="T90" fmla="*/ 41 w 54"/>
              <a:gd name="T91" fmla="*/ 47 h 47"/>
              <a:gd name="T92" fmla="*/ 46 w 54"/>
              <a:gd name="T93" fmla="*/ 41 h 47"/>
              <a:gd name="T94" fmla="*/ 50 w 54"/>
              <a:gd name="T95" fmla="*/ 32 h 47"/>
              <a:gd name="T96" fmla="*/ 53 w 54"/>
              <a:gd name="T97" fmla="*/ 27 h 47"/>
              <a:gd name="T98" fmla="*/ 54 w 54"/>
              <a:gd name="T99" fmla="*/ 1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47">
                <a:moveTo>
                  <a:pt x="54" y="18"/>
                </a:moveTo>
                <a:lnTo>
                  <a:pt x="50" y="14"/>
                </a:lnTo>
                <a:lnTo>
                  <a:pt x="50" y="11"/>
                </a:lnTo>
                <a:lnTo>
                  <a:pt x="47" y="8"/>
                </a:lnTo>
                <a:lnTo>
                  <a:pt x="43" y="4"/>
                </a:lnTo>
                <a:lnTo>
                  <a:pt x="40" y="1"/>
                </a:lnTo>
                <a:lnTo>
                  <a:pt x="36" y="0"/>
                </a:lnTo>
                <a:lnTo>
                  <a:pt x="30" y="0"/>
                </a:lnTo>
                <a:lnTo>
                  <a:pt x="24" y="0"/>
                </a:lnTo>
                <a:lnTo>
                  <a:pt x="19" y="0"/>
                </a:lnTo>
                <a:lnTo>
                  <a:pt x="10" y="1"/>
                </a:lnTo>
                <a:lnTo>
                  <a:pt x="4" y="5"/>
                </a:lnTo>
                <a:lnTo>
                  <a:pt x="0" y="10"/>
                </a:lnTo>
                <a:lnTo>
                  <a:pt x="2" y="11"/>
                </a:lnTo>
                <a:lnTo>
                  <a:pt x="3" y="11"/>
                </a:lnTo>
                <a:lnTo>
                  <a:pt x="4" y="13"/>
                </a:lnTo>
                <a:lnTo>
                  <a:pt x="9" y="13"/>
                </a:lnTo>
                <a:lnTo>
                  <a:pt x="10" y="13"/>
                </a:lnTo>
                <a:lnTo>
                  <a:pt x="14" y="11"/>
                </a:lnTo>
                <a:lnTo>
                  <a:pt x="20" y="10"/>
                </a:lnTo>
                <a:lnTo>
                  <a:pt x="22" y="10"/>
                </a:lnTo>
                <a:lnTo>
                  <a:pt x="24" y="8"/>
                </a:lnTo>
                <a:lnTo>
                  <a:pt x="27" y="8"/>
                </a:lnTo>
                <a:lnTo>
                  <a:pt x="30" y="11"/>
                </a:lnTo>
                <a:lnTo>
                  <a:pt x="30" y="13"/>
                </a:lnTo>
                <a:lnTo>
                  <a:pt x="30" y="15"/>
                </a:lnTo>
                <a:lnTo>
                  <a:pt x="29" y="17"/>
                </a:lnTo>
                <a:lnTo>
                  <a:pt x="27" y="17"/>
                </a:lnTo>
                <a:lnTo>
                  <a:pt x="23" y="15"/>
                </a:lnTo>
                <a:lnTo>
                  <a:pt x="22" y="15"/>
                </a:lnTo>
                <a:lnTo>
                  <a:pt x="17" y="15"/>
                </a:lnTo>
                <a:lnTo>
                  <a:pt x="14" y="15"/>
                </a:lnTo>
                <a:lnTo>
                  <a:pt x="10" y="15"/>
                </a:lnTo>
                <a:lnTo>
                  <a:pt x="6" y="17"/>
                </a:lnTo>
                <a:lnTo>
                  <a:pt x="6" y="20"/>
                </a:lnTo>
                <a:lnTo>
                  <a:pt x="9" y="24"/>
                </a:lnTo>
                <a:lnTo>
                  <a:pt x="14" y="24"/>
                </a:lnTo>
                <a:lnTo>
                  <a:pt x="20" y="27"/>
                </a:lnTo>
                <a:lnTo>
                  <a:pt x="24" y="28"/>
                </a:lnTo>
                <a:lnTo>
                  <a:pt x="27" y="30"/>
                </a:lnTo>
                <a:lnTo>
                  <a:pt x="31" y="31"/>
                </a:lnTo>
                <a:lnTo>
                  <a:pt x="36" y="34"/>
                </a:lnTo>
                <a:lnTo>
                  <a:pt x="40" y="35"/>
                </a:lnTo>
                <a:lnTo>
                  <a:pt x="41" y="38"/>
                </a:lnTo>
                <a:lnTo>
                  <a:pt x="41" y="41"/>
                </a:lnTo>
                <a:lnTo>
                  <a:pt x="41" y="47"/>
                </a:lnTo>
                <a:lnTo>
                  <a:pt x="46" y="41"/>
                </a:lnTo>
                <a:lnTo>
                  <a:pt x="50" y="32"/>
                </a:lnTo>
                <a:lnTo>
                  <a:pt x="53" y="27"/>
                </a:lnTo>
                <a:lnTo>
                  <a:pt x="54" y="1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4" name="Freeform 114"/>
          <p:cNvSpPr>
            <a:spLocks/>
          </p:cNvSpPr>
          <p:nvPr/>
        </p:nvSpPr>
        <p:spPr bwMode="auto">
          <a:xfrm>
            <a:off x="3136900" y="1369948"/>
            <a:ext cx="17463" cy="53975"/>
          </a:xfrm>
          <a:custGeom>
            <a:avLst/>
            <a:gdLst>
              <a:gd name="T0" fmla="*/ 11 w 11"/>
              <a:gd name="T1" fmla="*/ 0 h 34"/>
              <a:gd name="T2" fmla="*/ 10 w 11"/>
              <a:gd name="T3" fmla="*/ 5 h 34"/>
              <a:gd name="T4" fmla="*/ 8 w 11"/>
              <a:gd name="T5" fmla="*/ 9 h 34"/>
              <a:gd name="T6" fmla="*/ 4 w 11"/>
              <a:gd name="T7" fmla="*/ 13 h 34"/>
              <a:gd name="T8" fmla="*/ 3 w 11"/>
              <a:gd name="T9" fmla="*/ 13 h 34"/>
              <a:gd name="T10" fmla="*/ 1 w 11"/>
              <a:gd name="T11" fmla="*/ 12 h 34"/>
              <a:gd name="T12" fmla="*/ 1 w 11"/>
              <a:gd name="T13" fmla="*/ 10 h 34"/>
              <a:gd name="T14" fmla="*/ 0 w 11"/>
              <a:gd name="T15" fmla="*/ 10 h 34"/>
              <a:gd name="T16" fmla="*/ 0 w 11"/>
              <a:gd name="T17" fmla="*/ 16 h 34"/>
              <a:gd name="T18" fmla="*/ 3 w 11"/>
              <a:gd name="T19" fmla="*/ 23 h 34"/>
              <a:gd name="T20" fmla="*/ 3 w 11"/>
              <a:gd name="T21" fmla="*/ 34 h 34"/>
              <a:gd name="T22" fmla="*/ 4 w 11"/>
              <a:gd name="T23" fmla="*/ 27 h 34"/>
              <a:gd name="T24" fmla="*/ 4 w 11"/>
              <a:gd name="T25" fmla="*/ 20 h 34"/>
              <a:gd name="T26" fmla="*/ 6 w 11"/>
              <a:gd name="T27" fmla="*/ 17 h 34"/>
              <a:gd name="T28" fmla="*/ 7 w 11"/>
              <a:gd name="T29" fmla="*/ 13 h 34"/>
              <a:gd name="T30" fmla="*/ 10 w 11"/>
              <a:gd name="T31" fmla="*/ 10 h 34"/>
              <a:gd name="T32" fmla="*/ 11 w 11"/>
              <a:gd name="T33" fmla="*/ 6 h 34"/>
              <a:gd name="T34" fmla="*/ 11 w 11"/>
              <a:gd name="T3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4">
                <a:moveTo>
                  <a:pt x="11" y="0"/>
                </a:moveTo>
                <a:lnTo>
                  <a:pt x="10" y="5"/>
                </a:lnTo>
                <a:lnTo>
                  <a:pt x="8" y="9"/>
                </a:lnTo>
                <a:lnTo>
                  <a:pt x="4" y="13"/>
                </a:lnTo>
                <a:lnTo>
                  <a:pt x="3" y="13"/>
                </a:lnTo>
                <a:lnTo>
                  <a:pt x="1" y="12"/>
                </a:lnTo>
                <a:lnTo>
                  <a:pt x="1" y="10"/>
                </a:lnTo>
                <a:lnTo>
                  <a:pt x="0" y="10"/>
                </a:lnTo>
                <a:lnTo>
                  <a:pt x="0" y="16"/>
                </a:lnTo>
                <a:lnTo>
                  <a:pt x="3" y="23"/>
                </a:lnTo>
                <a:lnTo>
                  <a:pt x="3" y="34"/>
                </a:lnTo>
                <a:lnTo>
                  <a:pt x="4" y="27"/>
                </a:lnTo>
                <a:lnTo>
                  <a:pt x="4" y="20"/>
                </a:lnTo>
                <a:lnTo>
                  <a:pt x="6" y="17"/>
                </a:lnTo>
                <a:lnTo>
                  <a:pt x="7" y="13"/>
                </a:lnTo>
                <a:lnTo>
                  <a:pt x="10" y="10"/>
                </a:lnTo>
                <a:lnTo>
                  <a:pt x="11" y="6"/>
                </a:lnTo>
                <a:lnTo>
                  <a:pt x="11"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5" name="Freeform 115"/>
          <p:cNvSpPr>
            <a:spLocks/>
          </p:cNvSpPr>
          <p:nvPr/>
        </p:nvSpPr>
        <p:spPr bwMode="auto">
          <a:xfrm>
            <a:off x="2901950" y="1690623"/>
            <a:ext cx="65088" cy="22225"/>
          </a:xfrm>
          <a:custGeom>
            <a:avLst/>
            <a:gdLst>
              <a:gd name="T0" fmla="*/ 9 w 41"/>
              <a:gd name="T1" fmla="*/ 0 h 14"/>
              <a:gd name="T2" fmla="*/ 0 w 41"/>
              <a:gd name="T3" fmla="*/ 0 h 14"/>
              <a:gd name="T4" fmla="*/ 0 w 41"/>
              <a:gd name="T5" fmla="*/ 2 h 14"/>
              <a:gd name="T6" fmla="*/ 4 w 41"/>
              <a:gd name="T7" fmla="*/ 2 h 14"/>
              <a:gd name="T8" fmla="*/ 7 w 41"/>
              <a:gd name="T9" fmla="*/ 4 h 14"/>
              <a:gd name="T10" fmla="*/ 10 w 41"/>
              <a:gd name="T11" fmla="*/ 6 h 14"/>
              <a:gd name="T12" fmla="*/ 14 w 41"/>
              <a:gd name="T13" fmla="*/ 9 h 14"/>
              <a:gd name="T14" fmla="*/ 17 w 41"/>
              <a:gd name="T15" fmla="*/ 10 h 14"/>
              <a:gd name="T16" fmla="*/ 19 w 41"/>
              <a:gd name="T17" fmla="*/ 12 h 14"/>
              <a:gd name="T18" fmla="*/ 21 w 41"/>
              <a:gd name="T19" fmla="*/ 14 h 14"/>
              <a:gd name="T20" fmla="*/ 26 w 41"/>
              <a:gd name="T21" fmla="*/ 14 h 14"/>
              <a:gd name="T22" fmla="*/ 29 w 41"/>
              <a:gd name="T23" fmla="*/ 14 h 14"/>
              <a:gd name="T24" fmla="*/ 33 w 41"/>
              <a:gd name="T25" fmla="*/ 14 h 14"/>
              <a:gd name="T26" fmla="*/ 34 w 41"/>
              <a:gd name="T27" fmla="*/ 14 h 14"/>
              <a:gd name="T28" fmla="*/ 39 w 41"/>
              <a:gd name="T29" fmla="*/ 12 h 14"/>
              <a:gd name="T30" fmla="*/ 40 w 41"/>
              <a:gd name="T31" fmla="*/ 12 h 14"/>
              <a:gd name="T32" fmla="*/ 40 w 41"/>
              <a:gd name="T33" fmla="*/ 10 h 14"/>
              <a:gd name="T34" fmla="*/ 41 w 41"/>
              <a:gd name="T35" fmla="*/ 10 h 14"/>
              <a:gd name="T36" fmla="*/ 40 w 41"/>
              <a:gd name="T37" fmla="*/ 9 h 14"/>
              <a:gd name="T38" fmla="*/ 37 w 41"/>
              <a:gd name="T39" fmla="*/ 10 h 14"/>
              <a:gd name="T40" fmla="*/ 36 w 41"/>
              <a:gd name="T41" fmla="*/ 10 h 14"/>
              <a:gd name="T42" fmla="*/ 33 w 41"/>
              <a:gd name="T43" fmla="*/ 10 h 14"/>
              <a:gd name="T44" fmla="*/ 29 w 41"/>
              <a:gd name="T45" fmla="*/ 10 h 14"/>
              <a:gd name="T46" fmla="*/ 24 w 41"/>
              <a:gd name="T47" fmla="*/ 9 h 14"/>
              <a:gd name="T48" fmla="*/ 20 w 41"/>
              <a:gd name="T49" fmla="*/ 9 h 14"/>
              <a:gd name="T50" fmla="*/ 17 w 41"/>
              <a:gd name="T51" fmla="*/ 6 h 14"/>
              <a:gd name="T52" fmla="*/ 16 w 41"/>
              <a:gd name="T53" fmla="*/ 4 h 14"/>
              <a:gd name="T54" fmla="*/ 13 w 41"/>
              <a:gd name="T55" fmla="*/ 2 h 14"/>
              <a:gd name="T56" fmla="*/ 9 w 41"/>
              <a:gd name="T5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14">
                <a:moveTo>
                  <a:pt x="9" y="0"/>
                </a:moveTo>
                <a:lnTo>
                  <a:pt x="0" y="0"/>
                </a:lnTo>
                <a:lnTo>
                  <a:pt x="0" y="2"/>
                </a:lnTo>
                <a:lnTo>
                  <a:pt x="4" y="2"/>
                </a:lnTo>
                <a:lnTo>
                  <a:pt x="7" y="4"/>
                </a:lnTo>
                <a:lnTo>
                  <a:pt x="10" y="6"/>
                </a:lnTo>
                <a:lnTo>
                  <a:pt x="14" y="9"/>
                </a:lnTo>
                <a:lnTo>
                  <a:pt x="17" y="10"/>
                </a:lnTo>
                <a:lnTo>
                  <a:pt x="19" y="12"/>
                </a:lnTo>
                <a:lnTo>
                  <a:pt x="21" y="14"/>
                </a:lnTo>
                <a:lnTo>
                  <a:pt x="26" y="14"/>
                </a:lnTo>
                <a:lnTo>
                  <a:pt x="29" y="14"/>
                </a:lnTo>
                <a:lnTo>
                  <a:pt x="33" y="14"/>
                </a:lnTo>
                <a:lnTo>
                  <a:pt x="34" y="14"/>
                </a:lnTo>
                <a:lnTo>
                  <a:pt x="39" y="12"/>
                </a:lnTo>
                <a:lnTo>
                  <a:pt x="40" y="12"/>
                </a:lnTo>
                <a:lnTo>
                  <a:pt x="40" y="10"/>
                </a:lnTo>
                <a:lnTo>
                  <a:pt x="41" y="10"/>
                </a:lnTo>
                <a:lnTo>
                  <a:pt x="40" y="9"/>
                </a:lnTo>
                <a:lnTo>
                  <a:pt x="37" y="10"/>
                </a:lnTo>
                <a:lnTo>
                  <a:pt x="36" y="10"/>
                </a:lnTo>
                <a:lnTo>
                  <a:pt x="33" y="10"/>
                </a:lnTo>
                <a:lnTo>
                  <a:pt x="29" y="10"/>
                </a:lnTo>
                <a:lnTo>
                  <a:pt x="24" y="9"/>
                </a:lnTo>
                <a:lnTo>
                  <a:pt x="20" y="9"/>
                </a:lnTo>
                <a:lnTo>
                  <a:pt x="17" y="6"/>
                </a:lnTo>
                <a:lnTo>
                  <a:pt x="16" y="4"/>
                </a:lnTo>
                <a:lnTo>
                  <a:pt x="13" y="2"/>
                </a:lnTo>
                <a:lnTo>
                  <a:pt x="9"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6" name="Freeform 116"/>
          <p:cNvSpPr>
            <a:spLocks/>
          </p:cNvSpPr>
          <p:nvPr/>
        </p:nvSpPr>
        <p:spPr bwMode="auto">
          <a:xfrm>
            <a:off x="3079750" y="1463610"/>
            <a:ext cx="61913" cy="33338"/>
          </a:xfrm>
          <a:custGeom>
            <a:avLst/>
            <a:gdLst>
              <a:gd name="T0" fmla="*/ 0 w 39"/>
              <a:gd name="T1" fmla="*/ 0 h 21"/>
              <a:gd name="T2" fmla="*/ 8 w 39"/>
              <a:gd name="T3" fmla="*/ 7 h 21"/>
              <a:gd name="T4" fmla="*/ 9 w 39"/>
              <a:gd name="T5" fmla="*/ 12 h 21"/>
              <a:gd name="T6" fmla="*/ 10 w 39"/>
              <a:gd name="T7" fmla="*/ 21 h 21"/>
              <a:gd name="T8" fmla="*/ 37 w 39"/>
              <a:gd name="T9" fmla="*/ 4 h 21"/>
              <a:gd name="T10" fmla="*/ 39 w 39"/>
              <a:gd name="T11" fmla="*/ 1 h 21"/>
              <a:gd name="T12" fmla="*/ 10 w 39"/>
              <a:gd name="T13" fmla="*/ 18 h 21"/>
              <a:gd name="T14" fmla="*/ 10 w 39"/>
              <a:gd name="T15" fmla="*/ 12 h 21"/>
              <a:gd name="T16" fmla="*/ 8 w 39"/>
              <a:gd name="T17" fmla="*/ 5 h 21"/>
              <a:gd name="T18" fmla="*/ 0 w 3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1">
                <a:moveTo>
                  <a:pt x="0" y="0"/>
                </a:moveTo>
                <a:lnTo>
                  <a:pt x="8" y="7"/>
                </a:lnTo>
                <a:lnTo>
                  <a:pt x="9" y="12"/>
                </a:lnTo>
                <a:lnTo>
                  <a:pt x="10" y="21"/>
                </a:lnTo>
                <a:lnTo>
                  <a:pt x="37" y="4"/>
                </a:lnTo>
                <a:lnTo>
                  <a:pt x="39" y="1"/>
                </a:lnTo>
                <a:lnTo>
                  <a:pt x="10" y="18"/>
                </a:lnTo>
                <a:lnTo>
                  <a:pt x="10" y="12"/>
                </a:lnTo>
                <a:lnTo>
                  <a:pt x="8" y="5"/>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7" name="Freeform 117"/>
          <p:cNvSpPr>
            <a:spLocks/>
          </p:cNvSpPr>
          <p:nvPr/>
        </p:nvSpPr>
        <p:spPr bwMode="auto">
          <a:xfrm>
            <a:off x="3141663" y="1423923"/>
            <a:ext cx="12700" cy="42862"/>
          </a:xfrm>
          <a:custGeom>
            <a:avLst/>
            <a:gdLst>
              <a:gd name="T0" fmla="*/ 1 w 8"/>
              <a:gd name="T1" fmla="*/ 5 h 27"/>
              <a:gd name="T2" fmla="*/ 0 w 8"/>
              <a:gd name="T3" fmla="*/ 0 h 27"/>
              <a:gd name="T4" fmla="*/ 8 w 8"/>
              <a:gd name="T5" fmla="*/ 18 h 27"/>
              <a:gd name="T6" fmla="*/ 0 w 8"/>
              <a:gd name="T7" fmla="*/ 27 h 27"/>
              <a:gd name="T8" fmla="*/ 5 w 8"/>
              <a:gd name="T9" fmla="*/ 16 h 27"/>
              <a:gd name="T10" fmla="*/ 1 w 8"/>
              <a:gd name="T11" fmla="*/ 5 h 27"/>
            </a:gdLst>
            <a:ahLst/>
            <a:cxnLst>
              <a:cxn ang="0">
                <a:pos x="T0" y="T1"/>
              </a:cxn>
              <a:cxn ang="0">
                <a:pos x="T2" y="T3"/>
              </a:cxn>
              <a:cxn ang="0">
                <a:pos x="T4" y="T5"/>
              </a:cxn>
              <a:cxn ang="0">
                <a:pos x="T6" y="T7"/>
              </a:cxn>
              <a:cxn ang="0">
                <a:pos x="T8" y="T9"/>
              </a:cxn>
              <a:cxn ang="0">
                <a:pos x="T10" y="T11"/>
              </a:cxn>
            </a:cxnLst>
            <a:rect l="0" t="0" r="r" b="b"/>
            <a:pathLst>
              <a:path w="8" h="27">
                <a:moveTo>
                  <a:pt x="1" y="5"/>
                </a:moveTo>
                <a:lnTo>
                  <a:pt x="0" y="0"/>
                </a:lnTo>
                <a:lnTo>
                  <a:pt x="8" y="18"/>
                </a:lnTo>
                <a:lnTo>
                  <a:pt x="0" y="27"/>
                </a:lnTo>
                <a:lnTo>
                  <a:pt x="5" y="16"/>
                </a:lnTo>
                <a:lnTo>
                  <a:pt x="1"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8" name="Freeform 118"/>
          <p:cNvSpPr>
            <a:spLocks/>
          </p:cNvSpPr>
          <p:nvPr/>
        </p:nvSpPr>
        <p:spPr bwMode="auto">
          <a:xfrm>
            <a:off x="2990850" y="1739835"/>
            <a:ext cx="242888" cy="722313"/>
          </a:xfrm>
          <a:custGeom>
            <a:avLst/>
            <a:gdLst>
              <a:gd name="T0" fmla="*/ 146 w 153"/>
              <a:gd name="T1" fmla="*/ 434 h 455"/>
              <a:gd name="T2" fmla="*/ 153 w 153"/>
              <a:gd name="T3" fmla="*/ 404 h 455"/>
              <a:gd name="T4" fmla="*/ 150 w 153"/>
              <a:gd name="T5" fmla="*/ 350 h 455"/>
              <a:gd name="T6" fmla="*/ 143 w 153"/>
              <a:gd name="T7" fmla="*/ 293 h 455"/>
              <a:gd name="T8" fmla="*/ 137 w 153"/>
              <a:gd name="T9" fmla="*/ 255 h 455"/>
              <a:gd name="T10" fmla="*/ 136 w 153"/>
              <a:gd name="T11" fmla="*/ 148 h 455"/>
              <a:gd name="T12" fmla="*/ 115 w 153"/>
              <a:gd name="T13" fmla="*/ 147 h 455"/>
              <a:gd name="T14" fmla="*/ 64 w 153"/>
              <a:gd name="T15" fmla="*/ 144 h 455"/>
              <a:gd name="T16" fmla="*/ 48 w 153"/>
              <a:gd name="T17" fmla="*/ 135 h 455"/>
              <a:gd name="T18" fmla="*/ 35 w 153"/>
              <a:gd name="T19" fmla="*/ 118 h 455"/>
              <a:gd name="T20" fmla="*/ 22 w 153"/>
              <a:gd name="T21" fmla="*/ 93 h 455"/>
              <a:gd name="T22" fmla="*/ 21 w 153"/>
              <a:gd name="T23" fmla="*/ 53 h 455"/>
              <a:gd name="T24" fmla="*/ 19 w 153"/>
              <a:gd name="T25" fmla="*/ 9 h 455"/>
              <a:gd name="T26" fmla="*/ 10 w 153"/>
              <a:gd name="T27" fmla="*/ 0 h 455"/>
              <a:gd name="T28" fmla="*/ 8 w 153"/>
              <a:gd name="T29" fmla="*/ 16 h 455"/>
              <a:gd name="T30" fmla="*/ 2 w 153"/>
              <a:gd name="T31" fmla="*/ 56 h 455"/>
              <a:gd name="T32" fmla="*/ 0 w 153"/>
              <a:gd name="T33" fmla="*/ 120 h 455"/>
              <a:gd name="T34" fmla="*/ 1 w 153"/>
              <a:gd name="T35" fmla="*/ 168 h 455"/>
              <a:gd name="T36" fmla="*/ 10 w 153"/>
              <a:gd name="T37" fmla="*/ 222 h 455"/>
              <a:gd name="T38" fmla="*/ 10 w 153"/>
              <a:gd name="T39" fmla="*/ 280 h 455"/>
              <a:gd name="T40" fmla="*/ 8 w 153"/>
              <a:gd name="T41" fmla="*/ 425 h 455"/>
              <a:gd name="T42" fmla="*/ 29 w 153"/>
              <a:gd name="T43" fmla="*/ 427 h 455"/>
              <a:gd name="T44" fmla="*/ 45 w 153"/>
              <a:gd name="T45" fmla="*/ 427 h 455"/>
              <a:gd name="T46" fmla="*/ 61 w 153"/>
              <a:gd name="T47" fmla="*/ 424 h 455"/>
              <a:gd name="T48" fmla="*/ 69 w 153"/>
              <a:gd name="T49" fmla="*/ 424 h 455"/>
              <a:gd name="T50" fmla="*/ 73 w 153"/>
              <a:gd name="T51" fmla="*/ 421 h 455"/>
              <a:gd name="T52" fmla="*/ 72 w 153"/>
              <a:gd name="T53" fmla="*/ 343 h 455"/>
              <a:gd name="T54" fmla="*/ 69 w 153"/>
              <a:gd name="T55" fmla="*/ 242 h 455"/>
              <a:gd name="T56" fmla="*/ 72 w 153"/>
              <a:gd name="T57" fmla="*/ 228 h 455"/>
              <a:gd name="T58" fmla="*/ 73 w 153"/>
              <a:gd name="T59" fmla="*/ 279 h 455"/>
              <a:gd name="T60" fmla="*/ 76 w 153"/>
              <a:gd name="T61" fmla="*/ 323 h 455"/>
              <a:gd name="T62" fmla="*/ 86 w 153"/>
              <a:gd name="T63" fmla="*/ 455 h 455"/>
              <a:gd name="T64" fmla="*/ 115 w 153"/>
              <a:gd name="T65" fmla="*/ 454 h 455"/>
              <a:gd name="T66" fmla="*/ 132 w 153"/>
              <a:gd name="T67" fmla="*/ 447 h 455"/>
              <a:gd name="T68" fmla="*/ 140 w 153"/>
              <a:gd name="T69" fmla="*/ 441 h 455"/>
              <a:gd name="T70" fmla="*/ 143 w 153"/>
              <a:gd name="T71" fmla="*/ 43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455">
                <a:moveTo>
                  <a:pt x="143" y="437"/>
                </a:moveTo>
                <a:lnTo>
                  <a:pt x="146" y="434"/>
                </a:lnTo>
                <a:lnTo>
                  <a:pt x="152" y="424"/>
                </a:lnTo>
                <a:lnTo>
                  <a:pt x="153" y="404"/>
                </a:lnTo>
                <a:lnTo>
                  <a:pt x="152" y="379"/>
                </a:lnTo>
                <a:lnTo>
                  <a:pt x="150" y="350"/>
                </a:lnTo>
                <a:lnTo>
                  <a:pt x="146" y="320"/>
                </a:lnTo>
                <a:lnTo>
                  <a:pt x="143" y="293"/>
                </a:lnTo>
                <a:lnTo>
                  <a:pt x="140" y="271"/>
                </a:lnTo>
                <a:lnTo>
                  <a:pt x="137" y="255"/>
                </a:lnTo>
                <a:lnTo>
                  <a:pt x="136" y="226"/>
                </a:lnTo>
                <a:lnTo>
                  <a:pt x="136" y="148"/>
                </a:lnTo>
                <a:lnTo>
                  <a:pt x="125" y="148"/>
                </a:lnTo>
                <a:lnTo>
                  <a:pt x="115" y="147"/>
                </a:lnTo>
                <a:lnTo>
                  <a:pt x="98" y="144"/>
                </a:lnTo>
                <a:lnTo>
                  <a:pt x="64" y="144"/>
                </a:lnTo>
                <a:lnTo>
                  <a:pt x="56" y="140"/>
                </a:lnTo>
                <a:lnTo>
                  <a:pt x="48" y="135"/>
                </a:lnTo>
                <a:lnTo>
                  <a:pt x="41" y="128"/>
                </a:lnTo>
                <a:lnTo>
                  <a:pt x="35" y="118"/>
                </a:lnTo>
                <a:lnTo>
                  <a:pt x="29" y="107"/>
                </a:lnTo>
                <a:lnTo>
                  <a:pt x="22" y="93"/>
                </a:lnTo>
                <a:lnTo>
                  <a:pt x="22" y="80"/>
                </a:lnTo>
                <a:lnTo>
                  <a:pt x="21" y="53"/>
                </a:lnTo>
                <a:lnTo>
                  <a:pt x="21" y="30"/>
                </a:lnTo>
                <a:lnTo>
                  <a:pt x="19" y="9"/>
                </a:lnTo>
                <a:lnTo>
                  <a:pt x="17" y="8"/>
                </a:lnTo>
                <a:lnTo>
                  <a:pt x="10" y="0"/>
                </a:lnTo>
                <a:lnTo>
                  <a:pt x="10" y="6"/>
                </a:lnTo>
                <a:lnTo>
                  <a:pt x="8" y="16"/>
                </a:lnTo>
                <a:lnTo>
                  <a:pt x="5" y="32"/>
                </a:lnTo>
                <a:lnTo>
                  <a:pt x="2" y="56"/>
                </a:lnTo>
                <a:lnTo>
                  <a:pt x="1" y="87"/>
                </a:lnTo>
                <a:lnTo>
                  <a:pt x="0" y="120"/>
                </a:lnTo>
                <a:lnTo>
                  <a:pt x="0" y="143"/>
                </a:lnTo>
                <a:lnTo>
                  <a:pt x="1" y="168"/>
                </a:lnTo>
                <a:lnTo>
                  <a:pt x="8" y="194"/>
                </a:lnTo>
                <a:lnTo>
                  <a:pt x="10" y="222"/>
                </a:lnTo>
                <a:lnTo>
                  <a:pt x="10" y="251"/>
                </a:lnTo>
                <a:lnTo>
                  <a:pt x="10" y="280"/>
                </a:lnTo>
                <a:lnTo>
                  <a:pt x="8" y="367"/>
                </a:lnTo>
                <a:lnTo>
                  <a:pt x="8" y="425"/>
                </a:lnTo>
                <a:lnTo>
                  <a:pt x="15" y="427"/>
                </a:lnTo>
                <a:lnTo>
                  <a:pt x="29" y="427"/>
                </a:lnTo>
                <a:lnTo>
                  <a:pt x="38" y="425"/>
                </a:lnTo>
                <a:lnTo>
                  <a:pt x="45" y="427"/>
                </a:lnTo>
                <a:lnTo>
                  <a:pt x="54" y="424"/>
                </a:lnTo>
                <a:lnTo>
                  <a:pt x="61" y="424"/>
                </a:lnTo>
                <a:lnTo>
                  <a:pt x="68" y="424"/>
                </a:lnTo>
                <a:lnTo>
                  <a:pt x="69" y="424"/>
                </a:lnTo>
                <a:lnTo>
                  <a:pt x="72" y="421"/>
                </a:lnTo>
                <a:lnTo>
                  <a:pt x="73" y="421"/>
                </a:lnTo>
                <a:lnTo>
                  <a:pt x="73" y="384"/>
                </a:lnTo>
                <a:lnTo>
                  <a:pt x="72" y="343"/>
                </a:lnTo>
                <a:lnTo>
                  <a:pt x="69" y="310"/>
                </a:lnTo>
                <a:lnTo>
                  <a:pt x="69" y="242"/>
                </a:lnTo>
                <a:lnTo>
                  <a:pt x="66" y="177"/>
                </a:lnTo>
                <a:lnTo>
                  <a:pt x="72" y="228"/>
                </a:lnTo>
                <a:lnTo>
                  <a:pt x="73" y="253"/>
                </a:lnTo>
                <a:lnTo>
                  <a:pt x="73" y="279"/>
                </a:lnTo>
                <a:lnTo>
                  <a:pt x="73" y="303"/>
                </a:lnTo>
                <a:lnTo>
                  <a:pt x="76" y="323"/>
                </a:lnTo>
                <a:lnTo>
                  <a:pt x="83" y="342"/>
                </a:lnTo>
                <a:lnTo>
                  <a:pt x="86" y="455"/>
                </a:lnTo>
                <a:lnTo>
                  <a:pt x="102" y="455"/>
                </a:lnTo>
                <a:lnTo>
                  <a:pt x="115" y="454"/>
                </a:lnTo>
                <a:lnTo>
                  <a:pt x="125" y="451"/>
                </a:lnTo>
                <a:lnTo>
                  <a:pt x="132" y="447"/>
                </a:lnTo>
                <a:lnTo>
                  <a:pt x="137" y="444"/>
                </a:lnTo>
                <a:lnTo>
                  <a:pt x="140" y="441"/>
                </a:lnTo>
                <a:lnTo>
                  <a:pt x="143" y="438"/>
                </a:lnTo>
                <a:lnTo>
                  <a:pt x="143" y="43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59" name="Freeform 119"/>
          <p:cNvSpPr>
            <a:spLocks/>
          </p:cNvSpPr>
          <p:nvPr/>
        </p:nvSpPr>
        <p:spPr bwMode="auto">
          <a:xfrm>
            <a:off x="2900363" y="1674748"/>
            <a:ext cx="107950" cy="61912"/>
          </a:xfrm>
          <a:custGeom>
            <a:avLst/>
            <a:gdLst>
              <a:gd name="T0" fmla="*/ 64 w 68"/>
              <a:gd name="T1" fmla="*/ 7 h 39"/>
              <a:gd name="T2" fmla="*/ 57 w 68"/>
              <a:gd name="T3" fmla="*/ 3 h 39"/>
              <a:gd name="T4" fmla="*/ 49 w 68"/>
              <a:gd name="T5" fmla="*/ 0 h 39"/>
              <a:gd name="T6" fmla="*/ 42 w 68"/>
              <a:gd name="T7" fmla="*/ 3 h 39"/>
              <a:gd name="T8" fmla="*/ 35 w 68"/>
              <a:gd name="T9" fmla="*/ 5 h 39"/>
              <a:gd name="T10" fmla="*/ 28 w 68"/>
              <a:gd name="T11" fmla="*/ 3 h 39"/>
              <a:gd name="T12" fmla="*/ 24 w 68"/>
              <a:gd name="T13" fmla="*/ 3 h 39"/>
              <a:gd name="T14" fmla="*/ 21 w 68"/>
              <a:gd name="T15" fmla="*/ 2 h 39"/>
              <a:gd name="T16" fmla="*/ 14 w 68"/>
              <a:gd name="T17" fmla="*/ 3 h 39"/>
              <a:gd name="T18" fmla="*/ 10 w 68"/>
              <a:gd name="T19" fmla="*/ 5 h 39"/>
              <a:gd name="T20" fmla="*/ 14 w 68"/>
              <a:gd name="T21" fmla="*/ 7 h 39"/>
              <a:gd name="T22" fmla="*/ 18 w 68"/>
              <a:gd name="T23" fmla="*/ 10 h 39"/>
              <a:gd name="T24" fmla="*/ 27 w 68"/>
              <a:gd name="T25" fmla="*/ 12 h 39"/>
              <a:gd name="T26" fmla="*/ 31 w 68"/>
              <a:gd name="T27" fmla="*/ 16 h 39"/>
              <a:gd name="T28" fmla="*/ 34 w 68"/>
              <a:gd name="T29" fmla="*/ 16 h 39"/>
              <a:gd name="T30" fmla="*/ 42 w 68"/>
              <a:gd name="T31" fmla="*/ 16 h 39"/>
              <a:gd name="T32" fmla="*/ 45 w 68"/>
              <a:gd name="T33" fmla="*/ 17 h 39"/>
              <a:gd name="T34" fmla="*/ 42 w 68"/>
              <a:gd name="T35" fmla="*/ 19 h 39"/>
              <a:gd name="T36" fmla="*/ 41 w 68"/>
              <a:gd name="T37" fmla="*/ 22 h 39"/>
              <a:gd name="T38" fmla="*/ 35 w 68"/>
              <a:gd name="T39" fmla="*/ 24 h 39"/>
              <a:gd name="T40" fmla="*/ 31 w 68"/>
              <a:gd name="T41" fmla="*/ 24 h 39"/>
              <a:gd name="T42" fmla="*/ 22 w 68"/>
              <a:gd name="T43" fmla="*/ 24 h 39"/>
              <a:gd name="T44" fmla="*/ 18 w 68"/>
              <a:gd name="T45" fmla="*/ 20 h 39"/>
              <a:gd name="T46" fmla="*/ 11 w 68"/>
              <a:gd name="T47" fmla="*/ 16 h 39"/>
              <a:gd name="T48" fmla="*/ 5 w 68"/>
              <a:gd name="T49" fmla="*/ 12 h 39"/>
              <a:gd name="T50" fmla="*/ 0 w 68"/>
              <a:gd name="T51" fmla="*/ 13 h 39"/>
              <a:gd name="T52" fmla="*/ 1 w 68"/>
              <a:gd name="T53" fmla="*/ 19 h 39"/>
              <a:gd name="T54" fmla="*/ 8 w 68"/>
              <a:gd name="T55" fmla="*/ 26 h 39"/>
              <a:gd name="T56" fmla="*/ 14 w 68"/>
              <a:gd name="T57" fmla="*/ 29 h 39"/>
              <a:gd name="T58" fmla="*/ 20 w 68"/>
              <a:gd name="T59" fmla="*/ 33 h 39"/>
              <a:gd name="T60" fmla="*/ 27 w 68"/>
              <a:gd name="T61" fmla="*/ 36 h 39"/>
              <a:gd name="T62" fmla="*/ 35 w 68"/>
              <a:gd name="T63" fmla="*/ 39 h 39"/>
              <a:gd name="T64" fmla="*/ 48 w 68"/>
              <a:gd name="T65" fmla="*/ 37 h 39"/>
              <a:gd name="T66" fmla="*/ 51 w 68"/>
              <a:gd name="T67" fmla="*/ 36 h 39"/>
              <a:gd name="T68" fmla="*/ 54 w 68"/>
              <a:gd name="T69" fmla="*/ 34 h 39"/>
              <a:gd name="T70" fmla="*/ 61 w 68"/>
              <a:gd name="T71" fmla="*/ 34 h 39"/>
              <a:gd name="T72" fmla="*/ 68 w 68"/>
              <a:gd name="T7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39">
                <a:moveTo>
                  <a:pt x="68" y="9"/>
                </a:moveTo>
                <a:lnTo>
                  <a:pt x="64" y="7"/>
                </a:lnTo>
                <a:lnTo>
                  <a:pt x="58" y="3"/>
                </a:lnTo>
                <a:lnTo>
                  <a:pt x="57" y="3"/>
                </a:lnTo>
                <a:lnTo>
                  <a:pt x="52" y="0"/>
                </a:lnTo>
                <a:lnTo>
                  <a:pt x="49" y="0"/>
                </a:lnTo>
                <a:lnTo>
                  <a:pt x="47" y="2"/>
                </a:lnTo>
                <a:lnTo>
                  <a:pt x="42" y="3"/>
                </a:lnTo>
                <a:lnTo>
                  <a:pt x="40" y="3"/>
                </a:lnTo>
                <a:lnTo>
                  <a:pt x="35" y="5"/>
                </a:lnTo>
                <a:lnTo>
                  <a:pt x="31" y="5"/>
                </a:lnTo>
                <a:lnTo>
                  <a:pt x="28" y="3"/>
                </a:lnTo>
                <a:lnTo>
                  <a:pt x="27" y="3"/>
                </a:lnTo>
                <a:lnTo>
                  <a:pt x="24" y="3"/>
                </a:lnTo>
                <a:lnTo>
                  <a:pt x="22" y="3"/>
                </a:lnTo>
                <a:lnTo>
                  <a:pt x="21" y="2"/>
                </a:lnTo>
                <a:lnTo>
                  <a:pt x="20" y="2"/>
                </a:lnTo>
                <a:lnTo>
                  <a:pt x="14" y="3"/>
                </a:lnTo>
                <a:lnTo>
                  <a:pt x="10" y="3"/>
                </a:lnTo>
                <a:lnTo>
                  <a:pt x="10" y="5"/>
                </a:lnTo>
                <a:lnTo>
                  <a:pt x="11" y="6"/>
                </a:lnTo>
                <a:lnTo>
                  <a:pt x="14" y="7"/>
                </a:lnTo>
                <a:lnTo>
                  <a:pt x="17" y="9"/>
                </a:lnTo>
                <a:lnTo>
                  <a:pt x="18" y="10"/>
                </a:lnTo>
                <a:lnTo>
                  <a:pt x="22" y="10"/>
                </a:lnTo>
                <a:lnTo>
                  <a:pt x="27" y="12"/>
                </a:lnTo>
                <a:lnTo>
                  <a:pt x="28" y="13"/>
                </a:lnTo>
                <a:lnTo>
                  <a:pt x="31" y="16"/>
                </a:lnTo>
                <a:lnTo>
                  <a:pt x="32" y="16"/>
                </a:lnTo>
                <a:lnTo>
                  <a:pt x="34" y="16"/>
                </a:lnTo>
                <a:lnTo>
                  <a:pt x="40" y="16"/>
                </a:lnTo>
                <a:lnTo>
                  <a:pt x="42" y="16"/>
                </a:lnTo>
                <a:lnTo>
                  <a:pt x="45" y="16"/>
                </a:lnTo>
                <a:lnTo>
                  <a:pt x="45" y="17"/>
                </a:lnTo>
                <a:lnTo>
                  <a:pt x="42" y="19"/>
                </a:lnTo>
                <a:lnTo>
                  <a:pt x="42" y="19"/>
                </a:lnTo>
                <a:lnTo>
                  <a:pt x="41" y="19"/>
                </a:lnTo>
                <a:lnTo>
                  <a:pt x="41" y="22"/>
                </a:lnTo>
                <a:lnTo>
                  <a:pt x="40" y="22"/>
                </a:lnTo>
                <a:lnTo>
                  <a:pt x="35" y="24"/>
                </a:lnTo>
                <a:lnTo>
                  <a:pt x="34" y="24"/>
                </a:lnTo>
                <a:lnTo>
                  <a:pt x="31" y="24"/>
                </a:lnTo>
                <a:lnTo>
                  <a:pt x="27" y="24"/>
                </a:lnTo>
                <a:lnTo>
                  <a:pt x="22" y="24"/>
                </a:lnTo>
                <a:lnTo>
                  <a:pt x="21" y="22"/>
                </a:lnTo>
                <a:lnTo>
                  <a:pt x="18" y="20"/>
                </a:lnTo>
                <a:lnTo>
                  <a:pt x="15" y="19"/>
                </a:lnTo>
                <a:lnTo>
                  <a:pt x="11" y="16"/>
                </a:lnTo>
                <a:lnTo>
                  <a:pt x="8" y="14"/>
                </a:lnTo>
                <a:lnTo>
                  <a:pt x="5" y="12"/>
                </a:lnTo>
                <a:lnTo>
                  <a:pt x="1" y="12"/>
                </a:lnTo>
                <a:lnTo>
                  <a:pt x="0" y="13"/>
                </a:lnTo>
                <a:lnTo>
                  <a:pt x="0" y="16"/>
                </a:lnTo>
                <a:lnTo>
                  <a:pt x="1" y="19"/>
                </a:lnTo>
                <a:lnTo>
                  <a:pt x="4" y="22"/>
                </a:lnTo>
                <a:lnTo>
                  <a:pt x="8" y="26"/>
                </a:lnTo>
                <a:lnTo>
                  <a:pt x="10" y="27"/>
                </a:lnTo>
                <a:lnTo>
                  <a:pt x="14" y="29"/>
                </a:lnTo>
                <a:lnTo>
                  <a:pt x="17" y="33"/>
                </a:lnTo>
                <a:lnTo>
                  <a:pt x="20" y="33"/>
                </a:lnTo>
                <a:lnTo>
                  <a:pt x="22" y="34"/>
                </a:lnTo>
                <a:lnTo>
                  <a:pt x="27" y="36"/>
                </a:lnTo>
                <a:lnTo>
                  <a:pt x="31" y="37"/>
                </a:lnTo>
                <a:lnTo>
                  <a:pt x="35" y="39"/>
                </a:lnTo>
                <a:lnTo>
                  <a:pt x="45" y="39"/>
                </a:lnTo>
                <a:lnTo>
                  <a:pt x="48" y="37"/>
                </a:lnTo>
                <a:lnTo>
                  <a:pt x="49" y="36"/>
                </a:lnTo>
                <a:lnTo>
                  <a:pt x="51" y="36"/>
                </a:lnTo>
                <a:lnTo>
                  <a:pt x="51" y="34"/>
                </a:lnTo>
                <a:lnTo>
                  <a:pt x="54" y="34"/>
                </a:lnTo>
                <a:lnTo>
                  <a:pt x="57" y="36"/>
                </a:lnTo>
                <a:lnTo>
                  <a:pt x="61" y="34"/>
                </a:lnTo>
                <a:lnTo>
                  <a:pt x="65" y="36"/>
                </a:lnTo>
                <a:lnTo>
                  <a:pt x="68" y="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60" name="Freeform 120"/>
          <p:cNvSpPr>
            <a:spLocks/>
          </p:cNvSpPr>
          <p:nvPr/>
        </p:nvSpPr>
        <p:spPr bwMode="auto">
          <a:xfrm>
            <a:off x="1304925" y="2050985"/>
            <a:ext cx="171450" cy="882650"/>
          </a:xfrm>
          <a:custGeom>
            <a:avLst/>
            <a:gdLst>
              <a:gd name="T0" fmla="*/ 51 w 92"/>
              <a:gd name="T1" fmla="*/ 0 h 473"/>
              <a:gd name="T2" fmla="*/ 78 w 92"/>
              <a:gd name="T3" fmla="*/ 234 h 473"/>
              <a:gd name="T4" fmla="*/ 82 w 92"/>
              <a:gd name="T5" fmla="*/ 234 h 473"/>
              <a:gd name="T6" fmla="*/ 92 w 92"/>
              <a:gd name="T7" fmla="*/ 265 h 473"/>
              <a:gd name="T8" fmla="*/ 20 w 92"/>
              <a:gd name="T9" fmla="*/ 473 h 473"/>
              <a:gd name="T10" fmla="*/ 0 w 92"/>
              <a:gd name="T11" fmla="*/ 473 h 473"/>
              <a:gd name="T12" fmla="*/ 74 w 92"/>
              <a:gd name="T13" fmla="*/ 261 h 473"/>
              <a:gd name="T14" fmla="*/ 70 w 92"/>
              <a:gd name="T15" fmla="*/ 257 h 473"/>
              <a:gd name="T16" fmla="*/ 64 w 92"/>
              <a:gd name="T17" fmla="*/ 253 h 473"/>
              <a:gd name="T18" fmla="*/ 63 w 92"/>
              <a:gd name="T19" fmla="*/ 247 h 473"/>
              <a:gd name="T20" fmla="*/ 61 w 92"/>
              <a:gd name="T21" fmla="*/ 240 h 473"/>
              <a:gd name="T22" fmla="*/ 61 w 92"/>
              <a:gd name="T23" fmla="*/ 238 h 473"/>
              <a:gd name="T24" fmla="*/ 31 w 92"/>
              <a:gd name="T25" fmla="*/ 0 h 473"/>
              <a:gd name="T26" fmla="*/ 51 w 92"/>
              <a:gd name="T27"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473">
                <a:moveTo>
                  <a:pt x="51" y="0"/>
                </a:moveTo>
                <a:lnTo>
                  <a:pt x="78" y="234"/>
                </a:lnTo>
                <a:lnTo>
                  <a:pt x="82" y="234"/>
                </a:lnTo>
                <a:lnTo>
                  <a:pt x="92" y="265"/>
                </a:lnTo>
                <a:lnTo>
                  <a:pt x="20" y="473"/>
                </a:lnTo>
                <a:lnTo>
                  <a:pt x="0" y="473"/>
                </a:lnTo>
                <a:lnTo>
                  <a:pt x="74" y="261"/>
                </a:lnTo>
                <a:lnTo>
                  <a:pt x="70" y="257"/>
                </a:lnTo>
                <a:lnTo>
                  <a:pt x="64" y="253"/>
                </a:lnTo>
                <a:lnTo>
                  <a:pt x="63" y="247"/>
                </a:lnTo>
                <a:lnTo>
                  <a:pt x="61" y="240"/>
                </a:lnTo>
                <a:lnTo>
                  <a:pt x="61" y="238"/>
                </a:lnTo>
                <a:lnTo>
                  <a:pt x="31" y="0"/>
                </a:lnTo>
                <a:lnTo>
                  <a:pt x="51"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61" name="Freeform 121"/>
          <p:cNvSpPr>
            <a:spLocks/>
          </p:cNvSpPr>
          <p:nvPr/>
        </p:nvSpPr>
        <p:spPr bwMode="auto">
          <a:xfrm>
            <a:off x="1835150" y="2719323"/>
            <a:ext cx="55563" cy="214312"/>
          </a:xfrm>
          <a:custGeom>
            <a:avLst/>
            <a:gdLst>
              <a:gd name="T0" fmla="*/ 30 w 30"/>
              <a:gd name="T1" fmla="*/ 115 h 115"/>
              <a:gd name="T2" fmla="*/ 27 w 30"/>
              <a:gd name="T3" fmla="*/ 85 h 115"/>
              <a:gd name="T4" fmla="*/ 17 w 30"/>
              <a:gd name="T5" fmla="*/ 0 h 115"/>
              <a:gd name="T6" fmla="*/ 10 w 30"/>
              <a:gd name="T7" fmla="*/ 4 h 115"/>
              <a:gd name="T8" fmla="*/ 7 w 30"/>
              <a:gd name="T9" fmla="*/ 6 h 115"/>
              <a:gd name="T10" fmla="*/ 3 w 30"/>
              <a:gd name="T11" fmla="*/ 10 h 115"/>
              <a:gd name="T12" fmla="*/ 0 w 30"/>
              <a:gd name="T13" fmla="*/ 13 h 115"/>
              <a:gd name="T14" fmla="*/ 9 w 30"/>
              <a:gd name="T15" fmla="*/ 98 h 115"/>
              <a:gd name="T16" fmla="*/ 12 w 30"/>
              <a:gd name="T17" fmla="*/ 115 h 115"/>
              <a:gd name="T18" fmla="*/ 30 w 30"/>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15">
                <a:moveTo>
                  <a:pt x="30" y="115"/>
                </a:moveTo>
                <a:lnTo>
                  <a:pt x="27" y="85"/>
                </a:lnTo>
                <a:lnTo>
                  <a:pt x="17" y="0"/>
                </a:lnTo>
                <a:lnTo>
                  <a:pt x="10" y="4"/>
                </a:lnTo>
                <a:lnTo>
                  <a:pt x="7" y="6"/>
                </a:lnTo>
                <a:lnTo>
                  <a:pt x="3" y="10"/>
                </a:lnTo>
                <a:lnTo>
                  <a:pt x="0" y="13"/>
                </a:lnTo>
                <a:lnTo>
                  <a:pt x="9" y="98"/>
                </a:lnTo>
                <a:lnTo>
                  <a:pt x="12" y="115"/>
                </a:lnTo>
                <a:lnTo>
                  <a:pt x="30" y="11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62" name="Freeform 122"/>
          <p:cNvSpPr>
            <a:spLocks/>
          </p:cNvSpPr>
          <p:nvPr/>
        </p:nvSpPr>
        <p:spPr bwMode="auto">
          <a:xfrm>
            <a:off x="1457325" y="1819210"/>
            <a:ext cx="747713" cy="1114425"/>
          </a:xfrm>
          <a:custGeom>
            <a:avLst/>
            <a:gdLst>
              <a:gd name="T0" fmla="*/ 204 w 401"/>
              <a:gd name="T1" fmla="*/ 266 h 597"/>
              <a:gd name="T2" fmla="*/ 330 w 401"/>
              <a:gd name="T3" fmla="*/ 166 h 597"/>
              <a:gd name="T4" fmla="*/ 363 w 401"/>
              <a:gd name="T5" fmla="*/ 128 h 597"/>
              <a:gd name="T6" fmla="*/ 366 w 401"/>
              <a:gd name="T7" fmla="*/ 98 h 597"/>
              <a:gd name="T8" fmla="*/ 344 w 401"/>
              <a:gd name="T9" fmla="*/ 0 h 597"/>
              <a:gd name="T10" fmla="*/ 242 w 401"/>
              <a:gd name="T11" fmla="*/ 129 h 597"/>
              <a:gd name="T12" fmla="*/ 229 w 401"/>
              <a:gd name="T13" fmla="*/ 125 h 597"/>
              <a:gd name="T14" fmla="*/ 219 w 401"/>
              <a:gd name="T15" fmla="*/ 122 h 597"/>
              <a:gd name="T16" fmla="*/ 212 w 401"/>
              <a:gd name="T17" fmla="*/ 104 h 597"/>
              <a:gd name="T18" fmla="*/ 199 w 401"/>
              <a:gd name="T19" fmla="*/ 90 h 597"/>
              <a:gd name="T20" fmla="*/ 188 w 401"/>
              <a:gd name="T21" fmla="*/ 75 h 597"/>
              <a:gd name="T22" fmla="*/ 184 w 401"/>
              <a:gd name="T23" fmla="*/ 51 h 597"/>
              <a:gd name="T24" fmla="*/ 177 w 401"/>
              <a:gd name="T25" fmla="*/ 30 h 597"/>
              <a:gd name="T26" fmla="*/ 161 w 401"/>
              <a:gd name="T27" fmla="*/ 11 h 597"/>
              <a:gd name="T28" fmla="*/ 57 w 401"/>
              <a:gd name="T29" fmla="*/ 48 h 597"/>
              <a:gd name="T30" fmla="*/ 40 w 401"/>
              <a:gd name="T31" fmla="*/ 117 h 597"/>
              <a:gd name="T32" fmla="*/ 36 w 401"/>
              <a:gd name="T33" fmla="*/ 254 h 597"/>
              <a:gd name="T34" fmla="*/ 76 w 401"/>
              <a:gd name="T35" fmla="*/ 389 h 597"/>
              <a:gd name="T36" fmla="*/ 114 w 401"/>
              <a:gd name="T37" fmla="*/ 409 h 597"/>
              <a:gd name="T38" fmla="*/ 174 w 401"/>
              <a:gd name="T39" fmla="*/ 435 h 597"/>
              <a:gd name="T40" fmla="*/ 182 w 401"/>
              <a:gd name="T41" fmla="*/ 455 h 597"/>
              <a:gd name="T42" fmla="*/ 155 w 401"/>
              <a:gd name="T43" fmla="*/ 480 h 597"/>
              <a:gd name="T44" fmla="*/ 125 w 401"/>
              <a:gd name="T45" fmla="*/ 500 h 597"/>
              <a:gd name="T46" fmla="*/ 111 w 401"/>
              <a:gd name="T47" fmla="*/ 516 h 597"/>
              <a:gd name="T48" fmla="*/ 131 w 401"/>
              <a:gd name="T49" fmla="*/ 557 h 597"/>
              <a:gd name="T50" fmla="*/ 150 w 401"/>
              <a:gd name="T51" fmla="*/ 563 h 597"/>
              <a:gd name="T52" fmla="*/ 177 w 401"/>
              <a:gd name="T53" fmla="*/ 593 h 597"/>
              <a:gd name="T54" fmla="*/ 214 w 401"/>
              <a:gd name="T55" fmla="*/ 597 h 597"/>
              <a:gd name="T56" fmla="*/ 197 w 401"/>
              <a:gd name="T57" fmla="*/ 569 h 597"/>
              <a:gd name="T58" fmla="*/ 187 w 401"/>
              <a:gd name="T59" fmla="*/ 553 h 597"/>
              <a:gd name="T60" fmla="*/ 187 w 401"/>
              <a:gd name="T61" fmla="*/ 519 h 597"/>
              <a:gd name="T62" fmla="*/ 198 w 401"/>
              <a:gd name="T63" fmla="*/ 500 h 597"/>
              <a:gd name="T64" fmla="*/ 219 w 401"/>
              <a:gd name="T65" fmla="*/ 482 h 597"/>
              <a:gd name="T66" fmla="*/ 258 w 401"/>
              <a:gd name="T67" fmla="*/ 472 h 597"/>
              <a:gd name="T68" fmla="*/ 239 w 401"/>
              <a:gd name="T69" fmla="*/ 536 h 597"/>
              <a:gd name="T70" fmla="*/ 229 w 401"/>
              <a:gd name="T71" fmla="*/ 566 h 597"/>
              <a:gd name="T72" fmla="*/ 273 w 401"/>
              <a:gd name="T73" fmla="*/ 590 h 597"/>
              <a:gd name="T74" fmla="*/ 295 w 401"/>
              <a:gd name="T75" fmla="*/ 594 h 597"/>
              <a:gd name="T76" fmla="*/ 367 w 401"/>
              <a:gd name="T77" fmla="*/ 596 h 597"/>
              <a:gd name="T78" fmla="*/ 373 w 401"/>
              <a:gd name="T79" fmla="*/ 588 h 597"/>
              <a:gd name="T80" fmla="*/ 371 w 401"/>
              <a:gd name="T81" fmla="*/ 581 h 597"/>
              <a:gd name="T82" fmla="*/ 340 w 401"/>
              <a:gd name="T83" fmla="*/ 571 h 597"/>
              <a:gd name="T84" fmla="*/ 299 w 401"/>
              <a:gd name="T85" fmla="*/ 553 h 597"/>
              <a:gd name="T86" fmla="*/ 292 w 401"/>
              <a:gd name="T87" fmla="*/ 522 h 597"/>
              <a:gd name="T88" fmla="*/ 302 w 401"/>
              <a:gd name="T89" fmla="*/ 486 h 597"/>
              <a:gd name="T90" fmla="*/ 344 w 401"/>
              <a:gd name="T91" fmla="*/ 365 h 597"/>
              <a:gd name="T92" fmla="*/ 349 w 401"/>
              <a:gd name="T93" fmla="*/ 307 h 597"/>
              <a:gd name="T94" fmla="*/ 330 w 401"/>
              <a:gd name="T95" fmla="*/ 29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1" h="597">
                <a:moveTo>
                  <a:pt x="302" y="284"/>
                </a:moveTo>
                <a:lnTo>
                  <a:pt x="282" y="281"/>
                </a:lnTo>
                <a:lnTo>
                  <a:pt x="204" y="266"/>
                </a:lnTo>
                <a:lnTo>
                  <a:pt x="192" y="200"/>
                </a:lnTo>
                <a:lnTo>
                  <a:pt x="229" y="166"/>
                </a:lnTo>
                <a:lnTo>
                  <a:pt x="330" y="166"/>
                </a:lnTo>
                <a:lnTo>
                  <a:pt x="360" y="137"/>
                </a:lnTo>
                <a:lnTo>
                  <a:pt x="360" y="134"/>
                </a:lnTo>
                <a:lnTo>
                  <a:pt x="363" y="128"/>
                </a:lnTo>
                <a:lnTo>
                  <a:pt x="364" y="122"/>
                </a:lnTo>
                <a:lnTo>
                  <a:pt x="366" y="114"/>
                </a:lnTo>
                <a:lnTo>
                  <a:pt x="366" y="98"/>
                </a:lnTo>
                <a:lnTo>
                  <a:pt x="364" y="91"/>
                </a:lnTo>
                <a:lnTo>
                  <a:pt x="401" y="41"/>
                </a:lnTo>
                <a:lnTo>
                  <a:pt x="344" y="0"/>
                </a:lnTo>
                <a:lnTo>
                  <a:pt x="248" y="134"/>
                </a:lnTo>
                <a:lnTo>
                  <a:pt x="245" y="132"/>
                </a:lnTo>
                <a:lnTo>
                  <a:pt x="242" y="129"/>
                </a:lnTo>
                <a:lnTo>
                  <a:pt x="238" y="128"/>
                </a:lnTo>
                <a:lnTo>
                  <a:pt x="233" y="127"/>
                </a:lnTo>
                <a:lnTo>
                  <a:pt x="229" y="125"/>
                </a:lnTo>
                <a:lnTo>
                  <a:pt x="225" y="125"/>
                </a:lnTo>
                <a:lnTo>
                  <a:pt x="219" y="127"/>
                </a:lnTo>
                <a:lnTo>
                  <a:pt x="219" y="122"/>
                </a:lnTo>
                <a:lnTo>
                  <a:pt x="218" y="115"/>
                </a:lnTo>
                <a:lnTo>
                  <a:pt x="215" y="109"/>
                </a:lnTo>
                <a:lnTo>
                  <a:pt x="212" y="104"/>
                </a:lnTo>
                <a:lnTo>
                  <a:pt x="208" y="98"/>
                </a:lnTo>
                <a:lnTo>
                  <a:pt x="204" y="92"/>
                </a:lnTo>
                <a:lnTo>
                  <a:pt x="199" y="90"/>
                </a:lnTo>
                <a:lnTo>
                  <a:pt x="195" y="87"/>
                </a:lnTo>
                <a:lnTo>
                  <a:pt x="188" y="82"/>
                </a:lnTo>
                <a:lnTo>
                  <a:pt x="188" y="75"/>
                </a:lnTo>
                <a:lnTo>
                  <a:pt x="188" y="67"/>
                </a:lnTo>
                <a:lnTo>
                  <a:pt x="187" y="60"/>
                </a:lnTo>
                <a:lnTo>
                  <a:pt x="184" y="51"/>
                </a:lnTo>
                <a:lnTo>
                  <a:pt x="182" y="44"/>
                </a:lnTo>
                <a:lnTo>
                  <a:pt x="178" y="37"/>
                </a:lnTo>
                <a:lnTo>
                  <a:pt x="177" y="30"/>
                </a:lnTo>
                <a:lnTo>
                  <a:pt x="172" y="23"/>
                </a:lnTo>
                <a:lnTo>
                  <a:pt x="165" y="16"/>
                </a:lnTo>
                <a:lnTo>
                  <a:pt x="161" y="11"/>
                </a:lnTo>
                <a:lnTo>
                  <a:pt x="113" y="4"/>
                </a:lnTo>
                <a:lnTo>
                  <a:pt x="69" y="17"/>
                </a:lnTo>
                <a:lnTo>
                  <a:pt x="57" y="48"/>
                </a:lnTo>
                <a:lnTo>
                  <a:pt x="52" y="73"/>
                </a:lnTo>
                <a:lnTo>
                  <a:pt x="46" y="92"/>
                </a:lnTo>
                <a:lnTo>
                  <a:pt x="40" y="117"/>
                </a:lnTo>
                <a:lnTo>
                  <a:pt x="37" y="138"/>
                </a:lnTo>
                <a:lnTo>
                  <a:pt x="36" y="161"/>
                </a:lnTo>
                <a:lnTo>
                  <a:pt x="36" y="254"/>
                </a:lnTo>
                <a:lnTo>
                  <a:pt x="0" y="358"/>
                </a:lnTo>
                <a:lnTo>
                  <a:pt x="10" y="389"/>
                </a:lnTo>
                <a:lnTo>
                  <a:pt x="76" y="389"/>
                </a:lnTo>
                <a:lnTo>
                  <a:pt x="86" y="389"/>
                </a:lnTo>
                <a:lnTo>
                  <a:pt x="97" y="398"/>
                </a:lnTo>
                <a:lnTo>
                  <a:pt x="114" y="409"/>
                </a:lnTo>
                <a:lnTo>
                  <a:pt x="133" y="422"/>
                </a:lnTo>
                <a:lnTo>
                  <a:pt x="154" y="431"/>
                </a:lnTo>
                <a:lnTo>
                  <a:pt x="174" y="435"/>
                </a:lnTo>
                <a:lnTo>
                  <a:pt x="197" y="438"/>
                </a:lnTo>
                <a:lnTo>
                  <a:pt x="191" y="446"/>
                </a:lnTo>
                <a:lnTo>
                  <a:pt x="182" y="455"/>
                </a:lnTo>
                <a:lnTo>
                  <a:pt x="174" y="463"/>
                </a:lnTo>
                <a:lnTo>
                  <a:pt x="164" y="475"/>
                </a:lnTo>
                <a:lnTo>
                  <a:pt x="155" y="480"/>
                </a:lnTo>
                <a:lnTo>
                  <a:pt x="147" y="486"/>
                </a:lnTo>
                <a:lnTo>
                  <a:pt x="133" y="495"/>
                </a:lnTo>
                <a:lnTo>
                  <a:pt x="125" y="500"/>
                </a:lnTo>
                <a:lnTo>
                  <a:pt x="118" y="505"/>
                </a:lnTo>
                <a:lnTo>
                  <a:pt x="116" y="510"/>
                </a:lnTo>
                <a:lnTo>
                  <a:pt x="111" y="516"/>
                </a:lnTo>
                <a:lnTo>
                  <a:pt x="110" y="522"/>
                </a:lnTo>
                <a:lnTo>
                  <a:pt x="108" y="526"/>
                </a:lnTo>
                <a:lnTo>
                  <a:pt x="131" y="557"/>
                </a:lnTo>
                <a:lnTo>
                  <a:pt x="138" y="552"/>
                </a:lnTo>
                <a:lnTo>
                  <a:pt x="145" y="557"/>
                </a:lnTo>
                <a:lnTo>
                  <a:pt x="150" y="563"/>
                </a:lnTo>
                <a:lnTo>
                  <a:pt x="157" y="573"/>
                </a:lnTo>
                <a:lnTo>
                  <a:pt x="170" y="588"/>
                </a:lnTo>
                <a:lnTo>
                  <a:pt x="177" y="593"/>
                </a:lnTo>
                <a:lnTo>
                  <a:pt x="182" y="596"/>
                </a:lnTo>
                <a:lnTo>
                  <a:pt x="191" y="597"/>
                </a:lnTo>
                <a:lnTo>
                  <a:pt x="214" y="597"/>
                </a:lnTo>
                <a:lnTo>
                  <a:pt x="212" y="581"/>
                </a:lnTo>
                <a:lnTo>
                  <a:pt x="205" y="574"/>
                </a:lnTo>
                <a:lnTo>
                  <a:pt x="197" y="569"/>
                </a:lnTo>
                <a:lnTo>
                  <a:pt x="192" y="566"/>
                </a:lnTo>
                <a:lnTo>
                  <a:pt x="189" y="560"/>
                </a:lnTo>
                <a:lnTo>
                  <a:pt x="187" y="553"/>
                </a:lnTo>
                <a:lnTo>
                  <a:pt x="185" y="539"/>
                </a:lnTo>
                <a:lnTo>
                  <a:pt x="185" y="530"/>
                </a:lnTo>
                <a:lnTo>
                  <a:pt x="187" y="519"/>
                </a:lnTo>
                <a:lnTo>
                  <a:pt x="191" y="512"/>
                </a:lnTo>
                <a:lnTo>
                  <a:pt x="194" y="505"/>
                </a:lnTo>
                <a:lnTo>
                  <a:pt x="198" y="500"/>
                </a:lnTo>
                <a:lnTo>
                  <a:pt x="202" y="495"/>
                </a:lnTo>
                <a:lnTo>
                  <a:pt x="209" y="489"/>
                </a:lnTo>
                <a:lnTo>
                  <a:pt x="219" y="482"/>
                </a:lnTo>
                <a:lnTo>
                  <a:pt x="238" y="466"/>
                </a:lnTo>
                <a:lnTo>
                  <a:pt x="259" y="451"/>
                </a:lnTo>
                <a:lnTo>
                  <a:pt x="258" y="472"/>
                </a:lnTo>
                <a:lnTo>
                  <a:pt x="255" y="492"/>
                </a:lnTo>
                <a:lnTo>
                  <a:pt x="245" y="523"/>
                </a:lnTo>
                <a:lnTo>
                  <a:pt x="239" y="536"/>
                </a:lnTo>
                <a:lnTo>
                  <a:pt x="235" y="544"/>
                </a:lnTo>
                <a:lnTo>
                  <a:pt x="231" y="554"/>
                </a:lnTo>
                <a:lnTo>
                  <a:pt x="229" y="566"/>
                </a:lnTo>
                <a:lnTo>
                  <a:pt x="232" y="597"/>
                </a:lnTo>
                <a:lnTo>
                  <a:pt x="270" y="597"/>
                </a:lnTo>
                <a:lnTo>
                  <a:pt x="273" y="590"/>
                </a:lnTo>
                <a:lnTo>
                  <a:pt x="282" y="590"/>
                </a:lnTo>
                <a:lnTo>
                  <a:pt x="286" y="591"/>
                </a:lnTo>
                <a:lnTo>
                  <a:pt x="295" y="594"/>
                </a:lnTo>
                <a:lnTo>
                  <a:pt x="303" y="597"/>
                </a:lnTo>
                <a:lnTo>
                  <a:pt x="364" y="597"/>
                </a:lnTo>
                <a:lnTo>
                  <a:pt x="367" y="596"/>
                </a:lnTo>
                <a:lnTo>
                  <a:pt x="370" y="594"/>
                </a:lnTo>
                <a:lnTo>
                  <a:pt x="371" y="591"/>
                </a:lnTo>
                <a:lnTo>
                  <a:pt x="373" y="588"/>
                </a:lnTo>
                <a:lnTo>
                  <a:pt x="373" y="586"/>
                </a:lnTo>
                <a:lnTo>
                  <a:pt x="373" y="583"/>
                </a:lnTo>
                <a:lnTo>
                  <a:pt x="371" y="581"/>
                </a:lnTo>
                <a:lnTo>
                  <a:pt x="370" y="580"/>
                </a:lnTo>
                <a:lnTo>
                  <a:pt x="367" y="580"/>
                </a:lnTo>
                <a:lnTo>
                  <a:pt x="340" y="571"/>
                </a:lnTo>
                <a:lnTo>
                  <a:pt x="313" y="563"/>
                </a:lnTo>
                <a:lnTo>
                  <a:pt x="307" y="559"/>
                </a:lnTo>
                <a:lnTo>
                  <a:pt x="299" y="553"/>
                </a:lnTo>
                <a:lnTo>
                  <a:pt x="293" y="544"/>
                </a:lnTo>
                <a:lnTo>
                  <a:pt x="290" y="533"/>
                </a:lnTo>
                <a:lnTo>
                  <a:pt x="292" y="522"/>
                </a:lnTo>
                <a:lnTo>
                  <a:pt x="295" y="509"/>
                </a:lnTo>
                <a:lnTo>
                  <a:pt x="297" y="498"/>
                </a:lnTo>
                <a:lnTo>
                  <a:pt x="302" y="486"/>
                </a:lnTo>
                <a:lnTo>
                  <a:pt x="307" y="471"/>
                </a:lnTo>
                <a:lnTo>
                  <a:pt x="340" y="381"/>
                </a:lnTo>
                <a:lnTo>
                  <a:pt x="344" y="365"/>
                </a:lnTo>
                <a:lnTo>
                  <a:pt x="349" y="341"/>
                </a:lnTo>
                <a:lnTo>
                  <a:pt x="353" y="314"/>
                </a:lnTo>
                <a:lnTo>
                  <a:pt x="349" y="307"/>
                </a:lnTo>
                <a:lnTo>
                  <a:pt x="344" y="297"/>
                </a:lnTo>
                <a:lnTo>
                  <a:pt x="337" y="293"/>
                </a:lnTo>
                <a:lnTo>
                  <a:pt x="330" y="290"/>
                </a:lnTo>
                <a:lnTo>
                  <a:pt x="302" y="284"/>
                </a:lnTo>
                <a:close/>
              </a:path>
            </a:pathLst>
          </a:custGeom>
          <a:solidFill>
            <a:srgbClr val="33CC33"/>
          </a:solidFill>
          <a:ln w="9525">
            <a:solidFill>
              <a:schemeClr val="tx1"/>
            </a:solidFill>
            <a:round/>
            <a:headEnd/>
            <a:tailEnd/>
          </a:ln>
        </p:spPr>
        <p:txBody>
          <a:bodyPr/>
          <a:lstStyle/>
          <a:p>
            <a:endParaRPr lang="zh-CN" altLang="en-US"/>
          </a:p>
        </p:txBody>
      </p:sp>
      <p:sp>
        <p:nvSpPr>
          <p:cNvPr id="138363" name="Freeform 123"/>
          <p:cNvSpPr>
            <a:spLocks/>
          </p:cNvSpPr>
          <p:nvPr/>
        </p:nvSpPr>
        <p:spPr bwMode="auto">
          <a:xfrm>
            <a:off x="1884363" y="2130360"/>
            <a:ext cx="692150" cy="803275"/>
          </a:xfrm>
          <a:custGeom>
            <a:avLst/>
            <a:gdLst>
              <a:gd name="T0" fmla="*/ 293 w 371"/>
              <a:gd name="T1" fmla="*/ 100 h 431"/>
              <a:gd name="T2" fmla="*/ 73 w 371"/>
              <a:gd name="T3" fmla="*/ 100 h 431"/>
              <a:gd name="T4" fmla="*/ 73 w 371"/>
              <a:gd name="T5" fmla="*/ 118 h 431"/>
              <a:gd name="T6" fmla="*/ 53 w 371"/>
              <a:gd name="T7" fmla="*/ 115 h 431"/>
              <a:gd name="T8" fmla="*/ 53 w 371"/>
              <a:gd name="T9" fmla="*/ 100 h 431"/>
              <a:gd name="T10" fmla="*/ 46 w 371"/>
              <a:gd name="T11" fmla="*/ 100 h 431"/>
              <a:gd name="T12" fmla="*/ 39 w 371"/>
              <a:gd name="T13" fmla="*/ 98 h 431"/>
              <a:gd name="T14" fmla="*/ 31 w 371"/>
              <a:gd name="T15" fmla="*/ 94 h 431"/>
              <a:gd name="T16" fmla="*/ 29 w 371"/>
              <a:gd name="T17" fmla="*/ 88 h 431"/>
              <a:gd name="T18" fmla="*/ 27 w 371"/>
              <a:gd name="T19" fmla="*/ 84 h 431"/>
              <a:gd name="T20" fmla="*/ 27 w 371"/>
              <a:gd name="T21" fmla="*/ 19 h 431"/>
              <a:gd name="T22" fmla="*/ 0 w 371"/>
              <a:gd name="T23" fmla="*/ 19 h 431"/>
              <a:gd name="T24" fmla="*/ 0 w 371"/>
              <a:gd name="T25" fmla="*/ 0 h 431"/>
              <a:gd name="T26" fmla="*/ 370 w 371"/>
              <a:gd name="T27" fmla="*/ 0 h 431"/>
              <a:gd name="T28" fmla="*/ 371 w 371"/>
              <a:gd name="T29" fmla="*/ 19 h 431"/>
              <a:gd name="T30" fmla="*/ 341 w 371"/>
              <a:gd name="T31" fmla="*/ 19 h 431"/>
              <a:gd name="T32" fmla="*/ 341 w 371"/>
              <a:gd name="T33" fmla="*/ 86 h 431"/>
              <a:gd name="T34" fmla="*/ 338 w 371"/>
              <a:gd name="T35" fmla="*/ 91 h 431"/>
              <a:gd name="T36" fmla="*/ 331 w 371"/>
              <a:gd name="T37" fmla="*/ 97 h 431"/>
              <a:gd name="T38" fmla="*/ 327 w 371"/>
              <a:gd name="T39" fmla="*/ 100 h 431"/>
              <a:gd name="T40" fmla="*/ 314 w 371"/>
              <a:gd name="T41" fmla="*/ 100 h 431"/>
              <a:gd name="T42" fmla="*/ 336 w 371"/>
              <a:gd name="T43" fmla="*/ 431 h 431"/>
              <a:gd name="T44" fmla="*/ 314 w 371"/>
              <a:gd name="T45" fmla="*/ 431 h 431"/>
              <a:gd name="T46" fmla="*/ 293 w 371"/>
              <a:gd name="T47" fmla="*/ 10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 h="431">
                <a:moveTo>
                  <a:pt x="293" y="100"/>
                </a:moveTo>
                <a:lnTo>
                  <a:pt x="73" y="100"/>
                </a:lnTo>
                <a:lnTo>
                  <a:pt x="73" y="118"/>
                </a:lnTo>
                <a:lnTo>
                  <a:pt x="53" y="115"/>
                </a:lnTo>
                <a:lnTo>
                  <a:pt x="53" y="100"/>
                </a:lnTo>
                <a:lnTo>
                  <a:pt x="46" y="100"/>
                </a:lnTo>
                <a:lnTo>
                  <a:pt x="39" y="98"/>
                </a:lnTo>
                <a:lnTo>
                  <a:pt x="31" y="94"/>
                </a:lnTo>
                <a:lnTo>
                  <a:pt x="29" y="88"/>
                </a:lnTo>
                <a:lnTo>
                  <a:pt x="27" y="84"/>
                </a:lnTo>
                <a:lnTo>
                  <a:pt x="27" y="19"/>
                </a:lnTo>
                <a:lnTo>
                  <a:pt x="0" y="19"/>
                </a:lnTo>
                <a:lnTo>
                  <a:pt x="0" y="0"/>
                </a:lnTo>
                <a:lnTo>
                  <a:pt x="370" y="0"/>
                </a:lnTo>
                <a:lnTo>
                  <a:pt x="371" y="19"/>
                </a:lnTo>
                <a:lnTo>
                  <a:pt x="341" y="19"/>
                </a:lnTo>
                <a:lnTo>
                  <a:pt x="341" y="86"/>
                </a:lnTo>
                <a:lnTo>
                  <a:pt x="338" y="91"/>
                </a:lnTo>
                <a:lnTo>
                  <a:pt x="331" y="97"/>
                </a:lnTo>
                <a:lnTo>
                  <a:pt x="327" y="100"/>
                </a:lnTo>
                <a:lnTo>
                  <a:pt x="314" y="100"/>
                </a:lnTo>
                <a:lnTo>
                  <a:pt x="336" y="431"/>
                </a:lnTo>
                <a:lnTo>
                  <a:pt x="314" y="431"/>
                </a:lnTo>
                <a:lnTo>
                  <a:pt x="293" y="10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364" name="Freeform 124"/>
          <p:cNvSpPr>
            <a:spLocks/>
          </p:cNvSpPr>
          <p:nvPr/>
        </p:nvSpPr>
        <p:spPr bwMode="auto">
          <a:xfrm>
            <a:off x="1536700" y="1208023"/>
            <a:ext cx="390525" cy="647700"/>
          </a:xfrm>
          <a:custGeom>
            <a:avLst/>
            <a:gdLst>
              <a:gd name="T0" fmla="*/ 122 w 210"/>
              <a:gd name="T1" fmla="*/ 331 h 347"/>
              <a:gd name="T2" fmla="*/ 128 w 210"/>
              <a:gd name="T3" fmla="*/ 322 h 347"/>
              <a:gd name="T4" fmla="*/ 139 w 210"/>
              <a:gd name="T5" fmla="*/ 320 h 347"/>
              <a:gd name="T6" fmla="*/ 150 w 210"/>
              <a:gd name="T7" fmla="*/ 318 h 347"/>
              <a:gd name="T8" fmla="*/ 155 w 210"/>
              <a:gd name="T9" fmla="*/ 310 h 347"/>
              <a:gd name="T10" fmla="*/ 155 w 210"/>
              <a:gd name="T11" fmla="*/ 302 h 347"/>
              <a:gd name="T12" fmla="*/ 159 w 210"/>
              <a:gd name="T13" fmla="*/ 297 h 347"/>
              <a:gd name="T14" fmla="*/ 157 w 210"/>
              <a:gd name="T15" fmla="*/ 291 h 347"/>
              <a:gd name="T16" fmla="*/ 159 w 210"/>
              <a:gd name="T17" fmla="*/ 290 h 347"/>
              <a:gd name="T18" fmla="*/ 164 w 210"/>
              <a:gd name="T19" fmla="*/ 287 h 347"/>
              <a:gd name="T20" fmla="*/ 163 w 210"/>
              <a:gd name="T21" fmla="*/ 278 h 347"/>
              <a:gd name="T22" fmla="*/ 173 w 210"/>
              <a:gd name="T23" fmla="*/ 277 h 347"/>
              <a:gd name="T24" fmla="*/ 172 w 210"/>
              <a:gd name="T25" fmla="*/ 268 h 347"/>
              <a:gd name="T26" fmla="*/ 166 w 210"/>
              <a:gd name="T27" fmla="*/ 258 h 347"/>
              <a:gd name="T28" fmla="*/ 169 w 210"/>
              <a:gd name="T29" fmla="*/ 237 h 347"/>
              <a:gd name="T30" fmla="*/ 173 w 210"/>
              <a:gd name="T31" fmla="*/ 227 h 347"/>
              <a:gd name="T32" fmla="*/ 174 w 210"/>
              <a:gd name="T33" fmla="*/ 213 h 347"/>
              <a:gd name="T34" fmla="*/ 172 w 210"/>
              <a:gd name="T35" fmla="*/ 203 h 347"/>
              <a:gd name="T36" fmla="*/ 177 w 210"/>
              <a:gd name="T37" fmla="*/ 187 h 347"/>
              <a:gd name="T38" fmla="*/ 184 w 210"/>
              <a:gd name="T39" fmla="*/ 172 h 347"/>
              <a:gd name="T40" fmla="*/ 187 w 210"/>
              <a:gd name="T41" fmla="*/ 158 h 347"/>
              <a:gd name="T42" fmla="*/ 193 w 210"/>
              <a:gd name="T43" fmla="*/ 130 h 347"/>
              <a:gd name="T44" fmla="*/ 200 w 210"/>
              <a:gd name="T45" fmla="*/ 111 h 347"/>
              <a:gd name="T46" fmla="*/ 207 w 210"/>
              <a:gd name="T47" fmla="*/ 101 h 347"/>
              <a:gd name="T48" fmla="*/ 210 w 210"/>
              <a:gd name="T49" fmla="*/ 88 h 347"/>
              <a:gd name="T50" fmla="*/ 207 w 210"/>
              <a:gd name="T51" fmla="*/ 68 h 347"/>
              <a:gd name="T52" fmla="*/ 199 w 210"/>
              <a:gd name="T53" fmla="*/ 35 h 347"/>
              <a:gd name="T54" fmla="*/ 193 w 210"/>
              <a:gd name="T55" fmla="*/ 34 h 347"/>
              <a:gd name="T56" fmla="*/ 184 w 210"/>
              <a:gd name="T57" fmla="*/ 10 h 347"/>
              <a:gd name="T58" fmla="*/ 180 w 210"/>
              <a:gd name="T59" fmla="*/ 4 h 347"/>
              <a:gd name="T60" fmla="*/ 177 w 210"/>
              <a:gd name="T61" fmla="*/ 1 h 347"/>
              <a:gd name="T62" fmla="*/ 172 w 210"/>
              <a:gd name="T63" fmla="*/ 1 h 347"/>
              <a:gd name="T64" fmla="*/ 169 w 210"/>
              <a:gd name="T65" fmla="*/ 24 h 347"/>
              <a:gd name="T66" fmla="*/ 166 w 210"/>
              <a:gd name="T67" fmla="*/ 25 h 347"/>
              <a:gd name="T68" fmla="*/ 167 w 210"/>
              <a:gd name="T69" fmla="*/ 44 h 347"/>
              <a:gd name="T70" fmla="*/ 172 w 210"/>
              <a:gd name="T71" fmla="*/ 64 h 347"/>
              <a:gd name="T72" fmla="*/ 180 w 210"/>
              <a:gd name="T73" fmla="*/ 89 h 347"/>
              <a:gd name="T74" fmla="*/ 177 w 210"/>
              <a:gd name="T75" fmla="*/ 112 h 347"/>
              <a:gd name="T76" fmla="*/ 173 w 210"/>
              <a:gd name="T77" fmla="*/ 122 h 347"/>
              <a:gd name="T78" fmla="*/ 157 w 210"/>
              <a:gd name="T79" fmla="*/ 145 h 347"/>
              <a:gd name="T80" fmla="*/ 139 w 210"/>
              <a:gd name="T81" fmla="*/ 167 h 347"/>
              <a:gd name="T82" fmla="*/ 115 w 210"/>
              <a:gd name="T83" fmla="*/ 179 h 347"/>
              <a:gd name="T84" fmla="*/ 89 w 210"/>
              <a:gd name="T85" fmla="*/ 177 h 347"/>
              <a:gd name="T86" fmla="*/ 71 w 210"/>
              <a:gd name="T87" fmla="*/ 186 h 347"/>
              <a:gd name="T88" fmla="*/ 52 w 210"/>
              <a:gd name="T89" fmla="*/ 203 h 347"/>
              <a:gd name="T90" fmla="*/ 41 w 210"/>
              <a:gd name="T91" fmla="*/ 219 h 347"/>
              <a:gd name="T92" fmla="*/ 31 w 210"/>
              <a:gd name="T93" fmla="*/ 236 h 347"/>
              <a:gd name="T94" fmla="*/ 22 w 210"/>
              <a:gd name="T95" fmla="*/ 253 h 347"/>
              <a:gd name="T96" fmla="*/ 15 w 210"/>
              <a:gd name="T97" fmla="*/ 285 h 347"/>
              <a:gd name="T98" fmla="*/ 5 w 210"/>
              <a:gd name="T99" fmla="*/ 295 h 347"/>
              <a:gd name="T100" fmla="*/ 0 w 210"/>
              <a:gd name="T101" fmla="*/ 308 h 347"/>
              <a:gd name="T102" fmla="*/ 5 w 210"/>
              <a:gd name="T103" fmla="*/ 321 h 347"/>
              <a:gd name="T104" fmla="*/ 12 w 210"/>
              <a:gd name="T105" fmla="*/ 334 h 347"/>
              <a:gd name="T106" fmla="*/ 27 w 210"/>
              <a:gd name="T107"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0" h="347">
                <a:moveTo>
                  <a:pt x="119" y="341"/>
                </a:moveTo>
                <a:lnTo>
                  <a:pt x="122" y="331"/>
                </a:lnTo>
                <a:lnTo>
                  <a:pt x="123" y="327"/>
                </a:lnTo>
                <a:lnTo>
                  <a:pt x="128" y="322"/>
                </a:lnTo>
                <a:lnTo>
                  <a:pt x="132" y="321"/>
                </a:lnTo>
                <a:lnTo>
                  <a:pt x="139" y="320"/>
                </a:lnTo>
                <a:lnTo>
                  <a:pt x="149" y="320"/>
                </a:lnTo>
                <a:lnTo>
                  <a:pt x="150" y="318"/>
                </a:lnTo>
                <a:lnTo>
                  <a:pt x="153" y="314"/>
                </a:lnTo>
                <a:lnTo>
                  <a:pt x="155" y="310"/>
                </a:lnTo>
                <a:lnTo>
                  <a:pt x="155" y="305"/>
                </a:lnTo>
                <a:lnTo>
                  <a:pt x="155" y="302"/>
                </a:lnTo>
                <a:lnTo>
                  <a:pt x="157" y="300"/>
                </a:lnTo>
                <a:lnTo>
                  <a:pt x="159" y="297"/>
                </a:lnTo>
                <a:lnTo>
                  <a:pt x="159" y="295"/>
                </a:lnTo>
                <a:lnTo>
                  <a:pt x="157" y="291"/>
                </a:lnTo>
                <a:lnTo>
                  <a:pt x="155" y="290"/>
                </a:lnTo>
                <a:lnTo>
                  <a:pt x="159" y="290"/>
                </a:lnTo>
                <a:lnTo>
                  <a:pt x="160" y="290"/>
                </a:lnTo>
                <a:lnTo>
                  <a:pt x="164" y="287"/>
                </a:lnTo>
                <a:lnTo>
                  <a:pt x="163" y="284"/>
                </a:lnTo>
                <a:lnTo>
                  <a:pt x="163" y="278"/>
                </a:lnTo>
                <a:lnTo>
                  <a:pt x="170" y="277"/>
                </a:lnTo>
                <a:lnTo>
                  <a:pt x="173" y="277"/>
                </a:lnTo>
                <a:lnTo>
                  <a:pt x="173" y="273"/>
                </a:lnTo>
                <a:lnTo>
                  <a:pt x="172" y="268"/>
                </a:lnTo>
                <a:lnTo>
                  <a:pt x="169" y="266"/>
                </a:lnTo>
                <a:lnTo>
                  <a:pt x="166" y="258"/>
                </a:lnTo>
                <a:lnTo>
                  <a:pt x="164" y="246"/>
                </a:lnTo>
                <a:lnTo>
                  <a:pt x="169" y="237"/>
                </a:lnTo>
                <a:lnTo>
                  <a:pt x="172" y="231"/>
                </a:lnTo>
                <a:lnTo>
                  <a:pt x="173" y="227"/>
                </a:lnTo>
                <a:lnTo>
                  <a:pt x="174" y="221"/>
                </a:lnTo>
                <a:lnTo>
                  <a:pt x="174" y="213"/>
                </a:lnTo>
                <a:lnTo>
                  <a:pt x="173" y="207"/>
                </a:lnTo>
                <a:lnTo>
                  <a:pt x="172" y="203"/>
                </a:lnTo>
                <a:lnTo>
                  <a:pt x="174" y="194"/>
                </a:lnTo>
                <a:lnTo>
                  <a:pt x="177" y="187"/>
                </a:lnTo>
                <a:lnTo>
                  <a:pt x="182" y="180"/>
                </a:lnTo>
                <a:lnTo>
                  <a:pt x="184" y="172"/>
                </a:lnTo>
                <a:lnTo>
                  <a:pt x="184" y="165"/>
                </a:lnTo>
                <a:lnTo>
                  <a:pt x="187" y="158"/>
                </a:lnTo>
                <a:lnTo>
                  <a:pt x="187" y="149"/>
                </a:lnTo>
                <a:lnTo>
                  <a:pt x="193" y="130"/>
                </a:lnTo>
                <a:lnTo>
                  <a:pt x="199" y="116"/>
                </a:lnTo>
                <a:lnTo>
                  <a:pt x="200" y="111"/>
                </a:lnTo>
                <a:lnTo>
                  <a:pt x="203" y="105"/>
                </a:lnTo>
                <a:lnTo>
                  <a:pt x="207" y="101"/>
                </a:lnTo>
                <a:lnTo>
                  <a:pt x="209" y="95"/>
                </a:lnTo>
                <a:lnTo>
                  <a:pt x="210" y="88"/>
                </a:lnTo>
                <a:lnTo>
                  <a:pt x="209" y="76"/>
                </a:lnTo>
                <a:lnTo>
                  <a:pt x="207" y="68"/>
                </a:lnTo>
                <a:lnTo>
                  <a:pt x="200" y="37"/>
                </a:lnTo>
                <a:lnTo>
                  <a:pt x="199" y="35"/>
                </a:lnTo>
                <a:lnTo>
                  <a:pt x="197" y="34"/>
                </a:lnTo>
                <a:lnTo>
                  <a:pt x="193" y="34"/>
                </a:lnTo>
                <a:lnTo>
                  <a:pt x="191" y="35"/>
                </a:lnTo>
                <a:lnTo>
                  <a:pt x="184" y="10"/>
                </a:lnTo>
                <a:lnTo>
                  <a:pt x="183" y="7"/>
                </a:lnTo>
                <a:lnTo>
                  <a:pt x="180" y="4"/>
                </a:lnTo>
                <a:lnTo>
                  <a:pt x="177" y="4"/>
                </a:lnTo>
                <a:lnTo>
                  <a:pt x="177" y="1"/>
                </a:lnTo>
                <a:lnTo>
                  <a:pt x="173" y="0"/>
                </a:lnTo>
                <a:lnTo>
                  <a:pt x="172" y="1"/>
                </a:lnTo>
                <a:lnTo>
                  <a:pt x="169" y="3"/>
                </a:lnTo>
                <a:lnTo>
                  <a:pt x="169" y="24"/>
                </a:lnTo>
                <a:lnTo>
                  <a:pt x="167" y="24"/>
                </a:lnTo>
                <a:lnTo>
                  <a:pt x="166" y="25"/>
                </a:lnTo>
                <a:lnTo>
                  <a:pt x="166" y="34"/>
                </a:lnTo>
                <a:lnTo>
                  <a:pt x="167" y="44"/>
                </a:lnTo>
                <a:lnTo>
                  <a:pt x="169" y="52"/>
                </a:lnTo>
                <a:lnTo>
                  <a:pt x="172" y="64"/>
                </a:lnTo>
                <a:lnTo>
                  <a:pt x="173" y="72"/>
                </a:lnTo>
                <a:lnTo>
                  <a:pt x="180" y="89"/>
                </a:lnTo>
                <a:lnTo>
                  <a:pt x="180" y="103"/>
                </a:lnTo>
                <a:lnTo>
                  <a:pt x="177" y="112"/>
                </a:lnTo>
                <a:lnTo>
                  <a:pt x="176" y="118"/>
                </a:lnTo>
                <a:lnTo>
                  <a:pt x="173" y="122"/>
                </a:lnTo>
                <a:lnTo>
                  <a:pt x="164" y="136"/>
                </a:lnTo>
                <a:lnTo>
                  <a:pt x="157" y="145"/>
                </a:lnTo>
                <a:lnTo>
                  <a:pt x="147" y="155"/>
                </a:lnTo>
                <a:lnTo>
                  <a:pt x="139" y="167"/>
                </a:lnTo>
                <a:lnTo>
                  <a:pt x="130" y="180"/>
                </a:lnTo>
                <a:lnTo>
                  <a:pt x="115" y="179"/>
                </a:lnTo>
                <a:lnTo>
                  <a:pt x="105" y="177"/>
                </a:lnTo>
                <a:lnTo>
                  <a:pt x="89" y="177"/>
                </a:lnTo>
                <a:lnTo>
                  <a:pt x="79" y="180"/>
                </a:lnTo>
                <a:lnTo>
                  <a:pt x="71" y="186"/>
                </a:lnTo>
                <a:lnTo>
                  <a:pt x="65" y="190"/>
                </a:lnTo>
                <a:lnTo>
                  <a:pt x="52" y="203"/>
                </a:lnTo>
                <a:lnTo>
                  <a:pt x="48" y="212"/>
                </a:lnTo>
                <a:lnTo>
                  <a:pt x="41" y="219"/>
                </a:lnTo>
                <a:lnTo>
                  <a:pt x="37" y="227"/>
                </a:lnTo>
                <a:lnTo>
                  <a:pt x="31" y="236"/>
                </a:lnTo>
                <a:lnTo>
                  <a:pt x="25" y="244"/>
                </a:lnTo>
                <a:lnTo>
                  <a:pt x="22" y="253"/>
                </a:lnTo>
                <a:lnTo>
                  <a:pt x="15" y="268"/>
                </a:lnTo>
                <a:lnTo>
                  <a:pt x="15" y="285"/>
                </a:lnTo>
                <a:lnTo>
                  <a:pt x="10" y="291"/>
                </a:lnTo>
                <a:lnTo>
                  <a:pt x="5" y="295"/>
                </a:lnTo>
                <a:lnTo>
                  <a:pt x="0" y="300"/>
                </a:lnTo>
                <a:lnTo>
                  <a:pt x="0" y="308"/>
                </a:lnTo>
                <a:lnTo>
                  <a:pt x="2" y="315"/>
                </a:lnTo>
                <a:lnTo>
                  <a:pt x="5" y="321"/>
                </a:lnTo>
                <a:lnTo>
                  <a:pt x="10" y="327"/>
                </a:lnTo>
                <a:lnTo>
                  <a:pt x="12" y="334"/>
                </a:lnTo>
                <a:lnTo>
                  <a:pt x="20" y="338"/>
                </a:lnTo>
                <a:lnTo>
                  <a:pt x="27" y="347"/>
                </a:lnTo>
                <a:lnTo>
                  <a:pt x="119" y="341"/>
                </a:lnTo>
                <a:close/>
              </a:path>
            </a:pathLst>
          </a:custGeom>
          <a:solidFill>
            <a:srgbClr val="33CC33"/>
          </a:solidFill>
          <a:ln w="9525">
            <a:solidFill>
              <a:schemeClr val="tx1"/>
            </a:solidFill>
            <a:round/>
            <a:headEnd/>
            <a:tailEnd/>
          </a:ln>
        </p:spPr>
        <p:txBody>
          <a:bodyPr/>
          <a:lstStyle/>
          <a:p>
            <a:endParaRPr lang="zh-CN" altLang="en-US"/>
          </a:p>
        </p:txBody>
      </p:sp>
      <p:sp>
        <p:nvSpPr>
          <p:cNvPr id="138365" name="Line 125"/>
          <p:cNvSpPr>
            <a:spLocks noChangeShapeType="1"/>
          </p:cNvSpPr>
          <p:nvPr/>
        </p:nvSpPr>
        <p:spPr bwMode="auto">
          <a:xfrm flipH="1" flipV="1">
            <a:off x="1773238" y="1546160"/>
            <a:ext cx="85725" cy="31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66" name="Freeform 126"/>
          <p:cNvSpPr>
            <a:spLocks/>
          </p:cNvSpPr>
          <p:nvPr/>
        </p:nvSpPr>
        <p:spPr bwMode="auto">
          <a:xfrm>
            <a:off x="1825625" y="2400235"/>
            <a:ext cx="284163" cy="234950"/>
          </a:xfrm>
          <a:custGeom>
            <a:avLst/>
            <a:gdLst>
              <a:gd name="T0" fmla="*/ 0 w 153"/>
              <a:gd name="T1" fmla="*/ 126 h 126"/>
              <a:gd name="T2" fmla="*/ 36 w 153"/>
              <a:gd name="T3" fmla="*/ 96 h 126"/>
              <a:gd name="T4" fmla="*/ 57 w 153"/>
              <a:gd name="T5" fmla="*/ 63 h 126"/>
              <a:gd name="T6" fmla="*/ 75 w 153"/>
              <a:gd name="T7" fmla="*/ 39 h 126"/>
              <a:gd name="T8" fmla="*/ 120 w 153"/>
              <a:gd name="T9" fmla="*/ 18 h 126"/>
              <a:gd name="T10" fmla="*/ 153 w 153"/>
              <a:gd name="T11" fmla="*/ 0 h 126"/>
            </a:gdLst>
            <a:ahLst/>
            <a:cxnLst>
              <a:cxn ang="0">
                <a:pos x="T0" y="T1"/>
              </a:cxn>
              <a:cxn ang="0">
                <a:pos x="T2" y="T3"/>
              </a:cxn>
              <a:cxn ang="0">
                <a:pos x="T4" y="T5"/>
              </a:cxn>
              <a:cxn ang="0">
                <a:pos x="T6" y="T7"/>
              </a:cxn>
              <a:cxn ang="0">
                <a:pos x="T8" y="T9"/>
              </a:cxn>
              <a:cxn ang="0">
                <a:pos x="T10" y="T11"/>
              </a:cxn>
            </a:cxnLst>
            <a:rect l="0" t="0" r="r" b="b"/>
            <a:pathLst>
              <a:path w="153" h="126">
                <a:moveTo>
                  <a:pt x="0" y="126"/>
                </a:moveTo>
                <a:cubicBezTo>
                  <a:pt x="13" y="116"/>
                  <a:pt x="27" y="106"/>
                  <a:pt x="36" y="96"/>
                </a:cubicBezTo>
                <a:cubicBezTo>
                  <a:pt x="45" y="86"/>
                  <a:pt x="51" y="72"/>
                  <a:pt x="57" y="63"/>
                </a:cubicBezTo>
                <a:cubicBezTo>
                  <a:pt x="63" y="54"/>
                  <a:pt x="65" y="46"/>
                  <a:pt x="75" y="39"/>
                </a:cubicBezTo>
                <a:cubicBezTo>
                  <a:pt x="85" y="32"/>
                  <a:pt x="107" y="24"/>
                  <a:pt x="120" y="18"/>
                </a:cubicBezTo>
                <a:cubicBezTo>
                  <a:pt x="133" y="12"/>
                  <a:pt x="146" y="4"/>
                  <a:pt x="153" y="0"/>
                </a:cubicBez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67" name="Freeform 127"/>
          <p:cNvSpPr>
            <a:spLocks/>
          </p:cNvSpPr>
          <p:nvPr/>
        </p:nvSpPr>
        <p:spPr bwMode="auto">
          <a:xfrm>
            <a:off x="1943100" y="2425635"/>
            <a:ext cx="165100" cy="231775"/>
          </a:xfrm>
          <a:custGeom>
            <a:avLst/>
            <a:gdLst>
              <a:gd name="T0" fmla="*/ 0 w 89"/>
              <a:gd name="T1" fmla="*/ 124 h 124"/>
              <a:gd name="T2" fmla="*/ 23 w 89"/>
              <a:gd name="T3" fmla="*/ 102 h 124"/>
              <a:gd name="T4" fmla="*/ 45 w 89"/>
              <a:gd name="T5" fmla="*/ 81 h 124"/>
              <a:gd name="T6" fmla="*/ 65 w 89"/>
              <a:gd name="T7" fmla="*/ 51 h 124"/>
              <a:gd name="T8" fmla="*/ 89 w 89"/>
              <a:gd name="T9" fmla="*/ 0 h 124"/>
            </a:gdLst>
            <a:ahLst/>
            <a:cxnLst>
              <a:cxn ang="0">
                <a:pos x="T0" y="T1"/>
              </a:cxn>
              <a:cxn ang="0">
                <a:pos x="T2" y="T3"/>
              </a:cxn>
              <a:cxn ang="0">
                <a:pos x="T4" y="T5"/>
              </a:cxn>
              <a:cxn ang="0">
                <a:pos x="T6" y="T7"/>
              </a:cxn>
              <a:cxn ang="0">
                <a:pos x="T8" y="T9"/>
              </a:cxn>
            </a:cxnLst>
            <a:rect l="0" t="0" r="r" b="b"/>
            <a:pathLst>
              <a:path w="89" h="124">
                <a:moveTo>
                  <a:pt x="0" y="124"/>
                </a:moveTo>
                <a:cubicBezTo>
                  <a:pt x="8" y="117"/>
                  <a:pt x="16" y="109"/>
                  <a:pt x="23" y="102"/>
                </a:cubicBezTo>
                <a:cubicBezTo>
                  <a:pt x="30" y="95"/>
                  <a:pt x="38" y="89"/>
                  <a:pt x="45" y="81"/>
                </a:cubicBezTo>
                <a:cubicBezTo>
                  <a:pt x="52" y="73"/>
                  <a:pt x="58" y="64"/>
                  <a:pt x="65" y="51"/>
                </a:cubicBezTo>
                <a:cubicBezTo>
                  <a:pt x="72" y="38"/>
                  <a:pt x="84" y="11"/>
                  <a:pt x="89"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68" name="Line 128"/>
          <p:cNvSpPr>
            <a:spLocks noChangeShapeType="1"/>
          </p:cNvSpPr>
          <p:nvPr/>
        </p:nvSpPr>
        <p:spPr bwMode="auto">
          <a:xfrm flipH="1">
            <a:off x="2049463" y="1984310"/>
            <a:ext cx="90487" cy="111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69" name="Freeform 129"/>
          <p:cNvSpPr>
            <a:spLocks/>
          </p:cNvSpPr>
          <p:nvPr/>
        </p:nvSpPr>
        <p:spPr bwMode="auto">
          <a:xfrm>
            <a:off x="1917700" y="2068448"/>
            <a:ext cx="125413" cy="33337"/>
          </a:xfrm>
          <a:custGeom>
            <a:avLst/>
            <a:gdLst>
              <a:gd name="T0" fmla="*/ 0 w 67"/>
              <a:gd name="T1" fmla="*/ 0 h 18"/>
              <a:gd name="T2" fmla="*/ 24 w 67"/>
              <a:gd name="T3" fmla="*/ 7 h 18"/>
              <a:gd name="T4" fmla="*/ 43 w 67"/>
              <a:gd name="T5" fmla="*/ 7 h 18"/>
              <a:gd name="T6" fmla="*/ 67 w 67"/>
              <a:gd name="T7" fmla="*/ 18 h 18"/>
            </a:gdLst>
            <a:ahLst/>
            <a:cxnLst>
              <a:cxn ang="0">
                <a:pos x="T0" y="T1"/>
              </a:cxn>
              <a:cxn ang="0">
                <a:pos x="T2" y="T3"/>
              </a:cxn>
              <a:cxn ang="0">
                <a:pos x="T4" y="T5"/>
              </a:cxn>
              <a:cxn ang="0">
                <a:pos x="T6" y="T7"/>
              </a:cxn>
            </a:cxnLst>
            <a:rect l="0" t="0" r="r" b="b"/>
            <a:pathLst>
              <a:path w="67" h="18">
                <a:moveTo>
                  <a:pt x="0" y="0"/>
                </a:moveTo>
                <a:cubicBezTo>
                  <a:pt x="8" y="3"/>
                  <a:pt x="17" y="6"/>
                  <a:pt x="24" y="7"/>
                </a:cubicBezTo>
                <a:cubicBezTo>
                  <a:pt x="31" y="8"/>
                  <a:pt x="36" y="5"/>
                  <a:pt x="43" y="7"/>
                </a:cubicBezTo>
                <a:cubicBezTo>
                  <a:pt x="50" y="9"/>
                  <a:pt x="63" y="16"/>
                  <a:pt x="67" y="1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70" name="Freeform 130"/>
          <p:cNvSpPr>
            <a:spLocks/>
          </p:cNvSpPr>
          <p:nvPr/>
        </p:nvSpPr>
        <p:spPr bwMode="auto">
          <a:xfrm>
            <a:off x="1593850" y="1590610"/>
            <a:ext cx="263525" cy="265113"/>
          </a:xfrm>
          <a:custGeom>
            <a:avLst/>
            <a:gdLst>
              <a:gd name="T0" fmla="*/ 141 w 141"/>
              <a:gd name="T1" fmla="*/ 1 h 142"/>
              <a:gd name="T2" fmla="*/ 111 w 141"/>
              <a:gd name="T3" fmla="*/ 4 h 142"/>
              <a:gd name="T4" fmla="*/ 70 w 141"/>
              <a:gd name="T5" fmla="*/ 4 h 142"/>
              <a:gd name="T6" fmla="*/ 55 w 141"/>
              <a:gd name="T7" fmla="*/ 26 h 142"/>
              <a:gd name="T8" fmla="*/ 45 w 141"/>
              <a:gd name="T9" fmla="*/ 52 h 142"/>
              <a:gd name="T10" fmla="*/ 31 w 141"/>
              <a:gd name="T11" fmla="*/ 79 h 142"/>
              <a:gd name="T12" fmla="*/ 39 w 141"/>
              <a:gd name="T13" fmla="*/ 109 h 142"/>
              <a:gd name="T14" fmla="*/ 25 w 141"/>
              <a:gd name="T15" fmla="*/ 133 h 142"/>
              <a:gd name="T16" fmla="*/ 0 w 141"/>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141" y="1"/>
                </a:moveTo>
                <a:cubicBezTo>
                  <a:pt x="132" y="2"/>
                  <a:pt x="123" y="4"/>
                  <a:pt x="111" y="4"/>
                </a:cubicBezTo>
                <a:cubicBezTo>
                  <a:pt x="99" y="4"/>
                  <a:pt x="79" y="0"/>
                  <a:pt x="70" y="4"/>
                </a:cubicBezTo>
                <a:cubicBezTo>
                  <a:pt x="61" y="8"/>
                  <a:pt x="59" y="18"/>
                  <a:pt x="55" y="26"/>
                </a:cubicBezTo>
                <a:cubicBezTo>
                  <a:pt x="51" y="34"/>
                  <a:pt x="49" y="43"/>
                  <a:pt x="45" y="52"/>
                </a:cubicBezTo>
                <a:cubicBezTo>
                  <a:pt x="41" y="61"/>
                  <a:pt x="32" y="70"/>
                  <a:pt x="31" y="79"/>
                </a:cubicBezTo>
                <a:cubicBezTo>
                  <a:pt x="30" y="88"/>
                  <a:pt x="40" y="100"/>
                  <a:pt x="39" y="109"/>
                </a:cubicBezTo>
                <a:cubicBezTo>
                  <a:pt x="38" y="118"/>
                  <a:pt x="31" y="128"/>
                  <a:pt x="25" y="133"/>
                </a:cubicBezTo>
                <a:cubicBezTo>
                  <a:pt x="19" y="138"/>
                  <a:pt x="9" y="140"/>
                  <a:pt x="0" y="142"/>
                </a:cubicBezTo>
              </a:path>
            </a:pathLst>
          </a:custGeom>
          <a:noFill/>
          <a:ln w="63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71" name="Freeform 131"/>
          <p:cNvSpPr>
            <a:spLocks/>
          </p:cNvSpPr>
          <p:nvPr/>
        </p:nvSpPr>
        <p:spPr bwMode="auto">
          <a:xfrm>
            <a:off x="1668463" y="1984310"/>
            <a:ext cx="223837" cy="150813"/>
          </a:xfrm>
          <a:custGeom>
            <a:avLst/>
            <a:gdLst>
              <a:gd name="T0" fmla="*/ 120 w 120"/>
              <a:gd name="T1" fmla="*/ 78 h 81"/>
              <a:gd name="T2" fmla="*/ 101 w 120"/>
              <a:gd name="T3" fmla="*/ 81 h 81"/>
              <a:gd name="T4" fmla="*/ 72 w 120"/>
              <a:gd name="T5" fmla="*/ 76 h 81"/>
              <a:gd name="T6" fmla="*/ 44 w 120"/>
              <a:gd name="T7" fmla="*/ 66 h 81"/>
              <a:gd name="T8" fmla="*/ 8 w 120"/>
              <a:gd name="T9" fmla="*/ 25 h 81"/>
              <a:gd name="T10" fmla="*/ 0 w 120"/>
              <a:gd name="T11" fmla="*/ 0 h 81"/>
            </a:gdLst>
            <a:ahLst/>
            <a:cxnLst>
              <a:cxn ang="0">
                <a:pos x="T0" y="T1"/>
              </a:cxn>
              <a:cxn ang="0">
                <a:pos x="T2" y="T3"/>
              </a:cxn>
              <a:cxn ang="0">
                <a:pos x="T4" y="T5"/>
              </a:cxn>
              <a:cxn ang="0">
                <a:pos x="T6" y="T7"/>
              </a:cxn>
              <a:cxn ang="0">
                <a:pos x="T8" y="T9"/>
              </a:cxn>
              <a:cxn ang="0">
                <a:pos x="T10" y="T11"/>
              </a:cxn>
            </a:cxnLst>
            <a:rect l="0" t="0" r="r" b="b"/>
            <a:pathLst>
              <a:path w="120" h="81">
                <a:moveTo>
                  <a:pt x="120" y="78"/>
                </a:moveTo>
                <a:cubicBezTo>
                  <a:pt x="117" y="78"/>
                  <a:pt x="109" y="81"/>
                  <a:pt x="101" y="81"/>
                </a:cubicBezTo>
                <a:cubicBezTo>
                  <a:pt x="93" y="81"/>
                  <a:pt x="81" y="78"/>
                  <a:pt x="72" y="76"/>
                </a:cubicBezTo>
                <a:cubicBezTo>
                  <a:pt x="63" y="74"/>
                  <a:pt x="55" y="74"/>
                  <a:pt x="44" y="66"/>
                </a:cubicBezTo>
                <a:cubicBezTo>
                  <a:pt x="33" y="58"/>
                  <a:pt x="15" y="36"/>
                  <a:pt x="8" y="25"/>
                </a:cubicBezTo>
                <a:cubicBezTo>
                  <a:pt x="1" y="14"/>
                  <a:pt x="2" y="5"/>
                  <a:pt x="0" y="0"/>
                </a:cubicBezTo>
              </a:path>
            </a:pathLst>
          </a:custGeom>
          <a:noFill/>
          <a:ln w="63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72" name="Freeform 132"/>
          <p:cNvSpPr>
            <a:spLocks/>
          </p:cNvSpPr>
          <p:nvPr/>
        </p:nvSpPr>
        <p:spPr bwMode="auto">
          <a:xfrm>
            <a:off x="1543050" y="2500248"/>
            <a:ext cx="79375" cy="49212"/>
          </a:xfrm>
          <a:custGeom>
            <a:avLst/>
            <a:gdLst>
              <a:gd name="T0" fmla="*/ 42 w 42"/>
              <a:gd name="T1" fmla="*/ 26 h 26"/>
              <a:gd name="T2" fmla="*/ 28 w 42"/>
              <a:gd name="T3" fmla="*/ 11 h 26"/>
              <a:gd name="T4" fmla="*/ 0 w 42"/>
              <a:gd name="T5" fmla="*/ 0 h 26"/>
            </a:gdLst>
            <a:ahLst/>
            <a:cxnLst>
              <a:cxn ang="0">
                <a:pos x="T0" y="T1"/>
              </a:cxn>
              <a:cxn ang="0">
                <a:pos x="T2" y="T3"/>
              </a:cxn>
              <a:cxn ang="0">
                <a:pos x="T4" y="T5"/>
              </a:cxn>
            </a:cxnLst>
            <a:rect l="0" t="0" r="r" b="b"/>
            <a:pathLst>
              <a:path w="42" h="26">
                <a:moveTo>
                  <a:pt x="42" y="26"/>
                </a:moveTo>
                <a:cubicBezTo>
                  <a:pt x="40" y="24"/>
                  <a:pt x="35" y="15"/>
                  <a:pt x="28" y="11"/>
                </a:cubicBezTo>
                <a:cubicBezTo>
                  <a:pt x="21" y="7"/>
                  <a:pt x="5" y="2"/>
                  <a:pt x="0" y="0"/>
                </a:cubicBezTo>
              </a:path>
            </a:pathLst>
          </a:custGeom>
          <a:noFill/>
          <a:ln w="63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73" name="Freeform 133"/>
          <p:cNvSpPr>
            <a:spLocks/>
          </p:cNvSpPr>
          <p:nvPr/>
        </p:nvSpPr>
        <p:spPr bwMode="auto">
          <a:xfrm>
            <a:off x="2043113" y="2101785"/>
            <a:ext cx="1587" cy="25400"/>
          </a:xfrm>
          <a:custGeom>
            <a:avLst/>
            <a:gdLst>
              <a:gd name="T0" fmla="*/ 0 w 1"/>
              <a:gd name="T1" fmla="*/ 0 h 16"/>
              <a:gd name="T2" fmla="*/ 0 w 1"/>
              <a:gd name="T3" fmla="*/ 16 h 16"/>
            </a:gdLst>
            <a:ahLst/>
            <a:cxnLst>
              <a:cxn ang="0">
                <a:pos x="T0" y="T1"/>
              </a:cxn>
              <a:cxn ang="0">
                <a:pos x="T2" y="T3"/>
              </a:cxn>
            </a:cxnLst>
            <a:rect l="0" t="0" r="r" b="b"/>
            <a:pathLst>
              <a:path w="1" h="16">
                <a:moveTo>
                  <a:pt x="0" y="0"/>
                </a:moveTo>
                <a:cubicBezTo>
                  <a:pt x="0" y="6"/>
                  <a:pt x="0" y="13"/>
                  <a:pt x="0" y="16"/>
                </a:cubicBezTo>
              </a:path>
            </a:pathLst>
          </a:custGeom>
          <a:noFill/>
          <a:ln w="63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38374" name="Freeform 134"/>
          <p:cNvSpPr>
            <a:spLocks/>
          </p:cNvSpPr>
          <p:nvPr/>
        </p:nvSpPr>
        <p:spPr bwMode="auto">
          <a:xfrm>
            <a:off x="1866900" y="1411223"/>
            <a:ext cx="41275" cy="11112"/>
          </a:xfrm>
          <a:custGeom>
            <a:avLst/>
            <a:gdLst>
              <a:gd name="T0" fmla="*/ 0 w 26"/>
              <a:gd name="T1" fmla="*/ 1 h 7"/>
              <a:gd name="T2" fmla="*/ 11 w 26"/>
              <a:gd name="T3" fmla="*/ 1 h 7"/>
              <a:gd name="T4" fmla="*/ 26 w 26"/>
              <a:gd name="T5" fmla="*/ 7 h 7"/>
            </a:gdLst>
            <a:ahLst/>
            <a:cxnLst>
              <a:cxn ang="0">
                <a:pos x="T0" y="T1"/>
              </a:cxn>
              <a:cxn ang="0">
                <a:pos x="T2" y="T3"/>
              </a:cxn>
              <a:cxn ang="0">
                <a:pos x="T4" y="T5"/>
              </a:cxn>
            </a:cxnLst>
            <a:rect l="0" t="0" r="r" b="b"/>
            <a:pathLst>
              <a:path w="26" h="7">
                <a:moveTo>
                  <a:pt x="0" y="1"/>
                </a:moveTo>
                <a:cubicBezTo>
                  <a:pt x="3" y="0"/>
                  <a:pt x="7" y="0"/>
                  <a:pt x="11" y="1"/>
                </a:cubicBezTo>
                <a:cubicBezTo>
                  <a:pt x="15" y="2"/>
                  <a:pt x="24" y="6"/>
                  <a:pt x="26" y="7"/>
                </a:cubicBezTo>
              </a:path>
            </a:pathLst>
          </a:custGeom>
          <a:noFill/>
          <a:ln w="63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Tree>
    <p:extLst>
      <p:ext uri="{BB962C8B-B14F-4D97-AF65-F5344CB8AC3E}">
        <p14:creationId xmlns:p14="http://schemas.microsoft.com/office/powerpoint/2010/main" val="14598090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0179" name="Rectangle 5"/>
          <p:cNvSpPr>
            <a:spLocks noChangeArrowheads="1"/>
          </p:cNvSpPr>
          <p:nvPr/>
        </p:nvSpPr>
        <p:spPr bwMode="auto">
          <a:xfrm>
            <a:off x="685800" y="4186238"/>
            <a:ext cx="1233488"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50180" name="Rectangle 6"/>
          <p:cNvSpPr>
            <a:spLocks noChangeArrowheads="1"/>
          </p:cNvSpPr>
          <p:nvPr/>
        </p:nvSpPr>
        <p:spPr bwMode="auto">
          <a:xfrm>
            <a:off x="849313" y="4254500"/>
            <a:ext cx="93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Airplane</a:t>
            </a:r>
            <a:endParaRPr lang="en-US" altLang="zh-CN" sz="2400" u="none">
              <a:latin typeface="Arial" charset="0"/>
              <a:ea typeface="宋体" charset="-122"/>
            </a:endParaRPr>
          </a:p>
        </p:txBody>
      </p:sp>
      <p:sp>
        <p:nvSpPr>
          <p:cNvPr id="50181" name="Line 7"/>
          <p:cNvSpPr>
            <a:spLocks noChangeShapeType="1"/>
          </p:cNvSpPr>
          <p:nvPr/>
        </p:nvSpPr>
        <p:spPr bwMode="auto">
          <a:xfrm>
            <a:off x="685800" y="4570413"/>
            <a:ext cx="12271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2" name="Line 8"/>
          <p:cNvSpPr>
            <a:spLocks noChangeShapeType="1"/>
          </p:cNvSpPr>
          <p:nvPr/>
        </p:nvSpPr>
        <p:spPr bwMode="auto">
          <a:xfrm>
            <a:off x="685800" y="4713288"/>
            <a:ext cx="12271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3" name="Rectangle 9"/>
          <p:cNvSpPr>
            <a:spLocks noChangeArrowheads="1"/>
          </p:cNvSpPr>
          <p:nvPr/>
        </p:nvSpPr>
        <p:spPr bwMode="auto">
          <a:xfrm>
            <a:off x="2173288" y="4186238"/>
            <a:ext cx="1343025"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50184" name="Rectangle 10"/>
          <p:cNvSpPr>
            <a:spLocks noChangeArrowheads="1"/>
          </p:cNvSpPr>
          <p:nvPr/>
        </p:nvSpPr>
        <p:spPr bwMode="auto">
          <a:xfrm>
            <a:off x="2282825" y="4254500"/>
            <a:ext cx="1144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Helicopter</a:t>
            </a:r>
            <a:endParaRPr lang="en-US" altLang="zh-CN" sz="2400" u="none">
              <a:latin typeface="Arial" charset="0"/>
              <a:ea typeface="宋体" charset="-122"/>
            </a:endParaRPr>
          </a:p>
        </p:txBody>
      </p:sp>
      <p:sp>
        <p:nvSpPr>
          <p:cNvPr id="50185" name="Line 11"/>
          <p:cNvSpPr>
            <a:spLocks noChangeShapeType="1"/>
          </p:cNvSpPr>
          <p:nvPr/>
        </p:nvSpPr>
        <p:spPr bwMode="auto">
          <a:xfrm>
            <a:off x="2173288" y="4570413"/>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Line 12"/>
          <p:cNvSpPr>
            <a:spLocks noChangeShapeType="1"/>
          </p:cNvSpPr>
          <p:nvPr/>
        </p:nvSpPr>
        <p:spPr bwMode="auto">
          <a:xfrm>
            <a:off x="2173288" y="4713288"/>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Rectangle 13"/>
          <p:cNvSpPr>
            <a:spLocks noChangeArrowheads="1"/>
          </p:cNvSpPr>
          <p:nvPr/>
        </p:nvSpPr>
        <p:spPr bwMode="auto">
          <a:xfrm>
            <a:off x="5222875" y="4186238"/>
            <a:ext cx="1412875"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50188" name="Rectangle 14"/>
          <p:cNvSpPr>
            <a:spLocks noChangeArrowheads="1"/>
          </p:cNvSpPr>
          <p:nvPr/>
        </p:nvSpPr>
        <p:spPr bwMode="auto">
          <a:xfrm>
            <a:off x="5662613" y="4254500"/>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Wolf</a:t>
            </a:r>
            <a:endParaRPr lang="en-US" altLang="zh-CN" sz="2400" u="none">
              <a:latin typeface="Arial" charset="0"/>
              <a:ea typeface="宋体" charset="-122"/>
            </a:endParaRPr>
          </a:p>
        </p:txBody>
      </p:sp>
      <p:sp>
        <p:nvSpPr>
          <p:cNvPr id="50189" name="Line 15"/>
          <p:cNvSpPr>
            <a:spLocks noChangeShapeType="1"/>
          </p:cNvSpPr>
          <p:nvPr/>
        </p:nvSpPr>
        <p:spPr bwMode="auto">
          <a:xfrm>
            <a:off x="5222875" y="4570413"/>
            <a:ext cx="14049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Line 16"/>
          <p:cNvSpPr>
            <a:spLocks noChangeShapeType="1"/>
          </p:cNvSpPr>
          <p:nvPr/>
        </p:nvSpPr>
        <p:spPr bwMode="auto">
          <a:xfrm>
            <a:off x="5222875" y="4713288"/>
            <a:ext cx="14049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Rectangle 17"/>
          <p:cNvSpPr>
            <a:spLocks noChangeArrowheads="1"/>
          </p:cNvSpPr>
          <p:nvPr/>
        </p:nvSpPr>
        <p:spPr bwMode="auto">
          <a:xfrm>
            <a:off x="6970713" y="4186238"/>
            <a:ext cx="1344612"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50192" name="Rectangle 18"/>
          <p:cNvSpPr>
            <a:spLocks noChangeArrowheads="1"/>
          </p:cNvSpPr>
          <p:nvPr/>
        </p:nvSpPr>
        <p:spPr bwMode="auto">
          <a:xfrm>
            <a:off x="7307263" y="4254500"/>
            <a:ext cx="677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Horse</a:t>
            </a:r>
            <a:endParaRPr lang="en-US" altLang="zh-CN" sz="2400" u="none">
              <a:latin typeface="Arial" charset="0"/>
              <a:ea typeface="宋体" charset="-122"/>
            </a:endParaRPr>
          </a:p>
        </p:txBody>
      </p:sp>
      <p:sp>
        <p:nvSpPr>
          <p:cNvPr id="50193" name="Line 19"/>
          <p:cNvSpPr>
            <a:spLocks noChangeShapeType="1"/>
          </p:cNvSpPr>
          <p:nvPr/>
        </p:nvSpPr>
        <p:spPr bwMode="auto">
          <a:xfrm>
            <a:off x="6970713" y="4570413"/>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20"/>
          <p:cNvSpPr>
            <a:spLocks noChangeShapeType="1"/>
          </p:cNvSpPr>
          <p:nvPr/>
        </p:nvSpPr>
        <p:spPr bwMode="auto">
          <a:xfrm>
            <a:off x="6970713" y="4713288"/>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5" name="Rectangle 21"/>
          <p:cNvSpPr>
            <a:spLocks noChangeArrowheads="1"/>
          </p:cNvSpPr>
          <p:nvPr/>
        </p:nvSpPr>
        <p:spPr bwMode="auto">
          <a:xfrm>
            <a:off x="1412875" y="2133600"/>
            <a:ext cx="1836738"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50196" name="Rectangle 22"/>
          <p:cNvSpPr>
            <a:spLocks noChangeArrowheads="1"/>
          </p:cNvSpPr>
          <p:nvPr/>
        </p:nvSpPr>
        <p:spPr bwMode="auto">
          <a:xfrm>
            <a:off x="1693863" y="2201863"/>
            <a:ext cx="1316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FlyingThing</a:t>
            </a:r>
            <a:endParaRPr lang="en-US" altLang="zh-CN" sz="2400" u="none">
              <a:latin typeface="Arial" charset="0"/>
              <a:ea typeface="宋体" charset="-122"/>
            </a:endParaRPr>
          </a:p>
        </p:txBody>
      </p:sp>
      <p:sp>
        <p:nvSpPr>
          <p:cNvPr id="50197" name="Line 23"/>
          <p:cNvSpPr>
            <a:spLocks noChangeShapeType="1"/>
          </p:cNvSpPr>
          <p:nvPr/>
        </p:nvSpPr>
        <p:spPr bwMode="auto">
          <a:xfrm>
            <a:off x="1412875" y="2516188"/>
            <a:ext cx="18288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8" name="Line 24"/>
          <p:cNvSpPr>
            <a:spLocks noChangeShapeType="1"/>
          </p:cNvSpPr>
          <p:nvPr/>
        </p:nvSpPr>
        <p:spPr bwMode="auto">
          <a:xfrm>
            <a:off x="1412875" y="2660650"/>
            <a:ext cx="18288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Line 25"/>
          <p:cNvSpPr>
            <a:spLocks noChangeShapeType="1"/>
          </p:cNvSpPr>
          <p:nvPr/>
        </p:nvSpPr>
        <p:spPr bwMode="auto">
          <a:xfrm flipH="1" flipV="1">
            <a:off x="2486025" y="3241675"/>
            <a:ext cx="263525" cy="9382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0" name="Freeform 26"/>
          <p:cNvSpPr>
            <a:spLocks/>
          </p:cNvSpPr>
          <p:nvPr/>
        </p:nvSpPr>
        <p:spPr bwMode="auto">
          <a:xfrm>
            <a:off x="2371725" y="2844800"/>
            <a:ext cx="287338" cy="431800"/>
          </a:xfrm>
          <a:custGeom>
            <a:avLst/>
            <a:gdLst>
              <a:gd name="T0" fmla="*/ 41275 w 181"/>
              <a:gd name="T1" fmla="*/ 0 h 272"/>
              <a:gd name="T2" fmla="*/ 287338 w 181"/>
              <a:gd name="T3" fmla="*/ 363538 h 272"/>
              <a:gd name="T4" fmla="*/ 0 w 181"/>
              <a:gd name="T5" fmla="*/ 431800 h 272"/>
              <a:gd name="T6" fmla="*/ 41275 w 181"/>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272">
                <a:moveTo>
                  <a:pt x="26" y="0"/>
                </a:moveTo>
                <a:lnTo>
                  <a:pt x="181" y="229"/>
                </a:lnTo>
                <a:lnTo>
                  <a:pt x="0" y="272"/>
                </a:lnTo>
                <a:lnTo>
                  <a:pt x="26"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1" name="Freeform 27"/>
          <p:cNvSpPr>
            <a:spLocks/>
          </p:cNvSpPr>
          <p:nvPr/>
        </p:nvSpPr>
        <p:spPr bwMode="auto">
          <a:xfrm>
            <a:off x="1782763" y="2844800"/>
            <a:ext cx="322262" cy="438150"/>
          </a:xfrm>
          <a:custGeom>
            <a:avLst/>
            <a:gdLst>
              <a:gd name="T0" fmla="*/ 322262 w 203"/>
              <a:gd name="T1" fmla="*/ 0 h 276"/>
              <a:gd name="T2" fmla="*/ 274637 w 203"/>
              <a:gd name="T3" fmla="*/ 438150 h 276"/>
              <a:gd name="T4" fmla="*/ 0 w 203"/>
              <a:gd name="T5" fmla="*/ 301625 h 276"/>
              <a:gd name="T6" fmla="*/ 322262 w 203"/>
              <a:gd name="T7" fmla="*/ 0 h 2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 h="276">
                <a:moveTo>
                  <a:pt x="203" y="0"/>
                </a:moveTo>
                <a:lnTo>
                  <a:pt x="173" y="276"/>
                </a:lnTo>
                <a:lnTo>
                  <a:pt x="0" y="190"/>
                </a:lnTo>
                <a:lnTo>
                  <a:pt x="203"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2" name="Rectangle 28"/>
          <p:cNvSpPr>
            <a:spLocks noChangeArrowheads="1"/>
          </p:cNvSpPr>
          <p:nvPr/>
        </p:nvSpPr>
        <p:spPr bwMode="auto">
          <a:xfrm>
            <a:off x="6121400" y="2133600"/>
            <a:ext cx="1330325"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50203" name="Rectangle 29"/>
          <p:cNvSpPr>
            <a:spLocks noChangeArrowheads="1"/>
          </p:cNvSpPr>
          <p:nvPr/>
        </p:nvSpPr>
        <p:spPr bwMode="auto">
          <a:xfrm>
            <a:off x="6402388" y="2201863"/>
            <a:ext cx="777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Animal</a:t>
            </a:r>
            <a:endParaRPr lang="en-US" altLang="zh-CN" sz="2400" u="none">
              <a:latin typeface="Arial" charset="0"/>
              <a:ea typeface="宋体" charset="-122"/>
            </a:endParaRPr>
          </a:p>
        </p:txBody>
      </p:sp>
      <p:sp>
        <p:nvSpPr>
          <p:cNvPr id="50204" name="Line 30"/>
          <p:cNvSpPr>
            <a:spLocks noChangeShapeType="1"/>
          </p:cNvSpPr>
          <p:nvPr/>
        </p:nvSpPr>
        <p:spPr bwMode="auto">
          <a:xfrm>
            <a:off x="6121400" y="2516188"/>
            <a:ext cx="132238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31"/>
          <p:cNvSpPr>
            <a:spLocks noChangeShapeType="1"/>
          </p:cNvSpPr>
          <p:nvPr/>
        </p:nvSpPr>
        <p:spPr bwMode="auto">
          <a:xfrm>
            <a:off x="6121400" y="2660650"/>
            <a:ext cx="132238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Line 32"/>
          <p:cNvSpPr>
            <a:spLocks noChangeShapeType="1"/>
          </p:cNvSpPr>
          <p:nvPr/>
        </p:nvSpPr>
        <p:spPr bwMode="auto">
          <a:xfrm flipH="1" flipV="1">
            <a:off x="7058025" y="3203575"/>
            <a:ext cx="433388" cy="976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Freeform 33"/>
          <p:cNvSpPr>
            <a:spLocks/>
          </p:cNvSpPr>
          <p:nvPr/>
        </p:nvSpPr>
        <p:spPr bwMode="auto">
          <a:xfrm>
            <a:off x="6929438" y="2844800"/>
            <a:ext cx="295275" cy="438150"/>
          </a:xfrm>
          <a:custGeom>
            <a:avLst/>
            <a:gdLst>
              <a:gd name="T0" fmla="*/ 0 w 186"/>
              <a:gd name="T1" fmla="*/ 0 h 276"/>
              <a:gd name="T2" fmla="*/ 295275 w 186"/>
              <a:gd name="T3" fmla="*/ 315913 h 276"/>
              <a:gd name="T4" fmla="*/ 20638 w 186"/>
              <a:gd name="T5" fmla="*/ 438150 h 276"/>
              <a:gd name="T6" fmla="*/ 0 w 186"/>
              <a:gd name="T7" fmla="*/ 0 h 2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 h="276">
                <a:moveTo>
                  <a:pt x="0" y="0"/>
                </a:moveTo>
                <a:lnTo>
                  <a:pt x="186" y="199"/>
                </a:lnTo>
                <a:lnTo>
                  <a:pt x="13" y="276"/>
                </a:lnTo>
                <a:lnTo>
                  <a:pt x="0"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8" name="Line 34"/>
          <p:cNvSpPr>
            <a:spLocks noChangeShapeType="1"/>
          </p:cNvSpPr>
          <p:nvPr/>
        </p:nvSpPr>
        <p:spPr bwMode="auto">
          <a:xfrm flipV="1">
            <a:off x="6073775" y="3203575"/>
            <a:ext cx="374650" cy="976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Freeform 35"/>
          <p:cNvSpPr>
            <a:spLocks/>
          </p:cNvSpPr>
          <p:nvPr/>
        </p:nvSpPr>
        <p:spPr bwMode="auto">
          <a:xfrm>
            <a:off x="6334125" y="2844800"/>
            <a:ext cx="293688" cy="431800"/>
          </a:xfrm>
          <a:custGeom>
            <a:avLst/>
            <a:gdLst>
              <a:gd name="T0" fmla="*/ 293688 w 185"/>
              <a:gd name="T1" fmla="*/ 0 h 272"/>
              <a:gd name="T2" fmla="*/ 273050 w 185"/>
              <a:gd name="T3" fmla="*/ 431800 h 272"/>
              <a:gd name="T4" fmla="*/ 0 w 185"/>
              <a:gd name="T5" fmla="*/ 322263 h 272"/>
              <a:gd name="T6" fmla="*/ 293688 w 185"/>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272">
                <a:moveTo>
                  <a:pt x="185" y="0"/>
                </a:moveTo>
                <a:lnTo>
                  <a:pt x="172" y="272"/>
                </a:lnTo>
                <a:lnTo>
                  <a:pt x="0" y="203"/>
                </a:lnTo>
                <a:lnTo>
                  <a:pt x="185"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0" name="Rectangle 36"/>
          <p:cNvSpPr>
            <a:spLocks noChangeArrowheads="1"/>
          </p:cNvSpPr>
          <p:nvPr/>
        </p:nvSpPr>
        <p:spPr bwMode="auto">
          <a:xfrm>
            <a:off x="4154488" y="4254500"/>
            <a:ext cx="452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Bird</a:t>
            </a:r>
            <a:endParaRPr lang="en-US" altLang="zh-CN" sz="2400" u="none">
              <a:latin typeface="Arial" charset="0"/>
              <a:ea typeface="宋体" charset="-122"/>
            </a:endParaRPr>
          </a:p>
        </p:txBody>
      </p:sp>
      <p:grpSp>
        <p:nvGrpSpPr>
          <p:cNvPr id="50211" name="Group 37"/>
          <p:cNvGrpSpPr>
            <a:grpSpLocks/>
          </p:cNvGrpSpPr>
          <p:nvPr/>
        </p:nvGrpSpPr>
        <p:grpSpPr bwMode="auto">
          <a:xfrm>
            <a:off x="3770313" y="4186238"/>
            <a:ext cx="1233487" cy="711200"/>
            <a:chOff x="2375" y="2637"/>
            <a:chExt cx="777" cy="448"/>
          </a:xfrm>
        </p:grpSpPr>
        <p:sp>
          <p:nvSpPr>
            <p:cNvPr id="50222" name="Rectangle 38"/>
            <p:cNvSpPr>
              <a:spLocks noChangeArrowheads="1"/>
            </p:cNvSpPr>
            <p:nvPr/>
          </p:nvSpPr>
          <p:spPr bwMode="auto">
            <a:xfrm>
              <a:off x="2375" y="2637"/>
              <a:ext cx="777" cy="4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50223" name="Line 39"/>
            <p:cNvSpPr>
              <a:spLocks noChangeShapeType="1"/>
            </p:cNvSpPr>
            <p:nvPr/>
          </p:nvSpPr>
          <p:spPr bwMode="auto">
            <a:xfrm>
              <a:off x="2375" y="2879"/>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4" name="Line 40"/>
            <p:cNvSpPr>
              <a:spLocks noChangeShapeType="1"/>
            </p:cNvSpPr>
            <p:nvPr/>
          </p:nvSpPr>
          <p:spPr bwMode="auto">
            <a:xfrm>
              <a:off x="2375" y="2969"/>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12" name="Line 41"/>
          <p:cNvSpPr>
            <a:spLocks noChangeShapeType="1"/>
          </p:cNvSpPr>
          <p:nvPr/>
        </p:nvSpPr>
        <p:spPr bwMode="auto">
          <a:xfrm flipV="1">
            <a:off x="4784725" y="3127375"/>
            <a:ext cx="1282700" cy="1052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Freeform 42"/>
          <p:cNvSpPr>
            <a:spLocks/>
          </p:cNvSpPr>
          <p:nvPr/>
        </p:nvSpPr>
        <p:spPr bwMode="auto">
          <a:xfrm>
            <a:off x="5943600" y="2844800"/>
            <a:ext cx="411163" cy="384175"/>
          </a:xfrm>
          <a:custGeom>
            <a:avLst/>
            <a:gdLst>
              <a:gd name="T0" fmla="*/ 411163 w 259"/>
              <a:gd name="T1" fmla="*/ 0 h 242"/>
              <a:gd name="T2" fmla="*/ 192088 w 259"/>
              <a:gd name="T3" fmla="*/ 384175 h 242"/>
              <a:gd name="T4" fmla="*/ 0 w 259"/>
              <a:gd name="T5" fmla="*/ 150813 h 242"/>
              <a:gd name="T6" fmla="*/ 411163 w 259"/>
              <a:gd name="T7" fmla="*/ 0 h 2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242">
                <a:moveTo>
                  <a:pt x="259" y="0"/>
                </a:moveTo>
                <a:lnTo>
                  <a:pt x="121" y="242"/>
                </a:lnTo>
                <a:lnTo>
                  <a:pt x="0" y="95"/>
                </a:lnTo>
                <a:lnTo>
                  <a:pt x="259"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4" name="Line 43"/>
          <p:cNvSpPr>
            <a:spLocks noChangeShapeType="1"/>
          </p:cNvSpPr>
          <p:nvPr/>
        </p:nvSpPr>
        <p:spPr bwMode="auto">
          <a:xfrm flipH="1" flipV="1">
            <a:off x="2943225" y="3127375"/>
            <a:ext cx="1081088" cy="1052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5" name="Freeform 44"/>
          <p:cNvSpPr>
            <a:spLocks/>
          </p:cNvSpPr>
          <p:nvPr/>
        </p:nvSpPr>
        <p:spPr bwMode="auto">
          <a:xfrm>
            <a:off x="2687638" y="2844800"/>
            <a:ext cx="396875" cy="396875"/>
          </a:xfrm>
          <a:custGeom>
            <a:avLst/>
            <a:gdLst>
              <a:gd name="T0" fmla="*/ 0 w 250"/>
              <a:gd name="T1" fmla="*/ 0 h 250"/>
              <a:gd name="T2" fmla="*/ 396875 w 250"/>
              <a:gd name="T3" fmla="*/ 177800 h 250"/>
              <a:gd name="T4" fmla="*/ 177800 w 250"/>
              <a:gd name="T5" fmla="*/ 396875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lnTo>
                  <a:pt x="250" y="112"/>
                </a:lnTo>
                <a:lnTo>
                  <a:pt x="112" y="250"/>
                </a:lnTo>
                <a:lnTo>
                  <a:pt x="0"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6" name="Oval 45"/>
          <p:cNvSpPr>
            <a:spLocks noChangeArrowheads="1"/>
          </p:cNvSpPr>
          <p:nvPr/>
        </p:nvSpPr>
        <p:spPr bwMode="auto">
          <a:xfrm>
            <a:off x="3587750" y="3663950"/>
            <a:ext cx="1835150" cy="444500"/>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0217" name="Rectangle 46"/>
          <p:cNvSpPr>
            <a:spLocks noChangeArrowheads="1"/>
          </p:cNvSpPr>
          <p:nvPr/>
        </p:nvSpPr>
        <p:spPr bwMode="auto">
          <a:xfrm>
            <a:off x="3803650" y="3008313"/>
            <a:ext cx="140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1800" b="1" u="none">
                <a:latin typeface="Helvetica" pitchFamily="34" charset="0"/>
                <a:ea typeface="宋体" charset="-122"/>
              </a:rPr>
              <a:t>multiple</a:t>
            </a:r>
          </a:p>
          <a:p>
            <a:pPr algn="ctr"/>
            <a:r>
              <a:rPr lang="en-US" altLang="zh-CN" sz="1800" b="1" u="none">
                <a:latin typeface="Helvetica" pitchFamily="34" charset="0"/>
                <a:ea typeface="宋体" charset="-122"/>
              </a:rPr>
              <a:t>inheritance</a:t>
            </a:r>
          </a:p>
        </p:txBody>
      </p:sp>
      <p:sp>
        <p:nvSpPr>
          <p:cNvPr id="50218" name="Line 47"/>
          <p:cNvSpPr>
            <a:spLocks noChangeShapeType="1"/>
          </p:cNvSpPr>
          <p:nvPr/>
        </p:nvSpPr>
        <p:spPr bwMode="auto">
          <a:xfrm flipV="1">
            <a:off x="1266825" y="3203575"/>
            <a:ext cx="609600" cy="98266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9" name="Text Box 48"/>
          <p:cNvSpPr txBox="1">
            <a:spLocks noChangeArrowheads="1"/>
          </p:cNvSpPr>
          <p:nvPr/>
        </p:nvSpPr>
        <p:spPr bwMode="auto">
          <a:xfrm>
            <a:off x="381000" y="527367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r>
              <a:rPr lang="en-US" altLang="zh-CN" sz="2400" b="1" i="1" u="none">
                <a:solidFill>
                  <a:schemeClr val="tx2"/>
                </a:solidFill>
                <a:latin typeface="Arial" charset="0"/>
                <a:ea typeface="宋体" charset="-122"/>
              </a:rPr>
              <a:t>Use multiple inheritance only when needed, and </a:t>
            </a:r>
          </a:p>
          <a:p>
            <a:pPr algn="ctr"/>
            <a:r>
              <a:rPr lang="en-US" altLang="zh-CN" sz="2400" b="1" i="1" u="none">
                <a:solidFill>
                  <a:schemeClr val="tx2"/>
                </a:solidFill>
                <a:latin typeface="Arial" charset="0"/>
                <a:ea typeface="宋体" charset="-122"/>
              </a:rPr>
              <a:t>always with caution !</a:t>
            </a:r>
          </a:p>
        </p:txBody>
      </p:sp>
      <p:sp>
        <p:nvSpPr>
          <p:cNvPr id="50220" name="Rectangle 49"/>
          <p:cNvSpPr>
            <a:spLocks noGrp="1" noChangeArrowheads="1"/>
          </p:cNvSpPr>
          <p:nvPr>
            <p:ph type="title"/>
          </p:nvPr>
        </p:nvSpPr>
        <p:spPr/>
        <p:txBody>
          <a:bodyPr/>
          <a:lstStyle/>
          <a:p>
            <a:pPr eaLnBrk="1" hangingPunct="1"/>
            <a:r>
              <a:rPr lang="en-US" altLang="zh-CN" smtClean="0">
                <a:ea typeface="宋体" charset="-122"/>
              </a:rPr>
              <a:t>Example: Multiple Inheritance</a:t>
            </a:r>
          </a:p>
        </p:txBody>
      </p:sp>
      <p:sp>
        <p:nvSpPr>
          <p:cNvPr id="50221" name="Rectangle 50"/>
          <p:cNvSpPr>
            <a:spLocks noGrp="1" noChangeArrowheads="1"/>
          </p:cNvSpPr>
          <p:nvPr>
            <p:ph type="body" idx="1"/>
          </p:nvPr>
        </p:nvSpPr>
        <p:spPr>
          <a:xfrm>
            <a:off x="492125" y="1386681"/>
            <a:ext cx="8229600" cy="4525963"/>
          </a:xfrm>
        </p:spPr>
        <p:txBody>
          <a:bodyPr/>
          <a:lstStyle/>
          <a:p>
            <a:pPr eaLnBrk="1" hangingPunct="1"/>
            <a:r>
              <a:rPr lang="en-US" altLang="zh-CN" dirty="0" smtClean="0">
                <a:ea typeface="宋体" charset="-122"/>
              </a:rPr>
              <a:t>A class can inherit from several other classes</a:t>
            </a:r>
          </a:p>
        </p:txBody>
      </p:sp>
    </p:spTree>
    <p:extLst>
      <p:ext uri="{BB962C8B-B14F-4D97-AF65-F5344CB8AC3E}">
        <p14:creationId xmlns:p14="http://schemas.microsoft.com/office/powerpoint/2010/main" val="25614070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51203" name="Text Box 5"/>
          <p:cNvSpPr txBox="1">
            <a:spLocks noChangeArrowheads="1"/>
          </p:cNvSpPr>
          <p:nvPr/>
        </p:nvSpPr>
        <p:spPr bwMode="auto">
          <a:xfrm>
            <a:off x="0" y="5622925"/>
            <a:ext cx="90868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u="sng">
                <a:solidFill>
                  <a:schemeClr val="tx1"/>
                </a:solidFill>
                <a:latin typeface="ZapfHumnst BT" pitchFamily="34" charset="0"/>
              </a:defRPr>
            </a:lvl1pPr>
            <a:lvl2pPr marL="742950" indent="-285750">
              <a:defRPr sz="1000" u="sng">
                <a:solidFill>
                  <a:schemeClr val="tx1"/>
                </a:solidFill>
                <a:latin typeface="ZapfHumnst BT" pitchFamily="34" charset="0"/>
              </a:defRPr>
            </a:lvl2pPr>
            <a:lvl3pPr marL="1143000" indent="-228600">
              <a:defRPr sz="1000" u="sng">
                <a:solidFill>
                  <a:schemeClr val="tx1"/>
                </a:solidFill>
                <a:latin typeface="ZapfHumnst BT" pitchFamily="34" charset="0"/>
              </a:defRPr>
            </a:lvl3pPr>
            <a:lvl4pPr marL="1600200" indent="-228600">
              <a:defRPr sz="1000" u="sng">
                <a:solidFill>
                  <a:schemeClr val="tx1"/>
                </a:solidFill>
                <a:latin typeface="ZapfHumnst BT" pitchFamily="34" charset="0"/>
              </a:defRPr>
            </a:lvl4pPr>
            <a:lvl5pPr marL="2057400" indent="-228600">
              <a:defRPr sz="1000" u="sng">
                <a:solidFill>
                  <a:schemeClr val="tx1"/>
                </a:solidFill>
                <a:latin typeface="ZapfHumnst BT" pitchFamily="34" charset="0"/>
              </a:defRPr>
            </a:lvl5pPr>
            <a:lvl6pPr marL="2514600" indent="-228600" eaLnBrk="0" fontAlgn="base" hangingPunct="0">
              <a:spcBef>
                <a:spcPct val="0"/>
              </a:spcBef>
              <a:spcAft>
                <a:spcPct val="0"/>
              </a:spcAft>
              <a:defRPr sz="1000" u="sng">
                <a:solidFill>
                  <a:schemeClr val="tx1"/>
                </a:solidFill>
                <a:latin typeface="ZapfHumnst BT" pitchFamily="34" charset="0"/>
              </a:defRPr>
            </a:lvl6pPr>
            <a:lvl7pPr marL="2971800" indent="-228600" eaLnBrk="0" fontAlgn="base" hangingPunct="0">
              <a:spcBef>
                <a:spcPct val="0"/>
              </a:spcBef>
              <a:spcAft>
                <a:spcPct val="0"/>
              </a:spcAft>
              <a:defRPr sz="1000" u="sng">
                <a:solidFill>
                  <a:schemeClr val="tx1"/>
                </a:solidFill>
                <a:latin typeface="ZapfHumnst BT" pitchFamily="34" charset="0"/>
              </a:defRPr>
            </a:lvl7pPr>
            <a:lvl8pPr marL="3429000" indent="-228600" eaLnBrk="0" fontAlgn="base" hangingPunct="0">
              <a:spcBef>
                <a:spcPct val="0"/>
              </a:spcBef>
              <a:spcAft>
                <a:spcPct val="0"/>
              </a:spcAft>
              <a:defRPr sz="1000" u="sng">
                <a:solidFill>
                  <a:schemeClr val="tx1"/>
                </a:solidFill>
                <a:latin typeface="ZapfHumnst BT" pitchFamily="34" charset="0"/>
              </a:defRPr>
            </a:lvl8pPr>
            <a:lvl9pPr marL="3886200" indent="-228600" eaLnBrk="0" fontAlgn="base" hangingPunct="0">
              <a:spcBef>
                <a:spcPct val="0"/>
              </a:spcBef>
              <a:spcAft>
                <a:spcPct val="0"/>
              </a:spcAft>
              <a:defRPr sz="1000" u="sng">
                <a:solidFill>
                  <a:schemeClr val="tx1"/>
                </a:solidFill>
                <a:latin typeface="ZapfHumnst BT" pitchFamily="34" charset="0"/>
              </a:defRPr>
            </a:lvl9pPr>
          </a:lstStyle>
          <a:p>
            <a:pPr algn="ctr">
              <a:spcBef>
                <a:spcPct val="50000"/>
              </a:spcBef>
            </a:pPr>
            <a:r>
              <a:rPr lang="en-US" altLang="zh-CN" sz="2400" i="1" u="none">
                <a:solidFill>
                  <a:schemeClr val="tx2"/>
                </a:solidFill>
                <a:latin typeface="Helvetica" pitchFamily="34" charset="0"/>
                <a:ea typeface="宋体" charset="-122"/>
              </a:rPr>
              <a:t>Inheritance leverages the similarities among classes</a:t>
            </a:r>
          </a:p>
        </p:txBody>
      </p:sp>
      <p:sp>
        <p:nvSpPr>
          <p:cNvPr id="51204" name="Rectangle 6"/>
          <p:cNvSpPr>
            <a:spLocks noGrp="1" noChangeArrowheads="1"/>
          </p:cNvSpPr>
          <p:nvPr>
            <p:ph type="title"/>
          </p:nvPr>
        </p:nvSpPr>
        <p:spPr/>
        <p:txBody>
          <a:bodyPr/>
          <a:lstStyle/>
          <a:p>
            <a:pPr eaLnBrk="1" hangingPunct="1"/>
            <a:r>
              <a:rPr lang="en-US" altLang="zh-CN" smtClean="0">
                <a:ea typeface="宋体" charset="-122"/>
              </a:rPr>
              <a:t>What Gets Inherited?</a:t>
            </a:r>
          </a:p>
        </p:txBody>
      </p:sp>
      <p:sp>
        <p:nvSpPr>
          <p:cNvPr id="51205" name="Rectangle 7"/>
          <p:cNvSpPr>
            <a:spLocks noGrp="1" noChangeArrowheads="1"/>
          </p:cNvSpPr>
          <p:nvPr>
            <p:ph type="body" idx="1"/>
          </p:nvPr>
        </p:nvSpPr>
        <p:spPr/>
        <p:txBody>
          <a:bodyPr/>
          <a:lstStyle/>
          <a:p>
            <a:pPr eaLnBrk="1" hangingPunct="1"/>
            <a:r>
              <a:rPr lang="en-US" altLang="zh-CN" smtClean="0">
                <a:ea typeface="宋体" charset="-122"/>
              </a:rPr>
              <a:t>A subclass inherits its parent’s attributes, operations, and relationships</a:t>
            </a:r>
          </a:p>
          <a:p>
            <a:pPr eaLnBrk="1" hangingPunct="1"/>
            <a:r>
              <a:rPr lang="en-US" altLang="zh-CN" smtClean="0">
                <a:ea typeface="宋体" charset="-122"/>
              </a:rPr>
              <a:t>A subclass may:</a:t>
            </a:r>
          </a:p>
          <a:p>
            <a:pPr lvl="1" eaLnBrk="1" hangingPunct="1"/>
            <a:r>
              <a:rPr lang="en-US" altLang="zh-CN" smtClean="0">
                <a:ea typeface="宋体" charset="-122"/>
              </a:rPr>
              <a:t>Add additional attributes, operations, relationships</a:t>
            </a:r>
          </a:p>
          <a:p>
            <a:pPr lvl="1" eaLnBrk="1" hangingPunct="1"/>
            <a:r>
              <a:rPr lang="en-US" altLang="zh-CN" smtClean="0">
                <a:ea typeface="宋体" charset="-122"/>
              </a:rPr>
              <a:t>Redefine inherited operations (use caution!)</a:t>
            </a:r>
          </a:p>
          <a:p>
            <a:pPr eaLnBrk="1" hangingPunct="1"/>
            <a:r>
              <a:rPr lang="en-US" altLang="zh-CN" smtClean="0">
                <a:ea typeface="宋体" charset="-122"/>
              </a:rPr>
              <a:t>Common attributes, operations, and/or relationships are shown at the highest applicable level in the hierarchy</a:t>
            </a:r>
          </a:p>
        </p:txBody>
      </p:sp>
    </p:spTree>
    <p:extLst>
      <p:ext uri="{BB962C8B-B14F-4D97-AF65-F5344CB8AC3E}">
        <p14:creationId xmlns:p14="http://schemas.microsoft.com/office/powerpoint/2010/main" val="127273626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2916" name="Group 4"/>
          <p:cNvGrpSpPr>
            <a:grpSpLocks/>
          </p:cNvGrpSpPr>
          <p:nvPr/>
        </p:nvGrpSpPr>
        <p:grpSpPr bwMode="auto">
          <a:xfrm>
            <a:off x="5562600" y="3241675"/>
            <a:ext cx="3068638" cy="893763"/>
            <a:chOff x="2427" y="1968"/>
            <a:chExt cx="1933" cy="563"/>
          </a:xfrm>
        </p:grpSpPr>
        <p:grpSp>
          <p:nvGrpSpPr>
            <p:cNvPr id="422917" name="Group 5"/>
            <p:cNvGrpSpPr>
              <a:grpSpLocks/>
            </p:cNvGrpSpPr>
            <p:nvPr/>
          </p:nvGrpSpPr>
          <p:grpSpPr bwMode="auto">
            <a:xfrm>
              <a:off x="3153" y="1968"/>
              <a:ext cx="1207" cy="487"/>
              <a:chOff x="1961" y="2928"/>
              <a:chExt cx="832" cy="336"/>
            </a:xfrm>
          </p:grpSpPr>
          <p:sp>
            <p:nvSpPr>
              <p:cNvPr id="422918" name="Line 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19" name="Line 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0" name="Line 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1" name="Line 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2" name="Line 1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3" name="Rectangle 1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4" name="Rectangle 1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5" name="Line 1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2926" name="Text Box 14"/>
            <p:cNvSpPr txBox="1">
              <a:spLocks noChangeArrowheads="1"/>
            </p:cNvSpPr>
            <p:nvPr/>
          </p:nvSpPr>
          <p:spPr bwMode="auto">
            <a:xfrm>
              <a:off x="3494" y="1991"/>
              <a:ext cx="8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u="none">
                  <a:latin typeface="Arial" charset="0"/>
                  <a:ea typeface="宋体" charset="-122"/>
                </a:rPr>
                <a:t>Component</a:t>
              </a:r>
            </a:p>
          </p:txBody>
        </p:sp>
        <p:sp>
          <p:nvSpPr>
            <p:cNvPr id="422927" name="Oval 15"/>
            <p:cNvSpPr>
              <a:spLocks noChangeAspect="1" noChangeArrowheads="1"/>
            </p:cNvSpPr>
            <p:nvPr/>
          </p:nvSpPr>
          <p:spPr bwMode="auto">
            <a:xfrm rot="5400000">
              <a:off x="2730" y="2002"/>
              <a:ext cx="25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8" name="Line 16"/>
            <p:cNvSpPr>
              <a:spLocks noChangeShapeType="1"/>
            </p:cNvSpPr>
            <p:nvPr/>
          </p:nvSpPr>
          <p:spPr bwMode="auto">
            <a:xfrm>
              <a:off x="2970" y="2138"/>
              <a:ext cx="183"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29" name="Text Box 17"/>
            <p:cNvSpPr txBox="1">
              <a:spLocks noChangeArrowheads="1"/>
            </p:cNvSpPr>
            <p:nvPr/>
          </p:nvSpPr>
          <p:spPr bwMode="auto">
            <a:xfrm>
              <a:off x="2427" y="2300"/>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u="none">
                  <a:latin typeface="Arial" charset="0"/>
                  <a:ea typeface="宋体" charset="-122"/>
                </a:rPr>
                <a:t>Interface</a:t>
              </a:r>
            </a:p>
          </p:txBody>
        </p:sp>
      </p:grpSp>
      <p:grpSp>
        <p:nvGrpSpPr>
          <p:cNvPr id="422930" name="Group 18"/>
          <p:cNvGrpSpPr>
            <a:grpSpLocks/>
          </p:cNvGrpSpPr>
          <p:nvPr/>
        </p:nvGrpSpPr>
        <p:grpSpPr bwMode="auto">
          <a:xfrm>
            <a:off x="1185863" y="5638800"/>
            <a:ext cx="1187450" cy="857250"/>
            <a:chOff x="2840" y="3541"/>
            <a:chExt cx="748" cy="540"/>
          </a:xfrm>
        </p:grpSpPr>
        <p:sp>
          <p:nvSpPr>
            <p:cNvPr id="422931" name="Oval 19"/>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2" name="Text Box 20"/>
            <p:cNvSpPr txBox="1">
              <a:spLocks noChangeArrowheads="1"/>
            </p:cNvSpPr>
            <p:nvPr/>
          </p:nvSpPr>
          <p:spPr bwMode="auto">
            <a:xfrm>
              <a:off x="2840" y="3850"/>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u="none">
                  <a:latin typeface="Arial" charset="0"/>
                  <a:ea typeface="宋体" charset="-122"/>
                </a:rPr>
                <a:t>Use Case</a:t>
              </a:r>
            </a:p>
          </p:txBody>
        </p:sp>
      </p:grpSp>
      <p:grpSp>
        <p:nvGrpSpPr>
          <p:cNvPr id="422933" name="Group 21"/>
          <p:cNvGrpSpPr>
            <a:grpSpLocks/>
          </p:cNvGrpSpPr>
          <p:nvPr/>
        </p:nvGrpSpPr>
        <p:grpSpPr bwMode="auto">
          <a:xfrm>
            <a:off x="5600700" y="5638800"/>
            <a:ext cx="2393950" cy="857250"/>
            <a:chOff x="3484" y="3648"/>
            <a:chExt cx="1508" cy="540"/>
          </a:xfrm>
        </p:grpSpPr>
        <p:sp>
          <p:nvSpPr>
            <p:cNvPr id="422934" name="Oval 22"/>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5" name="Text Box 23"/>
            <p:cNvSpPr txBox="1">
              <a:spLocks noChangeArrowheads="1"/>
            </p:cNvSpPr>
            <p:nvPr/>
          </p:nvSpPr>
          <p:spPr bwMode="auto">
            <a:xfrm>
              <a:off x="3484" y="3957"/>
              <a:ext cx="1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u="none">
                  <a:latin typeface="Arial" charset="0"/>
                  <a:ea typeface="宋体" charset="-122"/>
                </a:rPr>
                <a:t>Use-Case Realization</a:t>
              </a:r>
            </a:p>
          </p:txBody>
        </p:sp>
      </p:grpSp>
      <p:sp>
        <p:nvSpPr>
          <p:cNvPr id="422936" name="Line 24"/>
          <p:cNvSpPr>
            <a:spLocks noChangeShapeType="1"/>
          </p:cNvSpPr>
          <p:nvPr/>
        </p:nvSpPr>
        <p:spPr bwMode="auto">
          <a:xfrm flipH="1">
            <a:off x="2590800" y="5867400"/>
            <a:ext cx="3709988" cy="0"/>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7" name="AutoShape 25"/>
          <p:cNvSpPr>
            <a:spLocks noChangeArrowheads="1"/>
          </p:cNvSpPr>
          <p:nvPr/>
        </p:nvSpPr>
        <p:spPr bwMode="auto">
          <a:xfrm rot="-5400000">
            <a:off x="2247900" y="5753100"/>
            <a:ext cx="381000" cy="3048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22938" name="Text Box 26"/>
          <p:cNvSpPr txBox="1">
            <a:spLocks noChangeArrowheads="1"/>
          </p:cNvSpPr>
          <p:nvPr/>
        </p:nvSpPr>
        <p:spPr bwMode="auto">
          <a:xfrm>
            <a:off x="3200400" y="4267200"/>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000" u="none">
                <a:solidFill>
                  <a:schemeClr val="accent2"/>
                </a:solidFill>
                <a:latin typeface="Arial" charset="0"/>
                <a:ea typeface="宋体" charset="-122"/>
              </a:rPr>
              <a:t>Elided form</a:t>
            </a:r>
          </a:p>
        </p:txBody>
      </p:sp>
      <p:grpSp>
        <p:nvGrpSpPr>
          <p:cNvPr id="422939" name="Group 27"/>
          <p:cNvGrpSpPr>
            <a:grpSpLocks/>
          </p:cNvGrpSpPr>
          <p:nvPr/>
        </p:nvGrpSpPr>
        <p:grpSpPr bwMode="auto">
          <a:xfrm>
            <a:off x="0" y="3154363"/>
            <a:ext cx="2452688" cy="955675"/>
            <a:chOff x="0" y="1987"/>
            <a:chExt cx="1545" cy="602"/>
          </a:xfrm>
        </p:grpSpPr>
        <p:sp>
          <p:nvSpPr>
            <p:cNvPr id="422940" name="Rectangle 28"/>
            <p:cNvSpPr>
              <a:spLocks noChangeArrowheads="1"/>
            </p:cNvSpPr>
            <p:nvPr/>
          </p:nvSpPr>
          <p:spPr bwMode="auto">
            <a:xfrm>
              <a:off x="1010" y="2030"/>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Class</a:t>
              </a:r>
              <a:endParaRPr lang="en-US" altLang="zh-CN" sz="2400" u="none">
                <a:latin typeface="Arial" charset="0"/>
                <a:ea typeface="宋体" charset="-122"/>
              </a:endParaRPr>
            </a:p>
          </p:txBody>
        </p:sp>
        <p:grpSp>
          <p:nvGrpSpPr>
            <p:cNvPr id="422941" name="Group 29"/>
            <p:cNvGrpSpPr>
              <a:grpSpLocks/>
            </p:cNvGrpSpPr>
            <p:nvPr/>
          </p:nvGrpSpPr>
          <p:grpSpPr bwMode="auto">
            <a:xfrm>
              <a:off x="768" y="1987"/>
              <a:ext cx="777" cy="448"/>
              <a:chOff x="1440" y="2415"/>
              <a:chExt cx="777" cy="448"/>
            </a:xfrm>
          </p:grpSpPr>
          <p:sp>
            <p:nvSpPr>
              <p:cNvPr id="422942" name="Rectangle 30"/>
              <p:cNvSpPr>
                <a:spLocks noChangeArrowheads="1"/>
              </p:cNvSpPr>
              <p:nvPr/>
            </p:nvSpPr>
            <p:spPr bwMode="auto">
              <a:xfrm>
                <a:off x="1440" y="2415"/>
                <a:ext cx="777" cy="4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2943" name="Line 31"/>
              <p:cNvSpPr>
                <a:spLocks noChangeShapeType="1"/>
              </p:cNvSpPr>
              <p:nvPr/>
            </p:nvSpPr>
            <p:spPr bwMode="auto">
              <a:xfrm>
                <a:off x="1440" y="2657"/>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4" name="Line 32"/>
              <p:cNvSpPr>
                <a:spLocks noChangeShapeType="1"/>
              </p:cNvSpPr>
              <p:nvPr/>
            </p:nvSpPr>
            <p:spPr bwMode="auto">
              <a:xfrm>
                <a:off x="1440" y="2747"/>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2945" name="Oval 33"/>
            <p:cNvSpPr>
              <a:spLocks noChangeAspect="1" noChangeArrowheads="1"/>
            </p:cNvSpPr>
            <p:nvPr/>
          </p:nvSpPr>
          <p:spPr bwMode="auto">
            <a:xfrm rot="5400000">
              <a:off x="303" y="2060"/>
              <a:ext cx="25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46" name="Line 34"/>
            <p:cNvSpPr>
              <a:spLocks noChangeShapeType="1"/>
            </p:cNvSpPr>
            <p:nvPr/>
          </p:nvSpPr>
          <p:spPr bwMode="auto">
            <a:xfrm>
              <a:off x="543" y="2196"/>
              <a:ext cx="225"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47" name="Text Box 35"/>
            <p:cNvSpPr txBox="1">
              <a:spLocks noChangeArrowheads="1"/>
            </p:cNvSpPr>
            <p:nvPr/>
          </p:nvSpPr>
          <p:spPr bwMode="auto">
            <a:xfrm>
              <a:off x="0" y="2358"/>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u="none">
                  <a:latin typeface="Arial" charset="0"/>
                  <a:ea typeface="宋体" charset="-122"/>
                </a:rPr>
                <a:t>Interface</a:t>
              </a:r>
            </a:p>
          </p:txBody>
        </p:sp>
      </p:grpSp>
      <p:sp>
        <p:nvSpPr>
          <p:cNvPr id="422948" name="Line 36"/>
          <p:cNvSpPr>
            <a:spLocks noChangeShapeType="1"/>
          </p:cNvSpPr>
          <p:nvPr/>
        </p:nvSpPr>
        <p:spPr bwMode="auto">
          <a:xfrm flipH="1" flipV="1">
            <a:off x="1066800" y="3810000"/>
            <a:ext cx="259080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22949" name="Line 37"/>
          <p:cNvSpPr>
            <a:spLocks noChangeShapeType="1"/>
          </p:cNvSpPr>
          <p:nvPr/>
        </p:nvSpPr>
        <p:spPr bwMode="auto">
          <a:xfrm flipV="1">
            <a:off x="5105400" y="3505200"/>
            <a:ext cx="1447800" cy="914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22950" name="Line 38"/>
          <p:cNvSpPr>
            <a:spLocks noChangeShapeType="1"/>
          </p:cNvSpPr>
          <p:nvPr/>
        </p:nvSpPr>
        <p:spPr bwMode="auto">
          <a:xfrm flipH="1">
            <a:off x="3276600" y="5410200"/>
            <a:ext cx="30480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422951" name="Group 39"/>
          <p:cNvGrpSpPr>
            <a:grpSpLocks/>
          </p:cNvGrpSpPr>
          <p:nvPr/>
        </p:nvGrpSpPr>
        <p:grpSpPr bwMode="auto">
          <a:xfrm>
            <a:off x="2743200" y="3086100"/>
            <a:ext cx="2473325" cy="1204913"/>
            <a:chOff x="1728" y="1968"/>
            <a:chExt cx="1558" cy="759"/>
          </a:xfrm>
        </p:grpSpPr>
        <p:grpSp>
          <p:nvGrpSpPr>
            <p:cNvPr id="422952" name="Group 40"/>
            <p:cNvGrpSpPr>
              <a:grpSpLocks/>
            </p:cNvGrpSpPr>
            <p:nvPr/>
          </p:nvGrpSpPr>
          <p:grpSpPr bwMode="auto">
            <a:xfrm>
              <a:off x="2016" y="1968"/>
              <a:ext cx="1270" cy="576"/>
              <a:chOff x="4826" y="2016"/>
              <a:chExt cx="1270" cy="576"/>
            </a:xfrm>
          </p:grpSpPr>
          <p:sp>
            <p:nvSpPr>
              <p:cNvPr id="422953" name="Rectangle 41"/>
              <p:cNvSpPr>
                <a:spLocks noChangeArrowheads="1"/>
              </p:cNvSpPr>
              <p:nvPr/>
            </p:nvSpPr>
            <p:spPr bwMode="auto">
              <a:xfrm>
                <a:off x="5280" y="2304"/>
                <a:ext cx="7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u="none">
                    <a:latin typeface="Arial" charset="0"/>
                    <a:ea typeface="宋体" charset="-122"/>
                  </a:rPr>
                  <a:t>Subsystem</a:t>
                </a:r>
                <a:endParaRPr lang="en-US" altLang="zh-CN" sz="2400" u="none">
                  <a:latin typeface="Arial" charset="0"/>
                  <a:ea typeface="宋体" charset="-122"/>
                </a:endParaRPr>
              </a:p>
            </p:txBody>
          </p:sp>
          <p:sp>
            <p:nvSpPr>
              <p:cNvPr id="422954" name="Oval 42"/>
              <p:cNvSpPr>
                <a:spLocks noChangeAspect="1" noChangeArrowheads="1"/>
              </p:cNvSpPr>
              <p:nvPr/>
            </p:nvSpPr>
            <p:spPr bwMode="auto">
              <a:xfrm rot="5400000">
                <a:off x="4815" y="2233"/>
                <a:ext cx="25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55" name="Line 43"/>
              <p:cNvSpPr>
                <a:spLocks noChangeShapeType="1"/>
              </p:cNvSpPr>
              <p:nvPr/>
            </p:nvSpPr>
            <p:spPr bwMode="auto">
              <a:xfrm>
                <a:off x="5055" y="2369"/>
                <a:ext cx="225"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2956" name="Group 44"/>
              <p:cNvGrpSpPr>
                <a:grpSpLocks/>
              </p:cNvGrpSpPr>
              <p:nvPr/>
            </p:nvGrpSpPr>
            <p:grpSpPr bwMode="auto">
              <a:xfrm>
                <a:off x="5280" y="2016"/>
                <a:ext cx="816" cy="576"/>
                <a:chOff x="1252" y="3089"/>
                <a:chExt cx="1114" cy="758"/>
              </a:xfrm>
            </p:grpSpPr>
            <p:sp>
              <p:nvSpPr>
                <p:cNvPr id="422957" name="Rectangle 45"/>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2958" name="Rectangle 46"/>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422959" name="Text Box 47"/>
            <p:cNvSpPr txBox="1">
              <a:spLocks noChangeArrowheads="1"/>
            </p:cNvSpPr>
            <p:nvPr/>
          </p:nvSpPr>
          <p:spPr bwMode="auto">
            <a:xfrm>
              <a:off x="1728" y="2496"/>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u="none">
                  <a:latin typeface="Arial" charset="0"/>
                  <a:ea typeface="宋体" charset="-122"/>
                </a:rPr>
                <a:t>Interface</a:t>
              </a:r>
            </a:p>
          </p:txBody>
        </p:sp>
      </p:grpSp>
      <p:sp>
        <p:nvSpPr>
          <p:cNvPr id="422960" name="Line 48"/>
          <p:cNvSpPr>
            <a:spLocks noChangeShapeType="1"/>
          </p:cNvSpPr>
          <p:nvPr/>
        </p:nvSpPr>
        <p:spPr bwMode="auto">
          <a:xfrm flipH="1" flipV="1">
            <a:off x="3733800" y="3657600"/>
            <a:ext cx="30480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422961" name="Text Box 49"/>
          <p:cNvSpPr txBox="1">
            <a:spLocks noChangeArrowheads="1"/>
          </p:cNvSpPr>
          <p:nvPr/>
        </p:nvSpPr>
        <p:spPr bwMode="auto">
          <a:xfrm>
            <a:off x="3276600" y="5105400"/>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000" u="none">
                <a:solidFill>
                  <a:schemeClr val="accent2"/>
                </a:solidFill>
                <a:latin typeface="Arial" charset="0"/>
                <a:ea typeface="宋体" charset="-122"/>
              </a:rPr>
              <a:t>Canonical form</a:t>
            </a:r>
          </a:p>
        </p:txBody>
      </p:sp>
      <p:sp>
        <p:nvSpPr>
          <p:cNvPr id="422962" name="Rectangle 50"/>
          <p:cNvSpPr>
            <a:spLocks noGrp="1" noChangeArrowheads="1"/>
          </p:cNvSpPr>
          <p:nvPr>
            <p:ph type="title"/>
          </p:nvPr>
        </p:nvSpPr>
        <p:spPr/>
        <p:txBody>
          <a:bodyPr/>
          <a:lstStyle/>
          <a:p>
            <a:r>
              <a:rPr lang="en-US" altLang="zh-CN">
                <a:ea typeface="宋体" charset="-122"/>
              </a:rPr>
              <a:t>Relationships: Realization</a:t>
            </a:r>
          </a:p>
        </p:txBody>
      </p:sp>
      <p:sp>
        <p:nvSpPr>
          <p:cNvPr id="422963" name="Rectangle 51"/>
          <p:cNvSpPr>
            <a:spLocks noGrp="1" noChangeArrowheads="1"/>
          </p:cNvSpPr>
          <p:nvPr>
            <p:ph type="body" idx="1"/>
          </p:nvPr>
        </p:nvSpPr>
        <p:spPr>
          <a:xfrm>
            <a:off x="457200" y="1370966"/>
            <a:ext cx="8229600" cy="4525963"/>
          </a:xfrm>
        </p:spPr>
        <p:txBody>
          <a:bodyPr/>
          <a:lstStyle/>
          <a:p>
            <a:r>
              <a:rPr lang="en-US" altLang="zh-CN" dirty="0">
                <a:ea typeface="宋体" charset="-122"/>
              </a:rPr>
              <a:t>One classifier serves as the contract that the other classifier agrees to carry out</a:t>
            </a:r>
          </a:p>
          <a:p>
            <a:r>
              <a:rPr lang="en-US" altLang="zh-CN" dirty="0">
                <a:ea typeface="宋体" charset="-122"/>
              </a:rPr>
              <a:t>Found between:</a:t>
            </a:r>
          </a:p>
          <a:p>
            <a:pPr lvl="1"/>
            <a:r>
              <a:rPr lang="en-US" altLang="zh-CN" dirty="0">
                <a:ea typeface="宋体" charset="-122"/>
              </a:rPr>
              <a:t>Interfaces and the classifiers that realize them</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endParaRPr lang="en-US" altLang="zh-CN" dirty="0" smtClean="0">
              <a:ea typeface="宋体" charset="-122"/>
            </a:endParaRPr>
          </a:p>
          <a:p>
            <a:pPr lvl="1"/>
            <a:r>
              <a:rPr lang="en-US" altLang="zh-CN" dirty="0" smtClean="0">
                <a:ea typeface="宋体" charset="-122"/>
              </a:rPr>
              <a:t>Use </a:t>
            </a:r>
            <a:r>
              <a:rPr lang="en-US" altLang="zh-CN" dirty="0">
                <a:ea typeface="宋体" charset="-122"/>
              </a:rPr>
              <a:t>cases and the collaborations that realize them</a:t>
            </a:r>
          </a:p>
        </p:txBody>
      </p:sp>
    </p:spTree>
    <p:extLst>
      <p:ext uri="{BB962C8B-B14F-4D97-AF65-F5344CB8AC3E}">
        <p14:creationId xmlns:p14="http://schemas.microsoft.com/office/powerpoint/2010/main" val="20662526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smtClean="0">
                <a:ea typeface="宋体" charset="-122"/>
              </a:rPr>
              <a:t>Exercise</a:t>
            </a:r>
            <a:endParaRPr lang="en-US" dirty="0"/>
          </a:p>
        </p:txBody>
      </p:sp>
      <p:sp>
        <p:nvSpPr>
          <p:cNvPr id="45" name="Rectangle 51"/>
          <p:cNvSpPr txBox="1">
            <a:spLocks noChangeArrowheads="1"/>
          </p:cNvSpPr>
          <p:nvPr/>
        </p:nvSpPr>
        <p:spPr>
          <a:xfrm>
            <a:off x="457200" y="1370966"/>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endParaRPr lang="en-US" altLang="zh-CN" dirty="0">
              <a:ea typeface="宋体" charset="-122"/>
            </a:endParaRPr>
          </a:p>
        </p:txBody>
      </p:sp>
      <p:sp>
        <p:nvSpPr>
          <p:cNvPr id="4" name="Rectangle 51"/>
          <p:cNvSpPr txBox="1">
            <a:spLocks noChangeArrowheads="1"/>
          </p:cNvSpPr>
          <p:nvPr/>
        </p:nvSpPr>
        <p:spPr>
          <a:xfrm>
            <a:off x="457200" y="1245476"/>
            <a:ext cx="8382000" cy="5502165"/>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altLang="zh-CN" sz="2600" dirty="0" smtClean="0">
                <a:ea typeface="宋体" charset="-122"/>
              </a:rPr>
              <a:t>A truck is defined as a vehicle with tonnage and a car is a vehicle with a size.</a:t>
            </a:r>
          </a:p>
          <a:p>
            <a:pPr fontAlgn="auto"/>
            <a:r>
              <a:rPr lang="en-US" altLang="zh-CN" sz="2600" dirty="0" smtClean="0">
                <a:ea typeface="宋体" charset="-122"/>
              </a:rPr>
              <a:t>Specifically, attributes:</a:t>
            </a:r>
          </a:p>
          <a:p>
            <a:pPr lvl="1" fontAlgn="auto"/>
            <a:r>
              <a:rPr lang="en-US" altLang="zh-CN" sz="2400" dirty="0">
                <a:ea typeface="宋体" charset="-122"/>
              </a:rPr>
              <a:t>A </a:t>
            </a:r>
            <a:r>
              <a:rPr lang="en-US" altLang="zh-CN" sz="2400" dirty="0" err="1">
                <a:ea typeface="宋体" charset="-122"/>
              </a:rPr>
              <a:t>GroundVehicle</a:t>
            </a:r>
            <a:r>
              <a:rPr lang="en-US" altLang="zh-CN" sz="2400" dirty="0">
                <a:ea typeface="宋体" charset="-122"/>
              </a:rPr>
              <a:t> has two attributes: weight and </a:t>
            </a:r>
            <a:r>
              <a:rPr lang="en-US" altLang="zh-CN" sz="2400" dirty="0" err="1">
                <a:ea typeface="宋体" charset="-122"/>
              </a:rPr>
              <a:t>licenseNumber</a:t>
            </a:r>
            <a:endParaRPr lang="en-US" altLang="zh-CN" sz="2400" dirty="0">
              <a:ea typeface="宋体" charset="-122"/>
            </a:endParaRPr>
          </a:p>
          <a:p>
            <a:pPr lvl="1" fontAlgn="auto"/>
            <a:r>
              <a:rPr lang="en-US" altLang="zh-CN" sz="2400" dirty="0">
                <a:ea typeface="宋体" charset="-122"/>
              </a:rPr>
              <a:t>A Car has three attributes: </a:t>
            </a:r>
            <a:r>
              <a:rPr lang="en-US" altLang="zh-CN" sz="2400" dirty="0" err="1">
                <a:ea typeface="宋体" charset="-122"/>
              </a:rPr>
              <a:t>licenseNumber</a:t>
            </a:r>
            <a:r>
              <a:rPr lang="en-US" altLang="zh-CN" sz="2400" dirty="0">
                <a:ea typeface="宋体" charset="-122"/>
              </a:rPr>
              <a:t>, weight and size</a:t>
            </a:r>
          </a:p>
          <a:p>
            <a:pPr lvl="1" fontAlgn="auto"/>
            <a:r>
              <a:rPr lang="en-US" altLang="zh-CN" sz="2400" dirty="0">
                <a:ea typeface="宋体" charset="-122"/>
              </a:rPr>
              <a:t>A Truck has three attributes: </a:t>
            </a:r>
            <a:r>
              <a:rPr lang="en-US" altLang="zh-CN" sz="2400" dirty="0" err="1">
                <a:ea typeface="宋体" charset="-122"/>
              </a:rPr>
              <a:t>licenseNumber</a:t>
            </a:r>
            <a:r>
              <a:rPr lang="en-US" altLang="zh-CN" sz="2400" dirty="0">
                <a:ea typeface="宋体" charset="-122"/>
              </a:rPr>
              <a:t>, weight and tonnage</a:t>
            </a:r>
          </a:p>
          <a:p>
            <a:pPr fontAlgn="auto"/>
            <a:r>
              <a:rPr lang="en-US" altLang="zh-CN" sz="2600" dirty="0" smtClean="0">
                <a:ea typeface="宋体" charset="-122"/>
              </a:rPr>
              <a:t>Operations:</a:t>
            </a:r>
          </a:p>
          <a:p>
            <a:pPr lvl="1" fontAlgn="auto"/>
            <a:r>
              <a:rPr lang="en-US" altLang="zh-CN" sz="2400" dirty="0">
                <a:ea typeface="宋体" charset="-122"/>
              </a:rPr>
              <a:t>A </a:t>
            </a:r>
            <a:r>
              <a:rPr lang="en-US" altLang="zh-CN" sz="2400" dirty="0" err="1">
                <a:ea typeface="宋体" charset="-122"/>
              </a:rPr>
              <a:t>GroundVehicle</a:t>
            </a:r>
            <a:r>
              <a:rPr lang="en-US" altLang="zh-CN" sz="2400" dirty="0">
                <a:ea typeface="宋体" charset="-122"/>
              </a:rPr>
              <a:t> has one operation: register()</a:t>
            </a:r>
          </a:p>
          <a:p>
            <a:pPr lvl="1" fontAlgn="auto"/>
            <a:r>
              <a:rPr lang="en-US" altLang="zh-CN" sz="2400" dirty="0">
                <a:ea typeface="宋体" charset="-122"/>
              </a:rPr>
              <a:t>A Car has one operation: register()</a:t>
            </a:r>
          </a:p>
          <a:p>
            <a:pPr lvl="1" fontAlgn="auto"/>
            <a:r>
              <a:rPr lang="en-US" altLang="zh-CN" sz="2400" dirty="0">
                <a:ea typeface="宋体" charset="-122"/>
              </a:rPr>
              <a:t>A Truck has two operations: register() and </a:t>
            </a:r>
            <a:r>
              <a:rPr lang="en-US" altLang="zh-CN" sz="2400" dirty="0" err="1">
                <a:ea typeface="宋体" charset="-122"/>
              </a:rPr>
              <a:t>getTax</a:t>
            </a:r>
            <a:r>
              <a:rPr lang="en-US" altLang="zh-CN" sz="2400" dirty="0">
                <a:ea typeface="宋体" charset="-122"/>
              </a:rPr>
              <a:t>()</a:t>
            </a:r>
          </a:p>
          <a:p>
            <a:pPr marL="365760" lvl="1" indent="-256032" fontAlgn="auto">
              <a:spcBef>
                <a:spcPts val="400"/>
              </a:spcBef>
              <a:spcAft>
                <a:spcPts val="0"/>
              </a:spcAft>
              <a:buSzPct val="68000"/>
              <a:buFont typeface="Wingdings 3"/>
              <a:buChar char=""/>
            </a:pPr>
            <a:r>
              <a:rPr lang="en-US" altLang="zh-CN" sz="2600" dirty="0">
                <a:ea typeface="宋体" charset="-122"/>
              </a:rPr>
              <a:t>Relationships:</a:t>
            </a:r>
          </a:p>
          <a:p>
            <a:pPr lvl="1" fontAlgn="auto"/>
            <a:r>
              <a:rPr lang="en-US" altLang="zh-CN" sz="2400" dirty="0">
                <a:ea typeface="宋体" charset="-122"/>
              </a:rPr>
              <a:t>A Car is related to a Person (the owner)</a:t>
            </a:r>
          </a:p>
          <a:p>
            <a:pPr lvl="1" fontAlgn="auto"/>
            <a:r>
              <a:rPr lang="en-US" altLang="zh-CN" sz="2400" dirty="0">
                <a:ea typeface="宋体" charset="-122"/>
              </a:rPr>
              <a:t>A Truck is related to a Person (the owner)</a:t>
            </a:r>
          </a:p>
          <a:p>
            <a:pPr lvl="1" fontAlgn="auto"/>
            <a:r>
              <a:rPr lang="en-US" altLang="zh-CN" sz="2400" dirty="0">
                <a:ea typeface="宋体" charset="-122"/>
              </a:rPr>
              <a:t>A Truck also has a Trailer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2"/>
              <p14:cNvContentPartPr>
                <a14:cpLocks xmlns:a14="http://schemas.microsoft.com/office/drawing/2010/main" noRot="1" noChangeAspect="1" noEditPoints="1" noChangeArrowheads="1" noChangeShapeType="1"/>
              </p14:cNvContentPartPr>
              <p14:nvPr/>
            </p14:nvContentPartPr>
            <p14:xfrm>
              <a:off x="1836738" y="2460625"/>
              <a:ext cx="5040312" cy="1328738"/>
            </p14:xfrm>
          </p:contentPart>
        </mc:Choice>
        <mc:Fallback xmlns="">
          <p:pic>
            <p:nvPicPr>
              <p:cNvPr id="5" name="Ink 2"/>
              <p:cNvPicPr>
                <a:picLocks noRot="1" noChangeAspect="1" noEditPoints="1" noChangeArrowheads="1" noChangeShapeType="1"/>
              </p:cNvPicPr>
              <p:nvPr/>
            </p:nvPicPr>
            <p:blipFill>
              <a:blip r:embed="rId3"/>
              <a:stretch>
                <a:fillRect/>
              </a:stretch>
            </p:blipFill>
            <p:spPr>
              <a:xfrm>
                <a:off x="1792458" y="2416346"/>
                <a:ext cx="5128871" cy="141729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3"/>
              <p14:cNvContentPartPr>
                <a14:cpLocks xmlns:a14="http://schemas.microsoft.com/office/drawing/2010/main" noRot="1" noChangeAspect="1" noEditPoints="1" noChangeArrowheads="1" noChangeShapeType="1"/>
              </p14:cNvContentPartPr>
              <p14:nvPr/>
            </p14:nvContentPartPr>
            <p14:xfrm>
              <a:off x="7105650" y="1962150"/>
              <a:ext cx="850900" cy="1693863"/>
            </p14:xfrm>
          </p:contentPart>
        </mc:Choice>
        <mc:Fallback xmlns="">
          <p:pic>
            <p:nvPicPr>
              <p:cNvPr id="6" name="Ink 3"/>
              <p:cNvPicPr>
                <a:picLocks noRot="1" noChangeAspect="1" noEditPoints="1" noChangeArrowheads="1" noChangeShapeType="1"/>
              </p:cNvPicPr>
              <p:nvPr/>
            </p:nvPicPr>
            <p:blipFill>
              <a:blip r:embed="rId5"/>
              <a:stretch>
                <a:fillRect/>
              </a:stretch>
            </p:blipFill>
            <p:spPr>
              <a:xfrm>
                <a:off x="7061377" y="1917878"/>
                <a:ext cx="939445" cy="1782407"/>
              </a:xfrm>
              <a:prstGeom prst="rect">
                <a:avLst/>
              </a:prstGeom>
            </p:spPr>
          </p:pic>
        </mc:Fallback>
      </mc:AlternateContent>
    </p:spTree>
    <p:extLst>
      <p:ext uri="{BB962C8B-B14F-4D97-AF65-F5344CB8AC3E}">
        <p14:creationId xmlns:p14="http://schemas.microsoft.com/office/powerpoint/2010/main" val="4179557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ea typeface="宋体" charset="-122"/>
              </a:rPr>
              <a:t>What Is Encapsulation?</a:t>
            </a:r>
          </a:p>
        </p:txBody>
      </p:sp>
      <p:sp>
        <p:nvSpPr>
          <p:cNvPr id="140291" name="Text Box 3"/>
          <p:cNvSpPr txBox="1">
            <a:spLocks noChangeArrowheads="1"/>
          </p:cNvSpPr>
          <p:nvPr/>
        </p:nvSpPr>
        <p:spPr bwMode="auto">
          <a:xfrm>
            <a:off x="2743200" y="5867400"/>
            <a:ext cx="41910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400">
                <a:solidFill>
                  <a:srgbClr val="00CCFF"/>
                </a:solidFill>
              </a:rPr>
              <a:t>Improves Resiliency</a:t>
            </a:r>
          </a:p>
        </p:txBody>
      </p:sp>
      <p:sp>
        <p:nvSpPr>
          <p:cNvPr id="140292" name="Rectangle 4"/>
          <p:cNvSpPr>
            <a:spLocks noChangeArrowheads="1"/>
          </p:cNvSpPr>
          <p:nvPr/>
        </p:nvSpPr>
        <p:spPr bwMode="auto">
          <a:xfrm>
            <a:off x="514350" y="1332554"/>
            <a:ext cx="84899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a:solidFill>
                  <a:schemeClr val="tx1"/>
                </a:solidFill>
                <a:latin typeface="Arial" charset="0"/>
                <a:ea typeface="宋体" charset="-122"/>
              </a:defRPr>
            </a:lvl1pPr>
            <a:lvl2pPr marL="682625" indent="-228600">
              <a:defRPr>
                <a:solidFill>
                  <a:schemeClr val="tx1"/>
                </a:solidFill>
                <a:latin typeface="Arial" charset="0"/>
                <a:ea typeface="宋体" charset="-122"/>
              </a:defRPr>
            </a:lvl2pPr>
            <a:lvl3pPr marL="1025525" indent="-228600">
              <a:defRPr>
                <a:solidFill>
                  <a:schemeClr val="tx1"/>
                </a:solidFill>
                <a:latin typeface="Arial" charset="0"/>
                <a:ea typeface="宋体" charset="-122"/>
              </a:defRPr>
            </a:lvl3pPr>
            <a:lvl4pPr marL="1368425" indent="-228600">
              <a:defRPr>
                <a:solidFill>
                  <a:schemeClr val="tx1"/>
                </a:solidFill>
                <a:latin typeface="Arial" charset="0"/>
                <a:ea typeface="宋体" charset="-122"/>
              </a:defRPr>
            </a:lvl4pPr>
            <a:lvl5pPr marL="1711325" indent="-228600">
              <a:defRPr>
                <a:solidFill>
                  <a:schemeClr val="tx1"/>
                </a:solidFill>
                <a:latin typeface="Arial" charset="0"/>
                <a:ea typeface="宋体" charset="-122"/>
              </a:defRPr>
            </a:lvl5pPr>
            <a:lvl6pPr marL="2168525" indent="-228600" fontAlgn="base">
              <a:spcBef>
                <a:spcPct val="0"/>
              </a:spcBef>
              <a:spcAft>
                <a:spcPct val="0"/>
              </a:spcAft>
              <a:defRPr>
                <a:solidFill>
                  <a:schemeClr val="tx1"/>
                </a:solidFill>
                <a:latin typeface="Arial" charset="0"/>
                <a:ea typeface="宋体" charset="-122"/>
              </a:defRPr>
            </a:lvl6pPr>
            <a:lvl7pPr marL="2625725" indent="-228600" fontAlgn="base">
              <a:spcBef>
                <a:spcPct val="0"/>
              </a:spcBef>
              <a:spcAft>
                <a:spcPct val="0"/>
              </a:spcAft>
              <a:defRPr>
                <a:solidFill>
                  <a:schemeClr val="tx1"/>
                </a:solidFill>
                <a:latin typeface="Arial" charset="0"/>
                <a:ea typeface="宋体" charset="-122"/>
              </a:defRPr>
            </a:lvl7pPr>
            <a:lvl8pPr marL="3082925" indent="-228600" fontAlgn="base">
              <a:spcBef>
                <a:spcPct val="0"/>
              </a:spcBef>
              <a:spcAft>
                <a:spcPct val="0"/>
              </a:spcAft>
              <a:defRPr>
                <a:solidFill>
                  <a:schemeClr val="tx1"/>
                </a:solidFill>
                <a:latin typeface="Arial" charset="0"/>
                <a:ea typeface="宋体" charset="-122"/>
              </a:defRPr>
            </a:lvl8pPr>
            <a:lvl9pPr marL="3540125" indent="-228600" fontAlgn="base">
              <a:spcBef>
                <a:spcPct val="0"/>
              </a:spcBef>
              <a:spcAft>
                <a:spcPct val="0"/>
              </a:spcAft>
              <a:defRPr>
                <a:solidFill>
                  <a:schemeClr val="tx1"/>
                </a:solidFill>
                <a:latin typeface="Arial" charset="0"/>
                <a:ea typeface="宋体" charset="-122"/>
              </a:defRPr>
            </a:lvl9pPr>
          </a:lstStyle>
          <a:p>
            <a:pPr marL="365760" indent="-256032" eaLnBrk="1" hangingPunct="1">
              <a:lnSpc>
                <a:spcPct val="80000"/>
              </a:lnSpc>
              <a:spcBef>
                <a:spcPts val="400"/>
              </a:spcBef>
              <a:spcAft>
                <a:spcPts val="0"/>
              </a:spcAft>
              <a:buClr>
                <a:schemeClr val="accent1"/>
              </a:buClr>
              <a:buSzPct val="68000"/>
              <a:buFont typeface="Wingdings 3"/>
              <a:buChar char=""/>
            </a:pPr>
            <a:r>
              <a:rPr lang="en-US" altLang="zh-CN" sz="2700" dirty="0">
                <a:latin typeface="+mn-lt"/>
              </a:rPr>
              <a:t>Hides implementation from clients.</a:t>
            </a:r>
          </a:p>
          <a:p>
            <a:pPr marL="708660" lvl="2" indent="-256032" eaLnBrk="1" hangingPunct="1">
              <a:lnSpc>
                <a:spcPct val="87000"/>
              </a:lnSpc>
              <a:spcBef>
                <a:spcPts val="400"/>
              </a:spcBef>
              <a:spcAft>
                <a:spcPts val="0"/>
              </a:spcAft>
              <a:buClr>
                <a:schemeClr val="accent1"/>
              </a:buClr>
              <a:buSzPct val="68000"/>
              <a:buFont typeface="Wingdings 3"/>
              <a:buChar char=""/>
            </a:pPr>
            <a:r>
              <a:rPr lang="en-US" altLang="zh-CN" sz="2700" dirty="0">
                <a:latin typeface="+mn-lt"/>
              </a:rPr>
              <a:t>Clients depend on interface</a:t>
            </a:r>
            <a:r>
              <a:rPr lang="en-US" altLang="zh-CN" sz="2800" dirty="0">
                <a:solidFill>
                  <a:srgbClr val="DDDDDD"/>
                </a:solidFill>
              </a:rPr>
              <a:t>.</a:t>
            </a:r>
          </a:p>
        </p:txBody>
      </p:sp>
      <p:grpSp>
        <p:nvGrpSpPr>
          <p:cNvPr id="140293" name="Group 5"/>
          <p:cNvGrpSpPr>
            <a:grpSpLocks/>
          </p:cNvGrpSpPr>
          <p:nvPr/>
        </p:nvGrpSpPr>
        <p:grpSpPr bwMode="auto">
          <a:xfrm>
            <a:off x="1935163" y="3930650"/>
            <a:ext cx="1646237" cy="2089150"/>
            <a:chOff x="904" y="1980"/>
            <a:chExt cx="1560" cy="1980"/>
          </a:xfrm>
        </p:grpSpPr>
        <p:sp>
          <p:nvSpPr>
            <p:cNvPr id="140294" name="Arc 6"/>
            <p:cNvSpPr>
              <a:spLocks/>
            </p:cNvSpPr>
            <p:nvPr/>
          </p:nvSpPr>
          <p:spPr bwMode="auto">
            <a:xfrm>
              <a:off x="1272" y="2780"/>
              <a:ext cx="400" cy="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5" name="Arc 7"/>
            <p:cNvSpPr>
              <a:spLocks/>
            </p:cNvSpPr>
            <p:nvPr/>
          </p:nvSpPr>
          <p:spPr bwMode="auto">
            <a:xfrm>
              <a:off x="1368" y="2520"/>
              <a:ext cx="576"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6" name="Arc 8"/>
            <p:cNvSpPr>
              <a:spLocks/>
            </p:cNvSpPr>
            <p:nvPr/>
          </p:nvSpPr>
          <p:spPr bwMode="auto">
            <a:xfrm>
              <a:off x="1456" y="2240"/>
              <a:ext cx="752" cy="7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7" name="Arc 9"/>
            <p:cNvSpPr>
              <a:spLocks/>
            </p:cNvSpPr>
            <p:nvPr/>
          </p:nvSpPr>
          <p:spPr bwMode="auto">
            <a:xfrm>
              <a:off x="1600" y="1980"/>
              <a:ext cx="864" cy="8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298" name="Group 10"/>
            <p:cNvGrpSpPr>
              <a:grpSpLocks/>
            </p:cNvGrpSpPr>
            <p:nvPr/>
          </p:nvGrpSpPr>
          <p:grpSpPr bwMode="auto">
            <a:xfrm rot="-2727911">
              <a:off x="616" y="3240"/>
              <a:ext cx="1008" cy="432"/>
              <a:chOff x="962" y="2832"/>
              <a:chExt cx="1744" cy="528"/>
            </a:xfrm>
          </p:grpSpPr>
          <p:sp>
            <p:nvSpPr>
              <p:cNvPr id="140299" name="AutoShape 11"/>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0" name="AutoShape 12"/>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1800"/>
              </a:p>
            </p:txBody>
          </p:sp>
          <p:sp>
            <p:nvSpPr>
              <p:cNvPr id="140301" name="Rectangle 13"/>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2" name="Rectangle 14"/>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3" name="Rectangle 15"/>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4" name="Rectangle 16"/>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5" name="Rectangle 17"/>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6" name="Rectangle 18"/>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7" name="Rectangle 19"/>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8" name="Rectangle 20"/>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9" name="Rectangle 21"/>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0" name="Rectangle 22"/>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1" name="Rectangle 23"/>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2" name="Rectangle 24"/>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0313" name="Rectangle 25"/>
          <p:cNvSpPr>
            <a:spLocks noChangeArrowheads="1"/>
          </p:cNvSpPr>
          <p:nvPr/>
        </p:nvSpPr>
        <p:spPr bwMode="auto">
          <a:xfrm>
            <a:off x="3822700" y="2416175"/>
            <a:ext cx="2501900" cy="1787525"/>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4" name="AutoShape 26"/>
          <p:cNvSpPr>
            <a:spLocks noChangeArrowheads="1"/>
          </p:cNvSpPr>
          <p:nvPr/>
        </p:nvSpPr>
        <p:spPr bwMode="auto">
          <a:xfrm>
            <a:off x="4073525" y="2600325"/>
            <a:ext cx="2000250" cy="1419225"/>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5" name="Rectangle 27"/>
          <p:cNvSpPr>
            <a:spLocks noChangeArrowheads="1"/>
          </p:cNvSpPr>
          <p:nvPr/>
        </p:nvSpPr>
        <p:spPr bwMode="auto">
          <a:xfrm>
            <a:off x="4822825" y="4079875"/>
            <a:ext cx="501650" cy="61913"/>
          </a:xfrm>
          <a:prstGeom prst="rect">
            <a:avLst/>
          </a:prstGeom>
          <a:solidFill>
            <a:schemeClr val="hlink"/>
          </a:solidFill>
          <a:ln w="25400">
            <a:solidFill>
              <a:schemeClr val="hlink"/>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316" name="Group 28"/>
          <p:cNvGrpSpPr>
            <a:grpSpLocks/>
          </p:cNvGrpSpPr>
          <p:nvPr/>
        </p:nvGrpSpPr>
        <p:grpSpPr bwMode="auto">
          <a:xfrm>
            <a:off x="7405688" y="990600"/>
            <a:ext cx="1509712" cy="1033463"/>
            <a:chOff x="805" y="840"/>
            <a:chExt cx="4103" cy="2806"/>
          </a:xfrm>
        </p:grpSpPr>
        <p:grpSp>
          <p:nvGrpSpPr>
            <p:cNvPr id="140317" name="Group 29"/>
            <p:cNvGrpSpPr>
              <a:grpSpLocks/>
            </p:cNvGrpSpPr>
            <p:nvPr/>
          </p:nvGrpSpPr>
          <p:grpSpPr bwMode="auto">
            <a:xfrm>
              <a:off x="814" y="1788"/>
              <a:ext cx="978" cy="1858"/>
              <a:chOff x="814" y="1788"/>
              <a:chExt cx="978" cy="1858"/>
            </a:xfrm>
          </p:grpSpPr>
          <p:sp>
            <p:nvSpPr>
              <p:cNvPr id="140318" name="Rectangle 30"/>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0319" name="Freeform 31"/>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0320" name="Freeform 32"/>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0321" name="Group 33"/>
            <p:cNvGrpSpPr>
              <a:grpSpLocks/>
            </p:cNvGrpSpPr>
            <p:nvPr/>
          </p:nvGrpSpPr>
          <p:grpSpPr bwMode="auto">
            <a:xfrm>
              <a:off x="3925" y="1788"/>
              <a:ext cx="979" cy="1858"/>
              <a:chOff x="3925" y="1788"/>
              <a:chExt cx="979" cy="1858"/>
            </a:xfrm>
          </p:grpSpPr>
          <p:sp>
            <p:nvSpPr>
              <p:cNvPr id="140322" name="Rectangle 34"/>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0323" name="Freeform 35"/>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0324" name="Freeform 36"/>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0325" name="Group 37"/>
            <p:cNvGrpSpPr>
              <a:grpSpLocks/>
            </p:cNvGrpSpPr>
            <p:nvPr/>
          </p:nvGrpSpPr>
          <p:grpSpPr bwMode="auto">
            <a:xfrm>
              <a:off x="805" y="840"/>
              <a:ext cx="4103" cy="838"/>
              <a:chOff x="805" y="840"/>
              <a:chExt cx="4103" cy="838"/>
            </a:xfrm>
          </p:grpSpPr>
          <p:sp>
            <p:nvSpPr>
              <p:cNvPr id="140326" name="Rectangle 38"/>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0327" name="Freeform 39"/>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0328" name="Group 40"/>
            <p:cNvGrpSpPr>
              <a:grpSpLocks/>
            </p:cNvGrpSpPr>
            <p:nvPr/>
          </p:nvGrpSpPr>
          <p:grpSpPr bwMode="auto">
            <a:xfrm>
              <a:off x="1899" y="1792"/>
              <a:ext cx="906" cy="1850"/>
              <a:chOff x="1910" y="1792"/>
              <a:chExt cx="906" cy="1850"/>
            </a:xfrm>
          </p:grpSpPr>
          <p:sp>
            <p:nvSpPr>
              <p:cNvPr id="140329" name="Rectangle 41"/>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0330" name="Freeform 42"/>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0331" name="Freeform 43"/>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0332" name="Group 44"/>
            <p:cNvGrpSpPr>
              <a:grpSpLocks/>
            </p:cNvGrpSpPr>
            <p:nvPr/>
          </p:nvGrpSpPr>
          <p:grpSpPr bwMode="auto">
            <a:xfrm>
              <a:off x="2912" y="1792"/>
              <a:ext cx="906" cy="1854"/>
              <a:chOff x="2966" y="1792"/>
              <a:chExt cx="906" cy="1854"/>
            </a:xfrm>
          </p:grpSpPr>
          <p:sp>
            <p:nvSpPr>
              <p:cNvPr id="140333" name="Rectangle 45"/>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0334" name="Freeform 46"/>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0335" name="Freeform 47"/>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sp>
        <p:nvSpPr>
          <p:cNvPr id="140336" name="Rectangle 48"/>
          <p:cNvSpPr>
            <a:spLocks noChangeArrowheads="1"/>
          </p:cNvSpPr>
          <p:nvPr/>
        </p:nvSpPr>
        <p:spPr bwMode="auto">
          <a:xfrm>
            <a:off x="7727950" y="1252538"/>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Tree>
    <p:extLst>
      <p:ext uri="{BB962C8B-B14F-4D97-AF65-F5344CB8AC3E}">
        <p14:creationId xmlns:p14="http://schemas.microsoft.com/office/powerpoint/2010/main" val="3463812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ea typeface="宋体" charset="-122"/>
              </a:rPr>
              <a:t>Encapsulation Illustrated</a:t>
            </a:r>
          </a:p>
        </p:txBody>
      </p:sp>
      <p:sp>
        <p:nvSpPr>
          <p:cNvPr id="142339" name="Rectangle 3"/>
          <p:cNvSpPr>
            <a:spLocks noGrp="1" noChangeArrowheads="1"/>
          </p:cNvSpPr>
          <p:nvPr>
            <p:ph type="body" idx="1"/>
          </p:nvPr>
        </p:nvSpPr>
        <p:spPr>
          <a:xfrm>
            <a:off x="483781" y="1567186"/>
            <a:ext cx="3657600" cy="2147887"/>
          </a:xfrm>
        </p:spPr>
        <p:txBody>
          <a:bodyPr>
            <a:normAutofit lnSpcReduction="10000"/>
          </a:bodyPr>
          <a:lstStyle/>
          <a:p>
            <a:r>
              <a:rPr lang="en-US" altLang="zh-CN" dirty="0">
                <a:ea typeface="宋体" charset="-122"/>
              </a:rPr>
              <a:t>Professor Clark needs to be able to teach four classes in the next semester.</a:t>
            </a:r>
          </a:p>
        </p:txBody>
      </p:sp>
      <p:pic>
        <p:nvPicPr>
          <p:cNvPr id="142340" name="Picture 4" descr="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756157"/>
            <a:ext cx="3957638" cy="3875088"/>
          </a:xfrm>
          <a:prstGeom prst="rect">
            <a:avLst/>
          </a:prstGeom>
          <a:noFill/>
          <a:extLst>
            <a:ext uri="{909E8E84-426E-40DD-AFC4-6F175D3DCCD1}">
              <a14:hiddenFill xmlns:a14="http://schemas.microsoft.com/office/drawing/2010/main">
                <a:solidFill>
                  <a:srgbClr val="FFFFFF"/>
                </a:solidFill>
              </a14:hiddenFill>
            </a:ext>
          </a:extLst>
        </p:spPr>
      </p:pic>
      <p:sp>
        <p:nvSpPr>
          <p:cNvPr id="142341" name="Text Box 5"/>
          <p:cNvSpPr txBox="1">
            <a:spLocks noChangeArrowheads="1"/>
          </p:cNvSpPr>
          <p:nvPr/>
        </p:nvSpPr>
        <p:spPr bwMode="auto">
          <a:xfrm rot="18729721">
            <a:off x="4171157" y="2750726"/>
            <a:ext cx="20716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zh-CN" sz="1400" b="1">
                <a:solidFill>
                  <a:schemeClr val="bg2"/>
                </a:solidFill>
              </a:rPr>
              <a:t>SubmitFinalGrades()</a:t>
            </a:r>
          </a:p>
        </p:txBody>
      </p:sp>
      <p:sp>
        <p:nvSpPr>
          <p:cNvPr id="142342" name="Text Box 6"/>
          <p:cNvSpPr txBox="1">
            <a:spLocks noChangeArrowheads="1"/>
          </p:cNvSpPr>
          <p:nvPr/>
        </p:nvSpPr>
        <p:spPr bwMode="auto">
          <a:xfrm rot="1981155">
            <a:off x="5719763" y="2573720"/>
            <a:ext cx="23812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zh-CN" sz="1400" b="1">
                <a:solidFill>
                  <a:schemeClr val="bg2"/>
                </a:solidFill>
              </a:rPr>
              <a:t>AcceptCourseOffering()</a:t>
            </a:r>
          </a:p>
        </p:txBody>
      </p:sp>
      <p:sp>
        <p:nvSpPr>
          <p:cNvPr id="142343" name="Text Box 7"/>
          <p:cNvSpPr txBox="1">
            <a:spLocks noChangeArrowheads="1"/>
          </p:cNvSpPr>
          <p:nvPr/>
        </p:nvSpPr>
        <p:spPr bwMode="auto">
          <a:xfrm>
            <a:off x="5334000" y="4988307"/>
            <a:ext cx="17049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zh-CN" sz="1400" b="1">
                <a:solidFill>
                  <a:schemeClr val="bg2"/>
                </a:solidFill>
              </a:rPr>
              <a:t>TakeSabbatical()</a:t>
            </a:r>
            <a:endParaRPr lang="en-US" altLang="zh-CN" b="1">
              <a:solidFill>
                <a:schemeClr val="bg2"/>
              </a:solidFill>
            </a:endParaRPr>
          </a:p>
        </p:txBody>
      </p:sp>
      <p:sp>
        <p:nvSpPr>
          <p:cNvPr id="142344" name="Text Box 8"/>
          <p:cNvSpPr txBox="1">
            <a:spLocks noChangeArrowheads="1"/>
          </p:cNvSpPr>
          <p:nvPr/>
        </p:nvSpPr>
        <p:spPr bwMode="auto">
          <a:xfrm>
            <a:off x="5181600" y="1298957"/>
            <a:ext cx="16160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600" dirty="0"/>
              <a:t>Professor Clark</a:t>
            </a:r>
          </a:p>
        </p:txBody>
      </p:sp>
      <p:sp>
        <p:nvSpPr>
          <p:cNvPr id="142345" name="Text Box 9"/>
          <p:cNvSpPr txBox="1">
            <a:spLocks noChangeArrowheads="1"/>
          </p:cNvSpPr>
          <p:nvPr/>
        </p:nvSpPr>
        <p:spPr bwMode="auto">
          <a:xfrm rot="3392276">
            <a:off x="4191794" y="4263613"/>
            <a:ext cx="1487488" cy="320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zh-CN" sz="1400" b="1">
                <a:solidFill>
                  <a:schemeClr val="bg2"/>
                </a:solidFill>
              </a:rPr>
              <a:t>SetMaxLoad()</a:t>
            </a:r>
          </a:p>
        </p:txBody>
      </p:sp>
      <p:sp>
        <p:nvSpPr>
          <p:cNvPr id="142346" name="Text Box 10"/>
          <p:cNvSpPr txBox="1">
            <a:spLocks noChangeArrowheads="1"/>
          </p:cNvSpPr>
          <p:nvPr/>
        </p:nvSpPr>
        <p:spPr bwMode="auto">
          <a:xfrm>
            <a:off x="5486400" y="3027745"/>
            <a:ext cx="1452563" cy="1346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nSpc>
                <a:spcPct val="135000"/>
              </a:lnSpc>
            </a:pPr>
            <a:r>
              <a:rPr lang="en-US" altLang="zh-CN" dirty="0"/>
              <a:t>Name: Michael </a:t>
            </a:r>
            <a:r>
              <a:rPr lang="en-US" altLang="zh-CN" dirty="0" err="1"/>
              <a:t>Zheng</a:t>
            </a:r>
            <a:endParaRPr lang="en-US" altLang="zh-CN" dirty="0"/>
          </a:p>
          <a:p>
            <a:pPr>
              <a:lnSpc>
                <a:spcPct val="135000"/>
              </a:lnSpc>
            </a:pPr>
            <a:r>
              <a:rPr lang="en-US" altLang="zh-CN" dirty="0"/>
              <a:t>Employee ID: 567138</a:t>
            </a:r>
          </a:p>
          <a:p>
            <a:pPr>
              <a:lnSpc>
                <a:spcPct val="135000"/>
              </a:lnSpc>
            </a:pPr>
            <a:r>
              <a:rPr lang="en-US" altLang="zh-CN" dirty="0" err="1"/>
              <a:t>HireDate</a:t>
            </a:r>
            <a:r>
              <a:rPr lang="en-US" altLang="zh-CN" dirty="0"/>
              <a:t>: 07/25/1991</a:t>
            </a:r>
          </a:p>
          <a:p>
            <a:pPr>
              <a:lnSpc>
                <a:spcPct val="135000"/>
              </a:lnSpc>
            </a:pPr>
            <a:r>
              <a:rPr lang="en-US" altLang="zh-CN" dirty="0"/>
              <a:t>Status: Tenured</a:t>
            </a:r>
          </a:p>
          <a:p>
            <a:pPr>
              <a:lnSpc>
                <a:spcPct val="135000"/>
              </a:lnSpc>
            </a:pPr>
            <a:r>
              <a:rPr lang="en-US" altLang="zh-CN" dirty="0"/>
              <a:t>Discipline: Finance</a:t>
            </a:r>
          </a:p>
          <a:p>
            <a:pPr>
              <a:lnSpc>
                <a:spcPct val="135000"/>
              </a:lnSpc>
            </a:pPr>
            <a:r>
              <a:rPr lang="en-US" altLang="zh-CN" dirty="0"/>
              <a:t>MaxLoad:4</a:t>
            </a:r>
          </a:p>
        </p:txBody>
      </p:sp>
      <p:sp>
        <p:nvSpPr>
          <p:cNvPr id="142347" name="Line 11"/>
          <p:cNvSpPr>
            <a:spLocks noChangeShapeType="1"/>
          </p:cNvSpPr>
          <p:nvPr/>
        </p:nvSpPr>
        <p:spPr bwMode="auto">
          <a:xfrm>
            <a:off x="1524000" y="4423157"/>
            <a:ext cx="2514600" cy="0"/>
          </a:xfrm>
          <a:prstGeom prst="line">
            <a:avLst/>
          </a:prstGeom>
          <a:noFill/>
          <a:ln w="184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2348" name="Text Box 12"/>
          <p:cNvSpPr txBox="1">
            <a:spLocks noChangeArrowheads="1"/>
          </p:cNvSpPr>
          <p:nvPr/>
        </p:nvSpPr>
        <p:spPr bwMode="auto">
          <a:xfrm>
            <a:off x="1447800" y="3858007"/>
            <a:ext cx="19510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2000" dirty="0" err="1"/>
              <a:t>SetMaxLoad</a:t>
            </a:r>
            <a:r>
              <a:rPr lang="en-US" altLang="zh-CN" sz="2000" dirty="0"/>
              <a:t>(4)</a:t>
            </a:r>
          </a:p>
        </p:txBody>
      </p:sp>
      <p:sp>
        <p:nvSpPr>
          <p:cNvPr id="142349" name="Line 13"/>
          <p:cNvSpPr>
            <a:spLocks noChangeShapeType="1"/>
          </p:cNvSpPr>
          <p:nvPr/>
        </p:nvSpPr>
        <p:spPr bwMode="auto">
          <a:xfrm flipV="1">
            <a:off x="5257800" y="4346957"/>
            <a:ext cx="381000" cy="304800"/>
          </a:xfrm>
          <a:prstGeom prst="line">
            <a:avLst/>
          </a:prstGeom>
          <a:noFill/>
          <a:ln w="47625">
            <a:solidFill>
              <a:schemeClr val="hlink"/>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Tree>
    <p:extLst>
      <p:ext uri="{BB962C8B-B14F-4D97-AF65-F5344CB8AC3E}">
        <p14:creationId xmlns:p14="http://schemas.microsoft.com/office/powerpoint/2010/main" val="4055772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ea typeface="宋体" charset="-122"/>
              </a:rPr>
              <a:t>What Is Modularity?</a:t>
            </a:r>
          </a:p>
        </p:txBody>
      </p:sp>
      <p:sp>
        <p:nvSpPr>
          <p:cNvPr id="144387" name="Rectangle 3"/>
          <p:cNvSpPr>
            <a:spLocks noGrp="1" noChangeArrowheads="1"/>
          </p:cNvSpPr>
          <p:nvPr>
            <p:ph type="body" idx="1"/>
          </p:nvPr>
        </p:nvSpPr>
        <p:spPr>
          <a:xfrm>
            <a:off x="383215" y="1206400"/>
            <a:ext cx="6496050" cy="5043487"/>
          </a:xfrm>
        </p:spPr>
        <p:txBody>
          <a:bodyPr/>
          <a:lstStyle/>
          <a:p>
            <a:r>
              <a:rPr lang="en-US" altLang="zh-CN" dirty="0">
                <a:ea typeface="宋体" charset="-122"/>
              </a:rPr>
              <a:t>Breaks up something complex into manageable pieces.</a:t>
            </a:r>
          </a:p>
          <a:p>
            <a:r>
              <a:rPr lang="en-US" altLang="zh-CN" dirty="0">
                <a:ea typeface="宋体" charset="-122"/>
              </a:rPr>
              <a:t>Helps people understand complex systems.</a:t>
            </a:r>
          </a:p>
        </p:txBody>
      </p:sp>
      <p:grpSp>
        <p:nvGrpSpPr>
          <p:cNvPr id="144388" name="Group 4"/>
          <p:cNvGrpSpPr>
            <a:grpSpLocks/>
          </p:cNvGrpSpPr>
          <p:nvPr/>
        </p:nvGrpSpPr>
        <p:grpSpPr bwMode="auto">
          <a:xfrm>
            <a:off x="7399338" y="990600"/>
            <a:ext cx="1509712" cy="1033463"/>
            <a:chOff x="805" y="840"/>
            <a:chExt cx="4103" cy="2806"/>
          </a:xfrm>
        </p:grpSpPr>
        <p:grpSp>
          <p:nvGrpSpPr>
            <p:cNvPr id="144389" name="Group 5"/>
            <p:cNvGrpSpPr>
              <a:grpSpLocks/>
            </p:cNvGrpSpPr>
            <p:nvPr/>
          </p:nvGrpSpPr>
          <p:grpSpPr bwMode="auto">
            <a:xfrm>
              <a:off x="814" y="1788"/>
              <a:ext cx="978" cy="1858"/>
              <a:chOff x="814" y="1788"/>
              <a:chExt cx="978" cy="1858"/>
            </a:xfrm>
          </p:grpSpPr>
          <p:sp>
            <p:nvSpPr>
              <p:cNvPr id="144390" name="Rectangle 6"/>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4391" name="Freeform 7"/>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4392" name="Freeform 8"/>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4393" name="Group 9"/>
            <p:cNvGrpSpPr>
              <a:grpSpLocks/>
            </p:cNvGrpSpPr>
            <p:nvPr/>
          </p:nvGrpSpPr>
          <p:grpSpPr bwMode="auto">
            <a:xfrm>
              <a:off x="3925" y="1788"/>
              <a:ext cx="979" cy="1858"/>
              <a:chOff x="3925" y="1788"/>
              <a:chExt cx="979" cy="1858"/>
            </a:xfrm>
          </p:grpSpPr>
          <p:sp>
            <p:nvSpPr>
              <p:cNvPr id="144394" name="Rectangle 10"/>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4395" name="Freeform 11"/>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4396" name="Freeform 12"/>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4397" name="Group 13"/>
            <p:cNvGrpSpPr>
              <a:grpSpLocks/>
            </p:cNvGrpSpPr>
            <p:nvPr/>
          </p:nvGrpSpPr>
          <p:grpSpPr bwMode="auto">
            <a:xfrm>
              <a:off x="805" y="840"/>
              <a:ext cx="4103" cy="838"/>
              <a:chOff x="805" y="840"/>
              <a:chExt cx="4103" cy="838"/>
            </a:xfrm>
          </p:grpSpPr>
          <p:sp>
            <p:nvSpPr>
              <p:cNvPr id="144398" name="Rectangle 14"/>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4399" name="Freeform 15"/>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4400" name="Group 16"/>
            <p:cNvGrpSpPr>
              <a:grpSpLocks/>
            </p:cNvGrpSpPr>
            <p:nvPr/>
          </p:nvGrpSpPr>
          <p:grpSpPr bwMode="auto">
            <a:xfrm>
              <a:off x="1899" y="1792"/>
              <a:ext cx="906" cy="1850"/>
              <a:chOff x="1910" y="1792"/>
              <a:chExt cx="906" cy="1850"/>
            </a:xfrm>
          </p:grpSpPr>
          <p:sp>
            <p:nvSpPr>
              <p:cNvPr id="144401" name="Rectangle 17"/>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4402" name="Freeform 18"/>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4403" name="Freeform 19"/>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nvGrpSpPr>
            <p:cNvPr id="144404" name="Group 20"/>
            <p:cNvGrpSpPr>
              <a:grpSpLocks/>
            </p:cNvGrpSpPr>
            <p:nvPr/>
          </p:nvGrpSpPr>
          <p:grpSpPr bwMode="auto">
            <a:xfrm>
              <a:off x="2912" y="1792"/>
              <a:ext cx="906" cy="1854"/>
              <a:chOff x="2966" y="1792"/>
              <a:chExt cx="906" cy="1854"/>
            </a:xfrm>
          </p:grpSpPr>
          <p:sp>
            <p:nvSpPr>
              <p:cNvPr id="144405" name="Rectangle 21"/>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144406" name="Freeform 22"/>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4407" name="Freeform 23"/>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sp>
        <p:nvSpPr>
          <p:cNvPr id="144408" name="Rectangle 24"/>
          <p:cNvSpPr>
            <a:spLocks noChangeArrowheads="1"/>
          </p:cNvSpPr>
          <p:nvPr/>
        </p:nvSpPr>
        <p:spPr bwMode="auto">
          <a:xfrm>
            <a:off x="8089900" y="1252538"/>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pic>
        <p:nvPicPr>
          <p:cNvPr id="144409" name="Picture 25" descr="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189288"/>
            <a:ext cx="3427413" cy="290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596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61507" y="115150"/>
            <a:ext cx="8229600" cy="1143000"/>
          </a:xfrm>
        </p:spPr>
        <p:txBody>
          <a:bodyPr/>
          <a:lstStyle/>
          <a:p>
            <a:r>
              <a:rPr lang="en-US" altLang="zh-CN" dirty="0">
                <a:ea typeface="宋体" charset="-122"/>
              </a:rPr>
              <a:t>Example: Modularity</a:t>
            </a:r>
          </a:p>
        </p:txBody>
      </p:sp>
      <p:sp>
        <p:nvSpPr>
          <p:cNvPr id="146435" name="Rectangle 3"/>
          <p:cNvSpPr>
            <a:spLocks noGrp="1" noChangeArrowheads="1"/>
          </p:cNvSpPr>
          <p:nvPr>
            <p:ph type="body" idx="1"/>
          </p:nvPr>
        </p:nvSpPr>
        <p:spPr>
          <a:xfrm>
            <a:off x="228600" y="1052513"/>
            <a:ext cx="5105400" cy="1843087"/>
          </a:xfrm>
          <a:noFill/>
          <a:ln/>
        </p:spPr>
        <p:txBody>
          <a:bodyPr/>
          <a:lstStyle/>
          <a:p>
            <a:r>
              <a:rPr lang="en-US" altLang="zh-CN" dirty="0">
                <a:ea typeface="宋体" charset="-122"/>
              </a:rPr>
              <a:t>For example, break complex systems into smaller modules.</a:t>
            </a:r>
          </a:p>
        </p:txBody>
      </p:sp>
      <p:sp>
        <p:nvSpPr>
          <p:cNvPr id="146436" name="Line 4"/>
          <p:cNvSpPr>
            <a:spLocks noChangeShapeType="1"/>
          </p:cNvSpPr>
          <p:nvPr/>
        </p:nvSpPr>
        <p:spPr bwMode="auto">
          <a:xfrm>
            <a:off x="4114800" y="3949700"/>
            <a:ext cx="927100" cy="0"/>
          </a:xfrm>
          <a:prstGeom prst="line">
            <a:avLst/>
          </a:prstGeom>
          <a:noFill/>
          <a:ln w="184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nvGrpSpPr>
          <p:cNvPr id="146437" name="Group 5"/>
          <p:cNvGrpSpPr>
            <a:grpSpLocks/>
          </p:cNvGrpSpPr>
          <p:nvPr/>
        </p:nvGrpSpPr>
        <p:grpSpPr bwMode="auto">
          <a:xfrm>
            <a:off x="5861050" y="1600200"/>
            <a:ext cx="2624138" cy="1349375"/>
            <a:chOff x="3563" y="482"/>
            <a:chExt cx="1653" cy="850"/>
          </a:xfrm>
        </p:grpSpPr>
        <p:grpSp>
          <p:nvGrpSpPr>
            <p:cNvPr id="146438" name="Group 6"/>
            <p:cNvGrpSpPr>
              <a:grpSpLocks/>
            </p:cNvGrpSpPr>
            <p:nvPr/>
          </p:nvGrpSpPr>
          <p:grpSpPr bwMode="auto">
            <a:xfrm>
              <a:off x="3563" y="482"/>
              <a:ext cx="806" cy="850"/>
              <a:chOff x="3626" y="482"/>
              <a:chExt cx="806" cy="850"/>
            </a:xfrm>
          </p:grpSpPr>
          <p:sp>
            <p:nvSpPr>
              <p:cNvPr id="146439" name="Freeform 7"/>
              <p:cNvSpPr>
                <a:spLocks/>
              </p:cNvSpPr>
              <p:nvPr/>
            </p:nvSpPr>
            <p:spPr bwMode="auto">
              <a:xfrm rot="1752543">
                <a:off x="3634" y="506"/>
                <a:ext cx="798" cy="775"/>
              </a:xfrm>
              <a:custGeom>
                <a:avLst/>
                <a:gdLst>
                  <a:gd name="T0" fmla="*/ 406 w 432"/>
                  <a:gd name="T1" fmla="*/ 332 h 419"/>
                  <a:gd name="T2" fmla="*/ 398 w 432"/>
                  <a:gd name="T3" fmla="*/ 312 h 419"/>
                  <a:gd name="T4" fmla="*/ 385 w 432"/>
                  <a:gd name="T5" fmla="*/ 306 h 419"/>
                  <a:gd name="T6" fmla="*/ 356 w 432"/>
                  <a:gd name="T7" fmla="*/ 309 h 419"/>
                  <a:gd name="T8" fmla="*/ 334 w 432"/>
                  <a:gd name="T9" fmla="*/ 308 h 419"/>
                  <a:gd name="T10" fmla="*/ 317 w 432"/>
                  <a:gd name="T11" fmla="*/ 289 h 419"/>
                  <a:gd name="T12" fmla="*/ 312 w 432"/>
                  <a:gd name="T13" fmla="*/ 260 h 419"/>
                  <a:gd name="T14" fmla="*/ 320 w 432"/>
                  <a:gd name="T15" fmla="*/ 238 h 419"/>
                  <a:gd name="T16" fmla="*/ 340 w 432"/>
                  <a:gd name="T17" fmla="*/ 219 h 419"/>
                  <a:gd name="T18" fmla="*/ 366 w 432"/>
                  <a:gd name="T19" fmla="*/ 220 h 419"/>
                  <a:gd name="T20" fmla="*/ 396 w 432"/>
                  <a:gd name="T21" fmla="*/ 236 h 419"/>
                  <a:gd name="T22" fmla="*/ 417 w 432"/>
                  <a:gd name="T23" fmla="*/ 237 h 419"/>
                  <a:gd name="T24" fmla="*/ 431 w 432"/>
                  <a:gd name="T25" fmla="*/ 223 h 419"/>
                  <a:gd name="T26" fmla="*/ 430 w 432"/>
                  <a:gd name="T27" fmla="*/ 114 h 419"/>
                  <a:gd name="T28" fmla="*/ 327 w 432"/>
                  <a:gd name="T29" fmla="*/ 123 h 419"/>
                  <a:gd name="T30" fmla="*/ 307 w 432"/>
                  <a:gd name="T31" fmla="*/ 112 h 419"/>
                  <a:gd name="T32" fmla="*/ 297 w 432"/>
                  <a:gd name="T33" fmla="*/ 95 h 419"/>
                  <a:gd name="T34" fmla="*/ 306 w 432"/>
                  <a:gd name="T35" fmla="*/ 60 h 419"/>
                  <a:gd name="T36" fmla="*/ 301 w 432"/>
                  <a:gd name="T37" fmla="*/ 29 h 419"/>
                  <a:gd name="T38" fmla="*/ 280 w 432"/>
                  <a:gd name="T39" fmla="*/ 6 h 419"/>
                  <a:gd name="T40" fmla="*/ 256 w 432"/>
                  <a:gd name="T41" fmla="*/ 0 h 419"/>
                  <a:gd name="T42" fmla="*/ 232 w 432"/>
                  <a:gd name="T43" fmla="*/ 4 h 419"/>
                  <a:gd name="T44" fmla="*/ 218 w 432"/>
                  <a:gd name="T45" fmla="*/ 18 h 419"/>
                  <a:gd name="T46" fmla="*/ 211 w 432"/>
                  <a:gd name="T47" fmla="*/ 42 h 419"/>
                  <a:gd name="T48" fmla="*/ 220 w 432"/>
                  <a:gd name="T49" fmla="*/ 72 h 419"/>
                  <a:gd name="T50" fmla="*/ 229 w 432"/>
                  <a:gd name="T51" fmla="*/ 99 h 419"/>
                  <a:gd name="T52" fmla="*/ 226 w 432"/>
                  <a:gd name="T53" fmla="*/ 113 h 419"/>
                  <a:gd name="T54" fmla="*/ 211 w 432"/>
                  <a:gd name="T55" fmla="*/ 125 h 419"/>
                  <a:gd name="T56" fmla="*/ 86 w 432"/>
                  <a:gd name="T57" fmla="*/ 128 h 419"/>
                  <a:gd name="T58" fmla="*/ 82 w 432"/>
                  <a:gd name="T59" fmla="*/ 188 h 419"/>
                  <a:gd name="T60" fmla="*/ 66 w 432"/>
                  <a:gd name="T61" fmla="*/ 194 h 419"/>
                  <a:gd name="T62" fmla="*/ 33 w 432"/>
                  <a:gd name="T63" fmla="*/ 186 h 419"/>
                  <a:gd name="T64" fmla="*/ 16 w 432"/>
                  <a:gd name="T65" fmla="*/ 195 h 419"/>
                  <a:gd name="T66" fmla="*/ 4 w 432"/>
                  <a:gd name="T67" fmla="*/ 213 h 419"/>
                  <a:gd name="T68" fmla="*/ 0 w 432"/>
                  <a:gd name="T69" fmla="*/ 240 h 419"/>
                  <a:gd name="T70" fmla="*/ 8 w 432"/>
                  <a:gd name="T71" fmla="*/ 265 h 419"/>
                  <a:gd name="T72" fmla="*/ 27 w 432"/>
                  <a:gd name="T73" fmla="*/ 277 h 419"/>
                  <a:gd name="T74" fmla="*/ 45 w 432"/>
                  <a:gd name="T75" fmla="*/ 276 h 419"/>
                  <a:gd name="T76" fmla="*/ 62 w 432"/>
                  <a:gd name="T77" fmla="*/ 269 h 419"/>
                  <a:gd name="T78" fmla="*/ 77 w 432"/>
                  <a:gd name="T79" fmla="*/ 258 h 419"/>
                  <a:gd name="T80" fmla="*/ 93 w 432"/>
                  <a:gd name="T81" fmla="*/ 257 h 419"/>
                  <a:gd name="T82" fmla="*/ 108 w 432"/>
                  <a:gd name="T83" fmla="*/ 276 h 419"/>
                  <a:gd name="T84" fmla="*/ 113 w 432"/>
                  <a:gd name="T85" fmla="*/ 304 h 419"/>
                  <a:gd name="T86" fmla="*/ 418 w 432"/>
                  <a:gd name="T87"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solidFill>
                <a:schemeClr val="bg2"/>
              </a:solidFill>
              <a:ln w="9525">
                <a:solidFill>
                  <a:schemeClr val="hlink"/>
                </a:solidFill>
                <a:round/>
                <a:headEnd/>
                <a:tailEnd/>
              </a:ln>
            </p:spPr>
            <p:txBody>
              <a:bodyPr/>
              <a:lstStyle/>
              <a:p>
                <a:endParaRPr lang="zh-CN" altLang="en-US"/>
              </a:p>
            </p:txBody>
          </p:sp>
          <p:sp>
            <p:nvSpPr>
              <p:cNvPr id="146440" name="Freeform 8"/>
              <p:cNvSpPr>
                <a:spLocks/>
              </p:cNvSpPr>
              <p:nvPr/>
            </p:nvSpPr>
            <p:spPr bwMode="auto">
              <a:xfrm rot="1752543">
                <a:off x="3626" y="482"/>
                <a:ext cx="798" cy="775"/>
              </a:xfrm>
              <a:custGeom>
                <a:avLst/>
                <a:gdLst>
                  <a:gd name="T0" fmla="*/ 406 w 432"/>
                  <a:gd name="T1" fmla="*/ 332 h 419"/>
                  <a:gd name="T2" fmla="*/ 398 w 432"/>
                  <a:gd name="T3" fmla="*/ 312 h 419"/>
                  <a:gd name="T4" fmla="*/ 385 w 432"/>
                  <a:gd name="T5" fmla="*/ 306 h 419"/>
                  <a:gd name="T6" fmla="*/ 356 w 432"/>
                  <a:gd name="T7" fmla="*/ 309 h 419"/>
                  <a:gd name="T8" fmla="*/ 334 w 432"/>
                  <a:gd name="T9" fmla="*/ 308 h 419"/>
                  <a:gd name="T10" fmla="*/ 317 w 432"/>
                  <a:gd name="T11" fmla="*/ 289 h 419"/>
                  <a:gd name="T12" fmla="*/ 312 w 432"/>
                  <a:gd name="T13" fmla="*/ 260 h 419"/>
                  <a:gd name="T14" fmla="*/ 320 w 432"/>
                  <a:gd name="T15" fmla="*/ 238 h 419"/>
                  <a:gd name="T16" fmla="*/ 340 w 432"/>
                  <a:gd name="T17" fmla="*/ 219 h 419"/>
                  <a:gd name="T18" fmla="*/ 366 w 432"/>
                  <a:gd name="T19" fmla="*/ 220 h 419"/>
                  <a:gd name="T20" fmla="*/ 396 w 432"/>
                  <a:gd name="T21" fmla="*/ 236 h 419"/>
                  <a:gd name="T22" fmla="*/ 417 w 432"/>
                  <a:gd name="T23" fmla="*/ 237 h 419"/>
                  <a:gd name="T24" fmla="*/ 431 w 432"/>
                  <a:gd name="T25" fmla="*/ 223 h 419"/>
                  <a:gd name="T26" fmla="*/ 430 w 432"/>
                  <a:gd name="T27" fmla="*/ 114 h 419"/>
                  <a:gd name="T28" fmla="*/ 327 w 432"/>
                  <a:gd name="T29" fmla="*/ 123 h 419"/>
                  <a:gd name="T30" fmla="*/ 307 w 432"/>
                  <a:gd name="T31" fmla="*/ 112 h 419"/>
                  <a:gd name="T32" fmla="*/ 297 w 432"/>
                  <a:gd name="T33" fmla="*/ 95 h 419"/>
                  <a:gd name="T34" fmla="*/ 306 w 432"/>
                  <a:gd name="T35" fmla="*/ 60 h 419"/>
                  <a:gd name="T36" fmla="*/ 301 w 432"/>
                  <a:gd name="T37" fmla="*/ 29 h 419"/>
                  <a:gd name="T38" fmla="*/ 280 w 432"/>
                  <a:gd name="T39" fmla="*/ 6 h 419"/>
                  <a:gd name="T40" fmla="*/ 256 w 432"/>
                  <a:gd name="T41" fmla="*/ 0 h 419"/>
                  <a:gd name="T42" fmla="*/ 232 w 432"/>
                  <a:gd name="T43" fmla="*/ 4 h 419"/>
                  <a:gd name="T44" fmla="*/ 218 w 432"/>
                  <a:gd name="T45" fmla="*/ 18 h 419"/>
                  <a:gd name="T46" fmla="*/ 211 w 432"/>
                  <a:gd name="T47" fmla="*/ 42 h 419"/>
                  <a:gd name="T48" fmla="*/ 220 w 432"/>
                  <a:gd name="T49" fmla="*/ 72 h 419"/>
                  <a:gd name="T50" fmla="*/ 229 w 432"/>
                  <a:gd name="T51" fmla="*/ 99 h 419"/>
                  <a:gd name="T52" fmla="*/ 226 w 432"/>
                  <a:gd name="T53" fmla="*/ 113 h 419"/>
                  <a:gd name="T54" fmla="*/ 211 w 432"/>
                  <a:gd name="T55" fmla="*/ 125 h 419"/>
                  <a:gd name="T56" fmla="*/ 86 w 432"/>
                  <a:gd name="T57" fmla="*/ 128 h 419"/>
                  <a:gd name="T58" fmla="*/ 82 w 432"/>
                  <a:gd name="T59" fmla="*/ 188 h 419"/>
                  <a:gd name="T60" fmla="*/ 66 w 432"/>
                  <a:gd name="T61" fmla="*/ 194 h 419"/>
                  <a:gd name="T62" fmla="*/ 33 w 432"/>
                  <a:gd name="T63" fmla="*/ 186 h 419"/>
                  <a:gd name="T64" fmla="*/ 16 w 432"/>
                  <a:gd name="T65" fmla="*/ 195 h 419"/>
                  <a:gd name="T66" fmla="*/ 4 w 432"/>
                  <a:gd name="T67" fmla="*/ 213 h 419"/>
                  <a:gd name="T68" fmla="*/ 0 w 432"/>
                  <a:gd name="T69" fmla="*/ 240 h 419"/>
                  <a:gd name="T70" fmla="*/ 8 w 432"/>
                  <a:gd name="T71" fmla="*/ 265 h 419"/>
                  <a:gd name="T72" fmla="*/ 27 w 432"/>
                  <a:gd name="T73" fmla="*/ 277 h 419"/>
                  <a:gd name="T74" fmla="*/ 45 w 432"/>
                  <a:gd name="T75" fmla="*/ 276 h 419"/>
                  <a:gd name="T76" fmla="*/ 62 w 432"/>
                  <a:gd name="T77" fmla="*/ 269 h 419"/>
                  <a:gd name="T78" fmla="*/ 77 w 432"/>
                  <a:gd name="T79" fmla="*/ 258 h 419"/>
                  <a:gd name="T80" fmla="*/ 93 w 432"/>
                  <a:gd name="T81" fmla="*/ 257 h 419"/>
                  <a:gd name="T82" fmla="*/ 108 w 432"/>
                  <a:gd name="T83" fmla="*/ 276 h 419"/>
                  <a:gd name="T84" fmla="*/ 113 w 432"/>
                  <a:gd name="T85" fmla="*/ 304 h 419"/>
                  <a:gd name="T86" fmla="*/ 418 w 432"/>
                  <a:gd name="T87"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noFill/>
              <a:ln w="9525">
                <a:solidFill>
                  <a:schemeClr val="hlink"/>
                </a:solidFill>
                <a:round/>
                <a:headEnd/>
                <a:tailEnd/>
              </a:ln>
            </p:spPr>
            <p:txBody>
              <a:bodyPr/>
              <a:lstStyle/>
              <a:p>
                <a:endParaRPr lang="zh-CN" altLang="en-US"/>
              </a:p>
            </p:txBody>
          </p:sp>
          <p:pic>
            <p:nvPicPr>
              <p:cNvPr id="14644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1" y="776"/>
                <a:ext cx="358"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6442" name="Text Box 10"/>
            <p:cNvSpPr txBox="1">
              <a:spLocks noChangeArrowheads="1"/>
            </p:cNvSpPr>
            <p:nvPr/>
          </p:nvSpPr>
          <p:spPr bwMode="auto">
            <a:xfrm>
              <a:off x="4484" y="712"/>
              <a:ext cx="732"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zh-CN" sz="1800" b="1"/>
                <a:t>Billing </a:t>
              </a:r>
            </a:p>
            <a:p>
              <a:r>
                <a:rPr lang="en-US" altLang="zh-CN" sz="1800" b="1"/>
                <a:t>System</a:t>
              </a:r>
            </a:p>
          </p:txBody>
        </p:sp>
      </p:grpSp>
      <p:grpSp>
        <p:nvGrpSpPr>
          <p:cNvPr id="146443" name="Group 11"/>
          <p:cNvGrpSpPr>
            <a:grpSpLocks/>
          </p:cNvGrpSpPr>
          <p:nvPr/>
        </p:nvGrpSpPr>
        <p:grpSpPr bwMode="auto">
          <a:xfrm>
            <a:off x="958850" y="2538413"/>
            <a:ext cx="2470150" cy="2820987"/>
            <a:chOff x="412" y="1151"/>
            <a:chExt cx="1556" cy="1777"/>
          </a:xfrm>
        </p:grpSpPr>
        <p:sp>
          <p:nvSpPr>
            <p:cNvPr id="146444" name="Text Box 12"/>
            <p:cNvSpPr txBox="1">
              <a:spLocks noChangeArrowheads="1"/>
            </p:cNvSpPr>
            <p:nvPr/>
          </p:nvSpPr>
          <p:spPr bwMode="auto">
            <a:xfrm>
              <a:off x="412" y="2514"/>
              <a:ext cx="1556"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r>
                <a:rPr lang="en-US" altLang="zh-CN" sz="1800" b="1" dirty="0"/>
                <a:t>Course Registration System</a:t>
              </a:r>
            </a:p>
          </p:txBody>
        </p:sp>
        <p:grpSp>
          <p:nvGrpSpPr>
            <p:cNvPr id="146445" name="Group 13"/>
            <p:cNvGrpSpPr>
              <a:grpSpLocks/>
            </p:cNvGrpSpPr>
            <p:nvPr/>
          </p:nvGrpSpPr>
          <p:grpSpPr bwMode="auto">
            <a:xfrm>
              <a:off x="624" y="1151"/>
              <a:ext cx="1084" cy="1167"/>
              <a:chOff x="520" y="1247"/>
              <a:chExt cx="1084" cy="1167"/>
            </a:xfrm>
          </p:grpSpPr>
          <p:grpSp>
            <p:nvGrpSpPr>
              <p:cNvPr id="146446" name="Group 14"/>
              <p:cNvGrpSpPr>
                <a:grpSpLocks/>
              </p:cNvGrpSpPr>
              <p:nvPr/>
            </p:nvGrpSpPr>
            <p:grpSpPr bwMode="auto">
              <a:xfrm rot="1484200">
                <a:off x="528" y="1271"/>
                <a:ext cx="1076" cy="1143"/>
                <a:chOff x="456" y="1247"/>
                <a:chExt cx="1076" cy="1143"/>
              </a:xfrm>
            </p:grpSpPr>
            <p:sp>
              <p:nvSpPr>
                <p:cNvPr id="146447" name="Freeform 15"/>
                <p:cNvSpPr>
                  <a:spLocks/>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solidFill>
                  <a:schemeClr val="bg2"/>
                </a:solidFill>
                <a:ln w="9525">
                  <a:solidFill>
                    <a:schemeClr val="hlink"/>
                  </a:solidFill>
                  <a:round/>
                  <a:headEnd/>
                  <a:tailEnd/>
                </a:ln>
              </p:spPr>
              <p:txBody>
                <a:bodyPr/>
                <a:lstStyle/>
                <a:p>
                  <a:endParaRPr lang="zh-CN" altLang="en-US"/>
                </a:p>
              </p:txBody>
            </p:sp>
            <p:sp>
              <p:nvSpPr>
                <p:cNvPr id="146448" name="Freeform 16"/>
                <p:cNvSpPr>
                  <a:spLocks/>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solidFill>
                  <a:schemeClr val="bg2"/>
                </a:solidFill>
                <a:ln w="9525">
                  <a:solidFill>
                    <a:schemeClr val="hlink"/>
                  </a:solidFill>
                  <a:round/>
                  <a:headEnd/>
                  <a:tailEnd/>
                </a:ln>
              </p:spPr>
              <p:txBody>
                <a:bodyPr/>
                <a:lstStyle/>
                <a:p>
                  <a:endParaRPr lang="zh-CN" altLang="en-US"/>
                </a:p>
              </p:txBody>
            </p:sp>
            <p:sp>
              <p:nvSpPr>
                <p:cNvPr id="146449" name="Freeform 17"/>
                <p:cNvSpPr>
                  <a:spLocks/>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solidFill>
                  <a:schemeClr val="bg2"/>
                </a:solidFill>
                <a:ln w="9525">
                  <a:solidFill>
                    <a:schemeClr val="hlink"/>
                  </a:solidFill>
                  <a:round/>
                  <a:headEnd/>
                  <a:tailEnd/>
                </a:ln>
              </p:spPr>
              <p:txBody>
                <a:bodyPr/>
                <a:lstStyle/>
                <a:p>
                  <a:endParaRPr lang="zh-CN" altLang="en-US"/>
                </a:p>
              </p:txBody>
            </p:sp>
          </p:grpSp>
          <p:grpSp>
            <p:nvGrpSpPr>
              <p:cNvPr id="146450" name="Group 18"/>
              <p:cNvGrpSpPr>
                <a:grpSpLocks/>
              </p:cNvGrpSpPr>
              <p:nvPr/>
            </p:nvGrpSpPr>
            <p:grpSpPr bwMode="auto">
              <a:xfrm rot="1484200">
                <a:off x="520" y="1247"/>
                <a:ext cx="1076" cy="1143"/>
                <a:chOff x="456" y="1247"/>
                <a:chExt cx="1076" cy="1143"/>
              </a:xfrm>
            </p:grpSpPr>
            <p:sp>
              <p:nvSpPr>
                <p:cNvPr id="146451" name="Freeform 19"/>
                <p:cNvSpPr>
                  <a:spLocks/>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noFill/>
                <a:ln w="9525">
                  <a:solidFill>
                    <a:schemeClr val="hlink"/>
                  </a:solidFill>
                  <a:round/>
                  <a:headEnd/>
                  <a:tailEnd/>
                </a:ln>
              </p:spPr>
              <p:txBody>
                <a:bodyPr/>
                <a:lstStyle/>
                <a:p>
                  <a:endParaRPr lang="zh-CN" altLang="en-US"/>
                </a:p>
              </p:txBody>
            </p:sp>
            <p:sp>
              <p:nvSpPr>
                <p:cNvPr id="146452" name="Freeform 20"/>
                <p:cNvSpPr>
                  <a:spLocks/>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noFill/>
                <a:ln w="9525">
                  <a:solidFill>
                    <a:schemeClr val="hlink"/>
                  </a:solidFill>
                  <a:round/>
                  <a:headEnd/>
                  <a:tailEnd/>
                </a:ln>
              </p:spPr>
              <p:txBody>
                <a:bodyPr/>
                <a:lstStyle/>
                <a:p>
                  <a:endParaRPr lang="zh-CN" altLang="en-US"/>
                </a:p>
              </p:txBody>
            </p:sp>
            <p:sp>
              <p:nvSpPr>
                <p:cNvPr id="146453" name="Freeform 21"/>
                <p:cNvSpPr>
                  <a:spLocks/>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noFill/>
                <a:ln w="9525">
                  <a:solidFill>
                    <a:schemeClr val="hlink"/>
                  </a:solidFill>
                  <a:round/>
                  <a:headEnd/>
                  <a:tailEnd/>
                </a:ln>
              </p:spPr>
              <p:txBody>
                <a:bodyPr/>
                <a:lstStyle/>
                <a:p>
                  <a:endParaRPr lang="zh-CN" altLang="en-US"/>
                </a:p>
              </p:txBody>
            </p:sp>
          </p:grpSp>
        </p:grpSp>
      </p:grpSp>
      <p:grpSp>
        <p:nvGrpSpPr>
          <p:cNvPr id="146454" name="Group 22"/>
          <p:cNvGrpSpPr>
            <a:grpSpLocks/>
          </p:cNvGrpSpPr>
          <p:nvPr/>
        </p:nvGrpSpPr>
        <p:grpSpPr bwMode="auto">
          <a:xfrm>
            <a:off x="5791200" y="3240088"/>
            <a:ext cx="2967038" cy="1428750"/>
            <a:chOff x="3519" y="1566"/>
            <a:chExt cx="1869" cy="900"/>
          </a:xfrm>
        </p:grpSpPr>
        <p:sp>
          <p:nvSpPr>
            <p:cNvPr id="146455" name="Text Box 23"/>
            <p:cNvSpPr txBox="1">
              <a:spLocks noChangeArrowheads="1"/>
            </p:cNvSpPr>
            <p:nvPr/>
          </p:nvSpPr>
          <p:spPr bwMode="auto">
            <a:xfrm>
              <a:off x="4484" y="1728"/>
              <a:ext cx="904"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zh-CN" sz="1800" b="1"/>
                <a:t>Course </a:t>
              </a:r>
            </a:p>
            <a:p>
              <a:r>
                <a:rPr lang="en-US" altLang="zh-CN" sz="1800" b="1"/>
                <a:t>Catalog </a:t>
              </a:r>
            </a:p>
            <a:p>
              <a:r>
                <a:rPr lang="en-US" altLang="zh-CN" sz="1800" b="1"/>
                <a:t>System</a:t>
              </a:r>
            </a:p>
          </p:txBody>
        </p:sp>
        <p:grpSp>
          <p:nvGrpSpPr>
            <p:cNvPr id="146456" name="Group 24"/>
            <p:cNvGrpSpPr>
              <a:grpSpLocks/>
            </p:cNvGrpSpPr>
            <p:nvPr/>
          </p:nvGrpSpPr>
          <p:grpSpPr bwMode="auto">
            <a:xfrm>
              <a:off x="3519" y="1566"/>
              <a:ext cx="895" cy="900"/>
              <a:chOff x="3667" y="1550"/>
              <a:chExt cx="895" cy="900"/>
            </a:xfrm>
          </p:grpSpPr>
          <p:sp>
            <p:nvSpPr>
              <p:cNvPr id="146457" name="Freeform 25"/>
              <p:cNvSpPr>
                <a:spLocks/>
              </p:cNvSpPr>
              <p:nvPr/>
            </p:nvSpPr>
            <p:spPr bwMode="auto">
              <a:xfrm rot="343427">
                <a:off x="3675" y="1574"/>
                <a:ext cx="717" cy="876"/>
              </a:xfrm>
              <a:custGeom>
                <a:avLst/>
                <a:gdLst>
                  <a:gd name="T0" fmla="*/ 341 w 405"/>
                  <a:gd name="T1" fmla="*/ 145 h 495"/>
                  <a:gd name="T2" fmla="*/ 324 w 405"/>
                  <a:gd name="T3" fmla="*/ 125 h 495"/>
                  <a:gd name="T4" fmla="*/ 329 w 405"/>
                  <a:gd name="T5" fmla="*/ 104 h 495"/>
                  <a:gd name="T6" fmla="*/ 352 w 405"/>
                  <a:gd name="T7" fmla="*/ 82 h 495"/>
                  <a:gd name="T8" fmla="*/ 366 w 405"/>
                  <a:gd name="T9" fmla="*/ 54 h 495"/>
                  <a:gd name="T10" fmla="*/ 361 w 405"/>
                  <a:gd name="T11" fmla="*/ 34 h 495"/>
                  <a:gd name="T12" fmla="*/ 352 w 405"/>
                  <a:gd name="T13" fmla="*/ 18 h 495"/>
                  <a:gd name="T14" fmla="*/ 322 w 405"/>
                  <a:gd name="T15" fmla="*/ 4 h 495"/>
                  <a:gd name="T16" fmla="*/ 293 w 405"/>
                  <a:gd name="T17" fmla="*/ 0 h 495"/>
                  <a:gd name="T18" fmla="*/ 265 w 405"/>
                  <a:gd name="T19" fmla="*/ 14 h 495"/>
                  <a:gd name="T20" fmla="*/ 255 w 405"/>
                  <a:gd name="T21" fmla="*/ 48 h 495"/>
                  <a:gd name="T22" fmla="*/ 257 w 405"/>
                  <a:gd name="T23" fmla="*/ 79 h 495"/>
                  <a:gd name="T24" fmla="*/ 241 w 405"/>
                  <a:gd name="T25" fmla="*/ 98 h 495"/>
                  <a:gd name="T26" fmla="*/ 221 w 405"/>
                  <a:gd name="T27" fmla="*/ 98 h 495"/>
                  <a:gd name="T28" fmla="*/ 63 w 405"/>
                  <a:gd name="T29" fmla="*/ 164 h 495"/>
                  <a:gd name="T30" fmla="*/ 69 w 405"/>
                  <a:gd name="T31" fmla="*/ 175 h 495"/>
                  <a:gd name="T32" fmla="*/ 82 w 405"/>
                  <a:gd name="T33" fmla="*/ 178 h 495"/>
                  <a:gd name="T34" fmla="*/ 122 w 405"/>
                  <a:gd name="T35" fmla="*/ 173 h 495"/>
                  <a:gd name="T36" fmla="*/ 152 w 405"/>
                  <a:gd name="T37" fmla="*/ 178 h 495"/>
                  <a:gd name="T38" fmla="*/ 169 w 405"/>
                  <a:gd name="T39" fmla="*/ 193 h 495"/>
                  <a:gd name="T40" fmla="*/ 172 w 405"/>
                  <a:gd name="T41" fmla="*/ 217 h 495"/>
                  <a:gd name="T42" fmla="*/ 160 w 405"/>
                  <a:gd name="T43" fmla="*/ 250 h 495"/>
                  <a:gd name="T44" fmla="*/ 143 w 405"/>
                  <a:gd name="T45" fmla="*/ 265 h 495"/>
                  <a:gd name="T46" fmla="*/ 122 w 405"/>
                  <a:gd name="T47" fmla="*/ 272 h 495"/>
                  <a:gd name="T48" fmla="*/ 99 w 405"/>
                  <a:gd name="T49" fmla="*/ 262 h 495"/>
                  <a:gd name="T50" fmla="*/ 80 w 405"/>
                  <a:gd name="T51" fmla="*/ 248 h 495"/>
                  <a:gd name="T52" fmla="*/ 61 w 405"/>
                  <a:gd name="T53" fmla="*/ 248 h 495"/>
                  <a:gd name="T54" fmla="*/ 52 w 405"/>
                  <a:gd name="T55" fmla="*/ 261 h 495"/>
                  <a:gd name="T56" fmla="*/ 104 w 405"/>
                  <a:gd name="T57" fmla="*/ 429 h 495"/>
                  <a:gd name="T58" fmla="*/ 118 w 405"/>
                  <a:gd name="T59" fmla="*/ 426 h 495"/>
                  <a:gd name="T60" fmla="*/ 127 w 405"/>
                  <a:gd name="T61" fmla="*/ 414 h 495"/>
                  <a:gd name="T62" fmla="*/ 125 w 405"/>
                  <a:gd name="T63" fmla="*/ 392 h 495"/>
                  <a:gd name="T64" fmla="*/ 124 w 405"/>
                  <a:gd name="T65" fmla="*/ 368 h 495"/>
                  <a:gd name="T66" fmla="*/ 138 w 405"/>
                  <a:gd name="T67" fmla="*/ 345 h 495"/>
                  <a:gd name="T68" fmla="*/ 160 w 405"/>
                  <a:gd name="T69" fmla="*/ 339 h 495"/>
                  <a:gd name="T70" fmla="*/ 193 w 405"/>
                  <a:gd name="T71" fmla="*/ 343 h 495"/>
                  <a:gd name="T72" fmla="*/ 216 w 405"/>
                  <a:gd name="T73" fmla="*/ 359 h 495"/>
                  <a:gd name="T74" fmla="*/ 227 w 405"/>
                  <a:gd name="T75" fmla="*/ 381 h 495"/>
                  <a:gd name="T76" fmla="*/ 219 w 405"/>
                  <a:gd name="T77" fmla="*/ 406 h 495"/>
                  <a:gd name="T78" fmla="*/ 194 w 405"/>
                  <a:gd name="T79" fmla="*/ 426 h 495"/>
                  <a:gd name="T80" fmla="*/ 188 w 405"/>
                  <a:gd name="T81" fmla="*/ 440 h 495"/>
                  <a:gd name="T82" fmla="*/ 191 w 405"/>
                  <a:gd name="T83" fmla="*/ 456 h 495"/>
                  <a:gd name="T84" fmla="*/ 269 w 405"/>
                  <a:gd name="T85"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solidFill>
                <a:schemeClr val="bg2"/>
              </a:solidFill>
              <a:ln w="9525">
                <a:solidFill>
                  <a:schemeClr val="hlink"/>
                </a:solidFill>
                <a:round/>
                <a:headEnd/>
                <a:tailEnd/>
              </a:ln>
            </p:spPr>
            <p:txBody>
              <a:bodyPr/>
              <a:lstStyle/>
              <a:p>
                <a:endParaRPr lang="zh-CN" altLang="en-US"/>
              </a:p>
            </p:txBody>
          </p:sp>
          <p:sp>
            <p:nvSpPr>
              <p:cNvPr id="146458" name="Freeform 26"/>
              <p:cNvSpPr>
                <a:spLocks/>
              </p:cNvSpPr>
              <p:nvPr/>
            </p:nvSpPr>
            <p:spPr bwMode="auto">
              <a:xfrm rot="343427">
                <a:off x="3667" y="1550"/>
                <a:ext cx="717" cy="876"/>
              </a:xfrm>
              <a:custGeom>
                <a:avLst/>
                <a:gdLst>
                  <a:gd name="T0" fmla="*/ 341 w 405"/>
                  <a:gd name="T1" fmla="*/ 145 h 495"/>
                  <a:gd name="T2" fmla="*/ 324 w 405"/>
                  <a:gd name="T3" fmla="*/ 125 h 495"/>
                  <a:gd name="T4" fmla="*/ 329 w 405"/>
                  <a:gd name="T5" fmla="*/ 104 h 495"/>
                  <a:gd name="T6" fmla="*/ 352 w 405"/>
                  <a:gd name="T7" fmla="*/ 82 h 495"/>
                  <a:gd name="T8" fmla="*/ 366 w 405"/>
                  <a:gd name="T9" fmla="*/ 54 h 495"/>
                  <a:gd name="T10" fmla="*/ 361 w 405"/>
                  <a:gd name="T11" fmla="*/ 34 h 495"/>
                  <a:gd name="T12" fmla="*/ 352 w 405"/>
                  <a:gd name="T13" fmla="*/ 18 h 495"/>
                  <a:gd name="T14" fmla="*/ 322 w 405"/>
                  <a:gd name="T15" fmla="*/ 4 h 495"/>
                  <a:gd name="T16" fmla="*/ 293 w 405"/>
                  <a:gd name="T17" fmla="*/ 0 h 495"/>
                  <a:gd name="T18" fmla="*/ 265 w 405"/>
                  <a:gd name="T19" fmla="*/ 14 h 495"/>
                  <a:gd name="T20" fmla="*/ 255 w 405"/>
                  <a:gd name="T21" fmla="*/ 48 h 495"/>
                  <a:gd name="T22" fmla="*/ 257 w 405"/>
                  <a:gd name="T23" fmla="*/ 79 h 495"/>
                  <a:gd name="T24" fmla="*/ 241 w 405"/>
                  <a:gd name="T25" fmla="*/ 98 h 495"/>
                  <a:gd name="T26" fmla="*/ 221 w 405"/>
                  <a:gd name="T27" fmla="*/ 98 h 495"/>
                  <a:gd name="T28" fmla="*/ 63 w 405"/>
                  <a:gd name="T29" fmla="*/ 164 h 495"/>
                  <a:gd name="T30" fmla="*/ 69 w 405"/>
                  <a:gd name="T31" fmla="*/ 175 h 495"/>
                  <a:gd name="T32" fmla="*/ 82 w 405"/>
                  <a:gd name="T33" fmla="*/ 178 h 495"/>
                  <a:gd name="T34" fmla="*/ 122 w 405"/>
                  <a:gd name="T35" fmla="*/ 173 h 495"/>
                  <a:gd name="T36" fmla="*/ 152 w 405"/>
                  <a:gd name="T37" fmla="*/ 178 h 495"/>
                  <a:gd name="T38" fmla="*/ 169 w 405"/>
                  <a:gd name="T39" fmla="*/ 193 h 495"/>
                  <a:gd name="T40" fmla="*/ 172 w 405"/>
                  <a:gd name="T41" fmla="*/ 217 h 495"/>
                  <a:gd name="T42" fmla="*/ 160 w 405"/>
                  <a:gd name="T43" fmla="*/ 250 h 495"/>
                  <a:gd name="T44" fmla="*/ 143 w 405"/>
                  <a:gd name="T45" fmla="*/ 265 h 495"/>
                  <a:gd name="T46" fmla="*/ 122 w 405"/>
                  <a:gd name="T47" fmla="*/ 272 h 495"/>
                  <a:gd name="T48" fmla="*/ 99 w 405"/>
                  <a:gd name="T49" fmla="*/ 262 h 495"/>
                  <a:gd name="T50" fmla="*/ 80 w 405"/>
                  <a:gd name="T51" fmla="*/ 248 h 495"/>
                  <a:gd name="T52" fmla="*/ 61 w 405"/>
                  <a:gd name="T53" fmla="*/ 248 h 495"/>
                  <a:gd name="T54" fmla="*/ 52 w 405"/>
                  <a:gd name="T55" fmla="*/ 261 h 495"/>
                  <a:gd name="T56" fmla="*/ 104 w 405"/>
                  <a:gd name="T57" fmla="*/ 429 h 495"/>
                  <a:gd name="T58" fmla="*/ 118 w 405"/>
                  <a:gd name="T59" fmla="*/ 426 h 495"/>
                  <a:gd name="T60" fmla="*/ 127 w 405"/>
                  <a:gd name="T61" fmla="*/ 414 h 495"/>
                  <a:gd name="T62" fmla="*/ 125 w 405"/>
                  <a:gd name="T63" fmla="*/ 392 h 495"/>
                  <a:gd name="T64" fmla="*/ 124 w 405"/>
                  <a:gd name="T65" fmla="*/ 368 h 495"/>
                  <a:gd name="T66" fmla="*/ 138 w 405"/>
                  <a:gd name="T67" fmla="*/ 345 h 495"/>
                  <a:gd name="T68" fmla="*/ 160 w 405"/>
                  <a:gd name="T69" fmla="*/ 339 h 495"/>
                  <a:gd name="T70" fmla="*/ 193 w 405"/>
                  <a:gd name="T71" fmla="*/ 343 h 495"/>
                  <a:gd name="T72" fmla="*/ 216 w 405"/>
                  <a:gd name="T73" fmla="*/ 359 h 495"/>
                  <a:gd name="T74" fmla="*/ 227 w 405"/>
                  <a:gd name="T75" fmla="*/ 381 h 495"/>
                  <a:gd name="T76" fmla="*/ 219 w 405"/>
                  <a:gd name="T77" fmla="*/ 406 h 495"/>
                  <a:gd name="T78" fmla="*/ 194 w 405"/>
                  <a:gd name="T79" fmla="*/ 426 h 495"/>
                  <a:gd name="T80" fmla="*/ 188 w 405"/>
                  <a:gd name="T81" fmla="*/ 440 h 495"/>
                  <a:gd name="T82" fmla="*/ 191 w 405"/>
                  <a:gd name="T83" fmla="*/ 456 h 495"/>
                  <a:gd name="T84" fmla="*/ 269 w 405"/>
                  <a:gd name="T85"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noFill/>
              <a:ln w="9525">
                <a:solidFill>
                  <a:schemeClr val="hlink"/>
                </a:solidFill>
                <a:round/>
                <a:headEnd/>
                <a:tailEnd/>
              </a:ln>
            </p:spPr>
            <p:txBody>
              <a:bodyPr/>
              <a:lstStyle/>
              <a:p>
                <a:endParaRPr lang="zh-CN" altLang="en-US"/>
              </a:p>
            </p:txBody>
          </p:sp>
          <p:grpSp>
            <p:nvGrpSpPr>
              <p:cNvPr id="146459" name="Group 27"/>
              <p:cNvGrpSpPr>
                <a:grpSpLocks/>
              </p:cNvGrpSpPr>
              <p:nvPr/>
            </p:nvGrpSpPr>
            <p:grpSpPr bwMode="auto">
              <a:xfrm>
                <a:off x="3991" y="1914"/>
                <a:ext cx="571" cy="410"/>
                <a:chOff x="3335" y="1596"/>
                <a:chExt cx="955" cy="687"/>
              </a:xfrm>
            </p:grpSpPr>
            <p:sp>
              <p:nvSpPr>
                <p:cNvPr id="146460" name="Freeform 28"/>
                <p:cNvSpPr>
                  <a:spLocks/>
                </p:cNvSpPr>
                <p:nvPr/>
              </p:nvSpPr>
              <p:spPr bwMode="auto">
                <a:xfrm>
                  <a:off x="3362" y="1690"/>
                  <a:ext cx="899" cy="589"/>
                </a:xfrm>
                <a:custGeom>
                  <a:avLst/>
                  <a:gdLst>
                    <a:gd name="T0" fmla="*/ 658 w 1799"/>
                    <a:gd name="T1" fmla="*/ 2 h 1178"/>
                    <a:gd name="T2" fmla="*/ 665 w 1799"/>
                    <a:gd name="T3" fmla="*/ 2 h 1178"/>
                    <a:gd name="T4" fmla="*/ 688 w 1799"/>
                    <a:gd name="T5" fmla="*/ 0 h 1178"/>
                    <a:gd name="T6" fmla="*/ 709 w 1799"/>
                    <a:gd name="T7" fmla="*/ 2 h 1178"/>
                    <a:gd name="T8" fmla="*/ 732 w 1799"/>
                    <a:gd name="T9" fmla="*/ 2 h 1178"/>
                    <a:gd name="T10" fmla="*/ 755 w 1799"/>
                    <a:gd name="T11" fmla="*/ 7 h 1178"/>
                    <a:gd name="T12" fmla="*/ 776 w 1799"/>
                    <a:gd name="T13" fmla="*/ 10 h 1178"/>
                    <a:gd name="T14" fmla="*/ 799 w 1799"/>
                    <a:gd name="T15" fmla="*/ 15 h 1178"/>
                    <a:gd name="T16" fmla="*/ 822 w 1799"/>
                    <a:gd name="T17" fmla="*/ 21 h 1178"/>
                    <a:gd name="T18" fmla="*/ 840 w 1799"/>
                    <a:gd name="T19" fmla="*/ 26 h 1178"/>
                    <a:gd name="T20" fmla="*/ 864 w 1799"/>
                    <a:gd name="T21" fmla="*/ 36 h 1178"/>
                    <a:gd name="T22" fmla="*/ 882 w 1799"/>
                    <a:gd name="T23" fmla="*/ 46 h 1178"/>
                    <a:gd name="T24" fmla="*/ 902 w 1799"/>
                    <a:gd name="T25" fmla="*/ 36 h 1178"/>
                    <a:gd name="T26" fmla="*/ 921 w 1799"/>
                    <a:gd name="T27" fmla="*/ 26 h 1178"/>
                    <a:gd name="T28" fmla="*/ 944 w 1799"/>
                    <a:gd name="T29" fmla="*/ 21 h 1178"/>
                    <a:gd name="T30" fmla="*/ 966 w 1799"/>
                    <a:gd name="T31" fmla="*/ 15 h 1178"/>
                    <a:gd name="T32" fmla="*/ 987 w 1799"/>
                    <a:gd name="T33" fmla="*/ 10 h 1178"/>
                    <a:gd name="T34" fmla="*/ 1010 w 1799"/>
                    <a:gd name="T35" fmla="*/ 7 h 1178"/>
                    <a:gd name="T36" fmla="*/ 1033 w 1799"/>
                    <a:gd name="T37" fmla="*/ 2 h 1178"/>
                    <a:gd name="T38" fmla="*/ 1054 w 1799"/>
                    <a:gd name="T39" fmla="*/ 2 h 1178"/>
                    <a:gd name="T40" fmla="*/ 1077 w 1799"/>
                    <a:gd name="T41" fmla="*/ 0 h 1178"/>
                    <a:gd name="T42" fmla="*/ 1100 w 1799"/>
                    <a:gd name="T43" fmla="*/ 2 h 1178"/>
                    <a:gd name="T44" fmla="*/ 1106 w 1799"/>
                    <a:gd name="T45" fmla="*/ 2 h 1178"/>
                    <a:gd name="T46" fmla="*/ 1106 w 1799"/>
                    <a:gd name="T47" fmla="*/ 0 h 1178"/>
                    <a:gd name="T48" fmla="*/ 1799 w 1799"/>
                    <a:gd name="T49" fmla="*/ 0 h 1178"/>
                    <a:gd name="T50" fmla="*/ 1799 w 1799"/>
                    <a:gd name="T51" fmla="*/ 615 h 1178"/>
                    <a:gd name="T52" fmla="*/ 1784 w 1799"/>
                    <a:gd name="T53" fmla="*/ 830 h 1178"/>
                    <a:gd name="T54" fmla="*/ 1756 w 1799"/>
                    <a:gd name="T55" fmla="*/ 1102 h 1178"/>
                    <a:gd name="T56" fmla="*/ 1686 w 1799"/>
                    <a:gd name="T57" fmla="*/ 1107 h 1178"/>
                    <a:gd name="T58" fmla="*/ 1608 w 1799"/>
                    <a:gd name="T59" fmla="*/ 1114 h 1178"/>
                    <a:gd name="T60" fmla="*/ 1529 w 1799"/>
                    <a:gd name="T61" fmla="*/ 1119 h 1178"/>
                    <a:gd name="T62" fmla="*/ 1452 w 1799"/>
                    <a:gd name="T63" fmla="*/ 1120 h 1178"/>
                    <a:gd name="T64" fmla="*/ 1296 w 1799"/>
                    <a:gd name="T65" fmla="*/ 1120 h 1178"/>
                    <a:gd name="T66" fmla="*/ 1219 w 1799"/>
                    <a:gd name="T67" fmla="*/ 1117 h 1178"/>
                    <a:gd name="T68" fmla="*/ 1171 w 1799"/>
                    <a:gd name="T69" fmla="*/ 1117 h 1178"/>
                    <a:gd name="T70" fmla="*/ 1126 w 1799"/>
                    <a:gd name="T71" fmla="*/ 1120 h 1178"/>
                    <a:gd name="T72" fmla="*/ 1082 w 1799"/>
                    <a:gd name="T73" fmla="*/ 1127 h 1178"/>
                    <a:gd name="T74" fmla="*/ 1036 w 1799"/>
                    <a:gd name="T75" fmla="*/ 1134 h 1178"/>
                    <a:gd name="T76" fmla="*/ 990 w 1799"/>
                    <a:gd name="T77" fmla="*/ 1143 h 1178"/>
                    <a:gd name="T78" fmla="*/ 948 w 1799"/>
                    <a:gd name="T79" fmla="*/ 1155 h 1178"/>
                    <a:gd name="T80" fmla="*/ 902 w 1799"/>
                    <a:gd name="T81" fmla="*/ 1168 h 1178"/>
                    <a:gd name="T82" fmla="*/ 882 w 1799"/>
                    <a:gd name="T83" fmla="*/ 1178 h 1178"/>
                    <a:gd name="T84" fmla="*/ 864 w 1799"/>
                    <a:gd name="T85" fmla="*/ 1168 h 1178"/>
                    <a:gd name="T86" fmla="*/ 846 w 1799"/>
                    <a:gd name="T87" fmla="*/ 1160 h 1178"/>
                    <a:gd name="T88" fmla="*/ 827 w 1799"/>
                    <a:gd name="T89" fmla="*/ 1152 h 1178"/>
                    <a:gd name="T90" fmla="*/ 809 w 1799"/>
                    <a:gd name="T91" fmla="*/ 1145 h 1178"/>
                    <a:gd name="T92" fmla="*/ 791 w 1799"/>
                    <a:gd name="T93" fmla="*/ 1140 h 1178"/>
                    <a:gd name="T94" fmla="*/ 771 w 1799"/>
                    <a:gd name="T95" fmla="*/ 1132 h 1178"/>
                    <a:gd name="T96" fmla="*/ 752 w 1799"/>
                    <a:gd name="T97" fmla="*/ 1130 h 1178"/>
                    <a:gd name="T98" fmla="*/ 732 w 1799"/>
                    <a:gd name="T99" fmla="*/ 1127 h 1178"/>
                    <a:gd name="T100" fmla="*/ 712 w 1799"/>
                    <a:gd name="T101" fmla="*/ 1122 h 1178"/>
                    <a:gd name="T102" fmla="*/ 0 w 1799"/>
                    <a:gd name="T103" fmla="*/ 1122 h 1178"/>
                    <a:gd name="T104" fmla="*/ 0 w 1799"/>
                    <a:gd name="T105" fmla="*/ 0 h 1178"/>
                    <a:gd name="T106" fmla="*/ 663 w 1799"/>
                    <a:gd name="T107" fmla="*/ 2 h 1178"/>
                    <a:gd name="T108" fmla="*/ 658 w 1799"/>
                    <a:gd name="T109" fmla="*/ 2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1" name="Freeform 29"/>
                <p:cNvSpPr>
                  <a:spLocks/>
                </p:cNvSpPr>
                <p:nvPr/>
              </p:nvSpPr>
              <p:spPr bwMode="auto">
                <a:xfrm>
                  <a:off x="3362" y="1690"/>
                  <a:ext cx="899" cy="589"/>
                </a:xfrm>
                <a:custGeom>
                  <a:avLst/>
                  <a:gdLst>
                    <a:gd name="T0" fmla="*/ 658 w 1799"/>
                    <a:gd name="T1" fmla="*/ 2 h 1178"/>
                    <a:gd name="T2" fmla="*/ 665 w 1799"/>
                    <a:gd name="T3" fmla="*/ 2 h 1178"/>
                    <a:gd name="T4" fmla="*/ 688 w 1799"/>
                    <a:gd name="T5" fmla="*/ 0 h 1178"/>
                    <a:gd name="T6" fmla="*/ 709 w 1799"/>
                    <a:gd name="T7" fmla="*/ 2 h 1178"/>
                    <a:gd name="T8" fmla="*/ 732 w 1799"/>
                    <a:gd name="T9" fmla="*/ 2 h 1178"/>
                    <a:gd name="T10" fmla="*/ 755 w 1799"/>
                    <a:gd name="T11" fmla="*/ 7 h 1178"/>
                    <a:gd name="T12" fmla="*/ 776 w 1799"/>
                    <a:gd name="T13" fmla="*/ 10 h 1178"/>
                    <a:gd name="T14" fmla="*/ 799 w 1799"/>
                    <a:gd name="T15" fmla="*/ 15 h 1178"/>
                    <a:gd name="T16" fmla="*/ 822 w 1799"/>
                    <a:gd name="T17" fmla="*/ 21 h 1178"/>
                    <a:gd name="T18" fmla="*/ 840 w 1799"/>
                    <a:gd name="T19" fmla="*/ 26 h 1178"/>
                    <a:gd name="T20" fmla="*/ 864 w 1799"/>
                    <a:gd name="T21" fmla="*/ 36 h 1178"/>
                    <a:gd name="T22" fmla="*/ 882 w 1799"/>
                    <a:gd name="T23" fmla="*/ 46 h 1178"/>
                    <a:gd name="T24" fmla="*/ 902 w 1799"/>
                    <a:gd name="T25" fmla="*/ 36 h 1178"/>
                    <a:gd name="T26" fmla="*/ 921 w 1799"/>
                    <a:gd name="T27" fmla="*/ 26 h 1178"/>
                    <a:gd name="T28" fmla="*/ 944 w 1799"/>
                    <a:gd name="T29" fmla="*/ 21 h 1178"/>
                    <a:gd name="T30" fmla="*/ 966 w 1799"/>
                    <a:gd name="T31" fmla="*/ 15 h 1178"/>
                    <a:gd name="T32" fmla="*/ 987 w 1799"/>
                    <a:gd name="T33" fmla="*/ 10 h 1178"/>
                    <a:gd name="T34" fmla="*/ 1010 w 1799"/>
                    <a:gd name="T35" fmla="*/ 7 h 1178"/>
                    <a:gd name="T36" fmla="*/ 1033 w 1799"/>
                    <a:gd name="T37" fmla="*/ 2 h 1178"/>
                    <a:gd name="T38" fmla="*/ 1054 w 1799"/>
                    <a:gd name="T39" fmla="*/ 2 h 1178"/>
                    <a:gd name="T40" fmla="*/ 1077 w 1799"/>
                    <a:gd name="T41" fmla="*/ 0 h 1178"/>
                    <a:gd name="T42" fmla="*/ 1100 w 1799"/>
                    <a:gd name="T43" fmla="*/ 2 h 1178"/>
                    <a:gd name="T44" fmla="*/ 1106 w 1799"/>
                    <a:gd name="T45" fmla="*/ 2 h 1178"/>
                    <a:gd name="T46" fmla="*/ 1106 w 1799"/>
                    <a:gd name="T47" fmla="*/ 0 h 1178"/>
                    <a:gd name="T48" fmla="*/ 1799 w 1799"/>
                    <a:gd name="T49" fmla="*/ 0 h 1178"/>
                    <a:gd name="T50" fmla="*/ 1799 w 1799"/>
                    <a:gd name="T51" fmla="*/ 615 h 1178"/>
                    <a:gd name="T52" fmla="*/ 1784 w 1799"/>
                    <a:gd name="T53" fmla="*/ 830 h 1178"/>
                    <a:gd name="T54" fmla="*/ 1756 w 1799"/>
                    <a:gd name="T55" fmla="*/ 1102 h 1178"/>
                    <a:gd name="T56" fmla="*/ 1686 w 1799"/>
                    <a:gd name="T57" fmla="*/ 1107 h 1178"/>
                    <a:gd name="T58" fmla="*/ 1608 w 1799"/>
                    <a:gd name="T59" fmla="*/ 1114 h 1178"/>
                    <a:gd name="T60" fmla="*/ 1529 w 1799"/>
                    <a:gd name="T61" fmla="*/ 1119 h 1178"/>
                    <a:gd name="T62" fmla="*/ 1452 w 1799"/>
                    <a:gd name="T63" fmla="*/ 1120 h 1178"/>
                    <a:gd name="T64" fmla="*/ 1296 w 1799"/>
                    <a:gd name="T65" fmla="*/ 1120 h 1178"/>
                    <a:gd name="T66" fmla="*/ 1219 w 1799"/>
                    <a:gd name="T67" fmla="*/ 1117 h 1178"/>
                    <a:gd name="T68" fmla="*/ 1171 w 1799"/>
                    <a:gd name="T69" fmla="*/ 1117 h 1178"/>
                    <a:gd name="T70" fmla="*/ 1126 w 1799"/>
                    <a:gd name="T71" fmla="*/ 1120 h 1178"/>
                    <a:gd name="T72" fmla="*/ 1082 w 1799"/>
                    <a:gd name="T73" fmla="*/ 1127 h 1178"/>
                    <a:gd name="T74" fmla="*/ 1036 w 1799"/>
                    <a:gd name="T75" fmla="*/ 1134 h 1178"/>
                    <a:gd name="T76" fmla="*/ 990 w 1799"/>
                    <a:gd name="T77" fmla="*/ 1143 h 1178"/>
                    <a:gd name="T78" fmla="*/ 948 w 1799"/>
                    <a:gd name="T79" fmla="*/ 1155 h 1178"/>
                    <a:gd name="T80" fmla="*/ 902 w 1799"/>
                    <a:gd name="T81" fmla="*/ 1168 h 1178"/>
                    <a:gd name="T82" fmla="*/ 882 w 1799"/>
                    <a:gd name="T83" fmla="*/ 1178 h 1178"/>
                    <a:gd name="T84" fmla="*/ 864 w 1799"/>
                    <a:gd name="T85" fmla="*/ 1168 h 1178"/>
                    <a:gd name="T86" fmla="*/ 846 w 1799"/>
                    <a:gd name="T87" fmla="*/ 1160 h 1178"/>
                    <a:gd name="T88" fmla="*/ 827 w 1799"/>
                    <a:gd name="T89" fmla="*/ 1152 h 1178"/>
                    <a:gd name="T90" fmla="*/ 809 w 1799"/>
                    <a:gd name="T91" fmla="*/ 1145 h 1178"/>
                    <a:gd name="T92" fmla="*/ 791 w 1799"/>
                    <a:gd name="T93" fmla="*/ 1140 h 1178"/>
                    <a:gd name="T94" fmla="*/ 771 w 1799"/>
                    <a:gd name="T95" fmla="*/ 1132 h 1178"/>
                    <a:gd name="T96" fmla="*/ 752 w 1799"/>
                    <a:gd name="T97" fmla="*/ 1130 h 1178"/>
                    <a:gd name="T98" fmla="*/ 732 w 1799"/>
                    <a:gd name="T99" fmla="*/ 1127 h 1178"/>
                    <a:gd name="T100" fmla="*/ 712 w 1799"/>
                    <a:gd name="T101" fmla="*/ 1122 h 1178"/>
                    <a:gd name="T102" fmla="*/ 0 w 1799"/>
                    <a:gd name="T103" fmla="*/ 1122 h 1178"/>
                    <a:gd name="T104" fmla="*/ 0 w 1799"/>
                    <a:gd name="T105" fmla="*/ 0 h 1178"/>
                    <a:gd name="T106" fmla="*/ 663 w 1799"/>
                    <a:gd name="T107" fmla="*/ 2 h 1178"/>
                    <a:gd name="T108" fmla="*/ 658 w 1799"/>
                    <a:gd name="T109" fmla="*/ 2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462" name="Freeform 30"/>
                <p:cNvSpPr>
                  <a:spLocks/>
                </p:cNvSpPr>
                <p:nvPr/>
              </p:nvSpPr>
              <p:spPr bwMode="auto">
                <a:xfrm>
                  <a:off x="3351" y="1702"/>
                  <a:ext cx="452" cy="577"/>
                </a:xfrm>
                <a:custGeom>
                  <a:avLst/>
                  <a:gdLst>
                    <a:gd name="T0" fmla="*/ 23 w 905"/>
                    <a:gd name="T1" fmla="*/ 1097 h 1153"/>
                    <a:gd name="T2" fmla="*/ 716 w 905"/>
                    <a:gd name="T3" fmla="*/ 1097 h 1153"/>
                    <a:gd name="T4" fmla="*/ 735 w 905"/>
                    <a:gd name="T5" fmla="*/ 1100 h 1153"/>
                    <a:gd name="T6" fmla="*/ 755 w 905"/>
                    <a:gd name="T7" fmla="*/ 1102 h 1153"/>
                    <a:gd name="T8" fmla="*/ 775 w 905"/>
                    <a:gd name="T9" fmla="*/ 1105 h 1153"/>
                    <a:gd name="T10" fmla="*/ 792 w 905"/>
                    <a:gd name="T11" fmla="*/ 1107 h 1153"/>
                    <a:gd name="T12" fmla="*/ 814 w 905"/>
                    <a:gd name="T13" fmla="*/ 1115 h 1153"/>
                    <a:gd name="T14" fmla="*/ 832 w 905"/>
                    <a:gd name="T15" fmla="*/ 1120 h 1153"/>
                    <a:gd name="T16" fmla="*/ 850 w 905"/>
                    <a:gd name="T17" fmla="*/ 1127 h 1153"/>
                    <a:gd name="T18" fmla="*/ 869 w 905"/>
                    <a:gd name="T19" fmla="*/ 1135 h 1153"/>
                    <a:gd name="T20" fmla="*/ 887 w 905"/>
                    <a:gd name="T21" fmla="*/ 1143 h 1153"/>
                    <a:gd name="T22" fmla="*/ 905 w 905"/>
                    <a:gd name="T23" fmla="*/ 1153 h 1153"/>
                    <a:gd name="T24" fmla="*/ 899 w 905"/>
                    <a:gd name="T25" fmla="*/ 1153 h 1153"/>
                    <a:gd name="T26" fmla="*/ 792 w 905"/>
                    <a:gd name="T27" fmla="*/ 1140 h 1153"/>
                    <a:gd name="T28" fmla="*/ 665 w 905"/>
                    <a:gd name="T29" fmla="*/ 1130 h 1153"/>
                    <a:gd name="T30" fmla="*/ 536 w 905"/>
                    <a:gd name="T31" fmla="*/ 1125 h 1153"/>
                    <a:gd name="T32" fmla="*/ 0 w 905"/>
                    <a:gd name="T33" fmla="*/ 1125 h 1153"/>
                    <a:gd name="T34" fmla="*/ 0 w 905"/>
                    <a:gd name="T35" fmla="*/ 0 h 1153"/>
                    <a:gd name="T36" fmla="*/ 23 w 905"/>
                    <a:gd name="T37" fmla="*/ 0 h 1153"/>
                    <a:gd name="T38" fmla="*/ 23 w 905"/>
                    <a:gd name="T39" fmla="*/ 1097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3" name="Freeform 31"/>
                <p:cNvSpPr>
                  <a:spLocks/>
                </p:cNvSpPr>
                <p:nvPr/>
              </p:nvSpPr>
              <p:spPr bwMode="auto">
                <a:xfrm>
                  <a:off x="3351" y="1702"/>
                  <a:ext cx="452" cy="577"/>
                </a:xfrm>
                <a:custGeom>
                  <a:avLst/>
                  <a:gdLst>
                    <a:gd name="T0" fmla="*/ 23 w 905"/>
                    <a:gd name="T1" fmla="*/ 1097 h 1153"/>
                    <a:gd name="T2" fmla="*/ 716 w 905"/>
                    <a:gd name="T3" fmla="*/ 1097 h 1153"/>
                    <a:gd name="T4" fmla="*/ 735 w 905"/>
                    <a:gd name="T5" fmla="*/ 1100 h 1153"/>
                    <a:gd name="T6" fmla="*/ 755 w 905"/>
                    <a:gd name="T7" fmla="*/ 1102 h 1153"/>
                    <a:gd name="T8" fmla="*/ 775 w 905"/>
                    <a:gd name="T9" fmla="*/ 1105 h 1153"/>
                    <a:gd name="T10" fmla="*/ 792 w 905"/>
                    <a:gd name="T11" fmla="*/ 1107 h 1153"/>
                    <a:gd name="T12" fmla="*/ 814 w 905"/>
                    <a:gd name="T13" fmla="*/ 1115 h 1153"/>
                    <a:gd name="T14" fmla="*/ 832 w 905"/>
                    <a:gd name="T15" fmla="*/ 1120 h 1153"/>
                    <a:gd name="T16" fmla="*/ 850 w 905"/>
                    <a:gd name="T17" fmla="*/ 1127 h 1153"/>
                    <a:gd name="T18" fmla="*/ 869 w 905"/>
                    <a:gd name="T19" fmla="*/ 1135 h 1153"/>
                    <a:gd name="T20" fmla="*/ 887 w 905"/>
                    <a:gd name="T21" fmla="*/ 1143 h 1153"/>
                    <a:gd name="T22" fmla="*/ 905 w 905"/>
                    <a:gd name="T23" fmla="*/ 1153 h 1153"/>
                    <a:gd name="T24" fmla="*/ 899 w 905"/>
                    <a:gd name="T25" fmla="*/ 1153 h 1153"/>
                    <a:gd name="T26" fmla="*/ 792 w 905"/>
                    <a:gd name="T27" fmla="*/ 1140 h 1153"/>
                    <a:gd name="T28" fmla="*/ 665 w 905"/>
                    <a:gd name="T29" fmla="*/ 1130 h 1153"/>
                    <a:gd name="T30" fmla="*/ 536 w 905"/>
                    <a:gd name="T31" fmla="*/ 1125 h 1153"/>
                    <a:gd name="T32" fmla="*/ 0 w 905"/>
                    <a:gd name="T33" fmla="*/ 1125 h 1153"/>
                    <a:gd name="T34" fmla="*/ 0 w 905"/>
                    <a:gd name="T35" fmla="*/ 0 h 1153"/>
                    <a:gd name="T36" fmla="*/ 23 w 905"/>
                    <a:gd name="T37" fmla="*/ 0 h 1153"/>
                    <a:gd name="T38" fmla="*/ 23 w 905"/>
                    <a:gd name="T39" fmla="*/ 1097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path>
                  </a:pathLst>
                </a:custGeom>
                <a:noFill/>
                <a:ln w="6350" cmpd="sng">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464" name="Freeform 32"/>
                <p:cNvSpPr>
                  <a:spLocks/>
                </p:cNvSpPr>
                <p:nvPr/>
              </p:nvSpPr>
              <p:spPr bwMode="auto">
                <a:xfrm>
                  <a:off x="3803" y="1700"/>
                  <a:ext cx="472" cy="579"/>
                </a:xfrm>
                <a:custGeom>
                  <a:avLst/>
                  <a:gdLst>
                    <a:gd name="T0" fmla="*/ 917 w 945"/>
                    <a:gd name="T1" fmla="*/ 595 h 1158"/>
                    <a:gd name="T2" fmla="*/ 902 w 945"/>
                    <a:gd name="T3" fmla="*/ 808 h 1158"/>
                    <a:gd name="T4" fmla="*/ 874 w 945"/>
                    <a:gd name="T5" fmla="*/ 1082 h 1158"/>
                    <a:gd name="T6" fmla="*/ 804 w 945"/>
                    <a:gd name="T7" fmla="*/ 1087 h 1158"/>
                    <a:gd name="T8" fmla="*/ 726 w 945"/>
                    <a:gd name="T9" fmla="*/ 1095 h 1158"/>
                    <a:gd name="T10" fmla="*/ 647 w 945"/>
                    <a:gd name="T11" fmla="*/ 1100 h 1158"/>
                    <a:gd name="T12" fmla="*/ 570 w 945"/>
                    <a:gd name="T13" fmla="*/ 1102 h 1158"/>
                    <a:gd name="T14" fmla="*/ 494 w 945"/>
                    <a:gd name="T15" fmla="*/ 1102 h 1158"/>
                    <a:gd name="T16" fmla="*/ 414 w 945"/>
                    <a:gd name="T17" fmla="*/ 1100 h 1158"/>
                    <a:gd name="T18" fmla="*/ 337 w 945"/>
                    <a:gd name="T19" fmla="*/ 1097 h 1158"/>
                    <a:gd name="T20" fmla="*/ 289 w 945"/>
                    <a:gd name="T21" fmla="*/ 1097 h 1158"/>
                    <a:gd name="T22" fmla="*/ 244 w 945"/>
                    <a:gd name="T23" fmla="*/ 1102 h 1158"/>
                    <a:gd name="T24" fmla="*/ 200 w 945"/>
                    <a:gd name="T25" fmla="*/ 1107 h 1158"/>
                    <a:gd name="T26" fmla="*/ 154 w 945"/>
                    <a:gd name="T27" fmla="*/ 1114 h 1158"/>
                    <a:gd name="T28" fmla="*/ 108 w 945"/>
                    <a:gd name="T29" fmla="*/ 1123 h 1158"/>
                    <a:gd name="T30" fmla="*/ 64 w 945"/>
                    <a:gd name="T31" fmla="*/ 1135 h 1158"/>
                    <a:gd name="T32" fmla="*/ 20 w 945"/>
                    <a:gd name="T33" fmla="*/ 1148 h 1158"/>
                    <a:gd name="T34" fmla="*/ 0 w 945"/>
                    <a:gd name="T35" fmla="*/ 1158 h 1158"/>
                    <a:gd name="T36" fmla="*/ 100 w 945"/>
                    <a:gd name="T37" fmla="*/ 1143 h 1158"/>
                    <a:gd name="T38" fmla="*/ 229 w 945"/>
                    <a:gd name="T39" fmla="*/ 1133 h 1158"/>
                    <a:gd name="T40" fmla="*/ 358 w 945"/>
                    <a:gd name="T41" fmla="*/ 1130 h 1158"/>
                    <a:gd name="T42" fmla="*/ 435 w 945"/>
                    <a:gd name="T43" fmla="*/ 1133 h 1158"/>
                    <a:gd name="T44" fmla="*/ 590 w 945"/>
                    <a:gd name="T45" fmla="*/ 1133 h 1158"/>
                    <a:gd name="T46" fmla="*/ 670 w 945"/>
                    <a:gd name="T47" fmla="*/ 1132 h 1158"/>
                    <a:gd name="T48" fmla="*/ 747 w 945"/>
                    <a:gd name="T49" fmla="*/ 1125 h 1158"/>
                    <a:gd name="T50" fmla="*/ 827 w 945"/>
                    <a:gd name="T51" fmla="*/ 1120 h 1158"/>
                    <a:gd name="T52" fmla="*/ 896 w 945"/>
                    <a:gd name="T53" fmla="*/ 1112 h 1158"/>
                    <a:gd name="T54" fmla="*/ 904 w 945"/>
                    <a:gd name="T55" fmla="*/ 1082 h 1158"/>
                    <a:gd name="T56" fmla="*/ 930 w 945"/>
                    <a:gd name="T57" fmla="*/ 810 h 1158"/>
                    <a:gd name="T58" fmla="*/ 945 w 945"/>
                    <a:gd name="T59" fmla="*/ 595 h 1158"/>
                    <a:gd name="T60" fmla="*/ 945 w 945"/>
                    <a:gd name="T61" fmla="*/ 5 h 1158"/>
                    <a:gd name="T62" fmla="*/ 915 w 945"/>
                    <a:gd name="T63" fmla="*/ 0 h 1158"/>
                    <a:gd name="T64" fmla="*/ 917 w 945"/>
                    <a:gd name="T65" fmla="*/ 595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5" name="Freeform 33"/>
                <p:cNvSpPr>
                  <a:spLocks/>
                </p:cNvSpPr>
                <p:nvPr/>
              </p:nvSpPr>
              <p:spPr bwMode="auto">
                <a:xfrm>
                  <a:off x="3803" y="1700"/>
                  <a:ext cx="472" cy="579"/>
                </a:xfrm>
                <a:custGeom>
                  <a:avLst/>
                  <a:gdLst>
                    <a:gd name="T0" fmla="*/ 917 w 945"/>
                    <a:gd name="T1" fmla="*/ 595 h 1158"/>
                    <a:gd name="T2" fmla="*/ 902 w 945"/>
                    <a:gd name="T3" fmla="*/ 808 h 1158"/>
                    <a:gd name="T4" fmla="*/ 874 w 945"/>
                    <a:gd name="T5" fmla="*/ 1082 h 1158"/>
                    <a:gd name="T6" fmla="*/ 804 w 945"/>
                    <a:gd name="T7" fmla="*/ 1087 h 1158"/>
                    <a:gd name="T8" fmla="*/ 726 w 945"/>
                    <a:gd name="T9" fmla="*/ 1095 h 1158"/>
                    <a:gd name="T10" fmla="*/ 647 w 945"/>
                    <a:gd name="T11" fmla="*/ 1100 h 1158"/>
                    <a:gd name="T12" fmla="*/ 570 w 945"/>
                    <a:gd name="T13" fmla="*/ 1102 h 1158"/>
                    <a:gd name="T14" fmla="*/ 494 w 945"/>
                    <a:gd name="T15" fmla="*/ 1102 h 1158"/>
                    <a:gd name="T16" fmla="*/ 414 w 945"/>
                    <a:gd name="T17" fmla="*/ 1100 h 1158"/>
                    <a:gd name="T18" fmla="*/ 337 w 945"/>
                    <a:gd name="T19" fmla="*/ 1097 h 1158"/>
                    <a:gd name="T20" fmla="*/ 289 w 945"/>
                    <a:gd name="T21" fmla="*/ 1097 h 1158"/>
                    <a:gd name="T22" fmla="*/ 244 w 945"/>
                    <a:gd name="T23" fmla="*/ 1102 h 1158"/>
                    <a:gd name="T24" fmla="*/ 200 w 945"/>
                    <a:gd name="T25" fmla="*/ 1107 h 1158"/>
                    <a:gd name="T26" fmla="*/ 154 w 945"/>
                    <a:gd name="T27" fmla="*/ 1114 h 1158"/>
                    <a:gd name="T28" fmla="*/ 108 w 945"/>
                    <a:gd name="T29" fmla="*/ 1123 h 1158"/>
                    <a:gd name="T30" fmla="*/ 64 w 945"/>
                    <a:gd name="T31" fmla="*/ 1135 h 1158"/>
                    <a:gd name="T32" fmla="*/ 20 w 945"/>
                    <a:gd name="T33" fmla="*/ 1148 h 1158"/>
                    <a:gd name="T34" fmla="*/ 0 w 945"/>
                    <a:gd name="T35" fmla="*/ 1158 h 1158"/>
                    <a:gd name="T36" fmla="*/ 100 w 945"/>
                    <a:gd name="T37" fmla="*/ 1143 h 1158"/>
                    <a:gd name="T38" fmla="*/ 229 w 945"/>
                    <a:gd name="T39" fmla="*/ 1133 h 1158"/>
                    <a:gd name="T40" fmla="*/ 358 w 945"/>
                    <a:gd name="T41" fmla="*/ 1130 h 1158"/>
                    <a:gd name="T42" fmla="*/ 435 w 945"/>
                    <a:gd name="T43" fmla="*/ 1133 h 1158"/>
                    <a:gd name="T44" fmla="*/ 590 w 945"/>
                    <a:gd name="T45" fmla="*/ 1133 h 1158"/>
                    <a:gd name="T46" fmla="*/ 670 w 945"/>
                    <a:gd name="T47" fmla="*/ 1132 h 1158"/>
                    <a:gd name="T48" fmla="*/ 747 w 945"/>
                    <a:gd name="T49" fmla="*/ 1125 h 1158"/>
                    <a:gd name="T50" fmla="*/ 827 w 945"/>
                    <a:gd name="T51" fmla="*/ 1120 h 1158"/>
                    <a:gd name="T52" fmla="*/ 896 w 945"/>
                    <a:gd name="T53" fmla="*/ 1112 h 1158"/>
                    <a:gd name="T54" fmla="*/ 904 w 945"/>
                    <a:gd name="T55" fmla="*/ 1082 h 1158"/>
                    <a:gd name="T56" fmla="*/ 930 w 945"/>
                    <a:gd name="T57" fmla="*/ 810 h 1158"/>
                    <a:gd name="T58" fmla="*/ 945 w 945"/>
                    <a:gd name="T59" fmla="*/ 595 h 1158"/>
                    <a:gd name="T60" fmla="*/ 945 w 945"/>
                    <a:gd name="T61" fmla="*/ 5 h 1158"/>
                    <a:gd name="T62" fmla="*/ 915 w 945"/>
                    <a:gd name="T63" fmla="*/ 0 h 1158"/>
                    <a:gd name="T64" fmla="*/ 917 w 945"/>
                    <a:gd name="T65" fmla="*/ 595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path>
                  </a:pathLst>
                </a:custGeom>
                <a:noFill/>
                <a:ln w="6350" cmpd="sng">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466" name="Freeform 34"/>
                <p:cNvSpPr>
                  <a:spLocks/>
                </p:cNvSpPr>
                <p:nvPr/>
              </p:nvSpPr>
              <p:spPr bwMode="auto">
                <a:xfrm>
                  <a:off x="3335" y="1717"/>
                  <a:ext cx="469" cy="566"/>
                </a:xfrm>
                <a:custGeom>
                  <a:avLst/>
                  <a:gdLst>
                    <a:gd name="T0" fmla="*/ 31 w 938"/>
                    <a:gd name="T1" fmla="*/ 0 h 1132"/>
                    <a:gd name="T2" fmla="*/ 0 w 938"/>
                    <a:gd name="T3" fmla="*/ 0 h 1132"/>
                    <a:gd name="T4" fmla="*/ 0 w 938"/>
                    <a:gd name="T5" fmla="*/ 1132 h 1132"/>
                    <a:gd name="T6" fmla="*/ 938 w 938"/>
                    <a:gd name="T7" fmla="*/ 1130 h 1132"/>
                    <a:gd name="T8" fmla="*/ 938 w 938"/>
                    <a:gd name="T9" fmla="*/ 1124 h 1132"/>
                    <a:gd name="T10" fmla="*/ 926 w 938"/>
                    <a:gd name="T11" fmla="*/ 1124 h 1132"/>
                    <a:gd name="T12" fmla="*/ 823 w 938"/>
                    <a:gd name="T13" fmla="*/ 1111 h 1132"/>
                    <a:gd name="T14" fmla="*/ 696 w 938"/>
                    <a:gd name="T15" fmla="*/ 1099 h 1132"/>
                    <a:gd name="T16" fmla="*/ 567 w 938"/>
                    <a:gd name="T17" fmla="*/ 1098 h 1132"/>
                    <a:gd name="T18" fmla="*/ 31 w 938"/>
                    <a:gd name="T19" fmla="*/ 1096 h 1132"/>
                    <a:gd name="T20" fmla="*/ 31 w 938"/>
                    <a:gd name="T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1132">
                      <a:moveTo>
                        <a:pt x="31" y="0"/>
                      </a:moveTo>
                      <a:lnTo>
                        <a:pt x="0" y="0"/>
                      </a:lnTo>
                      <a:lnTo>
                        <a:pt x="0" y="1132"/>
                      </a:lnTo>
                      <a:lnTo>
                        <a:pt x="938" y="1130"/>
                      </a:lnTo>
                      <a:lnTo>
                        <a:pt x="938" y="1124"/>
                      </a:lnTo>
                      <a:lnTo>
                        <a:pt x="926" y="1124"/>
                      </a:lnTo>
                      <a:lnTo>
                        <a:pt x="823" y="1111"/>
                      </a:lnTo>
                      <a:lnTo>
                        <a:pt x="696" y="1099"/>
                      </a:lnTo>
                      <a:lnTo>
                        <a:pt x="567" y="1098"/>
                      </a:lnTo>
                      <a:lnTo>
                        <a:pt x="31" y="1096"/>
                      </a:lnTo>
                      <a:lnTo>
                        <a:pt x="31" y="0"/>
                      </a:lnTo>
                      <a:close/>
                    </a:path>
                  </a:pathLst>
                </a:custGeom>
                <a:solidFill>
                  <a:srgbClr val="00CC66"/>
                </a:solidFill>
                <a:ln w="9525">
                  <a:solidFill>
                    <a:srgbClr val="5F5F5F"/>
                  </a:solidFill>
                  <a:round/>
                  <a:headEnd/>
                  <a:tailEnd/>
                </a:ln>
              </p:spPr>
              <p:txBody>
                <a:bodyPr/>
                <a:lstStyle/>
                <a:p>
                  <a:endParaRPr lang="zh-CN" altLang="en-US"/>
                </a:p>
              </p:txBody>
            </p:sp>
            <p:sp>
              <p:nvSpPr>
                <p:cNvPr id="146467" name="Freeform 35"/>
                <p:cNvSpPr>
                  <a:spLocks/>
                </p:cNvSpPr>
                <p:nvPr/>
              </p:nvSpPr>
              <p:spPr bwMode="auto">
                <a:xfrm>
                  <a:off x="3804" y="1713"/>
                  <a:ext cx="486" cy="570"/>
                </a:xfrm>
                <a:custGeom>
                  <a:avLst/>
                  <a:gdLst>
                    <a:gd name="T0" fmla="*/ 943 w 972"/>
                    <a:gd name="T1" fmla="*/ 569 h 1140"/>
                    <a:gd name="T2" fmla="*/ 928 w 972"/>
                    <a:gd name="T3" fmla="*/ 782 h 1140"/>
                    <a:gd name="T4" fmla="*/ 902 w 972"/>
                    <a:gd name="T5" fmla="*/ 1056 h 1140"/>
                    <a:gd name="T6" fmla="*/ 894 w 972"/>
                    <a:gd name="T7" fmla="*/ 1086 h 1140"/>
                    <a:gd name="T8" fmla="*/ 825 w 972"/>
                    <a:gd name="T9" fmla="*/ 1094 h 1140"/>
                    <a:gd name="T10" fmla="*/ 745 w 972"/>
                    <a:gd name="T11" fmla="*/ 1099 h 1140"/>
                    <a:gd name="T12" fmla="*/ 668 w 972"/>
                    <a:gd name="T13" fmla="*/ 1104 h 1140"/>
                    <a:gd name="T14" fmla="*/ 588 w 972"/>
                    <a:gd name="T15" fmla="*/ 1107 h 1140"/>
                    <a:gd name="T16" fmla="*/ 433 w 972"/>
                    <a:gd name="T17" fmla="*/ 1107 h 1140"/>
                    <a:gd name="T18" fmla="*/ 356 w 972"/>
                    <a:gd name="T19" fmla="*/ 1104 h 1140"/>
                    <a:gd name="T20" fmla="*/ 227 w 972"/>
                    <a:gd name="T21" fmla="*/ 1107 h 1140"/>
                    <a:gd name="T22" fmla="*/ 98 w 972"/>
                    <a:gd name="T23" fmla="*/ 1119 h 1140"/>
                    <a:gd name="T24" fmla="*/ 0 w 972"/>
                    <a:gd name="T25" fmla="*/ 1132 h 1140"/>
                    <a:gd name="T26" fmla="*/ 0 w 972"/>
                    <a:gd name="T27" fmla="*/ 1138 h 1140"/>
                    <a:gd name="T28" fmla="*/ 972 w 972"/>
                    <a:gd name="T29" fmla="*/ 1140 h 1140"/>
                    <a:gd name="T30" fmla="*/ 972 w 972"/>
                    <a:gd name="T31" fmla="*/ 0 h 1140"/>
                    <a:gd name="T32" fmla="*/ 943 w 972"/>
                    <a:gd name="T33" fmla="*/ 0 h 1140"/>
                    <a:gd name="T34" fmla="*/ 943 w 972"/>
                    <a:gd name="T35" fmla="*/ 56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2" h="1140">
                      <a:moveTo>
                        <a:pt x="943" y="569"/>
                      </a:moveTo>
                      <a:lnTo>
                        <a:pt x="928" y="782"/>
                      </a:lnTo>
                      <a:lnTo>
                        <a:pt x="902" y="1056"/>
                      </a:lnTo>
                      <a:lnTo>
                        <a:pt x="894" y="1086"/>
                      </a:lnTo>
                      <a:lnTo>
                        <a:pt x="825" y="1094"/>
                      </a:lnTo>
                      <a:lnTo>
                        <a:pt x="745" y="1099"/>
                      </a:lnTo>
                      <a:lnTo>
                        <a:pt x="668" y="1104"/>
                      </a:lnTo>
                      <a:lnTo>
                        <a:pt x="588" y="1107"/>
                      </a:lnTo>
                      <a:lnTo>
                        <a:pt x="433" y="1107"/>
                      </a:lnTo>
                      <a:lnTo>
                        <a:pt x="356" y="1104"/>
                      </a:lnTo>
                      <a:lnTo>
                        <a:pt x="227" y="1107"/>
                      </a:lnTo>
                      <a:lnTo>
                        <a:pt x="98" y="1119"/>
                      </a:lnTo>
                      <a:lnTo>
                        <a:pt x="0" y="1132"/>
                      </a:lnTo>
                      <a:lnTo>
                        <a:pt x="0" y="1138"/>
                      </a:lnTo>
                      <a:lnTo>
                        <a:pt x="972" y="1140"/>
                      </a:lnTo>
                      <a:lnTo>
                        <a:pt x="972" y="0"/>
                      </a:lnTo>
                      <a:lnTo>
                        <a:pt x="943" y="0"/>
                      </a:lnTo>
                      <a:lnTo>
                        <a:pt x="943" y="569"/>
                      </a:lnTo>
                      <a:close/>
                    </a:path>
                  </a:pathLst>
                </a:custGeom>
                <a:solidFill>
                  <a:srgbClr val="00CC66"/>
                </a:solidFill>
                <a:ln w="9525">
                  <a:solidFill>
                    <a:srgbClr val="5F5F5F"/>
                  </a:solidFill>
                  <a:round/>
                  <a:headEnd/>
                  <a:tailEnd/>
                </a:ln>
              </p:spPr>
              <p:txBody>
                <a:bodyPr/>
                <a:lstStyle/>
                <a:p>
                  <a:endParaRPr lang="zh-CN" altLang="en-US"/>
                </a:p>
              </p:txBody>
            </p:sp>
            <p:sp>
              <p:nvSpPr>
                <p:cNvPr id="146468" name="Line 36"/>
                <p:cNvSpPr>
                  <a:spLocks noChangeShapeType="1"/>
                </p:cNvSpPr>
                <p:nvPr/>
              </p:nvSpPr>
              <p:spPr bwMode="auto">
                <a:xfrm>
                  <a:off x="3803" y="1713"/>
                  <a:ext cx="1" cy="56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69" name="Freeform 37"/>
                <p:cNvSpPr>
                  <a:spLocks/>
                </p:cNvSpPr>
                <p:nvPr/>
              </p:nvSpPr>
              <p:spPr bwMode="auto">
                <a:xfrm>
                  <a:off x="3800" y="1630"/>
                  <a:ext cx="428" cy="642"/>
                </a:xfrm>
                <a:custGeom>
                  <a:avLst/>
                  <a:gdLst>
                    <a:gd name="T0" fmla="*/ 4 w 428"/>
                    <a:gd name="T1" fmla="*/ 642 h 642"/>
                    <a:gd name="T2" fmla="*/ 4 w 428"/>
                    <a:gd name="T3" fmla="*/ 82 h 642"/>
                    <a:gd name="T4" fmla="*/ 148 w 428"/>
                    <a:gd name="T5" fmla="*/ 22 h 642"/>
                    <a:gd name="T6" fmla="*/ 428 w 428"/>
                    <a:gd name="T7" fmla="*/ 18 h 642"/>
                    <a:gd name="T8" fmla="*/ 428 w 428"/>
                    <a:gd name="T9" fmla="*/ 490 h 642"/>
                    <a:gd name="T10" fmla="*/ 428 w 428"/>
                    <a:gd name="T11" fmla="*/ 546 h 642"/>
                    <a:gd name="T12" fmla="*/ 156 w 428"/>
                    <a:gd name="T13" fmla="*/ 566 h 642"/>
                    <a:gd name="T14" fmla="*/ 4 w 428"/>
                    <a:gd name="T15" fmla="*/ 642 h 6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8" h="642">
                      <a:moveTo>
                        <a:pt x="4" y="642"/>
                      </a:moveTo>
                      <a:cubicBezTo>
                        <a:pt x="4" y="642"/>
                        <a:pt x="8" y="98"/>
                        <a:pt x="4" y="82"/>
                      </a:cubicBezTo>
                      <a:cubicBezTo>
                        <a:pt x="0" y="66"/>
                        <a:pt x="88" y="38"/>
                        <a:pt x="148" y="22"/>
                      </a:cubicBezTo>
                      <a:cubicBezTo>
                        <a:pt x="330" y="0"/>
                        <a:pt x="428" y="18"/>
                        <a:pt x="428" y="18"/>
                      </a:cubicBezTo>
                      <a:lnTo>
                        <a:pt x="428" y="490"/>
                      </a:lnTo>
                      <a:lnTo>
                        <a:pt x="428" y="546"/>
                      </a:lnTo>
                      <a:cubicBezTo>
                        <a:pt x="383" y="559"/>
                        <a:pt x="226" y="550"/>
                        <a:pt x="156" y="566"/>
                      </a:cubicBezTo>
                      <a:cubicBezTo>
                        <a:pt x="36" y="602"/>
                        <a:pt x="4" y="642"/>
                        <a:pt x="4" y="642"/>
                      </a:cubicBezTo>
                      <a:close/>
                    </a:path>
                  </a:pathLst>
                </a:custGeom>
                <a:solidFill>
                  <a:srgbClr val="EAEAEA"/>
                </a:solidFill>
                <a:ln w="9525" cap="flat" cmpd="sng">
                  <a:solidFill>
                    <a:srgbClr val="5F5F5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6470" name="Freeform 38"/>
                <p:cNvSpPr>
                  <a:spLocks/>
                </p:cNvSpPr>
                <p:nvPr/>
              </p:nvSpPr>
              <p:spPr bwMode="auto">
                <a:xfrm>
                  <a:off x="3388" y="1634"/>
                  <a:ext cx="418" cy="642"/>
                </a:xfrm>
                <a:custGeom>
                  <a:avLst/>
                  <a:gdLst>
                    <a:gd name="T0" fmla="*/ 416 w 418"/>
                    <a:gd name="T1" fmla="*/ 642 h 642"/>
                    <a:gd name="T2" fmla="*/ 416 w 418"/>
                    <a:gd name="T3" fmla="*/ 82 h 642"/>
                    <a:gd name="T4" fmla="*/ 275 w 418"/>
                    <a:gd name="T5" fmla="*/ 22 h 642"/>
                    <a:gd name="T6" fmla="*/ 0 w 418"/>
                    <a:gd name="T7" fmla="*/ 18 h 642"/>
                    <a:gd name="T8" fmla="*/ 0 w 418"/>
                    <a:gd name="T9" fmla="*/ 490 h 642"/>
                    <a:gd name="T10" fmla="*/ 0 w 418"/>
                    <a:gd name="T11" fmla="*/ 546 h 642"/>
                    <a:gd name="T12" fmla="*/ 267 w 418"/>
                    <a:gd name="T13" fmla="*/ 566 h 642"/>
                    <a:gd name="T14" fmla="*/ 416 w 418"/>
                    <a:gd name="T15" fmla="*/ 642 h 6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642">
                      <a:moveTo>
                        <a:pt x="416" y="642"/>
                      </a:moveTo>
                      <a:cubicBezTo>
                        <a:pt x="416" y="642"/>
                        <a:pt x="414" y="98"/>
                        <a:pt x="416" y="82"/>
                      </a:cubicBezTo>
                      <a:cubicBezTo>
                        <a:pt x="418" y="66"/>
                        <a:pt x="334" y="38"/>
                        <a:pt x="275" y="22"/>
                      </a:cubicBezTo>
                      <a:cubicBezTo>
                        <a:pt x="96" y="0"/>
                        <a:pt x="0" y="18"/>
                        <a:pt x="0" y="18"/>
                      </a:cubicBezTo>
                      <a:lnTo>
                        <a:pt x="0" y="490"/>
                      </a:lnTo>
                      <a:lnTo>
                        <a:pt x="0" y="546"/>
                      </a:lnTo>
                      <a:cubicBezTo>
                        <a:pt x="44" y="559"/>
                        <a:pt x="198" y="550"/>
                        <a:pt x="267" y="566"/>
                      </a:cubicBezTo>
                      <a:cubicBezTo>
                        <a:pt x="385" y="602"/>
                        <a:pt x="416" y="642"/>
                        <a:pt x="416" y="642"/>
                      </a:cubicBezTo>
                      <a:close/>
                    </a:path>
                  </a:pathLst>
                </a:custGeom>
                <a:solidFill>
                  <a:srgbClr val="EAEAEA"/>
                </a:solidFill>
                <a:ln w="9525" cap="flat" cmpd="sng">
                  <a:solidFill>
                    <a:srgbClr val="5F5F5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146471" name="Freeform 39"/>
                <p:cNvSpPr>
                  <a:spLocks/>
                </p:cNvSpPr>
                <p:nvPr/>
              </p:nvSpPr>
              <p:spPr bwMode="auto">
                <a:xfrm>
                  <a:off x="3802" y="1596"/>
                  <a:ext cx="352" cy="676"/>
                </a:xfrm>
                <a:custGeom>
                  <a:avLst/>
                  <a:gdLst>
                    <a:gd name="T0" fmla="*/ 2 w 352"/>
                    <a:gd name="T1" fmla="*/ 676 h 676"/>
                    <a:gd name="T2" fmla="*/ 2 w 352"/>
                    <a:gd name="T3" fmla="*/ 116 h 676"/>
                    <a:gd name="T4" fmla="*/ 122 w 352"/>
                    <a:gd name="T5" fmla="*/ 28 h 676"/>
                    <a:gd name="T6" fmla="*/ 350 w 352"/>
                    <a:gd name="T7" fmla="*/ 24 h 676"/>
                    <a:gd name="T8" fmla="*/ 350 w 352"/>
                    <a:gd name="T9" fmla="*/ 384 h 676"/>
                    <a:gd name="T10" fmla="*/ 352 w 352"/>
                    <a:gd name="T11" fmla="*/ 530 h 676"/>
                    <a:gd name="T12" fmla="*/ 162 w 352"/>
                    <a:gd name="T13" fmla="*/ 540 h 676"/>
                    <a:gd name="T14" fmla="*/ 2 w 352"/>
                    <a:gd name="T15" fmla="*/ 676 h 6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 h="676">
                      <a:moveTo>
                        <a:pt x="2" y="676"/>
                      </a:moveTo>
                      <a:cubicBezTo>
                        <a:pt x="2" y="676"/>
                        <a:pt x="0" y="152"/>
                        <a:pt x="2" y="116"/>
                      </a:cubicBezTo>
                      <a:cubicBezTo>
                        <a:pt x="4" y="90"/>
                        <a:pt x="73" y="44"/>
                        <a:pt x="122" y="28"/>
                      </a:cubicBezTo>
                      <a:cubicBezTo>
                        <a:pt x="180" y="13"/>
                        <a:pt x="244" y="0"/>
                        <a:pt x="350" y="24"/>
                      </a:cubicBezTo>
                      <a:cubicBezTo>
                        <a:pt x="348" y="86"/>
                        <a:pt x="350" y="299"/>
                        <a:pt x="350" y="384"/>
                      </a:cubicBezTo>
                      <a:cubicBezTo>
                        <a:pt x="350" y="468"/>
                        <a:pt x="352" y="448"/>
                        <a:pt x="352" y="530"/>
                      </a:cubicBezTo>
                      <a:cubicBezTo>
                        <a:pt x="260" y="520"/>
                        <a:pt x="220" y="516"/>
                        <a:pt x="162" y="540"/>
                      </a:cubicBezTo>
                      <a:cubicBezTo>
                        <a:pt x="64" y="576"/>
                        <a:pt x="35" y="648"/>
                        <a:pt x="2" y="676"/>
                      </a:cubicBezTo>
                      <a:close/>
                    </a:path>
                  </a:pathLst>
                </a:custGeom>
                <a:noFill/>
                <a:ln w="9525" cap="flat" cmpd="sng">
                  <a:solidFill>
                    <a:srgbClr val="5F5F5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grpSp>
        </p:grpSp>
      </p:grpSp>
      <p:grpSp>
        <p:nvGrpSpPr>
          <p:cNvPr id="146472" name="Group 40"/>
          <p:cNvGrpSpPr>
            <a:grpSpLocks/>
          </p:cNvGrpSpPr>
          <p:nvPr/>
        </p:nvGrpSpPr>
        <p:grpSpPr bwMode="auto">
          <a:xfrm>
            <a:off x="5884863" y="4800600"/>
            <a:ext cx="3127375" cy="1370013"/>
            <a:chOff x="3578" y="2882"/>
            <a:chExt cx="1970" cy="863"/>
          </a:xfrm>
        </p:grpSpPr>
        <p:sp>
          <p:nvSpPr>
            <p:cNvPr id="146473" name="Text Box 41"/>
            <p:cNvSpPr txBox="1">
              <a:spLocks noChangeArrowheads="1"/>
            </p:cNvSpPr>
            <p:nvPr/>
          </p:nvSpPr>
          <p:spPr bwMode="auto">
            <a:xfrm>
              <a:off x="4484" y="3016"/>
              <a:ext cx="1064"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zh-CN" sz="1800" b="1"/>
                <a:t>Student </a:t>
              </a:r>
            </a:p>
            <a:p>
              <a:r>
                <a:rPr lang="en-US" altLang="zh-CN" sz="1800" b="1"/>
                <a:t>Management </a:t>
              </a:r>
            </a:p>
            <a:p>
              <a:r>
                <a:rPr lang="en-US" altLang="zh-CN" sz="1800" b="1"/>
                <a:t>System</a:t>
              </a:r>
            </a:p>
          </p:txBody>
        </p:sp>
        <p:grpSp>
          <p:nvGrpSpPr>
            <p:cNvPr id="146474" name="Group 42"/>
            <p:cNvGrpSpPr>
              <a:grpSpLocks/>
            </p:cNvGrpSpPr>
            <p:nvPr/>
          </p:nvGrpSpPr>
          <p:grpSpPr bwMode="auto">
            <a:xfrm>
              <a:off x="3578" y="2882"/>
              <a:ext cx="775" cy="863"/>
              <a:chOff x="3642" y="2882"/>
              <a:chExt cx="775" cy="863"/>
            </a:xfrm>
          </p:grpSpPr>
          <p:sp>
            <p:nvSpPr>
              <p:cNvPr id="146475" name="Freeform 43"/>
              <p:cNvSpPr>
                <a:spLocks/>
              </p:cNvSpPr>
              <p:nvPr/>
            </p:nvSpPr>
            <p:spPr bwMode="auto">
              <a:xfrm rot="674990">
                <a:off x="3650" y="2906"/>
                <a:ext cx="767" cy="753"/>
              </a:xfrm>
              <a:custGeom>
                <a:avLst/>
                <a:gdLst>
                  <a:gd name="T0" fmla="*/ 157 w 430"/>
                  <a:gd name="T1" fmla="*/ 62 h 422"/>
                  <a:gd name="T2" fmla="*/ 265 w 430"/>
                  <a:gd name="T3" fmla="*/ 95 h 422"/>
                  <a:gd name="T4" fmla="*/ 272 w 430"/>
                  <a:gd name="T5" fmla="*/ 94 h 422"/>
                  <a:gd name="T6" fmla="*/ 280 w 430"/>
                  <a:gd name="T7" fmla="*/ 86 h 422"/>
                  <a:gd name="T8" fmla="*/ 283 w 430"/>
                  <a:gd name="T9" fmla="*/ 75 h 422"/>
                  <a:gd name="T10" fmla="*/ 282 w 430"/>
                  <a:gd name="T11" fmla="*/ 62 h 422"/>
                  <a:gd name="T12" fmla="*/ 279 w 430"/>
                  <a:gd name="T13" fmla="*/ 48 h 422"/>
                  <a:gd name="T14" fmla="*/ 275 w 430"/>
                  <a:gd name="T15" fmla="*/ 34 h 422"/>
                  <a:gd name="T16" fmla="*/ 282 w 430"/>
                  <a:gd name="T17" fmla="*/ 20 h 422"/>
                  <a:gd name="T18" fmla="*/ 288 w 430"/>
                  <a:gd name="T19" fmla="*/ 9 h 422"/>
                  <a:gd name="T20" fmla="*/ 294 w 430"/>
                  <a:gd name="T21" fmla="*/ 5 h 422"/>
                  <a:gd name="T22" fmla="*/ 308 w 430"/>
                  <a:gd name="T23" fmla="*/ 1 h 422"/>
                  <a:gd name="T24" fmla="*/ 316 w 430"/>
                  <a:gd name="T25" fmla="*/ 0 h 422"/>
                  <a:gd name="T26" fmla="*/ 330 w 430"/>
                  <a:gd name="T27" fmla="*/ 0 h 422"/>
                  <a:gd name="T28" fmla="*/ 344 w 430"/>
                  <a:gd name="T29" fmla="*/ 3 h 422"/>
                  <a:gd name="T30" fmla="*/ 354 w 430"/>
                  <a:gd name="T31" fmla="*/ 6 h 422"/>
                  <a:gd name="T32" fmla="*/ 366 w 430"/>
                  <a:gd name="T33" fmla="*/ 14 h 422"/>
                  <a:gd name="T34" fmla="*/ 374 w 430"/>
                  <a:gd name="T35" fmla="*/ 22 h 422"/>
                  <a:gd name="T36" fmla="*/ 377 w 430"/>
                  <a:gd name="T37" fmla="*/ 30 h 422"/>
                  <a:gd name="T38" fmla="*/ 379 w 430"/>
                  <a:gd name="T39" fmla="*/ 44 h 422"/>
                  <a:gd name="T40" fmla="*/ 375 w 430"/>
                  <a:gd name="T41" fmla="*/ 56 h 422"/>
                  <a:gd name="T42" fmla="*/ 372 w 430"/>
                  <a:gd name="T43" fmla="*/ 64 h 422"/>
                  <a:gd name="T44" fmla="*/ 363 w 430"/>
                  <a:gd name="T45" fmla="*/ 75 h 422"/>
                  <a:gd name="T46" fmla="*/ 354 w 430"/>
                  <a:gd name="T47" fmla="*/ 83 h 422"/>
                  <a:gd name="T48" fmla="*/ 347 w 430"/>
                  <a:gd name="T49" fmla="*/ 90 h 422"/>
                  <a:gd name="T50" fmla="*/ 347 w 430"/>
                  <a:gd name="T51" fmla="*/ 98 h 422"/>
                  <a:gd name="T52" fmla="*/ 347 w 430"/>
                  <a:gd name="T53" fmla="*/ 108 h 422"/>
                  <a:gd name="T54" fmla="*/ 354 w 430"/>
                  <a:gd name="T55" fmla="*/ 116 h 422"/>
                  <a:gd name="T56" fmla="*/ 371 w 430"/>
                  <a:gd name="T57" fmla="*/ 123 h 422"/>
                  <a:gd name="T58" fmla="*/ 405 w 430"/>
                  <a:gd name="T59" fmla="*/ 136 h 422"/>
                  <a:gd name="T60" fmla="*/ 430 w 430"/>
                  <a:gd name="T61" fmla="*/ 147 h 422"/>
                  <a:gd name="T62" fmla="*/ 341 w 430"/>
                  <a:gd name="T63" fmla="*/ 422 h 422"/>
                  <a:gd name="T64" fmla="*/ 54 w 430"/>
                  <a:gd name="T65" fmla="*/ 328 h 422"/>
                  <a:gd name="T66" fmla="*/ 68 w 430"/>
                  <a:gd name="T67" fmla="*/ 262 h 422"/>
                  <a:gd name="T68" fmla="*/ 72 w 430"/>
                  <a:gd name="T69" fmla="*/ 236 h 422"/>
                  <a:gd name="T70" fmla="*/ 71 w 430"/>
                  <a:gd name="T71" fmla="*/ 223 h 422"/>
                  <a:gd name="T72" fmla="*/ 61 w 430"/>
                  <a:gd name="T73" fmla="*/ 214 h 422"/>
                  <a:gd name="T74" fmla="*/ 50 w 430"/>
                  <a:gd name="T75" fmla="*/ 208 h 422"/>
                  <a:gd name="T76" fmla="*/ 35 w 430"/>
                  <a:gd name="T77" fmla="*/ 205 h 422"/>
                  <a:gd name="T78" fmla="*/ 19 w 430"/>
                  <a:gd name="T79" fmla="*/ 200 h 422"/>
                  <a:gd name="T80" fmla="*/ 8 w 430"/>
                  <a:gd name="T81" fmla="*/ 194 h 422"/>
                  <a:gd name="T82" fmla="*/ 2 w 430"/>
                  <a:gd name="T83" fmla="*/ 184 h 422"/>
                  <a:gd name="T84" fmla="*/ 0 w 430"/>
                  <a:gd name="T85" fmla="*/ 164 h 422"/>
                  <a:gd name="T86" fmla="*/ 5 w 430"/>
                  <a:gd name="T87" fmla="*/ 147 h 422"/>
                  <a:gd name="T88" fmla="*/ 11 w 430"/>
                  <a:gd name="T89" fmla="*/ 133 h 422"/>
                  <a:gd name="T90" fmla="*/ 19 w 430"/>
                  <a:gd name="T91" fmla="*/ 122 h 422"/>
                  <a:gd name="T92" fmla="*/ 30 w 430"/>
                  <a:gd name="T93" fmla="*/ 114 h 422"/>
                  <a:gd name="T94" fmla="*/ 50 w 430"/>
                  <a:gd name="T95" fmla="*/ 114 h 422"/>
                  <a:gd name="T96" fmla="*/ 63 w 430"/>
                  <a:gd name="T97" fmla="*/ 117 h 422"/>
                  <a:gd name="T98" fmla="*/ 74 w 430"/>
                  <a:gd name="T99" fmla="*/ 126 h 422"/>
                  <a:gd name="T100" fmla="*/ 85 w 430"/>
                  <a:gd name="T101" fmla="*/ 142 h 422"/>
                  <a:gd name="T102" fmla="*/ 96 w 430"/>
                  <a:gd name="T103" fmla="*/ 151 h 422"/>
                  <a:gd name="T104" fmla="*/ 102 w 430"/>
                  <a:gd name="T105" fmla="*/ 156 h 422"/>
                  <a:gd name="T106" fmla="*/ 113 w 430"/>
                  <a:gd name="T107" fmla="*/ 156 h 422"/>
                  <a:gd name="T108" fmla="*/ 124 w 430"/>
                  <a:gd name="T109" fmla="*/ 151 h 422"/>
                  <a:gd name="T110" fmla="*/ 132 w 430"/>
                  <a:gd name="T111" fmla="*/ 144 h 422"/>
                  <a:gd name="T112" fmla="*/ 157 w 430"/>
                  <a:gd name="T113" fmla="*/ 6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solidFill>
                <a:schemeClr val="bg2"/>
              </a:solidFill>
              <a:ln w="9525">
                <a:solidFill>
                  <a:schemeClr val="hlink"/>
                </a:solidFill>
                <a:round/>
                <a:headEnd/>
                <a:tailEnd/>
              </a:ln>
            </p:spPr>
            <p:txBody>
              <a:bodyPr/>
              <a:lstStyle/>
              <a:p>
                <a:endParaRPr lang="zh-CN" altLang="en-US"/>
              </a:p>
            </p:txBody>
          </p:sp>
          <p:sp>
            <p:nvSpPr>
              <p:cNvPr id="146476" name="Freeform 44"/>
              <p:cNvSpPr>
                <a:spLocks/>
              </p:cNvSpPr>
              <p:nvPr/>
            </p:nvSpPr>
            <p:spPr bwMode="auto">
              <a:xfrm rot="674990">
                <a:off x="3642" y="2882"/>
                <a:ext cx="767" cy="753"/>
              </a:xfrm>
              <a:custGeom>
                <a:avLst/>
                <a:gdLst>
                  <a:gd name="T0" fmla="*/ 157 w 430"/>
                  <a:gd name="T1" fmla="*/ 62 h 422"/>
                  <a:gd name="T2" fmla="*/ 265 w 430"/>
                  <a:gd name="T3" fmla="*/ 95 h 422"/>
                  <a:gd name="T4" fmla="*/ 272 w 430"/>
                  <a:gd name="T5" fmla="*/ 94 h 422"/>
                  <a:gd name="T6" fmla="*/ 280 w 430"/>
                  <a:gd name="T7" fmla="*/ 86 h 422"/>
                  <a:gd name="T8" fmla="*/ 283 w 430"/>
                  <a:gd name="T9" fmla="*/ 75 h 422"/>
                  <a:gd name="T10" fmla="*/ 282 w 430"/>
                  <a:gd name="T11" fmla="*/ 62 h 422"/>
                  <a:gd name="T12" fmla="*/ 279 w 430"/>
                  <a:gd name="T13" fmla="*/ 48 h 422"/>
                  <a:gd name="T14" fmla="*/ 275 w 430"/>
                  <a:gd name="T15" fmla="*/ 34 h 422"/>
                  <a:gd name="T16" fmla="*/ 282 w 430"/>
                  <a:gd name="T17" fmla="*/ 20 h 422"/>
                  <a:gd name="T18" fmla="*/ 288 w 430"/>
                  <a:gd name="T19" fmla="*/ 9 h 422"/>
                  <a:gd name="T20" fmla="*/ 294 w 430"/>
                  <a:gd name="T21" fmla="*/ 5 h 422"/>
                  <a:gd name="T22" fmla="*/ 308 w 430"/>
                  <a:gd name="T23" fmla="*/ 1 h 422"/>
                  <a:gd name="T24" fmla="*/ 316 w 430"/>
                  <a:gd name="T25" fmla="*/ 0 h 422"/>
                  <a:gd name="T26" fmla="*/ 330 w 430"/>
                  <a:gd name="T27" fmla="*/ 0 h 422"/>
                  <a:gd name="T28" fmla="*/ 344 w 430"/>
                  <a:gd name="T29" fmla="*/ 3 h 422"/>
                  <a:gd name="T30" fmla="*/ 354 w 430"/>
                  <a:gd name="T31" fmla="*/ 6 h 422"/>
                  <a:gd name="T32" fmla="*/ 366 w 430"/>
                  <a:gd name="T33" fmla="*/ 14 h 422"/>
                  <a:gd name="T34" fmla="*/ 374 w 430"/>
                  <a:gd name="T35" fmla="*/ 22 h 422"/>
                  <a:gd name="T36" fmla="*/ 377 w 430"/>
                  <a:gd name="T37" fmla="*/ 30 h 422"/>
                  <a:gd name="T38" fmla="*/ 379 w 430"/>
                  <a:gd name="T39" fmla="*/ 44 h 422"/>
                  <a:gd name="T40" fmla="*/ 375 w 430"/>
                  <a:gd name="T41" fmla="*/ 56 h 422"/>
                  <a:gd name="T42" fmla="*/ 372 w 430"/>
                  <a:gd name="T43" fmla="*/ 64 h 422"/>
                  <a:gd name="T44" fmla="*/ 363 w 430"/>
                  <a:gd name="T45" fmla="*/ 75 h 422"/>
                  <a:gd name="T46" fmla="*/ 354 w 430"/>
                  <a:gd name="T47" fmla="*/ 83 h 422"/>
                  <a:gd name="T48" fmla="*/ 347 w 430"/>
                  <a:gd name="T49" fmla="*/ 90 h 422"/>
                  <a:gd name="T50" fmla="*/ 347 w 430"/>
                  <a:gd name="T51" fmla="*/ 98 h 422"/>
                  <a:gd name="T52" fmla="*/ 347 w 430"/>
                  <a:gd name="T53" fmla="*/ 108 h 422"/>
                  <a:gd name="T54" fmla="*/ 354 w 430"/>
                  <a:gd name="T55" fmla="*/ 116 h 422"/>
                  <a:gd name="T56" fmla="*/ 371 w 430"/>
                  <a:gd name="T57" fmla="*/ 123 h 422"/>
                  <a:gd name="T58" fmla="*/ 405 w 430"/>
                  <a:gd name="T59" fmla="*/ 136 h 422"/>
                  <a:gd name="T60" fmla="*/ 430 w 430"/>
                  <a:gd name="T61" fmla="*/ 147 h 422"/>
                  <a:gd name="T62" fmla="*/ 341 w 430"/>
                  <a:gd name="T63" fmla="*/ 422 h 422"/>
                  <a:gd name="T64" fmla="*/ 54 w 430"/>
                  <a:gd name="T65" fmla="*/ 328 h 422"/>
                  <a:gd name="T66" fmla="*/ 68 w 430"/>
                  <a:gd name="T67" fmla="*/ 262 h 422"/>
                  <a:gd name="T68" fmla="*/ 72 w 430"/>
                  <a:gd name="T69" fmla="*/ 236 h 422"/>
                  <a:gd name="T70" fmla="*/ 71 w 430"/>
                  <a:gd name="T71" fmla="*/ 223 h 422"/>
                  <a:gd name="T72" fmla="*/ 61 w 430"/>
                  <a:gd name="T73" fmla="*/ 214 h 422"/>
                  <a:gd name="T74" fmla="*/ 50 w 430"/>
                  <a:gd name="T75" fmla="*/ 208 h 422"/>
                  <a:gd name="T76" fmla="*/ 35 w 430"/>
                  <a:gd name="T77" fmla="*/ 205 h 422"/>
                  <a:gd name="T78" fmla="*/ 19 w 430"/>
                  <a:gd name="T79" fmla="*/ 200 h 422"/>
                  <a:gd name="T80" fmla="*/ 8 w 430"/>
                  <a:gd name="T81" fmla="*/ 194 h 422"/>
                  <a:gd name="T82" fmla="*/ 2 w 430"/>
                  <a:gd name="T83" fmla="*/ 184 h 422"/>
                  <a:gd name="T84" fmla="*/ 0 w 430"/>
                  <a:gd name="T85" fmla="*/ 164 h 422"/>
                  <a:gd name="T86" fmla="*/ 5 w 430"/>
                  <a:gd name="T87" fmla="*/ 147 h 422"/>
                  <a:gd name="T88" fmla="*/ 11 w 430"/>
                  <a:gd name="T89" fmla="*/ 133 h 422"/>
                  <a:gd name="T90" fmla="*/ 19 w 430"/>
                  <a:gd name="T91" fmla="*/ 122 h 422"/>
                  <a:gd name="T92" fmla="*/ 30 w 430"/>
                  <a:gd name="T93" fmla="*/ 114 h 422"/>
                  <a:gd name="T94" fmla="*/ 50 w 430"/>
                  <a:gd name="T95" fmla="*/ 114 h 422"/>
                  <a:gd name="T96" fmla="*/ 63 w 430"/>
                  <a:gd name="T97" fmla="*/ 117 h 422"/>
                  <a:gd name="T98" fmla="*/ 74 w 430"/>
                  <a:gd name="T99" fmla="*/ 126 h 422"/>
                  <a:gd name="T100" fmla="*/ 85 w 430"/>
                  <a:gd name="T101" fmla="*/ 142 h 422"/>
                  <a:gd name="T102" fmla="*/ 96 w 430"/>
                  <a:gd name="T103" fmla="*/ 151 h 422"/>
                  <a:gd name="T104" fmla="*/ 102 w 430"/>
                  <a:gd name="T105" fmla="*/ 156 h 422"/>
                  <a:gd name="T106" fmla="*/ 113 w 430"/>
                  <a:gd name="T107" fmla="*/ 156 h 422"/>
                  <a:gd name="T108" fmla="*/ 124 w 430"/>
                  <a:gd name="T109" fmla="*/ 151 h 422"/>
                  <a:gd name="T110" fmla="*/ 132 w 430"/>
                  <a:gd name="T111" fmla="*/ 144 h 422"/>
                  <a:gd name="T112" fmla="*/ 157 w 430"/>
                  <a:gd name="T113" fmla="*/ 6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noFill/>
              <a:ln w="9525">
                <a:solidFill>
                  <a:schemeClr val="hlink"/>
                </a:solidFill>
                <a:round/>
                <a:headEnd/>
                <a:tailEnd/>
              </a:ln>
            </p:spPr>
            <p:txBody>
              <a:bodyPr/>
              <a:lstStyle/>
              <a:p>
                <a:endParaRPr lang="zh-CN" altLang="en-US"/>
              </a:p>
            </p:txBody>
          </p:sp>
          <p:pic>
            <p:nvPicPr>
              <p:cNvPr id="146477" name="Picture 4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2" y="3147"/>
                <a:ext cx="379"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910142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7124</TotalTime>
  <Pages>13</Pages>
  <Words>5163</Words>
  <Application>Microsoft Office PowerPoint</Application>
  <PresentationFormat>全屏显示(4:3)</PresentationFormat>
  <Paragraphs>799</Paragraphs>
  <Slides>54</Slides>
  <Notes>52</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聚合</vt:lpstr>
      <vt:lpstr>Object-Oriented Analysis and Design with UML          </vt:lpstr>
      <vt:lpstr>What Is Object Technology?</vt:lpstr>
      <vt:lpstr>Basic Principles of Object Orientation</vt:lpstr>
      <vt:lpstr>What Is Abstraction?</vt:lpstr>
      <vt:lpstr>Example: Abstraction</vt:lpstr>
      <vt:lpstr>What Is Encapsulation?</vt:lpstr>
      <vt:lpstr>Encapsulation Illustrated</vt:lpstr>
      <vt:lpstr>What Is Modularity?</vt:lpstr>
      <vt:lpstr>Example: Modularity</vt:lpstr>
      <vt:lpstr>What Is Hierarchy?</vt:lpstr>
      <vt:lpstr>Basic Concepts of Object Orientation</vt:lpstr>
      <vt:lpstr>What is an Object?</vt:lpstr>
      <vt:lpstr>A More Formal Definition </vt:lpstr>
      <vt:lpstr>An Object Has Identity</vt:lpstr>
      <vt:lpstr>Representing Objects</vt:lpstr>
      <vt:lpstr>Basic Concepts of Object Orientation</vt:lpstr>
      <vt:lpstr>What is a Class?</vt:lpstr>
      <vt:lpstr>Sample Class</vt:lpstr>
      <vt:lpstr>Representing Classes</vt:lpstr>
      <vt:lpstr>Class Compartments</vt:lpstr>
      <vt:lpstr>Classes of Objects</vt:lpstr>
      <vt:lpstr>The Relationship Between Classes and Objects</vt:lpstr>
      <vt:lpstr>Basic Concepts of Object Orientation</vt:lpstr>
      <vt:lpstr>What is an Attribute?</vt:lpstr>
      <vt:lpstr>Basic Concepts of Object Orientation</vt:lpstr>
      <vt:lpstr>What is an Operation?</vt:lpstr>
      <vt:lpstr>Basic Concepts of Object Orientation</vt:lpstr>
      <vt:lpstr>What is Polymorphism?</vt:lpstr>
      <vt:lpstr>What is an Interface?</vt:lpstr>
      <vt:lpstr>Interface Representations</vt:lpstr>
      <vt:lpstr>Basic Concepts of Object Orientation</vt:lpstr>
      <vt:lpstr>What is a Component?</vt:lpstr>
      <vt:lpstr>Basic Concepts of Object Orientation</vt:lpstr>
      <vt:lpstr>What is a Package?</vt:lpstr>
      <vt:lpstr>A Package Can Contain Classes</vt:lpstr>
      <vt:lpstr>Basic Concepts of Object Orientation</vt:lpstr>
      <vt:lpstr>What is a Subsystem?</vt:lpstr>
      <vt:lpstr>Subsystems and Components</vt:lpstr>
      <vt:lpstr>Basic Concepts of Object Orientation</vt:lpstr>
      <vt:lpstr>Relationships</vt:lpstr>
      <vt:lpstr>Relationships: Association</vt:lpstr>
      <vt:lpstr>Relationships: Aggregation</vt:lpstr>
      <vt:lpstr>Relationships: Composition</vt:lpstr>
      <vt:lpstr>Association: Multiplicity and Navigation</vt:lpstr>
      <vt:lpstr>Association: Multiplicity</vt:lpstr>
      <vt:lpstr>Example: Multiplicity and Navigation</vt:lpstr>
      <vt:lpstr>Relationships: Dependency</vt:lpstr>
      <vt:lpstr>Relationships: Generalization</vt:lpstr>
      <vt:lpstr>Example: Single Inheritance</vt:lpstr>
      <vt:lpstr>Example: Multiple Inheritance</vt:lpstr>
      <vt:lpstr>What Gets Inherited?</vt:lpstr>
      <vt:lpstr>Relationships: Realization</vt:lpstr>
      <vt:lpstr>Exercise</vt:lpstr>
      <vt:lpstr>PowerPoint 演示文稿</vt:lpstr>
    </vt:vector>
  </TitlesOfParts>
  <Company>Rabbit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RU_SlideStandard</dc:subject>
  <dc:creator>Rachel LIu</dc:creator>
  <dc:description>Revised Power Point master slide using the "standard" Rational Software logo</dc:description>
  <cp:lastModifiedBy>Administrator</cp:lastModifiedBy>
  <cp:revision>311</cp:revision>
  <cp:lastPrinted>2000-01-25T00:11:26Z</cp:lastPrinted>
  <dcterms:created xsi:type="dcterms:W3CDTF">2000-02-15T21:32:37Z</dcterms:created>
  <dcterms:modified xsi:type="dcterms:W3CDTF">2014-09-10T03:35:09Z</dcterms:modified>
</cp:coreProperties>
</file>